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67" r:id="rId5"/>
    <p:sldId id="268" r:id="rId6"/>
    <p:sldId id="269" r:id="rId7"/>
    <p:sldId id="271" r:id="rId8"/>
    <p:sldId id="270" r:id="rId9"/>
    <p:sldId id="273" r:id="rId10"/>
    <p:sldId id="299" r:id="rId11"/>
    <p:sldId id="257" r:id="rId12"/>
    <p:sldId id="264" r:id="rId13"/>
    <p:sldId id="295" r:id="rId14"/>
    <p:sldId id="296" r:id="rId15"/>
    <p:sldId id="297" r:id="rId16"/>
    <p:sldId id="298" r:id="rId17"/>
    <p:sldId id="300" r:id="rId18"/>
    <p:sldId id="302" r:id="rId19"/>
    <p:sldId id="301" r:id="rId20"/>
    <p:sldId id="258" r:id="rId21"/>
    <p:sldId id="278" r:id="rId22"/>
    <p:sldId id="279" r:id="rId23"/>
    <p:sldId id="280" r:id="rId24"/>
    <p:sldId id="281" r:id="rId25"/>
    <p:sldId id="283" r:id="rId26"/>
    <p:sldId id="285" r:id="rId27"/>
    <p:sldId id="286" r:id="rId28"/>
    <p:sldId id="284" r:id="rId29"/>
    <p:sldId id="287" r:id="rId30"/>
    <p:sldId id="288" r:id="rId31"/>
    <p:sldId id="290" r:id="rId32"/>
    <p:sldId id="289" r:id="rId33"/>
    <p:sldId id="291" r:id="rId34"/>
    <p:sldId id="292" r:id="rId35"/>
    <p:sldId id="274" r:id="rId36"/>
    <p:sldId id="262" r:id="rId37"/>
    <p:sldId id="263" r:id="rId38"/>
    <p:sldId id="308" r:id="rId39"/>
    <p:sldId id="307" r:id="rId40"/>
    <p:sldId id="303" r:id="rId41"/>
    <p:sldId id="304" r:id="rId42"/>
    <p:sldId id="311" r:id="rId43"/>
    <p:sldId id="312" r:id="rId44"/>
    <p:sldId id="313" r:id="rId45"/>
    <p:sldId id="314" r:id="rId46"/>
    <p:sldId id="315" r:id="rId47"/>
    <p:sldId id="305" r:id="rId48"/>
    <p:sldId id="316" r:id="rId49"/>
    <p:sldId id="317"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2" autoAdjust="0"/>
    <p:restoredTop sz="94660"/>
  </p:normalViewPr>
  <p:slideViewPr>
    <p:cSldViewPr snapToGrid="0">
      <p:cViewPr varScale="1">
        <p:scale>
          <a:sx n="78" d="100"/>
          <a:sy n="78" d="100"/>
        </p:scale>
        <p:origin x="252" y="60"/>
      </p:cViewPr>
      <p:guideLst/>
    </p:cSldViewPr>
  </p:slideViewPr>
  <p:notesTextViewPr>
    <p:cViewPr>
      <p:scale>
        <a:sx n="1" d="1"/>
        <a:sy n="1" d="1"/>
      </p:scale>
      <p:origin x="0" y="0"/>
    </p:cViewPr>
  </p:notesTextViewPr>
  <p:sorterViewPr>
    <p:cViewPr varScale="1">
      <p:scale>
        <a:sx n="100" d="100"/>
        <a:sy n="100" d="100"/>
      </p:scale>
      <p:origin x="0" y="-67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0EC27B-7699-4C10-8891-FEB0C92E99E1}"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428769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0EC27B-7699-4C10-8891-FEB0C92E99E1}"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185608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0EC27B-7699-4C10-8891-FEB0C92E99E1}"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26240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0EC27B-7699-4C10-8891-FEB0C92E99E1}"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373061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EC27B-7699-4C10-8891-FEB0C92E99E1}"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289459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0EC27B-7699-4C10-8891-FEB0C92E99E1}"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278456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0EC27B-7699-4C10-8891-FEB0C92E99E1}" type="datetimeFigureOut">
              <a:rPr lang="en-GB" smtClean="0"/>
              <a:t>18/04/2020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70663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0EC27B-7699-4C10-8891-FEB0C92E99E1}" type="datetimeFigureOut">
              <a:rPr lang="en-GB" smtClean="0"/>
              <a:t>18/04/2020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359873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C27B-7699-4C10-8891-FEB0C92E99E1}" type="datetimeFigureOut">
              <a:rPr lang="en-GB" smtClean="0"/>
              <a:t>18/04/2020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144337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EC27B-7699-4C10-8891-FEB0C92E99E1}"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149867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EC27B-7699-4C10-8891-FEB0C92E99E1}"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9309EB-DC10-4820-B5DC-7D861810E567}" type="slidenum">
              <a:rPr lang="en-GB" smtClean="0"/>
              <a:t>‹#›</a:t>
            </a:fld>
            <a:endParaRPr lang="en-GB"/>
          </a:p>
        </p:txBody>
      </p:sp>
    </p:spTree>
    <p:extLst>
      <p:ext uri="{BB962C8B-B14F-4D97-AF65-F5344CB8AC3E}">
        <p14:creationId xmlns:p14="http://schemas.microsoft.com/office/powerpoint/2010/main" val="303605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EC27B-7699-4C10-8891-FEB0C92E99E1}" type="datetimeFigureOut">
              <a:rPr lang="en-GB" smtClean="0"/>
              <a:t>18/04/2020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309EB-DC10-4820-B5DC-7D861810E567}" type="slidenum">
              <a:rPr lang="en-GB" smtClean="0"/>
              <a:t>‹#›</a:t>
            </a:fld>
            <a:endParaRPr lang="en-GB"/>
          </a:p>
        </p:txBody>
      </p:sp>
    </p:spTree>
    <p:extLst>
      <p:ext uri="{BB962C8B-B14F-4D97-AF65-F5344CB8AC3E}">
        <p14:creationId xmlns:p14="http://schemas.microsoft.com/office/powerpoint/2010/main" val="31842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ichtek.com/Design%20Support/Technical%20Document/~/media/Richtek/Design%20Support/Technical%20Documentation/AN050/EN/Version2/image001.jpg?file=preview.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ichtek.com/Design%20Support/Technical%20Document/~/media/Richtek/Design%20Support/Technical%20Documentation/AN050/EN/Version2/image001.jpg?file=preview.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ichtek.com/Design%20Support/Technical%20Document/~/media/Richtek/Design%20Support/Technical%20Documentation/AN050/EN/Version2/image001.jpg?file=preview.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poweruk.com/charger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greensolarjapan.yolasite.com/sc003.php"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eeweb.com/extreme-circuits/solar-powered-high-efficiency-battery-charger" TargetMode="External"/><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lectroschematics.com/mcp73826-500ma-lithium-ion-battery-charger/"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alectronics.com/solar-battery-charger-circuit-using-lm317-voltage-regulator-circuit-schematic-with-explanation/"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17563"/>
            <a:ext cx="9144000" cy="2387600"/>
          </a:xfrm>
        </p:spPr>
        <p:txBody>
          <a:bodyPr/>
          <a:lstStyle/>
          <a:p>
            <a:r>
              <a:rPr lang="en-GB" dirty="0" err="1" smtClean="0"/>
              <a:t>Nạp</a:t>
            </a:r>
            <a:r>
              <a:rPr lang="en-GB" dirty="0" smtClean="0"/>
              <a:t> </a:t>
            </a:r>
            <a:r>
              <a:rPr lang="en-GB" dirty="0" err="1" smtClean="0"/>
              <a:t>Acquy</a:t>
            </a:r>
            <a:r>
              <a:rPr lang="en-GB" dirty="0" smtClean="0"/>
              <a:t> </a:t>
            </a:r>
            <a:r>
              <a:rPr lang="en-GB" dirty="0" err="1" smtClean="0"/>
              <a:t>từ</a:t>
            </a:r>
            <a:r>
              <a:rPr lang="en-GB" dirty="0" smtClean="0"/>
              <a:t> </a:t>
            </a:r>
            <a:r>
              <a:rPr lang="en-GB" dirty="0" err="1" smtClean="0"/>
              <a:t>năng</a:t>
            </a:r>
            <a:r>
              <a:rPr lang="en-GB" dirty="0" smtClean="0"/>
              <a:t> </a:t>
            </a:r>
            <a:r>
              <a:rPr lang="en-GB" dirty="0" err="1" smtClean="0"/>
              <a:t>lượng</a:t>
            </a:r>
            <a:r>
              <a:rPr lang="en-GB" dirty="0" smtClean="0"/>
              <a:t> </a:t>
            </a:r>
            <a:r>
              <a:rPr lang="en-GB" dirty="0" err="1" smtClean="0"/>
              <a:t>mặt</a:t>
            </a:r>
            <a:r>
              <a:rPr lang="en-GB" dirty="0" smtClean="0"/>
              <a:t> </a:t>
            </a:r>
            <a:r>
              <a:rPr lang="en-GB" dirty="0" err="1" smtClean="0"/>
              <a:t>trời</a:t>
            </a:r>
            <a:endParaRPr lang="en-GB" dirty="0"/>
          </a:p>
        </p:txBody>
      </p:sp>
      <p:sp>
        <p:nvSpPr>
          <p:cNvPr id="3" name="Subtitle 2"/>
          <p:cNvSpPr>
            <a:spLocks noGrp="1"/>
          </p:cNvSpPr>
          <p:nvPr>
            <p:ph type="subTitle" idx="1"/>
          </p:nvPr>
        </p:nvSpPr>
        <p:spPr>
          <a:xfrm>
            <a:off x="2724150" y="3205163"/>
            <a:ext cx="7115175" cy="3376612"/>
          </a:xfrm>
        </p:spPr>
        <p:txBody>
          <a:bodyPr>
            <a:noAutofit/>
          </a:bodyPr>
          <a:lstStyle/>
          <a:p>
            <a:pPr algn="l"/>
            <a:r>
              <a:rPr lang="es-MX" dirty="0" smtClean="0">
                <a:latin typeface="Times New Roman" panose="02020603050405020304" pitchFamily="18" charset="0"/>
                <a:cs typeface="Times New Roman" panose="02020603050405020304" pitchFamily="18" charset="0"/>
              </a:rPr>
              <a:t>1. </a:t>
            </a:r>
            <a:r>
              <a:rPr lang="es-MX" dirty="0" err="1" smtClean="0">
                <a:latin typeface="Times New Roman" panose="02020603050405020304" pitchFamily="18" charset="0"/>
                <a:cs typeface="Times New Roman" panose="02020603050405020304" pitchFamily="18" charset="0"/>
              </a:rPr>
              <a:t>Nguyên</a:t>
            </a:r>
            <a:r>
              <a:rPr lang="es-MX" dirty="0" smtClean="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tắc</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chung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nạp</a:t>
            </a:r>
            <a:r>
              <a:rPr lang="es-MX" dirty="0">
                <a:latin typeface="Times New Roman" panose="02020603050405020304" pitchFamily="18" charset="0"/>
                <a:cs typeface="Times New Roman" panose="02020603050405020304" pitchFamily="18" charset="0"/>
              </a:rPr>
              <a:t> </a:t>
            </a:r>
            <a:r>
              <a:rPr lang="es-MX" dirty="0" err="1" smtClean="0">
                <a:latin typeface="Times New Roman" panose="02020603050405020304" pitchFamily="18" charset="0"/>
                <a:cs typeface="Times New Roman" panose="02020603050405020304" pitchFamily="18" charset="0"/>
              </a:rPr>
              <a:t>acquy</a:t>
            </a:r>
            <a:endParaRPr lang="es-MX" dirty="0" smtClean="0">
              <a:latin typeface="Times New Roman" panose="02020603050405020304" pitchFamily="18" charset="0"/>
              <a:cs typeface="Times New Roman" panose="02020603050405020304" pitchFamily="18" charset="0"/>
            </a:endParaRPr>
          </a:p>
          <a:p>
            <a:pPr algn="l"/>
            <a:r>
              <a:rPr lang="en-GB" dirty="0">
                <a:latin typeface="Times New Roman" panose="02020603050405020304" pitchFamily="18" charset="0"/>
                <a:cs typeface="Times New Roman" panose="02020603050405020304" pitchFamily="18" charset="0"/>
              </a:rPr>
              <a:t>2. </a:t>
            </a:r>
            <a:r>
              <a:rPr lang="en-GB" dirty="0" err="1">
                <a:latin typeface="Times New Roman" panose="02020603050405020304" pitchFamily="18" charset="0"/>
                <a:cs typeface="Times New Roman" panose="02020603050405020304" pitchFamily="18" charset="0"/>
              </a:rPr>
              <a:t>Nạp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acquy</a:t>
            </a:r>
            <a:r>
              <a:rPr lang="en-GB"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Li-Ion</a:t>
            </a:r>
            <a:endParaRPr lang="en-GB" dirty="0" smtClean="0">
              <a:latin typeface="Times New Roman" panose="02020603050405020304" pitchFamily="18" charset="0"/>
              <a:cs typeface="Times New Roman" panose="02020603050405020304" pitchFamily="18" charset="0"/>
            </a:endParaRPr>
          </a:p>
          <a:p>
            <a:pPr algn="l"/>
            <a:r>
              <a:rPr lang="en-GB" dirty="0">
                <a:latin typeface="Times New Roman" panose="02020603050405020304" pitchFamily="18" charset="0"/>
                <a:cs typeface="Times New Roman" panose="02020603050405020304" pitchFamily="18" charset="0"/>
              </a:rPr>
              <a:t>3. </a:t>
            </a:r>
            <a:r>
              <a:rPr lang="en-GB" dirty="0" err="1">
                <a:latin typeface="Times New Roman" panose="02020603050405020304" pitchFamily="18" charset="0"/>
                <a:cs typeface="Times New Roman" panose="02020603050405020304" pitchFamily="18" charset="0"/>
              </a:rPr>
              <a:t>Nạp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acquy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từ</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NLMT</a:t>
            </a:r>
          </a:p>
          <a:p>
            <a:pPr algn="l"/>
            <a:r>
              <a:rPr lang="en-GB" dirty="0">
                <a:latin typeface="Times New Roman" panose="02020603050405020304" pitchFamily="18" charset="0"/>
                <a:cs typeface="Times New Roman" panose="02020603050405020304" pitchFamily="18" charset="0"/>
              </a:rPr>
              <a:t>4. </a:t>
            </a:r>
            <a:r>
              <a:rPr lang="vi-VN" dirty="0">
                <a:latin typeface="Times New Roman" panose="02020603050405020304" pitchFamily="18" charset="0"/>
                <a:cs typeface="Times New Roman" panose="02020603050405020304" pitchFamily="18" charset="0"/>
              </a:rPr>
              <a:t>Các phương pháp </a:t>
            </a:r>
            <a:r>
              <a:rPr lang="en-GB" dirty="0" err="1">
                <a:latin typeface="Times New Roman" panose="02020603050405020304" pitchFamily="18" charset="0"/>
                <a:cs typeface="Times New Roman" panose="02020603050405020304" pitchFamily="18" charset="0"/>
              </a:rPr>
              <a:t>nạp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acquy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từ</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NLMT</a:t>
            </a:r>
          </a:p>
          <a:p>
            <a:pPr algn="l"/>
            <a:r>
              <a:rPr lang="en-GB" dirty="0">
                <a:latin typeface="Times New Roman" panose="02020603050405020304" pitchFamily="18" charset="0"/>
                <a:cs typeface="Times New Roman" panose="02020603050405020304" pitchFamily="18" charset="0"/>
              </a:rPr>
              <a:t>5. </a:t>
            </a:r>
            <a:r>
              <a:rPr lang="vi-VN" dirty="0">
                <a:latin typeface="Times New Roman" panose="02020603050405020304" pitchFamily="18" charset="0"/>
                <a:cs typeface="Times New Roman" panose="02020603050405020304" pitchFamily="18" charset="0"/>
              </a:rPr>
              <a:t>Lựa chọn điều khiển </a:t>
            </a:r>
            <a:r>
              <a:rPr lang="vi-VN" dirty="0" smtClean="0">
                <a:latin typeface="Times New Roman" panose="02020603050405020304" pitchFamily="18" charset="0"/>
                <a:cs typeface="Times New Roman" panose="02020603050405020304" pitchFamily="18" charset="0"/>
              </a:rPr>
              <a:t>nạp</a:t>
            </a:r>
            <a:endParaRPr lang="en-GB" dirty="0" smtClean="0">
              <a:latin typeface="Times New Roman" panose="02020603050405020304" pitchFamily="18" charset="0"/>
              <a:cs typeface="Times New Roman" panose="02020603050405020304" pitchFamily="18" charset="0"/>
            </a:endParaRPr>
          </a:p>
          <a:p>
            <a:pPr algn="l"/>
            <a:r>
              <a:rPr lang="en-GB" dirty="0">
                <a:latin typeface="Times New Roman" panose="02020603050405020304" pitchFamily="18" charset="0"/>
                <a:cs typeface="Times New Roman" panose="02020603050405020304" pitchFamily="18" charset="0"/>
              </a:rPr>
              <a:t>6. </a:t>
            </a:r>
            <a:r>
              <a:rPr lang="vi-VN" dirty="0">
                <a:latin typeface="Times New Roman" panose="02020603050405020304" pitchFamily="18" charset="0"/>
                <a:cs typeface="Times New Roman" panose="02020603050405020304" pitchFamily="18" charset="0"/>
              </a:rPr>
              <a:t>Hoạt động MPPT khi nạp </a:t>
            </a:r>
            <a:r>
              <a:rPr lang="vi-VN" dirty="0" smtClean="0">
                <a:latin typeface="Times New Roman" panose="02020603050405020304" pitchFamily="18" charset="0"/>
                <a:cs typeface="Times New Roman" panose="02020603050405020304" pitchFamily="18" charset="0"/>
              </a:rPr>
              <a:t>acquy</a:t>
            </a:r>
            <a:endParaRPr lang="en-GB" dirty="0" smtClean="0">
              <a:latin typeface="Times New Roman" panose="02020603050405020304" pitchFamily="18" charset="0"/>
              <a:cs typeface="Times New Roman" panose="02020603050405020304" pitchFamily="18" charset="0"/>
            </a:endParaRPr>
          </a:p>
          <a:p>
            <a:pPr algn="l"/>
            <a:r>
              <a:rPr lang="en-GB" dirty="0">
                <a:latin typeface="Times New Roman" panose="02020603050405020304" pitchFamily="18" charset="0"/>
                <a:cs typeface="Times New Roman" panose="02020603050405020304" pitchFamily="18" charset="0"/>
              </a:rPr>
              <a:t>7. So </a:t>
            </a:r>
            <a:r>
              <a:rPr lang="en-GB" dirty="0" err="1">
                <a:latin typeface="Times New Roman" panose="02020603050405020304" pitchFamily="18" charset="0"/>
                <a:cs typeface="Times New Roman" panose="02020603050405020304" pitchFamily="18" charset="0"/>
              </a:rPr>
              <a:t>sánh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phương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acquy</a:t>
            </a:r>
            <a:r>
              <a:rPr lang="en-GB" dirty="0">
                <a:latin typeface="Times New Roman" panose="02020603050405020304" pitchFamily="18" charset="0"/>
                <a:cs typeface="Times New Roman" panose="02020603050405020304" pitchFamily="18" charset="0"/>
              </a:rPr>
              <a:t> NLMT</a:t>
            </a:r>
            <a:endParaRPr lang="en-GB" dirty="0" smtClean="0">
              <a:latin typeface="Times New Roman" panose="02020603050405020304" pitchFamily="18" charset="0"/>
              <a:cs typeface="Times New Roman" panose="02020603050405020304" pitchFamily="18" charset="0"/>
            </a:endParaRPr>
          </a:p>
          <a:p>
            <a:pPr algn="l"/>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72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926" y="365125"/>
            <a:ext cx="7311118" cy="777875"/>
          </a:xfrm>
          <a:solidFill>
            <a:srgbClr val="FFFF00"/>
          </a:solidFill>
        </p:spPr>
        <p:txBody>
          <a:bodyPr>
            <a:normAutofit fontScale="90000"/>
          </a:bodyPr>
          <a:lstStyle/>
          <a:p>
            <a:pPr algn="ctr"/>
            <a:r>
              <a:rPr lang="es-MX" b="1" dirty="0" smtClean="0"/>
              <a:t>1. </a:t>
            </a:r>
            <a:r>
              <a:rPr lang="es-MX" b="1" dirty="0" err="1" smtClean="0"/>
              <a:t>Nguyên</a:t>
            </a:r>
            <a:r>
              <a:rPr lang="es-MX" b="1" dirty="0" smtClean="0"/>
              <a:t> </a:t>
            </a:r>
            <a:r>
              <a:rPr lang="es-MX" b="1" dirty="0" err="1"/>
              <a:t>tắc</a:t>
            </a:r>
            <a:r>
              <a:rPr lang="es-MX" b="1" dirty="0"/>
              <a:t> </a:t>
            </a:r>
            <a:r>
              <a:rPr lang="es-MX" b="1" dirty="0" err="1"/>
              <a:t>chung</a:t>
            </a:r>
            <a:r>
              <a:rPr lang="es-MX" b="1" dirty="0"/>
              <a:t> </a:t>
            </a:r>
            <a:r>
              <a:rPr lang="es-MX" b="1" dirty="0" err="1" smtClean="0"/>
              <a:t>nạp</a:t>
            </a:r>
            <a:r>
              <a:rPr lang="es-MX" b="1" dirty="0" smtClean="0"/>
              <a:t> </a:t>
            </a:r>
            <a:r>
              <a:rPr lang="es-MX" b="1" dirty="0" err="1" smtClean="0"/>
              <a:t>xả</a:t>
            </a:r>
            <a:r>
              <a:rPr lang="es-MX" b="1" dirty="0" smtClean="0"/>
              <a:t> </a:t>
            </a:r>
            <a:r>
              <a:rPr lang="es-MX" b="1" dirty="0" err="1"/>
              <a:t>acquy</a:t>
            </a:r>
            <a:endParaRPr lang="en-GB" b="1" dirty="0"/>
          </a:p>
        </p:txBody>
      </p:sp>
      <p:sp>
        <p:nvSpPr>
          <p:cNvPr id="3" name="Content Placeholder 2"/>
          <p:cNvSpPr>
            <a:spLocks noGrp="1"/>
          </p:cNvSpPr>
          <p:nvPr>
            <p:ph idx="1"/>
          </p:nvPr>
        </p:nvSpPr>
        <p:spPr>
          <a:xfrm>
            <a:off x="512474" y="979714"/>
            <a:ext cx="4632904" cy="5561286"/>
          </a:xfrm>
        </p:spPr>
        <p:txBody>
          <a:bodyPr>
            <a:normAutofit/>
          </a:bodyPr>
          <a:lstStyle/>
          <a:p>
            <a:pPr marL="0" indent="0">
              <a:buNone/>
            </a:pPr>
            <a:r>
              <a:rPr lang="en-GB" b="1" dirty="0" err="1" smtClean="0"/>
              <a:t>Khi</a:t>
            </a:r>
            <a:r>
              <a:rPr lang="en-GB" b="1" dirty="0" smtClean="0"/>
              <a:t> </a:t>
            </a:r>
            <a:r>
              <a:rPr lang="en-GB" b="1" dirty="0" err="1" smtClean="0"/>
              <a:t>xả</a:t>
            </a:r>
            <a:endParaRPr lang="en-GB" b="1" dirty="0"/>
          </a:p>
          <a:p>
            <a:pPr marL="0" indent="0">
              <a:buNone/>
            </a:pPr>
            <a:r>
              <a:rPr lang="en-GB" dirty="0" err="1" smtClean="0"/>
              <a:t>Dòng</a:t>
            </a:r>
            <a:r>
              <a:rPr lang="en-GB" dirty="0" smtClean="0"/>
              <a:t> </a:t>
            </a:r>
            <a:r>
              <a:rPr lang="en-GB" dirty="0" err="1" smtClean="0"/>
              <a:t>điện</a:t>
            </a:r>
            <a:r>
              <a:rPr lang="en-GB" dirty="0" smtClean="0"/>
              <a:t> </a:t>
            </a:r>
            <a:r>
              <a:rPr lang="en-GB" dirty="0" err="1" smtClean="0"/>
              <a:t>chạy</a:t>
            </a:r>
            <a:r>
              <a:rPr lang="en-GB" dirty="0" smtClean="0"/>
              <a:t> </a:t>
            </a:r>
            <a:r>
              <a:rPr lang="en-GB" dirty="0" err="1" smtClean="0"/>
              <a:t>ngược</a:t>
            </a:r>
            <a:r>
              <a:rPr lang="en-GB" dirty="0" smtClean="0"/>
              <a:t> </a:t>
            </a:r>
            <a:r>
              <a:rPr lang="en-GB" dirty="0" err="1" smtClean="0"/>
              <a:t>ra</a:t>
            </a:r>
            <a:r>
              <a:rPr lang="en-GB" dirty="0" smtClean="0"/>
              <a:t> </a:t>
            </a:r>
            <a:r>
              <a:rPr lang="en-GB" dirty="0" err="1" smtClean="0"/>
              <a:t>khỏi</a:t>
            </a:r>
            <a:r>
              <a:rPr lang="en-GB" dirty="0" smtClean="0"/>
              <a:t> </a:t>
            </a:r>
            <a:r>
              <a:rPr lang="en-GB" dirty="0" err="1" smtClean="0"/>
              <a:t>cực</a:t>
            </a:r>
            <a:r>
              <a:rPr lang="en-GB" dirty="0" smtClean="0"/>
              <a:t> </a:t>
            </a:r>
            <a:r>
              <a:rPr lang="en-GB" dirty="0" err="1" smtClean="0"/>
              <a:t>dương</a:t>
            </a:r>
            <a:r>
              <a:rPr lang="en-GB" dirty="0" smtClean="0"/>
              <a:t> </a:t>
            </a:r>
            <a:r>
              <a:rPr lang="en-GB" dirty="0" err="1" smtClean="0"/>
              <a:t>và</a:t>
            </a:r>
            <a:r>
              <a:rPr lang="en-GB" dirty="0" smtClean="0"/>
              <a:t> </a:t>
            </a:r>
            <a:r>
              <a:rPr lang="en-GB" dirty="0" err="1" smtClean="0"/>
              <a:t>đi</a:t>
            </a:r>
            <a:r>
              <a:rPr lang="en-GB" dirty="0" smtClean="0"/>
              <a:t> </a:t>
            </a:r>
            <a:r>
              <a:rPr lang="en-GB" dirty="0" err="1" smtClean="0"/>
              <a:t>vào</a:t>
            </a:r>
            <a:r>
              <a:rPr lang="en-GB" dirty="0" smtClean="0"/>
              <a:t> </a:t>
            </a:r>
            <a:r>
              <a:rPr lang="en-GB" dirty="0" err="1" smtClean="0"/>
              <a:t>cực</a:t>
            </a:r>
            <a:r>
              <a:rPr lang="en-GB" dirty="0" smtClean="0"/>
              <a:t> </a:t>
            </a:r>
            <a:r>
              <a:rPr lang="en-GB" dirty="0" err="1" smtClean="0"/>
              <a:t>âm</a:t>
            </a:r>
            <a:endParaRPr lang="en-GB" dirty="0" smtClean="0"/>
          </a:p>
          <a:p>
            <a:pPr marL="0" indent="0">
              <a:buNone/>
            </a:pPr>
            <a:r>
              <a:rPr lang="en-GB" dirty="0" err="1" smtClean="0"/>
              <a:t>Các</a:t>
            </a:r>
            <a:r>
              <a:rPr lang="en-GB" dirty="0" smtClean="0"/>
              <a:t> </a:t>
            </a:r>
            <a:r>
              <a:rPr lang="vi-VN" dirty="0" smtClean="0"/>
              <a:t>ion </a:t>
            </a:r>
            <a:r>
              <a:rPr lang="en-GB" dirty="0"/>
              <a:t>Li</a:t>
            </a:r>
            <a:r>
              <a:rPr lang="en-GB" baseline="30000" dirty="0"/>
              <a:t>+</a:t>
            </a:r>
            <a:r>
              <a:rPr lang="vi-VN" dirty="0"/>
              <a:t> </a:t>
            </a:r>
            <a:r>
              <a:rPr lang="vi-VN" dirty="0" smtClean="0"/>
              <a:t>di </a:t>
            </a:r>
            <a:r>
              <a:rPr lang="vi-VN" dirty="0"/>
              <a:t>chuyển </a:t>
            </a:r>
            <a:r>
              <a:rPr lang="en-GB" dirty="0" err="1"/>
              <a:t>ngược</a:t>
            </a:r>
            <a:r>
              <a:rPr lang="en-GB" dirty="0"/>
              <a:t> </a:t>
            </a:r>
            <a:r>
              <a:rPr lang="en-GB" dirty="0" err="1"/>
              <a:t>lại</a:t>
            </a:r>
            <a:r>
              <a:rPr lang="en-GB" dirty="0"/>
              <a:t> </a:t>
            </a:r>
            <a:r>
              <a:rPr lang="vi-VN" dirty="0"/>
              <a:t>từ cực </a:t>
            </a:r>
            <a:r>
              <a:rPr lang="en-GB" dirty="0" err="1"/>
              <a:t>dương</a:t>
            </a:r>
            <a:r>
              <a:rPr lang="vi-VN" dirty="0"/>
              <a:t> </a:t>
            </a:r>
            <a:r>
              <a:rPr lang="en-GB" dirty="0" err="1"/>
              <a:t>về</a:t>
            </a:r>
            <a:r>
              <a:rPr lang="en-GB" dirty="0"/>
              <a:t> </a:t>
            </a:r>
            <a:r>
              <a:rPr lang="en-GB" dirty="0" err="1"/>
              <a:t>cực</a:t>
            </a:r>
            <a:r>
              <a:rPr lang="en-GB" dirty="0"/>
              <a:t> </a:t>
            </a:r>
            <a:r>
              <a:rPr lang="en-GB" dirty="0" err="1"/>
              <a:t>âm</a:t>
            </a:r>
            <a:r>
              <a:rPr lang="vi-VN" dirty="0"/>
              <a:t>,. Để cân bằng điện tích giữa 2 cực, cứ mỗi ion Li dịch chuyển từ cực </a:t>
            </a:r>
            <a:r>
              <a:rPr lang="en-GB" dirty="0" err="1"/>
              <a:t>dương</a:t>
            </a:r>
            <a:r>
              <a:rPr lang="vi-VN" dirty="0"/>
              <a:t> sang cực</a:t>
            </a:r>
            <a:r>
              <a:rPr lang="en-GB" dirty="0"/>
              <a:t> </a:t>
            </a:r>
            <a:r>
              <a:rPr lang="en-GB" dirty="0" err="1"/>
              <a:t>âm</a:t>
            </a:r>
            <a:r>
              <a:rPr lang="vi-VN" dirty="0"/>
              <a:t> trong lòng acquy, thì ở mạch ngoài, lại 1 electron chuyển động từ cực âm sang cực dương.</a:t>
            </a:r>
            <a:endParaRPr lang="en-GB" dirty="0"/>
          </a:p>
          <a:p>
            <a:pPr marL="0" indent="0">
              <a:buNone/>
            </a:pPr>
            <a:endParaRPr lang="en-GB" dirty="0"/>
          </a:p>
        </p:txBody>
      </p:sp>
      <p:grpSp>
        <p:nvGrpSpPr>
          <p:cNvPr id="9" name="Group 8"/>
          <p:cNvGrpSpPr/>
          <p:nvPr/>
        </p:nvGrpSpPr>
        <p:grpSpPr>
          <a:xfrm>
            <a:off x="5257706" y="1603602"/>
            <a:ext cx="5830708" cy="4660564"/>
            <a:chOff x="6245679" y="1457160"/>
            <a:chExt cx="4695825" cy="3838575"/>
          </a:xfrm>
        </p:grpSpPr>
        <p:pic>
          <p:nvPicPr>
            <p:cNvPr id="6" name="Picture 5"/>
            <p:cNvPicPr>
              <a:picLocks noChangeAspect="1"/>
            </p:cNvPicPr>
            <p:nvPr/>
          </p:nvPicPr>
          <p:blipFill>
            <a:blip r:embed="rId2"/>
            <a:stretch>
              <a:fillRect/>
            </a:stretch>
          </p:blipFill>
          <p:spPr>
            <a:xfrm>
              <a:off x="6245679" y="1457160"/>
              <a:ext cx="4695825" cy="3838575"/>
            </a:xfrm>
            <a:prstGeom prst="rect">
              <a:avLst/>
            </a:prstGeom>
          </p:spPr>
        </p:pic>
        <p:sp>
          <p:nvSpPr>
            <p:cNvPr id="7" name="Freeform 6"/>
            <p:cNvSpPr/>
            <p:nvPr/>
          </p:nvSpPr>
          <p:spPr>
            <a:xfrm>
              <a:off x="7304690" y="1713186"/>
              <a:ext cx="2743200" cy="861848"/>
            </a:xfrm>
            <a:custGeom>
              <a:avLst/>
              <a:gdLst>
                <a:gd name="connsiteX0" fmla="*/ 0 w 2743200"/>
                <a:gd name="connsiteY0" fmla="*/ 861848 h 861848"/>
                <a:gd name="connsiteX1" fmla="*/ 0 w 2743200"/>
                <a:gd name="connsiteY1" fmla="*/ 262759 h 861848"/>
                <a:gd name="connsiteX2" fmla="*/ 714703 w 2743200"/>
                <a:gd name="connsiteY2" fmla="*/ 262759 h 861848"/>
                <a:gd name="connsiteX3" fmla="*/ 714703 w 2743200"/>
                <a:gd name="connsiteY3" fmla="*/ 0 h 861848"/>
                <a:gd name="connsiteX4" fmla="*/ 2732689 w 2743200"/>
                <a:gd name="connsiteY4" fmla="*/ 0 h 861848"/>
                <a:gd name="connsiteX5" fmla="*/ 2732689 w 2743200"/>
                <a:gd name="connsiteY5" fmla="*/ 599090 h 861848"/>
                <a:gd name="connsiteX6" fmla="*/ 2743200 w 2743200"/>
                <a:gd name="connsiteY6" fmla="*/ 599090 h 86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861848">
                  <a:moveTo>
                    <a:pt x="0" y="861848"/>
                  </a:moveTo>
                  <a:lnTo>
                    <a:pt x="0" y="262759"/>
                  </a:lnTo>
                  <a:lnTo>
                    <a:pt x="714703" y="262759"/>
                  </a:lnTo>
                  <a:lnTo>
                    <a:pt x="714703" y="0"/>
                  </a:lnTo>
                  <a:lnTo>
                    <a:pt x="2732689" y="0"/>
                  </a:lnTo>
                  <a:lnTo>
                    <a:pt x="2732689" y="599090"/>
                  </a:lnTo>
                  <a:lnTo>
                    <a:pt x="2743200" y="599090"/>
                  </a:lnTo>
                </a:path>
              </a:pathLst>
            </a:custGeom>
            <a:noFill/>
            <a:ln w="28575">
              <a:solidFill>
                <a:schemeClr val="tx1">
                  <a:lumMod val="95000"/>
                  <a:lumOff val="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9196552" y="1372769"/>
            <a:ext cx="1891862" cy="461665"/>
          </a:xfrm>
          <a:prstGeom prst="rect">
            <a:avLst/>
          </a:prstGeom>
          <a:noFill/>
        </p:spPr>
        <p:txBody>
          <a:bodyPr wrap="square" rtlCol="0">
            <a:spAutoFit/>
          </a:bodyPr>
          <a:lstStyle/>
          <a:p>
            <a:r>
              <a:rPr lang="en-GB" sz="2400" dirty="0" err="1" smtClean="0"/>
              <a:t>Dòng</a:t>
            </a:r>
            <a:r>
              <a:rPr lang="en-GB" sz="2400" dirty="0" smtClean="0"/>
              <a:t> </a:t>
            </a:r>
            <a:r>
              <a:rPr lang="en-GB" sz="2400" dirty="0" err="1" smtClean="0"/>
              <a:t>xả</a:t>
            </a:r>
            <a:endParaRPr lang="en-GB" sz="2400" dirty="0"/>
          </a:p>
        </p:txBody>
      </p:sp>
    </p:spTree>
    <p:extLst>
      <p:ext uri="{BB962C8B-B14F-4D97-AF65-F5344CB8AC3E}">
        <p14:creationId xmlns:p14="http://schemas.microsoft.com/office/powerpoint/2010/main" val="178690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976" y="365125"/>
            <a:ext cx="7292068" cy="777875"/>
          </a:xfrm>
          <a:solidFill>
            <a:srgbClr val="FFFF00"/>
          </a:solidFill>
        </p:spPr>
        <p:txBody>
          <a:bodyPr/>
          <a:lstStyle/>
          <a:p>
            <a:pPr algn="ctr"/>
            <a:r>
              <a:rPr lang="es-MX" b="1" dirty="0" smtClean="0"/>
              <a:t>1. </a:t>
            </a:r>
            <a:r>
              <a:rPr lang="es-MX" b="1" dirty="0" err="1" smtClean="0"/>
              <a:t>Nguyên</a:t>
            </a:r>
            <a:r>
              <a:rPr lang="es-MX" b="1" dirty="0" smtClean="0"/>
              <a:t>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b="1" dirty="0"/>
          </a:p>
        </p:txBody>
      </p:sp>
      <p:sp>
        <p:nvSpPr>
          <p:cNvPr id="3" name="Content Placeholder 2"/>
          <p:cNvSpPr>
            <a:spLocks noGrp="1"/>
          </p:cNvSpPr>
          <p:nvPr>
            <p:ph idx="1"/>
          </p:nvPr>
        </p:nvSpPr>
        <p:spPr>
          <a:xfrm>
            <a:off x="838200" y="1143000"/>
            <a:ext cx="10515600" cy="5033963"/>
          </a:xfrm>
        </p:spPr>
        <p:txBody>
          <a:bodyPr>
            <a:normAutofit lnSpcReduction="10000"/>
          </a:bodyPr>
          <a:lstStyle/>
          <a:p>
            <a:pPr marL="0" indent="0">
              <a:buNone/>
            </a:pPr>
            <a:r>
              <a:rPr lang="es-MX" dirty="0" err="1"/>
              <a:t>Công</a:t>
            </a:r>
            <a:r>
              <a:rPr lang="es-MX" dirty="0"/>
              <a:t> </a:t>
            </a:r>
            <a:r>
              <a:rPr lang="es-MX" dirty="0" err="1"/>
              <a:t>nghệ</a:t>
            </a:r>
            <a:r>
              <a:rPr lang="es-MX" dirty="0"/>
              <a:t> </a:t>
            </a:r>
            <a:r>
              <a:rPr lang="es-MX" dirty="0" err="1"/>
              <a:t>xạc</a:t>
            </a:r>
            <a:r>
              <a:rPr lang="es-MX" dirty="0"/>
              <a:t> </a:t>
            </a:r>
            <a:r>
              <a:rPr lang="es-MX" dirty="0" err="1"/>
              <a:t>phổ</a:t>
            </a:r>
            <a:r>
              <a:rPr lang="es-MX" dirty="0"/>
              <a:t> </a:t>
            </a:r>
            <a:r>
              <a:rPr lang="es-MX" dirty="0" err="1"/>
              <a:t>biến</a:t>
            </a:r>
            <a:r>
              <a:rPr lang="es-MX" dirty="0"/>
              <a:t> </a:t>
            </a:r>
            <a:r>
              <a:rPr lang="es-MX" dirty="0" err="1"/>
              <a:t>nhất</a:t>
            </a:r>
            <a:r>
              <a:rPr lang="es-MX" dirty="0"/>
              <a:t> </a:t>
            </a:r>
            <a:r>
              <a:rPr lang="es-MX" dirty="0" err="1"/>
              <a:t>hiện</a:t>
            </a:r>
            <a:r>
              <a:rPr lang="es-MX" dirty="0"/>
              <a:t> </a:t>
            </a:r>
            <a:r>
              <a:rPr lang="es-MX" dirty="0" err="1"/>
              <a:t>nay</a:t>
            </a:r>
            <a:r>
              <a:rPr lang="es-MX" dirty="0"/>
              <a:t> </a:t>
            </a:r>
            <a:r>
              <a:rPr lang="es-MX" dirty="0" err="1"/>
              <a:t>là</a:t>
            </a:r>
            <a:r>
              <a:rPr lang="es-MX" dirty="0"/>
              <a:t> </a:t>
            </a:r>
            <a:r>
              <a:rPr lang="es-MX" dirty="0" err="1"/>
              <a:t>công</a:t>
            </a:r>
            <a:r>
              <a:rPr lang="es-MX" dirty="0"/>
              <a:t> </a:t>
            </a:r>
            <a:r>
              <a:rPr lang="es-MX" dirty="0" err="1"/>
              <a:t>nghệ</a:t>
            </a:r>
            <a:r>
              <a:rPr lang="es-MX" dirty="0"/>
              <a:t> </a:t>
            </a:r>
            <a:r>
              <a:rPr lang="es-MX" dirty="0" err="1"/>
              <a:t>xạc</a:t>
            </a:r>
            <a:r>
              <a:rPr lang="es-MX" dirty="0"/>
              <a:t> 3 </a:t>
            </a:r>
            <a:r>
              <a:rPr lang="es-MX" dirty="0" err="1"/>
              <a:t>giai</a:t>
            </a:r>
            <a:r>
              <a:rPr lang="es-MX" dirty="0"/>
              <a:t> </a:t>
            </a:r>
            <a:r>
              <a:rPr lang="es-MX" dirty="0" err="1"/>
              <a:t>đoạn</a:t>
            </a:r>
            <a:r>
              <a:rPr lang="es-MX" dirty="0"/>
              <a:t> </a:t>
            </a:r>
            <a:r>
              <a:rPr lang="es-MX" dirty="0" err="1"/>
              <a:t>bao</a:t>
            </a:r>
            <a:r>
              <a:rPr lang="es-MX" dirty="0"/>
              <a:t> </a:t>
            </a:r>
            <a:r>
              <a:rPr lang="es-MX" dirty="0" err="1"/>
              <a:t>gồm</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ổn</a:t>
            </a:r>
            <a:r>
              <a:rPr lang="es-MX" dirty="0"/>
              <a:t> </a:t>
            </a:r>
            <a:r>
              <a:rPr lang="es-MX" dirty="0" err="1"/>
              <a:t>dòng</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ổn</a:t>
            </a:r>
            <a:r>
              <a:rPr lang="es-MX" dirty="0"/>
              <a:t> </a:t>
            </a:r>
            <a:r>
              <a:rPr lang="es-MX" dirty="0" err="1"/>
              <a:t>áp</a:t>
            </a:r>
            <a:r>
              <a:rPr lang="es-MX" dirty="0"/>
              <a:t>, </a:t>
            </a:r>
            <a:r>
              <a:rPr lang="es-MX" dirty="0" err="1"/>
              <a:t>và</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trôi</a:t>
            </a:r>
            <a:r>
              <a:rPr lang="es-MX" dirty="0"/>
              <a:t> </a:t>
            </a:r>
            <a:r>
              <a:rPr lang="es-MX" dirty="0" err="1"/>
              <a:t>nổi</a:t>
            </a:r>
            <a:r>
              <a:rPr lang="es-MX" dirty="0"/>
              <a:t> (</a:t>
            </a:r>
            <a:r>
              <a:rPr lang="es-MX" dirty="0" err="1"/>
              <a:t>float</a:t>
            </a:r>
            <a:r>
              <a:rPr lang="es-MX" dirty="0"/>
              <a:t> </a:t>
            </a:r>
            <a:r>
              <a:rPr lang="es-MX" dirty="0" err="1"/>
              <a:t>charge</a:t>
            </a:r>
            <a:r>
              <a:rPr lang="es-MX" dirty="0"/>
              <a:t>).</a:t>
            </a:r>
            <a:endParaRPr lang="en-GB" dirty="0"/>
          </a:p>
          <a:p>
            <a:r>
              <a:rPr lang="es-MX" dirty="0" err="1"/>
              <a:t>Giai</a:t>
            </a:r>
            <a:r>
              <a:rPr lang="es-MX" dirty="0"/>
              <a:t> </a:t>
            </a:r>
            <a:r>
              <a:rPr lang="es-MX" dirty="0" err="1"/>
              <a:t>đoạn</a:t>
            </a:r>
            <a:r>
              <a:rPr lang="es-MX" dirty="0"/>
              <a:t> 1: </a:t>
            </a:r>
            <a:r>
              <a:rPr lang="es-MX" dirty="0" err="1"/>
              <a:t>acquy</a:t>
            </a:r>
            <a:r>
              <a:rPr lang="es-MX" dirty="0"/>
              <a:t> </a:t>
            </a:r>
            <a:r>
              <a:rPr lang="es-MX" dirty="0" err="1"/>
              <a:t>sẽ</a:t>
            </a:r>
            <a:r>
              <a:rPr lang="es-MX" dirty="0"/>
              <a:t> </a:t>
            </a:r>
            <a:r>
              <a:rPr lang="es-MX" dirty="0" err="1"/>
              <a:t>được</a:t>
            </a:r>
            <a:r>
              <a:rPr lang="es-MX" dirty="0"/>
              <a:t> </a:t>
            </a:r>
            <a:r>
              <a:rPr lang="es-MX" dirty="0" err="1"/>
              <a:t>xạc</a:t>
            </a:r>
            <a:r>
              <a:rPr lang="es-MX" dirty="0"/>
              <a:t> </a:t>
            </a:r>
            <a:r>
              <a:rPr lang="es-MX" dirty="0" err="1"/>
              <a:t>với</a:t>
            </a:r>
            <a:r>
              <a:rPr lang="es-MX" dirty="0"/>
              <a:t> </a:t>
            </a:r>
            <a:r>
              <a:rPr lang="es-MX" dirty="0" err="1"/>
              <a:t>dòng</a:t>
            </a:r>
            <a:r>
              <a:rPr lang="es-MX" dirty="0"/>
              <a:t> </a:t>
            </a:r>
            <a:r>
              <a:rPr lang="es-MX" dirty="0" err="1"/>
              <a:t>điện</a:t>
            </a:r>
            <a:r>
              <a:rPr lang="es-MX" dirty="0"/>
              <a:t> </a:t>
            </a:r>
            <a:r>
              <a:rPr lang="es-MX" dirty="0" err="1"/>
              <a:t>không</a:t>
            </a:r>
            <a:r>
              <a:rPr lang="es-MX" dirty="0"/>
              <a:t> </a:t>
            </a:r>
            <a:r>
              <a:rPr lang="es-MX" dirty="0" err="1"/>
              <a:t>đổi</a:t>
            </a:r>
            <a:r>
              <a:rPr lang="es-MX" dirty="0"/>
              <a:t> </a:t>
            </a:r>
            <a:r>
              <a:rPr lang="es-MX" dirty="0" err="1"/>
              <a:t>để</a:t>
            </a:r>
            <a:r>
              <a:rPr lang="es-MX" dirty="0"/>
              <a:t> </a:t>
            </a:r>
            <a:r>
              <a:rPr lang="es-MX" dirty="0" err="1"/>
              <a:t>đảm</a:t>
            </a:r>
            <a:r>
              <a:rPr lang="es-MX" dirty="0"/>
              <a:t> </a:t>
            </a:r>
            <a:r>
              <a:rPr lang="es-MX" dirty="0" err="1"/>
              <a:t>bảo</a:t>
            </a:r>
            <a:r>
              <a:rPr lang="es-MX" dirty="0"/>
              <a:t> </a:t>
            </a:r>
            <a:r>
              <a:rPr lang="es-MX" dirty="0" err="1"/>
              <a:t>acquy</a:t>
            </a:r>
            <a:r>
              <a:rPr lang="es-MX" dirty="0"/>
              <a:t> </a:t>
            </a:r>
            <a:r>
              <a:rPr lang="es-MX" dirty="0" err="1"/>
              <a:t>được</a:t>
            </a:r>
            <a:r>
              <a:rPr lang="es-MX" dirty="0"/>
              <a:t> </a:t>
            </a:r>
            <a:r>
              <a:rPr lang="es-MX" dirty="0" err="1"/>
              <a:t>xạc</a:t>
            </a:r>
            <a:r>
              <a:rPr lang="es-MX" dirty="0"/>
              <a:t> </a:t>
            </a:r>
            <a:r>
              <a:rPr lang="es-MX" dirty="0" err="1"/>
              <a:t>nhanh</a:t>
            </a:r>
            <a:r>
              <a:rPr lang="es-MX" dirty="0"/>
              <a:t> </a:t>
            </a:r>
            <a:r>
              <a:rPr lang="es-MX" dirty="0" err="1"/>
              <a:t>trong</a:t>
            </a:r>
            <a:r>
              <a:rPr lang="es-MX" dirty="0"/>
              <a:t> </a:t>
            </a:r>
            <a:r>
              <a:rPr lang="es-MX" dirty="0" err="1"/>
              <a:t>một</a:t>
            </a:r>
            <a:r>
              <a:rPr lang="es-MX" dirty="0"/>
              <a:t> </a:t>
            </a:r>
            <a:r>
              <a:rPr lang="es-MX" dirty="0" err="1"/>
              <a:t>thời</a:t>
            </a:r>
            <a:r>
              <a:rPr lang="es-MX" dirty="0"/>
              <a:t> </a:t>
            </a:r>
            <a:r>
              <a:rPr lang="es-MX" dirty="0" err="1"/>
              <a:t>gian</a:t>
            </a:r>
            <a:r>
              <a:rPr lang="es-MX" dirty="0"/>
              <a:t> </a:t>
            </a:r>
            <a:r>
              <a:rPr lang="es-MX" dirty="0" err="1"/>
              <a:t>ngắn</a:t>
            </a:r>
            <a:r>
              <a:rPr lang="es-MX" dirty="0"/>
              <a:t>.</a:t>
            </a:r>
            <a:endParaRPr lang="en-GB" dirty="0"/>
          </a:p>
          <a:p>
            <a:r>
              <a:rPr lang="es-MX" dirty="0" err="1"/>
              <a:t>Giai</a:t>
            </a:r>
            <a:r>
              <a:rPr lang="es-MX" dirty="0"/>
              <a:t> </a:t>
            </a:r>
            <a:r>
              <a:rPr lang="es-MX" dirty="0" err="1"/>
              <a:t>đoạn</a:t>
            </a:r>
            <a:r>
              <a:rPr lang="es-MX" dirty="0"/>
              <a:t> 2: </a:t>
            </a:r>
            <a:r>
              <a:rPr lang="es-MX" dirty="0" err="1"/>
              <a:t>khi</a:t>
            </a:r>
            <a:r>
              <a:rPr lang="es-MX" dirty="0"/>
              <a:t> </a:t>
            </a:r>
            <a:r>
              <a:rPr lang="es-MX" dirty="0" err="1"/>
              <a:t>acquy</a:t>
            </a:r>
            <a:r>
              <a:rPr lang="es-MX" dirty="0"/>
              <a:t> </a:t>
            </a:r>
            <a:r>
              <a:rPr lang="es-MX" dirty="0" err="1"/>
              <a:t>đạt</a:t>
            </a:r>
            <a:r>
              <a:rPr lang="es-MX" dirty="0"/>
              <a:t> </a:t>
            </a:r>
            <a:r>
              <a:rPr lang="es-MX" dirty="0" err="1"/>
              <a:t>đến</a:t>
            </a:r>
            <a:r>
              <a:rPr lang="es-MX" dirty="0"/>
              <a:t> </a:t>
            </a:r>
            <a:r>
              <a:rPr lang="es-MX" dirty="0" err="1"/>
              <a:t>một</a:t>
            </a:r>
            <a:r>
              <a:rPr lang="es-MX" dirty="0"/>
              <a:t> </a:t>
            </a:r>
            <a:r>
              <a:rPr lang="es-MX" dirty="0" err="1"/>
              <a:t>mức</a:t>
            </a:r>
            <a:r>
              <a:rPr lang="es-MX" dirty="0"/>
              <a:t> </a:t>
            </a:r>
            <a:r>
              <a:rPr lang="es-MX" dirty="0" err="1"/>
              <a:t>điện</a:t>
            </a:r>
            <a:r>
              <a:rPr lang="es-MX" dirty="0"/>
              <a:t> </a:t>
            </a:r>
            <a:r>
              <a:rPr lang="es-MX" dirty="0" err="1"/>
              <a:t>áp</a:t>
            </a:r>
            <a:r>
              <a:rPr lang="es-MX" dirty="0"/>
              <a:t> </a:t>
            </a:r>
            <a:r>
              <a:rPr lang="es-MX" dirty="0" err="1"/>
              <a:t>nhất</a:t>
            </a:r>
            <a:r>
              <a:rPr lang="es-MX" dirty="0"/>
              <a:t> </a:t>
            </a:r>
            <a:r>
              <a:rPr lang="es-MX" dirty="0" err="1"/>
              <a:t>định</a:t>
            </a:r>
            <a:r>
              <a:rPr lang="es-MX" dirty="0"/>
              <a:t> </a:t>
            </a:r>
            <a:r>
              <a:rPr lang="es-MX" dirty="0" err="1"/>
              <a:t>bộ</a:t>
            </a:r>
            <a:r>
              <a:rPr lang="es-MX" dirty="0"/>
              <a:t> </a:t>
            </a:r>
            <a:r>
              <a:rPr lang="es-MX" dirty="0" err="1"/>
              <a:t>xạc</a:t>
            </a:r>
            <a:r>
              <a:rPr lang="es-MX" dirty="0"/>
              <a:t> </a:t>
            </a:r>
            <a:r>
              <a:rPr lang="es-MX" dirty="0" err="1"/>
              <a:t>sẽ</a:t>
            </a:r>
            <a:r>
              <a:rPr lang="es-MX" dirty="0"/>
              <a:t> </a:t>
            </a:r>
            <a:r>
              <a:rPr lang="es-MX" dirty="0" err="1"/>
              <a:t>chuyển</a:t>
            </a:r>
            <a:r>
              <a:rPr lang="es-MX" dirty="0"/>
              <a:t> </a:t>
            </a:r>
            <a:r>
              <a:rPr lang="es-MX" dirty="0" err="1"/>
              <a:t>sang</a:t>
            </a:r>
            <a:r>
              <a:rPr lang="es-MX" dirty="0"/>
              <a:t> </a:t>
            </a:r>
            <a:r>
              <a:rPr lang="es-MX" dirty="0" err="1"/>
              <a:t>giai</a:t>
            </a:r>
            <a:r>
              <a:rPr lang="es-MX" dirty="0"/>
              <a:t> </a:t>
            </a:r>
            <a:r>
              <a:rPr lang="es-MX" dirty="0" err="1"/>
              <a:t>đoạn</a:t>
            </a:r>
            <a:r>
              <a:rPr lang="es-MX" dirty="0"/>
              <a:t> </a:t>
            </a:r>
            <a:r>
              <a:rPr lang="es-MX" dirty="0" err="1"/>
              <a:t>này</a:t>
            </a:r>
            <a:r>
              <a:rPr lang="es-MX" dirty="0"/>
              <a:t> </a:t>
            </a:r>
            <a:r>
              <a:rPr lang="es-MX" dirty="0" err="1"/>
              <a:t>và</a:t>
            </a:r>
            <a:r>
              <a:rPr lang="es-MX" dirty="0"/>
              <a:t> </a:t>
            </a:r>
            <a:r>
              <a:rPr lang="es-MX" dirty="0" err="1"/>
              <a:t>duy</a:t>
            </a:r>
            <a:r>
              <a:rPr lang="es-MX" dirty="0"/>
              <a:t> </a:t>
            </a:r>
            <a:r>
              <a:rPr lang="es-MX" dirty="0" err="1"/>
              <a:t>trì</a:t>
            </a:r>
            <a:r>
              <a:rPr lang="es-MX" dirty="0"/>
              <a:t> </a:t>
            </a:r>
            <a:r>
              <a:rPr lang="es-MX" dirty="0" err="1"/>
              <a:t>một</a:t>
            </a:r>
            <a:r>
              <a:rPr lang="es-MX" dirty="0"/>
              <a:t> </a:t>
            </a:r>
            <a:r>
              <a:rPr lang="es-MX" dirty="0" err="1"/>
              <a:t>điện</a:t>
            </a:r>
            <a:r>
              <a:rPr lang="es-MX" dirty="0"/>
              <a:t> </a:t>
            </a:r>
            <a:r>
              <a:rPr lang="es-MX" dirty="0" err="1"/>
              <a:t>áp</a:t>
            </a:r>
            <a:r>
              <a:rPr lang="es-MX" dirty="0"/>
              <a:t> </a:t>
            </a:r>
            <a:r>
              <a:rPr lang="es-MX" dirty="0" err="1"/>
              <a:t>không</a:t>
            </a:r>
            <a:r>
              <a:rPr lang="es-MX" dirty="0"/>
              <a:t> </a:t>
            </a:r>
            <a:r>
              <a:rPr lang="es-MX" dirty="0" err="1"/>
              <a:t>đổi</a:t>
            </a:r>
            <a:r>
              <a:rPr lang="es-MX" dirty="0"/>
              <a:t> </a:t>
            </a:r>
            <a:r>
              <a:rPr lang="es-MX" dirty="0" err="1"/>
              <a:t>trong</a:t>
            </a:r>
            <a:r>
              <a:rPr lang="es-MX" dirty="0"/>
              <a:t> </a:t>
            </a:r>
            <a:r>
              <a:rPr lang="es-MX" dirty="0" err="1"/>
              <a:t>một</a:t>
            </a:r>
            <a:r>
              <a:rPr lang="es-MX" dirty="0"/>
              <a:t> </a:t>
            </a:r>
            <a:r>
              <a:rPr lang="es-MX" dirty="0" err="1"/>
              <a:t>thời</a:t>
            </a:r>
            <a:r>
              <a:rPr lang="es-MX" dirty="0"/>
              <a:t> </a:t>
            </a:r>
            <a:r>
              <a:rPr lang="es-MX" dirty="0" err="1"/>
              <a:t>gian</a:t>
            </a:r>
            <a:r>
              <a:rPr lang="es-MX" dirty="0"/>
              <a:t> </a:t>
            </a:r>
            <a:r>
              <a:rPr lang="es-MX" dirty="0" err="1"/>
              <a:t>nhất</a:t>
            </a:r>
            <a:r>
              <a:rPr lang="es-MX" dirty="0"/>
              <a:t> </a:t>
            </a:r>
            <a:r>
              <a:rPr lang="es-MX" dirty="0" err="1"/>
              <a:t>định</a:t>
            </a:r>
            <a:r>
              <a:rPr lang="es-MX" dirty="0"/>
              <a:t>, </a:t>
            </a:r>
            <a:r>
              <a:rPr lang="es-MX" dirty="0" err="1"/>
              <a:t>dòng</a:t>
            </a:r>
            <a:r>
              <a:rPr lang="es-MX" dirty="0"/>
              <a:t> </a:t>
            </a:r>
            <a:r>
              <a:rPr lang="es-MX" dirty="0" err="1"/>
              <a:t>xạc</a:t>
            </a:r>
            <a:r>
              <a:rPr lang="es-MX" dirty="0"/>
              <a:t> </a:t>
            </a:r>
            <a:r>
              <a:rPr lang="es-MX" dirty="0" err="1"/>
              <a:t>sẽ</a:t>
            </a:r>
            <a:r>
              <a:rPr lang="es-MX" dirty="0"/>
              <a:t> </a:t>
            </a:r>
            <a:r>
              <a:rPr lang="es-MX" dirty="0" err="1"/>
              <a:t>giảm</a:t>
            </a:r>
            <a:r>
              <a:rPr lang="es-MX" dirty="0"/>
              <a:t> </a:t>
            </a:r>
            <a:r>
              <a:rPr lang="es-MX" dirty="0" err="1"/>
              <a:t>dần</a:t>
            </a:r>
            <a:r>
              <a:rPr lang="es-MX" dirty="0"/>
              <a:t> </a:t>
            </a:r>
            <a:r>
              <a:rPr lang="es-MX" dirty="0" err="1"/>
              <a:t>để</a:t>
            </a:r>
            <a:r>
              <a:rPr lang="es-MX" dirty="0"/>
              <a:t> </a:t>
            </a:r>
            <a:r>
              <a:rPr lang="es-MX" dirty="0" err="1"/>
              <a:t>đảm</a:t>
            </a:r>
            <a:r>
              <a:rPr lang="es-MX" dirty="0"/>
              <a:t> </a:t>
            </a:r>
            <a:r>
              <a:rPr lang="es-MX" dirty="0" err="1"/>
              <a:t>bảo</a:t>
            </a:r>
            <a:r>
              <a:rPr lang="es-MX" dirty="0"/>
              <a:t> </a:t>
            </a:r>
            <a:r>
              <a:rPr lang="es-MX" dirty="0" err="1"/>
              <a:t>acuy</a:t>
            </a:r>
            <a:r>
              <a:rPr lang="es-MX" dirty="0"/>
              <a:t> </a:t>
            </a:r>
            <a:r>
              <a:rPr lang="es-MX" dirty="0" err="1"/>
              <a:t>được</a:t>
            </a:r>
            <a:r>
              <a:rPr lang="es-MX" dirty="0"/>
              <a:t> </a:t>
            </a:r>
            <a:r>
              <a:rPr lang="es-MX" dirty="0" err="1"/>
              <a:t>nạp</a:t>
            </a:r>
            <a:r>
              <a:rPr lang="es-MX" dirty="0"/>
              <a:t> </a:t>
            </a:r>
            <a:r>
              <a:rPr lang="es-MX" dirty="0" err="1"/>
              <a:t>đầy</a:t>
            </a:r>
            <a:r>
              <a:rPr lang="es-MX" dirty="0"/>
              <a:t>.</a:t>
            </a:r>
            <a:endParaRPr lang="en-GB" dirty="0"/>
          </a:p>
          <a:p>
            <a:r>
              <a:rPr lang="es-MX" dirty="0" err="1"/>
              <a:t>Giai</a:t>
            </a:r>
            <a:r>
              <a:rPr lang="es-MX" dirty="0"/>
              <a:t> </a:t>
            </a:r>
            <a:r>
              <a:rPr lang="es-MX" dirty="0" err="1"/>
              <a:t>đoạn</a:t>
            </a:r>
            <a:r>
              <a:rPr lang="es-MX" dirty="0"/>
              <a:t> 3: </a:t>
            </a:r>
            <a:r>
              <a:rPr lang="es-MX" dirty="0" err="1"/>
              <a:t>sau</a:t>
            </a:r>
            <a:r>
              <a:rPr lang="es-MX" dirty="0"/>
              <a:t> </a:t>
            </a:r>
            <a:r>
              <a:rPr lang="es-MX" dirty="0" err="1"/>
              <a:t>một</a:t>
            </a:r>
            <a:r>
              <a:rPr lang="es-MX" dirty="0"/>
              <a:t> </a:t>
            </a:r>
            <a:r>
              <a:rPr lang="es-MX" dirty="0" err="1"/>
              <a:t>thời</a:t>
            </a:r>
            <a:r>
              <a:rPr lang="es-MX" dirty="0"/>
              <a:t> </a:t>
            </a:r>
            <a:r>
              <a:rPr lang="es-MX" dirty="0" err="1"/>
              <a:t>gian</a:t>
            </a:r>
            <a:r>
              <a:rPr lang="es-MX" dirty="0"/>
              <a:t> </a:t>
            </a:r>
            <a:r>
              <a:rPr lang="es-MX" dirty="0" err="1"/>
              <a:t>acquy</a:t>
            </a:r>
            <a:r>
              <a:rPr lang="es-MX" dirty="0"/>
              <a:t> </a:t>
            </a:r>
            <a:r>
              <a:rPr lang="es-MX" dirty="0" err="1"/>
              <a:t>được</a:t>
            </a:r>
            <a:r>
              <a:rPr lang="es-MX" dirty="0"/>
              <a:t> </a:t>
            </a:r>
            <a:r>
              <a:rPr lang="es-MX" dirty="0" err="1"/>
              <a:t>xạc</a:t>
            </a:r>
            <a:r>
              <a:rPr lang="es-MX" dirty="0"/>
              <a:t> ở </a:t>
            </a:r>
            <a:r>
              <a:rPr lang="es-MX" dirty="0" err="1"/>
              <a:t>trạng</a:t>
            </a:r>
            <a:r>
              <a:rPr lang="es-MX" dirty="0"/>
              <a:t> </a:t>
            </a:r>
            <a:r>
              <a:rPr lang="es-MX" dirty="0" err="1"/>
              <a:t>thái</a:t>
            </a:r>
            <a:r>
              <a:rPr lang="es-MX" dirty="0"/>
              <a:t> </a:t>
            </a:r>
            <a:r>
              <a:rPr lang="es-MX" dirty="0" err="1"/>
              <a:t>ổn</a:t>
            </a:r>
            <a:r>
              <a:rPr lang="es-MX" dirty="0"/>
              <a:t> </a:t>
            </a:r>
            <a:r>
              <a:rPr lang="es-MX" dirty="0" err="1"/>
              <a:t>áp</a:t>
            </a:r>
            <a:r>
              <a:rPr lang="es-MX" dirty="0"/>
              <a:t> </a:t>
            </a:r>
            <a:r>
              <a:rPr lang="es-MX" dirty="0" err="1"/>
              <a:t>bộ</a:t>
            </a:r>
            <a:r>
              <a:rPr lang="es-MX" dirty="0"/>
              <a:t> </a:t>
            </a:r>
            <a:r>
              <a:rPr lang="es-MX" dirty="0" err="1"/>
              <a:t>xạc</a:t>
            </a:r>
            <a:r>
              <a:rPr lang="es-MX" dirty="0"/>
              <a:t> </a:t>
            </a:r>
            <a:r>
              <a:rPr lang="es-MX" dirty="0" err="1"/>
              <a:t>sẽ</a:t>
            </a:r>
            <a:r>
              <a:rPr lang="es-MX" dirty="0"/>
              <a:t> </a:t>
            </a:r>
            <a:r>
              <a:rPr lang="es-MX" dirty="0" err="1"/>
              <a:t>chuyển</a:t>
            </a:r>
            <a:r>
              <a:rPr lang="es-MX" dirty="0"/>
              <a:t> </a:t>
            </a:r>
            <a:r>
              <a:rPr lang="es-MX" dirty="0" err="1"/>
              <a:t>sang</a:t>
            </a:r>
            <a:r>
              <a:rPr lang="es-MX" dirty="0"/>
              <a:t> </a:t>
            </a:r>
            <a:r>
              <a:rPr lang="es-MX" dirty="0" err="1"/>
              <a:t>giai</a:t>
            </a:r>
            <a:r>
              <a:rPr lang="es-MX" dirty="0"/>
              <a:t> </a:t>
            </a:r>
            <a:r>
              <a:rPr lang="es-MX" dirty="0" err="1"/>
              <a:t>đoạn</a:t>
            </a:r>
            <a:r>
              <a:rPr lang="es-MX" dirty="0"/>
              <a:t> </a:t>
            </a:r>
            <a:r>
              <a:rPr lang="es-MX" dirty="0" err="1"/>
              <a:t>xạc</a:t>
            </a:r>
            <a:r>
              <a:rPr lang="es-MX" dirty="0"/>
              <a:t> </a:t>
            </a:r>
            <a:r>
              <a:rPr lang="es-MX" dirty="0" err="1"/>
              <a:t>trôi</a:t>
            </a:r>
            <a:r>
              <a:rPr lang="es-MX" dirty="0"/>
              <a:t> </a:t>
            </a:r>
            <a:r>
              <a:rPr lang="es-MX" dirty="0" err="1"/>
              <a:t>nổi</a:t>
            </a:r>
            <a:r>
              <a:rPr lang="es-MX" dirty="0"/>
              <a:t> (</a:t>
            </a:r>
            <a:r>
              <a:rPr lang="es-MX" dirty="0" err="1"/>
              <a:t>float</a:t>
            </a:r>
            <a:r>
              <a:rPr lang="es-MX" dirty="0"/>
              <a:t> </a:t>
            </a:r>
            <a:r>
              <a:rPr lang="es-MX" dirty="0" err="1"/>
              <a:t>charge</a:t>
            </a:r>
            <a:r>
              <a:rPr lang="es-MX" dirty="0"/>
              <a:t>) </a:t>
            </a:r>
            <a:r>
              <a:rPr lang="es-MX" dirty="0" err="1"/>
              <a:t>giai</a:t>
            </a:r>
            <a:r>
              <a:rPr lang="es-MX" dirty="0"/>
              <a:t> </a:t>
            </a:r>
            <a:r>
              <a:rPr lang="es-MX" dirty="0" err="1"/>
              <a:t>đoạn</a:t>
            </a:r>
            <a:r>
              <a:rPr lang="es-MX" dirty="0"/>
              <a:t> </a:t>
            </a:r>
            <a:r>
              <a:rPr lang="es-MX" dirty="0" err="1"/>
              <a:t>này</a:t>
            </a:r>
            <a:r>
              <a:rPr lang="es-MX" dirty="0"/>
              <a:t> </a:t>
            </a:r>
            <a:r>
              <a:rPr lang="es-MX" dirty="0" err="1"/>
              <a:t>xạc</a:t>
            </a:r>
            <a:r>
              <a:rPr lang="es-MX" dirty="0"/>
              <a:t> </a:t>
            </a:r>
            <a:r>
              <a:rPr lang="es-MX" dirty="0" err="1"/>
              <a:t>với</a:t>
            </a:r>
            <a:r>
              <a:rPr lang="es-MX" dirty="0"/>
              <a:t> </a:t>
            </a:r>
            <a:r>
              <a:rPr lang="es-MX" dirty="0" err="1"/>
              <a:t>một</a:t>
            </a:r>
            <a:r>
              <a:rPr lang="es-MX" dirty="0"/>
              <a:t> </a:t>
            </a:r>
            <a:r>
              <a:rPr lang="es-MX" dirty="0" err="1"/>
              <a:t>dòng</a:t>
            </a:r>
            <a:r>
              <a:rPr lang="es-MX" dirty="0"/>
              <a:t> </a:t>
            </a:r>
            <a:r>
              <a:rPr lang="es-MX" dirty="0" err="1"/>
              <a:t>rất</a:t>
            </a:r>
            <a:r>
              <a:rPr lang="es-MX" dirty="0"/>
              <a:t> </a:t>
            </a:r>
            <a:r>
              <a:rPr lang="es-MX" dirty="0" err="1"/>
              <a:t>nhỏ</a:t>
            </a:r>
            <a:r>
              <a:rPr lang="es-MX" dirty="0"/>
              <a:t> </a:t>
            </a:r>
            <a:r>
              <a:rPr lang="es-MX" dirty="0" err="1"/>
              <a:t>nhằm</a:t>
            </a:r>
            <a:r>
              <a:rPr lang="es-MX" dirty="0"/>
              <a:t> </a:t>
            </a:r>
            <a:r>
              <a:rPr lang="es-MX" dirty="0" err="1"/>
              <a:t>bù</a:t>
            </a:r>
            <a:r>
              <a:rPr lang="es-MX" dirty="0"/>
              <a:t> </a:t>
            </a:r>
            <a:r>
              <a:rPr lang="es-MX" dirty="0" err="1"/>
              <a:t>đắp</a:t>
            </a:r>
            <a:r>
              <a:rPr lang="es-MX" dirty="0"/>
              <a:t> </a:t>
            </a:r>
            <a:r>
              <a:rPr lang="es-MX" dirty="0" err="1"/>
              <a:t>phần</a:t>
            </a:r>
            <a:r>
              <a:rPr lang="es-MX" dirty="0"/>
              <a:t> </a:t>
            </a:r>
            <a:r>
              <a:rPr lang="es-MX" dirty="0" err="1"/>
              <a:t>dung</a:t>
            </a:r>
            <a:r>
              <a:rPr lang="es-MX" dirty="0"/>
              <a:t> </a:t>
            </a:r>
            <a:r>
              <a:rPr lang="es-MX" dirty="0" err="1"/>
              <a:t>lượng</a:t>
            </a:r>
            <a:r>
              <a:rPr lang="es-MX" dirty="0"/>
              <a:t> do </a:t>
            </a:r>
            <a:r>
              <a:rPr lang="es-MX" dirty="0" err="1"/>
              <a:t>acquy</a:t>
            </a:r>
            <a:r>
              <a:rPr lang="es-MX" dirty="0"/>
              <a:t> </a:t>
            </a:r>
            <a:r>
              <a:rPr lang="es-MX" dirty="0" err="1"/>
              <a:t>tự</a:t>
            </a:r>
            <a:r>
              <a:rPr lang="es-MX" dirty="0"/>
              <a:t> </a:t>
            </a:r>
            <a:r>
              <a:rPr lang="es-MX" dirty="0" err="1"/>
              <a:t>xả</a:t>
            </a:r>
            <a:r>
              <a:rPr lang="es-MX" dirty="0" smtClean="0"/>
              <a:t>.</a:t>
            </a:r>
            <a:endParaRPr lang="en-GB" dirty="0"/>
          </a:p>
        </p:txBody>
      </p:sp>
    </p:spTree>
    <p:extLst>
      <p:ext uri="{BB962C8B-B14F-4D97-AF65-F5344CB8AC3E}">
        <p14:creationId xmlns:p14="http://schemas.microsoft.com/office/powerpoint/2010/main" val="246039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872" y="203200"/>
            <a:ext cx="6966857" cy="931727"/>
          </a:xfrm>
          <a:solidFill>
            <a:srgbClr val="FFFF00"/>
          </a:solidFill>
        </p:spPr>
        <p:txBody>
          <a:bodyPr>
            <a:normAutofit fontScale="90000"/>
          </a:bodyPr>
          <a:lstStyle/>
          <a:p>
            <a:r>
              <a:rPr lang="es-MX" b="1" dirty="0" smtClean="0"/>
              <a:t>1. </a:t>
            </a:r>
            <a:r>
              <a:rPr lang="es-MX" b="1" dirty="0" err="1" smtClean="0"/>
              <a:t>Nguyên</a:t>
            </a:r>
            <a:r>
              <a:rPr lang="es-MX" b="1" dirty="0" smtClean="0"/>
              <a:t>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dirty="0"/>
          </a:p>
        </p:txBody>
      </p:sp>
      <p:sp>
        <p:nvSpPr>
          <p:cNvPr id="3" name="Content Placeholder 2"/>
          <p:cNvSpPr>
            <a:spLocks noGrp="1"/>
          </p:cNvSpPr>
          <p:nvPr>
            <p:ph idx="1"/>
          </p:nvPr>
        </p:nvSpPr>
        <p:spPr>
          <a:xfrm>
            <a:off x="838200" y="1035277"/>
            <a:ext cx="6276159" cy="5675766"/>
          </a:xfrm>
        </p:spPr>
        <p:txBody>
          <a:bodyPr>
            <a:normAutofit/>
          </a:bodyPr>
          <a:lstStyle/>
          <a:p>
            <a:pPr marL="0" indent="0">
              <a:buNone/>
            </a:pPr>
            <a:r>
              <a:rPr lang="es-MX" dirty="0" err="1"/>
              <a:t>Trong</a:t>
            </a:r>
            <a:r>
              <a:rPr lang="es-MX" dirty="0"/>
              <a:t> </a:t>
            </a:r>
            <a:r>
              <a:rPr lang="es-MX" dirty="0" err="1"/>
              <a:t>giai</a:t>
            </a:r>
            <a:r>
              <a:rPr lang="es-MX" dirty="0"/>
              <a:t> </a:t>
            </a:r>
            <a:r>
              <a:rPr lang="es-MX" dirty="0" err="1"/>
              <a:t>đoạn</a:t>
            </a:r>
            <a:r>
              <a:rPr lang="es-MX" dirty="0"/>
              <a:t> </a:t>
            </a:r>
            <a:r>
              <a:rPr lang="es-MX" dirty="0" err="1" smtClean="0"/>
              <a:t>nạp</a:t>
            </a:r>
            <a:r>
              <a:rPr lang="es-MX" dirty="0" smtClean="0"/>
              <a:t> </a:t>
            </a:r>
            <a:r>
              <a:rPr lang="es-MX" dirty="0" err="1"/>
              <a:t>ổn</a:t>
            </a:r>
            <a:r>
              <a:rPr lang="es-MX" dirty="0"/>
              <a:t> </a:t>
            </a:r>
            <a:r>
              <a:rPr lang="es-MX" dirty="0" err="1" smtClean="0"/>
              <a:t>dòng</a:t>
            </a:r>
            <a:r>
              <a:rPr lang="es-MX" dirty="0" smtClean="0"/>
              <a:t>, </a:t>
            </a:r>
            <a:r>
              <a:rPr lang="es-MX" dirty="0" err="1"/>
              <a:t>acquy</a:t>
            </a:r>
            <a:r>
              <a:rPr lang="es-MX" dirty="0"/>
              <a:t> </a:t>
            </a:r>
            <a:r>
              <a:rPr lang="es-MX" dirty="0" err="1"/>
              <a:t>sẽ</a:t>
            </a:r>
            <a:r>
              <a:rPr lang="es-MX" dirty="0"/>
              <a:t> </a:t>
            </a:r>
            <a:r>
              <a:rPr lang="es-MX" dirty="0" err="1"/>
              <a:t>đạt</a:t>
            </a:r>
            <a:r>
              <a:rPr lang="es-MX" dirty="0"/>
              <a:t> </a:t>
            </a:r>
            <a:r>
              <a:rPr lang="es-MX" dirty="0" err="1"/>
              <a:t>được</a:t>
            </a:r>
            <a:r>
              <a:rPr lang="es-MX" dirty="0"/>
              <a:t> </a:t>
            </a:r>
            <a:r>
              <a:rPr lang="es-MX" dirty="0" err="1"/>
              <a:t>khoảng</a:t>
            </a:r>
            <a:r>
              <a:rPr lang="es-MX" dirty="0"/>
              <a:t> 70% </a:t>
            </a:r>
            <a:r>
              <a:rPr lang="es-MX" dirty="0" err="1"/>
              <a:t>dung</a:t>
            </a:r>
            <a:r>
              <a:rPr lang="es-MX" dirty="0"/>
              <a:t> </a:t>
            </a:r>
            <a:r>
              <a:rPr lang="es-MX" dirty="0" err="1"/>
              <a:t>lượng</a:t>
            </a:r>
            <a:r>
              <a:rPr lang="es-MX" dirty="0"/>
              <a:t> </a:t>
            </a:r>
            <a:r>
              <a:rPr lang="es-MX" dirty="0" err="1"/>
              <a:t>sau</a:t>
            </a:r>
            <a:r>
              <a:rPr lang="es-MX" dirty="0"/>
              <a:t> 5 - 8 </a:t>
            </a:r>
            <a:r>
              <a:rPr lang="es-MX" dirty="0" err="1"/>
              <a:t>tiếng</a:t>
            </a:r>
            <a:r>
              <a:rPr lang="es-MX" dirty="0"/>
              <a:t>. 30% </a:t>
            </a:r>
            <a:r>
              <a:rPr lang="es-MX" dirty="0" err="1"/>
              <a:t>còn</a:t>
            </a:r>
            <a:r>
              <a:rPr lang="es-MX" dirty="0"/>
              <a:t> </a:t>
            </a:r>
            <a:r>
              <a:rPr lang="es-MX" dirty="0" err="1"/>
              <a:t>lại</a:t>
            </a:r>
            <a:r>
              <a:rPr lang="es-MX" dirty="0"/>
              <a:t> </a:t>
            </a:r>
            <a:r>
              <a:rPr lang="es-MX" dirty="0" err="1"/>
              <a:t>sẽ</a:t>
            </a:r>
            <a:r>
              <a:rPr lang="es-MX" dirty="0"/>
              <a:t> </a:t>
            </a:r>
            <a:r>
              <a:rPr lang="es-MX" dirty="0" err="1"/>
              <a:t>được</a:t>
            </a:r>
            <a:r>
              <a:rPr lang="es-MX" dirty="0"/>
              <a:t> </a:t>
            </a:r>
            <a:r>
              <a:rPr lang="es-MX" dirty="0" err="1" smtClean="0"/>
              <a:t>nạp</a:t>
            </a:r>
            <a:r>
              <a:rPr lang="es-MX" dirty="0" smtClean="0"/>
              <a:t> </a:t>
            </a:r>
            <a:r>
              <a:rPr lang="es-MX" dirty="0" err="1"/>
              <a:t>trong</a:t>
            </a:r>
            <a:r>
              <a:rPr lang="es-MX" dirty="0"/>
              <a:t> </a:t>
            </a:r>
            <a:r>
              <a:rPr lang="es-MX" dirty="0" err="1"/>
              <a:t>giai</a:t>
            </a:r>
            <a:r>
              <a:rPr lang="es-MX" dirty="0"/>
              <a:t> </a:t>
            </a:r>
            <a:r>
              <a:rPr lang="es-MX" dirty="0" err="1"/>
              <a:t>đoạn</a:t>
            </a:r>
            <a:r>
              <a:rPr lang="es-MX" dirty="0"/>
              <a:t> </a:t>
            </a:r>
            <a:r>
              <a:rPr lang="es-MX" dirty="0" err="1"/>
              <a:t>ổn</a:t>
            </a:r>
            <a:r>
              <a:rPr lang="es-MX" dirty="0"/>
              <a:t> </a:t>
            </a:r>
            <a:r>
              <a:rPr lang="es-MX" dirty="0" err="1"/>
              <a:t>áp</a:t>
            </a:r>
            <a:r>
              <a:rPr lang="es-MX" dirty="0"/>
              <a:t> </a:t>
            </a:r>
            <a:r>
              <a:rPr lang="es-MX" dirty="0" err="1"/>
              <a:t>thời</a:t>
            </a:r>
            <a:r>
              <a:rPr lang="es-MX" dirty="0"/>
              <a:t> </a:t>
            </a:r>
            <a:r>
              <a:rPr lang="es-MX" dirty="0" err="1"/>
              <a:t>gian</a:t>
            </a:r>
            <a:r>
              <a:rPr lang="es-MX" dirty="0"/>
              <a:t> </a:t>
            </a:r>
            <a:r>
              <a:rPr lang="es-MX" dirty="0" err="1"/>
              <a:t>cho</a:t>
            </a:r>
            <a:r>
              <a:rPr lang="es-MX" dirty="0"/>
              <a:t> </a:t>
            </a:r>
            <a:r>
              <a:rPr lang="es-MX" dirty="0" err="1"/>
              <a:t>nạp</a:t>
            </a:r>
            <a:r>
              <a:rPr lang="es-MX" dirty="0" smtClean="0"/>
              <a:t> </a:t>
            </a:r>
            <a:r>
              <a:rPr lang="es-MX" dirty="0" err="1"/>
              <a:t>cho</a:t>
            </a:r>
            <a:r>
              <a:rPr lang="es-MX" dirty="0"/>
              <a:t> </a:t>
            </a:r>
            <a:r>
              <a:rPr lang="es-MX" dirty="0" err="1"/>
              <a:t>giai</a:t>
            </a:r>
            <a:r>
              <a:rPr lang="es-MX" dirty="0"/>
              <a:t> </a:t>
            </a:r>
            <a:r>
              <a:rPr lang="es-MX" dirty="0" err="1"/>
              <a:t>đoạn</a:t>
            </a:r>
            <a:r>
              <a:rPr lang="es-MX" dirty="0"/>
              <a:t> </a:t>
            </a:r>
            <a:r>
              <a:rPr lang="es-MX" dirty="0" err="1"/>
              <a:t>này</a:t>
            </a:r>
            <a:r>
              <a:rPr lang="es-MX" dirty="0"/>
              <a:t> </a:t>
            </a:r>
            <a:r>
              <a:rPr lang="es-MX" dirty="0" err="1"/>
              <a:t>thường</a:t>
            </a:r>
            <a:r>
              <a:rPr lang="es-MX" dirty="0"/>
              <a:t> </a:t>
            </a:r>
            <a:r>
              <a:rPr lang="es-MX" dirty="0" err="1"/>
              <a:t>kéo</a:t>
            </a:r>
            <a:r>
              <a:rPr lang="es-MX" dirty="0"/>
              <a:t> </a:t>
            </a:r>
            <a:r>
              <a:rPr lang="es-MX" dirty="0" err="1"/>
              <a:t>dài</a:t>
            </a:r>
            <a:r>
              <a:rPr lang="es-MX" dirty="0"/>
              <a:t> 7 – 10 </a:t>
            </a:r>
            <a:r>
              <a:rPr lang="es-MX" dirty="0" err="1"/>
              <a:t>tiếng</a:t>
            </a:r>
            <a:r>
              <a:rPr lang="es-MX" dirty="0"/>
              <a:t>. </a:t>
            </a:r>
            <a:r>
              <a:rPr lang="es-MX" dirty="0" err="1"/>
              <a:t>Giai</a:t>
            </a:r>
            <a:r>
              <a:rPr lang="es-MX" dirty="0"/>
              <a:t> </a:t>
            </a:r>
            <a:r>
              <a:rPr lang="es-MX" dirty="0" err="1"/>
              <a:t>đoạn</a:t>
            </a:r>
            <a:r>
              <a:rPr lang="es-MX" dirty="0"/>
              <a:t> </a:t>
            </a:r>
            <a:r>
              <a:rPr lang="es-MX" dirty="0" err="1"/>
              <a:t>này</a:t>
            </a:r>
            <a:r>
              <a:rPr lang="es-MX" dirty="0"/>
              <a:t> </a:t>
            </a:r>
            <a:r>
              <a:rPr lang="es-MX" dirty="0" err="1"/>
              <a:t>là</a:t>
            </a:r>
            <a:r>
              <a:rPr lang="es-MX" dirty="0"/>
              <a:t> </a:t>
            </a:r>
            <a:r>
              <a:rPr lang="es-MX" dirty="0" err="1"/>
              <a:t>vô</a:t>
            </a:r>
            <a:r>
              <a:rPr lang="es-MX" dirty="0"/>
              <a:t> </a:t>
            </a:r>
            <a:r>
              <a:rPr lang="es-MX" dirty="0" err="1"/>
              <a:t>cùng</a:t>
            </a:r>
            <a:r>
              <a:rPr lang="es-MX" dirty="0"/>
              <a:t> </a:t>
            </a:r>
            <a:r>
              <a:rPr lang="es-MX" dirty="0" err="1"/>
              <a:t>quan</a:t>
            </a:r>
            <a:r>
              <a:rPr lang="es-MX" dirty="0"/>
              <a:t> </a:t>
            </a:r>
            <a:r>
              <a:rPr lang="es-MX" dirty="0" err="1"/>
              <a:t>trọng</a:t>
            </a:r>
            <a:r>
              <a:rPr lang="es-MX" dirty="0"/>
              <a:t> </a:t>
            </a:r>
            <a:r>
              <a:rPr lang="es-MX" dirty="0" err="1"/>
              <a:t>với</a:t>
            </a:r>
            <a:r>
              <a:rPr lang="es-MX" dirty="0"/>
              <a:t> </a:t>
            </a:r>
            <a:r>
              <a:rPr lang="es-MX" dirty="0" err="1"/>
              <a:t>acquy</a:t>
            </a:r>
            <a:r>
              <a:rPr lang="es-MX" dirty="0"/>
              <a:t> </a:t>
            </a:r>
            <a:r>
              <a:rPr lang="es-MX" dirty="0" err="1"/>
              <a:t>và</a:t>
            </a:r>
            <a:r>
              <a:rPr lang="es-MX" dirty="0"/>
              <a:t> </a:t>
            </a:r>
            <a:r>
              <a:rPr lang="es-MX" dirty="0" err="1"/>
              <a:t>nó</a:t>
            </a:r>
            <a:r>
              <a:rPr lang="es-MX" dirty="0"/>
              <a:t> </a:t>
            </a:r>
            <a:r>
              <a:rPr lang="es-MX" dirty="0" err="1"/>
              <a:t>được</a:t>
            </a:r>
            <a:r>
              <a:rPr lang="es-MX" dirty="0"/>
              <a:t> </a:t>
            </a:r>
            <a:r>
              <a:rPr lang="es-MX" dirty="0" err="1"/>
              <a:t>ví</a:t>
            </a:r>
            <a:r>
              <a:rPr lang="es-MX" dirty="0"/>
              <a:t> </a:t>
            </a:r>
            <a:r>
              <a:rPr lang="es-MX" dirty="0" err="1"/>
              <a:t>như</a:t>
            </a:r>
            <a:r>
              <a:rPr lang="es-MX" dirty="0"/>
              <a:t> </a:t>
            </a:r>
            <a:r>
              <a:rPr lang="es-MX" dirty="0" err="1"/>
              <a:t>là</a:t>
            </a:r>
            <a:r>
              <a:rPr lang="es-MX" dirty="0"/>
              <a:t> “</a:t>
            </a:r>
            <a:r>
              <a:rPr lang="es-MX" dirty="0" err="1"/>
              <a:t>sự</a:t>
            </a:r>
            <a:r>
              <a:rPr lang="es-MX" dirty="0"/>
              <a:t> </a:t>
            </a:r>
            <a:r>
              <a:rPr lang="es-MX" dirty="0" err="1"/>
              <a:t>nghỉ</a:t>
            </a:r>
            <a:r>
              <a:rPr lang="es-MX" dirty="0"/>
              <a:t> </a:t>
            </a:r>
            <a:r>
              <a:rPr lang="es-MX" dirty="0" err="1"/>
              <a:t>ngơi</a:t>
            </a:r>
            <a:r>
              <a:rPr lang="es-MX" dirty="0"/>
              <a:t> </a:t>
            </a:r>
            <a:r>
              <a:rPr lang="es-MX" dirty="0" err="1"/>
              <a:t>sau</a:t>
            </a:r>
            <a:r>
              <a:rPr lang="es-MX" dirty="0"/>
              <a:t> </a:t>
            </a:r>
            <a:r>
              <a:rPr lang="es-MX" dirty="0" err="1"/>
              <a:t>mỗi</a:t>
            </a:r>
            <a:r>
              <a:rPr lang="es-MX" dirty="0"/>
              <a:t> </a:t>
            </a:r>
            <a:r>
              <a:rPr lang="es-MX" dirty="0" err="1"/>
              <a:t>bữa</a:t>
            </a:r>
            <a:r>
              <a:rPr lang="es-MX" dirty="0"/>
              <a:t> </a:t>
            </a:r>
            <a:r>
              <a:rPr lang="es-MX" dirty="0" err="1"/>
              <a:t>ăn</a:t>
            </a:r>
            <a:r>
              <a:rPr lang="es-MX" dirty="0"/>
              <a:t> no”. </a:t>
            </a:r>
            <a:r>
              <a:rPr lang="es-MX" dirty="0" err="1"/>
              <a:t>Nếu</a:t>
            </a:r>
            <a:r>
              <a:rPr lang="es-MX" dirty="0"/>
              <a:t> </a:t>
            </a:r>
            <a:r>
              <a:rPr lang="es-MX" dirty="0" err="1"/>
              <a:t>bỏ</a:t>
            </a:r>
            <a:r>
              <a:rPr lang="es-MX" dirty="0"/>
              <a:t> qua </a:t>
            </a:r>
            <a:r>
              <a:rPr lang="es-MX" dirty="0" err="1"/>
              <a:t>giai</a:t>
            </a:r>
            <a:r>
              <a:rPr lang="es-MX" dirty="0"/>
              <a:t> </a:t>
            </a:r>
            <a:r>
              <a:rPr lang="es-MX" dirty="0" err="1"/>
              <a:t>đoạn</a:t>
            </a:r>
            <a:r>
              <a:rPr lang="es-MX" dirty="0"/>
              <a:t> </a:t>
            </a:r>
            <a:r>
              <a:rPr lang="es-MX" dirty="0" err="1"/>
              <a:t>này</a:t>
            </a:r>
            <a:r>
              <a:rPr lang="es-MX" dirty="0"/>
              <a:t> </a:t>
            </a:r>
            <a:r>
              <a:rPr lang="es-MX" dirty="0" err="1"/>
              <a:t>acquy</a:t>
            </a:r>
            <a:r>
              <a:rPr lang="es-MX" dirty="0"/>
              <a:t> </a:t>
            </a:r>
            <a:r>
              <a:rPr lang="es-MX" dirty="0" err="1"/>
              <a:t>có</a:t>
            </a:r>
            <a:r>
              <a:rPr lang="es-MX" dirty="0"/>
              <a:t> </a:t>
            </a:r>
            <a:r>
              <a:rPr lang="es-MX" dirty="0" err="1"/>
              <a:t>thể</a:t>
            </a:r>
            <a:r>
              <a:rPr lang="es-MX" dirty="0"/>
              <a:t> </a:t>
            </a:r>
            <a:r>
              <a:rPr lang="es-MX" dirty="0" err="1"/>
              <a:t>sẽ</a:t>
            </a:r>
            <a:r>
              <a:rPr lang="es-MX" dirty="0"/>
              <a:t> </a:t>
            </a:r>
            <a:r>
              <a:rPr lang="es-MX" dirty="0" err="1"/>
              <a:t>không</a:t>
            </a:r>
            <a:r>
              <a:rPr lang="es-MX" dirty="0"/>
              <a:t> </a:t>
            </a:r>
            <a:r>
              <a:rPr lang="es-MX" dirty="0" err="1"/>
              <a:t>được</a:t>
            </a:r>
            <a:r>
              <a:rPr lang="es-MX" dirty="0"/>
              <a:t> </a:t>
            </a:r>
            <a:r>
              <a:rPr lang="es-MX" dirty="0" err="1"/>
              <a:t>nạp</a:t>
            </a:r>
            <a:r>
              <a:rPr lang="es-MX" dirty="0" smtClean="0"/>
              <a:t> </a:t>
            </a:r>
            <a:r>
              <a:rPr lang="es-MX" dirty="0" err="1"/>
              <a:t>đầy</a:t>
            </a:r>
            <a:r>
              <a:rPr lang="es-MX" dirty="0"/>
              <a:t>. </a:t>
            </a:r>
            <a:r>
              <a:rPr lang="es-MX" dirty="0" err="1"/>
              <a:t>S</a:t>
            </a:r>
            <a:r>
              <a:rPr lang="es-MX" dirty="0" err="1" smtClean="0"/>
              <a:t>au</a:t>
            </a:r>
            <a:r>
              <a:rPr lang="es-MX" dirty="0" smtClean="0"/>
              <a:t> </a:t>
            </a:r>
            <a:r>
              <a:rPr lang="es-MX" dirty="0" err="1"/>
              <a:t>cùng</a:t>
            </a:r>
            <a:r>
              <a:rPr lang="es-MX" dirty="0"/>
              <a:t> </a:t>
            </a:r>
            <a:r>
              <a:rPr lang="es-MX" dirty="0" err="1"/>
              <a:t>là</a:t>
            </a:r>
            <a:r>
              <a:rPr lang="es-MX" dirty="0"/>
              <a:t> </a:t>
            </a:r>
            <a:r>
              <a:rPr lang="es-MX" dirty="0" err="1"/>
              <a:t>giai</a:t>
            </a:r>
            <a:r>
              <a:rPr lang="es-MX" dirty="0"/>
              <a:t> </a:t>
            </a:r>
            <a:r>
              <a:rPr lang="es-MX" dirty="0" err="1"/>
              <a:t>đoạn</a:t>
            </a:r>
            <a:r>
              <a:rPr lang="es-MX" dirty="0"/>
              <a:t> </a:t>
            </a:r>
            <a:r>
              <a:rPr lang="es-MX" dirty="0" err="1"/>
              <a:t>nạp</a:t>
            </a:r>
            <a:r>
              <a:rPr lang="es-MX" dirty="0" smtClean="0"/>
              <a:t> </a:t>
            </a:r>
            <a:r>
              <a:rPr lang="es-MX" dirty="0" err="1"/>
              <a:t>trôi</a:t>
            </a:r>
            <a:r>
              <a:rPr lang="es-MX" dirty="0"/>
              <a:t> </a:t>
            </a:r>
            <a:r>
              <a:rPr lang="es-MX" dirty="0" err="1"/>
              <a:t>nổi</a:t>
            </a:r>
            <a:r>
              <a:rPr lang="es-MX" dirty="0"/>
              <a:t> </a:t>
            </a:r>
            <a:r>
              <a:rPr lang="es-MX" dirty="0" err="1"/>
              <a:t>dùng</a:t>
            </a:r>
            <a:r>
              <a:rPr lang="es-MX" dirty="0"/>
              <a:t> </a:t>
            </a:r>
            <a:r>
              <a:rPr lang="es-MX" dirty="0" err="1"/>
              <a:t>duy</a:t>
            </a:r>
            <a:r>
              <a:rPr lang="es-MX" dirty="0"/>
              <a:t> </a:t>
            </a:r>
            <a:r>
              <a:rPr lang="es-MX" dirty="0" err="1"/>
              <a:t>trì</a:t>
            </a:r>
            <a:r>
              <a:rPr lang="es-MX" dirty="0"/>
              <a:t> </a:t>
            </a:r>
            <a:r>
              <a:rPr lang="es-MX" dirty="0" err="1"/>
              <a:t>dung</a:t>
            </a:r>
            <a:r>
              <a:rPr lang="es-MX" dirty="0"/>
              <a:t> </a:t>
            </a:r>
            <a:r>
              <a:rPr lang="es-MX" dirty="0" err="1"/>
              <a:t>lượng</a:t>
            </a:r>
            <a:r>
              <a:rPr lang="es-MX" dirty="0"/>
              <a:t> </a:t>
            </a:r>
            <a:r>
              <a:rPr lang="es-MX" dirty="0" err="1"/>
              <a:t>acquy</a:t>
            </a:r>
            <a:r>
              <a:rPr lang="es-MX" dirty="0"/>
              <a:t> </a:t>
            </a:r>
            <a:r>
              <a:rPr lang="es-MX" dirty="0" err="1"/>
              <a:t>luôn</a:t>
            </a:r>
            <a:r>
              <a:rPr lang="es-MX" dirty="0"/>
              <a:t> </a:t>
            </a:r>
            <a:r>
              <a:rPr lang="es-MX" dirty="0" err="1"/>
              <a:t>đạt</a:t>
            </a:r>
            <a:r>
              <a:rPr lang="es-MX" dirty="0"/>
              <a:t> ở </a:t>
            </a:r>
            <a:r>
              <a:rPr lang="es-MX" dirty="0" err="1"/>
              <a:t>trạng</a:t>
            </a:r>
            <a:r>
              <a:rPr lang="es-MX" dirty="0"/>
              <a:t> </a:t>
            </a:r>
            <a:r>
              <a:rPr lang="es-MX" dirty="0" err="1"/>
              <a:t>thái</a:t>
            </a:r>
            <a:r>
              <a:rPr lang="es-MX" dirty="0"/>
              <a:t> </a:t>
            </a:r>
            <a:r>
              <a:rPr lang="es-MX" dirty="0" err="1"/>
              <a:t>đầy</a:t>
            </a:r>
            <a:r>
              <a:rPr lang="es-MX" dirty="0"/>
              <a:t>. </a:t>
            </a:r>
            <a:r>
              <a:rPr lang="es-MX" dirty="0" err="1"/>
              <a:t>Hình</a:t>
            </a:r>
            <a:r>
              <a:rPr lang="es-MX" dirty="0"/>
              <a:t> </a:t>
            </a:r>
            <a:r>
              <a:rPr lang="es-MX" dirty="0" err="1"/>
              <a:t>minh</a:t>
            </a:r>
            <a:r>
              <a:rPr lang="es-MX" dirty="0"/>
              <a:t> </a:t>
            </a:r>
            <a:r>
              <a:rPr lang="es-MX" dirty="0" err="1"/>
              <a:t>họa</a:t>
            </a:r>
            <a:r>
              <a:rPr lang="es-MX" dirty="0"/>
              <a:t> </a:t>
            </a:r>
            <a:r>
              <a:rPr lang="es-MX" dirty="0" err="1"/>
              <a:t>dưới</a:t>
            </a:r>
            <a:r>
              <a:rPr lang="es-MX" dirty="0"/>
              <a:t> </a:t>
            </a:r>
            <a:r>
              <a:rPr lang="es-MX" dirty="0" err="1"/>
              <a:t>đây</a:t>
            </a:r>
            <a:r>
              <a:rPr lang="es-MX" dirty="0"/>
              <a:t> </a:t>
            </a:r>
            <a:r>
              <a:rPr lang="es-MX" dirty="0" err="1"/>
              <a:t>sẽ</a:t>
            </a:r>
            <a:r>
              <a:rPr lang="es-MX" dirty="0"/>
              <a:t> </a:t>
            </a:r>
            <a:r>
              <a:rPr lang="es-MX" dirty="0" err="1"/>
              <a:t>mô</a:t>
            </a:r>
            <a:r>
              <a:rPr lang="es-MX" dirty="0"/>
              <a:t> </a:t>
            </a:r>
            <a:r>
              <a:rPr lang="es-MX" dirty="0" err="1"/>
              <a:t>tả</a:t>
            </a:r>
            <a:r>
              <a:rPr lang="es-MX" dirty="0"/>
              <a:t> </a:t>
            </a:r>
            <a:r>
              <a:rPr lang="es-MX" dirty="0" err="1"/>
              <a:t>quá</a:t>
            </a:r>
            <a:r>
              <a:rPr lang="es-MX" dirty="0"/>
              <a:t> </a:t>
            </a:r>
            <a:r>
              <a:rPr lang="es-MX" dirty="0" err="1"/>
              <a:t>trình</a:t>
            </a:r>
            <a:r>
              <a:rPr lang="es-MX" dirty="0"/>
              <a:t> </a:t>
            </a:r>
            <a:r>
              <a:rPr lang="es-MX" dirty="0" err="1"/>
              <a:t>xạc</a:t>
            </a:r>
            <a:r>
              <a:rPr lang="es-MX" dirty="0"/>
              <a:t> 3 </a:t>
            </a:r>
            <a:r>
              <a:rPr lang="es-MX" dirty="0" err="1"/>
              <a:t>giai</a:t>
            </a:r>
            <a:r>
              <a:rPr lang="es-MX" dirty="0"/>
              <a:t> </a:t>
            </a:r>
            <a:r>
              <a:rPr lang="es-MX" dirty="0" err="1"/>
              <a:t>đoạn</a:t>
            </a:r>
            <a:endParaRPr lang="en-GB" dirty="0"/>
          </a:p>
          <a:p>
            <a:endParaRPr lang="en-GB" dirty="0"/>
          </a:p>
        </p:txBody>
      </p:sp>
      <p:pic>
        <p:nvPicPr>
          <p:cNvPr id="4" name="Picture 3" descr="http://lisatech.vn/upload/images/3(1).jpg"/>
          <p:cNvPicPr/>
          <p:nvPr/>
        </p:nvPicPr>
        <p:blipFill>
          <a:blip r:embed="rId2">
            <a:extLst>
              <a:ext uri="{28A0092B-C50C-407E-A947-70E740481C1C}">
                <a14:useLocalDpi xmlns:a14="http://schemas.microsoft.com/office/drawing/2010/main" val="0"/>
              </a:ext>
            </a:extLst>
          </a:blip>
          <a:srcRect/>
          <a:stretch>
            <a:fillRect/>
          </a:stretch>
        </p:blipFill>
        <p:spPr bwMode="auto">
          <a:xfrm>
            <a:off x="7114359" y="1296852"/>
            <a:ext cx="4396740" cy="4231640"/>
          </a:xfrm>
          <a:prstGeom prst="rect">
            <a:avLst/>
          </a:prstGeom>
          <a:noFill/>
          <a:ln>
            <a:noFill/>
          </a:ln>
        </p:spPr>
      </p:pic>
    </p:spTree>
    <p:extLst>
      <p:ext uri="{BB962C8B-B14F-4D97-AF65-F5344CB8AC3E}">
        <p14:creationId xmlns:p14="http://schemas.microsoft.com/office/powerpoint/2010/main" val="339080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365283" cy="970556"/>
          </a:xfrm>
          <a:solidFill>
            <a:srgbClr val="FFFF00"/>
          </a:solidFill>
        </p:spPr>
        <p:txBody>
          <a:bodyPr>
            <a:normAutofit/>
          </a:bodyPr>
          <a:lstStyle/>
          <a:p>
            <a:pPr algn="ctr"/>
            <a:r>
              <a:rPr lang="en-GB" sz="4000" b="1" dirty="0" smtClean="0">
                <a:latin typeface="Times New Roman" panose="02020603050405020304" pitchFamily="18" charset="0"/>
                <a:cs typeface="Times New Roman" panose="02020603050405020304" pitchFamily="18" charset="0"/>
              </a:rPr>
              <a:t>2. </a:t>
            </a:r>
            <a:r>
              <a:rPr lang="en-GB" sz="4000" b="1" dirty="0" err="1" smtClean="0">
                <a:latin typeface="Times New Roman" panose="02020603050405020304" pitchFamily="18" charset="0"/>
                <a:cs typeface="Times New Roman" panose="02020603050405020304" pitchFamily="18" charset="0"/>
              </a:rPr>
              <a:t>Nạp</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acquy</a:t>
            </a:r>
            <a:r>
              <a:rPr lang="en-GB" sz="4000" b="1" dirty="0" smtClean="0">
                <a:latin typeface="Times New Roman" panose="02020603050405020304" pitchFamily="18" charset="0"/>
                <a:cs typeface="Times New Roman" panose="02020603050405020304" pitchFamily="18" charset="0"/>
              </a:rPr>
              <a:t> </a:t>
            </a:r>
            <a:r>
              <a:rPr lang="vi-VN" sz="4000" b="1" dirty="0" smtClean="0"/>
              <a:t>Li-Ion</a:t>
            </a:r>
            <a:endParaRPr lang="vi-VN" sz="4000" b="1" dirty="0"/>
          </a:p>
        </p:txBody>
      </p:sp>
      <p:sp>
        <p:nvSpPr>
          <p:cNvPr id="3" name="Content Placeholder 2"/>
          <p:cNvSpPr>
            <a:spLocks noGrp="1"/>
          </p:cNvSpPr>
          <p:nvPr>
            <p:ph idx="1"/>
          </p:nvPr>
        </p:nvSpPr>
        <p:spPr>
          <a:xfrm>
            <a:off x="993183" y="1245194"/>
            <a:ext cx="7353300" cy="2203034"/>
          </a:xfrm>
        </p:spPr>
        <p:txBody>
          <a:bodyPr>
            <a:normAutofit/>
          </a:bodyPr>
          <a:lstStyle/>
          <a:p>
            <a:pPr marL="0" indent="0">
              <a:buNone/>
            </a:pPr>
            <a:r>
              <a:rPr lang="vi-VN" dirty="0">
                <a:latin typeface="Calibri" panose="020F0502020204030204" pitchFamily="34" charset="0"/>
                <a:cs typeface="Calibri" panose="020F0502020204030204" pitchFamily="34" charset="0"/>
              </a:rPr>
              <a:t>Sạc </a:t>
            </a:r>
            <a:r>
              <a:rPr lang="en-GB" dirty="0" err="1" smtClean="0">
                <a:latin typeface="Calibri" panose="020F0502020204030204" pitchFamily="34" charset="0"/>
                <a:cs typeface="Calibri" panose="020F0502020204030204" pitchFamily="34" charset="0"/>
              </a:rPr>
              <a:t>acquy</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Li-Ion cần được chăm sóc đặc biệt, vì sạc sai có thể rút ngắn tuổi thọ pin, hoặc làm hỏng </a:t>
            </a:r>
            <a:r>
              <a:rPr lang="en-GB" dirty="0" err="1" smtClean="0">
                <a:latin typeface="Calibri" panose="020F0502020204030204" pitchFamily="34" charset="0"/>
                <a:cs typeface="Calibri" panose="020F0502020204030204" pitchFamily="34" charset="0"/>
              </a:rPr>
              <a:t>acquy</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và dẫn đến tình trạng không an toàn. </a:t>
            </a:r>
            <a:r>
              <a:rPr lang="vi-VN" dirty="0" smtClean="0">
                <a:latin typeface="Calibri" panose="020F0502020204030204" pitchFamily="34" charset="0"/>
                <a:cs typeface="Calibri" panose="020F0502020204030204" pitchFamily="34" charset="0"/>
              </a:rPr>
              <a:t>Hình bên </a:t>
            </a:r>
            <a:r>
              <a:rPr lang="en-GB" dirty="0" smtClean="0">
                <a:latin typeface="Calibri" panose="020F0502020204030204" pitchFamily="34" charset="0"/>
                <a:cs typeface="Calibri" panose="020F0502020204030204" pitchFamily="34" charset="0"/>
              </a:rPr>
              <a:t>minh </a:t>
            </a:r>
            <a:r>
              <a:rPr lang="en-GB" dirty="0" err="1" smtClean="0">
                <a:latin typeface="Calibri" panose="020F0502020204030204" pitchFamily="34" charset="0"/>
                <a:cs typeface="Calibri" panose="020F0502020204030204" pitchFamily="34" charset="0"/>
              </a:rPr>
              <a:t>họa</a:t>
            </a:r>
            <a:r>
              <a:rPr lang="en-GB" dirty="0" smtClean="0">
                <a:latin typeface="Calibri" panose="020F0502020204030204" pitchFamily="34" charset="0"/>
                <a:cs typeface="Calibri" panose="020F0502020204030204" pitchFamily="34" charset="0"/>
              </a:rPr>
              <a:t> </a:t>
            </a:r>
            <a:r>
              <a:rPr lang="vi-VN" dirty="0" smtClean="0">
                <a:latin typeface="Calibri" panose="020F0502020204030204" pitchFamily="34" charset="0"/>
                <a:cs typeface="Calibri" panose="020F0502020204030204" pitchFamily="34" charset="0"/>
              </a:rPr>
              <a:t>chu </a:t>
            </a:r>
            <a:r>
              <a:rPr lang="vi-VN" dirty="0">
                <a:latin typeface="Calibri" panose="020F0502020204030204" pitchFamily="34" charset="0"/>
                <a:cs typeface="Calibri" panose="020F0502020204030204" pitchFamily="34" charset="0"/>
              </a:rPr>
              <a:t>kỳ sạc Li-Ion điển hình</a:t>
            </a:r>
            <a:r>
              <a:rPr lang="vi-VN" dirty="0" smtClean="0">
                <a:latin typeface="Calibri" panose="020F0502020204030204" pitchFamily="34" charset="0"/>
                <a:cs typeface="Calibri" panose="020F0502020204030204" pitchFamily="34" charset="0"/>
              </a:rPr>
              <a:t>.</a:t>
            </a:r>
            <a:endParaRPr lang="en-GB" dirty="0" smtClean="0">
              <a:latin typeface="Calibri" panose="020F0502020204030204" pitchFamily="34" charset="0"/>
              <a:cs typeface="Calibri" panose="020F0502020204030204" pitchFamily="34" charset="0"/>
            </a:endParaRPr>
          </a:p>
        </p:txBody>
      </p:sp>
      <p:pic>
        <p:nvPicPr>
          <p:cNvPr id="5" name="Picture 4" descr="Technical Document Image Preview">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500" y="807703"/>
            <a:ext cx="3419475" cy="2544951"/>
          </a:xfrm>
          <a:prstGeom prst="rect">
            <a:avLst/>
          </a:prstGeom>
          <a:noFill/>
          <a:ln>
            <a:noFill/>
          </a:ln>
        </p:spPr>
      </p:pic>
      <p:sp>
        <p:nvSpPr>
          <p:cNvPr id="6" name="Content Placeholder 2"/>
          <p:cNvSpPr txBox="1">
            <a:spLocks/>
          </p:cNvSpPr>
          <p:nvPr/>
        </p:nvSpPr>
        <p:spPr>
          <a:xfrm>
            <a:off x="993183" y="3391255"/>
            <a:ext cx="10692539" cy="3078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err="1" smtClean="0"/>
              <a:t>Acquy</a:t>
            </a:r>
            <a:r>
              <a:rPr lang="vi-VN" dirty="0" smtClean="0"/>
              <a:t> Li-Ion đã được xả </a:t>
            </a:r>
            <a:r>
              <a:rPr lang="en-GB" dirty="0" err="1" smtClean="0"/>
              <a:t>sâu</a:t>
            </a:r>
            <a:r>
              <a:rPr lang="en-GB" dirty="0" smtClean="0"/>
              <a:t> </a:t>
            </a:r>
            <a:r>
              <a:rPr lang="en-GB" dirty="0" err="1" smtClean="0"/>
              <a:t>dưới</a:t>
            </a:r>
            <a:r>
              <a:rPr lang="vi-VN" dirty="0" smtClean="0"/>
              <a:t> mức bình thường cần </a:t>
            </a:r>
            <a:r>
              <a:rPr lang="en-GB" dirty="0" err="1" smtClean="0"/>
              <a:t>nạp</a:t>
            </a:r>
            <a:r>
              <a:rPr lang="en-GB" dirty="0" smtClean="0"/>
              <a:t> </a:t>
            </a:r>
            <a:r>
              <a:rPr lang="en-GB" dirty="0" err="1" smtClean="0"/>
              <a:t>sơ</a:t>
            </a:r>
            <a:r>
              <a:rPr lang="en-GB" dirty="0" smtClean="0"/>
              <a:t> </a:t>
            </a:r>
            <a:r>
              <a:rPr lang="en-GB" dirty="0" err="1" smtClean="0"/>
              <a:t>bộ</a:t>
            </a:r>
            <a:r>
              <a:rPr lang="vi-VN" dirty="0" smtClean="0"/>
              <a:t>: Dưới một điện áp pin nhất định, trước tiên bộ sạc pin sẽ cung cấp dòng </a:t>
            </a:r>
            <a:r>
              <a:rPr lang="en-GB" dirty="0" smtClean="0"/>
              <a:t>ban </a:t>
            </a:r>
            <a:r>
              <a:rPr lang="en-GB" dirty="0" err="1" smtClean="0"/>
              <a:t>đầu</a:t>
            </a:r>
            <a:r>
              <a:rPr lang="vi-VN" dirty="0" smtClean="0"/>
              <a:t> thấp để </a:t>
            </a:r>
            <a:r>
              <a:rPr lang="en-GB" dirty="0" err="1" smtClean="0"/>
              <a:t>đặt</a:t>
            </a:r>
            <a:r>
              <a:rPr lang="en-GB" dirty="0" smtClean="0"/>
              <a:t> </a:t>
            </a:r>
            <a:r>
              <a:rPr lang="en-GB" dirty="0" err="1" smtClean="0"/>
              <a:t>lại</a:t>
            </a:r>
            <a:r>
              <a:rPr lang="en-GB" dirty="0" smtClean="0"/>
              <a:t> </a:t>
            </a:r>
            <a:r>
              <a:rPr lang="en-GB" dirty="0" err="1" smtClean="0"/>
              <a:t>acquy</a:t>
            </a:r>
            <a:r>
              <a:rPr lang="en-GB" dirty="0" smtClean="0"/>
              <a:t> </a:t>
            </a:r>
            <a:r>
              <a:rPr lang="en-GB" dirty="0" err="1" smtClean="0"/>
              <a:t>trước</a:t>
            </a:r>
            <a:r>
              <a:rPr lang="en-GB" dirty="0" smtClean="0"/>
              <a:t> </a:t>
            </a:r>
            <a:r>
              <a:rPr lang="en-GB" dirty="0" err="1" smtClean="0"/>
              <a:t>khi</a:t>
            </a:r>
            <a:r>
              <a:rPr lang="vi-VN" dirty="0" smtClean="0"/>
              <a:t> sạc bình thường. </a:t>
            </a:r>
            <a:r>
              <a:rPr lang="en-GB" dirty="0" err="1" smtClean="0"/>
              <a:t>Nạp</a:t>
            </a:r>
            <a:r>
              <a:rPr lang="en-GB" dirty="0" smtClean="0"/>
              <a:t> </a:t>
            </a:r>
            <a:r>
              <a:rPr lang="en-GB" dirty="0" err="1" smtClean="0"/>
              <a:t>sơ</a:t>
            </a:r>
            <a:r>
              <a:rPr lang="en-GB" dirty="0" smtClean="0"/>
              <a:t> </a:t>
            </a:r>
            <a:r>
              <a:rPr lang="en-GB" dirty="0" err="1" smtClean="0"/>
              <a:t>bộ</a:t>
            </a:r>
            <a:r>
              <a:rPr lang="vi-VN" dirty="0" smtClean="0"/>
              <a:t> này cũng có thể thiết lập lại bảo vệ dưới điện áp </a:t>
            </a:r>
            <a:r>
              <a:rPr lang="en-GB" dirty="0" err="1" smtClean="0"/>
              <a:t>acquy</a:t>
            </a:r>
            <a:r>
              <a:rPr lang="vi-VN" dirty="0" smtClean="0"/>
              <a:t>. Trong sử dụng bình thường, chu kỳ </a:t>
            </a:r>
            <a:r>
              <a:rPr lang="en-GB" dirty="0" err="1" smtClean="0"/>
              <a:t>nạp</a:t>
            </a:r>
            <a:r>
              <a:rPr lang="en-GB" dirty="0" smtClean="0"/>
              <a:t> </a:t>
            </a:r>
            <a:r>
              <a:rPr lang="en-GB" dirty="0" err="1" smtClean="0"/>
              <a:t>sơ</a:t>
            </a:r>
            <a:r>
              <a:rPr lang="en-GB" dirty="0" smtClean="0"/>
              <a:t> </a:t>
            </a:r>
            <a:r>
              <a:rPr lang="en-GB" dirty="0" err="1" smtClean="0"/>
              <a:t>bộ</a:t>
            </a:r>
            <a:r>
              <a:rPr lang="vi-VN" dirty="0" smtClean="0"/>
              <a:t> sẽ không được sử dụng, vì hầu hết các ứng dụng sẽ không cho phép xả acquy sâu.</a:t>
            </a:r>
            <a:endParaRPr lang="vi-VN" dirty="0"/>
          </a:p>
        </p:txBody>
      </p:sp>
    </p:spTree>
    <p:extLst>
      <p:ext uri="{BB962C8B-B14F-4D97-AF65-F5344CB8AC3E}">
        <p14:creationId xmlns:p14="http://schemas.microsoft.com/office/powerpoint/2010/main" val="139299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365283" cy="970556"/>
          </a:xfrm>
          <a:solidFill>
            <a:srgbClr val="FFFF00"/>
          </a:solidFill>
        </p:spPr>
        <p:txBody>
          <a:bodyPr>
            <a:normAutofit/>
          </a:bodyPr>
          <a:lstStyle/>
          <a:p>
            <a:pPr algn="ctr"/>
            <a:r>
              <a:rPr lang="en-GB" sz="4000" b="1" dirty="0" smtClean="0">
                <a:latin typeface="Times New Roman" panose="02020603050405020304" pitchFamily="18" charset="0"/>
                <a:cs typeface="Times New Roman" panose="02020603050405020304" pitchFamily="18" charset="0"/>
              </a:rPr>
              <a:t>2. </a:t>
            </a:r>
            <a:r>
              <a:rPr lang="en-GB" sz="4000" b="1" dirty="0" err="1" smtClean="0">
                <a:latin typeface="Times New Roman" panose="02020603050405020304" pitchFamily="18" charset="0"/>
                <a:cs typeface="Times New Roman" panose="02020603050405020304" pitchFamily="18" charset="0"/>
              </a:rPr>
              <a:t>Nạp</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acquy</a:t>
            </a:r>
            <a:r>
              <a:rPr lang="en-GB" sz="4000" b="1" dirty="0" smtClean="0">
                <a:latin typeface="Times New Roman" panose="02020603050405020304" pitchFamily="18" charset="0"/>
                <a:cs typeface="Times New Roman" panose="02020603050405020304" pitchFamily="18" charset="0"/>
              </a:rPr>
              <a:t> </a:t>
            </a:r>
            <a:r>
              <a:rPr lang="vi-VN" sz="4000" b="1" dirty="0" smtClean="0"/>
              <a:t>Li-Ion</a:t>
            </a:r>
            <a:endParaRPr lang="vi-VN" sz="4000" b="1" dirty="0"/>
          </a:p>
        </p:txBody>
      </p:sp>
      <p:sp>
        <p:nvSpPr>
          <p:cNvPr id="3" name="Content Placeholder 2"/>
          <p:cNvSpPr>
            <a:spLocks noGrp="1"/>
          </p:cNvSpPr>
          <p:nvPr>
            <p:ph idx="1"/>
          </p:nvPr>
        </p:nvSpPr>
        <p:spPr>
          <a:xfrm>
            <a:off x="993183" y="1245194"/>
            <a:ext cx="7353300" cy="2203034"/>
          </a:xfrm>
        </p:spPr>
        <p:txBody>
          <a:bodyPr>
            <a:normAutofit/>
          </a:bodyPr>
          <a:lstStyle/>
          <a:p>
            <a:pPr marL="0" indent="0">
              <a:buNone/>
            </a:pPr>
            <a:r>
              <a:rPr lang="vi-VN" dirty="0"/>
              <a:t>Khi điện áp acquy vượt quá mức </a:t>
            </a:r>
            <a:r>
              <a:rPr lang="en-GB" dirty="0" err="1"/>
              <a:t>nạp</a:t>
            </a:r>
            <a:r>
              <a:rPr lang="en-GB" dirty="0"/>
              <a:t> </a:t>
            </a:r>
            <a:r>
              <a:rPr lang="en-GB" dirty="0" err="1"/>
              <a:t>sơ</a:t>
            </a:r>
            <a:r>
              <a:rPr lang="en-GB" dirty="0"/>
              <a:t> </a:t>
            </a:r>
            <a:r>
              <a:rPr lang="en-GB" dirty="0" err="1"/>
              <a:t>bộ</a:t>
            </a:r>
            <a:r>
              <a:rPr lang="vi-VN" dirty="0"/>
              <a:t>, bộ sạc sẽ chuyển sang chế độ sạc nhanh. Trong chế độ này, bộ sạc cung cấp dòng điện không đổi (CC) được xác định trước, thường liên quan đến dung lượng acquy.</a:t>
            </a:r>
            <a:endParaRPr lang="en-GB" dirty="0" smtClean="0">
              <a:latin typeface="Calibri" panose="020F0502020204030204" pitchFamily="34" charset="0"/>
              <a:cs typeface="Calibri" panose="020F0502020204030204" pitchFamily="34" charset="0"/>
            </a:endParaRPr>
          </a:p>
        </p:txBody>
      </p:sp>
      <p:pic>
        <p:nvPicPr>
          <p:cNvPr id="5" name="Picture 4" descr="Technical Document Image Preview">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500" y="807703"/>
            <a:ext cx="3419475" cy="2544951"/>
          </a:xfrm>
          <a:prstGeom prst="rect">
            <a:avLst/>
          </a:prstGeom>
          <a:noFill/>
          <a:ln>
            <a:noFill/>
          </a:ln>
        </p:spPr>
      </p:pic>
      <p:sp>
        <p:nvSpPr>
          <p:cNvPr id="6" name="Content Placeholder 2"/>
          <p:cNvSpPr txBox="1">
            <a:spLocks/>
          </p:cNvSpPr>
          <p:nvPr/>
        </p:nvSpPr>
        <p:spPr>
          <a:xfrm>
            <a:off x="993183" y="3391255"/>
            <a:ext cx="10692539" cy="3078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smtClean="0"/>
              <a:t>Hầu </a:t>
            </a:r>
            <a:r>
              <a:rPr lang="vi-VN" dirty="0"/>
              <a:t>hết các ứng dụng Li-Ion có thể sạc nhanh với dòng điện trong khoảng 0,5C đến 1C (trong đó C là dung lượng acquy ở Ah). Acquy có trở kháng bên trong thấp hơn có thể sử dụng dòng sạc cao hơn. Acquy Li-polymer (Li-Po) </a:t>
            </a:r>
            <a:r>
              <a:rPr lang="en-GB" dirty="0" err="1"/>
              <a:t>dòng</a:t>
            </a:r>
            <a:r>
              <a:rPr lang="en-GB" dirty="0"/>
              <a:t> </a:t>
            </a:r>
            <a:r>
              <a:rPr lang="en-GB" dirty="0" err="1"/>
              <a:t>điện</a:t>
            </a:r>
            <a:r>
              <a:rPr lang="vi-VN" dirty="0"/>
              <a:t> cao sử dụng cấu trúc acquy đặc biệt và có thể chấp nhận mức sạc cao hơn như 2C ~ 4C.</a:t>
            </a:r>
          </a:p>
        </p:txBody>
      </p:sp>
    </p:spTree>
    <p:extLst>
      <p:ext uri="{BB962C8B-B14F-4D97-AF65-F5344CB8AC3E}">
        <p14:creationId xmlns:p14="http://schemas.microsoft.com/office/powerpoint/2010/main" val="142660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365283" cy="970556"/>
          </a:xfrm>
          <a:solidFill>
            <a:srgbClr val="FFFF00"/>
          </a:solidFill>
        </p:spPr>
        <p:txBody>
          <a:bodyPr>
            <a:normAutofit/>
          </a:bodyPr>
          <a:lstStyle/>
          <a:p>
            <a:pPr algn="ctr"/>
            <a:r>
              <a:rPr lang="en-GB" sz="4000" b="1" dirty="0" smtClean="0">
                <a:latin typeface="Times New Roman" panose="02020603050405020304" pitchFamily="18" charset="0"/>
                <a:cs typeface="Times New Roman" panose="02020603050405020304" pitchFamily="18" charset="0"/>
              </a:rPr>
              <a:t>2. </a:t>
            </a:r>
            <a:r>
              <a:rPr lang="en-GB" sz="4000" b="1" dirty="0" err="1" smtClean="0">
                <a:latin typeface="Times New Roman" panose="02020603050405020304" pitchFamily="18" charset="0"/>
                <a:cs typeface="Times New Roman" panose="02020603050405020304" pitchFamily="18" charset="0"/>
              </a:rPr>
              <a:t>Nạp</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acquy</a:t>
            </a:r>
            <a:endParaRPr lang="vi-VN" sz="4000" b="1" dirty="0"/>
          </a:p>
        </p:txBody>
      </p:sp>
      <p:sp>
        <p:nvSpPr>
          <p:cNvPr id="3" name="Content Placeholder 2"/>
          <p:cNvSpPr>
            <a:spLocks noGrp="1"/>
          </p:cNvSpPr>
          <p:nvPr>
            <p:ph idx="1"/>
          </p:nvPr>
        </p:nvSpPr>
        <p:spPr>
          <a:xfrm>
            <a:off x="993183" y="1216707"/>
            <a:ext cx="7353300" cy="2669012"/>
          </a:xfrm>
        </p:spPr>
        <p:txBody>
          <a:bodyPr>
            <a:normAutofit/>
          </a:bodyPr>
          <a:lstStyle/>
          <a:p>
            <a:pPr marL="0" indent="0">
              <a:buNone/>
            </a:pPr>
            <a:r>
              <a:rPr lang="en-GB" b="1" dirty="0" err="1" smtClean="0">
                <a:latin typeface="Arial" panose="020B0604020202020204" pitchFamily="34" charset="0"/>
                <a:cs typeface="Arial" panose="020B0604020202020204" pitchFamily="34" charset="0"/>
              </a:rPr>
              <a:t>Nạp</a:t>
            </a:r>
            <a:r>
              <a:rPr lang="en-GB" b="1" dirty="0" smtClean="0">
                <a:latin typeface="Arial" panose="020B0604020202020204" pitchFamily="34" charset="0"/>
                <a:cs typeface="Arial" panose="020B0604020202020204" pitchFamily="34" charset="0"/>
              </a:rPr>
              <a:t> </a:t>
            </a:r>
            <a:r>
              <a:rPr lang="en-GB" b="1" dirty="0" err="1" smtClean="0">
                <a:latin typeface="Arial" panose="020B0604020202020204" pitchFamily="34" charset="0"/>
                <a:cs typeface="Arial" panose="020B0604020202020204" pitchFamily="34" charset="0"/>
              </a:rPr>
              <a:t>acuy</a:t>
            </a:r>
            <a:r>
              <a:rPr lang="en-GB" b="1" dirty="0" smtClean="0">
                <a:latin typeface="Arial" panose="020B0604020202020204" pitchFamily="34" charset="0"/>
                <a:cs typeface="Arial" panose="020B0604020202020204" pitchFamily="34" charset="0"/>
              </a:rPr>
              <a:t> </a:t>
            </a:r>
            <a:r>
              <a:rPr lang="vi-VN" b="1" dirty="0" smtClean="0"/>
              <a:t>Li-Ion</a:t>
            </a:r>
            <a:endParaRPr lang="en-GB" b="1" dirty="0" smtClean="0"/>
          </a:p>
          <a:p>
            <a:pPr marL="0" indent="0">
              <a:buNone/>
            </a:pPr>
            <a:r>
              <a:rPr lang="vi-VN" sz="2200" dirty="0" smtClean="0"/>
              <a:t>Khi </a:t>
            </a:r>
            <a:r>
              <a:rPr lang="vi-VN" sz="2200" dirty="0"/>
              <a:t>điện áp acquy đạt đến </a:t>
            </a:r>
            <a:r>
              <a:rPr lang="en-GB" sz="2200" dirty="0" err="1"/>
              <a:t>mức</a:t>
            </a:r>
            <a:r>
              <a:rPr lang="en-GB" sz="2200" dirty="0"/>
              <a:t> </a:t>
            </a:r>
            <a:r>
              <a:rPr lang="en-GB" sz="2200" dirty="0" err="1"/>
              <a:t>gần</a:t>
            </a:r>
            <a:r>
              <a:rPr lang="en-GB" sz="2200" dirty="0"/>
              <a:t> </a:t>
            </a:r>
            <a:r>
              <a:rPr lang="vi-VN" sz="2200" dirty="0"/>
              <a:t>điện áp </a:t>
            </a:r>
            <a:r>
              <a:rPr lang="en-GB" sz="2200" dirty="0" err="1"/>
              <a:t>định</a:t>
            </a:r>
            <a:r>
              <a:rPr lang="en-GB" sz="2200" dirty="0"/>
              <a:t> </a:t>
            </a:r>
            <a:r>
              <a:rPr lang="en-GB" sz="2200" dirty="0" err="1"/>
              <a:t>mức</a:t>
            </a:r>
            <a:r>
              <a:rPr lang="vi-VN" sz="2200" dirty="0"/>
              <a:t>, bộ sạc sẽ chuyển từ chế độ dòng điện không đổi sang chế độ điện áp không đổi (CV) và dòng sạc </a:t>
            </a:r>
            <a:r>
              <a:rPr lang="en-GB" sz="2200" dirty="0" err="1"/>
              <a:t>nhỏ</a:t>
            </a:r>
            <a:r>
              <a:rPr lang="en-GB" sz="2200" dirty="0"/>
              <a:t> </a:t>
            </a:r>
            <a:r>
              <a:rPr lang="en-GB" sz="2200" dirty="0" err="1"/>
              <a:t>dẫn</a:t>
            </a:r>
            <a:r>
              <a:rPr lang="en-GB" sz="2200" dirty="0"/>
              <a:t> </a:t>
            </a:r>
            <a:r>
              <a:rPr lang="en-GB" sz="2200" dirty="0" err="1"/>
              <a:t>đi</a:t>
            </a:r>
            <a:r>
              <a:rPr lang="vi-VN" sz="2200" dirty="0"/>
              <a:t>. Điện áp CV tối đa cần phải được kiểm soát chính xác để tránh sạc quá mức và làm hỏng acquy. Mức CV của acquy Li-Ion dao động trong khoảng 4,15 đến 4,4V.</a:t>
            </a:r>
            <a:endParaRPr lang="en-GB" sz="2200" dirty="0" smtClean="0">
              <a:latin typeface="Calibri" panose="020F0502020204030204" pitchFamily="34" charset="0"/>
              <a:cs typeface="Calibri" panose="020F0502020204030204" pitchFamily="34" charset="0"/>
            </a:endParaRPr>
          </a:p>
        </p:txBody>
      </p:sp>
      <p:pic>
        <p:nvPicPr>
          <p:cNvPr id="5" name="Picture 4" descr="Technical Document Image Preview">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247" y="914787"/>
            <a:ext cx="3419475" cy="2544951"/>
          </a:xfrm>
          <a:prstGeom prst="rect">
            <a:avLst/>
          </a:prstGeom>
          <a:noFill/>
          <a:ln>
            <a:noFill/>
          </a:ln>
        </p:spPr>
      </p:pic>
      <p:sp>
        <p:nvSpPr>
          <p:cNvPr id="6" name="Content Placeholder 2"/>
          <p:cNvSpPr txBox="1">
            <a:spLocks/>
          </p:cNvSpPr>
          <p:nvPr/>
        </p:nvSpPr>
        <p:spPr>
          <a:xfrm>
            <a:off x="993183" y="3885719"/>
            <a:ext cx="10692539" cy="2499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2200" dirty="0" smtClean="0"/>
              <a:t>Hầu </a:t>
            </a:r>
            <a:r>
              <a:rPr lang="vi-VN" sz="2200" dirty="0"/>
              <a:t>hết các acquy Li-Ion được coi là sạc đầy khi điện áp acquy ở mức điện áp quy định và dòng sạc đã giảm xuống dưới 5% dòng sạc định mức. Tại thời điểm này </a:t>
            </a:r>
            <a:r>
              <a:rPr lang="en-GB" sz="2200" dirty="0" err="1"/>
              <a:t>sạc</a:t>
            </a:r>
            <a:r>
              <a:rPr lang="en-GB" sz="2200" dirty="0"/>
              <a:t> </a:t>
            </a:r>
            <a:r>
              <a:rPr lang="en-GB" sz="2200" dirty="0" err="1"/>
              <a:t>acquy</a:t>
            </a:r>
            <a:r>
              <a:rPr lang="vi-VN" sz="2200" dirty="0"/>
              <a:t> được chấm dứt. Không nên sạc acquy Li-Ion liên tục vì điều này sẽ làm giảm tuổi thọ acquy. Hầu hết các bộ sạc sẽ bắt đầu chu kỳ sạc lại khi điện áp acquy giảm xuống dưới một mức nhất định (thường là khoảng 3.9V hoặc 4.0V)</a:t>
            </a:r>
          </a:p>
        </p:txBody>
      </p:sp>
    </p:spTree>
    <p:extLst>
      <p:ext uri="{BB962C8B-B14F-4D97-AF65-F5344CB8AC3E}">
        <p14:creationId xmlns:p14="http://schemas.microsoft.com/office/powerpoint/2010/main" val="305820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602" y="254142"/>
            <a:ext cx="4362450" cy="804862"/>
          </a:xfrm>
          <a:solidFill>
            <a:srgbClr val="FFFF00"/>
          </a:solidFill>
        </p:spPr>
        <p:txBody>
          <a:bodyPr>
            <a:normAutofit/>
          </a:bodyPr>
          <a:lstStyle/>
          <a:p>
            <a:pPr algn="ctr"/>
            <a:r>
              <a:rPr lang="en-GB" dirty="0" smtClean="0"/>
              <a:t>2</a:t>
            </a:r>
            <a:r>
              <a:rPr lang="vi-VN" dirty="0" smtClean="0"/>
              <a:t>. </a:t>
            </a:r>
            <a:r>
              <a:rPr lang="en-GB" b="1" dirty="0" err="1">
                <a:latin typeface="Times New Roman" panose="02020603050405020304" pitchFamily="18" charset="0"/>
                <a:cs typeface="Times New Roman" panose="02020603050405020304" pitchFamily="18" charset="0"/>
              </a:rPr>
              <a:t>Nạp</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acquy</a:t>
            </a:r>
            <a:endParaRPr lang="vi-VN" dirty="0"/>
          </a:p>
        </p:txBody>
      </p:sp>
      <p:sp>
        <p:nvSpPr>
          <p:cNvPr id="3" name="Content Placeholder 2"/>
          <p:cNvSpPr>
            <a:spLocks noGrp="1"/>
          </p:cNvSpPr>
          <p:nvPr>
            <p:ph idx="1"/>
          </p:nvPr>
        </p:nvSpPr>
        <p:spPr>
          <a:xfrm>
            <a:off x="733426" y="1203327"/>
            <a:ext cx="10248802" cy="559486"/>
          </a:xfrm>
        </p:spPr>
        <p:txBody>
          <a:bodyPr/>
          <a:lstStyle/>
          <a:p>
            <a:pPr marL="0" indent="0">
              <a:buNone/>
            </a:pPr>
            <a:r>
              <a:rPr lang="en-GB" dirty="0" err="1" smtClean="0"/>
              <a:t>Bốn</a:t>
            </a:r>
            <a:r>
              <a:rPr lang="en-GB" dirty="0" smtClean="0"/>
              <a:t> </a:t>
            </a:r>
            <a:r>
              <a:rPr lang="en-GB" dirty="0" err="1" smtClean="0"/>
              <a:t>giai</a:t>
            </a:r>
            <a:r>
              <a:rPr lang="en-GB" dirty="0" smtClean="0"/>
              <a:t> </a:t>
            </a:r>
            <a:r>
              <a:rPr lang="en-GB" dirty="0" err="1" smtClean="0"/>
              <a:t>đoạn</a:t>
            </a:r>
            <a:r>
              <a:rPr lang="en-GB" dirty="0" smtClean="0"/>
              <a:t> </a:t>
            </a:r>
            <a:r>
              <a:rPr lang="en-GB" dirty="0" err="1" smtClean="0"/>
              <a:t>trong</a:t>
            </a:r>
            <a:r>
              <a:rPr lang="en-GB" dirty="0" smtClean="0"/>
              <a:t> </a:t>
            </a:r>
            <a:r>
              <a:rPr lang="en-GB" dirty="0" err="1" smtClean="0"/>
              <a:t>nạp</a:t>
            </a:r>
            <a:r>
              <a:rPr lang="en-GB" dirty="0" smtClean="0"/>
              <a:t> </a:t>
            </a:r>
            <a:r>
              <a:rPr lang="en-GB" dirty="0" err="1" smtClean="0"/>
              <a:t>acquy</a:t>
            </a:r>
            <a:r>
              <a:rPr lang="en-GB" dirty="0" smtClean="0"/>
              <a:t> </a:t>
            </a:r>
            <a:r>
              <a:rPr lang="vi-VN" dirty="0"/>
              <a:t>Cobalt-blended Li-ion</a:t>
            </a:r>
          </a:p>
        </p:txBody>
      </p:sp>
      <p:pic>
        <p:nvPicPr>
          <p:cNvPr id="4" name="Picture 3" descr="Charge stages of lithium-ion"/>
          <p:cNvPicPr/>
          <p:nvPr/>
        </p:nvPicPr>
        <p:blipFill>
          <a:blip r:embed="rId2">
            <a:extLst>
              <a:ext uri="{28A0092B-C50C-407E-A947-70E740481C1C}">
                <a14:useLocalDpi xmlns:a14="http://schemas.microsoft.com/office/drawing/2010/main" val="0"/>
              </a:ext>
            </a:extLst>
          </a:blip>
          <a:srcRect/>
          <a:stretch>
            <a:fillRect/>
          </a:stretch>
        </p:blipFill>
        <p:spPr bwMode="auto">
          <a:xfrm>
            <a:off x="1134294" y="1857097"/>
            <a:ext cx="8424936" cy="5019953"/>
          </a:xfrm>
          <a:prstGeom prst="rect">
            <a:avLst/>
          </a:prstGeom>
          <a:noFill/>
          <a:ln>
            <a:noFill/>
          </a:ln>
        </p:spPr>
      </p:pic>
      <p:sp>
        <p:nvSpPr>
          <p:cNvPr id="5" name="TextBox 4"/>
          <p:cNvSpPr txBox="1"/>
          <p:nvPr/>
        </p:nvSpPr>
        <p:spPr>
          <a:xfrm>
            <a:off x="9813303" y="2309567"/>
            <a:ext cx="2073897" cy="369332"/>
          </a:xfrm>
          <a:prstGeom prst="rect">
            <a:avLst/>
          </a:prstGeom>
          <a:noFill/>
        </p:spPr>
        <p:txBody>
          <a:bodyPr wrap="square" rtlCol="0">
            <a:spAutoFit/>
          </a:bodyPr>
          <a:lstStyle/>
          <a:p>
            <a:r>
              <a:rPr lang="en-GB" dirty="0" smtClean="0"/>
              <a:t>11/04</a:t>
            </a:r>
            <a:endParaRPr lang="en-GB" dirty="0"/>
          </a:p>
        </p:txBody>
      </p:sp>
    </p:spTree>
    <p:extLst>
      <p:ext uri="{BB962C8B-B14F-4D97-AF65-F5344CB8AC3E}">
        <p14:creationId xmlns:p14="http://schemas.microsoft.com/office/powerpoint/2010/main" val="1289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025" y="236540"/>
            <a:ext cx="5064579" cy="989014"/>
          </a:xfrm>
          <a:solidFill>
            <a:srgbClr val="FFFF00"/>
          </a:solidFill>
        </p:spPr>
        <p:txBody>
          <a:bodyPr>
            <a:normAutofit/>
          </a:bodyPr>
          <a:lstStyle/>
          <a:p>
            <a:pPr algn="ctr"/>
            <a:r>
              <a:rPr lang="en-GB" dirty="0" smtClean="0"/>
              <a:t>2</a:t>
            </a:r>
            <a:r>
              <a:rPr lang="vi-VN" dirty="0" smtClean="0"/>
              <a:t>. </a:t>
            </a:r>
            <a:r>
              <a:rPr lang="en-GB" b="1" dirty="0" err="1" smtClean="0">
                <a:latin typeface="Times New Roman" panose="02020603050405020304" pitchFamily="18" charset="0"/>
                <a:cs typeface="Times New Roman" panose="02020603050405020304" pitchFamily="18" charset="0"/>
              </a:rPr>
              <a:t>Nạp</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acquy</a:t>
            </a:r>
            <a:endParaRPr lang="vi-VN" dirty="0"/>
          </a:p>
        </p:txBody>
      </p:sp>
      <p:sp>
        <p:nvSpPr>
          <p:cNvPr id="3" name="Content Placeholder 2"/>
          <p:cNvSpPr>
            <a:spLocks noGrp="1"/>
          </p:cNvSpPr>
          <p:nvPr>
            <p:ph idx="1"/>
          </p:nvPr>
        </p:nvSpPr>
        <p:spPr>
          <a:xfrm>
            <a:off x="668112" y="1118041"/>
            <a:ext cx="8394245" cy="1577697"/>
          </a:xfrm>
        </p:spPr>
        <p:txBody>
          <a:bodyPr>
            <a:normAutofit/>
          </a:bodyPr>
          <a:lstStyle/>
          <a:p>
            <a:pPr marL="0" indent="0">
              <a:buNone/>
            </a:pPr>
            <a:r>
              <a:rPr lang="en-GB" sz="2200" dirty="0" err="1" smtClean="0"/>
              <a:t>Thế</a:t>
            </a:r>
            <a:r>
              <a:rPr lang="en-GB" sz="2200" dirty="0" smtClean="0"/>
              <a:t> </a:t>
            </a:r>
            <a:r>
              <a:rPr lang="en-GB" sz="2200" dirty="0" err="1" smtClean="0"/>
              <a:t>nào</a:t>
            </a:r>
            <a:r>
              <a:rPr lang="en-GB" sz="2200" dirty="0" smtClean="0"/>
              <a:t> </a:t>
            </a:r>
            <a:r>
              <a:rPr lang="en-GB" sz="2200" dirty="0" err="1" smtClean="0"/>
              <a:t>là</a:t>
            </a:r>
            <a:r>
              <a:rPr lang="en-GB" sz="2200" dirty="0" smtClean="0"/>
              <a:t> </a:t>
            </a:r>
            <a:r>
              <a:rPr lang="en-GB" sz="2200" dirty="0" err="1" smtClean="0"/>
              <a:t>nạp</a:t>
            </a:r>
            <a:r>
              <a:rPr lang="en-GB" sz="2200" dirty="0" smtClean="0"/>
              <a:t> </a:t>
            </a:r>
            <a:r>
              <a:rPr lang="en-GB" sz="2200" dirty="0" err="1" smtClean="0"/>
              <a:t>đầy</a:t>
            </a:r>
            <a:r>
              <a:rPr lang="en-GB" sz="2200" dirty="0" smtClean="0"/>
              <a:t> </a:t>
            </a:r>
            <a:r>
              <a:rPr lang="en-GB" sz="2200" dirty="0" err="1" smtClean="0"/>
              <a:t>và</a:t>
            </a:r>
            <a:r>
              <a:rPr lang="en-GB" sz="2200" dirty="0" smtClean="0"/>
              <a:t> </a:t>
            </a:r>
            <a:r>
              <a:rPr lang="en-GB" sz="2200" dirty="0" err="1" smtClean="0"/>
              <a:t>xả</a:t>
            </a:r>
            <a:r>
              <a:rPr lang="en-GB" sz="2200" dirty="0" smtClean="0"/>
              <a:t> </a:t>
            </a:r>
            <a:r>
              <a:rPr lang="en-GB" sz="2200" dirty="0" err="1" smtClean="0"/>
              <a:t>hết</a:t>
            </a:r>
            <a:r>
              <a:rPr lang="en-GB" sz="2200" dirty="0" smtClean="0"/>
              <a:t> </a:t>
            </a:r>
            <a:r>
              <a:rPr lang="vi-VN" sz="2200" dirty="0" smtClean="0"/>
              <a:t>Lithium battery</a:t>
            </a:r>
            <a:r>
              <a:rPr lang="en-GB" sz="2200" dirty="0" smtClean="0"/>
              <a:t>, </a:t>
            </a:r>
          </a:p>
          <a:p>
            <a:pPr marL="0" indent="0">
              <a:buNone/>
            </a:pPr>
            <a:r>
              <a:rPr lang="en-GB" sz="2200" dirty="0" err="1" smtClean="0"/>
              <a:t>Điện</a:t>
            </a:r>
            <a:r>
              <a:rPr lang="en-GB" sz="2200" dirty="0" smtClean="0"/>
              <a:t> </a:t>
            </a:r>
            <a:r>
              <a:rPr lang="en-GB" sz="2200" dirty="0" err="1" smtClean="0"/>
              <a:t>áp</a:t>
            </a:r>
            <a:r>
              <a:rPr lang="en-GB" sz="2200" dirty="0" smtClean="0"/>
              <a:t> </a:t>
            </a:r>
            <a:r>
              <a:rPr lang="en-GB" sz="2200" dirty="0" err="1" smtClean="0"/>
              <a:t>định</a:t>
            </a:r>
            <a:r>
              <a:rPr lang="en-GB" sz="2200" dirty="0" smtClean="0"/>
              <a:t> </a:t>
            </a:r>
            <a:r>
              <a:rPr lang="en-GB" sz="2200" dirty="0" err="1" smtClean="0"/>
              <a:t>mức</a:t>
            </a:r>
            <a:r>
              <a:rPr lang="en-GB" sz="2200" dirty="0" smtClean="0"/>
              <a:t> </a:t>
            </a:r>
            <a:r>
              <a:rPr lang="en-GB" sz="2200" dirty="0" err="1" smtClean="0"/>
              <a:t>mỗi</a:t>
            </a:r>
            <a:r>
              <a:rPr lang="en-GB" sz="2200" dirty="0" smtClean="0"/>
              <a:t> </a:t>
            </a:r>
            <a:r>
              <a:rPr lang="en-GB" sz="2200" dirty="0" smtClean="0"/>
              <a:t>cell </a:t>
            </a:r>
            <a:r>
              <a:rPr lang="en-GB" sz="2200" dirty="0" smtClean="0"/>
              <a:t>3,6V</a:t>
            </a:r>
            <a:r>
              <a:rPr lang="vi-VN" sz="2200" u="sng" dirty="0">
                <a:hlinkClick r:id="rId2"/>
              </a:rPr>
              <a:t> https://www.mpoweruk.com/chargers.htm</a:t>
            </a:r>
            <a:endParaRPr lang="vi-VN" sz="2200" dirty="0"/>
          </a:p>
        </p:txBody>
      </p:sp>
      <p:grpSp>
        <p:nvGrpSpPr>
          <p:cNvPr id="6" name="Group 5"/>
          <p:cNvGrpSpPr/>
          <p:nvPr/>
        </p:nvGrpSpPr>
        <p:grpSpPr>
          <a:xfrm>
            <a:off x="1509032" y="2516124"/>
            <a:ext cx="7553325" cy="3819362"/>
            <a:chOff x="2124075" y="2192341"/>
            <a:chExt cx="8458200" cy="4322759"/>
          </a:xfrm>
        </p:grpSpPr>
        <p:grpSp>
          <p:nvGrpSpPr>
            <p:cNvPr id="11" name="Group 10"/>
            <p:cNvGrpSpPr/>
            <p:nvPr/>
          </p:nvGrpSpPr>
          <p:grpSpPr>
            <a:xfrm>
              <a:off x="2124075" y="2192341"/>
              <a:ext cx="8458200" cy="4322759"/>
              <a:chOff x="300037" y="2192341"/>
              <a:chExt cx="5605463" cy="2989259"/>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0037" y="2192341"/>
                <a:ext cx="5605463" cy="2989259"/>
              </a:xfrm>
              <a:prstGeom prst="rect">
                <a:avLst/>
              </a:prstGeom>
              <a:noFill/>
              <a:ln>
                <a:noFill/>
              </a:ln>
            </p:spPr>
          </p:pic>
          <p:cxnSp>
            <p:nvCxnSpPr>
              <p:cNvPr id="7" name="Straight Arrow Connector 6"/>
              <p:cNvCxnSpPr/>
              <p:nvPr/>
            </p:nvCxnSpPr>
            <p:spPr>
              <a:xfrm flipV="1">
                <a:off x="2943225" y="2933700"/>
                <a:ext cx="514350" cy="47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009900" y="3114675"/>
                <a:ext cx="523875" cy="47625"/>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629025" y="4353720"/>
              <a:ext cx="2343150" cy="461665"/>
            </a:xfrm>
            <a:prstGeom prst="rect">
              <a:avLst/>
            </a:prstGeom>
            <a:noFill/>
          </p:spPr>
          <p:txBody>
            <a:bodyPr wrap="square" rtlCol="0">
              <a:spAutoFit/>
            </a:bodyPr>
            <a:lstStyle/>
            <a:p>
              <a:r>
                <a:rPr lang="en-GB" sz="2400" b="1" dirty="0" smtClean="0"/>
                <a:t>0,6 </a:t>
              </a:r>
              <a:r>
                <a:rPr lang="en-GB" sz="2400" b="1" dirty="0" err="1" smtClean="0"/>
                <a:t>U</a:t>
              </a:r>
              <a:r>
                <a:rPr lang="en-GB" sz="2400" b="1" baseline="-25000" dirty="0" err="1" smtClean="0"/>
                <a:t>đm</a:t>
              </a:r>
              <a:endParaRPr lang="en-GB" sz="2400" b="1" dirty="0"/>
            </a:p>
          </p:txBody>
        </p:sp>
        <p:sp>
          <p:nvSpPr>
            <p:cNvPr id="9" name="TextBox 8"/>
            <p:cNvSpPr txBox="1"/>
            <p:nvPr/>
          </p:nvSpPr>
          <p:spPr>
            <a:xfrm>
              <a:off x="3552825" y="2319359"/>
              <a:ext cx="2343150" cy="461665"/>
            </a:xfrm>
            <a:prstGeom prst="rect">
              <a:avLst/>
            </a:prstGeom>
            <a:noFill/>
          </p:spPr>
          <p:txBody>
            <a:bodyPr wrap="square" rtlCol="0">
              <a:spAutoFit/>
            </a:bodyPr>
            <a:lstStyle/>
            <a:p>
              <a:r>
                <a:rPr lang="en-GB" sz="2400" b="1" dirty="0" smtClean="0"/>
                <a:t>1,2 </a:t>
              </a:r>
              <a:r>
                <a:rPr lang="en-GB" sz="2400" b="1" dirty="0" err="1" smtClean="0"/>
                <a:t>U</a:t>
              </a:r>
              <a:r>
                <a:rPr lang="en-GB" sz="2400" b="1" baseline="-25000" dirty="0" err="1" smtClean="0"/>
                <a:t>đm</a:t>
              </a:r>
              <a:endParaRPr lang="en-GB" sz="2400" b="1" dirty="0"/>
            </a:p>
          </p:txBody>
        </p:sp>
      </p:grpSp>
    </p:spTree>
    <p:extLst>
      <p:ext uri="{BB962C8B-B14F-4D97-AF65-F5344CB8AC3E}">
        <p14:creationId xmlns:p14="http://schemas.microsoft.com/office/powerpoint/2010/main" val="3906340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599"/>
            <a:ext cx="4876800" cy="828673"/>
          </a:xfrm>
          <a:solidFill>
            <a:srgbClr val="FFFF00"/>
          </a:solidFill>
        </p:spPr>
        <p:txBody>
          <a:bodyPr>
            <a:normAutofit/>
          </a:bodyPr>
          <a:lstStyle/>
          <a:p>
            <a:pPr algn="ctr"/>
            <a:r>
              <a:rPr lang="en-GB" dirty="0" smtClean="0"/>
              <a:t>2</a:t>
            </a:r>
            <a:r>
              <a:rPr lang="vi-VN" dirty="0" smtClean="0"/>
              <a:t>. </a:t>
            </a:r>
            <a:r>
              <a:rPr lang="en-GB" b="1" dirty="0" err="1" smtClean="0">
                <a:latin typeface="Times New Roman" panose="02020603050405020304" pitchFamily="18" charset="0"/>
                <a:cs typeface="Times New Roman" panose="02020603050405020304" pitchFamily="18" charset="0"/>
              </a:rPr>
              <a:t>Nạp</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acquy</a:t>
            </a:r>
            <a:endParaRPr lang="vi-VN" dirty="0"/>
          </a:p>
        </p:txBody>
      </p:sp>
      <p:sp>
        <p:nvSpPr>
          <p:cNvPr id="3" name="Content Placeholder 2"/>
          <p:cNvSpPr>
            <a:spLocks noGrp="1"/>
          </p:cNvSpPr>
          <p:nvPr>
            <p:ph idx="1"/>
          </p:nvPr>
        </p:nvSpPr>
        <p:spPr>
          <a:xfrm>
            <a:off x="733426" y="1203325"/>
            <a:ext cx="10248802" cy="3416300"/>
          </a:xfrm>
        </p:spPr>
        <p:txBody>
          <a:bodyPr>
            <a:normAutofit fontScale="77500" lnSpcReduction="20000"/>
          </a:bodyPr>
          <a:lstStyle/>
          <a:p>
            <a:pPr marL="0" indent="0">
              <a:buNone/>
            </a:pPr>
            <a:r>
              <a:rPr lang="en-GB" sz="3600" b="1" dirty="0" err="1" smtClean="0"/>
              <a:t>Nạp</a:t>
            </a:r>
            <a:r>
              <a:rPr lang="en-GB" sz="3600" b="1" dirty="0" smtClean="0"/>
              <a:t> </a:t>
            </a:r>
            <a:r>
              <a:rPr lang="en-GB" sz="3600" b="1" dirty="0" err="1" smtClean="0"/>
              <a:t>dòng</a:t>
            </a:r>
            <a:r>
              <a:rPr lang="en-GB" sz="3600" b="1" dirty="0" smtClean="0"/>
              <a:t> </a:t>
            </a:r>
            <a:r>
              <a:rPr lang="en-GB" sz="3600" b="1" dirty="0" err="1" smtClean="0"/>
              <a:t>không</a:t>
            </a:r>
            <a:r>
              <a:rPr lang="en-GB" sz="3600" b="1" dirty="0" smtClean="0"/>
              <a:t> </a:t>
            </a:r>
            <a:r>
              <a:rPr lang="en-GB" sz="3600" b="1" dirty="0" err="1" smtClean="0"/>
              <a:t>đổi</a:t>
            </a:r>
            <a:endParaRPr lang="en-GB" sz="3600" b="1" dirty="0" smtClean="0"/>
          </a:p>
          <a:p>
            <a:pPr marL="0" indent="0">
              <a:buNone/>
            </a:pPr>
            <a:r>
              <a:rPr lang="en-US" dirty="0" err="1"/>
              <a:t>Đây</a:t>
            </a:r>
            <a:r>
              <a:rPr lang="en-US" dirty="0"/>
              <a:t> </a:t>
            </a:r>
            <a:r>
              <a:rPr lang="en-US" dirty="0" err="1"/>
              <a:t>là</a:t>
            </a:r>
            <a:r>
              <a:rPr lang="en-US" dirty="0"/>
              <a:t> </a:t>
            </a:r>
            <a:r>
              <a:rPr lang="en-US" dirty="0" err="1"/>
              <a:t>phương</a:t>
            </a:r>
            <a:r>
              <a:rPr lang="en-US" dirty="0"/>
              <a:t> </a:t>
            </a:r>
            <a:r>
              <a:rPr lang="en-US" dirty="0" err="1"/>
              <a:t>pháp</a:t>
            </a:r>
            <a:r>
              <a:rPr lang="en-US" dirty="0"/>
              <a:t> </a:t>
            </a:r>
            <a:r>
              <a:rPr lang="en-US" dirty="0" err="1"/>
              <a:t>nạp</a:t>
            </a:r>
            <a:r>
              <a:rPr lang="en-US" dirty="0"/>
              <a:t> </a:t>
            </a:r>
            <a:r>
              <a:rPr lang="en-US" dirty="0" err="1"/>
              <a:t>cho</a:t>
            </a:r>
            <a:r>
              <a:rPr lang="en-US" dirty="0"/>
              <a:t> </a:t>
            </a:r>
            <a:r>
              <a:rPr lang="en-US" dirty="0" err="1"/>
              <a:t>phép</a:t>
            </a:r>
            <a:r>
              <a:rPr lang="en-US" dirty="0"/>
              <a:t> </a:t>
            </a:r>
            <a:r>
              <a:rPr lang="en-US" dirty="0" err="1"/>
              <a:t>chọn</a:t>
            </a:r>
            <a:r>
              <a:rPr lang="en-US" dirty="0"/>
              <a:t> </a:t>
            </a:r>
            <a:r>
              <a:rPr lang="en-US" dirty="0" err="1"/>
              <a:t>được</a:t>
            </a:r>
            <a:r>
              <a:rPr lang="en-US" dirty="0"/>
              <a:t> </a:t>
            </a:r>
            <a:r>
              <a:rPr lang="en-US" dirty="0" err="1"/>
              <a:t>dòng</a:t>
            </a:r>
            <a:r>
              <a:rPr lang="en-US" dirty="0"/>
              <a:t> </a:t>
            </a:r>
            <a:r>
              <a:rPr lang="en-US" dirty="0" err="1"/>
              <a:t>nạp</a:t>
            </a:r>
            <a:r>
              <a:rPr lang="en-US" dirty="0"/>
              <a:t> </a:t>
            </a:r>
            <a:r>
              <a:rPr lang="en-US" dirty="0" err="1"/>
              <a:t>thích</a:t>
            </a:r>
            <a:r>
              <a:rPr lang="en-US" dirty="0"/>
              <a:t> </a:t>
            </a:r>
            <a:r>
              <a:rPr lang="en-US" dirty="0" err="1"/>
              <a:t>hợp</a:t>
            </a:r>
            <a:r>
              <a:rPr lang="en-US" dirty="0"/>
              <a:t> </a:t>
            </a:r>
            <a:r>
              <a:rPr lang="en-US" dirty="0" err="1"/>
              <a:t>với</a:t>
            </a:r>
            <a:r>
              <a:rPr lang="en-US" dirty="0"/>
              <a:t> </a:t>
            </a:r>
            <a:r>
              <a:rPr lang="en-US" dirty="0" err="1"/>
              <a:t>mỗi</a:t>
            </a:r>
            <a:r>
              <a:rPr lang="en-US" dirty="0"/>
              <a:t> </a:t>
            </a:r>
            <a:r>
              <a:rPr lang="en-US" dirty="0" err="1"/>
              <a:t>loại</a:t>
            </a:r>
            <a:r>
              <a:rPr lang="en-US" dirty="0"/>
              <a:t> </a:t>
            </a:r>
            <a:r>
              <a:rPr lang="fr-FR" dirty="0" err="1"/>
              <a:t>acquy</a:t>
            </a:r>
            <a:r>
              <a:rPr lang="en-US" dirty="0"/>
              <a:t>, </a:t>
            </a:r>
            <a:r>
              <a:rPr lang="en-US" dirty="0" err="1"/>
              <a:t>bảo</a:t>
            </a:r>
            <a:r>
              <a:rPr lang="en-US" dirty="0"/>
              <a:t> </a:t>
            </a:r>
            <a:r>
              <a:rPr lang="en-US" dirty="0" err="1"/>
              <a:t>đảm</a:t>
            </a:r>
            <a:r>
              <a:rPr lang="en-US" dirty="0"/>
              <a:t> </a:t>
            </a:r>
            <a:r>
              <a:rPr lang="en-US" dirty="0" err="1"/>
              <a:t>cho</a:t>
            </a:r>
            <a:r>
              <a:rPr lang="en-US" dirty="0"/>
              <a:t> </a:t>
            </a:r>
            <a:r>
              <a:rPr lang="fr-FR" dirty="0" err="1"/>
              <a:t>acquy</a:t>
            </a:r>
            <a:r>
              <a:rPr lang="en-US" dirty="0"/>
              <a:t> </a:t>
            </a:r>
            <a:r>
              <a:rPr lang="en-US" dirty="0" err="1"/>
              <a:t>được</a:t>
            </a:r>
            <a:r>
              <a:rPr lang="en-US" dirty="0"/>
              <a:t> no. </a:t>
            </a:r>
            <a:r>
              <a:rPr lang="en-US" dirty="0" err="1"/>
              <a:t>Phương</a:t>
            </a:r>
            <a:r>
              <a:rPr lang="en-US" dirty="0"/>
              <a:t> </a:t>
            </a:r>
            <a:r>
              <a:rPr lang="en-US" dirty="0" err="1"/>
              <a:t>pháp</a:t>
            </a:r>
            <a:r>
              <a:rPr lang="en-US" dirty="0"/>
              <a:t> </a:t>
            </a:r>
            <a:r>
              <a:rPr lang="en-US" dirty="0" err="1"/>
              <a:t>này</a:t>
            </a:r>
            <a:r>
              <a:rPr lang="en-US" dirty="0"/>
              <a:t> </a:t>
            </a:r>
            <a:r>
              <a:rPr lang="en-US" dirty="0" err="1"/>
              <a:t>sử</a:t>
            </a:r>
            <a:r>
              <a:rPr lang="en-US" dirty="0"/>
              <a:t> </a:t>
            </a:r>
            <a:r>
              <a:rPr lang="en-US" dirty="0" err="1"/>
              <a:t>dụng</a:t>
            </a:r>
            <a:r>
              <a:rPr lang="en-US" dirty="0"/>
              <a:t> </a:t>
            </a:r>
            <a:r>
              <a:rPr lang="en-US" dirty="0" err="1"/>
              <a:t>trong</a:t>
            </a:r>
            <a:r>
              <a:rPr lang="en-US" dirty="0"/>
              <a:t> </a:t>
            </a:r>
            <a:r>
              <a:rPr lang="en-US" dirty="0" err="1"/>
              <a:t>các</a:t>
            </a:r>
            <a:r>
              <a:rPr lang="en-US" dirty="0"/>
              <a:t> </a:t>
            </a:r>
            <a:r>
              <a:rPr lang="en-US" dirty="0" err="1"/>
              <a:t>xưởng</a:t>
            </a:r>
            <a:r>
              <a:rPr lang="en-US" dirty="0"/>
              <a:t> </a:t>
            </a:r>
            <a:r>
              <a:rPr lang="en-US" dirty="0" err="1"/>
              <a:t>bảo</a:t>
            </a:r>
            <a:r>
              <a:rPr lang="en-US" dirty="0"/>
              <a:t> </a:t>
            </a:r>
            <a:r>
              <a:rPr lang="en-US" dirty="0" err="1"/>
              <a:t>dưỡng</a:t>
            </a:r>
            <a:r>
              <a:rPr lang="en-US" dirty="0"/>
              <a:t> </a:t>
            </a:r>
            <a:r>
              <a:rPr lang="en-US" dirty="0" err="1"/>
              <a:t>sửa</a:t>
            </a:r>
            <a:r>
              <a:rPr lang="en-US" dirty="0"/>
              <a:t> </a:t>
            </a:r>
            <a:r>
              <a:rPr lang="en-US" dirty="0" err="1"/>
              <a:t>chữa</a:t>
            </a:r>
            <a:r>
              <a:rPr lang="en-US" dirty="0"/>
              <a:t> </a:t>
            </a:r>
            <a:r>
              <a:rPr lang="en-US" dirty="0" err="1"/>
              <a:t>để</a:t>
            </a:r>
            <a:r>
              <a:rPr lang="en-US" dirty="0"/>
              <a:t> </a:t>
            </a:r>
            <a:r>
              <a:rPr lang="en-US" dirty="0" err="1"/>
              <a:t>nạp</a:t>
            </a:r>
            <a:r>
              <a:rPr lang="en-US" dirty="0"/>
              <a:t> </a:t>
            </a:r>
            <a:r>
              <a:rPr lang="en-US" dirty="0" err="1"/>
              <a:t>điện</a:t>
            </a:r>
            <a:r>
              <a:rPr lang="en-US" dirty="0"/>
              <a:t> </a:t>
            </a:r>
            <a:r>
              <a:rPr lang="en-US" dirty="0" err="1"/>
              <a:t>cho</a:t>
            </a:r>
            <a:r>
              <a:rPr lang="en-US" dirty="0"/>
              <a:t> </a:t>
            </a:r>
            <a:r>
              <a:rPr lang="fr-FR" dirty="0" err="1"/>
              <a:t>acquy</a:t>
            </a:r>
            <a:r>
              <a:rPr lang="en-US" dirty="0"/>
              <a:t> </a:t>
            </a:r>
            <a:r>
              <a:rPr lang="en-US" dirty="0" err="1"/>
              <a:t>hoặc</a:t>
            </a:r>
            <a:r>
              <a:rPr lang="en-US" dirty="0"/>
              <a:t> </a:t>
            </a:r>
            <a:r>
              <a:rPr lang="en-US" dirty="0" err="1"/>
              <a:t>nạp</a:t>
            </a:r>
            <a:r>
              <a:rPr lang="en-US" dirty="0"/>
              <a:t> </a:t>
            </a:r>
            <a:r>
              <a:rPr lang="en-US" dirty="0" err="1"/>
              <a:t>sửa</a:t>
            </a:r>
            <a:r>
              <a:rPr lang="en-US" dirty="0"/>
              <a:t> </a:t>
            </a:r>
            <a:r>
              <a:rPr lang="en-US" dirty="0" err="1"/>
              <a:t>chữa</a:t>
            </a:r>
            <a:r>
              <a:rPr lang="en-US" dirty="0"/>
              <a:t> </a:t>
            </a:r>
            <a:r>
              <a:rPr lang="en-US" dirty="0" err="1"/>
              <a:t>cho</a:t>
            </a:r>
            <a:r>
              <a:rPr lang="en-US" dirty="0"/>
              <a:t> </a:t>
            </a:r>
            <a:r>
              <a:rPr lang="en-US" dirty="0" err="1"/>
              <a:t>các</a:t>
            </a:r>
            <a:r>
              <a:rPr lang="en-US" dirty="0"/>
              <a:t> </a:t>
            </a:r>
            <a:r>
              <a:rPr lang="en-US" dirty="0" err="1"/>
              <a:t>acquy</a:t>
            </a:r>
            <a:r>
              <a:rPr lang="en-US" dirty="0"/>
              <a:t> </a:t>
            </a:r>
            <a:r>
              <a:rPr lang="en-US" dirty="0" err="1"/>
              <a:t>bị</a:t>
            </a:r>
            <a:r>
              <a:rPr lang="en-US" dirty="0"/>
              <a:t> </a:t>
            </a:r>
            <a:r>
              <a:rPr lang="en-US" dirty="0" err="1"/>
              <a:t>Sunfat</a:t>
            </a:r>
            <a:r>
              <a:rPr lang="en-US" dirty="0"/>
              <a:t> </a:t>
            </a:r>
            <a:r>
              <a:rPr lang="en-US" dirty="0" err="1"/>
              <a:t>hoá</a:t>
            </a:r>
            <a:r>
              <a:rPr lang="en-US" dirty="0"/>
              <a:t>. </a:t>
            </a:r>
            <a:r>
              <a:rPr lang="en-US" dirty="0" err="1"/>
              <a:t>Với</a:t>
            </a:r>
            <a:r>
              <a:rPr lang="en-US" dirty="0"/>
              <a:t> </a:t>
            </a:r>
            <a:r>
              <a:rPr lang="en-US" dirty="0" err="1"/>
              <a:t>phương</a:t>
            </a:r>
            <a:r>
              <a:rPr lang="en-US" dirty="0"/>
              <a:t> </a:t>
            </a:r>
            <a:r>
              <a:rPr lang="en-US" dirty="0" err="1"/>
              <a:t>pháp</a:t>
            </a:r>
            <a:r>
              <a:rPr lang="en-US" dirty="0"/>
              <a:t> </a:t>
            </a:r>
            <a:r>
              <a:rPr lang="en-US" dirty="0" err="1"/>
              <a:t>này</a:t>
            </a:r>
            <a:r>
              <a:rPr lang="en-US" dirty="0"/>
              <a:t> </a:t>
            </a:r>
            <a:r>
              <a:rPr lang="fr-FR" dirty="0" err="1"/>
              <a:t>acquy</a:t>
            </a:r>
            <a:r>
              <a:rPr lang="en-US" dirty="0"/>
              <a:t> </a:t>
            </a:r>
            <a:r>
              <a:rPr lang="en-US" dirty="0" err="1"/>
              <a:t>được</a:t>
            </a:r>
            <a:r>
              <a:rPr lang="en-US" dirty="0"/>
              <a:t> </a:t>
            </a:r>
            <a:r>
              <a:rPr lang="en-US" dirty="0" err="1"/>
              <a:t>mắc</a:t>
            </a:r>
            <a:r>
              <a:rPr lang="en-US" dirty="0"/>
              <a:t> </a:t>
            </a:r>
            <a:r>
              <a:rPr lang="en-US" dirty="0" err="1"/>
              <a:t>nối</a:t>
            </a:r>
            <a:r>
              <a:rPr lang="en-US" dirty="0"/>
              <a:t> </a:t>
            </a:r>
            <a:r>
              <a:rPr lang="en-US" dirty="0" err="1"/>
              <a:t>tiếp</a:t>
            </a:r>
            <a:r>
              <a:rPr lang="en-US" dirty="0"/>
              <a:t> </a:t>
            </a:r>
            <a:r>
              <a:rPr lang="en-US" dirty="0" err="1"/>
              <a:t>nhau</a:t>
            </a:r>
            <a:r>
              <a:rPr lang="en-US" dirty="0"/>
              <a:t> </a:t>
            </a:r>
            <a:r>
              <a:rPr lang="en-US" dirty="0" err="1"/>
              <a:t>và</a:t>
            </a:r>
            <a:r>
              <a:rPr lang="en-US" dirty="0"/>
              <a:t> </a:t>
            </a:r>
            <a:r>
              <a:rPr lang="en-US" dirty="0" err="1"/>
              <a:t>phải</a:t>
            </a:r>
            <a:r>
              <a:rPr lang="en-US" dirty="0"/>
              <a:t> </a:t>
            </a:r>
            <a:r>
              <a:rPr lang="en-US" dirty="0" err="1"/>
              <a:t>thoả</a:t>
            </a:r>
            <a:r>
              <a:rPr lang="en-US" dirty="0"/>
              <a:t> </a:t>
            </a:r>
            <a:r>
              <a:rPr lang="en-US" dirty="0" err="1"/>
              <a:t>mãn</a:t>
            </a:r>
            <a:r>
              <a:rPr lang="en-US" dirty="0"/>
              <a:t> </a:t>
            </a:r>
            <a:r>
              <a:rPr lang="en-US" dirty="0" err="1"/>
              <a:t>điều</a:t>
            </a:r>
            <a:r>
              <a:rPr lang="en-US" dirty="0"/>
              <a:t> </a:t>
            </a:r>
            <a:r>
              <a:rPr lang="en-US" dirty="0" err="1"/>
              <a:t>kiện</a:t>
            </a:r>
            <a:r>
              <a:rPr lang="en-US" dirty="0"/>
              <a:t> :  </a:t>
            </a:r>
            <a:r>
              <a:rPr lang="fr-FR" dirty="0"/>
              <a:t>Un </a:t>
            </a:r>
            <a:r>
              <a:rPr lang="en-US" dirty="0" smtClean="0">
                <a:sym typeface="Symbol" panose="05050102010706020507" pitchFamily="18" charset="2"/>
              </a:rPr>
              <a:t> </a:t>
            </a:r>
            <a:r>
              <a:rPr lang="en-US" dirty="0" err="1" smtClean="0">
                <a:sym typeface="Symbol" panose="05050102010706020507" pitchFamily="18" charset="2"/>
              </a:rPr>
              <a:t>U</a:t>
            </a:r>
            <a:r>
              <a:rPr lang="en-US" baseline="-25000" dirty="0" err="1" smtClean="0">
                <a:sym typeface="Symbol" panose="05050102010706020507" pitchFamily="18" charset="2"/>
              </a:rPr>
              <a:t>aq</a:t>
            </a:r>
            <a:r>
              <a:rPr lang="en-US" dirty="0" smtClean="0">
                <a:sym typeface="Symbol" panose="05050102010706020507" pitchFamily="18" charset="2"/>
              </a:rPr>
              <a:t> =</a:t>
            </a:r>
            <a:r>
              <a:rPr lang="fr-FR" dirty="0" smtClean="0"/>
              <a:t> </a:t>
            </a:r>
            <a:r>
              <a:rPr lang="fr-FR" dirty="0" err="1" smtClean="0"/>
              <a:t>U</a:t>
            </a:r>
            <a:r>
              <a:rPr lang="fr-FR" baseline="-25000" dirty="0" err="1" smtClean="0"/>
              <a:t>cell</a:t>
            </a:r>
            <a:r>
              <a:rPr lang="fr-FR" dirty="0" err="1" smtClean="0"/>
              <a:t>.N</a:t>
            </a:r>
            <a:r>
              <a:rPr lang="fr-FR" baseline="-25000" dirty="0" err="1" smtClean="0"/>
              <a:t>aq</a:t>
            </a:r>
            <a:r>
              <a:rPr lang="fr-FR" dirty="0" smtClean="0"/>
              <a:t>                 </a:t>
            </a:r>
            <a:endParaRPr lang="en-GB" dirty="0"/>
          </a:p>
          <a:p>
            <a:pPr marL="0" indent="0">
              <a:buNone/>
            </a:pPr>
            <a:r>
              <a:rPr lang="fr-FR" dirty="0" err="1"/>
              <a:t>Trong</a:t>
            </a:r>
            <a:r>
              <a:rPr lang="fr-FR" dirty="0"/>
              <a:t> </a:t>
            </a:r>
            <a:r>
              <a:rPr lang="fr-FR" dirty="0" err="1"/>
              <a:t>đó</a:t>
            </a:r>
            <a:r>
              <a:rPr lang="fr-FR" dirty="0"/>
              <a:t>:  </a:t>
            </a:r>
            <a:endParaRPr lang="fr-FR" dirty="0" smtClean="0"/>
          </a:p>
          <a:p>
            <a:r>
              <a:rPr lang="fr-FR" dirty="0" err="1" smtClean="0"/>
              <a:t>U</a:t>
            </a:r>
            <a:r>
              <a:rPr lang="fr-FR" baseline="-25000" dirty="0" err="1" smtClean="0"/>
              <a:t>nn</a:t>
            </a:r>
            <a:r>
              <a:rPr lang="fr-FR" dirty="0" smtClean="0"/>
              <a:t> </a:t>
            </a:r>
            <a:r>
              <a:rPr lang="fr-FR" dirty="0"/>
              <a:t>- </a:t>
            </a:r>
            <a:r>
              <a:rPr lang="fr-FR" dirty="0" err="1"/>
              <a:t>điện</a:t>
            </a:r>
            <a:r>
              <a:rPr lang="fr-FR" dirty="0"/>
              <a:t> </a:t>
            </a:r>
            <a:r>
              <a:rPr lang="fr-FR" dirty="0" err="1"/>
              <a:t>áp</a:t>
            </a:r>
            <a:r>
              <a:rPr lang="fr-FR" dirty="0"/>
              <a:t> </a:t>
            </a:r>
            <a:r>
              <a:rPr lang="fr-FR" dirty="0" err="1" smtClean="0"/>
              <a:t>nguồn</a:t>
            </a:r>
            <a:r>
              <a:rPr lang="fr-FR" dirty="0" smtClean="0"/>
              <a:t> </a:t>
            </a:r>
            <a:r>
              <a:rPr lang="fr-FR" dirty="0" err="1" smtClean="0"/>
              <a:t>nạp</a:t>
            </a:r>
            <a:endParaRPr lang="fr-FR" dirty="0" smtClean="0"/>
          </a:p>
          <a:p>
            <a:r>
              <a:rPr lang="fr-FR" dirty="0" err="1" smtClean="0"/>
              <a:t>U</a:t>
            </a:r>
            <a:r>
              <a:rPr lang="fr-FR" baseline="-25000" dirty="0" err="1" smtClean="0"/>
              <a:t>aq</a:t>
            </a:r>
            <a:r>
              <a:rPr lang="fr-FR" dirty="0" smtClean="0"/>
              <a:t> – </a:t>
            </a:r>
            <a:r>
              <a:rPr lang="fr-FR" dirty="0" err="1" smtClean="0"/>
              <a:t>điện</a:t>
            </a:r>
            <a:r>
              <a:rPr lang="fr-FR" dirty="0" smtClean="0"/>
              <a:t> </a:t>
            </a:r>
            <a:r>
              <a:rPr lang="fr-FR" dirty="0" err="1" smtClean="0"/>
              <a:t>áp</a:t>
            </a:r>
            <a:r>
              <a:rPr lang="fr-FR" dirty="0" smtClean="0"/>
              <a:t> </a:t>
            </a:r>
            <a:r>
              <a:rPr lang="fr-FR" dirty="0" err="1" smtClean="0"/>
              <a:t>bình</a:t>
            </a:r>
            <a:r>
              <a:rPr lang="fr-FR" dirty="0" smtClean="0"/>
              <a:t> </a:t>
            </a:r>
            <a:r>
              <a:rPr lang="fr-FR" dirty="0" err="1" smtClean="0"/>
              <a:t>acquy</a:t>
            </a:r>
            <a:endParaRPr lang="fr-FR" dirty="0" smtClean="0"/>
          </a:p>
          <a:p>
            <a:r>
              <a:rPr lang="fr-FR" dirty="0" err="1" smtClean="0"/>
              <a:t>U</a:t>
            </a:r>
            <a:r>
              <a:rPr lang="fr-FR" baseline="-25000" dirty="0" err="1" smtClean="0"/>
              <a:t>cell</a:t>
            </a:r>
            <a:r>
              <a:rPr lang="fr-FR" dirty="0" smtClean="0"/>
              <a:t> – </a:t>
            </a:r>
            <a:r>
              <a:rPr lang="fr-FR" dirty="0" err="1" smtClean="0"/>
              <a:t>điện</a:t>
            </a:r>
            <a:r>
              <a:rPr lang="fr-FR" dirty="0" smtClean="0"/>
              <a:t> </a:t>
            </a:r>
            <a:r>
              <a:rPr lang="fr-FR" dirty="0" err="1" smtClean="0"/>
              <a:t>áp</a:t>
            </a:r>
            <a:r>
              <a:rPr lang="fr-FR" dirty="0" smtClean="0"/>
              <a:t> </a:t>
            </a:r>
            <a:r>
              <a:rPr lang="fr-FR" dirty="0" err="1" smtClean="0"/>
              <a:t>mỗi</a:t>
            </a:r>
            <a:r>
              <a:rPr lang="fr-FR" dirty="0" smtClean="0"/>
              <a:t> </a:t>
            </a:r>
            <a:r>
              <a:rPr lang="fr-FR" dirty="0" err="1" smtClean="0"/>
              <a:t>ngăn</a:t>
            </a:r>
            <a:r>
              <a:rPr lang="fr-FR" dirty="0" smtClean="0"/>
              <a:t> </a:t>
            </a:r>
            <a:r>
              <a:rPr lang="fr-FR" dirty="0" err="1" smtClean="0"/>
              <a:t>acquy</a:t>
            </a:r>
            <a:endParaRPr lang="en-GB" dirty="0"/>
          </a:p>
          <a:p>
            <a:r>
              <a:rPr lang="fr-FR" dirty="0" err="1" smtClean="0"/>
              <a:t>N</a:t>
            </a:r>
            <a:r>
              <a:rPr lang="fr-FR" baseline="-25000" dirty="0" err="1" smtClean="0"/>
              <a:t>aq</a:t>
            </a:r>
            <a:r>
              <a:rPr lang="fr-FR" dirty="0" smtClean="0"/>
              <a:t> </a:t>
            </a:r>
            <a:r>
              <a:rPr lang="fr-FR" dirty="0"/>
              <a:t>- </a:t>
            </a:r>
            <a:r>
              <a:rPr lang="fr-FR" dirty="0" err="1"/>
              <a:t>số</a:t>
            </a:r>
            <a:r>
              <a:rPr lang="fr-FR" dirty="0"/>
              <a:t> </a:t>
            </a:r>
            <a:r>
              <a:rPr lang="fr-FR" dirty="0" err="1"/>
              <a:t>ngăn</a:t>
            </a:r>
            <a:r>
              <a:rPr lang="fr-FR" dirty="0"/>
              <a:t> </a:t>
            </a:r>
            <a:r>
              <a:rPr lang="fr-FR" dirty="0" err="1"/>
              <a:t>acquy</a:t>
            </a:r>
            <a:r>
              <a:rPr lang="fr-FR" dirty="0"/>
              <a:t> </a:t>
            </a:r>
            <a:r>
              <a:rPr lang="fr-FR" dirty="0" err="1"/>
              <a:t>đơn</a:t>
            </a:r>
            <a:r>
              <a:rPr lang="fr-FR" dirty="0"/>
              <a:t> </a:t>
            </a:r>
            <a:r>
              <a:rPr lang="fr-FR" dirty="0" err="1"/>
              <a:t>mắc</a:t>
            </a:r>
            <a:r>
              <a:rPr lang="fr-FR" dirty="0"/>
              <a:t> </a:t>
            </a:r>
            <a:r>
              <a:rPr lang="fr-FR" dirty="0" err="1"/>
              <a:t>trong</a:t>
            </a:r>
            <a:r>
              <a:rPr lang="fr-FR" dirty="0"/>
              <a:t> </a:t>
            </a:r>
            <a:r>
              <a:rPr lang="fr-FR" dirty="0" err="1"/>
              <a:t>mạch</a:t>
            </a:r>
            <a:r>
              <a:rPr lang="fr-FR" dirty="0" smtClean="0"/>
              <a:t>.</a:t>
            </a:r>
            <a:endParaRPr lang="en-GB" dirty="0"/>
          </a:p>
        </p:txBody>
      </p:sp>
      <p:pic>
        <p:nvPicPr>
          <p:cNvPr id="4" name="Picture 3"/>
          <p:cNvPicPr>
            <a:picLocks noChangeAspect="1"/>
          </p:cNvPicPr>
          <p:nvPr/>
        </p:nvPicPr>
        <p:blipFill>
          <a:blip r:embed="rId2"/>
          <a:stretch>
            <a:fillRect/>
          </a:stretch>
        </p:blipFill>
        <p:spPr>
          <a:xfrm>
            <a:off x="7461971" y="2619375"/>
            <a:ext cx="3358429" cy="2160589"/>
          </a:xfrm>
          <a:prstGeom prst="rect">
            <a:avLst/>
          </a:prstGeom>
        </p:spPr>
      </p:pic>
      <p:sp>
        <p:nvSpPr>
          <p:cNvPr id="5" name="Content Placeholder 2"/>
          <p:cNvSpPr txBox="1">
            <a:spLocks/>
          </p:cNvSpPr>
          <p:nvPr/>
        </p:nvSpPr>
        <p:spPr>
          <a:xfrm>
            <a:off x="733426" y="4619625"/>
            <a:ext cx="10248802" cy="210502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err="1" smtClean="0"/>
              <a:t>Trong</a:t>
            </a:r>
            <a:r>
              <a:rPr lang="fr-FR" dirty="0" smtClean="0"/>
              <a:t> </a:t>
            </a:r>
            <a:r>
              <a:rPr lang="fr-FR" dirty="0" err="1" smtClean="0"/>
              <a:t>quá</a:t>
            </a:r>
            <a:r>
              <a:rPr lang="fr-FR" dirty="0" smtClean="0"/>
              <a:t> </a:t>
            </a:r>
            <a:r>
              <a:rPr lang="fr-FR" dirty="0" err="1" smtClean="0"/>
              <a:t>trình</a:t>
            </a:r>
            <a:r>
              <a:rPr lang="fr-FR" dirty="0" smtClean="0"/>
              <a:t> </a:t>
            </a:r>
            <a:r>
              <a:rPr lang="fr-FR" dirty="0" err="1" smtClean="0"/>
              <a:t>nạp</a:t>
            </a:r>
            <a:r>
              <a:rPr lang="fr-FR" dirty="0" smtClean="0"/>
              <a:t>, </a:t>
            </a:r>
            <a:r>
              <a:rPr lang="fr-FR" dirty="0" err="1" smtClean="0"/>
              <a:t>dòng</a:t>
            </a:r>
            <a:r>
              <a:rPr lang="fr-FR" dirty="0" smtClean="0"/>
              <a:t> </a:t>
            </a:r>
            <a:r>
              <a:rPr lang="fr-FR" dirty="0" err="1" smtClean="0"/>
              <a:t>nạp</a:t>
            </a:r>
            <a:r>
              <a:rPr lang="fr-FR" dirty="0"/>
              <a:t> </a:t>
            </a:r>
            <a:r>
              <a:rPr lang="fr-FR" dirty="0" err="1" smtClean="0"/>
              <a:t>xác</a:t>
            </a:r>
            <a:r>
              <a:rPr lang="fr-FR" dirty="0" smtClean="0"/>
              <a:t> </a:t>
            </a:r>
            <a:r>
              <a:rPr lang="fr-FR" dirty="0" err="1" smtClean="0"/>
              <a:t>định</a:t>
            </a:r>
            <a:r>
              <a:rPr lang="fr-FR" dirty="0" smtClean="0"/>
              <a:t> </a:t>
            </a:r>
            <a:r>
              <a:rPr lang="fr-FR" dirty="0" err="1" smtClean="0"/>
              <a:t>theo</a:t>
            </a:r>
            <a:r>
              <a:rPr lang="fr-FR" dirty="0" smtClean="0"/>
              <a:t> </a:t>
            </a:r>
            <a:r>
              <a:rPr lang="fr-FR" dirty="0" err="1" smtClean="0"/>
              <a:t>công</a:t>
            </a:r>
            <a:r>
              <a:rPr lang="fr-FR" dirty="0" smtClean="0"/>
              <a:t> </a:t>
            </a:r>
            <a:r>
              <a:rPr lang="fr-FR" dirty="0" err="1" smtClean="0"/>
              <a:t>thức</a:t>
            </a:r>
            <a:r>
              <a:rPr lang="fr-FR" dirty="0" smtClean="0"/>
              <a:t>:</a:t>
            </a:r>
          </a:p>
          <a:p>
            <a:pPr marL="0" indent="0">
              <a:buNone/>
            </a:pPr>
            <a:r>
              <a:rPr lang="fr-FR" b="1" dirty="0" smtClean="0">
                <a:solidFill>
                  <a:srgbClr val="FF0000"/>
                </a:solidFill>
              </a:rPr>
              <a:t>I</a:t>
            </a:r>
            <a:r>
              <a:rPr lang="fr-FR" b="1" baseline="-25000" dirty="0" smtClean="0">
                <a:solidFill>
                  <a:srgbClr val="FF0000"/>
                </a:solidFill>
              </a:rPr>
              <a:t>n</a:t>
            </a:r>
            <a:r>
              <a:rPr lang="fr-FR" b="1" dirty="0" smtClean="0">
                <a:solidFill>
                  <a:srgbClr val="FF0000"/>
                </a:solidFill>
              </a:rPr>
              <a:t> = (</a:t>
            </a:r>
            <a:r>
              <a:rPr lang="fr-FR" b="1" dirty="0" err="1" smtClean="0">
                <a:solidFill>
                  <a:srgbClr val="FF0000"/>
                </a:solidFill>
              </a:rPr>
              <a:t>U</a:t>
            </a:r>
            <a:r>
              <a:rPr lang="fr-FR" b="1" baseline="-25000" dirty="0" err="1" smtClean="0">
                <a:solidFill>
                  <a:srgbClr val="FF0000"/>
                </a:solidFill>
              </a:rPr>
              <a:t>nn</a:t>
            </a:r>
            <a:r>
              <a:rPr lang="fr-FR" b="1" dirty="0" smtClean="0">
                <a:solidFill>
                  <a:srgbClr val="FF0000"/>
                </a:solidFill>
              </a:rPr>
              <a:t> – </a:t>
            </a:r>
            <a:r>
              <a:rPr lang="fr-FR" b="1" dirty="0" err="1" smtClean="0">
                <a:solidFill>
                  <a:srgbClr val="FF0000"/>
                </a:solidFill>
              </a:rPr>
              <a:t>U</a:t>
            </a:r>
            <a:r>
              <a:rPr lang="fr-FR" b="1" baseline="-25000" dirty="0" err="1" smtClean="0">
                <a:solidFill>
                  <a:srgbClr val="FF0000"/>
                </a:solidFill>
              </a:rPr>
              <a:t>aq</a:t>
            </a:r>
            <a:r>
              <a:rPr lang="fr-FR" b="1" dirty="0" smtClean="0">
                <a:solidFill>
                  <a:srgbClr val="FF0000"/>
                </a:solidFill>
              </a:rPr>
              <a:t> </a:t>
            </a:r>
            <a:r>
              <a:rPr lang="fr-FR" b="1" dirty="0">
                <a:solidFill>
                  <a:srgbClr val="FF0000"/>
                </a:solidFill>
              </a:rPr>
              <a:t>)/ R</a:t>
            </a:r>
            <a:r>
              <a:rPr lang="fr-FR" b="1" baseline="-25000" dirty="0">
                <a:solidFill>
                  <a:srgbClr val="FF0000"/>
                </a:solidFill>
                <a:sym typeface="Symbol" panose="05050102010706020507" pitchFamily="18" charset="2"/>
              </a:rPr>
              <a:t></a:t>
            </a:r>
            <a:endParaRPr lang="fr-FR" b="1" dirty="0" smtClean="0">
              <a:solidFill>
                <a:srgbClr val="FF0000"/>
              </a:solidFill>
            </a:endParaRPr>
          </a:p>
          <a:p>
            <a:pPr marL="0" indent="0">
              <a:buNone/>
            </a:pPr>
            <a:r>
              <a:rPr lang="fr-FR" dirty="0" err="1" smtClean="0"/>
              <a:t>Trong</a:t>
            </a:r>
            <a:r>
              <a:rPr lang="fr-FR" dirty="0" smtClean="0"/>
              <a:t> </a:t>
            </a:r>
            <a:r>
              <a:rPr lang="fr-FR" dirty="0" err="1" smtClean="0"/>
              <a:t>đó</a:t>
            </a:r>
            <a:r>
              <a:rPr lang="fr-FR" dirty="0" smtClean="0"/>
              <a:t>: </a:t>
            </a:r>
            <a:r>
              <a:rPr lang="fr-FR" dirty="0"/>
              <a:t>R</a:t>
            </a:r>
            <a:r>
              <a:rPr lang="fr-FR" baseline="-25000" dirty="0">
                <a:sym typeface="Symbol" panose="05050102010706020507" pitchFamily="18" charset="2"/>
              </a:rPr>
              <a:t></a:t>
            </a:r>
            <a:r>
              <a:rPr lang="fr-FR" dirty="0" smtClean="0"/>
              <a:t> </a:t>
            </a:r>
            <a:r>
              <a:rPr lang="fr-FR" dirty="0" smtClean="0"/>
              <a:t>– </a:t>
            </a:r>
            <a:r>
              <a:rPr lang="fr-FR" dirty="0" err="1" smtClean="0"/>
              <a:t>điện</a:t>
            </a:r>
            <a:r>
              <a:rPr lang="fr-FR" dirty="0" smtClean="0"/>
              <a:t> </a:t>
            </a:r>
            <a:r>
              <a:rPr lang="fr-FR" dirty="0" err="1" smtClean="0"/>
              <a:t>trở</a:t>
            </a:r>
            <a:r>
              <a:rPr lang="fr-FR" dirty="0" smtClean="0"/>
              <a:t> </a:t>
            </a:r>
            <a:r>
              <a:rPr lang="fr-FR" dirty="0" err="1" smtClean="0"/>
              <a:t>mạch</a:t>
            </a:r>
            <a:r>
              <a:rPr lang="fr-FR" dirty="0" smtClean="0"/>
              <a:t> </a:t>
            </a:r>
            <a:r>
              <a:rPr lang="fr-FR" dirty="0" err="1" smtClean="0"/>
              <a:t>nạp</a:t>
            </a:r>
            <a:r>
              <a:rPr lang="fr-FR" dirty="0" smtClean="0"/>
              <a:t> (</a:t>
            </a:r>
            <a:r>
              <a:rPr lang="fr-FR" dirty="0" err="1" smtClean="0"/>
              <a:t>bao</a:t>
            </a:r>
            <a:r>
              <a:rPr lang="fr-FR" dirty="0" smtClean="0"/>
              <a:t> </a:t>
            </a:r>
            <a:r>
              <a:rPr lang="fr-FR" dirty="0" err="1" smtClean="0"/>
              <a:t>gồm</a:t>
            </a:r>
            <a:r>
              <a:rPr lang="fr-FR" dirty="0" smtClean="0"/>
              <a:t> </a:t>
            </a:r>
            <a:r>
              <a:rPr lang="fr-FR" dirty="0" err="1" smtClean="0"/>
              <a:t>điện</a:t>
            </a:r>
            <a:r>
              <a:rPr lang="fr-FR" dirty="0" smtClean="0"/>
              <a:t> </a:t>
            </a:r>
            <a:r>
              <a:rPr lang="fr-FR" dirty="0" err="1" smtClean="0"/>
              <a:t>trở</a:t>
            </a:r>
            <a:r>
              <a:rPr lang="fr-FR" dirty="0" smtClean="0"/>
              <a:t> </a:t>
            </a:r>
            <a:r>
              <a:rPr lang="fr-FR" dirty="0" err="1" smtClean="0"/>
              <a:t>mạch</a:t>
            </a:r>
            <a:r>
              <a:rPr lang="fr-FR" dirty="0" smtClean="0"/>
              <a:t> </a:t>
            </a:r>
            <a:r>
              <a:rPr lang="fr-FR" dirty="0" err="1" smtClean="0"/>
              <a:t>nguồn</a:t>
            </a:r>
            <a:r>
              <a:rPr lang="fr-FR" dirty="0" smtClean="0"/>
              <a:t> </a:t>
            </a:r>
            <a:r>
              <a:rPr lang="fr-FR" dirty="0" err="1" smtClean="0"/>
              <a:t>nạp</a:t>
            </a:r>
            <a:r>
              <a:rPr lang="fr-FR" dirty="0" smtClean="0"/>
              <a:t>, </a:t>
            </a:r>
            <a:r>
              <a:rPr lang="fr-FR" dirty="0" err="1" smtClean="0"/>
              <a:t>acquy</a:t>
            </a:r>
            <a:r>
              <a:rPr lang="fr-FR" dirty="0" smtClean="0"/>
              <a:t>, </a:t>
            </a:r>
            <a:r>
              <a:rPr lang="fr-FR" dirty="0" err="1" smtClean="0"/>
              <a:t>dây</a:t>
            </a:r>
            <a:r>
              <a:rPr lang="fr-FR" dirty="0" smtClean="0"/>
              <a:t> </a:t>
            </a:r>
            <a:r>
              <a:rPr lang="fr-FR" dirty="0" err="1" smtClean="0"/>
              <a:t>nối</a:t>
            </a:r>
            <a:r>
              <a:rPr lang="fr-FR" dirty="0" smtClean="0"/>
              <a:t> </a:t>
            </a:r>
            <a:r>
              <a:rPr lang="fr-FR" dirty="0" err="1" smtClean="0"/>
              <a:t>và</a:t>
            </a:r>
            <a:r>
              <a:rPr lang="fr-FR" dirty="0" smtClean="0"/>
              <a:t> </a:t>
            </a:r>
            <a:r>
              <a:rPr lang="fr-FR" dirty="0" err="1" smtClean="0"/>
              <a:t>điều</a:t>
            </a:r>
            <a:r>
              <a:rPr lang="fr-FR" dirty="0" smtClean="0"/>
              <a:t> </a:t>
            </a:r>
            <a:r>
              <a:rPr lang="fr-FR" dirty="0" err="1" smtClean="0"/>
              <a:t>khiển</a:t>
            </a:r>
            <a:r>
              <a:rPr lang="fr-FR" dirty="0" smtClean="0"/>
              <a:t> </a:t>
            </a:r>
            <a:r>
              <a:rPr lang="fr-FR" dirty="0" err="1" smtClean="0"/>
              <a:t>nạp</a:t>
            </a:r>
            <a:r>
              <a:rPr lang="fr-FR" dirty="0" smtClean="0"/>
              <a:t>)</a:t>
            </a:r>
            <a:endParaRPr lang="fr-FR" dirty="0" smtClean="0"/>
          </a:p>
          <a:p>
            <a:pPr marL="0" indent="0">
              <a:buFont typeface="Arial" panose="020B0604020202020204" pitchFamily="34" charset="0"/>
              <a:buNone/>
            </a:pPr>
            <a:r>
              <a:rPr lang="fr-FR" dirty="0" err="1" smtClean="0"/>
              <a:t>Như</a:t>
            </a:r>
            <a:r>
              <a:rPr lang="fr-FR" dirty="0" smtClean="0"/>
              <a:t> </a:t>
            </a:r>
            <a:r>
              <a:rPr lang="fr-FR" dirty="0" err="1" smtClean="0"/>
              <a:t>vậy</a:t>
            </a:r>
            <a:r>
              <a:rPr lang="fr-FR" dirty="0" smtClean="0"/>
              <a:t> </a:t>
            </a:r>
            <a:r>
              <a:rPr lang="fr-FR" dirty="0" err="1" smtClean="0"/>
              <a:t>trong</a:t>
            </a:r>
            <a:r>
              <a:rPr lang="fr-FR" dirty="0" smtClean="0"/>
              <a:t> </a:t>
            </a:r>
            <a:r>
              <a:rPr lang="fr-FR" dirty="0" err="1" smtClean="0"/>
              <a:t>quá</a:t>
            </a:r>
            <a:r>
              <a:rPr lang="fr-FR" dirty="0" smtClean="0"/>
              <a:t> </a:t>
            </a:r>
            <a:r>
              <a:rPr lang="fr-FR" dirty="0" err="1" smtClean="0"/>
              <a:t>trình</a:t>
            </a:r>
            <a:r>
              <a:rPr lang="fr-FR" dirty="0" smtClean="0"/>
              <a:t> </a:t>
            </a:r>
            <a:r>
              <a:rPr lang="fr-FR" dirty="0" err="1" smtClean="0"/>
              <a:t>nạp</a:t>
            </a:r>
            <a:r>
              <a:rPr lang="fr-FR" dirty="0" smtClean="0"/>
              <a:t> </a:t>
            </a:r>
            <a:r>
              <a:rPr lang="fr-FR" dirty="0" err="1" smtClean="0"/>
              <a:t>U</a:t>
            </a:r>
            <a:r>
              <a:rPr lang="fr-FR" baseline="-25000" dirty="0" err="1" smtClean="0"/>
              <a:t>aq</a:t>
            </a:r>
            <a:r>
              <a:rPr lang="fr-FR" dirty="0" smtClean="0"/>
              <a:t> </a:t>
            </a:r>
            <a:r>
              <a:rPr lang="fr-FR" dirty="0" err="1" smtClean="0"/>
              <a:t>tăng</a:t>
            </a:r>
            <a:r>
              <a:rPr lang="fr-FR" dirty="0" smtClean="0"/>
              <a:t> </a:t>
            </a:r>
            <a:r>
              <a:rPr lang="fr-FR" dirty="0" err="1" smtClean="0"/>
              <a:t>dần</a:t>
            </a:r>
            <a:r>
              <a:rPr lang="fr-FR" dirty="0" smtClean="0"/>
              <a:t>, </a:t>
            </a:r>
            <a:r>
              <a:rPr lang="fr-FR" dirty="0" err="1" smtClean="0"/>
              <a:t>muốn</a:t>
            </a:r>
            <a:r>
              <a:rPr lang="fr-FR" dirty="0" smtClean="0"/>
              <a:t> </a:t>
            </a:r>
            <a:r>
              <a:rPr lang="fr-FR" dirty="0" err="1" smtClean="0"/>
              <a:t>đảm</a:t>
            </a:r>
            <a:r>
              <a:rPr lang="fr-FR" dirty="0" smtClean="0"/>
              <a:t> </a:t>
            </a:r>
            <a:r>
              <a:rPr lang="fr-FR" dirty="0" err="1" smtClean="0"/>
              <a:t>bảo</a:t>
            </a:r>
            <a:r>
              <a:rPr lang="fr-FR" dirty="0" smtClean="0"/>
              <a:t> I</a:t>
            </a:r>
            <a:r>
              <a:rPr lang="fr-FR" baseline="-25000" dirty="0" smtClean="0"/>
              <a:t>n</a:t>
            </a:r>
            <a:r>
              <a:rPr lang="fr-FR" dirty="0" smtClean="0"/>
              <a:t> = </a:t>
            </a:r>
            <a:r>
              <a:rPr lang="fr-FR" dirty="0" err="1" smtClean="0"/>
              <a:t>const</a:t>
            </a:r>
            <a:r>
              <a:rPr lang="fr-FR" dirty="0" smtClean="0"/>
              <a:t> </a:t>
            </a:r>
            <a:r>
              <a:rPr lang="fr-FR" dirty="0" err="1" smtClean="0"/>
              <a:t>thì</a:t>
            </a:r>
            <a:r>
              <a:rPr lang="fr-FR" dirty="0" smtClean="0"/>
              <a:t> </a:t>
            </a:r>
            <a:r>
              <a:rPr lang="fr-FR" dirty="0" err="1" smtClean="0"/>
              <a:t>hoặc</a:t>
            </a:r>
            <a:r>
              <a:rPr lang="fr-FR" dirty="0" smtClean="0"/>
              <a:t> là </a:t>
            </a:r>
            <a:r>
              <a:rPr lang="fr-FR" dirty="0" err="1" smtClean="0"/>
              <a:t>U</a:t>
            </a:r>
            <a:r>
              <a:rPr lang="fr-FR" baseline="-25000" dirty="0" err="1" smtClean="0"/>
              <a:t>nn</a:t>
            </a:r>
            <a:r>
              <a:rPr lang="fr-FR" dirty="0" smtClean="0"/>
              <a:t> </a:t>
            </a:r>
            <a:r>
              <a:rPr lang="fr-FR" dirty="0" err="1" smtClean="0"/>
              <a:t>tăng</a:t>
            </a:r>
            <a:r>
              <a:rPr lang="fr-FR" dirty="0" smtClean="0"/>
              <a:t> </a:t>
            </a:r>
            <a:r>
              <a:rPr lang="fr-FR" dirty="0" err="1" smtClean="0"/>
              <a:t>đồng</a:t>
            </a:r>
            <a:r>
              <a:rPr lang="fr-FR" dirty="0" smtClean="0"/>
              <a:t> </a:t>
            </a:r>
            <a:r>
              <a:rPr lang="fr-FR" dirty="0" err="1" smtClean="0"/>
              <a:t>thời</a:t>
            </a:r>
            <a:r>
              <a:rPr lang="fr-FR" dirty="0" smtClean="0"/>
              <a:t> </a:t>
            </a:r>
            <a:r>
              <a:rPr lang="fr-FR" dirty="0" err="1" smtClean="0"/>
              <a:t>cũng</a:t>
            </a:r>
            <a:r>
              <a:rPr lang="fr-FR" dirty="0" smtClean="0"/>
              <a:t> </a:t>
            </a:r>
            <a:r>
              <a:rPr lang="fr-FR" dirty="0" err="1" smtClean="0"/>
              <a:t>U</a:t>
            </a:r>
            <a:r>
              <a:rPr lang="fr-FR" baseline="-25000" dirty="0" err="1" smtClean="0"/>
              <a:t>aq</a:t>
            </a:r>
            <a:r>
              <a:rPr lang="fr-FR" dirty="0" smtClean="0"/>
              <a:t> , </a:t>
            </a:r>
            <a:r>
              <a:rPr lang="fr-FR" dirty="0" err="1" smtClean="0"/>
              <a:t>hoặc</a:t>
            </a:r>
            <a:r>
              <a:rPr lang="fr-FR" dirty="0" smtClean="0"/>
              <a:t> là </a:t>
            </a:r>
            <a:r>
              <a:rPr lang="fr-FR" dirty="0" err="1" smtClean="0"/>
              <a:t>giữ</a:t>
            </a:r>
            <a:r>
              <a:rPr lang="fr-FR" dirty="0" smtClean="0"/>
              <a:t> </a:t>
            </a:r>
            <a:r>
              <a:rPr lang="fr-FR" dirty="0" err="1" smtClean="0"/>
              <a:t>nguyên</a:t>
            </a:r>
            <a:r>
              <a:rPr lang="fr-FR" dirty="0" smtClean="0"/>
              <a:t> </a:t>
            </a:r>
            <a:r>
              <a:rPr lang="fr-FR" dirty="0" err="1" smtClean="0"/>
              <a:t>U</a:t>
            </a:r>
            <a:r>
              <a:rPr lang="fr-FR" baseline="-25000" dirty="0" err="1" smtClean="0"/>
              <a:t>nn</a:t>
            </a:r>
            <a:r>
              <a:rPr lang="fr-FR" dirty="0" smtClean="0"/>
              <a:t> </a:t>
            </a:r>
            <a:r>
              <a:rPr lang="fr-FR" dirty="0" err="1" smtClean="0"/>
              <a:t>mà</a:t>
            </a:r>
            <a:r>
              <a:rPr lang="fr-FR" dirty="0" smtClean="0"/>
              <a:t> </a:t>
            </a:r>
            <a:r>
              <a:rPr lang="fr-FR" dirty="0" err="1" smtClean="0"/>
              <a:t>thay</a:t>
            </a:r>
            <a:r>
              <a:rPr lang="fr-FR" dirty="0" smtClean="0"/>
              <a:t> </a:t>
            </a:r>
            <a:r>
              <a:rPr lang="fr-FR" dirty="0" err="1" smtClean="0"/>
              <a:t>đổi</a:t>
            </a:r>
            <a:r>
              <a:rPr lang="fr-FR" dirty="0" smtClean="0"/>
              <a:t> R</a:t>
            </a:r>
          </a:p>
          <a:p>
            <a:pPr marL="0" indent="0">
              <a:buFont typeface="Arial" panose="020B0604020202020204" pitchFamily="34" charset="0"/>
              <a:buNone/>
            </a:pPr>
            <a:r>
              <a:rPr lang="fr-FR" dirty="0" err="1" smtClean="0"/>
              <a:t>Trước</a:t>
            </a:r>
            <a:r>
              <a:rPr lang="fr-FR" dirty="0" smtClean="0"/>
              <a:t> </a:t>
            </a:r>
            <a:r>
              <a:rPr lang="fr-FR" dirty="0" err="1" smtClean="0"/>
              <a:t>đây</a:t>
            </a:r>
            <a:r>
              <a:rPr lang="fr-FR" dirty="0" smtClean="0"/>
              <a:t> </a:t>
            </a:r>
            <a:r>
              <a:rPr lang="fr-FR" dirty="0" err="1" smtClean="0"/>
              <a:t>thường</a:t>
            </a:r>
            <a:r>
              <a:rPr lang="fr-FR" dirty="0" smtClean="0"/>
              <a:t> </a:t>
            </a:r>
            <a:r>
              <a:rPr lang="fr-FR" dirty="0" err="1" smtClean="0"/>
              <a:t>thay</a:t>
            </a:r>
            <a:r>
              <a:rPr lang="fr-FR" dirty="0" smtClean="0"/>
              <a:t> </a:t>
            </a:r>
            <a:r>
              <a:rPr lang="fr-FR" dirty="0" err="1" smtClean="0"/>
              <a:t>đổi</a:t>
            </a:r>
            <a:r>
              <a:rPr lang="fr-FR" dirty="0" smtClean="0"/>
              <a:t> </a:t>
            </a:r>
            <a:r>
              <a:rPr lang="fr-FR" dirty="0" err="1" smtClean="0"/>
              <a:t>điện</a:t>
            </a:r>
            <a:r>
              <a:rPr lang="fr-FR" dirty="0" smtClean="0"/>
              <a:t> </a:t>
            </a:r>
            <a:r>
              <a:rPr lang="fr-FR" dirty="0" err="1" smtClean="0"/>
              <a:t>trở</a:t>
            </a:r>
            <a:r>
              <a:rPr lang="fr-FR" dirty="0" smtClean="0"/>
              <a:t> </a:t>
            </a:r>
            <a:r>
              <a:rPr lang="fr-FR" dirty="0" err="1" smtClean="0"/>
              <a:t>còn</a:t>
            </a:r>
            <a:r>
              <a:rPr lang="fr-FR" dirty="0" smtClean="0"/>
              <a:t> </a:t>
            </a:r>
            <a:r>
              <a:rPr lang="fr-FR" dirty="0" err="1" smtClean="0"/>
              <a:t>ngày</a:t>
            </a:r>
            <a:r>
              <a:rPr lang="fr-FR" dirty="0" smtClean="0"/>
              <a:t> </a:t>
            </a:r>
            <a:r>
              <a:rPr lang="fr-FR" dirty="0" err="1" smtClean="0"/>
              <a:t>nay</a:t>
            </a:r>
            <a:r>
              <a:rPr lang="fr-FR" dirty="0" smtClean="0"/>
              <a:t> </a:t>
            </a:r>
            <a:r>
              <a:rPr lang="fr-FR" dirty="0" err="1" smtClean="0"/>
              <a:t>thường</a:t>
            </a:r>
            <a:r>
              <a:rPr lang="fr-FR" dirty="0" smtClean="0"/>
              <a:t> </a:t>
            </a:r>
            <a:r>
              <a:rPr lang="fr-FR" dirty="0" err="1" smtClean="0"/>
              <a:t>thay</a:t>
            </a:r>
            <a:r>
              <a:rPr lang="fr-FR" dirty="0" smtClean="0"/>
              <a:t> </a:t>
            </a:r>
            <a:r>
              <a:rPr lang="fr-FR" dirty="0" err="1" smtClean="0"/>
              <a:t>đổi</a:t>
            </a:r>
            <a:r>
              <a:rPr lang="fr-FR" dirty="0" smtClean="0"/>
              <a:t> </a:t>
            </a:r>
            <a:r>
              <a:rPr lang="fr-FR" dirty="0" err="1" smtClean="0"/>
              <a:t>U</a:t>
            </a:r>
            <a:r>
              <a:rPr lang="fr-FR" baseline="-25000" dirty="0" err="1" smtClean="0"/>
              <a:t>nn</a:t>
            </a:r>
            <a:endParaRPr lang="en-GB" dirty="0" smtClean="0"/>
          </a:p>
          <a:p>
            <a:pPr marL="0" indent="0">
              <a:buFont typeface="Arial" panose="020B0604020202020204" pitchFamily="34" charset="0"/>
              <a:buNone/>
            </a:pPr>
            <a:endParaRPr lang="vi-VN" dirty="0"/>
          </a:p>
        </p:txBody>
      </p:sp>
    </p:spTree>
    <p:extLst>
      <p:ext uri="{BB962C8B-B14F-4D97-AF65-F5344CB8AC3E}">
        <p14:creationId xmlns:p14="http://schemas.microsoft.com/office/powerpoint/2010/main" val="290348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9361"/>
            <a:ext cx="4524375" cy="1004887"/>
          </a:xfrm>
          <a:solidFill>
            <a:srgbClr val="FFFF00"/>
          </a:solidFill>
        </p:spPr>
        <p:txBody>
          <a:bodyPr>
            <a:normAutofit/>
          </a:bodyPr>
          <a:lstStyle/>
          <a:p>
            <a:pPr algn="ctr"/>
            <a:r>
              <a:rPr lang="en-GB" dirty="0"/>
              <a:t>2</a:t>
            </a:r>
            <a:r>
              <a:rPr lang="vi-VN" dirty="0"/>
              <a:t>. </a:t>
            </a:r>
            <a:r>
              <a:rPr lang="en-GB" b="1" dirty="0" err="1">
                <a:latin typeface="Times New Roman" panose="02020603050405020304" pitchFamily="18" charset="0"/>
                <a:cs typeface="Times New Roman" panose="02020603050405020304" pitchFamily="18" charset="0"/>
              </a:rPr>
              <a:t>Nạp</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acquy</a:t>
            </a:r>
            <a:endParaRPr lang="vi-VN" dirty="0"/>
          </a:p>
        </p:txBody>
      </p:sp>
      <p:sp>
        <p:nvSpPr>
          <p:cNvPr id="3" name="Content Placeholder 2"/>
          <p:cNvSpPr>
            <a:spLocks noGrp="1"/>
          </p:cNvSpPr>
          <p:nvPr>
            <p:ph idx="1"/>
          </p:nvPr>
        </p:nvSpPr>
        <p:spPr>
          <a:xfrm>
            <a:off x="295277" y="1362503"/>
            <a:ext cx="6543674" cy="2437971"/>
          </a:xfrm>
        </p:spPr>
        <p:txBody>
          <a:bodyPr>
            <a:normAutofit fontScale="92500" lnSpcReduction="10000"/>
          </a:bodyPr>
          <a:lstStyle/>
          <a:p>
            <a:pPr marL="0" indent="0">
              <a:buNone/>
            </a:pPr>
            <a:r>
              <a:rPr lang="en-GB" sz="3200" b="1" dirty="0" err="1" smtClean="0"/>
              <a:t>Nạp</a:t>
            </a:r>
            <a:r>
              <a:rPr lang="en-GB" sz="3200" b="1" dirty="0" smtClean="0"/>
              <a:t> </a:t>
            </a:r>
            <a:r>
              <a:rPr lang="en-GB" sz="3200" b="1" dirty="0" err="1" smtClean="0"/>
              <a:t>áp</a:t>
            </a:r>
            <a:r>
              <a:rPr lang="en-GB" sz="3200" b="1" dirty="0" smtClean="0"/>
              <a:t> </a:t>
            </a:r>
            <a:r>
              <a:rPr lang="en-GB" sz="3200" b="1" dirty="0" err="1" smtClean="0"/>
              <a:t>không</a:t>
            </a:r>
            <a:r>
              <a:rPr lang="en-GB" sz="3200" b="1" dirty="0" smtClean="0"/>
              <a:t> </a:t>
            </a:r>
            <a:r>
              <a:rPr lang="en-GB" sz="3200" b="1" dirty="0" err="1" smtClean="0"/>
              <a:t>đổi</a:t>
            </a:r>
            <a:endParaRPr lang="en-GB" sz="3200" b="1" dirty="0" smtClean="0"/>
          </a:p>
          <a:p>
            <a:pPr marL="0" indent="0">
              <a:buNone/>
            </a:pPr>
            <a:r>
              <a:rPr lang="en-GB" dirty="0" err="1" smtClean="0"/>
              <a:t>Cũng</a:t>
            </a:r>
            <a:r>
              <a:rPr lang="en-GB" dirty="0" smtClean="0"/>
              <a:t> </a:t>
            </a:r>
            <a:r>
              <a:rPr lang="en-GB" dirty="0" err="1" smtClean="0"/>
              <a:t>vẫn</a:t>
            </a:r>
            <a:r>
              <a:rPr lang="en-GB" dirty="0" smtClean="0"/>
              <a:t> </a:t>
            </a:r>
            <a:r>
              <a:rPr lang="en-GB" dirty="0" err="1" smtClean="0"/>
              <a:t>sơ</a:t>
            </a:r>
            <a:r>
              <a:rPr lang="en-GB" dirty="0" smtClean="0"/>
              <a:t> </a:t>
            </a:r>
            <a:r>
              <a:rPr lang="en-GB" dirty="0" err="1" smtClean="0"/>
              <a:t>đồ</a:t>
            </a:r>
            <a:r>
              <a:rPr lang="en-GB" dirty="0" smtClean="0"/>
              <a:t> </a:t>
            </a:r>
            <a:r>
              <a:rPr lang="en-GB" dirty="0" err="1" smtClean="0"/>
              <a:t>mạch</a:t>
            </a:r>
            <a:r>
              <a:rPr lang="en-GB" dirty="0" smtClean="0"/>
              <a:t> </a:t>
            </a:r>
            <a:r>
              <a:rPr lang="en-GB" dirty="0" err="1" smtClean="0"/>
              <a:t>nạp</a:t>
            </a:r>
            <a:r>
              <a:rPr lang="en-GB" dirty="0" smtClean="0"/>
              <a:t> </a:t>
            </a:r>
            <a:r>
              <a:rPr lang="en-GB" dirty="0" err="1" smtClean="0"/>
              <a:t>trên</a:t>
            </a:r>
            <a:r>
              <a:rPr lang="en-GB" dirty="0" smtClean="0"/>
              <a:t> </a:t>
            </a:r>
            <a:r>
              <a:rPr lang="en-GB" dirty="0" err="1" smtClean="0"/>
              <a:t>nhưng</a:t>
            </a:r>
            <a:r>
              <a:rPr lang="en-GB" dirty="0" smtClean="0"/>
              <a:t> </a:t>
            </a:r>
            <a:r>
              <a:rPr lang="en-GB" dirty="0" err="1" smtClean="0"/>
              <a:t>bây</a:t>
            </a:r>
            <a:r>
              <a:rPr lang="en-GB" dirty="0" smtClean="0"/>
              <a:t> </a:t>
            </a:r>
            <a:r>
              <a:rPr lang="en-GB" dirty="0" err="1" smtClean="0"/>
              <a:t>giờ</a:t>
            </a:r>
            <a:r>
              <a:rPr lang="en-GB" dirty="0" smtClean="0"/>
              <a:t> </a:t>
            </a:r>
            <a:r>
              <a:rPr lang="en-GB" dirty="0" err="1" smtClean="0"/>
              <a:t>giữ</a:t>
            </a:r>
            <a:r>
              <a:rPr lang="en-GB" dirty="0" smtClean="0"/>
              <a:t> </a:t>
            </a:r>
            <a:r>
              <a:rPr lang="en-GB" dirty="0" err="1" smtClean="0"/>
              <a:t>điện</a:t>
            </a:r>
            <a:r>
              <a:rPr lang="en-GB" dirty="0" smtClean="0"/>
              <a:t> </a:t>
            </a:r>
            <a:r>
              <a:rPr lang="en-GB" dirty="0" err="1" smtClean="0"/>
              <a:t>áp</a:t>
            </a:r>
            <a:r>
              <a:rPr lang="en-GB" dirty="0" smtClean="0"/>
              <a:t> </a:t>
            </a:r>
            <a:r>
              <a:rPr lang="en-GB" dirty="0" err="1" smtClean="0"/>
              <a:t>U</a:t>
            </a:r>
            <a:r>
              <a:rPr lang="en-GB" baseline="-25000" dirty="0" err="1" smtClean="0"/>
              <a:t>nn</a:t>
            </a:r>
            <a:r>
              <a:rPr lang="en-GB" dirty="0" smtClean="0"/>
              <a:t> </a:t>
            </a:r>
            <a:r>
              <a:rPr lang="en-GB" dirty="0" err="1" smtClean="0"/>
              <a:t>không</a:t>
            </a:r>
            <a:r>
              <a:rPr lang="en-GB" dirty="0" smtClean="0"/>
              <a:t> </a:t>
            </a:r>
            <a:r>
              <a:rPr lang="en-GB" dirty="0" err="1" smtClean="0"/>
              <a:t>đổi</a:t>
            </a:r>
            <a:r>
              <a:rPr lang="en-GB" dirty="0" smtClean="0"/>
              <a:t>.</a:t>
            </a:r>
            <a:endParaRPr lang="en-GB" dirty="0"/>
          </a:p>
          <a:p>
            <a:pPr marL="0" indent="0">
              <a:buNone/>
            </a:pPr>
            <a:r>
              <a:rPr lang="fr-FR" dirty="0" err="1" smtClean="0"/>
              <a:t>Trong</a:t>
            </a:r>
            <a:r>
              <a:rPr lang="fr-FR" dirty="0" smtClean="0"/>
              <a:t> </a:t>
            </a:r>
            <a:r>
              <a:rPr lang="fr-FR" dirty="0" err="1"/>
              <a:t>quá</a:t>
            </a:r>
            <a:r>
              <a:rPr lang="fr-FR" dirty="0"/>
              <a:t> </a:t>
            </a:r>
            <a:r>
              <a:rPr lang="fr-FR" dirty="0" err="1"/>
              <a:t>trình</a:t>
            </a:r>
            <a:r>
              <a:rPr lang="fr-FR" dirty="0"/>
              <a:t> </a:t>
            </a:r>
            <a:r>
              <a:rPr lang="fr-FR" dirty="0" err="1"/>
              <a:t>nạp</a:t>
            </a:r>
            <a:r>
              <a:rPr lang="fr-FR" dirty="0"/>
              <a:t> </a:t>
            </a:r>
            <a:r>
              <a:rPr lang="fr-FR" dirty="0" err="1" smtClean="0"/>
              <a:t>điện</a:t>
            </a:r>
            <a:r>
              <a:rPr lang="fr-FR" dirty="0" smtClean="0"/>
              <a:t> </a:t>
            </a:r>
            <a:r>
              <a:rPr lang="fr-FR" dirty="0" err="1" smtClean="0"/>
              <a:t>áp</a:t>
            </a:r>
            <a:r>
              <a:rPr lang="fr-FR" dirty="0" smtClean="0"/>
              <a:t> </a:t>
            </a:r>
            <a:r>
              <a:rPr lang="fr-FR" dirty="0" err="1"/>
              <a:t>của</a:t>
            </a:r>
            <a:r>
              <a:rPr lang="fr-FR" dirty="0"/>
              <a:t> </a:t>
            </a:r>
            <a:r>
              <a:rPr lang="fr-FR" dirty="0" err="1"/>
              <a:t>acquy</a:t>
            </a:r>
            <a:r>
              <a:rPr lang="fr-FR" dirty="0"/>
              <a:t> </a:t>
            </a:r>
            <a:r>
              <a:rPr lang="fr-FR" dirty="0" err="1"/>
              <a:t>tăng</a:t>
            </a:r>
            <a:r>
              <a:rPr lang="fr-FR" dirty="0"/>
              <a:t> </a:t>
            </a:r>
            <a:r>
              <a:rPr lang="fr-FR" dirty="0" err="1"/>
              <a:t>dần</a:t>
            </a:r>
            <a:r>
              <a:rPr lang="fr-FR" dirty="0"/>
              <a:t>, </a:t>
            </a:r>
            <a:r>
              <a:rPr lang="fr-FR" dirty="0" err="1" smtClean="0"/>
              <a:t>vẫn</a:t>
            </a:r>
            <a:r>
              <a:rPr lang="fr-FR" dirty="0" smtClean="0"/>
              <a:t> </a:t>
            </a:r>
            <a:r>
              <a:rPr lang="fr-FR" dirty="0" err="1" smtClean="0"/>
              <a:t>theo</a:t>
            </a:r>
            <a:r>
              <a:rPr lang="fr-FR" dirty="0" smtClean="0"/>
              <a:t> </a:t>
            </a:r>
            <a:r>
              <a:rPr lang="fr-FR" dirty="0" err="1" smtClean="0"/>
              <a:t>công</a:t>
            </a:r>
            <a:r>
              <a:rPr lang="fr-FR" dirty="0" smtClean="0"/>
              <a:t> </a:t>
            </a:r>
            <a:r>
              <a:rPr lang="fr-FR" dirty="0" err="1" smtClean="0"/>
              <a:t>thức</a:t>
            </a:r>
            <a:endParaRPr lang="fr-FR" dirty="0" smtClean="0"/>
          </a:p>
          <a:p>
            <a:pPr marL="0" indent="0">
              <a:buNone/>
            </a:pPr>
            <a:r>
              <a:rPr lang="fr-FR" dirty="0" smtClean="0"/>
              <a:t>I</a:t>
            </a:r>
            <a:r>
              <a:rPr lang="fr-FR" baseline="-25000" dirty="0" smtClean="0"/>
              <a:t>n</a:t>
            </a:r>
            <a:r>
              <a:rPr lang="fr-FR" dirty="0" smtClean="0"/>
              <a:t> = (</a:t>
            </a:r>
            <a:r>
              <a:rPr lang="fr-FR" b="1" dirty="0" err="1" smtClean="0">
                <a:solidFill>
                  <a:srgbClr val="FF0000"/>
                </a:solidFill>
              </a:rPr>
              <a:t>U</a:t>
            </a:r>
            <a:r>
              <a:rPr lang="fr-FR" b="1" baseline="-25000" dirty="0" err="1" smtClean="0">
                <a:solidFill>
                  <a:srgbClr val="FF0000"/>
                </a:solidFill>
              </a:rPr>
              <a:t>nn</a:t>
            </a:r>
            <a:r>
              <a:rPr lang="fr-FR" dirty="0" smtClean="0"/>
              <a:t> – </a:t>
            </a:r>
            <a:r>
              <a:rPr lang="fr-FR" dirty="0" err="1" smtClean="0"/>
              <a:t>U</a:t>
            </a:r>
            <a:r>
              <a:rPr lang="fr-FR" baseline="-25000" dirty="0" err="1" smtClean="0"/>
              <a:t>aq</a:t>
            </a:r>
            <a:r>
              <a:rPr lang="fr-FR" dirty="0" smtClean="0"/>
              <a:t> )/</a:t>
            </a:r>
            <a:r>
              <a:rPr lang="fr-FR" dirty="0" smtClean="0"/>
              <a:t>R</a:t>
            </a:r>
            <a:r>
              <a:rPr lang="fr-FR" baseline="-25000" dirty="0" smtClean="0">
                <a:sym typeface="Symbol" panose="05050102010706020507" pitchFamily="18" charset="2"/>
              </a:rPr>
              <a:t></a:t>
            </a:r>
            <a:endParaRPr lang="fr-FR" dirty="0" smtClean="0"/>
          </a:p>
        </p:txBody>
      </p:sp>
      <p:pic>
        <p:nvPicPr>
          <p:cNvPr id="4" name="Picture 3"/>
          <p:cNvPicPr>
            <a:picLocks noChangeAspect="1"/>
          </p:cNvPicPr>
          <p:nvPr/>
        </p:nvPicPr>
        <p:blipFill>
          <a:blip r:embed="rId2"/>
          <a:stretch>
            <a:fillRect/>
          </a:stretch>
        </p:blipFill>
        <p:spPr>
          <a:xfrm>
            <a:off x="7248525" y="1127919"/>
            <a:ext cx="4552951" cy="2929065"/>
          </a:xfrm>
          <a:prstGeom prst="rect">
            <a:avLst/>
          </a:prstGeom>
        </p:spPr>
      </p:pic>
      <p:sp>
        <p:nvSpPr>
          <p:cNvPr id="7" name="Content Placeholder 2"/>
          <p:cNvSpPr txBox="1">
            <a:spLocks/>
          </p:cNvSpPr>
          <p:nvPr/>
        </p:nvSpPr>
        <p:spPr>
          <a:xfrm>
            <a:off x="295277" y="4056984"/>
            <a:ext cx="11363323" cy="18866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err="1" smtClean="0"/>
              <a:t>Trong</a:t>
            </a:r>
            <a:r>
              <a:rPr lang="fr-FR" dirty="0" smtClean="0"/>
              <a:t> </a:t>
            </a:r>
            <a:r>
              <a:rPr lang="fr-FR" dirty="0" err="1" smtClean="0"/>
              <a:t>đó</a:t>
            </a:r>
            <a:r>
              <a:rPr lang="fr-FR" dirty="0" smtClean="0"/>
              <a:t>: </a:t>
            </a:r>
            <a:r>
              <a:rPr lang="fr-FR" dirty="0"/>
              <a:t>R</a:t>
            </a:r>
            <a:r>
              <a:rPr lang="fr-FR" baseline="-25000" dirty="0">
                <a:sym typeface="Symbol" panose="05050102010706020507" pitchFamily="18" charset="2"/>
              </a:rPr>
              <a:t></a:t>
            </a:r>
            <a:r>
              <a:rPr lang="fr-FR" dirty="0" smtClean="0"/>
              <a:t> </a:t>
            </a:r>
            <a:r>
              <a:rPr lang="fr-FR" dirty="0" smtClean="0"/>
              <a:t>– </a:t>
            </a:r>
            <a:r>
              <a:rPr lang="fr-FR" dirty="0" err="1" smtClean="0"/>
              <a:t>điện</a:t>
            </a:r>
            <a:r>
              <a:rPr lang="fr-FR" dirty="0" smtClean="0"/>
              <a:t> </a:t>
            </a:r>
            <a:r>
              <a:rPr lang="fr-FR" dirty="0" err="1" smtClean="0"/>
              <a:t>trở</a:t>
            </a:r>
            <a:r>
              <a:rPr lang="fr-FR" dirty="0" smtClean="0"/>
              <a:t> </a:t>
            </a:r>
            <a:r>
              <a:rPr lang="fr-FR" dirty="0" err="1" smtClean="0"/>
              <a:t>mạch</a:t>
            </a:r>
            <a:r>
              <a:rPr lang="fr-FR" dirty="0" smtClean="0"/>
              <a:t> </a:t>
            </a:r>
            <a:r>
              <a:rPr lang="fr-FR" dirty="0" err="1" smtClean="0"/>
              <a:t>nạp</a:t>
            </a:r>
            <a:r>
              <a:rPr lang="fr-FR" dirty="0"/>
              <a:t> (</a:t>
            </a:r>
            <a:r>
              <a:rPr lang="fr-FR" dirty="0" err="1"/>
              <a:t>bao</a:t>
            </a:r>
            <a:r>
              <a:rPr lang="fr-FR" dirty="0"/>
              <a:t> </a:t>
            </a:r>
            <a:r>
              <a:rPr lang="fr-FR" dirty="0" err="1"/>
              <a:t>gồm</a:t>
            </a:r>
            <a:r>
              <a:rPr lang="fr-FR" dirty="0"/>
              <a:t> </a:t>
            </a:r>
            <a:r>
              <a:rPr lang="fr-FR" dirty="0" err="1"/>
              <a:t>điện</a:t>
            </a:r>
            <a:r>
              <a:rPr lang="fr-FR" dirty="0"/>
              <a:t> </a:t>
            </a:r>
            <a:r>
              <a:rPr lang="fr-FR" dirty="0" err="1"/>
              <a:t>trở</a:t>
            </a:r>
            <a:r>
              <a:rPr lang="fr-FR" dirty="0"/>
              <a:t> </a:t>
            </a:r>
            <a:r>
              <a:rPr lang="fr-FR" dirty="0" err="1"/>
              <a:t>mạch</a:t>
            </a:r>
            <a:r>
              <a:rPr lang="fr-FR" dirty="0"/>
              <a:t> </a:t>
            </a:r>
            <a:r>
              <a:rPr lang="fr-FR" dirty="0" err="1"/>
              <a:t>nguồn</a:t>
            </a:r>
            <a:r>
              <a:rPr lang="fr-FR" dirty="0"/>
              <a:t> </a:t>
            </a:r>
            <a:r>
              <a:rPr lang="fr-FR" dirty="0" err="1"/>
              <a:t>nạp</a:t>
            </a:r>
            <a:r>
              <a:rPr lang="fr-FR" dirty="0"/>
              <a:t>, </a:t>
            </a:r>
            <a:r>
              <a:rPr lang="fr-FR" dirty="0" err="1"/>
              <a:t>acquy</a:t>
            </a:r>
            <a:r>
              <a:rPr lang="fr-FR" dirty="0"/>
              <a:t>, </a:t>
            </a:r>
            <a:r>
              <a:rPr lang="fr-FR" dirty="0" err="1"/>
              <a:t>dây</a:t>
            </a:r>
            <a:r>
              <a:rPr lang="fr-FR" dirty="0"/>
              <a:t> </a:t>
            </a:r>
            <a:r>
              <a:rPr lang="fr-FR" dirty="0" err="1"/>
              <a:t>nối</a:t>
            </a:r>
            <a:r>
              <a:rPr lang="fr-FR" dirty="0"/>
              <a:t> </a:t>
            </a:r>
            <a:r>
              <a:rPr lang="fr-FR" dirty="0" err="1"/>
              <a:t>và</a:t>
            </a:r>
            <a:r>
              <a:rPr lang="fr-FR" dirty="0"/>
              <a:t> </a:t>
            </a:r>
            <a:r>
              <a:rPr lang="fr-FR" dirty="0" err="1"/>
              <a:t>điều</a:t>
            </a:r>
            <a:r>
              <a:rPr lang="fr-FR" dirty="0"/>
              <a:t> </a:t>
            </a:r>
            <a:r>
              <a:rPr lang="fr-FR" dirty="0" err="1" smtClean="0"/>
              <a:t>khiển</a:t>
            </a:r>
            <a:r>
              <a:rPr lang="fr-FR" dirty="0" smtClean="0"/>
              <a:t> </a:t>
            </a:r>
            <a:r>
              <a:rPr lang="fr-FR" dirty="0" err="1" smtClean="0"/>
              <a:t>nạp</a:t>
            </a:r>
            <a:r>
              <a:rPr lang="fr-FR" dirty="0" smtClean="0"/>
              <a:t>)</a:t>
            </a:r>
            <a:endParaRPr lang="fr-FR" dirty="0" smtClean="0"/>
          </a:p>
          <a:p>
            <a:pPr marL="0" indent="0">
              <a:buNone/>
            </a:pPr>
            <a:r>
              <a:rPr lang="fr-FR" dirty="0" smtClean="0"/>
              <a:t>Khi </a:t>
            </a:r>
            <a:r>
              <a:rPr lang="fr-FR" dirty="0" err="1" smtClean="0"/>
              <a:t>mà</a:t>
            </a:r>
            <a:r>
              <a:rPr lang="fr-FR" dirty="0" smtClean="0"/>
              <a:t> </a:t>
            </a:r>
            <a:r>
              <a:rPr lang="fr-FR" dirty="0" err="1" smtClean="0"/>
              <a:t>U</a:t>
            </a:r>
            <a:r>
              <a:rPr lang="fr-FR" baseline="-25000" dirty="0" err="1" smtClean="0"/>
              <a:t>nn</a:t>
            </a:r>
            <a:r>
              <a:rPr lang="fr-FR" dirty="0" smtClean="0"/>
              <a:t> </a:t>
            </a:r>
            <a:r>
              <a:rPr lang="fr-FR" dirty="0" err="1" smtClean="0"/>
              <a:t>không</a:t>
            </a:r>
            <a:r>
              <a:rPr lang="fr-FR" dirty="0" smtClean="0"/>
              <a:t> </a:t>
            </a:r>
            <a:r>
              <a:rPr lang="fr-FR" dirty="0" err="1" smtClean="0"/>
              <a:t>đổi</a:t>
            </a:r>
            <a:r>
              <a:rPr lang="fr-FR" dirty="0" smtClean="0"/>
              <a:t> </a:t>
            </a:r>
            <a:r>
              <a:rPr lang="fr-FR" dirty="0" err="1" smtClean="0"/>
              <a:t>thì</a:t>
            </a:r>
            <a:r>
              <a:rPr lang="fr-FR" dirty="0" smtClean="0"/>
              <a:t> I</a:t>
            </a:r>
            <a:r>
              <a:rPr lang="fr-FR" baseline="-25000" dirty="0" smtClean="0"/>
              <a:t>n</a:t>
            </a:r>
            <a:r>
              <a:rPr lang="fr-FR" dirty="0" smtClean="0"/>
              <a:t> </a:t>
            </a:r>
            <a:r>
              <a:rPr lang="fr-FR" dirty="0" err="1" smtClean="0"/>
              <a:t>sẽ</a:t>
            </a:r>
            <a:r>
              <a:rPr lang="fr-FR" dirty="0" smtClean="0"/>
              <a:t> </a:t>
            </a:r>
            <a:r>
              <a:rPr lang="fr-FR" dirty="0" err="1" smtClean="0"/>
              <a:t>giảm</a:t>
            </a:r>
            <a:r>
              <a:rPr lang="fr-FR" dirty="0" smtClean="0"/>
              <a:t> </a:t>
            </a:r>
            <a:r>
              <a:rPr lang="fr-FR" dirty="0" err="1" smtClean="0"/>
              <a:t>dần</a:t>
            </a:r>
            <a:r>
              <a:rPr lang="fr-FR" dirty="0" smtClean="0"/>
              <a:t> (coi </a:t>
            </a:r>
            <a:r>
              <a:rPr lang="fr-FR" dirty="0"/>
              <a:t>R</a:t>
            </a:r>
            <a:r>
              <a:rPr lang="fr-FR" baseline="-25000" dirty="0">
                <a:sym typeface="Symbol" panose="05050102010706020507" pitchFamily="18" charset="2"/>
              </a:rPr>
              <a:t></a:t>
            </a:r>
            <a:r>
              <a:rPr lang="fr-FR" dirty="0" smtClean="0"/>
              <a:t> </a:t>
            </a:r>
            <a:r>
              <a:rPr lang="fr-FR" dirty="0" err="1" smtClean="0"/>
              <a:t>thay</a:t>
            </a:r>
            <a:r>
              <a:rPr lang="fr-FR" dirty="0" smtClean="0"/>
              <a:t> </a:t>
            </a:r>
            <a:r>
              <a:rPr lang="fr-FR" dirty="0" err="1" smtClean="0"/>
              <a:t>đổi</a:t>
            </a:r>
            <a:r>
              <a:rPr lang="fr-FR" dirty="0" smtClean="0"/>
              <a:t> </a:t>
            </a:r>
            <a:r>
              <a:rPr lang="fr-FR" dirty="0" err="1" smtClean="0"/>
              <a:t>không</a:t>
            </a:r>
            <a:r>
              <a:rPr lang="fr-FR" dirty="0" smtClean="0"/>
              <a:t> </a:t>
            </a:r>
            <a:r>
              <a:rPr lang="fr-FR" dirty="0" err="1" smtClean="0"/>
              <a:t>đáng</a:t>
            </a:r>
            <a:r>
              <a:rPr lang="fr-FR" dirty="0" smtClean="0"/>
              <a:t> </a:t>
            </a:r>
            <a:r>
              <a:rPr lang="fr-FR" dirty="0" err="1" smtClean="0"/>
              <a:t>kế</a:t>
            </a:r>
            <a:r>
              <a:rPr lang="fr-FR" dirty="0" smtClean="0"/>
              <a:t> </a:t>
            </a:r>
            <a:r>
              <a:rPr lang="fr-FR" dirty="0" err="1" smtClean="0"/>
              <a:t>rong</a:t>
            </a:r>
            <a:r>
              <a:rPr lang="fr-FR" dirty="0" smtClean="0"/>
              <a:t> </a:t>
            </a:r>
            <a:r>
              <a:rPr lang="fr-FR" dirty="0" err="1" smtClean="0"/>
              <a:t>quá</a:t>
            </a:r>
            <a:r>
              <a:rPr lang="fr-FR" dirty="0" smtClean="0"/>
              <a:t> </a:t>
            </a:r>
            <a:r>
              <a:rPr lang="fr-FR" dirty="0" err="1" smtClean="0"/>
              <a:t>trình</a:t>
            </a:r>
            <a:r>
              <a:rPr lang="fr-FR" dirty="0" smtClean="0"/>
              <a:t> </a:t>
            </a:r>
            <a:r>
              <a:rPr lang="fr-FR" dirty="0" err="1" smtClean="0"/>
              <a:t>nạp</a:t>
            </a:r>
            <a:r>
              <a:rPr lang="fr-FR" dirty="0" smtClean="0"/>
              <a:t>.</a:t>
            </a:r>
          </a:p>
          <a:p>
            <a:pPr marL="0" indent="0">
              <a:buFont typeface="Arial" panose="020B0604020202020204" pitchFamily="34" charset="0"/>
              <a:buNone/>
            </a:pPr>
            <a:r>
              <a:rPr lang="en-GB" dirty="0" err="1" smtClean="0"/>
              <a:t>Đến</a:t>
            </a:r>
            <a:r>
              <a:rPr lang="en-GB" dirty="0" smtClean="0"/>
              <a:t> </a:t>
            </a:r>
            <a:r>
              <a:rPr lang="en-GB" dirty="0" err="1" smtClean="0"/>
              <a:t>lúc</a:t>
            </a:r>
            <a:r>
              <a:rPr lang="en-GB" dirty="0" smtClean="0"/>
              <a:t> </a:t>
            </a:r>
            <a:r>
              <a:rPr lang="en-GB" dirty="0" err="1" smtClean="0"/>
              <a:t>nào</a:t>
            </a:r>
            <a:r>
              <a:rPr lang="en-GB" dirty="0" smtClean="0"/>
              <a:t> </a:t>
            </a:r>
            <a:r>
              <a:rPr lang="en-GB" dirty="0" err="1" smtClean="0"/>
              <a:t>đó</a:t>
            </a:r>
            <a:r>
              <a:rPr lang="en-GB" dirty="0" smtClean="0"/>
              <a:t> </a:t>
            </a:r>
            <a:r>
              <a:rPr lang="en-GB" dirty="0" err="1" smtClean="0"/>
              <a:t>U</a:t>
            </a:r>
            <a:r>
              <a:rPr lang="en-GB" baseline="-25000" dirty="0" err="1" smtClean="0"/>
              <a:t>aq</a:t>
            </a:r>
            <a:r>
              <a:rPr lang="en-GB" dirty="0" smtClean="0"/>
              <a:t> = </a:t>
            </a:r>
            <a:r>
              <a:rPr lang="en-GB" dirty="0" err="1" smtClean="0"/>
              <a:t>U</a:t>
            </a:r>
            <a:r>
              <a:rPr lang="en-GB" baseline="-25000" dirty="0" err="1" smtClean="0"/>
              <a:t>nn</a:t>
            </a:r>
            <a:r>
              <a:rPr lang="en-GB" dirty="0" smtClean="0"/>
              <a:t> </a:t>
            </a:r>
            <a:r>
              <a:rPr lang="en-GB" dirty="0" err="1" smtClean="0"/>
              <a:t>dòng</a:t>
            </a:r>
            <a:r>
              <a:rPr lang="en-GB" dirty="0" smtClean="0"/>
              <a:t> </a:t>
            </a:r>
            <a:r>
              <a:rPr lang="en-GB" dirty="0" err="1" smtClean="0"/>
              <a:t>điện</a:t>
            </a:r>
            <a:r>
              <a:rPr lang="en-GB" dirty="0" smtClean="0"/>
              <a:t> </a:t>
            </a:r>
            <a:r>
              <a:rPr lang="en-GB" dirty="0" err="1" smtClean="0"/>
              <a:t>nạp</a:t>
            </a:r>
            <a:r>
              <a:rPr lang="en-GB" dirty="0" smtClean="0"/>
              <a:t> </a:t>
            </a:r>
            <a:r>
              <a:rPr lang="en-GB" dirty="0" err="1" smtClean="0"/>
              <a:t>bằng</a:t>
            </a:r>
            <a:r>
              <a:rPr lang="en-GB" dirty="0" smtClean="0"/>
              <a:t> 0</a:t>
            </a:r>
            <a:endParaRPr lang="vi-VN" dirty="0"/>
          </a:p>
        </p:txBody>
      </p:sp>
    </p:spTree>
    <p:extLst>
      <p:ext uri="{BB962C8B-B14F-4D97-AF65-F5344CB8AC3E}">
        <p14:creationId xmlns:p14="http://schemas.microsoft.com/office/powerpoint/2010/main" val="2090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365125"/>
            <a:ext cx="7053943" cy="777875"/>
          </a:xfrm>
        </p:spPr>
        <p:txBody>
          <a:bodyPr/>
          <a:lstStyle/>
          <a:p>
            <a:pPr algn="ctr"/>
            <a:r>
              <a:rPr lang="es-MX" b="1" dirty="0" smtClean="0"/>
              <a:t>1.Nguyên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b="1" dirty="0"/>
          </a:p>
        </p:txBody>
      </p:sp>
      <p:sp>
        <p:nvSpPr>
          <p:cNvPr id="3" name="Content Placeholder 2"/>
          <p:cNvSpPr>
            <a:spLocks noGrp="1"/>
          </p:cNvSpPr>
          <p:nvPr>
            <p:ph idx="1"/>
          </p:nvPr>
        </p:nvSpPr>
        <p:spPr>
          <a:xfrm>
            <a:off x="838199" y="1143000"/>
            <a:ext cx="7195457" cy="5033963"/>
          </a:xfrm>
        </p:spPr>
        <p:txBody>
          <a:bodyPr>
            <a:normAutofit/>
          </a:bodyPr>
          <a:lstStyle/>
          <a:p>
            <a:pPr marL="0" indent="0">
              <a:buNone/>
            </a:pPr>
            <a:r>
              <a:rPr lang="en-GB" b="1" dirty="0" smtClean="0"/>
              <a:t>Theo </a:t>
            </a:r>
            <a:r>
              <a:rPr lang="en-GB" b="1" dirty="0" err="1" smtClean="0"/>
              <a:t>nguyên</a:t>
            </a:r>
            <a:r>
              <a:rPr lang="en-GB" b="1" dirty="0" smtClean="0"/>
              <a:t> </a:t>
            </a:r>
            <a:r>
              <a:rPr lang="en-GB" b="1" dirty="0" err="1" smtClean="0"/>
              <a:t>lý</a:t>
            </a:r>
            <a:r>
              <a:rPr lang="en-GB" b="1" dirty="0" smtClean="0"/>
              <a:t> </a:t>
            </a:r>
            <a:r>
              <a:rPr lang="en-GB" b="1" dirty="0" err="1" smtClean="0"/>
              <a:t>cấu</a:t>
            </a:r>
            <a:r>
              <a:rPr lang="en-GB" b="1" dirty="0" smtClean="0"/>
              <a:t> </a:t>
            </a:r>
            <a:r>
              <a:rPr lang="en-GB" b="1" dirty="0" err="1" smtClean="0"/>
              <a:t>tạo</a:t>
            </a:r>
            <a:endParaRPr lang="en-GB" b="1" dirty="0" smtClean="0"/>
          </a:p>
          <a:p>
            <a:pPr marL="0" indent="0">
              <a:buNone/>
            </a:pPr>
            <a:r>
              <a:rPr lang="en-GB" dirty="0" smtClean="0"/>
              <a:t>Hai </a:t>
            </a:r>
            <a:r>
              <a:rPr lang="en-GB" dirty="0" err="1" smtClean="0"/>
              <a:t>bản</a:t>
            </a:r>
            <a:r>
              <a:rPr lang="en-GB" dirty="0" smtClean="0"/>
              <a:t> </a:t>
            </a:r>
            <a:r>
              <a:rPr lang="en-GB" dirty="0" err="1" smtClean="0"/>
              <a:t>cực</a:t>
            </a:r>
            <a:r>
              <a:rPr lang="en-GB" dirty="0" smtClean="0"/>
              <a:t> </a:t>
            </a:r>
            <a:r>
              <a:rPr lang="en-GB" dirty="0" err="1" smtClean="0"/>
              <a:t>cắm</a:t>
            </a:r>
            <a:r>
              <a:rPr lang="en-GB" dirty="0" smtClean="0"/>
              <a:t> </a:t>
            </a:r>
            <a:r>
              <a:rPr lang="en-GB" dirty="0" err="1" smtClean="0"/>
              <a:t>vào</a:t>
            </a:r>
            <a:r>
              <a:rPr lang="en-GB" dirty="0" smtClean="0"/>
              <a:t> dung </a:t>
            </a:r>
            <a:r>
              <a:rPr lang="en-GB" dirty="0" err="1" smtClean="0"/>
              <a:t>dịch</a:t>
            </a:r>
            <a:r>
              <a:rPr lang="en-GB" dirty="0" smtClean="0"/>
              <a:t>, </a:t>
            </a:r>
            <a:r>
              <a:rPr lang="en-GB" dirty="0" smtClean="0">
                <a:solidFill>
                  <a:srgbClr val="FF0000"/>
                </a:solidFill>
              </a:rPr>
              <a:t>do </a:t>
            </a:r>
            <a:r>
              <a:rPr lang="en-GB" dirty="0" err="1" smtClean="0">
                <a:solidFill>
                  <a:srgbClr val="FF0000"/>
                </a:solidFill>
              </a:rPr>
              <a:t>thành</a:t>
            </a:r>
            <a:r>
              <a:rPr lang="en-GB" dirty="0" smtClean="0">
                <a:solidFill>
                  <a:srgbClr val="FF0000"/>
                </a:solidFill>
              </a:rPr>
              <a:t> </a:t>
            </a:r>
            <a:r>
              <a:rPr lang="en-GB" dirty="0" err="1" smtClean="0">
                <a:solidFill>
                  <a:srgbClr val="FF0000"/>
                </a:solidFill>
              </a:rPr>
              <a:t>phần</a:t>
            </a:r>
            <a:r>
              <a:rPr lang="en-GB" dirty="0" smtClean="0">
                <a:solidFill>
                  <a:srgbClr val="FF0000"/>
                </a:solidFill>
              </a:rPr>
              <a:t> </a:t>
            </a:r>
            <a:r>
              <a:rPr lang="en-GB" dirty="0" err="1" smtClean="0">
                <a:solidFill>
                  <a:srgbClr val="FF0000"/>
                </a:solidFill>
              </a:rPr>
              <a:t>hóa</a:t>
            </a:r>
            <a:r>
              <a:rPr lang="en-GB" dirty="0" smtClean="0">
                <a:solidFill>
                  <a:srgbClr val="FF0000"/>
                </a:solidFill>
              </a:rPr>
              <a:t> </a:t>
            </a:r>
            <a:r>
              <a:rPr lang="en-GB" dirty="0" err="1" smtClean="0">
                <a:solidFill>
                  <a:srgbClr val="FF0000"/>
                </a:solidFill>
              </a:rPr>
              <a:t>học</a:t>
            </a:r>
            <a:r>
              <a:rPr lang="en-GB" dirty="0" smtClean="0">
                <a:solidFill>
                  <a:srgbClr val="FF0000"/>
                </a:solidFill>
              </a:rPr>
              <a:t> </a:t>
            </a:r>
            <a:r>
              <a:rPr lang="en-GB" dirty="0" err="1" smtClean="0">
                <a:solidFill>
                  <a:srgbClr val="FF0000"/>
                </a:solidFill>
              </a:rPr>
              <a:t>của</a:t>
            </a:r>
            <a:r>
              <a:rPr lang="en-GB" dirty="0" smtClean="0">
                <a:solidFill>
                  <a:srgbClr val="FF0000"/>
                </a:solidFill>
              </a:rPr>
              <a:t> </a:t>
            </a:r>
            <a:r>
              <a:rPr lang="en-GB" dirty="0" err="1" smtClean="0">
                <a:solidFill>
                  <a:srgbClr val="FF0000"/>
                </a:solidFill>
              </a:rPr>
              <a:t>hai</a:t>
            </a:r>
            <a:r>
              <a:rPr lang="en-GB" dirty="0" smtClean="0">
                <a:solidFill>
                  <a:srgbClr val="FF0000"/>
                </a:solidFill>
              </a:rPr>
              <a:t> </a:t>
            </a:r>
            <a:r>
              <a:rPr lang="en-GB" dirty="0" err="1" smtClean="0">
                <a:solidFill>
                  <a:srgbClr val="FF0000"/>
                </a:solidFill>
              </a:rPr>
              <a:t>bản</a:t>
            </a:r>
            <a:r>
              <a:rPr lang="en-GB" dirty="0" smtClean="0">
                <a:solidFill>
                  <a:srgbClr val="FF0000"/>
                </a:solidFill>
              </a:rPr>
              <a:t> </a:t>
            </a:r>
            <a:r>
              <a:rPr lang="en-GB" dirty="0" err="1" smtClean="0">
                <a:solidFill>
                  <a:srgbClr val="FF0000"/>
                </a:solidFill>
              </a:rPr>
              <a:t>cực</a:t>
            </a:r>
            <a:r>
              <a:rPr lang="en-GB" dirty="0" smtClean="0"/>
              <a:t> </a:t>
            </a:r>
            <a:r>
              <a:rPr lang="en-GB" dirty="0" err="1" smtClean="0"/>
              <a:t>mà</a:t>
            </a:r>
            <a:r>
              <a:rPr lang="en-GB" dirty="0" smtClean="0"/>
              <a:t>  </a:t>
            </a:r>
            <a:r>
              <a:rPr lang="en-GB" dirty="0" err="1" smtClean="0"/>
              <a:t>bản</a:t>
            </a:r>
            <a:r>
              <a:rPr lang="en-GB" dirty="0" smtClean="0"/>
              <a:t> </a:t>
            </a:r>
            <a:r>
              <a:rPr lang="en-GB" dirty="0" err="1" smtClean="0"/>
              <a:t>thân</a:t>
            </a:r>
            <a:r>
              <a:rPr lang="en-GB" dirty="0" smtClean="0"/>
              <a:t> </a:t>
            </a:r>
            <a:r>
              <a:rPr lang="en-GB" dirty="0" err="1" smtClean="0"/>
              <a:t>nó</a:t>
            </a:r>
            <a:r>
              <a:rPr lang="en-GB" dirty="0" smtClean="0"/>
              <a:t> </a:t>
            </a:r>
            <a:r>
              <a:rPr lang="en-GB" dirty="0" err="1" smtClean="0"/>
              <a:t>đã</a:t>
            </a:r>
            <a:r>
              <a:rPr lang="en-GB" dirty="0" smtClean="0"/>
              <a:t> </a:t>
            </a:r>
            <a:r>
              <a:rPr lang="en-GB" dirty="0" err="1" smtClean="0"/>
              <a:t>có</a:t>
            </a:r>
            <a:r>
              <a:rPr lang="en-GB" dirty="0" smtClean="0"/>
              <a:t> </a:t>
            </a:r>
            <a:r>
              <a:rPr lang="en-GB" dirty="0" err="1" smtClean="0"/>
              <a:t>một</a:t>
            </a:r>
            <a:r>
              <a:rPr lang="en-GB" dirty="0" smtClean="0"/>
              <a:t> </a:t>
            </a:r>
            <a:r>
              <a:rPr lang="en-GB" dirty="0" err="1" smtClean="0"/>
              <a:t>sứ</a:t>
            </a:r>
            <a:r>
              <a:rPr lang="en-GB" dirty="0" smtClean="0"/>
              <a:t> </a:t>
            </a:r>
            <a:r>
              <a:rPr lang="en-GB" dirty="0" err="1" smtClean="0"/>
              <a:t>điện</a:t>
            </a:r>
            <a:r>
              <a:rPr lang="en-GB" dirty="0" smtClean="0"/>
              <a:t> </a:t>
            </a:r>
            <a:r>
              <a:rPr lang="en-GB" dirty="0" err="1" smtClean="0"/>
              <a:t>động</a:t>
            </a:r>
            <a:r>
              <a:rPr lang="en-GB" dirty="0" smtClean="0"/>
              <a:t> </a:t>
            </a:r>
            <a:r>
              <a:rPr lang="en-GB" dirty="0" err="1" smtClean="0"/>
              <a:t>nhưng</a:t>
            </a:r>
            <a:r>
              <a:rPr lang="en-GB" dirty="0" smtClean="0"/>
              <a:t> dung </a:t>
            </a:r>
            <a:r>
              <a:rPr lang="en-GB" dirty="0" err="1" smtClean="0"/>
              <a:t>lượng</a:t>
            </a:r>
            <a:r>
              <a:rPr lang="en-GB" dirty="0" smtClean="0"/>
              <a:t> </a:t>
            </a:r>
            <a:r>
              <a:rPr lang="en-GB" dirty="0" err="1" smtClean="0"/>
              <a:t>thì</a:t>
            </a:r>
            <a:r>
              <a:rPr lang="en-GB" dirty="0" smtClean="0"/>
              <a:t> </a:t>
            </a:r>
            <a:r>
              <a:rPr lang="en-GB" dirty="0" err="1" smtClean="0"/>
              <a:t>chưa</a:t>
            </a:r>
            <a:r>
              <a:rPr lang="en-GB" dirty="0" smtClean="0"/>
              <a:t> </a:t>
            </a:r>
            <a:r>
              <a:rPr lang="en-GB" dirty="0" err="1" smtClean="0"/>
              <a:t>có</a:t>
            </a:r>
            <a:r>
              <a:rPr lang="en-GB" dirty="0" smtClean="0"/>
              <a:t>.</a:t>
            </a:r>
          </a:p>
          <a:p>
            <a:pPr marL="0" indent="0">
              <a:buNone/>
            </a:pPr>
            <a:r>
              <a:rPr lang="en-GB" dirty="0" err="1" smtClean="0"/>
              <a:t>Đây</a:t>
            </a:r>
            <a:r>
              <a:rPr lang="en-GB" dirty="0" smtClean="0"/>
              <a:t> </a:t>
            </a:r>
            <a:r>
              <a:rPr lang="en-GB" dirty="0" err="1" smtClean="0"/>
              <a:t>giống</a:t>
            </a:r>
            <a:r>
              <a:rPr lang="en-GB" dirty="0" smtClean="0"/>
              <a:t> </a:t>
            </a:r>
            <a:r>
              <a:rPr lang="en-GB" dirty="0" err="1" smtClean="0"/>
              <a:t>như</a:t>
            </a:r>
            <a:r>
              <a:rPr lang="en-GB" dirty="0" smtClean="0"/>
              <a:t> </a:t>
            </a:r>
            <a:r>
              <a:rPr lang="en-GB" dirty="0" err="1" smtClean="0"/>
              <a:t>chúng</a:t>
            </a:r>
            <a:r>
              <a:rPr lang="en-GB" dirty="0" smtClean="0"/>
              <a:t> ta </a:t>
            </a:r>
            <a:r>
              <a:rPr lang="en-GB" dirty="0" err="1" smtClean="0"/>
              <a:t>làm</a:t>
            </a:r>
            <a:r>
              <a:rPr lang="en-GB" dirty="0" smtClean="0"/>
              <a:t> pin </a:t>
            </a:r>
            <a:r>
              <a:rPr lang="en-GB" dirty="0" err="1" smtClean="0"/>
              <a:t>vậy</a:t>
            </a:r>
            <a:r>
              <a:rPr lang="en-GB" dirty="0" smtClean="0"/>
              <a:t>: </a:t>
            </a:r>
            <a:r>
              <a:rPr lang="en-GB" dirty="0" err="1" smtClean="0"/>
              <a:t>lấy</a:t>
            </a:r>
            <a:r>
              <a:rPr lang="en-GB" dirty="0" smtClean="0"/>
              <a:t> </a:t>
            </a:r>
            <a:r>
              <a:rPr lang="en-GB" dirty="0" err="1" smtClean="0"/>
              <a:t>một</a:t>
            </a:r>
            <a:r>
              <a:rPr lang="en-GB" dirty="0" smtClean="0"/>
              <a:t> </a:t>
            </a:r>
            <a:r>
              <a:rPr lang="en-GB" dirty="0" err="1" smtClean="0"/>
              <a:t>cực</a:t>
            </a:r>
            <a:r>
              <a:rPr lang="en-GB" dirty="0" smtClean="0"/>
              <a:t> than, </a:t>
            </a:r>
            <a:r>
              <a:rPr lang="en-GB" dirty="0" err="1" smtClean="0"/>
              <a:t>một</a:t>
            </a:r>
            <a:r>
              <a:rPr lang="en-GB" dirty="0" smtClean="0"/>
              <a:t> </a:t>
            </a:r>
            <a:r>
              <a:rPr lang="en-GB" dirty="0" err="1" smtClean="0"/>
              <a:t>miếng</a:t>
            </a:r>
            <a:r>
              <a:rPr lang="en-GB" dirty="0" smtClean="0"/>
              <a:t> </a:t>
            </a:r>
            <a:r>
              <a:rPr lang="en-GB" dirty="0" err="1" smtClean="0"/>
              <a:t>kẽm</a:t>
            </a:r>
            <a:r>
              <a:rPr lang="en-GB" dirty="0" smtClean="0"/>
              <a:t> </a:t>
            </a:r>
            <a:r>
              <a:rPr lang="en-GB" dirty="0" err="1" smtClean="0"/>
              <a:t>cắm</a:t>
            </a:r>
            <a:r>
              <a:rPr lang="en-GB" dirty="0" smtClean="0"/>
              <a:t> </a:t>
            </a:r>
            <a:r>
              <a:rPr lang="en-GB" dirty="0" err="1" smtClean="0"/>
              <a:t>và</a:t>
            </a:r>
            <a:r>
              <a:rPr lang="en-GB" dirty="0" smtClean="0"/>
              <a:t> dung </a:t>
            </a:r>
            <a:r>
              <a:rPr lang="en-GB" dirty="0" err="1" smtClean="0"/>
              <a:t>dịch</a:t>
            </a:r>
            <a:r>
              <a:rPr lang="en-GB" dirty="0" smtClean="0"/>
              <a:t> </a:t>
            </a:r>
            <a:r>
              <a:rPr lang="en-GB" dirty="0" err="1" smtClean="0"/>
              <a:t>muối</a:t>
            </a:r>
            <a:r>
              <a:rPr lang="en-GB" dirty="0" smtClean="0"/>
              <a:t> </a:t>
            </a:r>
            <a:r>
              <a:rPr lang="en-GB" dirty="0" err="1" smtClean="0"/>
              <a:t>ăn</a:t>
            </a:r>
            <a:r>
              <a:rPr lang="en-GB" dirty="0" smtClean="0"/>
              <a:t> ta </a:t>
            </a:r>
            <a:r>
              <a:rPr lang="en-GB" dirty="0" err="1" smtClean="0"/>
              <a:t>có</a:t>
            </a:r>
            <a:r>
              <a:rPr lang="en-GB" dirty="0" smtClean="0"/>
              <a:t> </a:t>
            </a:r>
            <a:r>
              <a:rPr lang="en-GB" dirty="0" err="1" smtClean="0"/>
              <a:t>sức</a:t>
            </a:r>
            <a:r>
              <a:rPr lang="en-GB" dirty="0" smtClean="0"/>
              <a:t> </a:t>
            </a:r>
            <a:r>
              <a:rPr lang="en-GB" dirty="0" err="1" smtClean="0"/>
              <a:t>điện</a:t>
            </a:r>
            <a:r>
              <a:rPr lang="en-GB" dirty="0" smtClean="0"/>
              <a:t> </a:t>
            </a:r>
            <a:r>
              <a:rPr lang="en-GB" dirty="0" err="1" smtClean="0"/>
              <a:t>động</a:t>
            </a:r>
            <a:r>
              <a:rPr lang="en-GB" dirty="0" smtClean="0"/>
              <a:t>. </a:t>
            </a:r>
            <a:r>
              <a:rPr lang="en-GB" dirty="0" err="1" smtClean="0"/>
              <a:t>Muốn</a:t>
            </a:r>
            <a:r>
              <a:rPr lang="en-GB" dirty="0" smtClean="0"/>
              <a:t> </a:t>
            </a:r>
            <a:r>
              <a:rPr lang="en-GB" dirty="0" err="1" smtClean="0"/>
              <a:t>acquy</a:t>
            </a:r>
            <a:r>
              <a:rPr lang="en-GB" dirty="0" smtClean="0"/>
              <a:t> </a:t>
            </a:r>
            <a:r>
              <a:rPr lang="en-GB" dirty="0" err="1" smtClean="0"/>
              <a:t>có</a:t>
            </a:r>
            <a:r>
              <a:rPr lang="en-GB" dirty="0" smtClean="0"/>
              <a:t> dung </a:t>
            </a:r>
            <a:r>
              <a:rPr lang="en-GB" dirty="0" err="1" smtClean="0"/>
              <a:t>lượng</a:t>
            </a:r>
            <a:r>
              <a:rPr lang="en-GB" dirty="0" smtClean="0"/>
              <a:t> </a:t>
            </a:r>
            <a:r>
              <a:rPr lang="en-GB" dirty="0" err="1" smtClean="0"/>
              <a:t>thì</a:t>
            </a:r>
            <a:r>
              <a:rPr lang="en-GB" dirty="0" smtClean="0"/>
              <a:t> </a:t>
            </a:r>
            <a:r>
              <a:rPr lang="en-GB" dirty="0" err="1" smtClean="0"/>
              <a:t>phải</a:t>
            </a:r>
            <a:r>
              <a:rPr lang="en-GB" dirty="0" smtClean="0"/>
              <a:t> </a:t>
            </a:r>
            <a:r>
              <a:rPr lang="en-GB" dirty="0" err="1" smtClean="0"/>
              <a:t>tích</a:t>
            </a:r>
            <a:r>
              <a:rPr lang="en-GB" dirty="0" smtClean="0"/>
              <a:t> </a:t>
            </a:r>
            <a:r>
              <a:rPr lang="en-GB" dirty="0" err="1" smtClean="0"/>
              <a:t>điện</a:t>
            </a:r>
            <a:r>
              <a:rPr lang="en-GB" dirty="0" smtClean="0"/>
              <a:t> </a:t>
            </a:r>
            <a:r>
              <a:rPr lang="en-GB" dirty="0" err="1" smtClean="0"/>
              <a:t>tại</a:t>
            </a:r>
            <a:r>
              <a:rPr lang="en-GB" dirty="0" smtClean="0"/>
              <a:t> </a:t>
            </a:r>
            <a:r>
              <a:rPr lang="en-GB" dirty="0" err="1" smtClean="0"/>
              <a:t>các</a:t>
            </a:r>
            <a:r>
              <a:rPr lang="en-GB" dirty="0" smtClean="0"/>
              <a:t> </a:t>
            </a:r>
            <a:r>
              <a:rPr lang="en-GB" dirty="0" err="1" smtClean="0"/>
              <a:t>bản</a:t>
            </a:r>
            <a:r>
              <a:rPr lang="en-GB" dirty="0" smtClean="0"/>
              <a:t> </a:t>
            </a:r>
            <a:r>
              <a:rPr lang="en-GB" dirty="0" err="1" smtClean="0"/>
              <a:t>cực</a:t>
            </a:r>
            <a:endParaRPr lang="en-GB" dirty="0"/>
          </a:p>
        </p:txBody>
      </p:sp>
      <p:pic>
        <p:nvPicPr>
          <p:cNvPr id="4" name="Picture 3"/>
          <p:cNvPicPr>
            <a:picLocks noChangeAspect="1"/>
          </p:cNvPicPr>
          <p:nvPr/>
        </p:nvPicPr>
        <p:blipFill>
          <a:blip r:embed="rId2"/>
          <a:stretch>
            <a:fillRect/>
          </a:stretch>
        </p:blipFill>
        <p:spPr>
          <a:xfrm>
            <a:off x="8281620" y="2021340"/>
            <a:ext cx="3716845" cy="2575152"/>
          </a:xfrm>
          <a:prstGeom prst="rect">
            <a:avLst/>
          </a:prstGeom>
        </p:spPr>
      </p:pic>
    </p:spTree>
    <p:extLst>
      <p:ext uri="{BB962C8B-B14F-4D97-AF65-F5344CB8AC3E}">
        <p14:creationId xmlns:p14="http://schemas.microsoft.com/office/powerpoint/2010/main" val="414304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0" y="365125"/>
            <a:ext cx="4991100" cy="1063625"/>
          </a:xfrm>
          <a:solidFill>
            <a:srgbClr val="FFFF00"/>
          </a:solidFill>
        </p:spPr>
        <p:txBody>
          <a:bodyPr>
            <a:normAutofit/>
          </a:bodyPr>
          <a:lstStyle/>
          <a:p>
            <a:pPr algn="ctr"/>
            <a:r>
              <a:rPr lang="en-GB" sz="4000" b="1" dirty="0" smtClean="0"/>
              <a:t>3. </a:t>
            </a:r>
            <a:r>
              <a:rPr lang="en-GB" sz="4000" b="1" dirty="0" err="1" smtClean="0"/>
              <a:t>Nạp</a:t>
            </a:r>
            <a:r>
              <a:rPr lang="en-GB" sz="4000" b="1" dirty="0" smtClean="0"/>
              <a:t> </a:t>
            </a:r>
            <a:r>
              <a:rPr lang="en-GB" sz="4000" b="1" dirty="0" err="1" smtClean="0"/>
              <a:t>acquy</a:t>
            </a:r>
            <a:r>
              <a:rPr lang="en-GB" sz="4000" b="1" dirty="0" smtClean="0"/>
              <a:t> </a:t>
            </a:r>
            <a:r>
              <a:rPr lang="en-GB" sz="4000" b="1" dirty="0" err="1" smtClean="0"/>
              <a:t>từ</a:t>
            </a:r>
            <a:r>
              <a:rPr lang="en-GB" sz="4000" b="1" dirty="0" smtClean="0"/>
              <a:t> NLMT</a:t>
            </a:r>
            <a:endParaRPr lang="en-GB" sz="4000" b="1" dirty="0"/>
          </a:p>
        </p:txBody>
      </p:sp>
      <p:sp>
        <p:nvSpPr>
          <p:cNvPr id="3" name="Content Placeholder 2"/>
          <p:cNvSpPr>
            <a:spLocks noGrp="1"/>
          </p:cNvSpPr>
          <p:nvPr>
            <p:ph idx="1"/>
          </p:nvPr>
        </p:nvSpPr>
        <p:spPr>
          <a:xfrm>
            <a:off x="838200" y="1562100"/>
            <a:ext cx="6071647" cy="4555896"/>
          </a:xfrm>
        </p:spPr>
        <p:txBody>
          <a:bodyPr/>
          <a:lstStyle/>
          <a:p>
            <a:pPr marL="0" indent="0">
              <a:buNone/>
            </a:pPr>
            <a:r>
              <a:rPr lang="en-GB" b="1" dirty="0" err="1" smtClean="0"/>
              <a:t>Nguyên</a:t>
            </a:r>
            <a:r>
              <a:rPr lang="en-GB" b="1" dirty="0" smtClean="0"/>
              <a:t> </a:t>
            </a:r>
            <a:r>
              <a:rPr lang="en-GB" b="1" dirty="0" err="1" smtClean="0"/>
              <a:t>chung</a:t>
            </a:r>
            <a:r>
              <a:rPr lang="en-GB" b="1" dirty="0" smtClean="0"/>
              <a:t> </a:t>
            </a:r>
            <a:r>
              <a:rPr lang="en-GB" b="1" dirty="0" err="1" smtClean="0"/>
              <a:t>nạp</a:t>
            </a:r>
            <a:r>
              <a:rPr lang="en-GB" b="1" dirty="0" smtClean="0"/>
              <a:t> </a:t>
            </a:r>
            <a:r>
              <a:rPr lang="en-GB" b="1" dirty="0" err="1" smtClean="0"/>
              <a:t>acquy</a:t>
            </a:r>
            <a:r>
              <a:rPr lang="en-GB" b="1" dirty="0" smtClean="0"/>
              <a:t> </a:t>
            </a:r>
            <a:r>
              <a:rPr lang="en-GB" b="1" dirty="0" err="1" smtClean="0"/>
              <a:t>từ</a:t>
            </a:r>
            <a:r>
              <a:rPr lang="en-GB" b="1" dirty="0" smtClean="0"/>
              <a:t> NLMT</a:t>
            </a:r>
          </a:p>
          <a:p>
            <a:pPr marL="0" indent="0">
              <a:buNone/>
            </a:pPr>
            <a:r>
              <a:rPr lang="en-US" dirty="0" err="1"/>
              <a:t>Các</a:t>
            </a:r>
            <a:r>
              <a:rPr lang="en-US" dirty="0"/>
              <a:t> </a:t>
            </a:r>
            <a:r>
              <a:rPr lang="en-US" dirty="0" err="1"/>
              <a:t>đồ</a:t>
            </a:r>
            <a:r>
              <a:rPr lang="en-US" dirty="0"/>
              <a:t> </a:t>
            </a:r>
            <a:r>
              <a:rPr lang="en-US" dirty="0" err="1"/>
              <a:t>thị</a:t>
            </a:r>
            <a:r>
              <a:rPr lang="en-US" dirty="0"/>
              <a:t> </a:t>
            </a:r>
            <a:r>
              <a:rPr lang="en-US" dirty="0" err="1"/>
              <a:t>đặc</a:t>
            </a:r>
            <a:r>
              <a:rPr lang="en-US" dirty="0"/>
              <a:t> </a:t>
            </a:r>
            <a:r>
              <a:rPr lang="en-US" dirty="0" err="1"/>
              <a:t>tính</a:t>
            </a:r>
            <a:r>
              <a:rPr lang="en-US" dirty="0"/>
              <a:t> </a:t>
            </a:r>
            <a:r>
              <a:rPr lang="en-US" dirty="0" err="1"/>
              <a:t>dòng</a:t>
            </a:r>
            <a:r>
              <a:rPr lang="en-US" dirty="0"/>
              <a:t> </a:t>
            </a:r>
            <a:r>
              <a:rPr lang="en-US" dirty="0" err="1"/>
              <a:t>điện-điện</a:t>
            </a:r>
            <a:r>
              <a:rPr lang="en-US" dirty="0"/>
              <a:t> </a:t>
            </a:r>
            <a:r>
              <a:rPr lang="en-US" dirty="0" err="1"/>
              <a:t>áp</a:t>
            </a:r>
            <a:r>
              <a:rPr lang="en-US" dirty="0"/>
              <a:t> (I-V), </a:t>
            </a:r>
            <a:r>
              <a:rPr lang="en-US" dirty="0" err="1"/>
              <a:t>của</a:t>
            </a:r>
            <a:r>
              <a:rPr lang="en-US" dirty="0"/>
              <a:t> solar panel </a:t>
            </a:r>
            <a:r>
              <a:rPr lang="en-US" dirty="0" err="1"/>
              <a:t>điển</a:t>
            </a:r>
            <a:r>
              <a:rPr lang="en-US" dirty="0"/>
              <a:t> </a:t>
            </a:r>
            <a:r>
              <a:rPr lang="en-US" dirty="0" err="1"/>
              <a:t>hình</a:t>
            </a:r>
            <a:r>
              <a:rPr lang="en-US" dirty="0"/>
              <a:t> </a:t>
            </a:r>
            <a:r>
              <a:rPr lang="en-US" dirty="0" err="1"/>
              <a:t>được</a:t>
            </a:r>
            <a:r>
              <a:rPr lang="en-US" dirty="0"/>
              <a:t> </a:t>
            </a:r>
            <a:r>
              <a:rPr lang="en-US" dirty="0" err="1"/>
              <a:t>vẽ</a:t>
            </a:r>
            <a:r>
              <a:rPr lang="en-US" dirty="0"/>
              <a:t> </a:t>
            </a:r>
            <a:r>
              <a:rPr lang="en-US" dirty="0" err="1"/>
              <a:t>trên</a:t>
            </a:r>
            <a:r>
              <a:rPr lang="en-US" dirty="0"/>
              <a:t> </a:t>
            </a:r>
            <a:r>
              <a:rPr lang="en-US" dirty="0" err="1"/>
              <a:t>hình</a:t>
            </a:r>
            <a:r>
              <a:rPr lang="en-US" dirty="0"/>
              <a:t> 1, </a:t>
            </a:r>
            <a:r>
              <a:rPr lang="en-US" dirty="0" err="1"/>
              <a:t>công</a:t>
            </a:r>
            <a:r>
              <a:rPr lang="en-US" dirty="0"/>
              <a:t> </a:t>
            </a:r>
            <a:r>
              <a:rPr lang="en-US" dirty="0" err="1"/>
              <a:t>suất</a:t>
            </a:r>
            <a:r>
              <a:rPr lang="en-US" dirty="0"/>
              <a:t> </a:t>
            </a:r>
            <a:r>
              <a:rPr lang="en-US" dirty="0" err="1"/>
              <a:t>mà</a:t>
            </a:r>
            <a:r>
              <a:rPr lang="en-US" dirty="0"/>
              <a:t> solar panel </a:t>
            </a:r>
            <a:r>
              <a:rPr lang="en-US" dirty="0" err="1"/>
              <a:t>cung</a:t>
            </a:r>
            <a:r>
              <a:rPr lang="en-US" dirty="0"/>
              <a:t> </a:t>
            </a:r>
            <a:r>
              <a:rPr lang="en-US" dirty="0" err="1"/>
              <a:t>cấp</a:t>
            </a:r>
            <a:r>
              <a:rPr lang="en-US" dirty="0"/>
              <a:t> </a:t>
            </a:r>
            <a:r>
              <a:rPr lang="en-US" dirty="0" err="1"/>
              <a:t>là</a:t>
            </a:r>
            <a:r>
              <a:rPr lang="en-US" dirty="0"/>
              <a:t> </a:t>
            </a:r>
            <a:r>
              <a:rPr lang="en-US" dirty="0" err="1"/>
              <a:t>tích</a:t>
            </a:r>
            <a:r>
              <a:rPr lang="en-US" dirty="0"/>
              <a:t> </a:t>
            </a:r>
            <a:r>
              <a:rPr lang="en-US" dirty="0" err="1"/>
              <a:t>dòng</a:t>
            </a:r>
            <a:r>
              <a:rPr lang="en-US" dirty="0"/>
              <a:t> </a:t>
            </a:r>
            <a:r>
              <a:rPr lang="en-US" dirty="0" err="1"/>
              <a:t>điện</a:t>
            </a:r>
            <a:r>
              <a:rPr lang="en-US" dirty="0"/>
              <a:t> </a:t>
            </a:r>
            <a:r>
              <a:rPr lang="en-US" dirty="0" err="1"/>
              <a:t>nhân</a:t>
            </a:r>
            <a:r>
              <a:rPr lang="en-US" dirty="0"/>
              <a:t> </a:t>
            </a:r>
            <a:r>
              <a:rPr lang="en-US" dirty="0" err="1"/>
              <a:t>điện</a:t>
            </a:r>
            <a:r>
              <a:rPr lang="en-US" dirty="0"/>
              <a:t> </a:t>
            </a:r>
            <a:r>
              <a:rPr lang="en-US" dirty="0" err="1"/>
              <a:t>áp</a:t>
            </a:r>
            <a:r>
              <a:rPr lang="en-US" dirty="0"/>
              <a:t> (P=V.I), </a:t>
            </a:r>
            <a:r>
              <a:rPr lang="en-US" dirty="0" err="1"/>
              <a:t>đồ</a:t>
            </a:r>
            <a:r>
              <a:rPr lang="en-US" dirty="0"/>
              <a:t> </a:t>
            </a:r>
            <a:r>
              <a:rPr lang="en-US" dirty="0" err="1"/>
              <a:t>thị</a:t>
            </a:r>
            <a:r>
              <a:rPr lang="en-US" dirty="0"/>
              <a:t> </a:t>
            </a:r>
            <a:r>
              <a:rPr lang="en-US" dirty="0" err="1"/>
              <a:t>công</a:t>
            </a:r>
            <a:r>
              <a:rPr lang="en-US" dirty="0"/>
              <a:t> </a:t>
            </a:r>
            <a:r>
              <a:rPr lang="en-US" dirty="0" err="1"/>
              <a:t>suất</a:t>
            </a:r>
            <a:r>
              <a:rPr lang="en-US" dirty="0"/>
              <a:t> – </a:t>
            </a:r>
            <a:r>
              <a:rPr lang="en-US" dirty="0" err="1"/>
              <a:t>điện</a:t>
            </a:r>
            <a:r>
              <a:rPr lang="en-US" dirty="0"/>
              <a:t> </a:t>
            </a:r>
            <a:r>
              <a:rPr lang="en-US" dirty="0" err="1"/>
              <a:t>áp</a:t>
            </a:r>
            <a:r>
              <a:rPr lang="en-US" dirty="0"/>
              <a:t> (P-V) </a:t>
            </a:r>
            <a:r>
              <a:rPr lang="en-US" dirty="0" err="1"/>
              <a:t>được</a:t>
            </a:r>
            <a:r>
              <a:rPr lang="en-US" dirty="0"/>
              <a:t> </a:t>
            </a:r>
            <a:r>
              <a:rPr lang="en-US" dirty="0" err="1"/>
              <a:t>vẽ</a:t>
            </a:r>
            <a:r>
              <a:rPr lang="en-US" dirty="0"/>
              <a:t> </a:t>
            </a:r>
            <a:r>
              <a:rPr lang="en-US" dirty="0" err="1"/>
              <a:t>cùng</a:t>
            </a:r>
            <a:r>
              <a:rPr lang="en-US" dirty="0"/>
              <a:t> </a:t>
            </a:r>
            <a:r>
              <a:rPr lang="en-US" dirty="0" err="1"/>
              <a:t>trên</a:t>
            </a:r>
            <a:r>
              <a:rPr lang="en-US" dirty="0"/>
              <a:t> </a:t>
            </a:r>
            <a:r>
              <a:rPr lang="en-US" dirty="0" err="1"/>
              <a:t>hình</a:t>
            </a:r>
            <a:r>
              <a:rPr lang="en-US" dirty="0"/>
              <a:t> </a:t>
            </a:r>
            <a:r>
              <a:rPr lang="en-US" dirty="0" err="1" smtClean="0"/>
              <a:t>vẽ</a:t>
            </a:r>
            <a:r>
              <a:rPr lang="en-US" dirty="0" smtClean="0"/>
              <a:t>. </a:t>
            </a:r>
            <a:r>
              <a:rPr lang="en-US" dirty="0" err="1"/>
              <a:t>Đồ</a:t>
            </a:r>
            <a:r>
              <a:rPr lang="en-US" dirty="0"/>
              <a:t> </a:t>
            </a:r>
            <a:r>
              <a:rPr lang="en-US" dirty="0" err="1"/>
              <a:t>thị</a:t>
            </a:r>
            <a:r>
              <a:rPr lang="en-US" dirty="0"/>
              <a:t> P-V </a:t>
            </a:r>
            <a:r>
              <a:rPr lang="en-US" dirty="0" err="1"/>
              <a:t>có</a:t>
            </a:r>
            <a:r>
              <a:rPr lang="en-US" dirty="0"/>
              <a:t> </a:t>
            </a:r>
            <a:r>
              <a:rPr lang="en-US" dirty="0" err="1"/>
              <a:t>một</a:t>
            </a:r>
            <a:r>
              <a:rPr lang="en-US" dirty="0"/>
              <a:t> </a:t>
            </a:r>
            <a:r>
              <a:rPr lang="en-US" dirty="0" err="1"/>
              <a:t>điểm</a:t>
            </a:r>
            <a:r>
              <a:rPr lang="en-US" dirty="0"/>
              <a:t> </a:t>
            </a:r>
            <a:r>
              <a:rPr lang="en-US" dirty="0" err="1"/>
              <a:t>có</a:t>
            </a:r>
            <a:r>
              <a:rPr lang="en-US" dirty="0"/>
              <a:t> </a:t>
            </a:r>
            <a:r>
              <a:rPr lang="en-US" dirty="0" err="1"/>
              <a:t>công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đó</a:t>
            </a:r>
            <a:r>
              <a:rPr lang="en-US" dirty="0"/>
              <a:t> </a:t>
            </a:r>
            <a:r>
              <a:rPr lang="en-US" dirty="0" err="1"/>
              <a:t>có</a:t>
            </a:r>
            <a:r>
              <a:rPr lang="en-US" dirty="0"/>
              <a:t> </a:t>
            </a:r>
            <a:r>
              <a:rPr lang="en-US" dirty="0" err="1"/>
              <a:t>dòng</a:t>
            </a:r>
            <a:r>
              <a:rPr lang="en-US" dirty="0"/>
              <a:t> </a:t>
            </a:r>
            <a:r>
              <a:rPr lang="en-US" dirty="0" err="1"/>
              <a:t>điện</a:t>
            </a:r>
            <a:r>
              <a:rPr lang="en-US" dirty="0"/>
              <a:t> </a:t>
            </a:r>
            <a:r>
              <a:rPr lang="en-US" dirty="0" err="1"/>
              <a:t>đạt</a:t>
            </a:r>
            <a:r>
              <a:rPr lang="en-US" dirty="0"/>
              <a:t> </a:t>
            </a:r>
            <a:r>
              <a:rPr lang="en-US" dirty="0" err="1"/>
              <a:t>công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I</a:t>
            </a:r>
            <a:r>
              <a:rPr lang="en-US" baseline="-25000" dirty="0" err="1"/>
              <a:t>mpp</a:t>
            </a:r>
            <a:r>
              <a:rPr lang="en-US" dirty="0"/>
              <a:t>) </a:t>
            </a:r>
            <a:r>
              <a:rPr lang="en-US" dirty="0" err="1"/>
              <a:t>và</a:t>
            </a:r>
            <a:r>
              <a:rPr lang="en-US" dirty="0"/>
              <a:t> </a:t>
            </a:r>
            <a:r>
              <a:rPr lang="en-US" dirty="0" err="1"/>
              <a:t>điện</a:t>
            </a:r>
            <a:r>
              <a:rPr lang="en-US" dirty="0"/>
              <a:t> </a:t>
            </a:r>
            <a:r>
              <a:rPr lang="en-US" dirty="0" err="1"/>
              <a:t>áp</a:t>
            </a:r>
            <a:r>
              <a:rPr lang="en-US" dirty="0"/>
              <a:t> </a:t>
            </a:r>
            <a:r>
              <a:rPr lang="en-US" dirty="0" err="1"/>
              <a:t>đạt</a:t>
            </a:r>
            <a:r>
              <a:rPr lang="en-US" dirty="0"/>
              <a:t> </a:t>
            </a:r>
            <a:r>
              <a:rPr lang="en-US" dirty="0" err="1"/>
              <a:t>dông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tương</a:t>
            </a:r>
            <a:r>
              <a:rPr lang="en-US" dirty="0"/>
              <a:t> </a:t>
            </a:r>
            <a:r>
              <a:rPr lang="en-US" dirty="0" err="1" smtClean="0"/>
              <a:t>ứng</a:t>
            </a:r>
            <a:r>
              <a:rPr lang="en-US" dirty="0" smtClean="0"/>
              <a:t>. </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081595" y="1839938"/>
            <a:ext cx="4542134" cy="3630963"/>
          </a:xfrm>
          <a:prstGeom prst="rect">
            <a:avLst/>
          </a:prstGeom>
          <a:noFill/>
          <a:ln>
            <a:noFill/>
          </a:ln>
        </p:spPr>
      </p:pic>
    </p:spTree>
    <p:extLst>
      <p:ext uri="{BB962C8B-B14F-4D97-AF65-F5344CB8AC3E}">
        <p14:creationId xmlns:p14="http://schemas.microsoft.com/office/powerpoint/2010/main" val="108100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0" y="365125"/>
            <a:ext cx="4991100" cy="1063625"/>
          </a:xfrm>
          <a:solidFill>
            <a:srgbClr val="FFFF00"/>
          </a:solidFill>
        </p:spPr>
        <p:txBody>
          <a:bodyPr>
            <a:normAutofit/>
          </a:bodyPr>
          <a:lstStyle/>
          <a:p>
            <a:pPr algn="ctr"/>
            <a:r>
              <a:rPr lang="en-GB" sz="4000" b="1" dirty="0" smtClean="0"/>
              <a:t>3. </a:t>
            </a:r>
            <a:r>
              <a:rPr lang="en-GB" sz="4000" b="1" dirty="0" err="1" smtClean="0"/>
              <a:t>Nạp</a:t>
            </a:r>
            <a:r>
              <a:rPr lang="en-GB" sz="4000" b="1" dirty="0" smtClean="0"/>
              <a:t> </a:t>
            </a:r>
            <a:r>
              <a:rPr lang="en-GB" sz="4000" b="1" dirty="0" err="1" smtClean="0"/>
              <a:t>acquy</a:t>
            </a:r>
            <a:r>
              <a:rPr lang="en-GB" sz="4000" b="1" dirty="0" smtClean="0"/>
              <a:t> </a:t>
            </a:r>
            <a:r>
              <a:rPr lang="en-GB" sz="4000" b="1" dirty="0" err="1" smtClean="0"/>
              <a:t>từ</a:t>
            </a:r>
            <a:r>
              <a:rPr lang="en-GB" sz="4000" b="1" dirty="0" smtClean="0"/>
              <a:t> NLMT</a:t>
            </a:r>
            <a:endParaRPr lang="en-GB" sz="4000" b="1" dirty="0"/>
          </a:p>
        </p:txBody>
      </p:sp>
      <p:sp>
        <p:nvSpPr>
          <p:cNvPr id="3" name="Content Placeholder 2"/>
          <p:cNvSpPr>
            <a:spLocks noGrp="1"/>
          </p:cNvSpPr>
          <p:nvPr>
            <p:ph idx="1"/>
          </p:nvPr>
        </p:nvSpPr>
        <p:spPr>
          <a:xfrm>
            <a:off x="838200" y="1562100"/>
            <a:ext cx="7467600" cy="3102890"/>
          </a:xfrm>
        </p:spPr>
        <p:txBody>
          <a:bodyPr>
            <a:normAutofit lnSpcReduction="10000"/>
          </a:bodyPr>
          <a:lstStyle/>
          <a:p>
            <a:pPr marL="0" indent="0">
              <a:buNone/>
            </a:pPr>
            <a:r>
              <a:rPr lang="en-GB" b="1" dirty="0" err="1" smtClean="0"/>
              <a:t>Nguyên</a:t>
            </a:r>
            <a:r>
              <a:rPr lang="en-GB" b="1" dirty="0" smtClean="0"/>
              <a:t> </a:t>
            </a:r>
            <a:r>
              <a:rPr lang="en-GB" b="1" dirty="0" err="1" smtClean="0"/>
              <a:t>chung</a:t>
            </a:r>
            <a:r>
              <a:rPr lang="en-GB" b="1" dirty="0" smtClean="0"/>
              <a:t> </a:t>
            </a:r>
            <a:r>
              <a:rPr lang="en-GB" b="1" dirty="0" err="1" smtClean="0"/>
              <a:t>nạp</a:t>
            </a:r>
            <a:r>
              <a:rPr lang="en-GB" b="1" dirty="0" smtClean="0"/>
              <a:t> </a:t>
            </a:r>
            <a:r>
              <a:rPr lang="en-GB" b="1" dirty="0" err="1" smtClean="0"/>
              <a:t>acquy</a:t>
            </a:r>
            <a:r>
              <a:rPr lang="en-GB" b="1" dirty="0" smtClean="0"/>
              <a:t> </a:t>
            </a:r>
            <a:r>
              <a:rPr lang="en-GB" b="1" dirty="0" err="1" smtClean="0"/>
              <a:t>từ</a:t>
            </a:r>
            <a:r>
              <a:rPr lang="en-GB" b="1" dirty="0" smtClean="0"/>
              <a:t> NLMT</a:t>
            </a:r>
          </a:p>
          <a:p>
            <a:pPr marL="0" indent="0">
              <a:buNone/>
            </a:pPr>
            <a:r>
              <a:rPr lang="en-US" dirty="0" err="1"/>
              <a:t>Trên</a:t>
            </a:r>
            <a:r>
              <a:rPr lang="en-US" dirty="0"/>
              <a:t> </a:t>
            </a:r>
            <a:r>
              <a:rPr lang="en-US" dirty="0" err="1"/>
              <a:t>đồ</a:t>
            </a:r>
            <a:r>
              <a:rPr lang="en-US" dirty="0"/>
              <a:t> </a:t>
            </a:r>
            <a:r>
              <a:rPr lang="en-US" dirty="0" err="1"/>
              <a:t>thị</a:t>
            </a:r>
            <a:r>
              <a:rPr lang="en-US" dirty="0"/>
              <a:t> </a:t>
            </a:r>
            <a:r>
              <a:rPr lang="en-US" dirty="0" err="1"/>
              <a:t>này</a:t>
            </a:r>
            <a:r>
              <a:rPr lang="en-US" dirty="0"/>
              <a:t> </a:t>
            </a:r>
            <a:r>
              <a:rPr lang="en-US" dirty="0" err="1"/>
              <a:t>cũng</a:t>
            </a:r>
            <a:r>
              <a:rPr lang="en-US" dirty="0"/>
              <a:t> </a:t>
            </a:r>
            <a:r>
              <a:rPr lang="en-US" dirty="0" err="1"/>
              <a:t>thấy</a:t>
            </a:r>
            <a:r>
              <a:rPr lang="en-US" dirty="0"/>
              <a:t> </a:t>
            </a:r>
            <a:r>
              <a:rPr lang="en-US" dirty="0" err="1"/>
              <a:t>rằng</a:t>
            </a:r>
            <a:r>
              <a:rPr lang="en-US" dirty="0"/>
              <a:t> </a:t>
            </a:r>
            <a:r>
              <a:rPr lang="en-US" dirty="0" err="1"/>
              <a:t>điện</a:t>
            </a:r>
            <a:r>
              <a:rPr lang="en-US" dirty="0"/>
              <a:t> </a:t>
            </a:r>
            <a:r>
              <a:rPr lang="en-US" dirty="0" err="1"/>
              <a:t>áp</a:t>
            </a:r>
            <a:r>
              <a:rPr lang="en-US" dirty="0"/>
              <a:t> </a:t>
            </a:r>
            <a:r>
              <a:rPr lang="en-US" dirty="0" err="1"/>
              <a:t>hở</a:t>
            </a:r>
            <a:r>
              <a:rPr lang="en-US" dirty="0"/>
              <a:t> </a:t>
            </a:r>
            <a:r>
              <a:rPr lang="en-US" dirty="0" err="1"/>
              <a:t>mạch</a:t>
            </a:r>
            <a:r>
              <a:rPr lang="en-US" dirty="0"/>
              <a:t> ở </a:t>
            </a:r>
            <a:r>
              <a:rPr lang="en-US" dirty="0" err="1"/>
              <a:t>bên</a:t>
            </a:r>
            <a:r>
              <a:rPr lang="en-US" dirty="0"/>
              <a:t> </a:t>
            </a:r>
            <a:r>
              <a:rPr lang="en-US" dirty="0" err="1"/>
              <a:t>phải</a:t>
            </a:r>
            <a:r>
              <a:rPr lang="en-US" dirty="0"/>
              <a:t> </a:t>
            </a:r>
            <a:r>
              <a:rPr lang="en-US" dirty="0" err="1"/>
              <a:t>của</a:t>
            </a:r>
            <a:r>
              <a:rPr lang="en-US" dirty="0"/>
              <a:t> </a:t>
            </a:r>
            <a:r>
              <a:rPr lang="en-US" dirty="0" err="1"/>
              <a:t>điểm</a:t>
            </a:r>
            <a:r>
              <a:rPr lang="en-US" dirty="0"/>
              <a:t> </a:t>
            </a:r>
            <a:r>
              <a:rPr lang="en-US" dirty="0" err="1"/>
              <a:t>công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Điện</a:t>
            </a:r>
            <a:r>
              <a:rPr lang="en-US" dirty="0"/>
              <a:t> </a:t>
            </a:r>
            <a:r>
              <a:rPr lang="en-US" dirty="0" err="1"/>
              <a:t>áp</a:t>
            </a:r>
            <a:r>
              <a:rPr lang="en-US" dirty="0"/>
              <a:t> </a:t>
            </a:r>
            <a:r>
              <a:rPr lang="en-US" dirty="0" err="1"/>
              <a:t>hở</a:t>
            </a:r>
            <a:r>
              <a:rPr lang="en-US" dirty="0"/>
              <a:t> </a:t>
            </a:r>
            <a:r>
              <a:rPr lang="en-US" dirty="0" err="1"/>
              <a:t>mạch</a:t>
            </a:r>
            <a:r>
              <a:rPr lang="en-US" dirty="0"/>
              <a:t> (V</a:t>
            </a:r>
            <a:r>
              <a:rPr lang="en-US" baseline="-25000" dirty="0"/>
              <a:t>OC</a:t>
            </a:r>
            <a:r>
              <a:rPr lang="en-US" dirty="0"/>
              <a:t>) </a:t>
            </a:r>
            <a:r>
              <a:rPr lang="en-US" dirty="0" err="1"/>
              <a:t>là</a:t>
            </a:r>
            <a:r>
              <a:rPr lang="en-US" dirty="0"/>
              <a:t> </a:t>
            </a:r>
            <a:r>
              <a:rPr lang="en-US" dirty="0" err="1"/>
              <a:t>điện</a:t>
            </a:r>
            <a:r>
              <a:rPr lang="en-US" dirty="0"/>
              <a:t> </a:t>
            </a:r>
            <a:r>
              <a:rPr lang="en-US" dirty="0" err="1"/>
              <a:t>áp</a:t>
            </a:r>
            <a:r>
              <a:rPr lang="en-US" dirty="0"/>
              <a:t> </a:t>
            </a:r>
            <a:r>
              <a:rPr lang="en-US" dirty="0" err="1"/>
              <a:t>tối</a:t>
            </a:r>
            <a:r>
              <a:rPr lang="en-US" dirty="0"/>
              <a:t> </a:t>
            </a:r>
            <a:r>
              <a:rPr lang="en-US" dirty="0" err="1"/>
              <a:t>đa</a:t>
            </a:r>
            <a:r>
              <a:rPr lang="en-US" dirty="0"/>
              <a:t> </a:t>
            </a:r>
            <a:r>
              <a:rPr lang="en-US" dirty="0" err="1"/>
              <a:t>mà</a:t>
            </a:r>
            <a:r>
              <a:rPr lang="en-US" dirty="0"/>
              <a:t> solar panel </a:t>
            </a:r>
            <a:r>
              <a:rPr lang="en-US" dirty="0" err="1"/>
              <a:t>phát</a:t>
            </a:r>
            <a:r>
              <a:rPr lang="en-US" dirty="0"/>
              <a:t> </a:t>
            </a:r>
            <a:r>
              <a:rPr lang="en-US" dirty="0" err="1"/>
              <a:t>ra</a:t>
            </a:r>
            <a:r>
              <a:rPr lang="en-US" dirty="0"/>
              <a:t>, </a:t>
            </a:r>
            <a:r>
              <a:rPr lang="en-US" dirty="0" err="1"/>
              <a:t>khi</a:t>
            </a:r>
            <a:r>
              <a:rPr lang="en-US" dirty="0"/>
              <a:t> </a:t>
            </a:r>
            <a:r>
              <a:rPr lang="en-US" dirty="0" err="1"/>
              <a:t>không</a:t>
            </a:r>
            <a:r>
              <a:rPr lang="en-US" dirty="0"/>
              <a:t> </a:t>
            </a:r>
            <a:r>
              <a:rPr lang="en-US" dirty="0" err="1"/>
              <a:t>có</a:t>
            </a:r>
            <a:r>
              <a:rPr lang="en-US" dirty="0"/>
              <a:t> </a:t>
            </a:r>
            <a:r>
              <a:rPr lang="en-US" dirty="0" err="1"/>
              <a:t>tải</a:t>
            </a:r>
            <a:r>
              <a:rPr lang="en-US" dirty="0"/>
              <a:t> </a:t>
            </a:r>
            <a:r>
              <a:rPr lang="en-US" dirty="0" err="1"/>
              <a:t>nào</a:t>
            </a:r>
            <a:r>
              <a:rPr lang="en-US" dirty="0"/>
              <a:t> </a:t>
            </a:r>
            <a:r>
              <a:rPr lang="en-US" dirty="0" err="1"/>
              <a:t>nối</a:t>
            </a:r>
            <a:r>
              <a:rPr lang="en-US" dirty="0"/>
              <a:t> </a:t>
            </a:r>
            <a:r>
              <a:rPr lang="en-US" dirty="0" err="1"/>
              <a:t>tới</a:t>
            </a:r>
            <a:r>
              <a:rPr lang="en-US" dirty="0"/>
              <a:t> solar panel. </a:t>
            </a:r>
            <a:r>
              <a:rPr lang="en-US" dirty="0" err="1"/>
              <a:t>Dòng</a:t>
            </a:r>
            <a:r>
              <a:rPr lang="en-US" dirty="0"/>
              <a:t> </a:t>
            </a:r>
            <a:r>
              <a:rPr lang="en-US" dirty="0" err="1"/>
              <a:t>điện</a:t>
            </a:r>
            <a:r>
              <a:rPr lang="en-US" dirty="0"/>
              <a:t> </a:t>
            </a:r>
            <a:r>
              <a:rPr lang="en-US" dirty="0" err="1"/>
              <a:t>ngắn</a:t>
            </a:r>
            <a:r>
              <a:rPr lang="en-US" dirty="0"/>
              <a:t> </a:t>
            </a:r>
            <a:r>
              <a:rPr lang="en-US" dirty="0" err="1"/>
              <a:t>mạch</a:t>
            </a:r>
            <a:r>
              <a:rPr lang="en-US" dirty="0"/>
              <a:t> </a:t>
            </a:r>
            <a:r>
              <a:rPr lang="en-US" dirty="0" err="1"/>
              <a:t>của</a:t>
            </a:r>
            <a:r>
              <a:rPr lang="en-US" dirty="0"/>
              <a:t> solar panel (I</a:t>
            </a:r>
            <a:r>
              <a:rPr lang="en-US" baseline="-25000" dirty="0"/>
              <a:t>SC</a:t>
            </a:r>
            <a:r>
              <a:rPr lang="en-US" dirty="0"/>
              <a:t>) </a:t>
            </a:r>
            <a:r>
              <a:rPr lang="en-US" dirty="0" err="1"/>
              <a:t>là</a:t>
            </a:r>
            <a:r>
              <a:rPr lang="en-US" dirty="0"/>
              <a:t> </a:t>
            </a:r>
            <a:r>
              <a:rPr lang="en-US" dirty="0" err="1"/>
              <a:t>một</a:t>
            </a:r>
            <a:r>
              <a:rPr lang="en-US" dirty="0"/>
              <a:t> </a:t>
            </a:r>
            <a:r>
              <a:rPr lang="en-US" dirty="0" err="1"/>
              <a:t>tham</a:t>
            </a:r>
            <a:r>
              <a:rPr lang="en-US" dirty="0"/>
              <a:t> </a:t>
            </a:r>
            <a:r>
              <a:rPr lang="en-US" dirty="0" err="1"/>
              <a:t>số</a:t>
            </a:r>
            <a:r>
              <a:rPr lang="en-US" dirty="0"/>
              <a:t> </a:t>
            </a:r>
            <a:r>
              <a:rPr lang="en-US" dirty="0" err="1"/>
              <a:t>quan</a:t>
            </a:r>
            <a:r>
              <a:rPr lang="en-US" dirty="0"/>
              <a:t> </a:t>
            </a:r>
            <a:r>
              <a:rPr lang="en-US" dirty="0" err="1"/>
              <a:t>trọng</a:t>
            </a:r>
            <a:r>
              <a:rPr lang="en-US" dirty="0"/>
              <a:t> </a:t>
            </a:r>
            <a:r>
              <a:rPr lang="en-US" dirty="0" err="1"/>
              <a:t>khác</a:t>
            </a:r>
            <a:r>
              <a:rPr lang="en-US" dirty="0"/>
              <a:t>, </a:t>
            </a:r>
            <a:r>
              <a:rPr lang="en-US" dirty="0" err="1"/>
              <a:t>nó</a:t>
            </a:r>
            <a:r>
              <a:rPr lang="en-US" dirty="0"/>
              <a:t> </a:t>
            </a:r>
            <a:r>
              <a:rPr lang="en-US" dirty="0" err="1"/>
              <a:t>là</a:t>
            </a:r>
            <a:r>
              <a:rPr lang="en-US" dirty="0"/>
              <a:t> </a:t>
            </a:r>
            <a:r>
              <a:rPr lang="en-US" dirty="0" err="1"/>
              <a:t>dòng</a:t>
            </a:r>
            <a:r>
              <a:rPr lang="en-US" dirty="0"/>
              <a:t> </a:t>
            </a:r>
            <a:r>
              <a:rPr lang="en-US" dirty="0" err="1"/>
              <a:t>tối</a:t>
            </a:r>
            <a:r>
              <a:rPr lang="en-US" dirty="0"/>
              <a:t> </a:t>
            </a:r>
            <a:r>
              <a:rPr lang="en-US" dirty="0" err="1"/>
              <a:t>đa</a:t>
            </a:r>
            <a:r>
              <a:rPr lang="en-US" dirty="0"/>
              <a:t> </a:t>
            </a:r>
            <a:r>
              <a:rPr lang="en-US" dirty="0" err="1"/>
              <a:t>có</a:t>
            </a:r>
            <a:r>
              <a:rPr lang="en-US" dirty="0"/>
              <a:t> </a:t>
            </a:r>
            <a:r>
              <a:rPr lang="en-US" dirty="0" err="1"/>
              <a:t>thể</a:t>
            </a:r>
            <a:r>
              <a:rPr lang="en-US" dirty="0"/>
              <a:t> </a:t>
            </a:r>
            <a:r>
              <a:rPr lang="en-US" dirty="0" err="1"/>
              <a:t>nhận</a:t>
            </a:r>
            <a:r>
              <a:rPr lang="en-US" dirty="0"/>
              <a:t> </a:t>
            </a:r>
            <a:r>
              <a:rPr lang="en-US" dirty="0" err="1"/>
              <a:t>được</a:t>
            </a:r>
            <a:r>
              <a:rPr lang="en-US" dirty="0"/>
              <a:t> </a:t>
            </a:r>
            <a:r>
              <a:rPr lang="en-US" dirty="0" err="1"/>
              <a:t>từ</a:t>
            </a:r>
            <a:r>
              <a:rPr lang="en-US" dirty="0"/>
              <a:t> solar panel. </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477573" y="1839939"/>
            <a:ext cx="3146156" cy="1910652"/>
          </a:xfrm>
          <a:prstGeom prst="rect">
            <a:avLst/>
          </a:prstGeom>
          <a:noFill/>
          <a:ln>
            <a:noFill/>
          </a:ln>
        </p:spPr>
      </p:pic>
      <p:sp>
        <p:nvSpPr>
          <p:cNvPr id="6" name="Content Placeholder 2"/>
          <p:cNvSpPr txBox="1">
            <a:spLocks/>
          </p:cNvSpPr>
          <p:nvPr/>
        </p:nvSpPr>
        <p:spPr>
          <a:xfrm>
            <a:off x="838200" y="4664990"/>
            <a:ext cx="10150098" cy="1673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smtClean="0"/>
              <a:t>Năng</a:t>
            </a:r>
            <a:r>
              <a:rPr lang="en-US" dirty="0" smtClean="0"/>
              <a:t> </a:t>
            </a:r>
            <a:r>
              <a:rPr lang="en-US" dirty="0" err="1" smtClean="0"/>
              <a:t>lượng</a:t>
            </a:r>
            <a:r>
              <a:rPr lang="en-US" dirty="0" smtClean="0"/>
              <a:t> </a:t>
            </a:r>
            <a:r>
              <a:rPr lang="en-US" dirty="0" err="1" smtClean="0"/>
              <a:t>tối</a:t>
            </a:r>
            <a:r>
              <a:rPr lang="en-US" dirty="0" smtClean="0"/>
              <a:t> </a:t>
            </a:r>
            <a:r>
              <a:rPr lang="en-US" dirty="0" err="1" smtClean="0"/>
              <a:t>đa</a:t>
            </a:r>
            <a:r>
              <a:rPr lang="en-US" dirty="0" smtClean="0"/>
              <a:t> </a:t>
            </a:r>
            <a:r>
              <a:rPr lang="en-US" dirty="0" err="1" smtClean="0"/>
              <a:t>có</a:t>
            </a:r>
            <a:r>
              <a:rPr lang="en-US" dirty="0" smtClean="0"/>
              <a:t> </a:t>
            </a:r>
            <a:r>
              <a:rPr lang="en-US" dirty="0" err="1" smtClean="0"/>
              <a:t>thể</a:t>
            </a:r>
            <a:r>
              <a:rPr lang="en-US" dirty="0" smtClean="0"/>
              <a:t> </a:t>
            </a:r>
            <a:r>
              <a:rPr lang="en-US" dirty="0" err="1" smtClean="0"/>
              <a:t>được</a:t>
            </a:r>
            <a:r>
              <a:rPr lang="en-US" dirty="0" smtClean="0"/>
              <a:t> </a:t>
            </a:r>
            <a:r>
              <a:rPr lang="en-US" dirty="0" err="1" smtClean="0"/>
              <a:t>cung</a:t>
            </a:r>
            <a:r>
              <a:rPr lang="en-US" dirty="0" smtClean="0"/>
              <a:t> </a:t>
            </a:r>
            <a:r>
              <a:rPr lang="en-US" dirty="0" err="1" smtClean="0"/>
              <a:t>cấp</a:t>
            </a:r>
            <a:r>
              <a:rPr lang="en-US" dirty="0" smtClean="0"/>
              <a:t> </a:t>
            </a:r>
            <a:r>
              <a:rPr lang="en-US" dirty="0" err="1" smtClean="0"/>
              <a:t>từ</a:t>
            </a:r>
            <a:r>
              <a:rPr lang="en-US" dirty="0" smtClean="0"/>
              <a:t> solar panel </a:t>
            </a:r>
            <a:r>
              <a:rPr lang="en-US" dirty="0" err="1" smtClean="0"/>
              <a:t>phụ</a:t>
            </a:r>
            <a:r>
              <a:rPr lang="en-US" dirty="0" smtClean="0"/>
              <a:t> </a:t>
            </a:r>
            <a:r>
              <a:rPr lang="en-US" dirty="0" err="1" smtClean="0"/>
              <a:t>thuộc</a:t>
            </a:r>
            <a:r>
              <a:rPr lang="en-US" dirty="0" smtClean="0"/>
              <a:t> </a:t>
            </a:r>
            <a:r>
              <a:rPr lang="en-US" dirty="0" err="1" smtClean="0"/>
              <a:t>vào</a:t>
            </a:r>
            <a:r>
              <a:rPr lang="en-US" dirty="0" smtClean="0"/>
              <a:t> </a:t>
            </a:r>
            <a:r>
              <a:rPr lang="en-US" dirty="0" err="1" smtClean="0"/>
              <a:t>ba</a:t>
            </a:r>
            <a:r>
              <a:rPr lang="en-US" dirty="0" smtClean="0"/>
              <a:t> </a:t>
            </a:r>
            <a:r>
              <a:rPr lang="en-US" dirty="0" err="1" smtClean="0"/>
              <a:t>yếu</a:t>
            </a:r>
            <a:r>
              <a:rPr lang="en-US" dirty="0" smtClean="0"/>
              <a:t> </a:t>
            </a:r>
            <a:r>
              <a:rPr lang="en-US" dirty="0" err="1" smtClean="0"/>
              <a:t>tố</a:t>
            </a:r>
            <a:r>
              <a:rPr lang="en-US" dirty="0" smtClean="0"/>
              <a:t> </a:t>
            </a:r>
            <a:r>
              <a:rPr lang="en-US" dirty="0" err="1" smtClean="0"/>
              <a:t>quan</a:t>
            </a:r>
            <a:r>
              <a:rPr lang="en-US" dirty="0" smtClean="0"/>
              <a:t> </a:t>
            </a:r>
            <a:r>
              <a:rPr lang="en-US" dirty="0" err="1" smtClean="0"/>
              <a:t>trọng</a:t>
            </a:r>
            <a:r>
              <a:rPr lang="en-US" dirty="0" smtClean="0"/>
              <a:t>: </a:t>
            </a:r>
            <a:r>
              <a:rPr lang="en-US" dirty="0" err="1" smtClean="0"/>
              <a:t>bức</a:t>
            </a:r>
            <a:r>
              <a:rPr lang="en-US" dirty="0" smtClean="0"/>
              <a:t> </a:t>
            </a:r>
            <a:r>
              <a:rPr lang="en-US" dirty="0" err="1" smtClean="0"/>
              <a:t>xạ</a:t>
            </a:r>
            <a:r>
              <a:rPr lang="en-US" dirty="0" smtClean="0"/>
              <a:t>, </a:t>
            </a:r>
            <a:r>
              <a:rPr lang="en-US" dirty="0" err="1" smtClean="0"/>
              <a:t>nhiệt</a:t>
            </a:r>
            <a:r>
              <a:rPr lang="en-US" dirty="0" smtClean="0"/>
              <a:t> </a:t>
            </a:r>
            <a:r>
              <a:rPr lang="en-US" dirty="0" err="1" smtClean="0"/>
              <a:t>độ</a:t>
            </a:r>
            <a:r>
              <a:rPr lang="en-US" dirty="0" smtClean="0"/>
              <a:t> </a:t>
            </a:r>
            <a:r>
              <a:rPr lang="en-US" dirty="0" err="1" smtClean="0"/>
              <a:t>và</a:t>
            </a:r>
            <a:r>
              <a:rPr lang="en-US" dirty="0" smtClean="0"/>
              <a:t> </a:t>
            </a:r>
            <a:r>
              <a:rPr lang="en-US" dirty="0" err="1" smtClean="0"/>
              <a:t>tải</a:t>
            </a:r>
            <a:r>
              <a:rPr lang="en-US" dirty="0" smtClean="0"/>
              <a:t>.</a:t>
            </a:r>
            <a:endParaRPr lang="en-GB" dirty="0" smtClean="0"/>
          </a:p>
          <a:p>
            <a:endParaRPr lang="en-GB" dirty="0"/>
          </a:p>
        </p:txBody>
      </p:sp>
    </p:spTree>
    <p:extLst>
      <p:ext uri="{BB962C8B-B14F-4D97-AF65-F5344CB8AC3E}">
        <p14:creationId xmlns:p14="http://schemas.microsoft.com/office/powerpoint/2010/main" val="230222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0" y="365125"/>
            <a:ext cx="4991100" cy="1063625"/>
          </a:xfrm>
          <a:solidFill>
            <a:srgbClr val="FFFF00"/>
          </a:solidFill>
        </p:spPr>
        <p:txBody>
          <a:bodyPr>
            <a:normAutofit/>
          </a:bodyPr>
          <a:lstStyle/>
          <a:p>
            <a:pPr algn="ctr"/>
            <a:r>
              <a:rPr lang="en-GB" sz="4000" b="1" dirty="0" smtClean="0"/>
              <a:t>3. </a:t>
            </a:r>
            <a:r>
              <a:rPr lang="en-GB" sz="4000" b="1" dirty="0" err="1" smtClean="0"/>
              <a:t>Nạp</a:t>
            </a:r>
            <a:r>
              <a:rPr lang="en-GB" sz="4000" b="1" dirty="0" smtClean="0"/>
              <a:t> </a:t>
            </a:r>
            <a:r>
              <a:rPr lang="en-GB" sz="4000" b="1" dirty="0" err="1" smtClean="0"/>
              <a:t>acquy</a:t>
            </a:r>
            <a:r>
              <a:rPr lang="en-GB" sz="4000" b="1" dirty="0" smtClean="0"/>
              <a:t> </a:t>
            </a:r>
            <a:r>
              <a:rPr lang="en-GB" sz="4000" b="1" dirty="0" err="1" smtClean="0"/>
              <a:t>từ</a:t>
            </a:r>
            <a:r>
              <a:rPr lang="en-GB" sz="4000" b="1" dirty="0" smtClean="0"/>
              <a:t> NLMT</a:t>
            </a:r>
            <a:endParaRPr lang="en-GB" sz="4000" b="1" dirty="0"/>
          </a:p>
        </p:txBody>
      </p:sp>
      <p:sp>
        <p:nvSpPr>
          <p:cNvPr id="3" name="Content Placeholder 2"/>
          <p:cNvSpPr>
            <a:spLocks noGrp="1"/>
          </p:cNvSpPr>
          <p:nvPr>
            <p:ph idx="1"/>
          </p:nvPr>
        </p:nvSpPr>
        <p:spPr>
          <a:xfrm>
            <a:off x="838200" y="1562100"/>
            <a:ext cx="7467600" cy="4838700"/>
          </a:xfrm>
        </p:spPr>
        <p:txBody>
          <a:bodyPr>
            <a:normAutofit fontScale="85000" lnSpcReduction="20000"/>
          </a:bodyPr>
          <a:lstStyle/>
          <a:p>
            <a:pPr marL="0" indent="0">
              <a:buNone/>
            </a:pPr>
            <a:r>
              <a:rPr lang="en-GB" b="1" dirty="0" err="1" smtClean="0"/>
              <a:t>Nguyên</a:t>
            </a:r>
            <a:r>
              <a:rPr lang="en-GB" b="1" dirty="0" smtClean="0"/>
              <a:t> </a:t>
            </a:r>
            <a:r>
              <a:rPr lang="en-GB" b="1" dirty="0" err="1" smtClean="0"/>
              <a:t>chung</a:t>
            </a:r>
            <a:r>
              <a:rPr lang="en-GB" b="1" dirty="0" smtClean="0"/>
              <a:t> </a:t>
            </a:r>
            <a:r>
              <a:rPr lang="en-GB" b="1" dirty="0" err="1" smtClean="0"/>
              <a:t>nạp</a:t>
            </a:r>
            <a:r>
              <a:rPr lang="en-GB" b="1" dirty="0" smtClean="0"/>
              <a:t> </a:t>
            </a:r>
            <a:r>
              <a:rPr lang="en-GB" b="1" dirty="0" err="1" smtClean="0"/>
              <a:t>acquy</a:t>
            </a:r>
            <a:r>
              <a:rPr lang="en-GB" b="1" dirty="0" smtClean="0"/>
              <a:t> </a:t>
            </a:r>
            <a:r>
              <a:rPr lang="en-GB" b="1" dirty="0" err="1" smtClean="0"/>
              <a:t>từ</a:t>
            </a:r>
            <a:r>
              <a:rPr lang="en-GB" b="1" dirty="0" smtClean="0"/>
              <a:t> NLMT</a:t>
            </a:r>
          </a:p>
          <a:p>
            <a:pPr marL="0" indent="0">
              <a:buNone/>
            </a:pPr>
            <a:r>
              <a:rPr lang="en-US" dirty="0" err="1" smtClean="0"/>
              <a:t>Hình</a:t>
            </a:r>
            <a:r>
              <a:rPr lang="en-US" dirty="0" smtClean="0"/>
              <a:t> </a:t>
            </a:r>
            <a:r>
              <a:rPr lang="en-US" dirty="0" err="1" smtClean="0"/>
              <a:t>bên</a:t>
            </a:r>
            <a:r>
              <a:rPr lang="en-US" dirty="0" smtClean="0"/>
              <a:t> </a:t>
            </a:r>
            <a:r>
              <a:rPr lang="en-US" dirty="0" err="1"/>
              <a:t>cho</a:t>
            </a:r>
            <a:r>
              <a:rPr lang="en-US" dirty="0"/>
              <a:t> </a:t>
            </a:r>
            <a:r>
              <a:rPr lang="en-US" dirty="0" err="1"/>
              <a:t>thấy</a:t>
            </a:r>
            <a:r>
              <a:rPr lang="en-US" dirty="0"/>
              <a:t> </a:t>
            </a:r>
            <a:r>
              <a:rPr lang="en-US" dirty="0" err="1"/>
              <a:t>ảnh</a:t>
            </a:r>
            <a:r>
              <a:rPr lang="en-US" dirty="0"/>
              <a:t> </a:t>
            </a:r>
            <a:r>
              <a:rPr lang="en-US" dirty="0" err="1"/>
              <a:t>hưởng</a:t>
            </a:r>
            <a:r>
              <a:rPr lang="en-US" dirty="0"/>
              <a:t> </a:t>
            </a:r>
            <a:r>
              <a:rPr lang="en-US" dirty="0" err="1"/>
              <a:t>của</a:t>
            </a:r>
            <a:r>
              <a:rPr lang="en-US" dirty="0"/>
              <a:t> </a:t>
            </a:r>
            <a:r>
              <a:rPr lang="en-US" dirty="0" err="1"/>
              <a:t>các</a:t>
            </a:r>
            <a:r>
              <a:rPr lang="en-US" dirty="0"/>
              <a:t> </a:t>
            </a:r>
            <a:r>
              <a:rPr lang="en-US" dirty="0" err="1"/>
              <a:t>mức</a:t>
            </a:r>
            <a:r>
              <a:rPr lang="en-US" dirty="0"/>
              <a:t> </a:t>
            </a:r>
            <a:r>
              <a:rPr lang="en-US" dirty="0" err="1"/>
              <a:t>chiếu</a:t>
            </a:r>
            <a:r>
              <a:rPr lang="en-US" dirty="0"/>
              <a:t> </a:t>
            </a:r>
            <a:r>
              <a:rPr lang="en-US" dirty="0" err="1"/>
              <a:t>xạ</a:t>
            </a:r>
            <a:r>
              <a:rPr lang="en-US" dirty="0"/>
              <a:t> </a:t>
            </a:r>
            <a:r>
              <a:rPr lang="en-US" dirty="0" err="1"/>
              <a:t>khác</a:t>
            </a:r>
            <a:r>
              <a:rPr lang="en-US" dirty="0"/>
              <a:t> </a:t>
            </a:r>
            <a:r>
              <a:rPr lang="en-US" dirty="0" err="1"/>
              <a:t>nhau</a:t>
            </a:r>
            <a:r>
              <a:rPr lang="en-US" dirty="0"/>
              <a:t> </a:t>
            </a:r>
            <a:r>
              <a:rPr lang="en-US" dirty="0" err="1"/>
              <a:t>đến</a:t>
            </a:r>
            <a:r>
              <a:rPr lang="en-US" dirty="0"/>
              <a:t> </a:t>
            </a:r>
            <a:r>
              <a:rPr lang="en-US" dirty="0" err="1"/>
              <a:t>điện</a:t>
            </a:r>
            <a:r>
              <a:rPr lang="en-US" dirty="0"/>
              <a:t> </a:t>
            </a:r>
            <a:r>
              <a:rPr lang="en-US" dirty="0" err="1"/>
              <a:t>áp</a:t>
            </a:r>
            <a:r>
              <a:rPr lang="en-US" dirty="0"/>
              <a:t>, </a:t>
            </a:r>
            <a:r>
              <a:rPr lang="en-US" dirty="0" err="1"/>
              <a:t>dòng</a:t>
            </a:r>
            <a:r>
              <a:rPr lang="en-US" dirty="0"/>
              <a:t> </a:t>
            </a:r>
            <a:r>
              <a:rPr lang="en-US" dirty="0" err="1"/>
              <a:t>điện</a:t>
            </a:r>
            <a:r>
              <a:rPr lang="en-US" dirty="0"/>
              <a:t> </a:t>
            </a:r>
            <a:r>
              <a:rPr lang="en-US" dirty="0" err="1"/>
              <a:t>và</a:t>
            </a:r>
            <a:r>
              <a:rPr lang="en-US" dirty="0"/>
              <a:t> </a:t>
            </a:r>
            <a:r>
              <a:rPr lang="en-US" dirty="0" err="1"/>
              <a:t>công</a:t>
            </a:r>
            <a:r>
              <a:rPr lang="en-US" dirty="0"/>
              <a:t> </a:t>
            </a:r>
            <a:r>
              <a:rPr lang="en-US" dirty="0" err="1"/>
              <a:t>suất</a:t>
            </a:r>
            <a:r>
              <a:rPr lang="en-US" dirty="0"/>
              <a:t> </a:t>
            </a:r>
            <a:r>
              <a:rPr lang="en-US" dirty="0" err="1"/>
              <a:t>của</a:t>
            </a:r>
            <a:r>
              <a:rPr lang="en-US" dirty="0"/>
              <a:t> solar panel. </a:t>
            </a:r>
            <a:r>
              <a:rPr lang="en-US" dirty="0" err="1"/>
              <a:t>Bức</a:t>
            </a:r>
            <a:r>
              <a:rPr lang="en-US" dirty="0"/>
              <a:t> </a:t>
            </a:r>
            <a:r>
              <a:rPr lang="en-US" dirty="0" err="1"/>
              <a:t>xạ</a:t>
            </a:r>
            <a:r>
              <a:rPr lang="en-US" dirty="0"/>
              <a:t> </a:t>
            </a:r>
            <a:r>
              <a:rPr lang="en-US" dirty="0" err="1"/>
              <a:t>mặt</a:t>
            </a:r>
            <a:r>
              <a:rPr lang="en-US" dirty="0"/>
              <a:t> </a:t>
            </a:r>
            <a:r>
              <a:rPr lang="en-US" dirty="0" err="1"/>
              <a:t>trời</a:t>
            </a:r>
            <a:r>
              <a:rPr lang="en-US" dirty="0"/>
              <a:t> </a:t>
            </a:r>
            <a:r>
              <a:rPr lang="en-US" dirty="0" err="1"/>
              <a:t>chủ</a:t>
            </a:r>
            <a:r>
              <a:rPr lang="en-US" dirty="0"/>
              <a:t> </a:t>
            </a:r>
            <a:r>
              <a:rPr lang="en-US" dirty="0" err="1"/>
              <a:t>yếu</a:t>
            </a:r>
            <a:r>
              <a:rPr lang="en-US" dirty="0"/>
              <a:t> </a:t>
            </a:r>
            <a:r>
              <a:rPr lang="en-US" dirty="0" err="1"/>
              <a:t>thay</a:t>
            </a:r>
            <a:r>
              <a:rPr lang="en-US" dirty="0"/>
              <a:t> </a:t>
            </a:r>
            <a:r>
              <a:rPr lang="en-US" dirty="0" err="1"/>
              <a:t>đổi</a:t>
            </a:r>
            <a:r>
              <a:rPr lang="en-US" dirty="0"/>
              <a:t> </a:t>
            </a:r>
            <a:r>
              <a:rPr lang="en-US" dirty="0" err="1"/>
              <a:t>dòng</a:t>
            </a:r>
            <a:r>
              <a:rPr lang="en-US" dirty="0"/>
              <a:t> </a:t>
            </a:r>
            <a:r>
              <a:rPr lang="en-US" dirty="0" err="1"/>
              <a:t>điện</a:t>
            </a:r>
            <a:r>
              <a:rPr lang="en-US" dirty="0"/>
              <a:t> </a:t>
            </a:r>
            <a:r>
              <a:rPr lang="en-US" dirty="0" err="1"/>
              <a:t>của</a:t>
            </a:r>
            <a:r>
              <a:rPr lang="en-US" dirty="0"/>
              <a:t> solar panel. </a:t>
            </a:r>
            <a:r>
              <a:rPr lang="en-US" dirty="0" err="1"/>
              <a:t>Nhiệt</a:t>
            </a:r>
            <a:r>
              <a:rPr lang="en-US" dirty="0"/>
              <a:t> </a:t>
            </a:r>
            <a:r>
              <a:rPr lang="en-US" dirty="0" err="1"/>
              <a:t>độ</a:t>
            </a:r>
            <a:r>
              <a:rPr lang="en-US" dirty="0"/>
              <a:t> </a:t>
            </a:r>
            <a:r>
              <a:rPr lang="en-US" dirty="0" err="1"/>
              <a:t>thay</a:t>
            </a:r>
            <a:r>
              <a:rPr lang="en-US" dirty="0"/>
              <a:t> </a:t>
            </a:r>
            <a:r>
              <a:rPr lang="en-US" dirty="0" err="1"/>
              <a:t>đổi</a:t>
            </a:r>
            <a:r>
              <a:rPr lang="en-US" dirty="0"/>
              <a:t> </a:t>
            </a:r>
            <a:r>
              <a:rPr lang="en-US" dirty="0" err="1"/>
              <a:t>điểm</a:t>
            </a:r>
            <a:r>
              <a:rPr lang="en-US" dirty="0"/>
              <a:t> </a:t>
            </a:r>
            <a:r>
              <a:rPr lang="en-US" dirty="0" err="1"/>
              <a:t>điện</a:t>
            </a:r>
            <a:r>
              <a:rPr lang="en-US" dirty="0"/>
              <a:t> </a:t>
            </a:r>
            <a:r>
              <a:rPr lang="en-US" dirty="0" err="1"/>
              <a:t>áp</a:t>
            </a:r>
            <a:r>
              <a:rPr lang="en-US" dirty="0"/>
              <a:t> </a:t>
            </a:r>
            <a:r>
              <a:rPr lang="en-US" dirty="0" err="1"/>
              <a:t>làm</a:t>
            </a:r>
            <a:r>
              <a:rPr lang="en-US" dirty="0"/>
              <a:t> </a:t>
            </a:r>
            <a:r>
              <a:rPr lang="en-US" dirty="0" err="1"/>
              <a:t>việc</a:t>
            </a:r>
            <a:r>
              <a:rPr lang="en-US" dirty="0"/>
              <a:t>. </a:t>
            </a:r>
            <a:r>
              <a:rPr lang="en-US" dirty="0" err="1"/>
              <a:t>Để</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trở</a:t>
            </a:r>
            <a:r>
              <a:rPr lang="en-US" dirty="0"/>
              <a:t> </a:t>
            </a:r>
            <a:r>
              <a:rPr lang="en-US" dirty="0" err="1"/>
              <a:t>kháng</a:t>
            </a:r>
            <a:r>
              <a:rPr lang="en-US" dirty="0"/>
              <a:t> panel </a:t>
            </a:r>
            <a:r>
              <a:rPr lang="en-US" dirty="0" err="1"/>
              <a:t>lý</a:t>
            </a:r>
            <a:r>
              <a:rPr lang="en-US" dirty="0"/>
              <a:t> </a:t>
            </a:r>
            <a:r>
              <a:rPr lang="en-US" dirty="0" err="1"/>
              <a:t>tưởng</a:t>
            </a:r>
            <a:r>
              <a:rPr lang="en-US" dirty="0"/>
              <a:t> </a:t>
            </a:r>
            <a:r>
              <a:rPr lang="en-US" dirty="0" err="1"/>
              <a:t>theo</a:t>
            </a:r>
            <a:r>
              <a:rPr lang="en-US" dirty="0"/>
              <a:t> </a:t>
            </a:r>
            <a:r>
              <a:rPr lang="en-US" dirty="0" err="1"/>
              <a:t>trở</a:t>
            </a:r>
            <a:r>
              <a:rPr lang="en-US" dirty="0"/>
              <a:t> </a:t>
            </a:r>
            <a:r>
              <a:rPr lang="en-US" dirty="0" err="1"/>
              <a:t>kháng</a:t>
            </a:r>
            <a:r>
              <a:rPr lang="en-US" dirty="0"/>
              <a:t> </a:t>
            </a:r>
            <a:r>
              <a:rPr lang="en-US" dirty="0" err="1"/>
              <a:t>tải</a:t>
            </a:r>
            <a:r>
              <a:rPr lang="en-US" dirty="0"/>
              <a:t>, </a:t>
            </a:r>
            <a:r>
              <a:rPr lang="en-US" dirty="0" err="1"/>
              <a:t>bộ</a:t>
            </a:r>
            <a:r>
              <a:rPr lang="en-US" dirty="0"/>
              <a:t> </a:t>
            </a:r>
            <a:r>
              <a:rPr lang="en-US" dirty="0" err="1"/>
              <a:t>biến</a:t>
            </a:r>
            <a:r>
              <a:rPr lang="en-US" dirty="0"/>
              <a:t> </a:t>
            </a:r>
            <a:r>
              <a:rPr lang="en-US" dirty="0" err="1"/>
              <a:t>đổi</a:t>
            </a:r>
            <a:r>
              <a:rPr lang="en-US" dirty="0"/>
              <a:t> DC-DC </a:t>
            </a:r>
            <a:r>
              <a:rPr lang="en-US" dirty="0" err="1"/>
              <a:t>được</a:t>
            </a:r>
            <a:r>
              <a:rPr lang="en-US" dirty="0"/>
              <a:t> </a:t>
            </a:r>
            <a:r>
              <a:rPr lang="en-US" dirty="0" err="1"/>
              <a:t>sử</a:t>
            </a:r>
            <a:r>
              <a:rPr lang="en-US" dirty="0"/>
              <a:t> </a:t>
            </a:r>
            <a:r>
              <a:rPr lang="en-US" dirty="0" err="1"/>
              <a:t>dụng</a:t>
            </a:r>
            <a:r>
              <a:rPr lang="en-US" dirty="0"/>
              <a:t>. </a:t>
            </a:r>
            <a:endParaRPr lang="en-US" dirty="0" smtClean="0"/>
          </a:p>
          <a:p>
            <a:pPr marL="0" indent="0">
              <a:buNone/>
            </a:pPr>
            <a:r>
              <a:rPr lang="en-US" dirty="0" err="1" smtClean="0"/>
              <a:t>Ví</a:t>
            </a:r>
            <a:r>
              <a:rPr lang="en-US" dirty="0" smtClean="0"/>
              <a:t> </a:t>
            </a:r>
            <a:r>
              <a:rPr lang="en-US" dirty="0" err="1"/>
              <a:t>dụ</a:t>
            </a:r>
            <a:r>
              <a:rPr lang="en-US" dirty="0"/>
              <a:t>, </a:t>
            </a:r>
            <a:r>
              <a:rPr lang="en-US" dirty="0" err="1"/>
              <a:t>tải</a:t>
            </a:r>
            <a:r>
              <a:rPr lang="en-US" dirty="0"/>
              <a:t> 5V / 2A (</a:t>
            </a:r>
            <a:r>
              <a:rPr lang="en-US" dirty="0" err="1"/>
              <a:t>tức</a:t>
            </a:r>
            <a:r>
              <a:rPr lang="en-US" dirty="0"/>
              <a:t> </a:t>
            </a:r>
            <a:r>
              <a:rPr lang="en-US" dirty="0" err="1"/>
              <a:t>là</a:t>
            </a:r>
            <a:r>
              <a:rPr lang="en-US" dirty="0"/>
              <a:t> 10W) </a:t>
            </a:r>
            <a:r>
              <a:rPr lang="en-US" dirty="0" err="1"/>
              <a:t>được</a:t>
            </a:r>
            <a:r>
              <a:rPr lang="en-US" dirty="0"/>
              <a:t> </a:t>
            </a:r>
            <a:r>
              <a:rPr lang="en-US" dirty="0" err="1"/>
              <a:t>cung</a:t>
            </a:r>
            <a:r>
              <a:rPr lang="en-US" dirty="0"/>
              <a:t> </a:t>
            </a:r>
            <a:r>
              <a:rPr lang="en-US" dirty="0" err="1"/>
              <a:t>cấp</a:t>
            </a:r>
            <a:r>
              <a:rPr lang="en-US" dirty="0"/>
              <a:t> </a:t>
            </a:r>
            <a:r>
              <a:rPr lang="en-US" dirty="0" err="1"/>
              <a:t>từ</a:t>
            </a:r>
            <a:r>
              <a:rPr lang="en-US" dirty="0"/>
              <a:t> solar panel 20W </a:t>
            </a:r>
            <a:r>
              <a:rPr lang="en-US" dirty="0" err="1"/>
              <a:t>với</a:t>
            </a:r>
            <a:r>
              <a:rPr lang="en-US" dirty="0"/>
              <a:t> MPP ở 17,5V / 1,15A. </a:t>
            </a:r>
            <a:r>
              <a:rPr lang="en-US" dirty="0" err="1"/>
              <a:t>Dòng</a:t>
            </a:r>
            <a:r>
              <a:rPr lang="en-US" dirty="0"/>
              <a:t> </a:t>
            </a:r>
            <a:r>
              <a:rPr lang="en-US" dirty="0" err="1"/>
              <a:t>ngắn</a:t>
            </a:r>
            <a:r>
              <a:rPr lang="en-US" dirty="0"/>
              <a:t> </a:t>
            </a:r>
            <a:r>
              <a:rPr lang="en-US" dirty="0" err="1"/>
              <a:t>mạch</a:t>
            </a:r>
            <a:r>
              <a:rPr lang="en-US" dirty="0"/>
              <a:t> </a:t>
            </a:r>
            <a:r>
              <a:rPr lang="en-US" dirty="0" err="1"/>
              <a:t>của</a:t>
            </a:r>
            <a:r>
              <a:rPr lang="en-US" dirty="0"/>
              <a:t> solar panel </a:t>
            </a:r>
            <a:r>
              <a:rPr lang="en-US" dirty="0" err="1"/>
              <a:t>là</a:t>
            </a:r>
            <a:r>
              <a:rPr lang="en-US" dirty="0"/>
              <a:t> 1.25A. </a:t>
            </a:r>
            <a:r>
              <a:rPr lang="en-US" dirty="0" err="1"/>
              <a:t>Nếu</a:t>
            </a:r>
            <a:r>
              <a:rPr lang="en-US" dirty="0"/>
              <a:t> </a:t>
            </a:r>
            <a:r>
              <a:rPr lang="en-US" dirty="0" err="1"/>
              <a:t>tải</a:t>
            </a:r>
            <a:r>
              <a:rPr lang="en-US" dirty="0"/>
              <a:t> </a:t>
            </a:r>
            <a:r>
              <a:rPr lang="en-US" dirty="0" err="1"/>
              <a:t>được</a:t>
            </a:r>
            <a:r>
              <a:rPr lang="en-US" dirty="0"/>
              <a:t> </a:t>
            </a:r>
            <a:r>
              <a:rPr lang="en-US" dirty="0" err="1"/>
              <a:t>kết</a:t>
            </a:r>
            <a:r>
              <a:rPr lang="en-US" dirty="0"/>
              <a:t> </a:t>
            </a:r>
            <a:r>
              <a:rPr lang="en-US" dirty="0" err="1"/>
              <a:t>nối</a:t>
            </a:r>
            <a:r>
              <a:rPr lang="en-US" dirty="0"/>
              <a:t> </a:t>
            </a:r>
            <a:r>
              <a:rPr lang="en-US" dirty="0" err="1"/>
              <a:t>trực</a:t>
            </a:r>
            <a:r>
              <a:rPr lang="en-US" dirty="0"/>
              <a:t> </a:t>
            </a:r>
            <a:r>
              <a:rPr lang="en-US" dirty="0" err="1"/>
              <a:t>tiếp</a:t>
            </a:r>
            <a:r>
              <a:rPr lang="en-US" dirty="0"/>
              <a:t> </a:t>
            </a:r>
            <a:r>
              <a:rPr lang="en-US" dirty="0" err="1"/>
              <a:t>với</a:t>
            </a:r>
            <a:r>
              <a:rPr lang="en-US" dirty="0"/>
              <a:t> solar panel, </a:t>
            </a:r>
            <a:r>
              <a:rPr lang="en-US" dirty="0" err="1"/>
              <a:t>thì</a:t>
            </a:r>
            <a:r>
              <a:rPr lang="en-US" dirty="0"/>
              <a:t> </a:t>
            </a:r>
            <a:r>
              <a:rPr lang="en-US" dirty="0" err="1"/>
              <a:t>nó</a:t>
            </a:r>
            <a:r>
              <a:rPr lang="en-US" dirty="0"/>
              <a:t> </a:t>
            </a:r>
            <a:r>
              <a:rPr lang="en-US" dirty="0" err="1"/>
              <a:t>sẽ</a:t>
            </a:r>
            <a:r>
              <a:rPr lang="en-US" dirty="0"/>
              <a:t> </a:t>
            </a:r>
            <a:r>
              <a:rPr lang="en-US" dirty="0" err="1"/>
              <a:t>cung</a:t>
            </a:r>
            <a:r>
              <a:rPr lang="en-US" dirty="0"/>
              <a:t> </a:t>
            </a:r>
            <a:r>
              <a:rPr lang="en-US" dirty="0" err="1"/>
              <a:t>cấp</a:t>
            </a:r>
            <a:r>
              <a:rPr lang="en-US" dirty="0"/>
              <a:t> </a:t>
            </a:r>
            <a:r>
              <a:rPr lang="en-US" dirty="0" err="1"/>
              <a:t>tối</a:t>
            </a:r>
            <a:r>
              <a:rPr lang="en-US" dirty="0"/>
              <a:t> </a:t>
            </a:r>
            <a:r>
              <a:rPr lang="en-US" dirty="0" err="1"/>
              <a:t>đa</a:t>
            </a:r>
            <a:r>
              <a:rPr lang="en-US" dirty="0"/>
              <a:t> 5V * 1.15A = 5.75W </a:t>
            </a:r>
            <a:r>
              <a:rPr lang="en-US" dirty="0" err="1"/>
              <a:t>khi</a:t>
            </a:r>
            <a:r>
              <a:rPr lang="en-US" dirty="0"/>
              <a:t> </a:t>
            </a:r>
            <a:r>
              <a:rPr lang="en-US" dirty="0" err="1"/>
              <a:t>đó</a:t>
            </a:r>
            <a:r>
              <a:rPr lang="en-US" dirty="0"/>
              <a:t> </a:t>
            </a:r>
            <a:r>
              <a:rPr lang="en-US" dirty="0" err="1"/>
              <a:t>tải</a:t>
            </a:r>
            <a:r>
              <a:rPr lang="en-US" dirty="0"/>
              <a:t> </a:t>
            </a:r>
            <a:r>
              <a:rPr lang="en-US" dirty="0" err="1" smtClean="0"/>
              <a:t>nhỏ</a:t>
            </a:r>
            <a:r>
              <a:rPr lang="en-US" dirty="0" smtClean="0"/>
              <a:t> </a:t>
            </a:r>
            <a:r>
              <a:rPr lang="en-US" dirty="0" err="1" smtClean="0"/>
              <a:t>hơn</a:t>
            </a:r>
            <a:r>
              <a:rPr lang="en-US" dirty="0" smtClean="0"/>
              <a:t> </a:t>
            </a:r>
            <a:r>
              <a:rPr lang="en-US" dirty="0"/>
              <a:t>10W. Do </a:t>
            </a:r>
            <a:r>
              <a:rPr lang="en-US" dirty="0" err="1"/>
              <a:t>đó</a:t>
            </a:r>
            <a:r>
              <a:rPr lang="en-US" dirty="0"/>
              <a:t>, solar panel </a:t>
            </a:r>
            <a:r>
              <a:rPr lang="en-US" dirty="0" err="1"/>
              <a:t>sẽ</a:t>
            </a:r>
            <a:r>
              <a:rPr lang="en-US" dirty="0"/>
              <a:t> </a:t>
            </a:r>
            <a:r>
              <a:rPr lang="en-US" dirty="0" err="1"/>
              <a:t>không</a:t>
            </a:r>
            <a:r>
              <a:rPr lang="en-US" dirty="0"/>
              <a:t> </a:t>
            </a:r>
            <a:r>
              <a:rPr lang="en-US" dirty="0" err="1"/>
              <a:t>hoạt</a:t>
            </a:r>
            <a:r>
              <a:rPr lang="en-US" dirty="0"/>
              <a:t> </a:t>
            </a:r>
            <a:r>
              <a:rPr lang="en-US" dirty="0" err="1"/>
              <a:t>động</a:t>
            </a:r>
            <a:r>
              <a:rPr lang="en-US" dirty="0"/>
              <a:t> </a:t>
            </a:r>
            <a:r>
              <a:rPr lang="en-US" dirty="0" err="1"/>
              <a:t>tại</a:t>
            </a:r>
            <a:r>
              <a:rPr lang="en-US" dirty="0"/>
              <a:t> MPP. </a:t>
            </a:r>
            <a:r>
              <a:rPr lang="en-US" dirty="0" err="1"/>
              <a:t>Bộ</a:t>
            </a:r>
            <a:r>
              <a:rPr lang="en-US" dirty="0"/>
              <a:t> </a:t>
            </a:r>
            <a:r>
              <a:rPr lang="en-US" dirty="0" err="1"/>
              <a:t>biến</a:t>
            </a:r>
            <a:r>
              <a:rPr lang="en-US" dirty="0"/>
              <a:t> </a:t>
            </a:r>
            <a:r>
              <a:rPr lang="en-US" dirty="0" err="1"/>
              <a:t>đổi</a:t>
            </a:r>
            <a:r>
              <a:rPr lang="en-US" dirty="0"/>
              <a:t> DC-DC </a:t>
            </a:r>
            <a:r>
              <a:rPr lang="en-US" dirty="0" err="1"/>
              <a:t>có</a:t>
            </a:r>
            <a:r>
              <a:rPr lang="en-US" dirty="0"/>
              <a:t> </a:t>
            </a:r>
            <a:r>
              <a:rPr lang="en-US" dirty="0" err="1"/>
              <a:t>thể</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để</a:t>
            </a:r>
            <a:r>
              <a:rPr lang="en-US" dirty="0"/>
              <a:t> </a:t>
            </a:r>
            <a:r>
              <a:rPr lang="en-US" dirty="0" err="1" smtClean="0"/>
              <a:t>điều</a:t>
            </a:r>
            <a:r>
              <a:rPr lang="en-US" dirty="0" smtClean="0"/>
              <a:t> </a:t>
            </a:r>
            <a:r>
              <a:rPr lang="en-US" dirty="0" err="1" smtClean="0"/>
              <a:t>khiển</a:t>
            </a:r>
            <a:r>
              <a:rPr lang="en-US" dirty="0" smtClean="0"/>
              <a:t> </a:t>
            </a:r>
            <a:r>
              <a:rPr lang="en-US" dirty="0" err="1"/>
              <a:t>các</a:t>
            </a:r>
            <a:r>
              <a:rPr lang="en-US" dirty="0"/>
              <a:t> </a:t>
            </a:r>
            <a:r>
              <a:rPr lang="en-US" dirty="0" err="1"/>
              <a:t>điều</a:t>
            </a:r>
            <a:r>
              <a:rPr lang="en-US" dirty="0"/>
              <a:t> </a:t>
            </a:r>
            <a:r>
              <a:rPr lang="en-US" dirty="0" err="1"/>
              <a:t>kiện</a:t>
            </a:r>
            <a:r>
              <a:rPr lang="en-US" dirty="0"/>
              <a:t> </a:t>
            </a:r>
            <a:r>
              <a:rPr lang="en-US" dirty="0" err="1"/>
              <a:t>tải</a:t>
            </a:r>
            <a:r>
              <a:rPr lang="en-US" dirty="0"/>
              <a:t> </a:t>
            </a:r>
            <a:r>
              <a:rPr lang="en-US" dirty="0" err="1"/>
              <a:t>với</a:t>
            </a:r>
            <a:r>
              <a:rPr lang="en-US" dirty="0"/>
              <a:t> </a:t>
            </a:r>
            <a:r>
              <a:rPr lang="en-US" dirty="0" err="1"/>
              <a:t>độ</a:t>
            </a:r>
            <a:r>
              <a:rPr lang="en-US" dirty="0"/>
              <a:t> </a:t>
            </a:r>
            <a:r>
              <a:rPr lang="en-US" dirty="0" err="1"/>
              <a:t>rộng</a:t>
            </a:r>
            <a:r>
              <a:rPr lang="en-US" dirty="0"/>
              <a:t> </a:t>
            </a:r>
            <a:r>
              <a:rPr lang="en-US" dirty="0" err="1"/>
              <a:t>xung</a:t>
            </a:r>
            <a:r>
              <a:rPr lang="en-US" dirty="0"/>
              <a:t> </a:t>
            </a:r>
            <a:r>
              <a:rPr lang="en-US" dirty="0" err="1"/>
              <a:t>khác</a:t>
            </a:r>
            <a:r>
              <a:rPr lang="en-US" dirty="0"/>
              <a:t> </a:t>
            </a:r>
            <a:r>
              <a:rPr lang="en-US" dirty="0" err="1"/>
              <a:t>nhau</a:t>
            </a:r>
            <a:r>
              <a:rPr lang="en-US" dirty="0"/>
              <a:t> </a:t>
            </a:r>
            <a:r>
              <a:rPr lang="en-US" dirty="0" err="1"/>
              <a:t>để</a:t>
            </a:r>
            <a:r>
              <a:rPr lang="en-US" dirty="0"/>
              <a:t> </a:t>
            </a:r>
            <a:r>
              <a:rPr lang="en-US" dirty="0" err="1" smtClean="0"/>
              <a:t>hiệu</a:t>
            </a:r>
            <a:r>
              <a:rPr lang="en-US" dirty="0" smtClean="0"/>
              <a:t> </a:t>
            </a:r>
            <a:r>
              <a:rPr lang="en-US" dirty="0" err="1" smtClean="0"/>
              <a:t>chỉnh</a:t>
            </a:r>
            <a:r>
              <a:rPr lang="en-US" dirty="0" smtClean="0"/>
              <a:t> </a:t>
            </a:r>
            <a:r>
              <a:rPr lang="en-US" dirty="0" err="1"/>
              <a:t>điện</a:t>
            </a:r>
            <a:r>
              <a:rPr lang="en-US" dirty="0"/>
              <a:t> </a:t>
            </a:r>
            <a:r>
              <a:rPr lang="en-US" dirty="0" err="1"/>
              <a:t>áp</a:t>
            </a:r>
            <a:r>
              <a:rPr lang="en-US" dirty="0"/>
              <a:t> </a:t>
            </a:r>
            <a:r>
              <a:rPr lang="en-US" dirty="0" err="1"/>
              <a:t>tải</a:t>
            </a:r>
            <a:r>
              <a:rPr lang="en-US" dirty="0"/>
              <a:t> </a:t>
            </a:r>
            <a:r>
              <a:rPr lang="en-US" dirty="0" err="1"/>
              <a:t>hoặc</a:t>
            </a:r>
            <a:r>
              <a:rPr lang="en-US" dirty="0"/>
              <a:t> </a:t>
            </a:r>
            <a:r>
              <a:rPr lang="en-US" dirty="0" err="1"/>
              <a:t>dòng</a:t>
            </a:r>
            <a:r>
              <a:rPr lang="en-US" dirty="0"/>
              <a:t> </a:t>
            </a:r>
            <a:r>
              <a:rPr lang="en-US" dirty="0" err="1"/>
              <a:t>điện</a:t>
            </a:r>
            <a:r>
              <a:rPr lang="en-US" dirty="0"/>
              <a:t> </a:t>
            </a:r>
            <a:r>
              <a:rPr lang="en-US" dirty="0" err="1"/>
              <a:t>từ</a:t>
            </a:r>
            <a:r>
              <a:rPr lang="en-US" dirty="0"/>
              <a:t> solar panel </a:t>
            </a:r>
            <a:r>
              <a:rPr lang="en-US" dirty="0" err="1"/>
              <a:t>để</a:t>
            </a:r>
            <a:r>
              <a:rPr lang="en-US" dirty="0"/>
              <a:t> </a:t>
            </a:r>
            <a:r>
              <a:rPr lang="en-US" dirty="0" err="1" smtClean="0"/>
              <a:t>đạt</a:t>
            </a:r>
            <a:r>
              <a:rPr lang="en-US" dirty="0" smtClean="0"/>
              <a:t> </a:t>
            </a:r>
            <a:r>
              <a:rPr lang="en-US" dirty="0" err="1" smtClean="0"/>
              <a:t>được</a:t>
            </a:r>
            <a:r>
              <a:rPr lang="en-US" dirty="0" smtClean="0"/>
              <a:t> </a:t>
            </a:r>
            <a:r>
              <a:rPr lang="en-US" dirty="0" err="1" smtClean="0"/>
              <a:t>công</a:t>
            </a:r>
            <a:r>
              <a:rPr lang="en-US" dirty="0" smtClean="0"/>
              <a:t> </a:t>
            </a:r>
            <a:r>
              <a:rPr lang="en-US" dirty="0" err="1" smtClean="0"/>
              <a:t>suất</a:t>
            </a:r>
            <a:r>
              <a:rPr lang="en-US" dirty="0" smtClean="0"/>
              <a:t> </a:t>
            </a:r>
            <a:r>
              <a:rPr lang="en-US" dirty="0" err="1" smtClean="0"/>
              <a:t>lớn</a:t>
            </a:r>
            <a:r>
              <a:rPr lang="en-US" dirty="0" smtClean="0"/>
              <a:t> </a:t>
            </a:r>
            <a:r>
              <a:rPr lang="en-US" dirty="0" err="1" smtClean="0"/>
              <a:t>nhất</a:t>
            </a:r>
            <a:r>
              <a:rPr lang="en-US" dirty="0" smtClean="0"/>
              <a:t>.</a:t>
            </a:r>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685368"/>
            <a:ext cx="3655333" cy="2715432"/>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268885"/>
            <a:ext cx="3655333" cy="2416483"/>
          </a:xfrm>
          <a:prstGeom prst="rect">
            <a:avLst/>
          </a:prstGeom>
          <a:noFill/>
          <a:ln>
            <a:noFill/>
          </a:ln>
        </p:spPr>
      </p:pic>
      <p:cxnSp>
        <p:nvCxnSpPr>
          <p:cNvPr id="5" name="Straight Connector 4"/>
          <p:cNvCxnSpPr/>
          <p:nvPr/>
        </p:nvCxnSpPr>
        <p:spPr>
          <a:xfrm>
            <a:off x="10874829" y="4082143"/>
            <a:ext cx="0" cy="2188028"/>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495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0" y="365125"/>
            <a:ext cx="4991100" cy="1063625"/>
          </a:xfrm>
          <a:solidFill>
            <a:srgbClr val="FFFF00"/>
          </a:solidFill>
        </p:spPr>
        <p:txBody>
          <a:bodyPr>
            <a:normAutofit/>
          </a:bodyPr>
          <a:lstStyle/>
          <a:p>
            <a:pPr algn="ctr"/>
            <a:r>
              <a:rPr lang="en-GB" sz="4000" b="1" dirty="0" smtClean="0"/>
              <a:t>3. </a:t>
            </a:r>
            <a:r>
              <a:rPr lang="en-GB" sz="4000" b="1" dirty="0" err="1" smtClean="0"/>
              <a:t>Nạp</a:t>
            </a:r>
            <a:r>
              <a:rPr lang="en-GB" sz="4000" b="1" dirty="0" smtClean="0"/>
              <a:t> </a:t>
            </a:r>
            <a:r>
              <a:rPr lang="en-GB" sz="4000" b="1" dirty="0" err="1" smtClean="0"/>
              <a:t>acquy</a:t>
            </a:r>
            <a:r>
              <a:rPr lang="en-GB" sz="4000" b="1" dirty="0" smtClean="0"/>
              <a:t> </a:t>
            </a:r>
            <a:r>
              <a:rPr lang="en-GB" sz="4000" b="1" dirty="0" err="1" smtClean="0"/>
              <a:t>từ</a:t>
            </a:r>
            <a:r>
              <a:rPr lang="en-GB" sz="4000" b="1" dirty="0" smtClean="0"/>
              <a:t> NLMT</a:t>
            </a:r>
            <a:endParaRPr lang="en-GB" sz="4000" b="1" dirty="0"/>
          </a:p>
        </p:txBody>
      </p:sp>
      <p:sp>
        <p:nvSpPr>
          <p:cNvPr id="3" name="Content Placeholder 2"/>
          <p:cNvSpPr>
            <a:spLocks noGrp="1"/>
          </p:cNvSpPr>
          <p:nvPr>
            <p:ph idx="1"/>
          </p:nvPr>
        </p:nvSpPr>
        <p:spPr>
          <a:xfrm>
            <a:off x="838200" y="1562100"/>
            <a:ext cx="7467600" cy="4838700"/>
          </a:xfrm>
        </p:spPr>
        <p:txBody>
          <a:bodyPr>
            <a:normAutofit fontScale="92500" lnSpcReduction="20000"/>
          </a:bodyPr>
          <a:lstStyle/>
          <a:p>
            <a:pPr marL="0" indent="0">
              <a:buNone/>
            </a:pPr>
            <a:r>
              <a:rPr lang="en-GB" b="1" dirty="0" err="1" smtClean="0"/>
              <a:t>Nguyên</a:t>
            </a:r>
            <a:r>
              <a:rPr lang="en-GB" b="1" dirty="0" smtClean="0"/>
              <a:t> </a:t>
            </a:r>
            <a:r>
              <a:rPr lang="en-GB" b="1" dirty="0" err="1" smtClean="0"/>
              <a:t>chung</a:t>
            </a:r>
            <a:r>
              <a:rPr lang="en-GB" b="1" dirty="0" smtClean="0"/>
              <a:t> </a:t>
            </a:r>
            <a:r>
              <a:rPr lang="en-GB" b="1" dirty="0" err="1" smtClean="0"/>
              <a:t>nạp</a:t>
            </a:r>
            <a:r>
              <a:rPr lang="en-GB" b="1" dirty="0" smtClean="0"/>
              <a:t> </a:t>
            </a:r>
            <a:r>
              <a:rPr lang="en-GB" b="1" dirty="0" err="1" smtClean="0"/>
              <a:t>acquy</a:t>
            </a:r>
            <a:r>
              <a:rPr lang="en-GB" b="1" dirty="0" smtClean="0"/>
              <a:t> </a:t>
            </a:r>
            <a:r>
              <a:rPr lang="en-GB" b="1" dirty="0" err="1" smtClean="0"/>
              <a:t>từ</a:t>
            </a:r>
            <a:r>
              <a:rPr lang="en-GB" b="1" dirty="0" smtClean="0"/>
              <a:t> NLMT</a:t>
            </a:r>
          </a:p>
          <a:p>
            <a:pPr marL="0" indent="0">
              <a:buNone/>
            </a:pPr>
            <a:r>
              <a:rPr lang="en-US" dirty="0" err="1"/>
              <a:t>Trong</a:t>
            </a:r>
            <a:r>
              <a:rPr lang="en-US" dirty="0"/>
              <a:t> </a:t>
            </a:r>
            <a:r>
              <a:rPr lang="en-US" dirty="0" err="1"/>
              <a:t>điều</a:t>
            </a:r>
            <a:r>
              <a:rPr lang="en-US" dirty="0"/>
              <a:t> </a:t>
            </a:r>
            <a:r>
              <a:rPr lang="en-US" dirty="0" err="1"/>
              <a:t>khiển</a:t>
            </a:r>
            <a:r>
              <a:rPr lang="en-US" dirty="0"/>
              <a:t> </a:t>
            </a:r>
            <a:r>
              <a:rPr lang="en-US" dirty="0" err="1"/>
              <a:t>công</a:t>
            </a:r>
            <a:r>
              <a:rPr lang="en-US" dirty="0"/>
              <a:t> </a:t>
            </a:r>
            <a:r>
              <a:rPr lang="en-US" dirty="0" err="1"/>
              <a:t>suất</a:t>
            </a:r>
            <a:r>
              <a:rPr lang="en-US" dirty="0"/>
              <a:t> solar panel, </a:t>
            </a:r>
            <a:r>
              <a:rPr lang="en-US" dirty="0" err="1"/>
              <a:t>việc</a:t>
            </a:r>
            <a:r>
              <a:rPr lang="en-US" dirty="0"/>
              <a:t> </a:t>
            </a:r>
            <a:r>
              <a:rPr lang="en-US" dirty="0" err="1"/>
              <a:t>tìm</a:t>
            </a:r>
            <a:r>
              <a:rPr lang="en-US" dirty="0"/>
              <a:t> </a:t>
            </a:r>
            <a:r>
              <a:rPr lang="en-US" dirty="0" err="1"/>
              <a:t>điểm</a:t>
            </a:r>
            <a:r>
              <a:rPr lang="en-US" dirty="0"/>
              <a:t> </a:t>
            </a:r>
            <a:r>
              <a:rPr lang="en-US" dirty="0" err="1"/>
              <a:t>công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nhằm</a:t>
            </a:r>
            <a:r>
              <a:rPr lang="en-US" dirty="0"/>
              <a:t> </a:t>
            </a:r>
            <a:r>
              <a:rPr lang="en-US" dirty="0" err="1"/>
              <a:t>tối</a:t>
            </a:r>
            <a:r>
              <a:rPr lang="en-US" dirty="0"/>
              <a:t> </a:t>
            </a:r>
            <a:r>
              <a:rPr lang="en-US" dirty="0" err="1"/>
              <a:t>đa</a:t>
            </a:r>
            <a:r>
              <a:rPr lang="en-US" dirty="0"/>
              <a:t> </a:t>
            </a:r>
            <a:r>
              <a:rPr lang="en-US" dirty="0" err="1"/>
              <a:t>nhận</a:t>
            </a:r>
            <a:r>
              <a:rPr lang="en-US" dirty="0"/>
              <a:t> </a:t>
            </a:r>
            <a:r>
              <a:rPr lang="en-US" dirty="0" err="1"/>
              <a:t>năng</a:t>
            </a:r>
            <a:r>
              <a:rPr lang="en-US" dirty="0"/>
              <a:t> </a:t>
            </a:r>
            <a:r>
              <a:rPr lang="en-US" dirty="0" err="1"/>
              <a:t>lượng</a:t>
            </a:r>
            <a:r>
              <a:rPr lang="en-US" dirty="0"/>
              <a:t> </a:t>
            </a:r>
            <a:r>
              <a:rPr lang="en-US" dirty="0" err="1"/>
              <a:t>mặt</a:t>
            </a:r>
            <a:r>
              <a:rPr lang="en-US" dirty="0"/>
              <a:t> </a:t>
            </a:r>
            <a:r>
              <a:rPr lang="en-US" dirty="0" err="1"/>
              <a:t>trời</a:t>
            </a:r>
            <a:r>
              <a:rPr lang="en-US" dirty="0"/>
              <a:t> </a:t>
            </a:r>
            <a:r>
              <a:rPr lang="en-US" dirty="0" err="1"/>
              <a:t>là</a:t>
            </a:r>
            <a:r>
              <a:rPr lang="en-US" dirty="0"/>
              <a:t> </a:t>
            </a:r>
            <a:r>
              <a:rPr lang="en-US" dirty="0" err="1"/>
              <a:t>rất</a:t>
            </a:r>
            <a:r>
              <a:rPr lang="en-US" dirty="0"/>
              <a:t> </a:t>
            </a:r>
            <a:r>
              <a:rPr lang="en-US" dirty="0" err="1"/>
              <a:t>quan</a:t>
            </a:r>
            <a:r>
              <a:rPr lang="en-US" dirty="0"/>
              <a:t> </a:t>
            </a:r>
            <a:r>
              <a:rPr lang="en-US" dirty="0" err="1"/>
              <a:t>trọng</a:t>
            </a:r>
            <a:r>
              <a:rPr lang="en-US" dirty="0"/>
              <a:t>. Theo </a:t>
            </a:r>
            <a:r>
              <a:rPr lang="en-US" dirty="0" err="1"/>
              <a:t>dõi</a:t>
            </a:r>
            <a:r>
              <a:rPr lang="en-US" dirty="0"/>
              <a:t> </a:t>
            </a:r>
            <a:r>
              <a:rPr lang="en-US" dirty="0" err="1"/>
              <a:t>điểm</a:t>
            </a:r>
            <a:r>
              <a:rPr lang="en-US" dirty="0"/>
              <a:t> </a:t>
            </a:r>
            <a:r>
              <a:rPr lang="en-US" dirty="0" err="1"/>
              <a:t>công</a:t>
            </a:r>
            <a:r>
              <a:rPr lang="en-US" dirty="0"/>
              <a:t> </a:t>
            </a:r>
            <a:r>
              <a:rPr lang="en-US" dirty="0" err="1"/>
              <a:t>suất</a:t>
            </a:r>
            <a:r>
              <a:rPr lang="en-US" dirty="0"/>
              <a:t> </a:t>
            </a:r>
            <a:r>
              <a:rPr lang="en-US" dirty="0" err="1"/>
              <a:t>cực</a:t>
            </a:r>
            <a:r>
              <a:rPr lang="en-US" dirty="0"/>
              <a:t> </a:t>
            </a:r>
            <a:r>
              <a:rPr lang="en-US" dirty="0" err="1"/>
              <a:t>đại</a:t>
            </a:r>
            <a:r>
              <a:rPr lang="en-US" dirty="0"/>
              <a:t> (Maximum Power Point Tracking  - MPPT) </a:t>
            </a:r>
            <a:r>
              <a:rPr lang="en-US" dirty="0" err="1"/>
              <a:t>là</a:t>
            </a:r>
            <a:r>
              <a:rPr lang="en-US" dirty="0"/>
              <a:t> </a:t>
            </a:r>
            <a:r>
              <a:rPr lang="en-US" dirty="0" err="1"/>
              <a:t>một</a:t>
            </a:r>
            <a:r>
              <a:rPr lang="en-US" dirty="0"/>
              <a:t> </a:t>
            </a:r>
            <a:r>
              <a:rPr lang="en-US" dirty="0" err="1"/>
              <a:t>hệ</a:t>
            </a:r>
            <a:r>
              <a:rPr lang="en-US" dirty="0"/>
              <a:t> </a:t>
            </a:r>
            <a:r>
              <a:rPr lang="en-US" dirty="0" err="1"/>
              <a:t>thống</a:t>
            </a:r>
            <a:r>
              <a:rPr lang="en-US" dirty="0"/>
              <a:t> </a:t>
            </a:r>
            <a:r>
              <a:rPr lang="en-US" dirty="0" err="1"/>
              <a:t>điện</a:t>
            </a:r>
            <a:r>
              <a:rPr lang="en-US" dirty="0"/>
              <a:t> </a:t>
            </a:r>
            <a:r>
              <a:rPr lang="en-US" dirty="0" err="1"/>
              <a:t>tử</a:t>
            </a:r>
            <a:r>
              <a:rPr lang="en-US" dirty="0"/>
              <a:t> </a:t>
            </a:r>
            <a:r>
              <a:rPr lang="en-US" dirty="0" err="1"/>
              <a:t>vận</a:t>
            </a:r>
            <a:r>
              <a:rPr lang="en-US" dirty="0"/>
              <a:t> ​​</a:t>
            </a:r>
            <a:r>
              <a:rPr lang="en-US" dirty="0" err="1"/>
              <a:t>hành</a:t>
            </a:r>
            <a:r>
              <a:rPr lang="en-US" dirty="0"/>
              <a:t> </a:t>
            </a:r>
            <a:r>
              <a:rPr lang="en-US" dirty="0" err="1"/>
              <a:t>cùng</a:t>
            </a:r>
            <a:r>
              <a:rPr lang="en-US" dirty="0"/>
              <a:t> </a:t>
            </a:r>
            <a:r>
              <a:rPr lang="en-US" dirty="0" err="1"/>
              <a:t>với</a:t>
            </a:r>
            <a:r>
              <a:rPr lang="en-US" dirty="0"/>
              <a:t> </a:t>
            </a:r>
            <a:r>
              <a:rPr lang="en-US" dirty="0" err="1"/>
              <a:t>các</a:t>
            </a:r>
            <a:r>
              <a:rPr lang="en-US" dirty="0"/>
              <a:t> </a:t>
            </a:r>
            <a:r>
              <a:rPr lang="en-US" dirty="0" err="1"/>
              <a:t>mô-đun</a:t>
            </a:r>
            <a:r>
              <a:rPr lang="en-US" dirty="0"/>
              <a:t> </a:t>
            </a:r>
            <a:r>
              <a:rPr lang="en-US" dirty="0" err="1"/>
              <a:t>quang</a:t>
            </a:r>
            <a:r>
              <a:rPr lang="en-US" dirty="0"/>
              <a:t> </a:t>
            </a:r>
            <a:r>
              <a:rPr lang="en-US" dirty="0" err="1"/>
              <a:t>điện</a:t>
            </a:r>
            <a:r>
              <a:rPr lang="en-US" dirty="0"/>
              <a:t> </a:t>
            </a:r>
            <a:r>
              <a:rPr lang="en-US" dirty="0" err="1"/>
              <a:t>mặt</a:t>
            </a:r>
            <a:r>
              <a:rPr lang="en-US" dirty="0"/>
              <a:t> </a:t>
            </a:r>
            <a:r>
              <a:rPr lang="en-US" dirty="0" err="1"/>
              <a:t>trời</a:t>
            </a:r>
            <a:r>
              <a:rPr lang="en-US" dirty="0"/>
              <a:t> (PV) </a:t>
            </a:r>
            <a:r>
              <a:rPr lang="en-US" dirty="0" err="1"/>
              <a:t>bằng</a:t>
            </a:r>
            <a:r>
              <a:rPr lang="en-US" dirty="0"/>
              <a:t> </a:t>
            </a:r>
            <a:r>
              <a:rPr lang="en-US" dirty="0" err="1"/>
              <a:t>cách</a:t>
            </a:r>
            <a:r>
              <a:rPr lang="en-US" dirty="0"/>
              <a:t> </a:t>
            </a:r>
            <a:r>
              <a:rPr lang="en-US" dirty="0" err="1"/>
              <a:t>cho</a:t>
            </a:r>
            <a:r>
              <a:rPr lang="en-US" dirty="0"/>
              <a:t> </a:t>
            </a:r>
            <a:r>
              <a:rPr lang="en-US" dirty="0" err="1"/>
              <a:t>phép</a:t>
            </a:r>
            <a:r>
              <a:rPr lang="en-US" dirty="0"/>
              <a:t> </a:t>
            </a:r>
            <a:r>
              <a:rPr lang="en-US" dirty="0" err="1"/>
              <a:t>chúng</a:t>
            </a:r>
            <a:r>
              <a:rPr lang="en-US" dirty="0"/>
              <a:t> </a:t>
            </a:r>
            <a:r>
              <a:rPr lang="en-US" dirty="0" err="1"/>
              <a:t>tạo</a:t>
            </a:r>
            <a:r>
              <a:rPr lang="en-US" dirty="0"/>
              <a:t> </a:t>
            </a:r>
            <a:r>
              <a:rPr lang="en-US" dirty="0" err="1"/>
              <a:t>ra</a:t>
            </a:r>
            <a:r>
              <a:rPr lang="en-US" dirty="0"/>
              <a:t> </a:t>
            </a:r>
            <a:r>
              <a:rPr lang="en-US" dirty="0" err="1"/>
              <a:t>công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mà</a:t>
            </a:r>
            <a:r>
              <a:rPr lang="en-US" dirty="0"/>
              <a:t> </a:t>
            </a:r>
            <a:r>
              <a:rPr lang="en-US" dirty="0" err="1"/>
              <a:t>chúng</a:t>
            </a:r>
            <a:r>
              <a:rPr lang="en-US" dirty="0"/>
              <a:t> </a:t>
            </a:r>
            <a:r>
              <a:rPr lang="en-US" dirty="0" err="1"/>
              <a:t>có</a:t>
            </a:r>
            <a:r>
              <a:rPr lang="en-US" dirty="0"/>
              <a:t> </a:t>
            </a:r>
            <a:r>
              <a:rPr lang="en-US" dirty="0" err="1"/>
              <a:t>khả</a:t>
            </a:r>
            <a:r>
              <a:rPr lang="en-US" dirty="0"/>
              <a:t> </a:t>
            </a:r>
            <a:r>
              <a:rPr lang="en-US" dirty="0" err="1"/>
              <a:t>năng</a:t>
            </a:r>
            <a:r>
              <a:rPr lang="en-US" dirty="0"/>
              <a:t> </a:t>
            </a:r>
            <a:r>
              <a:rPr lang="en-US" dirty="0" err="1"/>
              <a:t>cung</a:t>
            </a:r>
            <a:r>
              <a:rPr lang="en-US" dirty="0"/>
              <a:t> </a:t>
            </a:r>
            <a:r>
              <a:rPr lang="en-US" dirty="0" err="1"/>
              <a:t>cấp</a:t>
            </a:r>
            <a:r>
              <a:rPr lang="en-US" dirty="0"/>
              <a:t>. </a:t>
            </a:r>
            <a:endParaRPr lang="en-US" dirty="0" smtClean="0"/>
          </a:p>
          <a:p>
            <a:pPr marL="0" indent="0">
              <a:buNone/>
            </a:pPr>
            <a:r>
              <a:rPr lang="en-US" dirty="0" err="1" smtClean="0"/>
              <a:t>Tất</a:t>
            </a:r>
            <a:r>
              <a:rPr lang="en-US" dirty="0" smtClean="0"/>
              <a:t> </a:t>
            </a:r>
            <a:r>
              <a:rPr lang="en-US" dirty="0" err="1" smtClean="0"/>
              <a:t>nhiên</a:t>
            </a:r>
            <a:r>
              <a:rPr lang="en-US" dirty="0" smtClean="0"/>
              <a:t> </a:t>
            </a:r>
            <a:r>
              <a:rPr lang="en-US" dirty="0" err="1" smtClean="0"/>
              <a:t>để</a:t>
            </a:r>
            <a:r>
              <a:rPr lang="en-US" dirty="0" smtClean="0"/>
              <a:t> </a:t>
            </a:r>
            <a:r>
              <a:rPr lang="en-US" dirty="0" err="1" smtClean="0"/>
              <a:t>có</a:t>
            </a:r>
            <a:r>
              <a:rPr lang="en-US" dirty="0" smtClean="0"/>
              <a:t> </a:t>
            </a:r>
            <a:r>
              <a:rPr lang="en-US" dirty="0" err="1" smtClean="0"/>
              <a:t>công</a:t>
            </a:r>
            <a:r>
              <a:rPr lang="en-US" dirty="0" smtClean="0"/>
              <a:t> </a:t>
            </a:r>
            <a:r>
              <a:rPr lang="en-US" dirty="0" err="1" smtClean="0"/>
              <a:t>suất</a:t>
            </a:r>
            <a:r>
              <a:rPr lang="en-US" dirty="0" smtClean="0"/>
              <a:t> </a:t>
            </a:r>
            <a:r>
              <a:rPr lang="en-US" dirty="0" err="1" smtClean="0"/>
              <a:t>lớn</a:t>
            </a:r>
            <a:r>
              <a:rPr lang="en-US" dirty="0" smtClean="0"/>
              <a:t> </a:t>
            </a:r>
            <a:r>
              <a:rPr lang="en-US" dirty="0" err="1" smtClean="0"/>
              <a:t>nhất</a:t>
            </a:r>
            <a:r>
              <a:rPr lang="en-US" dirty="0" smtClean="0"/>
              <a:t>, hay </a:t>
            </a:r>
            <a:r>
              <a:rPr lang="en-US" dirty="0" err="1" smtClean="0"/>
              <a:t>là</a:t>
            </a:r>
            <a:r>
              <a:rPr lang="en-US" dirty="0" smtClean="0"/>
              <a:t> </a:t>
            </a:r>
            <a:r>
              <a:rPr lang="en-US" dirty="0" err="1" smtClean="0"/>
              <a:t>lấy</a:t>
            </a:r>
            <a:r>
              <a:rPr lang="en-US" dirty="0" smtClean="0"/>
              <a:t> </a:t>
            </a:r>
            <a:r>
              <a:rPr lang="en-US" dirty="0" err="1" smtClean="0"/>
              <a:t>được</a:t>
            </a:r>
            <a:r>
              <a:rPr lang="en-US" dirty="0" smtClean="0"/>
              <a:t> </a:t>
            </a:r>
            <a:r>
              <a:rPr lang="en-US" dirty="0" err="1" smtClean="0"/>
              <a:t>nhiều</a:t>
            </a:r>
            <a:r>
              <a:rPr lang="en-US" dirty="0" smtClean="0"/>
              <a:t> </a:t>
            </a:r>
            <a:r>
              <a:rPr lang="en-US" dirty="0" err="1" smtClean="0"/>
              <a:t>năng</a:t>
            </a:r>
            <a:r>
              <a:rPr lang="en-US" dirty="0" smtClean="0"/>
              <a:t> </a:t>
            </a:r>
            <a:r>
              <a:rPr lang="en-US" dirty="0" err="1" smtClean="0"/>
              <a:t>lượng</a:t>
            </a:r>
            <a:r>
              <a:rPr lang="en-US" dirty="0" smtClean="0"/>
              <a:t> </a:t>
            </a:r>
            <a:r>
              <a:rPr lang="en-US" dirty="0" err="1" smtClean="0"/>
              <a:t>từ</a:t>
            </a:r>
            <a:r>
              <a:rPr lang="en-US" dirty="0" smtClean="0"/>
              <a:t> </a:t>
            </a:r>
            <a:r>
              <a:rPr lang="en-US" dirty="0" err="1" smtClean="0"/>
              <a:t>mặt</a:t>
            </a:r>
            <a:r>
              <a:rPr lang="en-US" dirty="0" smtClean="0"/>
              <a:t> </a:t>
            </a:r>
            <a:r>
              <a:rPr lang="en-US" dirty="0" err="1" smtClean="0"/>
              <a:t>trời</a:t>
            </a:r>
            <a:r>
              <a:rPr lang="en-US" dirty="0" smtClean="0"/>
              <a:t> </a:t>
            </a:r>
            <a:r>
              <a:rPr lang="en-US" dirty="0" err="1" smtClean="0"/>
              <a:t>nhất</a:t>
            </a:r>
            <a:r>
              <a:rPr lang="en-US" dirty="0" smtClean="0"/>
              <a:t> </a:t>
            </a:r>
            <a:r>
              <a:rPr lang="en-US" dirty="0" err="1" smtClean="0"/>
              <a:t>là</a:t>
            </a:r>
            <a:r>
              <a:rPr lang="en-US" dirty="0" smtClean="0"/>
              <a:t> </a:t>
            </a:r>
            <a:r>
              <a:rPr lang="en-US" dirty="0" err="1" smtClean="0"/>
              <a:t>có</a:t>
            </a:r>
            <a:r>
              <a:rPr lang="en-US" dirty="0" smtClean="0"/>
              <a:t> </a:t>
            </a:r>
            <a:r>
              <a:rPr lang="en-US" dirty="0" err="1" smtClean="0"/>
              <a:t>thể</a:t>
            </a:r>
            <a:r>
              <a:rPr lang="en-US" dirty="0" smtClean="0"/>
              <a:t> </a:t>
            </a:r>
            <a:r>
              <a:rPr lang="en-US" dirty="0"/>
              <a:t>di </a:t>
            </a:r>
            <a:r>
              <a:rPr lang="en-US" dirty="0" err="1"/>
              <a:t>chuyển</a:t>
            </a:r>
            <a:r>
              <a:rPr lang="en-US" dirty="0"/>
              <a:t> </a:t>
            </a:r>
            <a:r>
              <a:rPr lang="en-US" dirty="0" err="1"/>
              <a:t>xoay</a:t>
            </a:r>
            <a:r>
              <a:rPr lang="en-US" dirty="0"/>
              <a:t> </a:t>
            </a:r>
            <a:r>
              <a:rPr lang="en-US" dirty="0" err="1"/>
              <a:t>hướng</a:t>
            </a:r>
            <a:r>
              <a:rPr lang="en-US" dirty="0"/>
              <a:t> solar panel </a:t>
            </a:r>
            <a:r>
              <a:rPr lang="en-US" dirty="0" err="1"/>
              <a:t>theo</a:t>
            </a:r>
            <a:r>
              <a:rPr lang="en-US" dirty="0"/>
              <a:t> </a:t>
            </a:r>
            <a:r>
              <a:rPr lang="en-US" dirty="0" err="1"/>
              <a:t>hướng</a:t>
            </a:r>
            <a:r>
              <a:rPr lang="en-US" dirty="0"/>
              <a:t> </a:t>
            </a:r>
            <a:r>
              <a:rPr lang="en-US" dirty="0" err="1"/>
              <a:t>mặt</a:t>
            </a:r>
            <a:r>
              <a:rPr lang="en-US" dirty="0"/>
              <a:t> </a:t>
            </a:r>
            <a:r>
              <a:rPr lang="en-US" dirty="0" err="1"/>
              <a:t>trời</a:t>
            </a:r>
            <a:r>
              <a:rPr lang="en-US" dirty="0"/>
              <a:t> </a:t>
            </a:r>
            <a:r>
              <a:rPr lang="en-US" dirty="0" err="1"/>
              <a:t>để</a:t>
            </a:r>
            <a:r>
              <a:rPr lang="en-US" dirty="0"/>
              <a:t> </a:t>
            </a:r>
            <a:r>
              <a:rPr lang="en-US" dirty="0" err="1"/>
              <a:t>nhận</a:t>
            </a:r>
            <a:r>
              <a:rPr lang="en-US" dirty="0"/>
              <a:t> </a:t>
            </a:r>
            <a:r>
              <a:rPr lang="en-US" dirty="0" err="1"/>
              <a:t>nhiều</a:t>
            </a:r>
            <a:r>
              <a:rPr lang="en-US" dirty="0"/>
              <a:t> </a:t>
            </a:r>
            <a:r>
              <a:rPr lang="en-US" dirty="0" err="1"/>
              <a:t>năng</a:t>
            </a:r>
            <a:r>
              <a:rPr lang="en-US" dirty="0"/>
              <a:t> </a:t>
            </a:r>
            <a:r>
              <a:rPr lang="en-US" dirty="0" err="1"/>
              <a:t>lượng</a:t>
            </a:r>
            <a:r>
              <a:rPr lang="en-US" dirty="0"/>
              <a:t> </a:t>
            </a:r>
            <a:r>
              <a:rPr lang="en-US" dirty="0" err="1"/>
              <a:t>nhất</a:t>
            </a:r>
            <a:endParaRPr lang="en-US" dirty="0" smtClean="0"/>
          </a:p>
          <a:p>
            <a:pPr marL="0" indent="0">
              <a:buNone/>
            </a:pPr>
            <a:r>
              <a:rPr lang="en-US" dirty="0" smtClean="0"/>
              <a:t>MPPT </a:t>
            </a:r>
            <a:r>
              <a:rPr lang="en-US" dirty="0" err="1"/>
              <a:t>khác</a:t>
            </a:r>
            <a:r>
              <a:rPr lang="en-US" dirty="0"/>
              <a:t> </a:t>
            </a:r>
            <a:r>
              <a:rPr lang="en-US" dirty="0" err="1"/>
              <a:t>với</a:t>
            </a:r>
            <a:r>
              <a:rPr lang="en-US" dirty="0"/>
              <a:t> </a:t>
            </a:r>
            <a:r>
              <a:rPr lang="en-US" dirty="0" err="1"/>
              <a:t>hệ</a:t>
            </a:r>
            <a:r>
              <a:rPr lang="en-US" dirty="0"/>
              <a:t> </a:t>
            </a:r>
            <a:r>
              <a:rPr lang="en-US" dirty="0" err="1"/>
              <a:t>thống</a:t>
            </a:r>
            <a:r>
              <a:rPr lang="en-US" dirty="0"/>
              <a:t> </a:t>
            </a:r>
            <a:r>
              <a:rPr lang="en-US" dirty="0" err="1"/>
              <a:t>theo</a:t>
            </a:r>
            <a:r>
              <a:rPr lang="en-US" dirty="0"/>
              <a:t> </a:t>
            </a:r>
            <a:r>
              <a:rPr lang="en-US" dirty="0" err="1"/>
              <a:t>dõi</a:t>
            </a:r>
            <a:r>
              <a:rPr lang="en-US" dirty="0"/>
              <a:t> </a:t>
            </a:r>
            <a:r>
              <a:rPr lang="en-US" dirty="0" err="1"/>
              <a:t>cơ</a:t>
            </a:r>
            <a:r>
              <a:rPr lang="en-US" dirty="0"/>
              <a:t> </a:t>
            </a:r>
            <a:r>
              <a:rPr lang="en-US" dirty="0" err="1" smtClean="0"/>
              <a:t>học</a:t>
            </a:r>
            <a:r>
              <a:rPr lang="en-US" dirty="0" smtClean="0"/>
              <a:t> </a:t>
            </a:r>
            <a:r>
              <a:rPr lang="en-US" dirty="0" err="1" smtClean="0"/>
              <a:t>này</a:t>
            </a:r>
            <a:r>
              <a:rPr lang="en-US" dirty="0" smtClean="0"/>
              <a:t> </a:t>
            </a:r>
            <a:r>
              <a:rPr lang="en-US" dirty="0"/>
              <a:t>(</a:t>
            </a:r>
            <a:r>
              <a:rPr lang="en-US" dirty="0" err="1"/>
              <a:t>dịch</a:t>
            </a:r>
            <a:r>
              <a:rPr lang="en-US" dirty="0"/>
              <a:t> </a:t>
            </a:r>
            <a:r>
              <a:rPr lang="en-US" dirty="0" err="1"/>
              <a:t>chuyển</a:t>
            </a:r>
            <a:r>
              <a:rPr lang="en-US" dirty="0"/>
              <a:t> solar panel</a:t>
            </a:r>
            <a:r>
              <a:rPr lang="en-US" dirty="0" smtClean="0"/>
              <a:t>).</a:t>
            </a:r>
            <a:endParaRPr lang="en-GB"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685368"/>
            <a:ext cx="3655333" cy="2715432"/>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268885"/>
            <a:ext cx="3655333" cy="2416483"/>
          </a:xfrm>
          <a:prstGeom prst="rect">
            <a:avLst/>
          </a:prstGeom>
          <a:noFill/>
          <a:ln>
            <a:noFill/>
          </a:ln>
        </p:spPr>
      </p:pic>
    </p:spTree>
    <p:extLst>
      <p:ext uri="{BB962C8B-B14F-4D97-AF65-F5344CB8AC3E}">
        <p14:creationId xmlns:p14="http://schemas.microsoft.com/office/powerpoint/2010/main" val="38398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36" y="365125"/>
            <a:ext cx="8880528" cy="1063625"/>
          </a:xfrm>
          <a:solidFill>
            <a:srgbClr val="FFFF00"/>
          </a:solidFill>
        </p:spPr>
        <p:txBody>
          <a:bodyPr>
            <a:normAutofit fontScale="90000"/>
          </a:bodyPr>
          <a:lstStyle/>
          <a:p>
            <a:pPr algn="ctr"/>
            <a:r>
              <a:rPr lang="en-GB" sz="4000" b="1" dirty="0" smtClean="0"/>
              <a:t>4. </a:t>
            </a:r>
            <a:r>
              <a:rPr lang="vi-VN" sz="4000" b="1" dirty="0" smtClean="0"/>
              <a:t>Các </a:t>
            </a:r>
            <a:r>
              <a:rPr lang="vi-VN" sz="4000" b="1" dirty="0"/>
              <a:t>phương pháp </a:t>
            </a:r>
            <a:r>
              <a:rPr lang="en-GB" sz="4000" b="1" dirty="0" err="1">
                <a:latin typeface="Times New Roman" panose="02020603050405020304" pitchFamily="18" charset="0"/>
                <a:cs typeface="Times New Roman" panose="02020603050405020304" pitchFamily="18" charset="0"/>
              </a:rPr>
              <a:t>nạp</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acquy</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từ</a:t>
            </a:r>
            <a:r>
              <a:rPr lang="en-GB" sz="4000" b="1" dirty="0">
                <a:latin typeface="Times New Roman" panose="02020603050405020304" pitchFamily="18" charset="0"/>
                <a:cs typeface="Times New Roman" panose="02020603050405020304" pitchFamily="18" charset="0"/>
              </a:rPr>
              <a:t> NLMT</a:t>
            </a:r>
          </a:p>
        </p:txBody>
      </p:sp>
      <p:sp>
        <p:nvSpPr>
          <p:cNvPr id="3" name="Content Placeholder 2"/>
          <p:cNvSpPr>
            <a:spLocks noGrp="1"/>
          </p:cNvSpPr>
          <p:nvPr>
            <p:ph idx="1"/>
          </p:nvPr>
        </p:nvSpPr>
        <p:spPr>
          <a:xfrm>
            <a:off x="838199" y="1562100"/>
            <a:ext cx="10382573" cy="4792205"/>
          </a:xfrm>
        </p:spPr>
        <p:txBody>
          <a:bodyPr>
            <a:normAutofit lnSpcReduction="10000"/>
          </a:bodyPr>
          <a:lstStyle/>
          <a:p>
            <a:pPr marL="0" indent="0">
              <a:buNone/>
            </a:pPr>
            <a:r>
              <a:rPr lang="en-GB" b="1" dirty="0" err="1" smtClean="0"/>
              <a:t>Nguyên</a:t>
            </a:r>
            <a:r>
              <a:rPr lang="en-GB" b="1" dirty="0" smtClean="0"/>
              <a:t> </a:t>
            </a:r>
            <a:r>
              <a:rPr lang="en-GB" b="1" dirty="0" err="1" smtClean="0"/>
              <a:t>chung</a:t>
            </a:r>
            <a:r>
              <a:rPr lang="en-GB" b="1" dirty="0" smtClean="0"/>
              <a:t> </a:t>
            </a:r>
            <a:r>
              <a:rPr lang="en-GB" b="1" dirty="0" err="1" smtClean="0"/>
              <a:t>nạp</a:t>
            </a:r>
            <a:r>
              <a:rPr lang="en-GB" b="1" dirty="0" smtClean="0"/>
              <a:t> </a:t>
            </a:r>
            <a:r>
              <a:rPr lang="en-GB" b="1" dirty="0" err="1" smtClean="0"/>
              <a:t>acquy</a:t>
            </a:r>
            <a:r>
              <a:rPr lang="en-GB" b="1" dirty="0" smtClean="0"/>
              <a:t> </a:t>
            </a:r>
            <a:r>
              <a:rPr lang="en-GB" b="1" dirty="0" err="1" smtClean="0"/>
              <a:t>từ</a:t>
            </a:r>
            <a:r>
              <a:rPr lang="en-GB" b="1" dirty="0" smtClean="0"/>
              <a:t> NLMT</a:t>
            </a:r>
          </a:p>
          <a:p>
            <a:pPr marL="0" indent="0">
              <a:buNone/>
            </a:pPr>
            <a:r>
              <a:rPr lang="vi-VN" dirty="0">
                <a:latin typeface="+mj-lt"/>
              </a:rPr>
              <a:t>Các thuật toán điều khiển MPPT cûa bộ biến </a:t>
            </a:r>
            <a:r>
              <a:rPr lang="vi-VN" dirty="0" smtClean="0">
                <a:latin typeface="+mj-lt"/>
              </a:rPr>
              <a:t>đ</a:t>
            </a:r>
            <a:r>
              <a:rPr lang="en-GB" dirty="0" smtClean="0">
                <a:latin typeface="+mj-lt"/>
              </a:rPr>
              <a:t>ổ</a:t>
            </a:r>
            <a:r>
              <a:rPr lang="vi-VN" dirty="0" smtClean="0">
                <a:latin typeface="+mj-lt"/>
              </a:rPr>
              <a:t>i </a:t>
            </a:r>
            <a:r>
              <a:rPr lang="vi-VN" dirty="0">
                <a:latin typeface="+mj-lt"/>
              </a:rPr>
              <a:t>DC/DC </a:t>
            </a:r>
            <a:r>
              <a:rPr lang="en-US" dirty="0" err="1">
                <a:latin typeface="+mj-lt"/>
              </a:rPr>
              <a:t>sử</a:t>
            </a:r>
            <a:r>
              <a:rPr lang="en-US" dirty="0">
                <a:latin typeface="+mj-lt"/>
              </a:rPr>
              <a:t> </a:t>
            </a:r>
            <a:r>
              <a:rPr lang="en-US" dirty="0" err="1">
                <a:latin typeface="+mj-lt"/>
              </a:rPr>
              <a:t>dụng</a:t>
            </a:r>
            <a:r>
              <a:rPr lang="vi-VN" dirty="0">
                <a:latin typeface="+mj-lt"/>
              </a:rPr>
              <a:t> nhiều tham </a:t>
            </a:r>
            <a:r>
              <a:rPr lang="en-US" dirty="0" err="1">
                <a:latin typeface="+mj-lt"/>
              </a:rPr>
              <a:t>số</a:t>
            </a:r>
            <a:r>
              <a:rPr lang="vi-VN" dirty="0">
                <a:latin typeface="+mj-lt"/>
              </a:rPr>
              <a:t>, thường là: Dòng PV, điện áp PV, dòng ra, điện áp ra cûa bộ DC/DC... Các thuật toán này được so sánh dựa theo các tiêu chí như: Hiệu qủa xác định điểm làm việc có công suât lớn nhất, số lượng cảm biến sử dụng, độ phức tạp cûa hệ thống, tốc độ biến đổi</a:t>
            </a:r>
            <a:r>
              <a:rPr lang="vi-VN" dirty="0" smtClean="0">
                <a:latin typeface="+mj-lt"/>
              </a:rPr>
              <a:t>…</a:t>
            </a:r>
            <a:endParaRPr lang="en-GB" dirty="0" smtClean="0">
              <a:latin typeface="+mj-lt"/>
            </a:endParaRPr>
          </a:p>
          <a:p>
            <a:pPr marL="0" indent="0">
              <a:buNone/>
            </a:pPr>
            <a:r>
              <a:rPr lang="vi-VN" dirty="0">
                <a:latin typeface="+mj-lt"/>
              </a:rPr>
              <a:t>Có rất nhiều thuật toán được sử dụng cho bài toán điều khiển MPPT. Nhưng phổ biến nhất là 3 thuật toán [MP03, MP07, MT08</a:t>
            </a:r>
            <a:r>
              <a:rPr lang="vi-VN" dirty="0" smtClean="0">
                <a:latin typeface="+mj-lt"/>
              </a:rPr>
              <a:t>]: </a:t>
            </a:r>
            <a:endParaRPr lang="en-GB" dirty="0">
              <a:latin typeface="+mj-lt"/>
            </a:endParaRPr>
          </a:p>
          <a:p>
            <a:r>
              <a:rPr lang="vi-VN" dirty="0">
                <a:latin typeface="+mj-lt"/>
              </a:rPr>
              <a:t>Thuật đoán điện áp không đổi (CVT</a:t>
            </a:r>
            <a:r>
              <a:rPr lang="vi-VN" dirty="0" smtClean="0">
                <a:latin typeface="+mj-lt"/>
              </a:rPr>
              <a:t>), </a:t>
            </a:r>
            <a:endParaRPr lang="en-GB" dirty="0">
              <a:latin typeface="+mj-lt"/>
            </a:endParaRPr>
          </a:p>
          <a:p>
            <a:r>
              <a:rPr lang="vi-VN" dirty="0">
                <a:latin typeface="+mj-lt"/>
              </a:rPr>
              <a:t>Thuật toán nhiễu lọan và quan sát (P&amp;O</a:t>
            </a:r>
            <a:r>
              <a:rPr lang="vi-VN" dirty="0" smtClean="0">
                <a:latin typeface="+mj-lt"/>
              </a:rPr>
              <a:t>)</a:t>
            </a:r>
            <a:r>
              <a:rPr lang="en-GB" dirty="0" smtClean="0">
                <a:latin typeface="+mj-lt"/>
              </a:rPr>
              <a:t>,</a:t>
            </a:r>
            <a:endParaRPr lang="en-GB" dirty="0">
              <a:latin typeface="+mj-lt"/>
            </a:endParaRPr>
          </a:p>
          <a:p>
            <a:r>
              <a:rPr lang="vi-VN" dirty="0">
                <a:latin typeface="+mj-lt"/>
              </a:rPr>
              <a:t>và thuật toán điện dẫn gia tăng (INC</a:t>
            </a:r>
            <a:r>
              <a:rPr lang="vi-VN" dirty="0" smtClean="0">
                <a:latin typeface="+mj-lt"/>
              </a:rPr>
              <a:t>)  </a:t>
            </a:r>
            <a:endParaRPr lang="en-GB" dirty="0">
              <a:latin typeface="+mj-lt"/>
            </a:endParaRPr>
          </a:p>
          <a:p>
            <a:pPr marL="0" indent="0">
              <a:buNone/>
            </a:pPr>
            <a:endParaRPr lang="en-GB" dirty="0"/>
          </a:p>
        </p:txBody>
      </p:sp>
    </p:spTree>
    <p:extLst>
      <p:ext uri="{BB962C8B-B14F-4D97-AF65-F5344CB8AC3E}">
        <p14:creationId xmlns:p14="http://schemas.microsoft.com/office/powerpoint/2010/main" val="1629687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36" y="365125"/>
            <a:ext cx="8880528" cy="1063625"/>
          </a:xfrm>
          <a:solidFill>
            <a:srgbClr val="FFFF00"/>
          </a:solidFill>
        </p:spPr>
        <p:txBody>
          <a:bodyPr>
            <a:normAutofit fontScale="90000"/>
          </a:bodyPr>
          <a:lstStyle/>
          <a:p>
            <a:pPr algn="ctr"/>
            <a:r>
              <a:rPr lang="en-GB" sz="4000" b="1" dirty="0" smtClean="0"/>
              <a:t>4. </a:t>
            </a:r>
            <a:r>
              <a:rPr lang="vi-VN" sz="4000" b="1" dirty="0" smtClean="0"/>
              <a:t>Các </a:t>
            </a:r>
            <a:r>
              <a:rPr lang="vi-VN" sz="4000" b="1" dirty="0"/>
              <a:t>phương pháp </a:t>
            </a:r>
            <a:r>
              <a:rPr lang="en-GB" sz="4000" b="1" dirty="0" err="1">
                <a:latin typeface="Times New Roman" panose="02020603050405020304" pitchFamily="18" charset="0"/>
                <a:cs typeface="Times New Roman" panose="02020603050405020304" pitchFamily="18" charset="0"/>
              </a:rPr>
              <a:t>nạp</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acquy</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từ</a:t>
            </a:r>
            <a:r>
              <a:rPr lang="en-GB" sz="4000" b="1" dirty="0">
                <a:latin typeface="Times New Roman" panose="02020603050405020304" pitchFamily="18" charset="0"/>
                <a:cs typeface="Times New Roman" panose="02020603050405020304" pitchFamily="18" charset="0"/>
              </a:rPr>
              <a:t> NLMT</a:t>
            </a:r>
          </a:p>
        </p:txBody>
      </p:sp>
      <p:sp>
        <p:nvSpPr>
          <p:cNvPr id="3" name="Content Placeholder 2"/>
          <p:cNvSpPr>
            <a:spLocks noGrp="1"/>
          </p:cNvSpPr>
          <p:nvPr>
            <p:ph idx="1"/>
          </p:nvPr>
        </p:nvSpPr>
        <p:spPr>
          <a:xfrm>
            <a:off x="838199" y="1562100"/>
            <a:ext cx="10382573" cy="4792205"/>
          </a:xfrm>
        </p:spPr>
        <p:txBody>
          <a:bodyPr>
            <a:normAutofit fontScale="92500" lnSpcReduction="10000"/>
          </a:bodyPr>
          <a:lstStyle/>
          <a:p>
            <a:pPr marL="0" indent="0">
              <a:buNone/>
            </a:pPr>
            <a:r>
              <a:rPr lang="en-GB" b="1" dirty="0" smtClean="0">
                <a:latin typeface="Times New Roman" panose="02020603050405020304" pitchFamily="18" charset="0"/>
                <a:cs typeface="Times New Roman" panose="02020603050405020304" pitchFamily="18" charset="0"/>
              </a:rPr>
              <a:t>2. </a:t>
            </a:r>
            <a:r>
              <a:rPr lang="vi-VN" b="1" dirty="0">
                <a:latin typeface="Times New Roman" panose="02020603050405020304" pitchFamily="18" charset="0"/>
                <a:cs typeface="Times New Roman" panose="02020603050405020304" pitchFamily="18" charset="0"/>
              </a:rPr>
              <a:t>Điều khiển bám điểm công suất cực đại </a:t>
            </a:r>
            <a:endParaRPr lang="en-GB" b="1" dirty="0" smtClean="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Như chỉ ra trên hình 1 nguồn năng lượng điện mặt trời có quan hệ phi tuyến I-V, công suất ra của nó phụ thuộc chủ yếu vào các tải. Do đó khi tải nối trực tiếp vào PV làm hiệu suất hệ thống giảm. Vì giá một solar panel còn đắt nên việc tăng hiệu suất </a:t>
            </a:r>
            <a:r>
              <a:rPr lang="vi-VN" b="1" dirty="0">
                <a:latin typeface="Times New Roman" panose="02020603050405020304" pitchFamily="18" charset="0"/>
                <a:cs typeface="Times New Roman" panose="02020603050405020304" pitchFamily="18" charset="0"/>
              </a:rPr>
              <a:t>phát điện</a:t>
            </a:r>
            <a:r>
              <a:rPr lang="vi-VN" dirty="0">
                <a:latin typeface="Times New Roman" panose="02020603050405020304" pitchFamily="18" charset="0"/>
                <a:cs typeface="Times New Roman" panose="02020603050405020304" pitchFamily="18" charset="0"/>
              </a:rPr>
              <a:t> của pin, kéo dài tuổi thọ của nó trở thành vấn đề quan trọng. Công suất sinh ra do solar panel phụ thuộc vào bức xạ mặt trời và nhiệt độ, vì thế để tăng hiệu suất của solar panel cần có hệ thống điều khiển PV bám điểm công suất cực đại MPP (Maximum Power Point) nhằm tìm sự hoạt động tối ưu về điện áp của solar panel để tăng hiệu suất của </a:t>
            </a:r>
            <a:r>
              <a:rPr lang="vi-VN" dirty="0" smtClean="0">
                <a:latin typeface="Times New Roman" panose="02020603050405020304" pitchFamily="18" charset="0"/>
                <a:cs typeface="Times New Roman" panose="02020603050405020304" pitchFamily="18" charset="0"/>
              </a:rPr>
              <a:t>PV</a:t>
            </a:r>
            <a:endParaRPr lang="en-GB" dirty="0" smtClean="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Thuật toán bắt điểm công suất cực đại MPPT (Maximum Power Point Tracking) là phương pháp dò tìm các điểm làm việc tối ưu của hệ thống PV thông qua việc đóng mở các van của các linh kiện bán dẫn trong các bộ biến đổi theo thời gian từ đó thu nhận được giá trị công suất lớn nhất ở đầu ra của hệ thống.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0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36" y="365125"/>
            <a:ext cx="8880528" cy="1063625"/>
          </a:xfrm>
          <a:solidFill>
            <a:srgbClr val="FFFF00"/>
          </a:solidFill>
        </p:spPr>
        <p:txBody>
          <a:bodyPr>
            <a:normAutofit fontScale="90000"/>
          </a:bodyPr>
          <a:lstStyle/>
          <a:p>
            <a:pPr algn="ctr"/>
            <a:r>
              <a:rPr lang="en-GB" sz="4000" b="1" dirty="0" smtClean="0"/>
              <a:t>4. </a:t>
            </a:r>
            <a:r>
              <a:rPr lang="vi-VN" sz="4000" b="1" dirty="0" smtClean="0"/>
              <a:t>Các </a:t>
            </a:r>
            <a:r>
              <a:rPr lang="vi-VN" sz="4000" b="1" dirty="0"/>
              <a:t>phương pháp </a:t>
            </a:r>
            <a:r>
              <a:rPr lang="en-GB" sz="4000" b="1" dirty="0" err="1">
                <a:latin typeface="Times New Roman" panose="02020603050405020304" pitchFamily="18" charset="0"/>
                <a:cs typeface="Times New Roman" panose="02020603050405020304" pitchFamily="18" charset="0"/>
              </a:rPr>
              <a:t>nạp</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acquy</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từ</a:t>
            </a:r>
            <a:r>
              <a:rPr lang="en-GB" sz="4000" b="1" dirty="0">
                <a:latin typeface="Times New Roman" panose="02020603050405020304" pitchFamily="18" charset="0"/>
                <a:cs typeface="Times New Roman" panose="02020603050405020304" pitchFamily="18" charset="0"/>
              </a:rPr>
              <a:t> NLMT</a:t>
            </a:r>
          </a:p>
        </p:txBody>
      </p:sp>
      <p:sp>
        <p:nvSpPr>
          <p:cNvPr id="3" name="Content Placeholder 2"/>
          <p:cNvSpPr>
            <a:spLocks noGrp="1"/>
          </p:cNvSpPr>
          <p:nvPr>
            <p:ph idx="1"/>
          </p:nvPr>
        </p:nvSpPr>
        <p:spPr>
          <a:xfrm>
            <a:off x="838199" y="1562101"/>
            <a:ext cx="9448801" cy="1295400"/>
          </a:xfrm>
        </p:spPr>
        <p:txBody>
          <a:bodyPr>
            <a:normAutofit/>
          </a:bodyPr>
          <a:lstStyle/>
          <a:p>
            <a:pPr marL="0" indent="0">
              <a:buNone/>
            </a:pPr>
            <a:r>
              <a:rPr lang="en-GB" b="1" dirty="0">
                <a:latin typeface="Times New Roman" panose="02020603050405020304" pitchFamily="18" charset="0"/>
                <a:cs typeface="Times New Roman" panose="02020603050405020304" pitchFamily="18" charset="0"/>
              </a:rPr>
              <a:t>2. </a:t>
            </a:r>
            <a:r>
              <a:rPr lang="vi-VN" b="1" dirty="0">
                <a:latin typeface="Times New Roman" panose="02020603050405020304" pitchFamily="18" charset="0"/>
                <a:cs typeface="Times New Roman" panose="02020603050405020304" pitchFamily="18" charset="0"/>
              </a:rPr>
              <a:t>Điều khiển bám điểm công suất cực đại </a:t>
            </a:r>
            <a:endParaRPr lang="en-GB" b="1" dirty="0">
              <a:latin typeface="Times New Roman" panose="02020603050405020304" pitchFamily="18" charset="0"/>
              <a:cs typeface="Times New Roman" panose="02020603050405020304" pitchFamily="18" charset="0"/>
            </a:endParaRPr>
          </a:p>
          <a:p>
            <a:pPr marL="0" indent="0">
              <a:buNone/>
            </a:pPr>
            <a:r>
              <a:rPr lang="en-GB" dirty="0" err="1" smtClean="0"/>
              <a:t>Sơ</a:t>
            </a:r>
            <a:r>
              <a:rPr lang="en-GB" dirty="0" smtClean="0"/>
              <a:t> </a:t>
            </a:r>
            <a:r>
              <a:rPr lang="en-GB" dirty="0" err="1" smtClean="0"/>
              <a:t>đồ</a:t>
            </a:r>
            <a:r>
              <a:rPr lang="en-GB" dirty="0" smtClean="0"/>
              <a:t> </a:t>
            </a:r>
            <a:r>
              <a:rPr lang="en-GB" dirty="0" err="1" smtClean="0"/>
              <a:t>khổi</a:t>
            </a:r>
            <a:r>
              <a:rPr lang="en-GB" dirty="0" smtClean="0"/>
              <a:t> </a:t>
            </a:r>
            <a:r>
              <a:rPr lang="en-GB" dirty="0" err="1" smtClean="0"/>
              <a:t>của</a:t>
            </a:r>
            <a:r>
              <a:rPr lang="en-GB" dirty="0" smtClean="0"/>
              <a:t> PP </a:t>
            </a:r>
            <a:r>
              <a:rPr lang="en-GB" dirty="0" err="1" smtClean="0"/>
              <a:t>này</a:t>
            </a:r>
            <a:r>
              <a:rPr lang="en-GB" dirty="0" smtClean="0"/>
              <a:t> </a:t>
            </a:r>
            <a:r>
              <a:rPr lang="en-GB" dirty="0" err="1" smtClean="0"/>
              <a:t>có</a:t>
            </a:r>
            <a:r>
              <a:rPr lang="en-GB" dirty="0" smtClean="0"/>
              <a:t> </a:t>
            </a:r>
            <a:r>
              <a:rPr lang="en-GB" dirty="0" err="1" smtClean="0"/>
              <a:t>thể</a:t>
            </a:r>
            <a:r>
              <a:rPr lang="en-GB" dirty="0" smtClean="0"/>
              <a:t> </a:t>
            </a:r>
            <a:r>
              <a:rPr lang="en-GB" dirty="0" err="1" smtClean="0"/>
              <a:t>là</a:t>
            </a:r>
            <a:endParaRPr lang="en-GB" dirty="0"/>
          </a:p>
        </p:txBody>
      </p:sp>
      <p:pic>
        <p:nvPicPr>
          <p:cNvPr id="4" name="Picture 3"/>
          <p:cNvPicPr/>
          <p:nvPr/>
        </p:nvPicPr>
        <p:blipFill>
          <a:blip r:embed="rId2"/>
          <a:stretch>
            <a:fillRect/>
          </a:stretch>
        </p:blipFill>
        <p:spPr>
          <a:xfrm>
            <a:off x="838199" y="2556192"/>
            <a:ext cx="9266696" cy="3317666"/>
          </a:xfrm>
          <a:prstGeom prst="rect">
            <a:avLst/>
          </a:prstGeom>
        </p:spPr>
      </p:pic>
    </p:spTree>
    <p:extLst>
      <p:ext uri="{BB962C8B-B14F-4D97-AF65-F5344CB8AC3E}">
        <p14:creationId xmlns:p14="http://schemas.microsoft.com/office/powerpoint/2010/main" val="837957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36" y="365125"/>
            <a:ext cx="8880528" cy="1063625"/>
          </a:xfrm>
          <a:solidFill>
            <a:srgbClr val="FFFF00"/>
          </a:solidFill>
        </p:spPr>
        <p:txBody>
          <a:bodyPr>
            <a:normAutofit fontScale="90000"/>
          </a:bodyPr>
          <a:lstStyle/>
          <a:p>
            <a:pPr algn="ctr"/>
            <a:r>
              <a:rPr lang="en-GB" sz="4000" b="1" dirty="0" smtClean="0"/>
              <a:t>4. </a:t>
            </a:r>
            <a:r>
              <a:rPr lang="vi-VN" sz="4000" b="1" dirty="0" smtClean="0"/>
              <a:t>Các </a:t>
            </a:r>
            <a:r>
              <a:rPr lang="vi-VN" sz="4000" b="1" dirty="0"/>
              <a:t>phương pháp </a:t>
            </a:r>
            <a:r>
              <a:rPr lang="en-GB" sz="4000" b="1" dirty="0" err="1">
                <a:latin typeface="Times New Roman" panose="02020603050405020304" pitchFamily="18" charset="0"/>
                <a:cs typeface="Times New Roman" panose="02020603050405020304" pitchFamily="18" charset="0"/>
              </a:rPr>
              <a:t>nạp</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acquy</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từ</a:t>
            </a:r>
            <a:r>
              <a:rPr lang="en-GB" sz="4000" b="1" dirty="0">
                <a:latin typeface="Times New Roman" panose="02020603050405020304" pitchFamily="18" charset="0"/>
                <a:cs typeface="Times New Roman" panose="02020603050405020304" pitchFamily="18" charset="0"/>
              </a:rPr>
              <a:t> NLMT</a:t>
            </a:r>
          </a:p>
        </p:txBody>
      </p:sp>
      <p:sp>
        <p:nvSpPr>
          <p:cNvPr id="3" name="Content Placeholder 2"/>
          <p:cNvSpPr>
            <a:spLocks noGrp="1"/>
          </p:cNvSpPr>
          <p:nvPr>
            <p:ph idx="1"/>
          </p:nvPr>
        </p:nvSpPr>
        <p:spPr>
          <a:xfrm>
            <a:off x="838200" y="1562100"/>
            <a:ext cx="7648575" cy="5076825"/>
          </a:xfrm>
        </p:spPr>
        <p:txBody>
          <a:bodyPr>
            <a:normAutofit fontScale="85000" lnSpcReduction="20000"/>
          </a:bodyPr>
          <a:lstStyle/>
          <a:p>
            <a:pPr marL="0" indent="0">
              <a:buNone/>
            </a:pPr>
            <a:r>
              <a:rPr lang="en-GB" b="1" dirty="0">
                <a:latin typeface="Times New Roman" panose="02020603050405020304" pitchFamily="18" charset="0"/>
                <a:cs typeface="Times New Roman" panose="02020603050405020304" pitchFamily="18" charset="0"/>
              </a:rPr>
              <a:t>2. </a:t>
            </a:r>
            <a:r>
              <a:rPr lang="vi-VN" b="1" dirty="0">
                <a:latin typeface="Times New Roman" panose="02020603050405020304" pitchFamily="18" charset="0"/>
                <a:cs typeface="Times New Roman" panose="02020603050405020304" pitchFamily="18" charset="0"/>
              </a:rPr>
              <a:t>Điều khiển bám điểm công suất cực đại </a:t>
            </a:r>
            <a:endParaRPr lang="en-GB" b="1" dirty="0">
              <a:latin typeface="Times New Roman" panose="02020603050405020304" pitchFamily="18" charset="0"/>
              <a:cs typeface="Times New Roman" panose="02020603050405020304" pitchFamily="18" charset="0"/>
            </a:endParaRPr>
          </a:p>
          <a:p>
            <a:pPr marL="0" indent="0">
              <a:buNone/>
            </a:pPr>
            <a:r>
              <a:rPr lang="vi-VN" dirty="0"/>
              <a:t>Thuật toán nhiễu loạn và quan sát </a:t>
            </a:r>
            <a:r>
              <a:rPr lang="vi-VN" dirty="0" smtClean="0"/>
              <a:t>P&amp;O</a:t>
            </a:r>
            <a:endParaRPr lang="en-GB" dirty="0" smtClean="0"/>
          </a:p>
          <a:p>
            <a:pPr marL="0" indent="0">
              <a:buNone/>
            </a:pPr>
            <a:r>
              <a:rPr lang="vi-VN" sz="2600" dirty="0" smtClean="0">
                <a:latin typeface="+mj-lt"/>
              </a:rPr>
              <a:t>Thuật </a:t>
            </a:r>
            <a:r>
              <a:rPr lang="vi-VN" sz="2600" dirty="0">
                <a:latin typeface="+mj-lt"/>
              </a:rPr>
              <a:t>toán này xem xét sự tăng, giảm điện áp theo chu kỳ để tìm được điểm làm việc có công suất lớn nhất. </a:t>
            </a:r>
            <a:endParaRPr lang="en-GB" sz="2600" dirty="0" smtClean="0">
              <a:latin typeface="+mj-lt"/>
            </a:endParaRPr>
          </a:p>
          <a:p>
            <a:pPr marL="0" indent="0">
              <a:buNone/>
            </a:pPr>
            <a:r>
              <a:rPr lang="en-GB" sz="2600" dirty="0" smtClean="0">
                <a:latin typeface="+mj-lt"/>
              </a:rPr>
              <a:t>D</a:t>
            </a:r>
            <a:r>
              <a:rPr lang="vi-VN" sz="2600" dirty="0" smtClean="0">
                <a:latin typeface="+mj-lt"/>
              </a:rPr>
              <a:t>òng </a:t>
            </a:r>
            <a:r>
              <a:rPr lang="vi-VN" sz="2600" dirty="0">
                <a:latin typeface="+mj-lt"/>
              </a:rPr>
              <a:t>điện đầu ra hoặc điện áp của bộ biến đổi MPPT DC-DC được tăng hoặc giảm tuyến tính theo sự thay đổi trạng thái của hệ thống. Nếu có sự gia tăng công suất đầu ra từ solar panel, hãy tăng thêm nhiễu để xem liệu công suất đầu ra có tăng trở lại không. Nếu công suất đầu ra nhỏ hơn, hãy giảm đầu ra nhiễu theo các bước tuyến tính. Quá trình </a:t>
            </a:r>
            <a:r>
              <a:rPr lang="en-GB" sz="2600" dirty="0" smtClean="0">
                <a:latin typeface="Times New Roman" panose="02020603050405020304" pitchFamily="18" charset="0"/>
                <a:cs typeface="Times New Roman" panose="02020603050405020304" pitchFamily="18" charset="0"/>
              </a:rPr>
              <a:t>can </a:t>
            </a:r>
            <a:r>
              <a:rPr lang="vi-VN" sz="2600" dirty="0" smtClean="0">
                <a:latin typeface="+mj-lt"/>
              </a:rPr>
              <a:t>nhiễu </a:t>
            </a:r>
            <a:r>
              <a:rPr lang="vi-VN" sz="2600" dirty="0">
                <a:latin typeface="+mj-lt"/>
              </a:rPr>
              <a:t>và quan sát này từ từ đạt đến MPP của solar panel. </a:t>
            </a:r>
            <a:endParaRPr lang="en-GB" sz="2600" dirty="0" smtClean="0">
              <a:latin typeface="+mj-lt"/>
            </a:endParaRPr>
          </a:p>
          <a:p>
            <a:pPr marL="0" indent="0">
              <a:buNone/>
            </a:pPr>
            <a:r>
              <a:rPr lang="vi-VN" sz="2600" dirty="0" smtClean="0">
                <a:latin typeface="+mj-lt"/>
              </a:rPr>
              <a:t>Thuật </a:t>
            </a:r>
            <a:r>
              <a:rPr lang="vi-VN" sz="2600" dirty="0">
                <a:latin typeface="+mj-lt"/>
              </a:rPr>
              <a:t>toán rất đơn giản về mặt thực </a:t>
            </a:r>
            <a:r>
              <a:rPr lang="vi-VN" sz="2600" dirty="0" smtClean="0">
                <a:latin typeface="+mj-lt"/>
              </a:rPr>
              <a:t>hiện.</a:t>
            </a:r>
            <a:r>
              <a:rPr lang="en-GB" sz="2600" dirty="0" smtClean="0">
                <a:latin typeface="+mj-lt"/>
              </a:rPr>
              <a:t> </a:t>
            </a:r>
            <a:r>
              <a:rPr lang="vi-VN" sz="2600" dirty="0" smtClean="0">
                <a:latin typeface="+mj-lt"/>
              </a:rPr>
              <a:t>Tuy </a:t>
            </a:r>
            <a:r>
              <a:rPr lang="vi-VN" sz="2600" dirty="0">
                <a:latin typeface="+mj-lt"/>
              </a:rPr>
              <a:t>nhiên, có một vài nhược điểm đối với loại hệ thống này, chẳng hạn như dao động trạng thái ổn định vốn có tại Điểm công suất cực đại  (MPP), nên kích thước bước tuyến tính quá lớn. Ngoài ra, nếu kích thước bước quá nhỏ hoặc hệ thống dừng quá lâu để đáp ứng với nhiễu loạn, sẽ mất nhiều thời gian hơn để đạt MPP</a:t>
            </a:r>
            <a:endParaRPr lang="en-GB" sz="2600" dirty="0">
              <a:latin typeface="+mj-lt"/>
            </a:endParaRPr>
          </a:p>
        </p:txBody>
      </p:sp>
      <p:pic>
        <p:nvPicPr>
          <p:cNvPr id="6" name="Picture 5"/>
          <p:cNvPicPr/>
          <p:nvPr/>
        </p:nvPicPr>
        <p:blipFill>
          <a:blip r:embed="rId2"/>
          <a:stretch>
            <a:fillRect/>
          </a:stretch>
        </p:blipFill>
        <p:spPr>
          <a:xfrm>
            <a:off x="8706172" y="1877463"/>
            <a:ext cx="2514600" cy="1894205"/>
          </a:xfrm>
          <a:prstGeom prst="rect">
            <a:avLst/>
          </a:prstGeom>
        </p:spPr>
      </p:pic>
    </p:spTree>
    <p:extLst>
      <p:ext uri="{BB962C8B-B14F-4D97-AF65-F5344CB8AC3E}">
        <p14:creationId xmlns:p14="http://schemas.microsoft.com/office/powerpoint/2010/main" val="4117259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36" y="365125"/>
            <a:ext cx="8880528" cy="1063625"/>
          </a:xfrm>
          <a:solidFill>
            <a:srgbClr val="FFFF00"/>
          </a:solidFill>
        </p:spPr>
        <p:txBody>
          <a:bodyPr>
            <a:normAutofit fontScale="90000"/>
          </a:bodyPr>
          <a:lstStyle/>
          <a:p>
            <a:pPr algn="ctr"/>
            <a:r>
              <a:rPr lang="en-GB" sz="4000" b="1" dirty="0" smtClean="0"/>
              <a:t>4. </a:t>
            </a:r>
            <a:r>
              <a:rPr lang="vi-VN" sz="4000" b="1" dirty="0" smtClean="0"/>
              <a:t>Các </a:t>
            </a:r>
            <a:r>
              <a:rPr lang="vi-VN" sz="4000" b="1" dirty="0"/>
              <a:t>phương pháp </a:t>
            </a:r>
            <a:r>
              <a:rPr lang="en-GB" sz="4000" b="1" dirty="0" err="1">
                <a:latin typeface="Times New Roman" panose="02020603050405020304" pitchFamily="18" charset="0"/>
                <a:cs typeface="Times New Roman" panose="02020603050405020304" pitchFamily="18" charset="0"/>
              </a:rPr>
              <a:t>nạp</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acquy</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từ</a:t>
            </a:r>
            <a:r>
              <a:rPr lang="en-GB" sz="4000" b="1" dirty="0">
                <a:latin typeface="Times New Roman" panose="02020603050405020304" pitchFamily="18" charset="0"/>
                <a:cs typeface="Times New Roman" panose="02020603050405020304" pitchFamily="18" charset="0"/>
              </a:rPr>
              <a:t> NLMT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62100"/>
                <a:ext cx="7360404" cy="4776707"/>
              </a:xfrm>
            </p:spPr>
            <p:txBody>
              <a:bodyPr>
                <a:normAutofit fontScale="77500" lnSpcReduction="20000"/>
              </a:bodyPr>
              <a:lstStyle/>
              <a:p>
                <a:pPr marL="0" indent="0">
                  <a:buNone/>
                </a:pPr>
                <a:r>
                  <a:rPr lang="en-GB" b="1" dirty="0">
                    <a:latin typeface="Times New Roman" panose="02020603050405020304" pitchFamily="18" charset="0"/>
                    <a:cs typeface="Times New Roman" panose="02020603050405020304" pitchFamily="18" charset="0"/>
                  </a:rPr>
                  <a:t>2. </a:t>
                </a:r>
                <a:r>
                  <a:rPr lang="vi-VN" b="1" dirty="0">
                    <a:latin typeface="Times New Roman" panose="02020603050405020304" pitchFamily="18" charset="0"/>
                    <a:cs typeface="Times New Roman" panose="02020603050405020304" pitchFamily="18" charset="0"/>
                  </a:rPr>
                  <a:t>Điều khiển bám điểm công suất cực đại </a:t>
                </a:r>
                <a:endParaRPr lang="en-GB" b="1" dirty="0">
                  <a:latin typeface="Times New Roman" panose="02020603050405020304" pitchFamily="18" charset="0"/>
                  <a:cs typeface="Times New Roman" panose="02020603050405020304" pitchFamily="18" charset="0"/>
                </a:endParaRPr>
              </a:p>
              <a:p>
                <a:pPr marL="0" indent="0">
                  <a:buNone/>
                </a:pPr>
                <a:r>
                  <a:rPr lang="vi-VN" dirty="0" smtClean="0"/>
                  <a:t>Thuật </a:t>
                </a:r>
                <a:r>
                  <a:rPr lang="vi-VN" dirty="0"/>
                  <a:t>toán điện dẫn(</a:t>
                </a:r>
                <a14:m>
                  <m:oMath xmlns:m="http://schemas.openxmlformats.org/officeDocument/2006/math">
                    <m:r>
                      <m:rPr>
                        <m:sty m:val="p"/>
                      </m:rPr>
                      <a:rPr lang="vi-VN">
                        <a:latin typeface="Cambria Math" panose="02040503050406030204" pitchFamily="18" charset="0"/>
                      </a:rPr>
                      <m:t>g</m:t>
                    </m:r>
                    <m:r>
                      <a:rPr lang="vi-VN">
                        <a:latin typeface="Cambria Math" panose="02040503050406030204" pitchFamily="18" charset="0"/>
                      </a:rPr>
                      <m:t>=</m:t>
                    </m:r>
                    <m:f>
                      <m:fPr>
                        <m:ctrlPr>
                          <a:rPr lang="en-GB" b="1" i="1">
                            <a:latin typeface="Cambria Math" panose="02040503050406030204" pitchFamily="18" charset="0"/>
                          </a:rPr>
                        </m:ctrlPr>
                      </m:fPr>
                      <m:num>
                        <m:r>
                          <m:rPr>
                            <m:sty m:val="p"/>
                          </m:rPr>
                          <a:rPr lang="vi-VN">
                            <a:latin typeface="Cambria Math" panose="02040503050406030204" pitchFamily="18" charset="0"/>
                          </a:rPr>
                          <m:t>I</m:t>
                        </m:r>
                      </m:num>
                      <m:den>
                        <m:r>
                          <m:rPr>
                            <m:sty m:val="p"/>
                          </m:rPr>
                          <a:rPr lang="vi-VN">
                            <a:latin typeface="Cambria Math" panose="02040503050406030204" pitchFamily="18" charset="0"/>
                          </a:rPr>
                          <m:t>V</m:t>
                        </m:r>
                      </m:den>
                    </m:f>
                    <m:r>
                      <a:rPr lang="vi-VN">
                        <a:latin typeface="Cambria Math" panose="02040503050406030204" pitchFamily="18" charset="0"/>
                      </a:rPr>
                      <m:t>)</m:t>
                    </m:r>
                  </m:oMath>
                </a14:m>
                <a:r>
                  <a:rPr lang="vi-VN" dirty="0"/>
                  <a:t> gia tăng (INC</a:t>
                </a:r>
                <a:r>
                  <a:rPr lang="vi-VN" dirty="0" smtClean="0"/>
                  <a:t>)</a:t>
                </a:r>
                <a:endParaRPr lang="en-GB" dirty="0" smtClean="0"/>
              </a:p>
              <a:p>
                <a:pPr marL="0" indent="0">
                  <a:buNone/>
                </a:pPr>
                <a:r>
                  <a:rPr lang="vi-VN" dirty="0"/>
                  <a:t>Thuật toán INC </a:t>
                </a:r>
                <a:r>
                  <a:rPr lang="vi-VN" dirty="0">
                    <a:solidFill>
                      <a:srgbClr val="FF0000"/>
                    </a:solidFill>
                  </a:rPr>
                  <a:t>sử dụng tổng điện dẫn gia tăng của dãy solar panel để dò tìm điểm công suất tối </a:t>
                </a:r>
                <a:r>
                  <a:rPr lang="vi-VN" dirty="0" smtClean="0">
                    <a:solidFill>
                      <a:srgbClr val="FF0000"/>
                    </a:solidFill>
                  </a:rPr>
                  <a:t>ưu</a:t>
                </a:r>
                <a:r>
                  <a:rPr lang="vi-VN" dirty="0" smtClean="0"/>
                  <a:t>. </a:t>
                </a:r>
                <a:r>
                  <a:rPr lang="vi-VN" dirty="0"/>
                  <a:t>Phương pháp này cơ bản dựa trên đặc điểm là: độ dốc của đường đặc tính pin bằng 0 tại điểm MPPT, độ dốc này là dương khi ở bên trái điểm MPP, là âm khi ở bên phải điểm MPP. Bằng cách so sánh giá trị điện dẫn tức thời (</a:t>
                </a:r>
                <a14:m>
                  <m:oMath xmlns:m="http://schemas.openxmlformats.org/officeDocument/2006/math">
                    <m:r>
                      <a:rPr lang="vi-VN" i="1">
                        <a:latin typeface="Cambria Math" panose="02040503050406030204" pitchFamily="18" charset="0"/>
                      </a:rPr>
                      <m:t>𝑔</m:t>
                    </m:r>
                    <m:r>
                      <a:rPr lang="vi-VN" i="1">
                        <a:latin typeface="Cambria Math" panose="02040503050406030204" pitchFamily="18" charset="0"/>
                      </a:rPr>
                      <m:t>=</m:t>
                    </m:r>
                    <m:f>
                      <m:fPr>
                        <m:ctrlPr>
                          <a:rPr lang="en-GB" i="1">
                            <a:latin typeface="Cambria Math" panose="02040503050406030204" pitchFamily="18" charset="0"/>
                          </a:rPr>
                        </m:ctrlPr>
                      </m:fPr>
                      <m:num>
                        <m:r>
                          <a:rPr lang="vi-VN" i="1">
                            <a:latin typeface="Cambria Math" panose="02040503050406030204" pitchFamily="18" charset="0"/>
                          </a:rPr>
                          <m:t>𝐼</m:t>
                        </m:r>
                      </m:num>
                      <m:den>
                        <m:r>
                          <a:rPr lang="vi-VN" i="1">
                            <a:latin typeface="Cambria Math" panose="02040503050406030204" pitchFamily="18" charset="0"/>
                          </a:rPr>
                          <m:t>𝑉</m:t>
                        </m:r>
                      </m:den>
                    </m:f>
                  </m:oMath>
                </a14:m>
                <a:r>
                  <a:rPr lang="vi-VN" dirty="0"/>
                  <a:t>) với giá trị điện dẫn gia tăng (</a:t>
                </a:r>
                <a14:m>
                  <m:oMath xmlns:m="http://schemas.openxmlformats.org/officeDocument/2006/math">
                    <m:f>
                      <m:fPr>
                        <m:ctrlPr>
                          <a:rPr lang="en-GB" i="1">
                            <a:latin typeface="Cambria Math" panose="02040503050406030204" pitchFamily="18" charset="0"/>
                          </a:rPr>
                        </m:ctrlPr>
                      </m:fPr>
                      <m:num>
                        <m:r>
                          <a:rPr lang="vi-VN" i="1">
                            <a:latin typeface="Cambria Math" panose="02040503050406030204" pitchFamily="18" charset="0"/>
                          </a:rPr>
                          <m:t>∆</m:t>
                        </m:r>
                        <m:r>
                          <a:rPr lang="vi-VN" i="1">
                            <a:latin typeface="Cambria Math" panose="02040503050406030204" pitchFamily="18" charset="0"/>
                          </a:rPr>
                          <m:t>𝐼</m:t>
                        </m:r>
                      </m:num>
                      <m:den>
                        <m:r>
                          <a:rPr lang="vi-VN" i="1">
                            <a:latin typeface="Cambria Math" panose="02040503050406030204" pitchFamily="18" charset="0"/>
                          </a:rPr>
                          <m:t>∆</m:t>
                        </m:r>
                        <m:r>
                          <a:rPr lang="vi-VN" i="1">
                            <a:latin typeface="Cambria Math" panose="02040503050406030204" pitchFamily="18" charset="0"/>
                          </a:rPr>
                          <m:t>𝑉</m:t>
                        </m:r>
                      </m:den>
                    </m:f>
                  </m:oMath>
                </a14:m>
                <a:r>
                  <a:rPr lang="vi-VN" dirty="0"/>
                  <a:t>), để tìm được điểm làm việc có công suất lớn nhất.</a:t>
                </a:r>
                <a:endParaRPr lang="en-GB" dirty="0"/>
              </a:p>
              <a:p>
                <a:pPr marL="0" indent="0">
                  <a:buNone/>
                </a:pPr>
                <a:r>
                  <a:rPr lang="vi-VN" dirty="0"/>
                  <a:t>Trong thuật toán này, dòng điện đầu ra hoặc điện áp từ bộ biến đổi MPPT DC-DC tăng hoặc giảm trong các bước tuyến tính hoặc phi tuyến. Nhưng thay vì công suất đầu ra được đo, thì tỷ lệ chênh lệch công suất so với chênh lệch điện áp (tức là, </a:t>
                </a:r>
                <a14:m>
                  <m:oMath xmlns:m="http://schemas.openxmlformats.org/officeDocument/2006/math">
                    <m:f>
                      <m:fPr>
                        <m:ctrlPr>
                          <a:rPr lang="en-GB" i="1">
                            <a:latin typeface="Cambria Math" panose="02040503050406030204" pitchFamily="18" charset="0"/>
                          </a:rPr>
                        </m:ctrlPr>
                      </m:fPr>
                      <m:num>
                        <m:r>
                          <a:rPr lang="vi-VN" i="1">
                            <a:latin typeface="Cambria Math" panose="02040503050406030204" pitchFamily="18" charset="0"/>
                          </a:rPr>
                          <m:t>𝑑𝑃</m:t>
                        </m:r>
                      </m:num>
                      <m:den>
                        <m:r>
                          <a:rPr lang="vi-VN" i="1">
                            <a:latin typeface="Cambria Math" panose="02040503050406030204" pitchFamily="18" charset="0"/>
                          </a:rPr>
                          <m:t>𝑑𝑉</m:t>
                        </m:r>
                      </m:den>
                    </m:f>
                  </m:oMath>
                </a14:m>
                <a:r>
                  <a:rPr lang="vi-VN" dirty="0"/>
                  <a:t>), được sử dụng để xác định MPP.</a:t>
                </a:r>
                <a:endParaRPr lang="en-GB"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62100"/>
                <a:ext cx="7360404" cy="4776707"/>
              </a:xfrm>
              <a:blipFill rotWithShape="0">
                <a:blip r:embed="rId2"/>
                <a:stretch>
                  <a:fillRect l="-1077" t="-2679" r="-1823"/>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8349192" y="2022209"/>
            <a:ext cx="3645724" cy="2627604"/>
          </a:xfrm>
          <a:prstGeom prst="rect">
            <a:avLst/>
          </a:prstGeom>
        </p:spPr>
      </p:pic>
    </p:spTree>
    <p:extLst>
      <p:ext uri="{BB962C8B-B14F-4D97-AF65-F5344CB8AC3E}">
        <p14:creationId xmlns:p14="http://schemas.microsoft.com/office/powerpoint/2010/main" val="1245707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687" y="272135"/>
            <a:ext cx="6648773" cy="1045221"/>
          </a:xfrm>
          <a:solidFill>
            <a:srgbClr val="FFFF00"/>
          </a:solidFill>
        </p:spPr>
        <p:txBody>
          <a:bodyPr>
            <a:normAutofit/>
          </a:bodyPr>
          <a:lstStyle/>
          <a:p>
            <a:pPr algn="ctr"/>
            <a:r>
              <a:rPr lang="en-GB" sz="4000" b="1" dirty="0" smtClean="0"/>
              <a:t>5. </a:t>
            </a:r>
            <a:r>
              <a:rPr lang="vi-VN" sz="4000" b="1" dirty="0" smtClean="0"/>
              <a:t>Lựa </a:t>
            </a:r>
            <a:r>
              <a:rPr lang="vi-VN" sz="4000" b="1" dirty="0"/>
              <a:t>chọn điều khiển nạp</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6654" y="1381312"/>
            <a:ext cx="10506559" cy="2498456"/>
          </a:xfrm>
        </p:spPr>
        <p:txBody>
          <a:bodyPr>
            <a:normAutofit/>
          </a:bodyPr>
          <a:lstStyle/>
          <a:p>
            <a:pPr marL="0" indent="0">
              <a:buNone/>
            </a:pPr>
            <a:r>
              <a:rPr lang="vi-VN" sz="2400" b="1" dirty="0">
                <a:latin typeface="+mj-lt"/>
              </a:rPr>
              <a:t>1 Bộ điều khiển nạp PWM </a:t>
            </a:r>
            <a:endParaRPr lang="en-GB" sz="2400" b="1" dirty="0" smtClean="0">
              <a:latin typeface="+mj-lt"/>
            </a:endParaRPr>
          </a:p>
          <a:p>
            <a:pPr marL="0" indent="0">
              <a:buNone/>
            </a:pPr>
            <a:r>
              <a:rPr lang="vi-VN" sz="2400" dirty="0">
                <a:latin typeface="+mj-lt"/>
              </a:rPr>
              <a:t>Điều chế độ rộng xung (PWM) là công nghệ điều khiển nạp năng lượng mặt trời phổ biến nhất, ít tốn kém nhất và dễ triển khai nhất. Thường được gọi không chính xác là bộ chuyển đổi DC sang DC, chúng thực sự là các công tắc tương tự như nguồn cung cấp năng lượng chuyển đổi phù hợp với điện áp nguồn (đầu ra solar panel) tới điện áp tải (ví dụ acquy </a:t>
            </a:r>
            <a:r>
              <a:rPr lang="vi-VN" sz="2400" dirty="0" smtClean="0">
                <a:latin typeface="+mj-lt"/>
              </a:rPr>
              <a:t>12V</a:t>
            </a:r>
            <a:r>
              <a:rPr lang="en-GB" sz="2400" dirty="0" smtClean="0">
                <a:latin typeface="+mj-lt"/>
              </a:rPr>
              <a:t>)</a:t>
            </a:r>
            <a:endParaRPr lang="en-GB" sz="2400" dirty="0">
              <a:latin typeface="+mj-lt"/>
            </a:endParaRPr>
          </a:p>
        </p:txBody>
      </p:sp>
      <p:grpSp>
        <p:nvGrpSpPr>
          <p:cNvPr id="5" name="Group 4"/>
          <p:cNvGrpSpPr/>
          <p:nvPr/>
        </p:nvGrpSpPr>
        <p:grpSpPr>
          <a:xfrm>
            <a:off x="6264425" y="4145068"/>
            <a:ext cx="4922837" cy="2606583"/>
            <a:chOff x="4019312" y="3019163"/>
            <a:chExt cx="4922837" cy="2386903"/>
          </a:xfrm>
        </p:grpSpPr>
        <p:sp>
          <p:nvSpPr>
            <p:cNvPr id="6" name="Text Box 9"/>
            <p:cNvSpPr txBox="1">
              <a:spLocks noChangeArrowheads="1"/>
            </p:cNvSpPr>
            <p:nvPr/>
          </p:nvSpPr>
          <p:spPr bwMode="auto">
            <a:xfrm>
              <a:off x="4019312" y="3548253"/>
              <a:ext cx="6207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U</a:t>
              </a:r>
              <a:r>
                <a:rPr lang="en-US" altLang="en-US" sz="2400" baseline="-25000"/>
                <a:t>1</a:t>
              </a:r>
              <a:endParaRPr lang="en-US" altLang="en-US" sz="2400"/>
            </a:p>
          </p:txBody>
        </p:sp>
        <p:grpSp>
          <p:nvGrpSpPr>
            <p:cNvPr id="7" name="Group 6"/>
            <p:cNvGrpSpPr/>
            <p:nvPr/>
          </p:nvGrpSpPr>
          <p:grpSpPr>
            <a:xfrm>
              <a:off x="4232037" y="3019163"/>
              <a:ext cx="4710112" cy="2386903"/>
              <a:chOff x="3937000" y="1817688"/>
              <a:chExt cx="4710112" cy="2386903"/>
            </a:xfrm>
          </p:grpSpPr>
          <p:sp>
            <p:nvSpPr>
              <p:cNvPr id="8" name="Line 10"/>
              <p:cNvSpPr>
                <a:spLocks noChangeShapeType="1"/>
              </p:cNvSpPr>
              <p:nvPr/>
            </p:nvSpPr>
            <p:spPr bwMode="auto">
              <a:xfrm flipV="1">
                <a:off x="4210050" y="1966913"/>
                <a:ext cx="0" cy="156368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p>
            </p:txBody>
          </p:sp>
          <p:sp>
            <p:nvSpPr>
              <p:cNvPr id="9" name="Line 11"/>
              <p:cNvSpPr>
                <a:spLocks noChangeShapeType="1"/>
              </p:cNvSpPr>
              <p:nvPr/>
            </p:nvSpPr>
            <p:spPr bwMode="auto">
              <a:xfrm>
                <a:off x="4203700" y="3525838"/>
                <a:ext cx="4052888"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p>
            </p:txBody>
          </p:sp>
          <p:sp>
            <p:nvSpPr>
              <p:cNvPr id="10" name="Freeform 12"/>
              <p:cNvSpPr>
                <a:spLocks/>
              </p:cNvSpPr>
              <p:nvPr/>
            </p:nvSpPr>
            <p:spPr bwMode="auto">
              <a:xfrm>
                <a:off x="4203700" y="2549525"/>
                <a:ext cx="712788" cy="993775"/>
              </a:xfrm>
              <a:custGeom>
                <a:avLst/>
                <a:gdLst>
                  <a:gd name="T0" fmla="*/ 0 w 750"/>
                  <a:gd name="T1" fmla="*/ 0 h 1008"/>
                  <a:gd name="T2" fmla="*/ 750 w 750"/>
                  <a:gd name="T3" fmla="*/ 0 h 1008"/>
                  <a:gd name="T4" fmla="*/ 750 w 750"/>
                  <a:gd name="T5" fmla="*/ 1008 h 1008"/>
                </a:gdLst>
                <a:ahLst/>
                <a:cxnLst>
                  <a:cxn ang="0">
                    <a:pos x="T0" y="T1"/>
                  </a:cxn>
                  <a:cxn ang="0">
                    <a:pos x="T2" y="T3"/>
                  </a:cxn>
                  <a:cxn ang="0">
                    <a:pos x="T4" y="T5"/>
                  </a:cxn>
                </a:cxnLst>
                <a:rect l="0" t="0" r="r" b="b"/>
                <a:pathLst>
                  <a:path w="750" h="1008">
                    <a:moveTo>
                      <a:pt x="0" y="0"/>
                    </a:moveTo>
                    <a:lnTo>
                      <a:pt x="750" y="0"/>
                    </a:lnTo>
                    <a:lnTo>
                      <a:pt x="750" y="100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400"/>
              </a:p>
            </p:txBody>
          </p:sp>
          <p:grpSp>
            <p:nvGrpSpPr>
              <p:cNvPr id="11" name="Group 29"/>
              <p:cNvGrpSpPr>
                <a:grpSpLocks/>
              </p:cNvGrpSpPr>
              <p:nvPr/>
            </p:nvGrpSpPr>
            <p:grpSpPr bwMode="auto">
              <a:xfrm>
                <a:off x="5753100" y="2554288"/>
                <a:ext cx="712788" cy="1006475"/>
                <a:chOff x="3624" y="1609"/>
                <a:chExt cx="449" cy="634"/>
              </a:xfrm>
            </p:grpSpPr>
            <p:sp>
              <p:nvSpPr>
                <p:cNvPr id="33" name="Freeform 13"/>
                <p:cNvSpPr>
                  <a:spLocks/>
                </p:cNvSpPr>
                <p:nvPr/>
              </p:nvSpPr>
              <p:spPr bwMode="auto">
                <a:xfrm>
                  <a:off x="3624" y="1609"/>
                  <a:ext cx="449" cy="634"/>
                </a:xfrm>
                <a:custGeom>
                  <a:avLst/>
                  <a:gdLst>
                    <a:gd name="T0" fmla="*/ 0 w 750"/>
                    <a:gd name="T1" fmla="*/ 0 h 1008"/>
                    <a:gd name="T2" fmla="*/ 750 w 750"/>
                    <a:gd name="T3" fmla="*/ 0 h 1008"/>
                    <a:gd name="T4" fmla="*/ 750 w 750"/>
                    <a:gd name="T5" fmla="*/ 1008 h 1008"/>
                  </a:gdLst>
                  <a:ahLst/>
                  <a:cxnLst>
                    <a:cxn ang="0">
                      <a:pos x="T0" y="T1"/>
                    </a:cxn>
                    <a:cxn ang="0">
                      <a:pos x="T2" y="T3"/>
                    </a:cxn>
                    <a:cxn ang="0">
                      <a:pos x="T4" y="T5"/>
                    </a:cxn>
                  </a:cxnLst>
                  <a:rect l="0" t="0" r="r" b="b"/>
                  <a:pathLst>
                    <a:path w="750" h="1008">
                      <a:moveTo>
                        <a:pt x="0" y="0"/>
                      </a:moveTo>
                      <a:lnTo>
                        <a:pt x="750" y="0"/>
                      </a:lnTo>
                      <a:lnTo>
                        <a:pt x="750" y="100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400"/>
                </a:p>
              </p:txBody>
            </p:sp>
            <p:sp>
              <p:nvSpPr>
                <p:cNvPr id="34" name="Line 14"/>
                <p:cNvSpPr>
                  <a:spLocks noChangeShapeType="1"/>
                </p:cNvSpPr>
                <p:nvPr/>
              </p:nvSpPr>
              <p:spPr bwMode="auto">
                <a:xfrm>
                  <a:off x="3628" y="1609"/>
                  <a:ext cx="0" cy="62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2400"/>
                </a:p>
              </p:txBody>
            </p:sp>
          </p:grpSp>
          <p:sp>
            <p:nvSpPr>
              <p:cNvPr id="12" name="Text Box 15"/>
              <p:cNvSpPr txBox="1">
                <a:spLocks noChangeArrowheads="1"/>
              </p:cNvSpPr>
              <p:nvPr/>
            </p:nvSpPr>
            <p:spPr bwMode="auto">
              <a:xfrm>
                <a:off x="4687888" y="3513138"/>
                <a:ext cx="6207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t</a:t>
                </a:r>
                <a:r>
                  <a:rPr lang="en-US" altLang="en-US" sz="2400" baseline="-25000"/>
                  <a:t>1</a:t>
                </a:r>
                <a:endParaRPr lang="en-US" altLang="en-US" sz="2400"/>
              </a:p>
            </p:txBody>
          </p:sp>
          <p:sp>
            <p:nvSpPr>
              <p:cNvPr id="13" name="Text Box 16"/>
              <p:cNvSpPr txBox="1">
                <a:spLocks noChangeArrowheads="1"/>
              </p:cNvSpPr>
              <p:nvPr/>
            </p:nvSpPr>
            <p:spPr bwMode="auto">
              <a:xfrm>
                <a:off x="4289425" y="1817688"/>
                <a:ext cx="6207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U</a:t>
                </a:r>
              </a:p>
            </p:txBody>
          </p:sp>
          <p:sp>
            <p:nvSpPr>
              <p:cNvPr id="14" name="Text Box 17"/>
              <p:cNvSpPr txBox="1">
                <a:spLocks noChangeArrowheads="1"/>
              </p:cNvSpPr>
              <p:nvPr/>
            </p:nvSpPr>
            <p:spPr bwMode="auto">
              <a:xfrm>
                <a:off x="5656263" y="3513138"/>
                <a:ext cx="6207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t</a:t>
                </a:r>
                <a:r>
                  <a:rPr lang="en-US" altLang="en-US" sz="2400" baseline="-25000"/>
                  <a:t>2</a:t>
                </a:r>
                <a:endParaRPr lang="en-US" altLang="en-US" sz="2400"/>
              </a:p>
            </p:txBody>
          </p:sp>
          <p:sp>
            <p:nvSpPr>
              <p:cNvPr id="15" name="Line 18"/>
              <p:cNvSpPr>
                <a:spLocks noChangeShapeType="1"/>
              </p:cNvSpPr>
              <p:nvPr/>
            </p:nvSpPr>
            <p:spPr bwMode="auto">
              <a:xfrm>
                <a:off x="4203700" y="3525839"/>
                <a:ext cx="0" cy="60905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sz="2400"/>
              </a:p>
            </p:txBody>
          </p:sp>
          <p:sp>
            <p:nvSpPr>
              <p:cNvPr id="16" name="Line 19"/>
              <p:cNvSpPr>
                <a:spLocks noChangeShapeType="1"/>
              </p:cNvSpPr>
              <p:nvPr/>
            </p:nvSpPr>
            <p:spPr bwMode="auto">
              <a:xfrm>
                <a:off x="5753100" y="3513138"/>
                <a:ext cx="0" cy="69145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sz="2400"/>
              </a:p>
            </p:txBody>
          </p:sp>
          <p:grpSp>
            <p:nvGrpSpPr>
              <p:cNvPr id="17" name="Group 20"/>
              <p:cNvGrpSpPr>
                <a:grpSpLocks/>
              </p:cNvGrpSpPr>
              <p:nvPr/>
            </p:nvGrpSpPr>
            <p:grpSpPr bwMode="auto">
              <a:xfrm>
                <a:off x="4203956" y="3820379"/>
                <a:ext cx="1555112" cy="384212"/>
                <a:chOff x="6419" y="9506"/>
                <a:chExt cx="1639" cy="384"/>
              </a:xfrm>
            </p:grpSpPr>
            <p:sp>
              <p:nvSpPr>
                <p:cNvPr id="30" name="Text Box 21"/>
                <p:cNvSpPr txBox="1">
                  <a:spLocks noChangeArrowheads="1"/>
                </p:cNvSpPr>
                <p:nvPr/>
              </p:nvSpPr>
              <p:spPr bwMode="auto">
                <a:xfrm>
                  <a:off x="7065" y="9506"/>
                  <a:ext cx="701"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t>T</a:t>
                  </a:r>
                  <a:r>
                    <a:rPr lang="en-US" altLang="en-US" sz="2400" baseline="-25000" dirty="0"/>
                    <a:t>CK</a:t>
                  </a:r>
                  <a:endParaRPr lang="en-US" altLang="en-US" sz="2400" dirty="0"/>
                </a:p>
              </p:txBody>
            </p:sp>
            <p:sp>
              <p:nvSpPr>
                <p:cNvPr id="31" name="Line 22"/>
                <p:cNvSpPr>
                  <a:spLocks noChangeShapeType="1"/>
                </p:cNvSpPr>
                <p:nvPr/>
              </p:nvSpPr>
              <p:spPr bwMode="auto">
                <a:xfrm>
                  <a:off x="7620" y="9721"/>
                  <a:ext cx="4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p>
              </p:txBody>
            </p:sp>
            <p:sp>
              <p:nvSpPr>
                <p:cNvPr id="32" name="Line 23"/>
                <p:cNvSpPr>
                  <a:spLocks noChangeShapeType="1"/>
                </p:cNvSpPr>
                <p:nvPr/>
              </p:nvSpPr>
              <p:spPr bwMode="auto">
                <a:xfrm flipH="1">
                  <a:off x="6419" y="9736"/>
                  <a:ext cx="63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p>
              </p:txBody>
            </p:sp>
          </p:grpSp>
          <p:sp>
            <p:nvSpPr>
              <p:cNvPr id="18" name="Text Box 24"/>
              <p:cNvSpPr txBox="1">
                <a:spLocks noChangeArrowheads="1"/>
              </p:cNvSpPr>
              <p:nvPr/>
            </p:nvSpPr>
            <p:spPr bwMode="auto">
              <a:xfrm>
                <a:off x="5103813" y="1949450"/>
                <a:ext cx="6207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U</a:t>
                </a:r>
                <a:r>
                  <a:rPr lang="en-US" altLang="en-US" sz="2400" baseline="-25000"/>
                  <a:t>d</a:t>
                </a:r>
                <a:endParaRPr lang="en-US" altLang="en-US" sz="2400"/>
              </a:p>
            </p:txBody>
          </p:sp>
          <p:sp>
            <p:nvSpPr>
              <p:cNvPr id="19" name="Line 25"/>
              <p:cNvSpPr>
                <a:spLocks noChangeShapeType="1"/>
              </p:cNvSpPr>
              <p:nvPr/>
            </p:nvSpPr>
            <p:spPr bwMode="auto">
              <a:xfrm flipH="1">
                <a:off x="4819650" y="2284413"/>
                <a:ext cx="409575" cy="269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p>
            </p:txBody>
          </p:sp>
          <p:sp>
            <p:nvSpPr>
              <p:cNvPr id="20" name="Text Box 26"/>
              <p:cNvSpPr txBox="1">
                <a:spLocks noChangeArrowheads="1"/>
              </p:cNvSpPr>
              <p:nvPr/>
            </p:nvSpPr>
            <p:spPr bwMode="auto">
              <a:xfrm>
                <a:off x="8026400" y="3142456"/>
                <a:ext cx="6207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t>t</a:t>
                </a:r>
              </a:p>
            </p:txBody>
          </p:sp>
          <p:sp>
            <p:nvSpPr>
              <p:cNvPr id="22" name="Line 28"/>
              <p:cNvSpPr>
                <a:spLocks noChangeShapeType="1"/>
              </p:cNvSpPr>
              <p:nvPr/>
            </p:nvSpPr>
            <p:spPr bwMode="auto">
              <a:xfrm>
                <a:off x="4203700" y="2552700"/>
                <a:ext cx="3822700" cy="0"/>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p>
            </p:txBody>
          </p:sp>
          <p:grpSp>
            <p:nvGrpSpPr>
              <p:cNvPr id="23" name="Group 30"/>
              <p:cNvGrpSpPr>
                <a:grpSpLocks/>
              </p:cNvGrpSpPr>
              <p:nvPr/>
            </p:nvGrpSpPr>
            <p:grpSpPr bwMode="auto">
              <a:xfrm>
                <a:off x="7277100" y="2541588"/>
                <a:ext cx="712788" cy="1006475"/>
                <a:chOff x="3624" y="1609"/>
                <a:chExt cx="449" cy="634"/>
              </a:xfrm>
            </p:grpSpPr>
            <p:sp>
              <p:nvSpPr>
                <p:cNvPr id="28" name="Freeform 31"/>
                <p:cNvSpPr>
                  <a:spLocks/>
                </p:cNvSpPr>
                <p:nvPr/>
              </p:nvSpPr>
              <p:spPr bwMode="auto">
                <a:xfrm>
                  <a:off x="3624" y="1609"/>
                  <a:ext cx="449" cy="634"/>
                </a:xfrm>
                <a:custGeom>
                  <a:avLst/>
                  <a:gdLst>
                    <a:gd name="T0" fmla="*/ 0 w 750"/>
                    <a:gd name="T1" fmla="*/ 0 h 1008"/>
                    <a:gd name="T2" fmla="*/ 750 w 750"/>
                    <a:gd name="T3" fmla="*/ 0 h 1008"/>
                    <a:gd name="T4" fmla="*/ 750 w 750"/>
                    <a:gd name="T5" fmla="*/ 1008 h 1008"/>
                  </a:gdLst>
                  <a:ahLst/>
                  <a:cxnLst>
                    <a:cxn ang="0">
                      <a:pos x="T0" y="T1"/>
                    </a:cxn>
                    <a:cxn ang="0">
                      <a:pos x="T2" y="T3"/>
                    </a:cxn>
                    <a:cxn ang="0">
                      <a:pos x="T4" y="T5"/>
                    </a:cxn>
                  </a:cxnLst>
                  <a:rect l="0" t="0" r="r" b="b"/>
                  <a:pathLst>
                    <a:path w="750" h="1008">
                      <a:moveTo>
                        <a:pt x="0" y="0"/>
                      </a:moveTo>
                      <a:lnTo>
                        <a:pt x="750" y="0"/>
                      </a:lnTo>
                      <a:lnTo>
                        <a:pt x="750" y="100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400"/>
                </a:p>
              </p:txBody>
            </p:sp>
            <p:sp>
              <p:nvSpPr>
                <p:cNvPr id="29" name="Line 32"/>
                <p:cNvSpPr>
                  <a:spLocks noChangeShapeType="1"/>
                </p:cNvSpPr>
                <p:nvPr/>
              </p:nvSpPr>
              <p:spPr bwMode="auto">
                <a:xfrm>
                  <a:off x="3628" y="1609"/>
                  <a:ext cx="0" cy="62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2400"/>
                </a:p>
              </p:txBody>
            </p:sp>
          </p:grpSp>
          <p:sp>
            <p:nvSpPr>
              <p:cNvPr id="24" name="Line 33"/>
              <p:cNvSpPr>
                <a:spLocks noChangeShapeType="1"/>
              </p:cNvSpPr>
              <p:nvPr/>
            </p:nvSpPr>
            <p:spPr bwMode="auto">
              <a:xfrm>
                <a:off x="4203700" y="3111500"/>
                <a:ext cx="40513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25" name="Text Box 34"/>
              <p:cNvSpPr txBox="1">
                <a:spLocks noChangeArrowheads="1"/>
              </p:cNvSpPr>
              <p:nvPr/>
            </p:nvSpPr>
            <p:spPr bwMode="auto">
              <a:xfrm>
                <a:off x="5103813" y="2571750"/>
                <a:ext cx="6207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t>U</a:t>
                </a:r>
                <a:r>
                  <a:rPr lang="en-US" altLang="en-US" sz="2400" baseline="-25000" dirty="0"/>
                  <a:t>TB</a:t>
                </a:r>
                <a:endParaRPr lang="en-US" altLang="en-US" sz="2400" dirty="0"/>
              </a:p>
            </p:txBody>
          </p:sp>
          <p:sp>
            <p:nvSpPr>
              <p:cNvPr id="26" name="Line 35"/>
              <p:cNvSpPr>
                <a:spLocks noChangeShapeType="1"/>
              </p:cNvSpPr>
              <p:nvPr/>
            </p:nvSpPr>
            <p:spPr bwMode="auto">
              <a:xfrm flipH="1">
                <a:off x="5130800" y="2857500"/>
                <a:ext cx="152400" cy="24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27" name="Text Box 36"/>
              <p:cNvSpPr txBox="1">
                <a:spLocks noChangeArrowheads="1"/>
              </p:cNvSpPr>
              <p:nvPr/>
            </p:nvSpPr>
            <p:spPr bwMode="auto">
              <a:xfrm>
                <a:off x="3937000" y="3403600"/>
                <a:ext cx="50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0</a:t>
                </a:r>
              </a:p>
            </p:txBody>
          </p:sp>
        </p:grpSp>
      </p:grpSp>
      <p:sp>
        <p:nvSpPr>
          <p:cNvPr id="35" name="Content Placeholder 2"/>
          <p:cNvSpPr txBox="1">
            <a:spLocks/>
          </p:cNvSpPr>
          <p:nvPr/>
        </p:nvSpPr>
        <p:spPr>
          <a:xfrm>
            <a:off x="824271" y="3601854"/>
            <a:ext cx="10508941" cy="793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err="1" smtClean="0">
                <a:latin typeface="+mj-lt"/>
              </a:rPr>
              <a:t>Nguyên</a:t>
            </a:r>
            <a:r>
              <a:rPr lang="en-GB" sz="2400" dirty="0" smtClean="0">
                <a:latin typeface="+mj-lt"/>
              </a:rPr>
              <a:t> </a:t>
            </a:r>
            <a:r>
              <a:rPr lang="en-GB" sz="2400" dirty="0" err="1" smtClean="0">
                <a:latin typeface="+mj-lt"/>
              </a:rPr>
              <a:t>tắc</a:t>
            </a:r>
            <a:r>
              <a:rPr lang="en-GB" sz="2400" dirty="0" smtClean="0">
                <a:latin typeface="+mj-lt"/>
              </a:rPr>
              <a:t> </a:t>
            </a:r>
            <a:r>
              <a:rPr lang="en-GB" sz="2400" dirty="0" err="1" smtClean="0">
                <a:latin typeface="+mj-lt"/>
              </a:rPr>
              <a:t>điều</a:t>
            </a:r>
            <a:r>
              <a:rPr lang="en-GB" sz="2400" dirty="0" smtClean="0">
                <a:latin typeface="+mj-lt"/>
              </a:rPr>
              <a:t> </a:t>
            </a:r>
            <a:r>
              <a:rPr lang="en-GB" sz="2400" dirty="0" err="1" smtClean="0">
                <a:latin typeface="+mj-lt"/>
              </a:rPr>
              <a:t>khiển</a:t>
            </a:r>
            <a:r>
              <a:rPr lang="en-GB" sz="2400" dirty="0" smtClean="0">
                <a:latin typeface="+mj-lt"/>
              </a:rPr>
              <a:t> PWM </a:t>
            </a:r>
            <a:r>
              <a:rPr lang="en-GB" sz="2400" dirty="0" err="1" smtClean="0">
                <a:latin typeface="+mj-lt"/>
              </a:rPr>
              <a:t>như</a:t>
            </a:r>
            <a:r>
              <a:rPr lang="en-GB" sz="2400" dirty="0" smtClean="0">
                <a:latin typeface="+mj-lt"/>
              </a:rPr>
              <a:t> </a:t>
            </a:r>
            <a:r>
              <a:rPr lang="en-GB" sz="2400" dirty="0" err="1" smtClean="0">
                <a:latin typeface="+mj-lt"/>
              </a:rPr>
              <a:t>hình</a:t>
            </a:r>
            <a:r>
              <a:rPr lang="en-GB" sz="2400" dirty="0" smtClean="0">
                <a:latin typeface="+mj-lt"/>
              </a:rPr>
              <a:t> </a:t>
            </a:r>
            <a:r>
              <a:rPr lang="en-GB" sz="2400" dirty="0" err="1" smtClean="0">
                <a:latin typeface="+mj-lt"/>
              </a:rPr>
              <a:t>dưới</a:t>
            </a:r>
            <a:r>
              <a:rPr lang="en-GB" sz="2400" dirty="0" smtClean="0">
                <a:latin typeface="+mj-lt"/>
              </a:rPr>
              <a:t>. </a:t>
            </a:r>
            <a:r>
              <a:rPr lang="en-GB" sz="2400" dirty="0" err="1" smtClean="0">
                <a:latin typeface="+mj-lt"/>
              </a:rPr>
              <a:t>Khóa</a:t>
            </a:r>
            <a:r>
              <a:rPr lang="en-GB" sz="2400" dirty="0" smtClean="0">
                <a:latin typeface="+mj-lt"/>
              </a:rPr>
              <a:t> K </a:t>
            </a:r>
            <a:r>
              <a:rPr lang="en-GB" sz="2400" dirty="0" err="1" smtClean="0">
                <a:latin typeface="+mj-lt"/>
              </a:rPr>
              <a:t>đóng</a:t>
            </a:r>
            <a:r>
              <a:rPr lang="en-GB" sz="2400" dirty="0" smtClean="0">
                <a:latin typeface="+mj-lt"/>
              </a:rPr>
              <a:t> </a:t>
            </a:r>
            <a:r>
              <a:rPr lang="en-GB" sz="2400" dirty="0" err="1" smtClean="0">
                <a:latin typeface="+mj-lt"/>
              </a:rPr>
              <a:t>có</a:t>
            </a:r>
            <a:r>
              <a:rPr lang="en-GB" sz="2400" dirty="0" smtClean="0">
                <a:latin typeface="+mj-lt"/>
              </a:rPr>
              <a:t> </a:t>
            </a:r>
            <a:r>
              <a:rPr lang="en-GB" sz="2400" dirty="0" err="1" smtClean="0">
                <a:latin typeface="+mj-lt"/>
              </a:rPr>
              <a:t>điện</a:t>
            </a:r>
            <a:r>
              <a:rPr lang="en-GB" sz="2400" dirty="0" smtClean="0">
                <a:latin typeface="+mj-lt"/>
              </a:rPr>
              <a:t> </a:t>
            </a:r>
            <a:r>
              <a:rPr lang="en-GB" sz="2400" dirty="0" err="1" smtClean="0">
                <a:latin typeface="+mj-lt"/>
              </a:rPr>
              <a:t>áp</a:t>
            </a:r>
            <a:r>
              <a:rPr lang="en-GB" sz="2400" dirty="0" smtClean="0">
                <a:latin typeface="+mj-lt"/>
              </a:rPr>
              <a:t> </a:t>
            </a:r>
            <a:r>
              <a:rPr lang="en-GB" sz="2400" dirty="0" err="1" smtClean="0">
                <a:latin typeface="+mj-lt"/>
              </a:rPr>
              <a:t>U</a:t>
            </a:r>
            <a:r>
              <a:rPr lang="en-GB" sz="2400" baseline="-25000" dirty="0" err="1" smtClean="0">
                <a:latin typeface="+mj-lt"/>
              </a:rPr>
              <a:t>d</a:t>
            </a:r>
            <a:r>
              <a:rPr lang="en-GB" sz="2400" dirty="0" smtClean="0">
                <a:latin typeface="+mj-lt"/>
              </a:rPr>
              <a:t> </a:t>
            </a:r>
            <a:r>
              <a:rPr lang="en-GB" sz="2400" dirty="0" err="1" smtClean="0">
                <a:latin typeface="+mj-lt"/>
              </a:rPr>
              <a:t>khóa</a:t>
            </a:r>
            <a:r>
              <a:rPr lang="en-GB" sz="2400" dirty="0" smtClean="0">
                <a:latin typeface="+mj-lt"/>
              </a:rPr>
              <a:t> K </a:t>
            </a:r>
            <a:r>
              <a:rPr lang="en-GB" sz="2400" dirty="0" err="1" smtClean="0">
                <a:latin typeface="+mj-lt"/>
              </a:rPr>
              <a:t>hở</a:t>
            </a:r>
            <a:r>
              <a:rPr lang="en-GB" sz="2400" dirty="0" smtClean="0">
                <a:latin typeface="+mj-lt"/>
              </a:rPr>
              <a:t> </a:t>
            </a:r>
            <a:r>
              <a:rPr lang="en-GB" sz="2400" dirty="0" err="1" smtClean="0">
                <a:latin typeface="+mj-lt"/>
              </a:rPr>
              <a:t>không</a:t>
            </a:r>
            <a:r>
              <a:rPr lang="en-GB" sz="2400" dirty="0" smtClean="0">
                <a:latin typeface="+mj-lt"/>
              </a:rPr>
              <a:t> </a:t>
            </a:r>
            <a:r>
              <a:rPr lang="en-GB" sz="2400" dirty="0" err="1" smtClean="0">
                <a:latin typeface="+mj-lt"/>
              </a:rPr>
              <a:t>điện</a:t>
            </a:r>
            <a:r>
              <a:rPr lang="en-GB" sz="2400" dirty="0" smtClean="0">
                <a:latin typeface="+mj-lt"/>
              </a:rPr>
              <a:t> </a:t>
            </a:r>
            <a:r>
              <a:rPr lang="en-GB" sz="2400" dirty="0" err="1" smtClean="0">
                <a:latin typeface="+mj-lt"/>
              </a:rPr>
              <a:t>áp</a:t>
            </a:r>
            <a:r>
              <a:rPr lang="en-GB" sz="2400" dirty="0" smtClean="0">
                <a:latin typeface="+mj-lt"/>
              </a:rPr>
              <a:t> </a:t>
            </a:r>
            <a:r>
              <a:rPr lang="en-GB" sz="2400" dirty="0" err="1" smtClean="0">
                <a:latin typeface="+mj-lt"/>
              </a:rPr>
              <a:t>U</a:t>
            </a:r>
            <a:r>
              <a:rPr lang="en-GB" sz="2400" baseline="-25000" dirty="0" err="1" smtClean="0">
                <a:latin typeface="+mj-lt"/>
              </a:rPr>
              <a:t>d</a:t>
            </a:r>
            <a:r>
              <a:rPr lang="en-GB" sz="2400" baseline="-25000" dirty="0" smtClean="0">
                <a:latin typeface="+mj-lt"/>
              </a:rPr>
              <a:t>.</a:t>
            </a:r>
            <a:r>
              <a:rPr lang="en-GB" sz="2400" dirty="0" smtClean="0">
                <a:latin typeface="+mj-lt"/>
              </a:rPr>
              <a:t>  </a:t>
            </a:r>
            <a:r>
              <a:rPr lang="en-GB" sz="2400" dirty="0" err="1" smtClean="0">
                <a:latin typeface="+mj-lt"/>
              </a:rPr>
              <a:t>Điều</a:t>
            </a:r>
            <a:r>
              <a:rPr lang="en-GB" sz="2400" dirty="0" smtClean="0">
                <a:latin typeface="+mj-lt"/>
              </a:rPr>
              <a:t> </a:t>
            </a:r>
            <a:r>
              <a:rPr lang="en-GB" sz="2400" dirty="0" err="1" smtClean="0">
                <a:latin typeface="+mj-lt"/>
              </a:rPr>
              <a:t>chỉnh</a:t>
            </a:r>
            <a:r>
              <a:rPr lang="en-GB" sz="2400" dirty="0" smtClean="0">
                <a:latin typeface="+mj-lt"/>
              </a:rPr>
              <a:t> </a:t>
            </a:r>
            <a:r>
              <a:rPr lang="en-GB" sz="2400" dirty="0" err="1" smtClean="0">
                <a:latin typeface="+mj-lt"/>
              </a:rPr>
              <a:t>độ</a:t>
            </a:r>
            <a:r>
              <a:rPr lang="en-GB" sz="2400" dirty="0" smtClean="0">
                <a:latin typeface="+mj-lt"/>
              </a:rPr>
              <a:t> </a:t>
            </a:r>
            <a:r>
              <a:rPr lang="en-GB" sz="2400" dirty="0" err="1" smtClean="0">
                <a:latin typeface="+mj-lt"/>
              </a:rPr>
              <a:t>rộng</a:t>
            </a:r>
            <a:r>
              <a:rPr lang="en-GB" sz="2400" dirty="0" smtClean="0">
                <a:latin typeface="+mj-lt"/>
              </a:rPr>
              <a:t> t</a:t>
            </a:r>
            <a:r>
              <a:rPr lang="en-GB" sz="2400" baseline="-25000" dirty="0" smtClean="0">
                <a:latin typeface="+mj-lt"/>
              </a:rPr>
              <a:t>1</a:t>
            </a:r>
            <a:r>
              <a:rPr lang="en-GB" sz="2400" dirty="0" smtClean="0">
                <a:latin typeface="+mj-lt"/>
              </a:rPr>
              <a:t>/</a:t>
            </a:r>
            <a:r>
              <a:rPr lang="en-GB" sz="2400" dirty="0" err="1" smtClean="0">
                <a:latin typeface="+mj-lt"/>
              </a:rPr>
              <a:t>T</a:t>
            </a:r>
            <a:r>
              <a:rPr lang="en-GB" sz="2400" baseline="-25000" dirty="0" err="1" smtClean="0">
                <a:latin typeface="+mj-lt"/>
              </a:rPr>
              <a:t>ck</a:t>
            </a:r>
            <a:r>
              <a:rPr lang="en-GB" sz="2400" dirty="0" smtClean="0">
                <a:latin typeface="+mj-lt"/>
              </a:rPr>
              <a:t> </a:t>
            </a:r>
            <a:r>
              <a:rPr lang="en-GB" sz="2400" dirty="0" err="1" smtClean="0">
                <a:latin typeface="+mj-lt"/>
              </a:rPr>
              <a:t>điều</a:t>
            </a:r>
            <a:r>
              <a:rPr lang="en-GB" sz="2400" dirty="0" smtClean="0">
                <a:latin typeface="+mj-lt"/>
              </a:rPr>
              <a:t> </a:t>
            </a:r>
            <a:r>
              <a:rPr lang="en-GB" sz="2400" dirty="0" err="1" smtClean="0">
                <a:latin typeface="+mj-lt"/>
              </a:rPr>
              <a:t>chỉnh</a:t>
            </a:r>
            <a:r>
              <a:rPr lang="en-GB" sz="2400" dirty="0" smtClean="0">
                <a:latin typeface="+mj-lt"/>
              </a:rPr>
              <a:t> </a:t>
            </a:r>
            <a:r>
              <a:rPr lang="en-GB" sz="2400" dirty="0" err="1" smtClean="0">
                <a:latin typeface="+mj-lt"/>
              </a:rPr>
              <a:t>được</a:t>
            </a:r>
            <a:r>
              <a:rPr lang="en-GB" sz="2400" dirty="0" smtClean="0">
                <a:latin typeface="+mj-lt"/>
              </a:rPr>
              <a:t> </a:t>
            </a:r>
            <a:r>
              <a:rPr lang="en-GB" sz="2400" dirty="0" err="1" smtClean="0">
                <a:latin typeface="+mj-lt"/>
              </a:rPr>
              <a:t>tải</a:t>
            </a:r>
            <a:endParaRPr lang="en-GB" sz="2400" dirty="0">
              <a:latin typeface="+mj-lt"/>
            </a:endParaRPr>
          </a:p>
        </p:txBody>
      </p:sp>
      <p:grpSp>
        <p:nvGrpSpPr>
          <p:cNvPr id="36" name="Group 5"/>
          <p:cNvGrpSpPr>
            <a:grpSpLocks/>
          </p:cNvGrpSpPr>
          <p:nvPr/>
        </p:nvGrpSpPr>
        <p:grpSpPr bwMode="auto">
          <a:xfrm>
            <a:off x="3167270" y="4395536"/>
            <a:ext cx="2931016" cy="1867136"/>
            <a:chOff x="2268" y="6837"/>
            <a:chExt cx="3088" cy="1869"/>
          </a:xfrm>
        </p:grpSpPr>
        <p:sp>
          <p:nvSpPr>
            <p:cNvPr id="37" name="Line 6"/>
            <p:cNvSpPr>
              <a:spLocks noChangeShapeType="1"/>
            </p:cNvSpPr>
            <p:nvPr/>
          </p:nvSpPr>
          <p:spPr bwMode="auto">
            <a:xfrm>
              <a:off x="2520" y="7278"/>
              <a:ext cx="10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 name="Line 7"/>
            <p:cNvSpPr>
              <a:spLocks noChangeShapeType="1"/>
            </p:cNvSpPr>
            <p:nvPr/>
          </p:nvSpPr>
          <p:spPr bwMode="auto">
            <a:xfrm flipV="1">
              <a:off x="3558" y="7098"/>
              <a:ext cx="360"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8"/>
            <p:cNvSpPr>
              <a:spLocks noChangeShapeType="1"/>
            </p:cNvSpPr>
            <p:nvPr/>
          </p:nvSpPr>
          <p:spPr bwMode="auto">
            <a:xfrm>
              <a:off x="3900" y="7278"/>
              <a:ext cx="10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9"/>
            <p:cNvSpPr>
              <a:spLocks noChangeShapeType="1"/>
            </p:cNvSpPr>
            <p:nvPr/>
          </p:nvSpPr>
          <p:spPr bwMode="auto">
            <a:xfrm>
              <a:off x="4920" y="7278"/>
              <a:ext cx="0" cy="58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Rectangle 10"/>
            <p:cNvSpPr>
              <a:spLocks noChangeArrowheads="1"/>
            </p:cNvSpPr>
            <p:nvPr/>
          </p:nvSpPr>
          <p:spPr bwMode="auto">
            <a:xfrm>
              <a:off x="4848" y="7818"/>
              <a:ext cx="162" cy="360"/>
            </a:xfrm>
            <a:prstGeom prst="rect">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Freeform 11"/>
            <p:cNvSpPr>
              <a:spLocks/>
            </p:cNvSpPr>
            <p:nvPr/>
          </p:nvSpPr>
          <p:spPr bwMode="auto">
            <a:xfrm>
              <a:off x="2502" y="8178"/>
              <a:ext cx="2418" cy="504"/>
            </a:xfrm>
            <a:custGeom>
              <a:avLst/>
              <a:gdLst>
                <a:gd name="T0" fmla="*/ 2436 w 2436"/>
                <a:gd name="T1" fmla="*/ 0 h 504"/>
                <a:gd name="T2" fmla="*/ 2436 w 2436"/>
                <a:gd name="T3" fmla="*/ 504 h 504"/>
                <a:gd name="T4" fmla="*/ 0 w 2436"/>
                <a:gd name="T5" fmla="*/ 504 h 504"/>
              </a:gdLst>
              <a:ahLst/>
              <a:cxnLst>
                <a:cxn ang="0">
                  <a:pos x="T0" y="T1"/>
                </a:cxn>
                <a:cxn ang="0">
                  <a:pos x="T2" y="T3"/>
                </a:cxn>
                <a:cxn ang="0">
                  <a:pos x="T4" y="T5"/>
                </a:cxn>
              </a:cxnLst>
              <a:rect l="0" t="0" r="r" b="b"/>
              <a:pathLst>
                <a:path w="2436" h="504">
                  <a:moveTo>
                    <a:pt x="2436" y="0"/>
                  </a:moveTo>
                  <a:lnTo>
                    <a:pt x="2436" y="504"/>
                  </a:lnTo>
                  <a:lnTo>
                    <a:pt x="0" y="504"/>
                  </a:lnTo>
                </a:path>
              </a:pathLst>
            </a:cu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Oval 12"/>
            <p:cNvSpPr>
              <a:spLocks noChangeArrowheads="1"/>
            </p:cNvSpPr>
            <p:nvPr/>
          </p:nvSpPr>
          <p:spPr bwMode="auto">
            <a:xfrm>
              <a:off x="2526" y="7254"/>
              <a:ext cx="36" cy="48"/>
            </a:xfrm>
            <a:prstGeom prst="ellipse">
              <a:avLst/>
            </a:prstGeom>
            <a:solidFill>
              <a:srgbClr val="FFFFFF"/>
            </a:solidFill>
            <a:ln w="22225">
              <a:solidFill>
                <a:srgbClr val="000000"/>
              </a:solidFill>
              <a:round/>
              <a:headEnd/>
              <a:tailEnd/>
            </a:ln>
          </p:spPr>
          <p:txBody>
            <a:bodyPr/>
            <a:lstStyle/>
            <a:p>
              <a:endParaRPr lang="en-GB"/>
            </a:p>
          </p:txBody>
        </p:sp>
        <p:sp>
          <p:nvSpPr>
            <p:cNvPr id="44" name="Oval 13"/>
            <p:cNvSpPr>
              <a:spLocks noChangeArrowheads="1"/>
            </p:cNvSpPr>
            <p:nvPr/>
          </p:nvSpPr>
          <p:spPr bwMode="auto">
            <a:xfrm>
              <a:off x="3546" y="7248"/>
              <a:ext cx="36" cy="48"/>
            </a:xfrm>
            <a:prstGeom prst="ellipse">
              <a:avLst/>
            </a:prstGeom>
            <a:solidFill>
              <a:srgbClr val="FFFFFF"/>
            </a:solidFill>
            <a:ln w="22225">
              <a:solidFill>
                <a:srgbClr val="000000"/>
              </a:solidFill>
              <a:round/>
              <a:headEnd/>
              <a:tailEnd/>
            </a:ln>
          </p:spPr>
          <p:txBody>
            <a:bodyPr/>
            <a:lstStyle/>
            <a:p>
              <a:endParaRPr lang="en-GB"/>
            </a:p>
          </p:txBody>
        </p:sp>
        <p:sp>
          <p:nvSpPr>
            <p:cNvPr id="45" name="Oval 14"/>
            <p:cNvSpPr>
              <a:spLocks noChangeArrowheads="1"/>
            </p:cNvSpPr>
            <p:nvPr/>
          </p:nvSpPr>
          <p:spPr bwMode="auto">
            <a:xfrm>
              <a:off x="3900" y="7248"/>
              <a:ext cx="36" cy="48"/>
            </a:xfrm>
            <a:prstGeom prst="ellipse">
              <a:avLst/>
            </a:prstGeom>
            <a:solidFill>
              <a:srgbClr val="FFFFFF"/>
            </a:solidFill>
            <a:ln w="22225">
              <a:solidFill>
                <a:srgbClr val="000000"/>
              </a:solidFill>
              <a:round/>
              <a:headEnd/>
              <a:tailEnd/>
            </a:ln>
          </p:spPr>
          <p:txBody>
            <a:bodyPr/>
            <a:lstStyle/>
            <a:p>
              <a:endParaRPr lang="en-GB"/>
            </a:p>
          </p:txBody>
        </p:sp>
        <p:sp>
          <p:nvSpPr>
            <p:cNvPr id="46" name="Oval 15"/>
            <p:cNvSpPr>
              <a:spLocks noChangeArrowheads="1"/>
            </p:cNvSpPr>
            <p:nvPr/>
          </p:nvSpPr>
          <p:spPr bwMode="auto">
            <a:xfrm>
              <a:off x="2478" y="8658"/>
              <a:ext cx="36" cy="48"/>
            </a:xfrm>
            <a:prstGeom prst="ellipse">
              <a:avLst/>
            </a:prstGeom>
            <a:solidFill>
              <a:srgbClr val="FFFFFF"/>
            </a:solidFill>
            <a:ln w="22225">
              <a:solidFill>
                <a:srgbClr val="000000"/>
              </a:solidFill>
              <a:round/>
              <a:headEnd/>
              <a:tailEnd/>
            </a:ln>
          </p:spPr>
          <p:txBody>
            <a:bodyPr/>
            <a:lstStyle/>
            <a:p>
              <a:endParaRPr lang="en-GB"/>
            </a:p>
          </p:txBody>
        </p:sp>
        <p:sp>
          <p:nvSpPr>
            <p:cNvPr id="47" name="Text Box 16"/>
            <p:cNvSpPr txBox="1">
              <a:spLocks noChangeArrowheads="1"/>
            </p:cNvSpPr>
            <p:nvPr/>
          </p:nvSpPr>
          <p:spPr bwMode="auto">
            <a:xfrm>
              <a:off x="2268" y="7686"/>
              <a:ext cx="65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a:t>
              </a:r>
              <a:r>
                <a:rPr lang="en-US" altLang="en-US" baseline="-25000"/>
                <a:t>1</a:t>
              </a:r>
              <a:endParaRPr lang="en-US" altLang="en-US"/>
            </a:p>
          </p:txBody>
        </p:sp>
        <p:sp>
          <p:nvSpPr>
            <p:cNvPr id="48" name="Text Box 17"/>
            <p:cNvSpPr txBox="1">
              <a:spLocks noChangeArrowheads="1"/>
            </p:cNvSpPr>
            <p:nvPr/>
          </p:nvSpPr>
          <p:spPr bwMode="auto">
            <a:xfrm>
              <a:off x="4944" y="7782"/>
              <a:ext cx="412"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Z</a:t>
              </a:r>
              <a:r>
                <a:rPr lang="en-US" altLang="en-US" baseline="-25000"/>
                <a:t>d</a:t>
              </a:r>
              <a:endParaRPr lang="en-US" altLang="en-US"/>
            </a:p>
          </p:txBody>
        </p:sp>
        <p:sp>
          <p:nvSpPr>
            <p:cNvPr id="49" name="Text Box 18"/>
            <p:cNvSpPr txBox="1">
              <a:spLocks noChangeArrowheads="1"/>
            </p:cNvSpPr>
            <p:nvPr/>
          </p:nvSpPr>
          <p:spPr bwMode="auto">
            <a:xfrm>
              <a:off x="4098" y="7716"/>
              <a:ext cx="65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a:t>
              </a:r>
              <a:r>
                <a:rPr lang="en-US" altLang="en-US" baseline="-25000"/>
                <a:t>d</a:t>
              </a:r>
              <a:endParaRPr lang="en-US" altLang="en-US"/>
            </a:p>
          </p:txBody>
        </p:sp>
        <p:sp>
          <p:nvSpPr>
            <p:cNvPr id="50" name="Text Box 19"/>
            <p:cNvSpPr txBox="1">
              <a:spLocks noChangeArrowheads="1"/>
            </p:cNvSpPr>
            <p:nvPr/>
          </p:nvSpPr>
          <p:spPr bwMode="auto">
            <a:xfrm>
              <a:off x="3500" y="6837"/>
              <a:ext cx="65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t>
              </a:r>
            </a:p>
          </p:txBody>
        </p:sp>
        <p:sp>
          <p:nvSpPr>
            <p:cNvPr id="51" name="Line 20"/>
            <p:cNvSpPr>
              <a:spLocks noChangeShapeType="1"/>
            </p:cNvSpPr>
            <p:nvPr/>
          </p:nvSpPr>
          <p:spPr bwMode="auto">
            <a:xfrm flipV="1">
              <a:off x="2532" y="7278"/>
              <a:ext cx="0" cy="4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Line 21"/>
            <p:cNvSpPr>
              <a:spLocks noChangeShapeType="1"/>
            </p:cNvSpPr>
            <p:nvPr/>
          </p:nvSpPr>
          <p:spPr bwMode="auto">
            <a:xfrm>
              <a:off x="2508" y="8100"/>
              <a:ext cx="0" cy="58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Line 22"/>
            <p:cNvSpPr>
              <a:spLocks noChangeShapeType="1"/>
            </p:cNvSpPr>
            <p:nvPr/>
          </p:nvSpPr>
          <p:spPr bwMode="auto">
            <a:xfrm flipV="1">
              <a:off x="4362" y="7278"/>
              <a:ext cx="0" cy="5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 name="Line 23"/>
            <p:cNvSpPr>
              <a:spLocks noChangeShapeType="1"/>
            </p:cNvSpPr>
            <p:nvPr/>
          </p:nvSpPr>
          <p:spPr bwMode="auto">
            <a:xfrm>
              <a:off x="4362" y="8118"/>
              <a:ext cx="0" cy="56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aphicFrame>
        <p:nvGraphicFramePr>
          <p:cNvPr id="55" name="Object 4"/>
          <p:cNvGraphicFramePr>
            <a:graphicFrameLocks noChangeAspect="1"/>
          </p:cNvGraphicFramePr>
          <p:nvPr>
            <p:extLst>
              <p:ext uri="{D42A27DB-BD31-4B8C-83A1-F6EECF244321}">
                <p14:modId xmlns:p14="http://schemas.microsoft.com/office/powerpoint/2010/main" val="804260386"/>
              </p:ext>
            </p:extLst>
          </p:nvPr>
        </p:nvGraphicFramePr>
        <p:xfrm>
          <a:off x="661449" y="4698037"/>
          <a:ext cx="2059816" cy="1618427"/>
        </p:xfrm>
        <a:graphic>
          <a:graphicData uri="http://schemas.openxmlformats.org/presentationml/2006/ole">
            <mc:AlternateContent xmlns:mc="http://schemas.openxmlformats.org/markup-compatibility/2006">
              <mc:Choice xmlns:v="urn:schemas-microsoft-com:vml" Requires="v">
                <p:oleObj spid="_x0000_s1052" name="Equation" r:id="rId3" imgW="1244600" imgH="977900" progId="Equation.3">
                  <p:embed/>
                </p:oleObj>
              </mc:Choice>
              <mc:Fallback>
                <p:oleObj name="Equation" r:id="rId3" imgW="1244600" imgH="977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49" y="4698037"/>
                        <a:ext cx="2059816" cy="1618427"/>
                      </a:xfrm>
                      <a:prstGeom prst="rect">
                        <a:avLst/>
                      </a:prstGeom>
                      <a:noFill/>
                    </p:spPr>
                  </p:pic>
                </p:oleObj>
              </mc:Fallback>
            </mc:AlternateContent>
          </a:graphicData>
        </a:graphic>
      </p:graphicFrame>
    </p:spTree>
    <p:extLst>
      <p:ext uri="{BB962C8B-B14F-4D97-AF65-F5344CB8AC3E}">
        <p14:creationId xmlns:p14="http://schemas.microsoft.com/office/powerpoint/2010/main" val="299341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450" y="365125"/>
            <a:ext cx="7301593" cy="777875"/>
          </a:xfrm>
          <a:solidFill>
            <a:srgbClr val="FFFF00"/>
          </a:solidFill>
        </p:spPr>
        <p:txBody>
          <a:bodyPr/>
          <a:lstStyle/>
          <a:p>
            <a:pPr algn="ctr"/>
            <a:r>
              <a:rPr lang="es-MX" b="1" dirty="0" smtClean="0"/>
              <a:t>1.Nguyên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b="1" dirty="0"/>
          </a:p>
        </p:txBody>
      </p:sp>
      <p:sp>
        <p:nvSpPr>
          <p:cNvPr id="3" name="Content Placeholder 2"/>
          <p:cNvSpPr>
            <a:spLocks noGrp="1"/>
          </p:cNvSpPr>
          <p:nvPr>
            <p:ph idx="1"/>
          </p:nvPr>
        </p:nvSpPr>
        <p:spPr>
          <a:xfrm>
            <a:off x="838200" y="1143000"/>
            <a:ext cx="5497286" cy="4874079"/>
          </a:xfrm>
        </p:spPr>
        <p:txBody>
          <a:bodyPr>
            <a:normAutofit/>
          </a:bodyPr>
          <a:lstStyle/>
          <a:p>
            <a:pPr marL="0" indent="0">
              <a:buNone/>
            </a:pPr>
            <a:r>
              <a:rPr lang="en-GB" dirty="0" err="1" smtClean="0"/>
              <a:t>Nguyên</a:t>
            </a:r>
            <a:r>
              <a:rPr lang="en-GB" dirty="0" smtClean="0"/>
              <a:t> </a:t>
            </a:r>
            <a:r>
              <a:rPr lang="en-GB" dirty="0" err="1" smtClean="0"/>
              <a:t>tắc</a:t>
            </a:r>
            <a:r>
              <a:rPr lang="en-GB" dirty="0" smtClean="0"/>
              <a:t> </a:t>
            </a:r>
            <a:r>
              <a:rPr lang="en-GB" dirty="0" err="1" smtClean="0"/>
              <a:t>cơ</a:t>
            </a:r>
            <a:r>
              <a:rPr lang="en-GB" dirty="0" smtClean="0"/>
              <a:t> </a:t>
            </a:r>
            <a:r>
              <a:rPr lang="en-GB" dirty="0" err="1" smtClean="0"/>
              <a:t>bản</a:t>
            </a:r>
            <a:r>
              <a:rPr lang="en-GB" dirty="0" smtClean="0"/>
              <a:t> </a:t>
            </a:r>
            <a:r>
              <a:rPr lang="en-GB" dirty="0" err="1" smtClean="0"/>
              <a:t>của</a:t>
            </a:r>
            <a:r>
              <a:rPr lang="en-GB" dirty="0" smtClean="0"/>
              <a:t> </a:t>
            </a:r>
            <a:r>
              <a:rPr lang="en-GB" dirty="0" err="1" smtClean="0"/>
              <a:t>acquy</a:t>
            </a:r>
            <a:r>
              <a:rPr lang="en-GB" dirty="0" smtClean="0"/>
              <a:t> </a:t>
            </a:r>
            <a:r>
              <a:rPr lang="en-GB" dirty="0" err="1" smtClean="0"/>
              <a:t>khi</a:t>
            </a:r>
            <a:r>
              <a:rPr lang="en-GB" dirty="0" smtClean="0"/>
              <a:t> </a:t>
            </a:r>
            <a:r>
              <a:rPr lang="en-GB" dirty="0" err="1" smtClean="0"/>
              <a:t>nạp</a:t>
            </a:r>
            <a:r>
              <a:rPr lang="en-GB" dirty="0" smtClean="0"/>
              <a:t> </a:t>
            </a:r>
          </a:p>
          <a:p>
            <a:pPr marL="0" indent="0">
              <a:buNone/>
            </a:pPr>
            <a:r>
              <a:rPr lang="en-GB" dirty="0" err="1" smtClean="0"/>
              <a:t>Là</a:t>
            </a:r>
            <a:r>
              <a:rPr lang="en-GB" dirty="0" smtClean="0"/>
              <a:t> </a:t>
            </a:r>
            <a:r>
              <a:rPr lang="en-GB" dirty="0" err="1" smtClean="0"/>
              <a:t>tạo</a:t>
            </a:r>
            <a:r>
              <a:rPr lang="en-GB" dirty="0" smtClean="0"/>
              <a:t> </a:t>
            </a:r>
            <a:r>
              <a:rPr lang="en-GB" dirty="0" err="1" smtClean="0"/>
              <a:t>mật</a:t>
            </a:r>
            <a:r>
              <a:rPr lang="en-GB" dirty="0" smtClean="0"/>
              <a:t> </a:t>
            </a:r>
            <a:r>
              <a:rPr lang="en-GB" dirty="0" err="1" smtClean="0"/>
              <a:t>độ</a:t>
            </a:r>
            <a:r>
              <a:rPr lang="en-GB" dirty="0" smtClean="0"/>
              <a:t> </a:t>
            </a:r>
            <a:r>
              <a:rPr lang="en-GB" dirty="0" err="1" smtClean="0"/>
              <a:t>điện</a:t>
            </a:r>
            <a:r>
              <a:rPr lang="en-GB" dirty="0" smtClean="0"/>
              <a:t> </a:t>
            </a:r>
            <a:r>
              <a:rPr lang="en-GB" dirty="0" err="1" smtClean="0"/>
              <a:t>tích</a:t>
            </a:r>
            <a:r>
              <a:rPr lang="en-GB" dirty="0" smtClean="0"/>
              <a:t> </a:t>
            </a:r>
            <a:r>
              <a:rPr lang="en-GB" dirty="0" err="1" smtClean="0"/>
              <a:t>cao</a:t>
            </a:r>
            <a:r>
              <a:rPr lang="en-GB" dirty="0" smtClean="0"/>
              <a:t> </a:t>
            </a:r>
            <a:r>
              <a:rPr lang="en-GB" dirty="0" err="1" smtClean="0"/>
              <a:t>tại</a:t>
            </a:r>
            <a:r>
              <a:rPr lang="en-GB" dirty="0" smtClean="0"/>
              <a:t> </a:t>
            </a:r>
            <a:r>
              <a:rPr lang="en-GB" dirty="0" err="1" smtClean="0"/>
              <a:t>các</a:t>
            </a:r>
            <a:r>
              <a:rPr lang="en-GB" dirty="0" smtClean="0"/>
              <a:t> </a:t>
            </a:r>
            <a:r>
              <a:rPr lang="en-GB" dirty="0" err="1" smtClean="0"/>
              <a:t>cực</a:t>
            </a:r>
            <a:r>
              <a:rPr lang="en-GB" dirty="0" smtClean="0"/>
              <a:t> </a:t>
            </a:r>
            <a:r>
              <a:rPr lang="en-GB" dirty="0" err="1" smtClean="0"/>
              <a:t>như</a:t>
            </a:r>
            <a:r>
              <a:rPr lang="en-GB" dirty="0" smtClean="0"/>
              <a:t> </a:t>
            </a:r>
            <a:r>
              <a:rPr lang="en-GB" dirty="0" err="1" smtClean="0"/>
              <a:t>hình</a:t>
            </a:r>
            <a:r>
              <a:rPr lang="en-GB" dirty="0" smtClean="0"/>
              <a:t> </a:t>
            </a:r>
            <a:r>
              <a:rPr lang="en-GB" dirty="0" err="1" smtClean="0"/>
              <a:t>bên</a:t>
            </a:r>
            <a:endParaRPr lang="en-GB" dirty="0" smtClean="0"/>
          </a:p>
          <a:p>
            <a:pPr marL="0" indent="0">
              <a:buNone/>
            </a:pPr>
            <a:r>
              <a:rPr lang="en-GB" dirty="0" err="1" smtClean="0"/>
              <a:t>Tại</a:t>
            </a:r>
            <a:r>
              <a:rPr lang="en-GB" dirty="0" smtClean="0"/>
              <a:t> </a:t>
            </a:r>
            <a:r>
              <a:rPr lang="en-GB" dirty="0" err="1" smtClean="0"/>
              <a:t>bản</a:t>
            </a:r>
            <a:r>
              <a:rPr lang="en-GB" dirty="0" smtClean="0"/>
              <a:t> </a:t>
            </a:r>
            <a:r>
              <a:rPr lang="en-GB" dirty="0" err="1" smtClean="0"/>
              <a:t>cực</a:t>
            </a:r>
            <a:r>
              <a:rPr lang="en-GB" dirty="0" smtClean="0"/>
              <a:t> </a:t>
            </a:r>
            <a:r>
              <a:rPr lang="en-GB" dirty="0" err="1" smtClean="0"/>
              <a:t>dương</a:t>
            </a:r>
            <a:r>
              <a:rPr lang="en-GB" dirty="0" smtClean="0"/>
              <a:t> (Positive) </a:t>
            </a:r>
            <a:r>
              <a:rPr lang="en-GB" dirty="0" err="1" smtClean="0"/>
              <a:t>hình</a:t>
            </a:r>
            <a:r>
              <a:rPr lang="en-GB" dirty="0" smtClean="0"/>
              <a:t> </a:t>
            </a:r>
            <a:r>
              <a:rPr lang="en-GB" dirty="0" err="1" smtClean="0"/>
              <a:t>thành</a:t>
            </a:r>
            <a:r>
              <a:rPr lang="en-GB" dirty="0" smtClean="0"/>
              <a:t> </a:t>
            </a:r>
            <a:r>
              <a:rPr lang="en-GB" dirty="0" err="1" smtClean="0"/>
              <a:t>một</a:t>
            </a:r>
            <a:r>
              <a:rPr lang="en-GB" dirty="0" smtClean="0"/>
              <a:t> </a:t>
            </a:r>
            <a:r>
              <a:rPr lang="en-GB" dirty="0" err="1" smtClean="0"/>
              <a:t>lớp</a:t>
            </a:r>
            <a:r>
              <a:rPr lang="en-GB" dirty="0" smtClean="0"/>
              <a:t> </a:t>
            </a:r>
            <a:r>
              <a:rPr lang="en-GB" dirty="0" err="1" smtClean="0"/>
              <a:t>điện</a:t>
            </a:r>
            <a:r>
              <a:rPr lang="en-GB" dirty="0" smtClean="0"/>
              <a:t> </a:t>
            </a:r>
            <a:r>
              <a:rPr lang="en-GB" dirty="0" err="1" smtClean="0"/>
              <a:t>tích</a:t>
            </a:r>
            <a:r>
              <a:rPr lang="en-GB" dirty="0" smtClean="0"/>
              <a:t> </a:t>
            </a:r>
            <a:r>
              <a:rPr lang="en-GB" dirty="0" err="1" smtClean="0"/>
              <a:t>dương</a:t>
            </a:r>
            <a:r>
              <a:rPr lang="en-GB" dirty="0" smtClean="0"/>
              <a:t> (ion</a:t>
            </a:r>
            <a:r>
              <a:rPr lang="en-GB" baseline="30000" dirty="0" smtClean="0"/>
              <a:t>+</a:t>
            </a:r>
            <a:r>
              <a:rPr lang="en-GB" dirty="0" smtClean="0"/>
              <a:t>) </a:t>
            </a:r>
            <a:r>
              <a:rPr lang="en-GB" dirty="0" err="1" smtClean="0"/>
              <a:t>mật</a:t>
            </a:r>
            <a:r>
              <a:rPr lang="en-GB" dirty="0" smtClean="0"/>
              <a:t> </a:t>
            </a:r>
            <a:r>
              <a:rPr lang="en-GB" dirty="0" err="1" smtClean="0"/>
              <a:t>độ</a:t>
            </a:r>
            <a:r>
              <a:rPr lang="en-GB" dirty="0" smtClean="0"/>
              <a:t> </a:t>
            </a:r>
            <a:r>
              <a:rPr lang="en-GB" dirty="0" err="1" smtClean="0"/>
              <a:t>cao</a:t>
            </a:r>
            <a:endParaRPr lang="en-GB" dirty="0" smtClean="0"/>
          </a:p>
          <a:p>
            <a:pPr marL="0" indent="0">
              <a:buNone/>
            </a:pPr>
            <a:r>
              <a:rPr lang="en-GB" dirty="0" err="1" smtClean="0"/>
              <a:t>Tại</a:t>
            </a:r>
            <a:r>
              <a:rPr lang="en-GB" dirty="0" smtClean="0"/>
              <a:t> </a:t>
            </a:r>
            <a:r>
              <a:rPr lang="en-GB" dirty="0" err="1" smtClean="0"/>
              <a:t>bản</a:t>
            </a:r>
            <a:r>
              <a:rPr lang="en-GB" dirty="0" smtClean="0"/>
              <a:t> </a:t>
            </a:r>
            <a:r>
              <a:rPr lang="en-GB" dirty="0" err="1" smtClean="0"/>
              <a:t>cực</a:t>
            </a:r>
            <a:r>
              <a:rPr lang="en-GB" dirty="0" smtClean="0"/>
              <a:t> </a:t>
            </a:r>
            <a:r>
              <a:rPr lang="en-GB" dirty="0" err="1" smtClean="0"/>
              <a:t>âm</a:t>
            </a:r>
            <a:r>
              <a:rPr lang="en-GB" dirty="0" smtClean="0"/>
              <a:t> (Negative) </a:t>
            </a:r>
            <a:r>
              <a:rPr lang="en-GB" dirty="0" err="1"/>
              <a:t>hình</a:t>
            </a:r>
            <a:r>
              <a:rPr lang="en-GB" dirty="0"/>
              <a:t> </a:t>
            </a:r>
            <a:r>
              <a:rPr lang="en-GB" dirty="0" err="1"/>
              <a:t>thành</a:t>
            </a:r>
            <a:r>
              <a:rPr lang="en-GB" dirty="0"/>
              <a:t> </a:t>
            </a:r>
            <a:r>
              <a:rPr lang="en-GB" dirty="0" err="1"/>
              <a:t>một</a:t>
            </a:r>
            <a:r>
              <a:rPr lang="en-GB" dirty="0"/>
              <a:t> </a:t>
            </a:r>
            <a:r>
              <a:rPr lang="en-GB" dirty="0" err="1"/>
              <a:t>lớp</a:t>
            </a:r>
            <a:r>
              <a:rPr lang="en-GB" dirty="0"/>
              <a:t> </a:t>
            </a:r>
            <a:r>
              <a:rPr lang="en-GB" dirty="0" err="1"/>
              <a:t>điện</a:t>
            </a:r>
            <a:r>
              <a:rPr lang="en-GB" dirty="0"/>
              <a:t> </a:t>
            </a:r>
            <a:r>
              <a:rPr lang="en-GB" dirty="0" err="1" smtClean="0"/>
              <a:t>tích</a:t>
            </a:r>
            <a:r>
              <a:rPr lang="en-GB" dirty="0" smtClean="0"/>
              <a:t> </a:t>
            </a:r>
            <a:r>
              <a:rPr lang="en-GB" dirty="0" err="1" smtClean="0"/>
              <a:t>âm</a:t>
            </a:r>
            <a:r>
              <a:rPr lang="en-GB" dirty="0" smtClean="0"/>
              <a:t> </a:t>
            </a:r>
            <a:r>
              <a:rPr lang="en-GB" dirty="0"/>
              <a:t>(</a:t>
            </a:r>
            <a:r>
              <a:rPr lang="en-GB" dirty="0" smtClean="0"/>
              <a:t>ion</a:t>
            </a:r>
            <a:r>
              <a:rPr lang="en-GB" baseline="30000" dirty="0" smtClean="0"/>
              <a:t>-</a:t>
            </a:r>
            <a:r>
              <a:rPr lang="en-GB" dirty="0" smtClean="0"/>
              <a:t>) </a:t>
            </a:r>
            <a:r>
              <a:rPr lang="en-GB" dirty="0" err="1"/>
              <a:t>mật</a:t>
            </a:r>
            <a:r>
              <a:rPr lang="en-GB" dirty="0"/>
              <a:t> </a:t>
            </a:r>
            <a:r>
              <a:rPr lang="en-GB" dirty="0" err="1"/>
              <a:t>độ</a:t>
            </a:r>
            <a:r>
              <a:rPr lang="en-GB" dirty="0"/>
              <a:t> </a:t>
            </a:r>
            <a:r>
              <a:rPr lang="en-GB" dirty="0" err="1"/>
              <a:t>cao</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685544" y="1142999"/>
            <a:ext cx="4849911" cy="4245429"/>
          </a:xfrm>
          <a:prstGeom prst="rect">
            <a:avLst/>
          </a:prstGeom>
        </p:spPr>
      </p:pic>
    </p:spTree>
    <p:extLst>
      <p:ext uri="{BB962C8B-B14F-4D97-AF65-F5344CB8AC3E}">
        <p14:creationId xmlns:p14="http://schemas.microsoft.com/office/powerpoint/2010/main" val="244132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687" y="272135"/>
            <a:ext cx="6648773" cy="1045221"/>
          </a:xfrm>
          <a:solidFill>
            <a:srgbClr val="FFFF00"/>
          </a:solidFill>
        </p:spPr>
        <p:txBody>
          <a:bodyPr>
            <a:normAutofit/>
          </a:bodyPr>
          <a:lstStyle/>
          <a:p>
            <a:pPr algn="ctr"/>
            <a:r>
              <a:rPr lang="en-GB" sz="4000" b="1" dirty="0" smtClean="0"/>
              <a:t>5. </a:t>
            </a:r>
            <a:r>
              <a:rPr lang="vi-VN" sz="4000" b="1" dirty="0" smtClean="0"/>
              <a:t>Lựa </a:t>
            </a:r>
            <a:r>
              <a:rPr lang="vi-VN" sz="4000" b="1" dirty="0"/>
              <a:t>chọn điều khiển nạp</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6654" y="1381312"/>
            <a:ext cx="10506559" cy="3362138"/>
          </a:xfrm>
        </p:spPr>
        <p:txBody>
          <a:bodyPr>
            <a:noAutofit/>
          </a:bodyPr>
          <a:lstStyle/>
          <a:p>
            <a:pPr marL="0" indent="0">
              <a:buNone/>
            </a:pPr>
            <a:r>
              <a:rPr lang="vi-VN" sz="2400" b="1" dirty="0">
                <a:latin typeface="+mj-lt"/>
              </a:rPr>
              <a:t>1 Bộ điều khiển nạp </a:t>
            </a:r>
            <a:r>
              <a:rPr lang="vi-VN" sz="2400" b="1" dirty="0" smtClean="0">
                <a:latin typeface="+mj-lt"/>
              </a:rPr>
              <a:t>PWM</a:t>
            </a:r>
            <a:endParaRPr lang="en-GB" sz="2400" b="1" dirty="0" smtClean="0">
              <a:latin typeface="+mj-lt"/>
            </a:endParaRPr>
          </a:p>
          <a:p>
            <a:pPr marL="0" indent="0">
              <a:buNone/>
            </a:pPr>
            <a:r>
              <a:rPr lang="vi-VN" sz="2400" dirty="0">
                <a:latin typeface="+mj-lt"/>
              </a:rPr>
              <a:t>PWM tương đối đơn </a:t>
            </a:r>
            <a:r>
              <a:rPr lang="vi-VN" sz="2400" dirty="0" smtClean="0">
                <a:latin typeface="+mj-lt"/>
              </a:rPr>
              <a:t>giản </a:t>
            </a:r>
            <a:r>
              <a:rPr lang="en-GB" sz="2400" dirty="0" err="1" smtClean="0">
                <a:latin typeface="+mj-lt"/>
              </a:rPr>
              <a:t>nhưng</a:t>
            </a:r>
            <a:r>
              <a:rPr lang="vi-VN" sz="2400" dirty="0" smtClean="0">
                <a:latin typeface="+mj-lt"/>
              </a:rPr>
              <a:t> </a:t>
            </a:r>
            <a:r>
              <a:rPr lang="vi-VN" sz="2400" dirty="0">
                <a:latin typeface="+mj-lt"/>
              </a:rPr>
              <a:t>nhược điểm là trong hầu hết các điều kiện, bộ điều khiển nạp năng lượng mặt trời PWM sẽ không tận dụng hết công suất của các tấm. Định luật Ohm nói rằng dòng điện tỷ lệ nghịch với điện áp. Tuy nhiên, bộ điều khiển năng lượng mặt trời PWM sẽ không làm tác động vào dòng điện. Khi điện áp cao từ solar panel được chuyển đổi thành dạng 12V có thể sử dụng được, dòng điện ra sẽ luôn bằng hoặc nhỏ hơn dòng điện đi vào từ solar panel. Điều này dẫn đến tổn hao điện không thể tránh khỏi. Dưới đây là một ví dụ về ý tưởng này từ hệ thống năng lượng mặt </a:t>
            </a:r>
            <a:r>
              <a:rPr lang="vi-VN" sz="2400" dirty="0" smtClean="0">
                <a:latin typeface="+mj-lt"/>
              </a:rPr>
              <a:t>trời:</a:t>
            </a:r>
            <a:endParaRPr lang="en-GB" sz="2400" dirty="0">
              <a:latin typeface="+mj-lt"/>
            </a:endParaRPr>
          </a:p>
          <a:p>
            <a:pPr marL="0" indent="0">
              <a:buNone/>
            </a:pPr>
            <a:r>
              <a:rPr lang="vi-VN" sz="2400" dirty="0" smtClean="0">
                <a:latin typeface="+mj-lt"/>
              </a:rPr>
              <a:t> </a:t>
            </a:r>
            <a:endParaRPr lang="en-GB" sz="2400" dirty="0" smtClean="0">
              <a:latin typeface="+mj-lt"/>
            </a:endParaRPr>
          </a:p>
        </p:txBody>
      </p:sp>
    </p:spTree>
    <p:extLst>
      <p:ext uri="{BB962C8B-B14F-4D97-AF65-F5344CB8AC3E}">
        <p14:creationId xmlns:p14="http://schemas.microsoft.com/office/powerpoint/2010/main" val="109783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687" y="272135"/>
            <a:ext cx="6648773" cy="1045221"/>
          </a:xfrm>
          <a:solidFill>
            <a:srgbClr val="FFFF00"/>
          </a:solidFill>
        </p:spPr>
        <p:txBody>
          <a:bodyPr>
            <a:normAutofit/>
          </a:bodyPr>
          <a:lstStyle/>
          <a:p>
            <a:pPr algn="ctr"/>
            <a:r>
              <a:rPr lang="en-GB" sz="4000" b="1" dirty="0" smtClean="0"/>
              <a:t>5. </a:t>
            </a:r>
            <a:r>
              <a:rPr lang="vi-VN" sz="4000" b="1" dirty="0" smtClean="0"/>
              <a:t>Lựa </a:t>
            </a:r>
            <a:r>
              <a:rPr lang="vi-VN" sz="4000" b="1" dirty="0"/>
              <a:t>chọn điều khiển nạp</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8079" y="1282162"/>
            <a:ext cx="10506559" cy="4819463"/>
          </a:xfrm>
        </p:spPr>
        <p:txBody>
          <a:bodyPr>
            <a:normAutofit lnSpcReduction="10000"/>
          </a:bodyPr>
          <a:lstStyle/>
          <a:p>
            <a:pPr marL="0" indent="0">
              <a:buNone/>
            </a:pPr>
            <a:r>
              <a:rPr lang="vi-VN" sz="2400" b="1" dirty="0">
                <a:latin typeface="+mj-lt"/>
              </a:rPr>
              <a:t>1 Bộ điều khiển nạp </a:t>
            </a:r>
            <a:r>
              <a:rPr lang="vi-VN" sz="2400" b="1" dirty="0" smtClean="0">
                <a:latin typeface="+mj-lt"/>
              </a:rPr>
              <a:t>PWM</a:t>
            </a:r>
            <a:endParaRPr lang="en-GB" sz="2400" b="1" dirty="0" smtClean="0">
              <a:latin typeface="+mj-lt"/>
            </a:endParaRPr>
          </a:p>
          <a:p>
            <a:pPr marL="0" indent="0">
              <a:buNone/>
            </a:pPr>
            <a:r>
              <a:rPr lang="en-GB" sz="2400" dirty="0" err="1" smtClean="0">
                <a:latin typeface="+mj-lt"/>
              </a:rPr>
              <a:t>Ví</a:t>
            </a:r>
            <a:r>
              <a:rPr lang="en-GB" sz="2400" dirty="0" smtClean="0">
                <a:latin typeface="+mj-lt"/>
              </a:rPr>
              <a:t> </a:t>
            </a:r>
            <a:r>
              <a:rPr lang="en-GB" sz="2400" dirty="0" err="1" smtClean="0">
                <a:latin typeface="+mj-lt"/>
              </a:rPr>
              <a:t>dụ</a:t>
            </a:r>
            <a:r>
              <a:rPr lang="en-GB" sz="2400" dirty="0" smtClean="0">
                <a:latin typeface="+mj-lt"/>
              </a:rPr>
              <a:t>:</a:t>
            </a:r>
            <a:r>
              <a:rPr lang="vi-VN" sz="2400" dirty="0" smtClean="0">
                <a:latin typeface="+mj-lt"/>
              </a:rPr>
              <a:t> </a:t>
            </a:r>
            <a:endParaRPr lang="en-GB" sz="2400" dirty="0" smtClean="0">
              <a:latin typeface="+mj-lt"/>
            </a:endParaRPr>
          </a:p>
          <a:p>
            <a:pPr marL="0" indent="0" fontAlgn="base">
              <a:buNone/>
            </a:pPr>
            <a:r>
              <a:rPr lang="vi-VN" sz="2400" dirty="0">
                <a:latin typeface="+mj-lt"/>
              </a:rPr>
              <a:t>Chẳng hạn các soalr panel Kyocera 135W với đầu ra định mức 17,7V ở mức </a:t>
            </a:r>
            <a:r>
              <a:rPr lang="vi-VN" sz="2400" b="1" dirty="0">
                <a:solidFill>
                  <a:srgbClr val="FF0000"/>
                </a:solidFill>
                <a:latin typeface="+mj-lt"/>
              </a:rPr>
              <a:t>7,63A. </a:t>
            </a:r>
            <a:r>
              <a:rPr lang="vi-VN" sz="2400" dirty="0">
                <a:latin typeface="+mj-lt"/>
              </a:rPr>
              <a:t>Sử dụng  định luật Ohm:</a:t>
            </a:r>
            <a:endParaRPr lang="en-GB" sz="2400" dirty="0">
              <a:latin typeface="+mj-lt"/>
            </a:endParaRPr>
          </a:p>
          <a:p>
            <a:pPr marL="0" indent="0" fontAlgn="base">
              <a:buNone/>
            </a:pPr>
            <a:r>
              <a:rPr lang="vi-VN" sz="2400" dirty="0">
                <a:latin typeface="+mj-lt"/>
              </a:rPr>
              <a:t>17,7V x 7,63A = 135,051W</a:t>
            </a:r>
            <a:endParaRPr lang="en-GB" sz="2400" dirty="0">
              <a:latin typeface="+mj-lt"/>
            </a:endParaRPr>
          </a:p>
          <a:p>
            <a:pPr marL="0" indent="0" fontAlgn="base">
              <a:buNone/>
            </a:pPr>
            <a:r>
              <a:rPr lang="vi-VN" sz="2400" dirty="0">
                <a:latin typeface="+mj-lt"/>
              </a:rPr>
              <a:t>Tuy nhiên, 17,7V không phù hợp đối với nhiều </a:t>
            </a:r>
            <a:r>
              <a:rPr lang="en-GB" sz="2400" dirty="0" err="1" smtClean="0">
                <a:latin typeface="+mj-lt"/>
              </a:rPr>
              <a:t>acquy</a:t>
            </a:r>
            <a:r>
              <a:rPr lang="vi-VN" sz="2400" dirty="0" smtClean="0">
                <a:latin typeface="+mj-lt"/>
              </a:rPr>
              <a:t>12V </a:t>
            </a:r>
            <a:r>
              <a:rPr lang="vi-VN" sz="2400" dirty="0">
                <a:latin typeface="+mj-lt"/>
              </a:rPr>
              <a:t>(đây là loại tải khá phổ biến). Điện áp cần phải được chuyển đổi xuống khoảng 13,5V để </a:t>
            </a:r>
            <a:r>
              <a:rPr lang="en-GB" sz="2400" dirty="0" err="1" smtClean="0">
                <a:latin typeface="+mj-lt"/>
              </a:rPr>
              <a:t>nạp</a:t>
            </a:r>
            <a:r>
              <a:rPr lang="en-GB" sz="2400" dirty="0" smtClean="0">
                <a:latin typeface="+mj-lt"/>
              </a:rPr>
              <a:t> </a:t>
            </a:r>
            <a:r>
              <a:rPr lang="vi-VN" sz="2400" dirty="0" smtClean="0">
                <a:latin typeface="+mj-lt"/>
              </a:rPr>
              <a:t>acquy </a:t>
            </a:r>
            <a:r>
              <a:rPr lang="vi-VN" sz="2400" dirty="0">
                <a:latin typeface="+mj-lt"/>
              </a:rPr>
              <a:t>12V và chạy </a:t>
            </a:r>
            <a:r>
              <a:rPr lang="vi-VN" sz="2400" dirty="0" smtClean="0">
                <a:latin typeface="+mj-lt"/>
              </a:rPr>
              <a:t>t</a:t>
            </a:r>
            <a:r>
              <a:rPr lang="en-GB" sz="2400" dirty="0" err="1" smtClean="0">
                <a:latin typeface="+mj-lt"/>
              </a:rPr>
              <a:t>ải</a:t>
            </a:r>
            <a:r>
              <a:rPr lang="vi-VN" sz="2400" dirty="0" smtClean="0">
                <a:latin typeface="+mj-lt"/>
              </a:rPr>
              <a:t> </a:t>
            </a:r>
            <a:r>
              <a:rPr lang="vi-VN" sz="2400" dirty="0">
                <a:latin typeface="+mj-lt"/>
              </a:rPr>
              <a:t>12V. </a:t>
            </a:r>
            <a:r>
              <a:rPr lang="en-GB" sz="2400" dirty="0" err="1" smtClean="0">
                <a:latin typeface="+mj-lt"/>
              </a:rPr>
              <a:t>Trong</a:t>
            </a:r>
            <a:r>
              <a:rPr lang="en-GB" sz="2400" dirty="0" smtClean="0">
                <a:latin typeface="+mj-lt"/>
              </a:rPr>
              <a:t> </a:t>
            </a:r>
            <a:r>
              <a:rPr lang="en-GB" sz="2400" dirty="0" err="1" smtClean="0">
                <a:latin typeface="+mj-lt"/>
              </a:rPr>
              <a:t>khi</a:t>
            </a:r>
            <a:r>
              <a:rPr lang="en-GB" sz="2400" dirty="0" smtClean="0">
                <a:latin typeface="+mj-lt"/>
              </a:rPr>
              <a:t> </a:t>
            </a:r>
            <a:r>
              <a:rPr lang="en-GB" sz="2400" dirty="0" err="1" smtClean="0">
                <a:latin typeface="+mj-lt"/>
              </a:rPr>
              <a:t>đó</a:t>
            </a:r>
            <a:r>
              <a:rPr lang="vi-VN" sz="2400" dirty="0" smtClean="0">
                <a:latin typeface="+mj-lt"/>
              </a:rPr>
              <a:t> </a:t>
            </a:r>
            <a:r>
              <a:rPr lang="vi-VN" sz="2400" dirty="0">
                <a:latin typeface="+mj-lt"/>
              </a:rPr>
              <a:t>trên bộ điều khiển năng lượng mặt trời PWM, dòng đầu ra sẽ không bao giờ vượt quá </a:t>
            </a:r>
            <a:r>
              <a:rPr lang="vi-VN" sz="2400" b="1" dirty="0">
                <a:solidFill>
                  <a:srgbClr val="FF0000"/>
                </a:solidFill>
                <a:latin typeface="+mj-lt"/>
              </a:rPr>
              <a:t>dòng đầu vào 7,63A</a:t>
            </a:r>
            <a:r>
              <a:rPr lang="vi-VN" sz="2400" dirty="0">
                <a:latin typeface="+mj-lt"/>
              </a:rPr>
              <a:t>. Công suất nạp acquy là:</a:t>
            </a:r>
            <a:endParaRPr lang="en-GB" sz="2400" dirty="0">
              <a:latin typeface="+mj-lt"/>
            </a:endParaRPr>
          </a:p>
          <a:p>
            <a:pPr marL="0" indent="0" fontAlgn="base">
              <a:buNone/>
            </a:pPr>
            <a:r>
              <a:rPr lang="vi-VN" sz="2400" dirty="0">
                <a:latin typeface="+mj-lt"/>
              </a:rPr>
              <a:t>13,5V x 7,63A = 103,005W.</a:t>
            </a:r>
            <a:endParaRPr lang="en-GB" sz="2400" dirty="0">
              <a:latin typeface="+mj-lt"/>
            </a:endParaRPr>
          </a:p>
          <a:p>
            <a:pPr marL="0" indent="0">
              <a:buNone/>
            </a:pPr>
            <a:r>
              <a:rPr lang="vi-VN" sz="2400" dirty="0">
                <a:latin typeface="+mj-lt"/>
              </a:rPr>
              <a:t>Trong ví dụ thực tế ở trên, bộ điều khiển nạp PWM tiêu chuẩn sẽ mất hơn 30W năng lượng mà có thể sử dụng. Đó là mất  ngay lập tức 24% năng lượng của solar panel. </a:t>
            </a:r>
            <a:endParaRPr lang="en-GB" sz="2400" dirty="0" smtClean="0">
              <a:latin typeface="+mj-lt"/>
            </a:endParaRPr>
          </a:p>
        </p:txBody>
      </p:sp>
    </p:spTree>
    <p:extLst>
      <p:ext uri="{BB962C8B-B14F-4D97-AF65-F5344CB8AC3E}">
        <p14:creationId xmlns:p14="http://schemas.microsoft.com/office/powerpoint/2010/main" val="881612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687" y="272135"/>
            <a:ext cx="6648773" cy="1045221"/>
          </a:xfrm>
          <a:solidFill>
            <a:srgbClr val="FFFF00"/>
          </a:solidFill>
        </p:spPr>
        <p:txBody>
          <a:bodyPr>
            <a:normAutofit/>
          </a:bodyPr>
          <a:lstStyle/>
          <a:p>
            <a:pPr algn="ctr"/>
            <a:r>
              <a:rPr lang="en-GB" sz="4000" b="1" dirty="0" smtClean="0"/>
              <a:t>5. </a:t>
            </a:r>
            <a:r>
              <a:rPr lang="vi-VN" sz="4000" b="1" dirty="0" smtClean="0"/>
              <a:t>Lựa </a:t>
            </a:r>
            <a:r>
              <a:rPr lang="vi-VN" sz="4000" b="1" dirty="0"/>
              <a:t>chọn điều khiển nạp</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6654" y="1381312"/>
            <a:ext cx="10506559" cy="676088"/>
          </a:xfrm>
        </p:spPr>
        <p:txBody>
          <a:bodyPr>
            <a:normAutofit/>
          </a:bodyPr>
          <a:lstStyle/>
          <a:p>
            <a:pPr marL="0" indent="0">
              <a:buNone/>
            </a:pPr>
            <a:r>
              <a:rPr lang="vi-VN" sz="2400" b="1" dirty="0">
                <a:latin typeface="+mj-lt"/>
              </a:rPr>
              <a:t>1 Bộ điều khiển nạp PWM </a:t>
            </a:r>
            <a:endParaRPr lang="en-GB" sz="2400" b="1" dirty="0" smtClean="0">
              <a:latin typeface="+mj-lt"/>
            </a:endParaRPr>
          </a:p>
        </p:txBody>
      </p:sp>
      <p:pic>
        <p:nvPicPr>
          <p:cNvPr id="56" name="Picture 55"/>
          <p:cNvPicPr/>
          <p:nvPr/>
        </p:nvPicPr>
        <p:blipFill>
          <a:blip r:embed="rId2">
            <a:extLst>
              <a:ext uri="{28A0092B-C50C-407E-A947-70E740481C1C}">
                <a14:useLocalDpi xmlns:a14="http://schemas.microsoft.com/office/drawing/2010/main" val="0"/>
              </a:ext>
            </a:extLst>
          </a:blip>
          <a:srcRect/>
          <a:stretch>
            <a:fillRect/>
          </a:stretch>
        </p:blipFill>
        <p:spPr bwMode="auto">
          <a:xfrm>
            <a:off x="6634213" y="2252662"/>
            <a:ext cx="3843287" cy="2395538"/>
          </a:xfrm>
          <a:prstGeom prst="rect">
            <a:avLst/>
          </a:prstGeom>
          <a:noFill/>
          <a:ln>
            <a:noFill/>
          </a:ln>
        </p:spPr>
      </p:pic>
      <p:pic>
        <p:nvPicPr>
          <p:cNvPr id="57" name="Picture 56"/>
          <p:cNvPicPr/>
          <p:nvPr/>
        </p:nvPicPr>
        <p:blipFill>
          <a:blip r:embed="rId3">
            <a:extLst>
              <a:ext uri="{28A0092B-C50C-407E-A947-70E740481C1C}">
                <a14:useLocalDpi xmlns:a14="http://schemas.microsoft.com/office/drawing/2010/main" val="0"/>
              </a:ext>
            </a:extLst>
          </a:blip>
          <a:srcRect/>
          <a:stretch>
            <a:fillRect/>
          </a:stretch>
        </p:blipFill>
        <p:spPr bwMode="auto">
          <a:xfrm>
            <a:off x="1974215" y="2252662"/>
            <a:ext cx="3921760" cy="2395538"/>
          </a:xfrm>
          <a:prstGeom prst="rect">
            <a:avLst/>
          </a:prstGeom>
          <a:noFill/>
          <a:ln>
            <a:noFill/>
          </a:ln>
        </p:spPr>
      </p:pic>
      <p:sp>
        <p:nvSpPr>
          <p:cNvPr id="58" name="Content Placeholder 2"/>
          <p:cNvSpPr txBox="1">
            <a:spLocks/>
          </p:cNvSpPr>
          <p:nvPr/>
        </p:nvSpPr>
        <p:spPr>
          <a:xfrm>
            <a:off x="642695" y="5200836"/>
            <a:ext cx="10506559" cy="1295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2400" dirty="0">
                <a:latin typeface="+mj-lt"/>
              </a:rPr>
              <a:t>Mặc dù bộ điều khiển nạp năng lượng mặt trời PWM kém hiệu quả, nhưng chúng có </a:t>
            </a:r>
            <a:r>
              <a:rPr lang="en-GB" sz="2400" b="1" dirty="0" err="1" smtClean="0">
                <a:solidFill>
                  <a:srgbClr val="FF0000"/>
                </a:solidFill>
                <a:latin typeface="Times New Roman" panose="02020603050405020304" pitchFamily="18" charset="0"/>
                <a:cs typeface="Times New Roman" panose="02020603050405020304" pitchFamily="18" charset="0"/>
              </a:rPr>
              <a:t>giá</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thành</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thấp</a:t>
            </a:r>
            <a:r>
              <a:rPr lang="vi-VN" sz="2400" b="1" dirty="0" smtClean="0">
                <a:solidFill>
                  <a:srgbClr val="FF0000"/>
                </a:solidFill>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nên</a:t>
            </a:r>
            <a:r>
              <a:rPr lang="vi-VN" sz="2400" dirty="0" smtClean="0">
                <a:latin typeface="Times New Roman" panose="02020603050405020304" pitchFamily="18" charset="0"/>
                <a:cs typeface="Times New Roman" panose="02020603050405020304" pitchFamily="18" charset="0"/>
              </a:rPr>
              <a:t> </a:t>
            </a:r>
            <a:r>
              <a:rPr lang="vi-VN" sz="2400" dirty="0">
                <a:latin typeface="+mj-lt"/>
              </a:rPr>
              <a:t>cho đến nay là sự lựa chọn phổ biến nhất cho các tải công suất không quá lớn. </a:t>
            </a:r>
            <a:endParaRPr lang="en-GB" sz="2400" dirty="0" smtClean="0">
              <a:latin typeface="+mj-lt"/>
            </a:endParaRPr>
          </a:p>
        </p:txBody>
      </p:sp>
    </p:spTree>
    <p:extLst>
      <p:ext uri="{BB962C8B-B14F-4D97-AF65-F5344CB8AC3E}">
        <p14:creationId xmlns:p14="http://schemas.microsoft.com/office/powerpoint/2010/main" val="3623873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687" y="272135"/>
            <a:ext cx="6648773" cy="1045221"/>
          </a:xfrm>
          <a:solidFill>
            <a:srgbClr val="FFFF00"/>
          </a:solidFill>
        </p:spPr>
        <p:txBody>
          <a:bodyPr>
            <a:normAutofit/>
          </a:bodyPr>
          <a:lstStyle/>
          <a:p>
            <a:pPr algn="ctr"/>
            <a:r>
              <a:rPr lang="en-GB" sz="4000" b="1" dirty="0" smtClean="0"/>
              <a:t>5. </a:t>
            </a:r>
            <a:r>
              <a:rPr lang="vi-VN" sz="4000" b="1" dirty="0" smtClean="0"/>
              <a:t>Lựa </a:t>
            </a:r>
            <a:r>
              <a:rPr lang="vi-VN" sz="4000" b="1" dirty="0"/>
              <a:t>chọn điều khiển nạp</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6654" y="1381312"/>
            <a:ext cx="10506559" cy="3524064"/>
          </a:xfrm>
        </p:spPr>
        <p:txBody>
          <a:bodyPr>
            <a:normAutofit fontScale="92500"/>
          </a:bodyPr>
          <a:lstStyle/>
          <a:p>
            <a:pPr marL="0" indent="0">
              <a:buNone/>
            </a:pPr>
            <a:r>
              <a:rPr lang="vi-VN" sz="2400" b="1" i="1" dirty="0"/>
              <a:t>2. Điều khiển nạp MPPT </a:t>
            </a:r>
            <a:endParaRPr lang="en-GB" sz="2400" b="1" i="1" dirty="0"/>
          </a:p>
          <a:p>
            <a:pPr marL="0" indent="0">
              <a:buNone/>
            </a:pPr>
            <a:r>
              <a:rPr lang="vi-VN" sz="2400" dirty="0"/>
              <a:t>Điều khiển nạp MPPT </a:t>
            </a:r>
            <a:r>
              <a:rPr lang="en-GB" sz="2400" dirty="0" err="1" smtClean="0"/>
              <a:t>được</a:t>
            </a:r>
            <a:r>
              <a:rPr lang="vi-VN" sz="2400" dirty="0" smtClean="0"/>
              <a:t> </a:t>
            </a:r>
            <a:r>
              <a:rPr lang="en-GB" sz="2400" b="1" dirty="0" smtClean="0">
                <a:solidFill>
                  <a:srgbClr val="FF0000"/>
                </a:solidFill>
              </a:rPr>
              <a:t>do</a:t>
            </a:r>
            <a:r>
              <a:rPr lang="vi-VN" sz="2400" b="1" dirty="0" smtClean="0">
                <a:solidFill>
                  <a:srgbClr val="FF0000"/>
                </a:solidFill>
              </a:rPr>
              <a:t> </a:t>
            </a:r>
            <a:r>
              <a:rPr lang="vi-VN" sz="2400" b="1" dirty="0">
                <a:solidFill>
                  <a:srgbClr val="FF0000"/>
                </a:solidFill>
              </a:rPr>
              <a:t>bộ vi xử lý sử dụng thuật toán MPPT </a:t>
            </a:r>
            <a:r>
              <a:rPr lang="vi-VN" sz="2400" dirty="0"/>
              <a:t>để bắt solar panel làm việc ở công suất cực đại tại thời điểm đó và nạp cho ắc quy.</a:t>
            </a:r>
            <a:endParaRPr lang="en-GB" sz="2400" dirty="0"/>
          </a:p>
          <a:p>
            <a:pPr marL="0" indent="0">
              <a:buNone/>
            </a:pPr>
            <a:r>
              <a:rPr lang="vi-VN" sz="2400" dirty="0"/>
              <a:t>1. Đối với kết nối đến pin mặt trời: bộ vi xử lý sử dụng thuật toán MPPT theo dõi đường cong dòng điện – điện áp làm việc của pin mặt trời, ép solar panel làm việc tại dòng và áp của điểm công suất cực đại (MPP).</a:t>
            </a:r>
            <a:endParaRPr lang="en-GB" sz="2400" dirty="0"/>
          </a:p>
          <a:p>
            <a:pPr marL="0" indent="0">
              <a:buNone/>
            </a:pPr>
            <a:r>
              <a:rPr lang="vi-VN" sz="2400" dirty="0"/>
              <a:t>2. Đối với kết nối bình ắc quy, điều khiển nạp cấp dòng DC nạp bình có đặc tính dòng nạp tối ưu: Khi dòng từ solar panel thấp, điều khiển nạp MPPT làm nhiệm vụ tăng, nâng dòng lên để nạp vào bình. Khi dòng từ solar panel cao, điều khiển nạp MPPT làm nhiệm vụ giảm, hạ dòng xuống để bảo vệ bình.</a:t>
            </a:r>
            <a:endParaRPr lang="en-GB" sz="2400" dirty="0"/>
          </a:p>
        </p:txBody>
      </p:sp>
    </p:spTree>
    <p:extLst>
      <p:ext uri="{BB962C8B-B14F-4D97-AF65-F5344CB8AC3E}">
        <p14:creationId xmlns:p14="http://schemas.microsoft.com/office/powerpoint/2010/main" val="1235216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687" y="272135"/>
            <a:ext cx="6648773" cy="1045221"/>
          </a:xfrm>
          <a:solidFill>
            <a:srgbClr val="FFFF00"/>
          </a:solidFill>
        </p:spPr>
        <p:txBody>
          <a:bodyPr>
            <a:normAutofit/>
          </a:bodyPr>
          <a:lstStyle/>
          <a:p>
            <a:pPr algn="ctr"/>
            <a:r>
              <a:rPr lang="en-GB" sz="4000" b="1" dirty="0" smtClean="0"/>
              <a:t>5. </a:t>
            </a:r>
            <a:r>
              <a:rPr lang="vi-VN" sz="4000" b="1" dirty="0" smtClean="0"/>
              <a:t>Lựa </a:t>
            </a:r>
            <a:r>
              <a:rPr lang="vi-VN" sz="4000" b="1" dirty="0"/>
              <a:t>chọn điều khiển nạp</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6654" y="1381312"/>
            <a:ext cx="10506559" cy="1299895"/>
          </a:xfrm>
        </p:spPr>
        <p:txBody>
          <a:bodyPr>
            <a:normAutofit/>
          </a:bodyPr>
          <a:lstStyle/>
          <a:p>
            <a:pPr marL="0" indent="0">
              <a:buNone/>
            </a:pPr>
            <a:r>
              <a:rPr lang="vi-VN" sz="2400" b="1" i="1" dirty="0"/>
              <a:t>2. Điều khiển nạp MPPT </a:t>
            </a:r>
            <a:endParaRPr lang="en-GB" sz="2400" b="1" i="1" dirty="0"/>
          </a:p>
          <a:p>
            <a:pPr marL="0" indent="0">
              <a:buNone/>
            </a:pPr>
            <a:r>
              <a:rPr lang="en-GB" sz="2400" dirty="0" err="1" smtClean="0"/>
              <a:t>Ví</a:t>
            </a:r>
            <a:r>
              <a:rPr lang="en-GB" sz="2400" dirty="0" smtClean="0"/>
              <a:t> </a:t>
            </a:r>
            <a:r>
              <a:rPr lang="en-GB" sz="2400" dirty="0" err="1" smtClean="0"/>
              <a:t>dụ</a:t>
            </a:r>
            <a:r>
              <a:rPr lang="en-GB" sz="2400" dirty="0" smtClean="0"/>
              <a:t> so </a:t>
            </a:r>
            <a:r>
              <a:rPr lang="en-GB" sz="2400" dirty="0" err="1" smtClean="0"/>
              <a:t>sánh</a:t>
            </a:r>
            <a:r>
              <a:rPr lang="en-GB" sz="2400" dirty="0" smtClean="0"/>
              <a:t> </a:t>
            </a:r>
            <a:r>
              <a:rPr lang="en-GB" sz="2400" dirty="0" err="1" smtClean="0"/>
              <a:t>hai</a:t>
            </a:r>
            <a:r>
              <a:rPr lang="en-GB" sz="2400" dirty="0" smtClean="0"/>
              <a:t> </a:t>
            </a:r>
            <a:r>
              <a:rPr lang="en-GB" sz="2400" dirty="0" err="1" smtClean="0"/>
              <a:t>phương</a:t>
            </a:r>
            <a:r>
              <a:rPr lang="en-GB" sz="2400" dirty="0" smtClean="0"/>
              <a:t> </a:t>
            </a:r>
            <a:r>
              <a:rPr lang="en-GB" sz="2400" dirty="0" err="1" smtClean="0"/>
              <a:t>pháp</a:t>
            </a:r>
            <a:r>
              <a:rPr lang="en-GB" sz="2400" dirty="0" smtClean="0"/>
              <a:t> </a:t>
            </a:r>
            <a:r>
              <a:rPr lang="en-GB" sz="2400" dirty="0" err="1" smtClean="0"/>
              <a:t>nạp</a:t>
            </a:r>
            <a:r>
              <a:rPr lang="en-GB" sz="2400" dirty="0" smtClean="0"/>
              <a:t> </a:t>
            </a:r>
            <a:r>
              <a:rPr lang="en-GB" sz="2400" dirty="0" err="1" smtClean="0"/>
              <a:t>acquy</a:t>
            </a:r>
            <a:endParaRPr lang="en-GB" sz="2400" dirty="0"/>
          </a:p>
        </p:txBody>
      </p:sp>
      <p:pic>
        <p:nvPicPr>
          <p:cNvPr id="4" name="Picture 3" descr="Description: https://diensach.com/upload/2016/4/15/1460686418938-mppt_1.png"/>
          <p:cNvPicPr/>
          <p:nvPr/>
        </p:nvPicPr>
        <p:blipFill>
          <a:blip r:embed="rId2">
            <a:extLst>
              <a:ext uri="{28A0092B-C50C-407E-A947-70E740481C1C}">
                <a14:useLocalDpi xmlns:a14="http://schemas.microsoft.com/office/drawing/2010/main" val="0"/>
              </a:ext>
            </a:extLst>
          </a:blip>
          <a:srcRect/>
          <a:stretch>
            <a:fillRect/>
          </a:stretch>
        </p:blipFill>
        <p:spPr bwMode="auto">
          <a:xfrm>
            <a:off x="779999" y="2544725"/>
            <a:ext cx="4143375" cy="1954530"/>
          </a:xfrm>
          <a:prstGeom prst="rect">
            <a:avLst/>
          </a:prstGeom>
          <a:noFill/>
          <a:ln>
            <a:noFill/>
          </a:ln>
        </p:spPr>
      </p:pic>
      <p:pic>
        <p:nvPicPr>
          <p:cNvPr id="5" name="Picture 4" descr="Description: https://diensach.com/upload/2016/4/15/1460686403897-mppt_2.png"/>
          <p:cNvPicPr/>
          <p:nvPr/>
        </p:nvPicPr>
        <p:blipFill>
          <a:blip r:embed="rId3">
            <a:extLst>
              <a:ext uri="{28A0092B-C50C-407E-A947-70E740481C1C}">
                <a14:useLocalDpi xmlns:a14="http://schemas.microsoft.com/office/drawing/2010/main" val="0"/>
              </a:ext>
            </a:extLst>
          </a:blip>
          <a:srcRect/>
          <a:stretch>
            <a:fillRect/>
          </a:stretch>
        </p:blipFill>
        <p:spPr bwMode="auto">
          <a:xfrm>
            <a:off x="7295422" y="2462175"/>
            <a:ext cx="4410075" cy="2037080"/>
          </a:xfrm>
          <a:prstGeom prst="rect">
            <a:avLst/>
          </a:prstGeom>
          <a:noFill/>
          <a:ln>
            <a:noFill/>
          </a:ln>
        </p:spPr>
      </p:pic>
      <p:sp>
        <p:nvSpPr>
          <p:cNvPr id="6" name="Content Placeholder 2"/>
          <p:cNvSpPr txBox="1">
            <a:spLocks/>
          </p:cNvSpPr>
          <p:nvPr/>
        </p:nvSpPr>
        <p:spPr>
          <a:xfrm>
            <a:off x="826654" y="4930170"/>
            <a:ext cx="11029549" cy="1299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2400" dirty="0">
                <a:latin typeface="+mj-lt"/>
              </a:rPr>
              <a:t>không dùng bộ điều khiển nạp </a:t>
            </a:r>
            <a:r>
              <a:rPr lang="vi-VN" sz="2400" dirty="0" smtClean="0">
                <a:latin typeface="+mj-lt"/>
              </a:rPr>
              <a:t>MPPT</a:t>
            </a:r>
            <a:r>
              <a:rPr lang="en-GB" sz="2400" dirty="0" smtClean="0">
                <a:latin typeface="+mj-lt"/>
              </a:rPr>
              <a:t>  </a:t>
            </a:r>
            <a:r>
              <a:rPr lang="en-GB" sz="2400" dirty="0">
                <a:latin typeface="+mj-lt"/>
              </a:rPr>
              <a:t> </a:t>
            </a:r>
            <a:r>
              <a:rPr lang="en-GB" sz="2400" dirty="0" smtClean="0">
                <a:latin typeface="+mj-lt"/>
              </a:rPr>
              <a:t>              </a:t>
            </a:r>
            <a:r>
              <a:rPr lang="en-GB" sz="2400" dirty="0" err="1" smtClean="0">
                <a:latin typeface="+mj-lt"/>
              </a:rPr>
              <a:t>có</a:t>
            </a:r>
            <a:r>
              <a:rPr lang="en-GB" sz="2400" dirty="0" smtClean="0">
                <a:latin typeface="+mj-lt"/>
              </a:rPr>
              <a:t> </a:t>
            </a:r>
            <a:r>
              <a:rPr lang="vi-VN" sz="2400" dirty="0" smtClean="0">
                <a:latin typeface="+mj-lt"/>
              </a:rPr>
              <a:t>dùng </a:t>
            </a:r>
            <a:r>
              <a:rPr lang="vi-VN" sz="2400" dirty="0">
                <a:latin typeface="+mj-lt"/>
              </a:rPr>
              <a:t>bộ điều khiển nạp </a:t>
            </a:r>
            <a:r>
              <a:rPr lang="vi-VN" sz="2400" dirty="0" smtClean="0">
                <a:latin typeface="+mj-lt"/>
              </a:rPr>
              <a:t>MPPT</a:t>
            </a:r>
            <a:r>
              <a:rPr lang="en-GB" sz="2400" dirty="0" smtClean="0">
                <a:latin typeface="+mj-lt"/>
              </a:rPr>
              <a:t> </a:t>
            </a:r>
            <a:endParaRPr lang="en-GB" sz="2400" dirty="0">
              <a:latin typeface="+mj-lt"/>
            </a:endParaRPr>
          </a:p>
        </p:txBody>
      </p:sp>
    </p:spTree>
    <p:extLst>
      <p:ext uri="{BB962C8B-B14F-4D97-AF65-F5344CB8AC3E}">
        <p14:creationId xmlns:p14="http://schemas.microsoft.com/office/powerpoint/2010/main" val="2661312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699" y="365125"/>
            <a:ext cx="7000875" cy="1063625"/>
          </a:xfrm>
          <a:solidFill>
            <a:srgbClr val="FFFF00"/>
          </a:solidFill>
        </p:spPr>
        <p:txBody>
          <a:bodyPr>
            <a:normAutofit fontScale="90000"/>
          </a:bodyPr>
          <a:lstStyle/>
          <a:p>
            <a:pPr algn="ctr"/>
            <a:r>
              <a:rPr lang="en-GB" sz="4000" dirty="0" smtClean="0"/>
              <a:t>6. </a:t>
            </a:r>
            <a:r>
              <a:rPr lang="vi-VN" sz="4000" dirty="0" smtClean="0"/>
              <a:t>Hoạt </a:t>
            </a:r>
            <a:r>
              <a:rPr lang="vi-VN" sz="4000" dirty="0"/>
              <a:t>động MPPT khi nạp acquy</a:t>
            </a:r>
            <a:endParaRPr lang="en-GB" sz="4000" b="1" dirty="0"/>
          </a:p>
        </p:txBody>
      </p:sp>
      <p:sp>
        <p:nvSpPr>
          <p:cNvPr id="3" name="Content Placeholder 2"/>
          <p:cNvSpPr>
            <a:spLocks noGrp="1"/>
          </p:cNvSpPr>
          <p:nvPr>
            <p:ph idx="1"/>
          </p:nvPr>
        </p:nvSpPr>
        <p:spPr>
          <a:xfrm>
            <a:off x="838200" y="1428750"/>
            <a:ext cx="10515600" cy="5248275"/>
          </a:xfrm>
        </p:spPr>
        <p:txBody>
          <a:bodyPr>
            <a:normAutofit fontScale="62500" lnSpcReduction="20000"/>
          </a:bodyPr>
          <a:lstStyle/>
          <a:p>
            <a:pPr marL="0" indent="0">
              <a:buNone/>
            </a:pPr>
            <a:r>
              <a:rPr lang="vi-VN" dirty="0">
                <a:latin typeface="Calibri" panose="020F0502020204030204" pitchFamily="34" charset="0"/>
                <a:cs typeface="Calibri" panose="020F0502020204030204" pitchFamily="34" charset="0"/>
              </a:rPr>
              <a:t>Hệ thống nạp acquy </a:t>
            </a:r>
            <a:r>
              <a:rPr lang="en-GB" dirty="0" err="1" smtClean="0">
                <a:latin typeface="Calibri" panose="020F0502020204030204" pitchFamily="34" charset="0"/>
                <a:cs typeface="Calibri" panose="020F0502020204030204" pitchFamily="34" charset="0"/>
              </a:rPr>
              <a:t>cần</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phải</a:t>
            </a:r>
            <a:r>
              <a:rPr lang="en-GB" dirty="0" smtClean="0">
                <a:latin typeface="Calibri" panose="020F0502020204030204" pitchFamily="34" charset="0"/>
                <a:cs typeface="Calibri" panose="020F0502020204030204" pitchFamily="34" charset="0"/>
              </a:rPr>
              <a:t> </a:t>
            </a:r>
            <a:r>
              <a:rPr lang="vi-VN" dirty="0" smtClean="0">
                <a:latin typeface="Calibri" panose="020F0502020204030204" pitchFamily="34" charset="0"/>
                <a:cs typeface="Calibri" panose="020F0502020204030204" pitchFamily="34" charset="0"/>
              </a:rPr>
              <a:t>hoạt </a:t>
            </a:r>
            <a:r>
              <a:rPr lang="vi-VN" dirty="0">
                <a:latin typeface="Calibri" panose="020F0502020204030204" pitchFamily="34" charset="0"/>
                <a:cs typeface="Calibri" panose="020F0502020204030204" pitchFamily="34" charset="0"/>
              </a:rPr>
              <a:t>động ở ba chế độ:</a:t>
            </a:r>
            <a:endParaRPr lang="en-GB" dirty="0">
              <a:latin typeface="Calibri" panose="020F0502020204030204" pitchFamily="34" charset="0"/>
              <a:cs typeface="Calibri" panose="020F0502020204030204" pitchFamily="34" charset="0"/>
            </a:endParaRPr>
          </a:p>
          <a:p>
            <a:pPr marL="0" indent="0">
              <a:buNone/>
            </a:pPr>
            <a:r>
              <a:rPr lang="vi-VN" dirty="0">
                <a:latin typeface="Calibri" panose="020F0502020204030204" pitchFamily="34" charset="0"/>
                <a:cs typeface="Calibri" panose="020F0502020204030204" pitchFamily="34" charset="0"/>
              </a:rPr>
              <a:t>• Dòng điện không đổi</a:t>
            </a:r>
            <a:endParaRPr lang="en-GB" dirty="0">
              <a:latin typeface="Calibri" panose="020F0502020204030204" pitchFamily="34" charset="0"/>
              <a:cs typeface="Calibri" panose="020F0502020204030204" pitchFamily="34" charset="0"/>
            </a:endParaRPr>
          </a:p>
          <a:p>
            <a:pPr marL="0" indent="0">
              <a:buNone/>
            </a:pPr>
            <a:r>
              <a:rPr lang="vi-VN" dirty="0">
                <a:latin typeface="Calibri" panose="020F0502020204030204" pitchFamily="34" charset="0"/>
                <a:cs typeface="Calibri" panose="020F0502020204030204" pitchFamily="34" charset="0"/>
              </a:rPr>
              <a:t>• Điện áp không đổi</a:t>
            </a:r>
            <a:endParaRPr lang="en-GB" dirty="0">
              <a:latin typeface="Calibri" panose="020F0502020204030204" pitchFamily="34" charset="0"/>
              <a:cs typeface="Calibri" panose="020F0502020204030204" pitchFamily="34" charset="0"/>
            </a:endParaRPr>
          </a:p>
          <a:p>
            <a:pPr marL="0" indent="0">
              <a:buNone/>
            </a:pPr>
            <a:r>
              <a:rPr lang="vi-VN" dirty="0">
                <a:latin typeface="Calibri" panose="020F0502020204030204" pitchFamily="34" charset="0"/>
                <a:cs typeface="Calibri" panose="020F0502020204030204" pitchFamily="34" charset="0"/>
              </a:rPr>
              <a:t>• Chế độ kết thúc nạp hoặc thả nổi</a:t>
            </a:r>
            <a:endParaRPr lang="en-GB" dirty="0">
              <a:latin typeface="Calibri" panose="020F0502020204030204" pitchFamily="34" charset="0"/>
              <a:cs typeface="Calibri" panose="020F0502020204030204" pitchFamily="34" charset="0"/>
            </a:endParaRPr>
          </a:p>
          <a:p>
            <a:pPr marL="0" indent="0">
              <a:buNone/>
            </a:pPr>
            <a:r>
              <a:rPr lang="vi-VN" dirty="0">
                <a:latin typeface="Calibri" panose="020F0502020204030204" pitchFamily="34" charset="0"/>
                <a:cs typeface="Calibri" panose="020F0502020204030204" pitchFamily="34" charset="0"/>
              </a:rPr>
              <a:t>Theo dõi MPPT chỉ có liên quan khi hệ thống nạp acquy ở chế độ Dòng điện không đổi hoặc Điện áp không đổi. Tức là khi acquy còn “đói”, khi đó cần lấy năng lượng tối đa từ mặt trời, ta sử dụng nạp acquy bằng MPPT.</a:t>
            </a:r>
            <a:endParaRPr lang="en-GB" dirty="0">
              <a:latin typeface="Calibri" panose="020F0502020204030204" pitchFamily="34" charset="0"/>
              <a:cs typeface="Calibri" panose="020F0502020204030204" pitchFamily="34" charset="0"/>
            </a:endParaRPr>
          </a:p>
          <a:p>
            <a:pPr marL="0" indent="0">
              <a:buNone/>
            </a:pPr>
            <a:r>
              <a:rPr lang="vi-VN" dirty="0">
                <a:latin typeface="Calibri" panose="020F0502020204030204" pitchFamily="34" charset="0"/>
                <a:cs typeface="Calibri" panose="020F0502020204030204" pitchFamily="34" charset="0"/>
              </a:rPr>
              <a:t>Trong quá trình nạp acquy, điện áp đầu ra của </a:t>
            </a:r>
            <a:r>
              <a:rPr lang="en-GB" dirty="0" err="1" smtClean="0">
                <a:latin typeface="Calibri" panose="020F0502020204030204" pitchFamily="34" charset="0"/>
                <a:cs typeface="Calibri" panose="020F0502020204030204" pitchFamily="34" charset="0"/>
              </a:rPr>
              <a:t>mạch</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boost sẽ được đặt bằng với điện áp acquy được nạp đầy. Acquy sẽ thu được càng nhiều năng lượng càng tốt và độ rộng xung của PWM sẽ tăng lên. Một bộ so sánh khác được sử dụng để giới hạn độ rộng xung PWM, </a:t>
            </a:r>
            <a:r>
              <a:rPr lang="en-GB" dirty="0" err="1" smtClean="0">
                <a:latin typeface="Calibri" panose="020F0502020204030204" pitchFamily="34" charset="0"/>
                <a:cs typeface="Calibri" panose="020F0502020204030204" pitchFamily="34" charset="0"/>
              </a:rPr>
              <a:t>điều</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khiển</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mạch</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boost. Điểm tham chiếu cho bộ so sánh sẽ được đặt bằng cách sử dụng DAC xác định dòng điện được lấy từ solar panel năng lượng mặt trời. </a:t>
            </a:r>
            <a:endParaRPr lang="en-GB" dirty="0" smtClean="0">
              <a:latin typeface="Calibri" panose="020F0502020204030204" pitchFamily="34" charset="0"/>
              <a:cs typeface="Calibri" panose="020F0502020204030204" pitchFamily="34" charset="0"/>
            </a:endParaRPr>
          </a:p>
          <a:p>
            <a:pPr marL="0" indent="0">
              <a:buNone/>
            </a:pPr>
            <a:r>
              <a:rPr lang="vi-VN" dirty="0" smtClean="0">
                <a:latin typeface="Calibri" panose="020F0502020204030204" pitchFamily="34" charset="0"/>
                <a:cs typeface="Calibri" panose="020F0502020204030204" pitchFamily="34" charset="0"/>
              </a:rPr>
              <a:t>Trong </a:t>
            </a:r>
            <a:r>
              <a:rPr lang="vi-VN" dirty="0">
                <a:latin typeface="Calibri" panose="020F0502020204030204" pitchFamily="34" charset="0"/>
                <a:cs typeface="Calibri" panose="020F0502020204030204" pitchFamily="34" charset="0"/>
              </a:rPr>
              <a:t>khi theo dõi MPP, một số điện áp đầu vào và các mẫu dòng điện được tổng hợp lại với nhau để giảm nhiễu, sau đó được đưa vào thuật toán MPPT đã chọn. </a:t>
            </a:r>
            <a:endParaRPr lang="en-GB" dirty="0" smtClean="0">
              <a:latin typeface="Calibri" panose="020F0502020204030204" pitchFamily="34" charset="0"/>
              <a:cs typeface="Calibri" panose="020F0502020204030204" pitchFamily="34" charset="0"/>
            </a:endParaRPr>
          </a:p>
          <a:p>
            <a:pPr marL="0" indent="0">
              <a:buNone/>
            </a:pPr>
            <a:r>
              <a:rPr lang="vi-VN" dirty="0" smtClean="0">
                <a:latin typeface="Calibri" panose="020F0502020204030204" pitchFamily="34" charset="0"/>
                <a:cs typeface="Calibri" panose="020F0502020204030204" pitchFamily="34" charset="0"/>
              </a:rPr>
              <a:t>Khi </a:t>
            </a:r>
            <a:r>
              <a:rPr lang="vi-VN" dirty="0">
                <a:latin typeface="Calibri" panose="020F0502020204030204" pitchFamily="34" charset="0"/>
                <a:cs typeface="Calibri" panose="020F0502020204030204" pitchFamily="34" charset="0"/>
              </a:rPr>
              <a:t>điện áp acquy đạt giá trị cần thiết và dòng nạp acquy đã giảm xuống dưới C/10, thì chế độ Float được kích hoạt. Trong chế </a:t>
            </a:r>
            <a:r>
              <a:rPr lang="en-GB" dirty="0" err="1" smtClean="0">
                <a:latin typeface="Calibri" panose="020F0502020204030204" pitchFamily="34" charset="0"/>
                <a:cs typeface="Calibri" panose="020F0502020204030204" pitchFamily="34" charset="0"/>
              </a:rPr>
              <a:t>độ</a:t>
            </a:r>
            <a:r>
              <a:rPr lang="en-GB" dirty="0" smtClean="0">
                <a:latin typeface="Calibri" panose="020F0502020204030204" pitchFamily="34" charset="0"/>
                <a:cs typeface="Calibri" panose="020F0502020204030204" pitchFamily="34" charset="0"/>
              </a:rPr>
              <a:t> Float</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không cần theo dõi MPP vì acquy đã được nạp đầy. </a:t>
            </a:r>
            <a:endParaRPr lang="en-GB" dirty="0" smtClean="0">
              <a:latin typeface="Calibri" panose="020F0502020204030204" pitchFamily="34" charset="0"/>
              <a:cs typeface="Calibri" panose="020F0502020204030204" pitchFamily="34" charset="0"/>
            </a:endParaRPr>
          </a:p>
          <a:p>
            <a:pPr marL="0" indent="0">
              <a:buNone/>
            </a:pPr>
            <a:r>
              <a:rPr lang="en-GB" dirty="0" err="1" smtClean="0">
                <a:latin typeface="Calibri" panose="020F0502020204030204" pitchFamily="34" charset="0"/>
                <a:cs typeface="Calibri" panose="020F0502020204030204" pitchFamily="34" charset="0"/>
              </a:rPr>
              <a:t>Khi</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nào</a:t>
            </a:r>
            <a:r>
              <a:rPr lang="en-GB" dirty="0" smtClean="0">
                <a:latin typeface="Calibri" panose="020F0502020204030204" pitchFamily="34" charset="0"/>
                <a:cs typeface="Calibri" panose="020F0502020204030204" pitchFamily="34" charset="0"/>
              </a:rPr>
              <a:t> </a:t>
            </a:r>
            <a:r>
              <a:rPr lang="vi-VN" dirty="0" smtClean="0">
                <a:latin typeface="Calibri" panose="020F0502020204030204" pitchFamily="34" charset="0"/>
                <a:cs typeface="Calibri" panose="020F0502020204030204" pitchFamily="34" charset="0"/>
              </a:rPr>
              <a:t>acquy </a:t>
            </a:r>
            <a:r>
              <a:rPr lang="vi-VN" dirty="0">
                <a:latin typeface="Calibri" panose="020F0502020204030204" pitchFamily="34" charset="0"/>
                <a:cs typeface="Calibri" panose="020F0502020204030204" pitchFamily="34" charset="0"/>
              </a:rPr>
              <a:t>được nạp đầy, </a:t>
            </a:r>
            <a:r>
              <a:rPr lang="en-GB" dirty="0" err="1" smtClean="0">
                <a:latin typeface="Calibri" panose="020F0502020204030204" pitchFamily="34" charset="0"/>
                <a:cs typeface="Calibri" panose="020F0502020204030204" pitchFamily="34" charset="0"/>
              </a:rPr>
              <a:t>điều</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chỉnh</a:t>
            </a:r>
            <a:r>
              <a:rPr lang="en-GB" dirty="0" smtClean="0">
                <a:latin typeface="Calibri" panose="020F0502020204030204" pitchFamily="34" charset="0"/>
                <a:cs typeface="Calibri" panose="020F0502020204030204" pitchFamily="34" charset="0"/>
              </a:rPr>
              <a:t> </a:t>
            </a:r>
            <a:r>
              <a:rPr lang="vi-VN" dirty="0" smtClean="0">
                <a:latin typeface="Calibri" panose="020F0502020204030204" pitchFamily="34" charset="0"/>
                <a:cs typeface="Calibri" panose="020F0502020204030204" pitchFamily="34" charset="0"/>
              </a:rPr>
              <a:t>độ </a:t>
            </a:r>
            <a:r>
              <a:rPr lang="vi-VN" dirty="0">
                <a:latin typeface="Calibri" panose="020F0502020204030204" pitchFamily="34" charset="0"/>
                <a:cs typeface="Calibri" panose="020F0502020204030204" pitchFamily="34" charset="0"/>
              </a:rPr>
              <a:t>rộng xung </a:t>
            </a:r>
            <a:r>
              <a:rPr lang="vi-VN" dirty="0" smtClean="0">
                <a:latin typeface="Calibri" panose="020F0502020204030204" pitchFamily="34" charset="0"/>
                <a:cs typeface="Calibri" panose="020F0502020204030204" pitchFamily="34" charset="0"/>
              </a:rPr>
              <a:t>PWM </a:t>
            </a:r>
            <a:r>
              <a:rPr lang="vi-VN" dirty="0">
                <a:latin typeface="Calibri" panose="020F0502020204030204" pitchFamily="34" charset="0"/>
                <a:cs typeface="Calibri" panose="020F0502020204030204" pitchFamily="34" charset="0"/>
              </a:rPr>
              <a:t>được </a:t>
            </a:r>
            <a:r>
              <a:rPr lang="en-GB" dirty="0" err="1" smtClean="0">
                <a:latin typeface="Calibri" panose="020F0502020204030204" pitchFamily="34" charset="0"/>
                <a:cs typeface="Calibri" panose="020F0502020204030204" pitchFamily="34" charset="0"/>
              </a:rPr>
              <a:t>sử</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dụng</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để nạp acquy </a:t>
            </a:r>
            <a:r>
              <a:rPr lang="vi-VN" dirty="0" smtClean="0">
                <a:latin typeface="Calibri" panose="020F0502020204030204" pitchFamily="34" charset="0"/>
                <a:cs typeface="Calibri" panose="020F0502020204030204" pitchFamily="34" charset="0"/>
              </a:rPr>
              <a:t>float.</a:t>
            </a:r>
            <a:endParaRPr lang="en-GB" dirty="0" smtClean="0">
              <a:latin typeface="Calibri" panose="020F0502020204030204" pitchFamily="34" charset="0"/>
              <a:cs typeface="Calibri" panose="020F0502020204030204" pitchFamily="34" charset="0"/>
            </a:endParaRPr>
          </a:p>
          <a:p>
            <a:pPr marL="0" indent="0">
              <a:buNone/>
            </a:pPr>
            <a:r>
              <a:rPr lang="vi-VN" dirty="0" smtClean="0">
                <a:latin typeface="Calibri" panose="020F0502020204030204" pitchFamily="34" charset="0"/>
                <a:cs typeface="Calibri" panose="020F0502020204030204" pitchFamily="34" charset="0"/>
              </a:rPr>
              <a:t>Đang </a:t>
            </a:r>
            <a:r>
              <a:rPr lang="vi-VN" dirty="0">
                <a:latin typeface="Calibri" panose="020F0502020204030204" pitchFamily="34" charset="0"/>
                <a:cs typeface="Calibri" panose="020F0502020204030204" pitchFamily="34" charset="0"/>
              </a:rPr>
              <a:t>ở trạng thái nạp float, điện áp acquy giảm xuống dưới một ngưỡng nhất định, thì chế độ Nạp được kích hoạt lại. </a:t>
            </a:r>
            <a:endParaRPr lang="en-GB" dirty="0" smtClean="0">
              <a:latin typeface="Calibri" panose="020F0502020204030204" pitchFamily="34" charset="0"/>
              <a:cs typeface="Calibri" panose="020F0502020204030204" pitchFamily="34" charset="0"/>
            </a:endParaRPr>
          </a:p>
          <a:p>
            <a:pPr marL="0" indent="0">
              <a:buNone/>
            </a:pPr>
            <a:r>
              <a:rPr lang="vi-VN" dirty="0" smtClean="0">
                <a:latin typeface="Calibri" panose="020F0502020204030204" pitchFamily="34" charset="0"/>
                <a:cs typeface="Calibri" panose="020F0502020204030204" pitchFamily="34" charset="0"/>
              </a:rPr>
              <a:t>Nếu </a:t>
            </a:r>
            <a:r>
              <a:rPr lang="vi-VN" dirty="0">
                <a:latin typeface="Calibri" panose="020F0502020204030204" pitchFamily="34" charset="0"/>
                <a:cs typeface="Calibri" panose="020F0502020204030204" pitchFamily="34" charset="0"/>
              </a:rPr>
              <a:t>điện áp solar panel giảm xuống dưới một ngưỡng nhất định và / hoặc trong thời gian ban đêm, khi không có năng lượng mặt trời, các tín hiệu điều khiển PWM đi đến bộ boost sẽ bị khóa hoàn toàn.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566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365125"/>
            <a:ext cx="9267825" cy="777875"/>
          </a:xfrm>
          <a:solidFill>
            <a:srgbClr val="FFFF00"/>
          </a:solidFill>
        </p:spPr>
        <p:txBody>
          <a:bodyPr>
            <a:normAutofit/>
          </a:bodyPr>
          <a:lstStyle/>
          <a:p>
            <a:r>
              <a:rPr lang="en-GB" sz="4000" b="1" dirty="0" smtClean="0"/>
              <a:t>7. So </a:t>
            </a:r>
            <a:r>
              <a:rPr lang="en-GB" sz="4000" b="1" dirty="0" err="1" smtClean="0"/>
              <a:t>sánh</a:t>
            </a:r>
            <a:r>
              <a:rPr lang="en-GB" sz="4000" b="1" dirty="0" smtClean="0"/>
              <a:t> </a:t>
            </a:r>
            <a:r>
              <a:rPr lang="en-GB" sz="4000" b="1" dirty="0" err="1" smtClean="0"/>
              <a:t>các</a:t>
            </a:r>
            <a:r>
              <a:rPr lang="en-GB" sz="4000" b="1" dirty="0" smtClean="0"/>
              <a:t> </a:t>
            </a:r>
            <a:r>
              <a:rPr lang="en-GB" sz="4000" b="1" dirty="0" err="1" smtClean="0"/>
              <a:t>phương</a:t>
            </a:r>
            <a:r>
              <a:rPr lang="en-GB" sz="4000" b="1" dirty="0" smtClean="0"/>
              <a:t> </a:t>
            </a:r>
            <a:r>
              <a:rPr lang="en-GB" sz="4000" b="1" dirty="0" err="1" smtClean="0"/>
              <a:t>pháp</a:t>
            </a:r>
            <a:r>
              <a:rPr lang="en-GB" sz="4000" b="1" dirty="0" smtClean="0"/>
              <a:t> </a:t>
            </a:r>
            <a:r>
              <a:rPr lang="en-GB" sz="4000" b="1" dirty="0" err="1" smtClean="0"/>
              <a:t>nạp</a:t>
            </a:r>
            <a:r>
              <a:rPr lang="en-GB" sz="4000" b="1" dirty="0" smtClean="0"/>
              <a:t> </a:t>
            </a:r>
            <a:r>
              <a:rPr lang="en-GB" sz="4000" b="1" dirty="0" err="1" smtClean="0"/>
              <a:t>acquy</a:t>
            </a:r>
            <a:r>
              <a:rPr lang="en-GB" sz="4000" b="1" dirty="0" smtClean="0"/>
              <a:t> NLMT</a:t>
            </a:r>
            <a:endParaRPr lang="en-GB"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2549281"/>
              </p:ext>
            </p:extLst>
          </p:nvPr>
        </p:nvGraphicFramePr>
        <p:xfrm>
          <a:off x="838200" y="1457326"/>
          <a:ext cx="10515599" cy="5219698"/>
        </p:xfrm>
        <a:graphic>
          <a:graphicData uri="http://schemas.openxmlformats.org/drawingml/2006/table">
            <a:tbl>
              <a:tblPr firstRow="1" firstCol="1" bandRow="1">
                <a:tableStyleId>{5C22544A-7EE6-4342-B048-85BDC9FD1C3A}</a:tableStyleId>
              </a:tblPr>
              <a:tblGrid>
                <a:gridCol w="1958767"/>
                <a:gridCol w="4330579"/>
                <a:gridCol w="4226253"/>
              </a:tblGrid>
              <a:tr h="509469">
                <a:tc>
                  <a:txBody>
                    <a:bodyPr/>
                    <a:lstStyle/>
                    <a:p>
                      <a:pPr indent="180340"/>
                      <a:endParaRPr lang="en-GB" sz="1800" dirty="0">
                        <a:effectLst/>
                        <a:latin typeface="Arial" panose="020B0604020202020204" pitchFamily="34" charset="0"/>
                        <a:cs typeface="Arial" panose="020B0604020202020204" pitchFamily="34" charset="0"/>
                      </a:endParaRPr>
                    </a:p>
                  </a:txBody>
                  <a:tcPr marL="0" marR="0" marT="0" marB="0" anchor="ctr"/>
                </a:tc>
                <a:tc>
                  <a:txBody>
                    <a:bodyPr/>
                    <a:lstStyle/>
                    <a:p>
                      <a:pPr indent="180340" algn="ctr">
                        <a:lnSpc>
                          <a:spcPts val="1800"/>
                        </a:lnSpc>
                        <a:spcAft>
                          <a:spcPts val="0"/>
                        </a:spcAft>
                      </a:pPr>
                      <a:r>
                        <a:rPr lang="vi-VN" sz="1800" dirty="0">
                          <a:effectLst/>
                          <a:latin typeface="Arial" panose="020B0604020202020204" pitchFamily="34" charset="0"/>
                          <a:cs typeface="Arial" panose="020B0604020202020204" pitchFamily="34" charset="0"/>
                        </a:rPr>
                        <a:t>Bộ điều khiển PWM</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180340" algn="ctr">
                        <a:lnSpc>
                          <a:spcPts val="1800"/>
                        </a:lnSpc>
                        <a:spcAft>
                          <a:spcPts val="0"/>
                        </a:spcAft>
                      </a:pPr>
                      <a:r>
                        <a:rPr lang="vi-VN" sz="1800" dirty="0">
                          <a:effectLst/>
                          <a:latin typeface="Arial" panose="020B0604020202020204" pitchFamily="34" charset="0"/>
                          <a:cs typeface="Arial" panose="020B0604020202020204" pitchFamily="34" charset="0"/>
                        </a:rPr>
                        <a:t>Bộ điều khiển MPPT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r h="511605">
                <a:tc>
                  <a:txBody>
                    <a:bodyPr/>
                    <a:lstStyle/>
                    <a:p>
                      <a:pPr indent="0" algn="ctr">
                        <a:lnSpc>
                          <a:spcPts val="1800"/>
                        </a:lnSpc>
                        <a:spcAft>
                          <a:spcPts val="0"/>
                        </a:spcAft>
                      </a:pPr>
                      <a:r>
                        <a:rPr lang="vi-VN" sz="1800" dirty="0">
                          <a:effectLst/>
                          <a:latin typeface="Arial" panose="020B0604020202020204" pitchFamily="34" charset="0"/>
                          <a:cs typeface="Arial" panose="020B0604020202020204" pitchFamily="34" charset="0"/>
                        </a:rPr>
                        <a:t>Điện áp </a:t>
                      </a:r>
                      <a:r>
                        <a:rPr lang="en-US" sz="1800" dirty="0">
                          <a:effectLst/>
                          <a:latin typeface="Arial" panose="020B0604020202020204" pitchFamily="34" charset="0"/>
                          <a:cs typeface="Arial" panose="020B0604020202020204" pitchFamily="34" charset="0"/>
                        </a:rPr>
                        <a:t>panel PV</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vi-VN" sz="1800" dirty="0" smtClean="0">
                          <a:effectLst/>
                          <a:latin typeface="Arial" panose="020B0604020202020204" pitchFamily="34" charset="0"/>
                          <a:cs typeface="Arial" panose="020B0604020202020204" pitchFamily="34" charset="0"/>
                        </a:rPr>
                        <a:t>M</a:t>
                      </a:r>
                      <a:r>
                        <a:rPr lang="en-GB" sz="1800" dirty="0" err="1" smtClean="0">
                          <a:effectLst/>
                          <a:latin typeface="Arial" panose="020B0604020202020204" pitchFamily="34" charset="0"/>
                          <a:cs typeface="Arial" panose="020B0604020202020204" pitchFamily="34" charset="0"/>
                        </a:rPr>
                        <a:t>odul</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PV và điện áp acquy nên kết hợp</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vi-VN" sz="1800" dirty="0">
                          <a:effectLst/>
                          <a:latin typeface="Arial" panose="020B0604020202020204" pitchFamily="34" charset="0"/>
                          <a:cs typeface="Arial" panose="020B0604020202020204" pitchFamily="34" charset="0"/>
                        </a:rPr>
                        <a:t>Điện áp </a:t>
                      </a:r>
                      <a:r>
                        <a:rPr lang="en-GB" sz="1800" dirty="0" err="1" smtClean="0">
                          <a:effectLst/>
                          <a:latin typeface="Arial" panose="020B0604020202020204" pitchFamily="34" charset="0"/>
                          <a:cs typeface="Arial" panose="020B0604020202020204" pitchFamily="34" charset="0"/>
                        </a:rPr>
                        <a:t>modul</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PV có thể cao hơn điện áp acquy</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r h="1049656">
                <a:tc>
                  <a:txBody>
                    <a:bodyPr/>
                    <a:lstStyle/>
                    <a:p>
                      <a:pPr indent="0" algn="ctr">
                        <a:lnSpc>
                          <a:spcPts val="1800"/>
                        </a:lnSpc>
                        <a:spcAft>
                          <a:spcPts val="0"/>
                        </a:spcAft>
                      </a:pPr>
                      <a:r>
                        <a:rPr lang="vi-VN" sz="1800" dirty="0">
                          <a:effectLst/>
                          <a:latin typeface="Arial" panose="020B0604020202020204" pitchFamily="34" charset="0"/>
                          <a:cs typeface="Arial" panose="020B0604020202020204" pitchFamily="34" charset="0"/>
                        </a:rPr>
                        <a:t>Điện áp Acquy</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vi-VN" sz="1800" dirty="0">
                          <a:effectLst/>
                          <a:latin typeface="Arial" panose="020B0604020202020204" pitchFamily="34" charset="0"/>
                          <a:cs typeface="Arial" panose="020B0604020202020204" pitchFamily="34" charset="0"/>
                        </a:rPr>
                        <a:t>Hoạt động ở điện áp acquy vì vậy nó hoạt động tốt ở nhiệt độ </a:t>
                      </a:r>
                      <a:r>
                        <a:rPr lang="en-GB" sz="1800" dirty="0" smtClean="0">
                          <a:effectLst/>
                          <a:latin typeface="Arial" panose="020B0604020202020204" pitchFamily="34" charset="0"/>
                          <a:cs typeface="Arial" panose="020B0604020202020204" pitchFamily="34" charset="0"/>
                        </a:rPr>
                        <a:t>“</a:t>
                      </a:r>
                      <a:r>
                        <a:rPr lang="vi-VN" sz="1800" dirty="0" smtClean="0">
                          <a:effectLst/>
                          <a:latin typeface="Arial" panose="020B0604020202020204" pitchFamily="34" charset="0"/>
                          <a:cs typeface="Arial" panose="020B0604020202020204" pitchFamily="34" charset="0"/>
                        </a:rPr>
                        <a:t>ấm</a:t>
                      </a:r>
                      <a:r>
                        <a:rPr lang="en-GB" sz="1800" dirty="0" smtClean="0">
                          <a:effectLst/>
                          <a:latin typeface="Arial" panose="020B0604020202020204" pitchFamily="34" charset="0"/>
                          <a:cs typeface="Arial" panose="020B0604020202020204" pitchFamily="34" charset="0"/>
                        </a:rPr>
                        <a:t>”</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và khi acquy gần như đầy</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vi-VN" sz="1800" dirty="0">
                          <a:effectLst/>
                          <a:latin typeface="Arial" panose="020B0604020202020204" pitchFamily="34" charset="0"/>
                          <a:cs typeface="Arial" panose="020B0604020202020204" pitchFamily="34" charset="0"/>
                        </a:rPr>
                        <a:t>Hoạt động trên điện áp acquy vì vậy nó có thể cung cấp "tăng" ở nhiệt độ lạnh và khi acquy yếu.</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r h="1049656">
                <a:tc>
                  <a:txBody>
                    <a:bodyPr/>
                    <a:lstStyle/>
                    <a:p>
                      <a:pPr indent="0" algn="ctr">
                        <a:lnSpc>
                          <a:spcPts val="1800"/>
                        </a:lnSpc>
                        <a:spcAft>
                          <a:spcPts val="0"/>
                        </a:spcAft>
                      </a:pPr>
                      <a:r>
                        <a:rPr lang="vi-VN" sz="1800">
                          <a:effectLst/>
                          <a:latin typeface="Arial" panose="020B0604020202020204" pitchFamily="34" charset="0"/>
                          <a:cs typeface="Arial" panose="020B0604020202020204" pitchFamily="34" charset="0"/>
                        </a:rPr>
                        <a:t>Kích thước Hệ thống</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vi-VN" sz="1800" dirty="0">
                          <a:effectLst/>
                          <a:latin typeface="Arial" panose="020B0604020202020204" pitchFamily="34" charset="0"/>
                          <a:cs typeface="Arial" panose="020B0604020202020204" pitchFamily="34" charset="0"/>
                        </a:rPr>
                        <a:t>Thông thường được đề </a:t>
                      </a:r>
                      <a:r>
                        <a:rPr lang="en-GB" sz="1800" dirty="0" err="1" smtClean="0">
                          <a:effectLst/>
                          <a:latin typeface="Arial" panose="020B0604020202020204" pitchFamily="34" charset="0"/>
                          <a:cs typeface="Arial" panose="020B0604020202020204" pitchFamily="34" charset="0"/>
                        </a:rPr>
                        <a:t>xuất</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để sử dụng trong các hệ thống nhỏ hơn mà lợi ích MPPT là tối thiểu</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vi-VN" sz="1800" dirty="0">
                          <a:effectLst/>
                          <a:latin typeface="Arial" panose="020B0604020202020204" pitchFamily="34" charset="0"/>
                          <a:cs typeface="Arial" panose="020B0604020202020204" pitchFamily="34" charset="0"/>
                        </a:rPr>
                        <a:t>≈ 150W - 200W trở lên để tận dụng lợi ích MPPT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r h="1049656">
                <a:tc>
                  <a:txBody>
                    <a:bodyPr/>
                    <a:lstStyle/>
                    <a:p>
                      <a:pPr indent="0" algn="ctr">
                        <a:lnSpc>
                          <a:spcPts val="1800"/>
                        </a:lnSpc>
                        <a:spcAft>
                          <a:spcPts val="0"/>
                        </a:spcAft>
                      </a:pPr>
                      <a:r>
                        <a:rPr lang="vi-VN" sz="1800">
                          <a:effectLst/>
                          <a:latin typeface="Arial" panose="020B0604020202020204" pitchFamily="34" charset="0"/>
                          <a:cs typeface="Arial" panose="020B0604020202020204" pitchFamily="34" charset="0"/>
                        </a:rPr>
                        <a:t>Lưới ngoài hoặc Lưới-Tie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vi-VN" sz="1800" dirty="0">
                          <a:effectLst/>
                          <a:latin typeface="Arial" panose="020B0604020202020204" pitchFamily="34" charset="0"/>
                          <a:cs typeface="Arial" panose="020B0604020202020204" pitchFamily="34" charset="0"/>
                        </a:rPr>
                        <a:t>Phải sử dụng </a:t>
                      </a:r>
                      <a:r>
                        <a:rPr lang="vi-VN" sz="1800" dirty="0" smtClean="0">
                          <a:effectLst/>
                          <a:latin typeface="Arial" panose="020B0604020202020204" pitchFamily="34" charset="0"/>
                          <a:cs typeface="Arial" panose="020B0604020202020204" pitchFamily="34" charset="0"/>
                        </a:rPr>
                        <a:t>m</a:t>
                      </a:r>
                      <a:r>
                        <a:rPr lang="en-GB" sz="1800" dirty="0" err="1" smtClean="0">
                          <a:effectLst/>
                          <a:latin typeface="Arial" panose="020B0604020202020204" pitchFamily="34" charset="0"/>
                          <a:cs typeface="Arial" panose="020B0604020202020204" pitchFamily="34" charset="0"/>
                        </a:rPr>
                        <a:t>odul</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PV ngoài lưới với Vmp ≈ 17 đến 18 V cho mỗi điện áp acquy danh nghĩa 12V</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vi-VN" sz="1800" dirty="0">
                          <a:effectLst/>
                          <a:latin typeface="Arial" panose="020B0604020202020204" pitchFamily="34" charset="0"/>
                          <a:cs typeface="Arial" panose="020B0604020202020204" pitchFamily="34" charset="0"/>
                        </a:rPr>
                        <a:t>Cho phép sử dụng </a:t>
                      </a:r>
                      <a:r>
                        <a:rPr lang="en-GB" sz="1800" dirty="0" err="1" smtClean="0">
                          <a:effectLst/>
                          <a:latin typeface="Arial" panose="020B0604020202020204" pitchFamily="34" charset="0"/>
                          <a:cs typeface="Arial" panose="020B0604020202020204" pitchFamily="34" charset="0"/>
                        </a:rPr>
                        <a:t>modul</a:t>
                      </a:r>
                      <a:r>
                        <a:rPr lang="en-GB" sz="1800" dirty="0" smtClean="0">
                          <a:effectLst/>
                          <a:latin typeface="Arial" panose="020B0604020202020204" pitchFamily="34" charset="0"/>
                          <a:cs typeface="Arial" panose="020B0604020202020204" pitchFamily="34" charset="0"/>
                        </a:rPr>
                        <a:t> </a:t>
                      </a:r>
                      <a:r>
                        <a:rPr lang="vi-VN" sz="1800" dirty="0" smtClean="0">
                          <a:effectLst/>
                          <a:latin typeface="Arial" panose="020B0604020202020204" pitchFamily="34" charset="0"/>
                          <a:cs typeface="Arial" panose="020B0604020202020204" pitchFamily="34" charset="0"/>
                        </a:rPr>
                        <a:t>PV </a:t>
                      </a:r>
                      <a:r>
                        <a:rPr lang="vi-VN" sz="1800" dirty="0">
                          <a:effectLst/>
                          <a:latin typeface="Arial" panose="020B0604020202020204" pitchFamily="34" charset="0"/>
                          <a:cs typeface="Arial" panose="020B0604020202020204" pitchFamily="34" charset="0"/>
                        </a:rPr>
                        <a:t>/ chi phí thấp hơn để giúp giảm chi phí hệ thống PV tổng thể</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r h="1049656">
                <a:tc>
                  <a:txBody>
                    <a:bodyPr/>
                    <a:lstStyle/>
                    <a:p>
                      <a:pPr indent="0" algn="ctr">
                        <a:lnSpc>
                          <a:spcPts val="1800"/>
                        </a:lnSpc>
                        <a:spcAft>
                          <a:spcPts val="0"/>
                        </a:spcAft>
                      </a:pPr>
                      <a:r>
                        <a:rPr lang="en-GB" sz="1800" dirty="0" smtClean="0">
                          <a:effectLst/>
                          <a:latin typeface="Arial" panose="020B0604020202020204" pitchFamily="34" charset="0"/>
                          <a:cs typeface="Arial" panose="020B0604020202020204" pitchFamily="34" charset="0"/>
                        </a:rPr>
                        <a:t>K</a:t>
                      </a:r>
                      <a:r>
                        <a:rPr lang="vi-VN" sz="1800" dirty="0" smtClean="0">
                          <a:effectLst/>
                          <a:latin typeface="Arial" panose="020B0604020202020204" pitchFamily="34" charset="0"/>
                          <a:cs typeface="Arial" panose="020B0604020202020204" pitchFamily="34" charset="0"/>
                        </a:rPr>
                        <a:t>ích </a:t>
                      </a:r>
                      <a:r>
                        <a:rPr lang="vi-VN" sz="1800" dirty="0">
                          <a:effectLst/>
                          <a:latin typeface="Arial" panose="020B0604020202020204" pitchFamily="34" charset="0"/>
                          <a:cs typeface="Arial" panose="020B0604020202020204" pitchFamily="34" charset="0"/>
                        </a:rPr>
                        <a:t>thước </a:t>
                      </a:r>
                      <a:r>
                        <a:rPr lang="en-GB" sz="1800" dirty="0" err="1" smtClean="0">
                          <a:effectLst/>
                          <a:latin typeface="Arial" panose="020B0604020202020204" pitchFamily="34" charset="0"/>
                          <a:cs typeface="Arial" panose="020B0604020202020204" pitchFamily="34" charset="0"/>
                        </a:rPr>
                        <a:t>modul</a:t>
                      </a:r>
                      <a:r>
                        <a:rPr lang="en-GB" sz="1800" baseline="0" dirty="0" smtClean="0">
                          <a:effectLst/>
                          <a:latin typeface="Arial" panose="020B0604020202020204" pitchFamily="34" charset="0"/>
                          <a:cs typeface="Arial" panose="020B0604020202020204" pitchFamily="34" charset="0"/>
                        </a:rPr>
                        <a:t> PV</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en-GB" sz="1800" dirty="0" err="1" smtClean="0">
                          <a:effectLst/>
                          <a:latin typeface="Arial" panose="020B0604020202020204" pitchFamily="34" charset="0"/>
                          <a:cs typeface="Arial" panose="020B0604020202020204" pitchFamily="34" charset="0"/>
                        </a:rPr>
                        <a:t>Kích</a:t>
                      </a:r>
                      <a:r>
                        <a:rPr lang="en-GB" sz="1800" baseline="0" dirty="0" smtClean="0">
                          <a:effectLst/>
                          <a:latin typeface="Arial" panose="020B0604020202020204" pitchFamily="34" charset="0"/>
                          <a:cs typeface="Arial" panose="020B0604020202020204" pitchFamily="34" charset="0"/>
                        </a:rPr>
                        <a:t> </a:t>
                      </a:r>
                      <a:r>
                        <a:rPr lang="en-GB" sz="1800" baseline="0" dirty="0" err="1" smtClean="0">
                          <a:effectLst/>
                          <a:latin typeface="Arial" panose="020B0604020202020204" pitchFamily="34" charset="0"/>
                          <a:cs typeface="Arial" panose="020B0604020202020204" pitchFamily="34" charset="0"/>
                        </a:rPr>
                        <a:t>thước</a:t>
                      </a:r>
                      <a:r>
                        <a:rPr lang="en-GB" sz="1800" baseline="0" dirty="0" smtClean="0">
                          <a:effectLst/>
                          <a:latin typeface="Arial" panose="020B0604020202020204" pitchFamily="34" charset="0"/>
                          <a:cs typeface="Arial" panose="020B0604020202020204" pitchFamily="34" charset="0"/>
                        </a:rPr>
                        <a:t> </a:t>
                      </a:r>
                      <a:r>
                        <a:rPr lang="vi-VN" sz="1800" dirty="0" smtClean="0">
                          <a:effectLst/>
                          <a:latin typeface="Arial" panose="020B0604020202020204" pitchFamily="34" charset="0"/>
                          <a:cs typeface="Arial" panose="020B0604020202020204" pitchFamily="34" charset="0"/>
                        </a:rPr>
                        <a:t>PV</a:t>
                      </a:r>
                      <a:r>
                        <a:rPr lang="en-GB" sz="1800" dirty="0" smtClean="0">
                          <a:effectLst/>
                          <a:latin typeface="Arial" panose="020B0604020202020204" pitchFamily="34" charset="0"/>
                          <a:cs typeface="Arial" panose="020B0604020202020204" pitchFamily="34" charset="0"/>
                        </a:rPr>
                        <a:t> </a:t>
                      </a:r>
                      <a:r>
                        <a:rPr lang="en-GB" sz="1800" dirty="0" err="1" smtClean="0">
                          <a:effectLst/>
                          <a:latin typeface="Arial" panose="020B0604020202020204" pitchFamily="34" charset="0"/>
                          <a:cs typeface="Arial" panose="020B0604020202020204" pitchFamily="34" charset="0"/>
                        </a:rPr>
                        <a:t>theo</a:t>
                      </a:r>
                      <a:r>
                        <a:rPr lang="en-GB" sz="1800" dirty="0" smtClean="0">
                          <a:effectLst/>
                          <a:latin typeface="Arial" panose="020B0604020202020204" pitchFamily="34" charset="0"/>
                          <a:cs typeface="Arial" panose="020B0604020202020204" pitchFamily="34" charset="0"/>
                        </a:rPr>
                        <a:t> </a:t>
                      </a:r>
                      <a:r>
                        <a:rPr lang="en-GB" sz="1800" dirty="0" err="1" smtClean="0">
                          <a:effectLst/>
                          <a:latin typeface="Arial" panose="020B0604020202020204" pitchFamily="34" charset="0"/>
                          <a:cs typeface="Arial" panose="020B0604020202020204" pitchFamily="34" charset="0"/>
                        </a:rPr>
                        <a:t>dòng</a:t>
                      </a:r>
                      <a:r>
                        <a:rPr lang="en-GB" sz="1800" baseline="0" dirty="0" smtClean="0">
                          <a:effectLst/>
                          <a:latin typeface="Arial" panose="020B0604020202020204" pitchFamily="34" charset="0"/>
                          <a:cs typeface="Arial" panose="020B0604020202020204" pitchFamily="34" charset="0"/>
                        </a:rPr>
                        <a:t> </a:t>
                      </a:r>
                      <a:r>
                        <a:rPr lang="en-GB" sz="1800" baseline="0" dirty="0" err="1" smtClean="0">
                          <a:effectLst/>
                          <a:latin typeface="Arial" panose="020B0604020202020204" pitchFamily="34" charset="0"/>
                          <a:cs typeface="Arial" panose="020B0604020202020204" pitchFamily="34" charset="0"/>
                        </a:rPr>
                        <a:t>điện</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Amps (dựa </a:t>
                      </a:r>
                      <a:r>
                        <a:rPr lang="vi-VN" sz="1800" dirty="0" smtClean="0">
                          <a:effectLst/>
                          <a:latin typeface="Arial" panose="020B0604020202020204" pitchFamily="34" charset="0"/>
                          <a:cs typeface="Arial" panose="020B0604020202020204" pitchFamily="34" charset="0"/>
                        </a:rPr>
                        <a:t>t</a:t>
                      </a:r>
                      <a:r>
                        <a:rPr lang="en-GB" sz="1800" dirty="0" err="1" smtClean="0">
                          <a:effectLst/>
                          <a:latin typeface="Arial" panose="020B0604020202020204" pitchFamily="34" charset="0"/>
                          <a:cs typeface="Arial" panose="020B0604020202020204" pitchFamily="34" charset="0"/>
                        </a:rPr>
                        <a:t>heo</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dòng điện được tạo ra khi </a:t>
                      </a:r>
                      <a:r>
                        <a:rPr lang="en-GB" sz="1800" dirty="0" err="1" smtClean="0">
                          <a:effectLst/>
                          <a:latin typeface="Arial" panose="020B0604020202020204" pitchFamily="34" charset="0"/>
                          <a:cs typeface="Arial" panose="020B0604020202020204" pitchFamily="34" charset="0"/>
                        </a:rPr>
                        <a:t>modul</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PV hoạt động ở điện áp acquy)</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0" algn="ctr">
                        <a:lnSpc>
                          <a:spcPts val="1800"/>
                        </a:lnSpc>
                        <a:spcAft>
                          <a:spcPts val="0"/>
                        </a:spcAft>
                      </a:pPr>
                      <a:r>
                        <a:rPr lang="vi-VN" sz="1800" dirty="0" smtClean="0">
                          <a:effectLst/>
                          <a:latin typeface="Arial" panose="020B0604020202020204" pitchFamily="34" charset="0"/>
                          <a:cs typeface="Arial" panose="020B0604020202020204" pitchFamily="34" charset="0"/>
                        </a:rPr>
                        <a:t>M</a:t>
                      </a:r>
                      <a:r>
                        <a:rPr lang="en-GB" sz="1800" dirty="0" err="1" smtClean="0">
                          <a:effectLst/>
                          <a:latin typeface="Arial" panose="020B0604020202020204" pitchFamily="34" charset="0"/>
                          <a:cs typeface="Arial" panose="020B0604020202020204" pitchFamily="34" charset="0"/>
                        </a:rPr>
                        <a:t>odul</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PV có kích thước </a:t>
                      </a:r>
                      <a:r>
                        <a:rPr lang="en-GB" sz="1800" dirty="0" err="1" smtClean="0">
                          <a:effectLst/>
                          <a:latin typeface="Arial" panose="020B0604020202020204" pitchFamily="34" charset="0"/>
                          <a:cs typeface="Arial" panose="020B0604020202020204" pitchFamily="34" charset="0"/>
                        </a:rPr>
                        <a:t>yinhs</a:t>
                      </a:r>
                      <a:r>
                        <a:rPr lang="en-GB" sz="1800" dirty="0" smtClean="0">
                          <a:effectLst/>
                          <a:latin typeface="Arial" panose="020B0604020202020204" pitchFamily="34" charset="0"/>
                          <a:cs typeface="Arial" panose="020B0604020202020204" pitchFamily="34" charset="0"/>
                        </a:rPr>
                        <a:t> </a:t>
                      </a:r>
                      <a:r>
                        <a:rPr lang="en-GB" sz="1800" dirty="0" err="1" smtClean="0">
                          <a:effectLst/>
                          <a:latin typeface="Arial" panose="020B0604020202020204" pitchFamily="34" charset="0"/>
                          <a:cs typeface="Arial" panose="020B0604020202020204" pitchFamily="34" charset="0"/>
                        </a:rPr>
                        <a:t>theo</a:t>
                      </a:r>
                      <a:r>
                        <a:rPr lang="vi-VN" sz="1800" dirty="0" smtClean="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Watts (dựa trên bộ điều khiển điện áp tối đa hiện tại x điện áp acquy)</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913925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75" y="346075"/>
            <a:ext cx="9867900" cy="815975"/>
          </a:xfrm>
          <a:solidFill>
            <a:srgbClr val="FFFF00"/>
          </a:solidFill>
        </p:spPr>
        <p:txBody>
          <a:bodyPr/>
          <a:lstStyle/>
          <a:p>
            <a:r>
              <a:rPr lang="en-GB" b="1" dirty="0"/>
              <a:t>So </a:t>
            </a:r>
            <a:r>
              <a:rPr lang="en-GB" b="1" dirty="0" err="1"/>
              <a:t>sánh</a:t>
            </a:r>
            <a:r>
              <a:rPr lang="en-GB" b="1" dirty="0"/>
              <a:t> </a:t>
            </a:r>
            <a:r>
              <a:rPr lang="en-GB" b="1" dirty="0" err="1"/>
              <a:t>các</a:t>
            </a:r>
            <a:r>
              <a:rPr lang="en-GB" b="1" dirty="0"/>
              <a:t> </a:t>
            </a:r>
            <a:r>
              <a:rPr lang="en-GB" b="1" dirty="0" err="1"/>
              <a:t>phương</a:t>
            </a:r>
            <a:r>
              <a:rPr lang="en-GB" b="1" dirty="0"/>
              <a:t> </a:t>
            </a:r>
            <a:r>
              <a:rPr lang="en-GB" b="1" dirty="0" err="1"/>
              <a:t>pháp</a:t>
            </a:r>
            <a:r>
              <a:rPr lang="en-GB" b="1" dirty="0"/>
              <a:t> </a:t>
            </a:r>
            <a:r>
              <a:rPr lang="en-GB" b="1" dirty="0" err="1"/>
              <a:t>nạp</a:t>
            </a:r>
            <a:r>
              <a:rPr lang="en-GB" b="1" dirty="0"/>
              <a:t> </a:t>
            </a:r>
            <a:r>
              <a:rPr lang="en-GB" b="1" dirty="0" err="1"/>
              <a:t>acquy</a:t>
            </a:r>
            <a:r>
              <a:rPr lang="en-GB" b="1" dirty="0"/>
              <a:t> NLMT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7118732"/>
              </p:ext>
            </p:extLst>
          </p:nvPr>
        </p:nvGraphicFramePr>
        <p:xfrm>
          <a:off x="609599" y="1162050"/>
          <a:ext cx="11268075" cy="5751154"/>
        </p:xfrm>
        <a:graphic>
          <a:graphicData uri="http://schemas.openxmlformats.org/drawingml/2006/table">
            <a:tbl>
              <a:tblPr firstRow="1" firstCol="1" bandRow="1">
                <a:tableStyleId>{5C22544A-7EE6-4342-B048-85BDC9FD1C3A}</a:tableStyleId>
              </a:tblPr>
              <a:tblGrid>
                <a:gridCol w="1762126"/>
                <a:gridCol w="4552950"/>
                <a:gridCol w="4952999"/>
              </a:tblGrid>
              <a:tr h="321707">
                <a:tc>
                  <a:txBody>
                    <a:bodyPr/>
                    <a:lstStyle/>
                    <a:p>
                      <a:pPr indent="180340" fontAlgn="base">
                        <a:spcAft>
                          <a:spcPts val="0"/>
                        </a:spcAft>
                      </a:pPr>
                      <a:r>
                        <a:rPr lang="vi-VN" sz="1600" dirty="0">
                          <a:effectLst/>
                        </a:rPr>
                        <a:t> </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180340" fontAlgn="base">
                        <a:spcAft>
                          <a:spcPts val="0"/>
                        </a:spcAft>
                      </a:pPr>
                      <a:r>
                        <a:rPr lang="vi-VN" sz="1600">
                          <a:effectLst/>
                        </a:rPr>
                        <a:t>PWM Controller </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180340" fontAlgn="base">
                        <a:spcAft>
                          <a:spcPts val="0"/>
                        </a:spcAft>
                      </a:pPr>
                      <a:r>
                        <a:rPr lang="vi-VN" sz="1600">
                          <a:effectLst/>
                        </a:rPr>
                        <a:t>MPPT Controller</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r>
              <a:tr h="865598">
                <a:tc>
                  <a:txBody>
                    <a:bodyPr/>
                    <a:lstStyle/>
                    <a:p>
                      <a:pPr indent="0" fontAlgn="base">
                        <a:spcAft>
                          <a:spcPts val="0"/>
                        </a:spcAft>
                      </a:pPr>
                      <a:r>
                        <a:rPr lang="vi-VN" sz="1600" dirty="0">
                          <a:effectLst/>
                        </a:rPr>
                        <a:t>String Voltage</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dirty="0">
                          <a:effectLst/>
                        </a:rPr>
                        <a:t>String and battery voltages must correspond (or are corrected by the controller, resulting in panel power leakage)</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a:effectLst/>
                        </a:rPr>
                        <a:t>The string voltage can be higher than the battery voltage</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r>
              <a:tr h="1046895">
                <a:tc>
                  <a:txBody>
                    <a:bodyPr/>
                    <a:lstStyle/>
                    <a:p>
                      <a:pPr indent="0" fontAlgn="base">
                        <a:spcAft>
                          <a:spcPts val="0"/>
                        </a:spcAft>
                      </a:pPr>
                      <a:r>
                        <a:rPr lang="vi-VN" sz="1600" dirty="0">
                          <a:effectLst/>
                        </a:rPr>
                        <a:t>Battery Tension</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dirty="0">
                          <a:effectLst/>
                        </a:rPr>
                        <a:t>The panel operates at the same voltage as the battery: so the efficiency is better under hot temperatures and/or when the battery is almost full charged</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a:effectLst/>
                        </a:rPr>
                        <a:t>It works also when the panel voltage is higher than the battery voltage: in this way it can provide additional charge in low temperatures or until the battery is low charged.</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r>
              <a:tr h="708092">
                <a:tc>
                  <a:txBody>
                    <a:bodyPr/>
                    <a:lstStyle/>
                    <a:p>
                      <a:pPr indent="0" fontAlgn="base">
                        <a:spcAft>
                          <a:spcPts val="0"/>
                        </a:spcAft>
                      </a:pPr>
                      <a:r>
                        <a:rPr lang="vi-VN" sz="1600">
                          <a:effectLst/>
                        </a:rPr>
                        <a:t>System dimension</a:t>
                      </a:r>
                      <a:endParaRPr lang="en-GB" sz="1600">
                        <a:effectLst/>
                      </a:endParaRPr>
                    </a:p>
                    <a:p>
                      <a:pPr indent="0" fontAlgn="base">
                        <a:spcAft>
                          <a:spcPts val="0"/>
                        </a:spcAft>
                      </a:pPr>
                      <a:r>
                        <a:rPr lang="vi-VN" sz="1600">
                          <a:effectLst/>
                        </a:rPr>
                        <a:t> </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dirty="0">
                          <a:effectLst/>
                        </a:rPr>
                        <a:t>Recommended for use in smaller systems where the benefits of MPPT are minimal</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a:effectLst/>
                        </a:rPr>
                        <a:t>Recommended for systems with power greater than 150W - 200W; to best take advantages of MPPT</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r>
              <a:tr h="865598">
                <a:tc>
                  <a:txBody>
                    <a:bodyPr/>
                    <a:lstStyle/>
                    <a:p>
                      <a:pPr indent="0" fontAlgn="base">
                        <a:spcAft>
                          <a:spcPts val="0"/>
                        </a:spcAft>
                      </a:pPr>
                      <a:r>
                        <a:rPr lang="vi-VN" sz="1600">
                          <a:effectLst/>
                        </a:rPr>
                        <a:t>Off-Grid system or Grid-Tie systems</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dirty="0">
                          <a:effectLst/>
                        </a:rPr>
                        <a:t>It is necessary to use off-grid photovoltaic modules with Vmp ≈ 17/18 Volt for each 12V nominal voltage battery pack</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dirty="0">
                          <a:effectLst/>
                        </a:rPr>
                        <a:t>It allows the use of low cost or grid-tie photovoltaic modules, which allow to reduce the overall cost of the photovoltaic system</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r>
              <a:tr h="865598">
                <a:tc>
                  <a:txBody>
                    <a:bodyPr/>
                    <a:lstStyle/>
                    <a:p>
                      <a:pPr indent="0" fontAlgn="base">
                        <a:spcAft>
                          <a:spcPts val="0"/>
                        </a:spcAft>
                      </a:pPr>
                      <a:r>
                        <a:rPr lang="vi-VN" sz="1600">
                          <a:effectLst/>
                        </a:rPr>
                        <a:t>String Dimension</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a:effectLst/>
                        </a:rPr>
                        <a:t>Ampere-sized photovoltaic system (based on the current produced when the PV module operates at battery voltage)</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dirty="0">
                          <a:effectLst/>
                        </a:rPr>
                        <a:t>Watt-sized photovoltaic system (based on the product between the maximum charge current supported by the controller and the battery voltage)</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r>
              <a:tr h="684301">
                <a:tc>
                  <a:txBody>
                    <a:bodyPr/>
                    <a:lstStyle/>
                    <a:p>
                      <a:pPr indent="0" fontAlgn="base">
                        <a:spcAft>
                          <a:spcPts val="0"/>
                        </a:spcAft>
                      </a:pPr>
                      <a:r>
                        <a:rPr lang="vi-VN" sz="1600">
                          <a:effectLst/>
                        </a:rPr>
                        <a:t>Cost of the controller</a:t>
                      </a:r>
                      <a:endParaRPr lang="en-GB" sz="160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dirty="0">
                          <a:effectLst/>
                        </a:rPr>
                        <a:t>Lower, as technology is more dated</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c>
                  <a:txBody>
                    <a:bodyPr/>
                    <a:lstStyle/>
                    <a:p>
                      <a:pPr indent="0" fontAlgn="base">
                        <a:spcAft>
                          <a:spcPts val="0"/>
                        </a:spcAft>
                      </a:pPr>
                      <a:r>
                        <a:rPr lang="vi-VN" sz="1600" dirty="0">
                          <a:effectLst/>
                        </a:rPr>
                        <a:t>High, due to the more expensive interior components; Low cost versions can also be fraudulent</a:t>
                      </a:r>
                      <a:endParaRPr lang="en-GB" sz="1600" dirty="0">
                        <a:effectLst/>
                        <a:latin typeface="Times New Roman" panose="02020603050405020304" pitchFamily="18" charset="0"/>
                        <a:ea typeface="Times New Roman" panose="02020603050405020304" pitchFamily="18" charset="0"/>
                      </a:endParaRPr>
                    </a:p>
                  </a:txBody>
                  <a:tcPr marL="65572" marR="65572" marT="59015" marB="59015" anchor="ctr"/>
                </a:tc>
              </a:tr>
            </a:tbl>
          </a:graphicData>
        </a:graphic>
      </p:graphicFrame>
    </p:spTree>
    <p:extLst>
      <p:ext uri="{BB962C8B-B14F-4D97-AF65-F5344CB8AC3E}">
        <p14:creationId xmlns:p14="http://schemas.microsoft.com/office/powerpoint/2010/main" val="2136632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107950"/>
            <a:ext cx="5734050" cy="968375"/>
          </a:xfrm>
          <a:solidFill>
            <a:srgbClr val="FFFF00"/>
          </a:solidFill>
        </p:spPr>
        <p:txBody>
          <a:bodyPr>
            <a:normAutofit fontScale="90000"/>
          </a:bodyPr>
          <a:lstStyle/>
          <a:p>
            <a:r>
              <a:rPr lang="en-GB" b="1" dirty="0" smtClean="0"/>
              <a:t>7. </a:t>
            </a:r>
            <a:r>
              <a:rPr lang="en-GB" b="1" dirty="0" err="1" smtClean="0"/>
              <a:t>Lựa</a:t>
            </a:r>
            <a:r>
              <a:rPr lang="en-GB" b="1" dirty="0" smtClean="0"/>
              <a:t> </a:t>
            </a:r>
            <a:r>
              <a:rPr lang="en-GB" b="1" dirty="0" err="1" smtClean="0"/>
              <a:t>chọn</a:t>
            </a:r>
            <a:r>
              <a:rPr lang="en-GB" b="1" dirty="0" smtClean="0"/>
              <a:t> </a:t>
            </a:r>
            <a:r>
              <a:rPr lang="en-GB" b="1" dirty="0" err="1" smtClean="0"/>
              <a:t>nạp</a:t>
            </a:r>
            <a:r>
              <a:rPr lang="en-GB" b="1" dirty="0" smtClean="0"/>
              <a:t> </a:t>
            </a:r>
            <a:r>
              <a:rPr lang="en-GB" b="1" dirty="0" err="1" smtClean="0"/>
              <a:t>từ</a:t>
            </a:r>
            <a:r>
              <a:rPr lang="en-GB" b="1" dirty="0" smtClean="0"/>
              <a:t> Pin MT</a:t>
            </a:r>
            <a:endParaRPr lang="en-GB" b="1" dirty="0"/>
          </a:p>
        </p:txBody>
      </p:sp>
      <p:sp>
        <p:nvSpPr>
          <p:cNvPr id="3" name="Content Placeholder 2"/>
          <p:cNvSpPr>
            <a:spLocks noGrp="1"/>
          </p:cNvSpPr>
          <p:nvPr>
            <p:ph idx="1"/>
          </p:nvPr>
        </p:nvSpPr>
        <p:spPr>
          <a:xfrm>
            <a:off x="571500" y="1076325"/>
            <a:ext cx="10121900" cy="600075"/>
          </a:xfrm>
        </p:spPr>
        <p:txBody>
          <a:bodyPr/>
          <a:lstStyle/>
          <a:p>
            <a:pPr marL="0" indent="0">
              <a:buNone/>
            </a:pPr>
            <a:r>
              <a:rPr lang="en-GB" dirty="0" err="1" smtClean="0"/>
              <a:t>Đặc</a:t>
            </a:r>
            <a:r>
              <a:rPr lang="en-GB" dirty="0" smtClean="0"/>
              <a:t> </a:t>
            </a:r>
            <a:r>
              <a:rPr lang="en-GB" dirty="0" err="1" smtClean="0"/>
              <a:t>tính</a:t>
            </a:r>
            <a:r>
              <a:rPr lang="en-GB" dirty="0" smtClean="0"/>
              <a:t> </a:t>
            </a:r>
            <a:r>
              <a:rPr lang="en-GB" dirty="0" err="1" smtClean="0"/>
              <a:t>nạp</a:t>
            </a:r>
            <a:r>
              <a:rPr lang="en-GB" dirty="0" smtClean="0"/>
              <a:t> </a:t>
            </a:r>
            <a:r>
              <a:rPr lang="en-GB" dirty="0" err="1" smtClean="0"/>
              <a:t>acquy</a:t>
            </a:r>
            <a:r>
              <a:rPr lang="en-GB" dirty="0" smtClean="0"/>
              <a:t> </a:t>
            </a:r>
            <a:r>
              <a:rPr lang="en-GB" dirty="0" err="1" smtClean="0"/>
              <a:t>nên</a:t>
            </a:r>
            <a:r>
              <a:rPr lang="en-GB" dirty="0" smtClean="0"/>
              <a:t> </a:t>
            </a:r>
            <a:r>
              <a:rPr lang="en-GB" dirty="0" err="1" smtClean="0"/>
              <a:t>lựa</a:t>
            </a:r>
            <a:r>
              <a:rPr lang="en-GB" dirty="0" smtClean="0"/>
              <a:t> </a:t>
            </a:r>
            <a:r>
              <a:rPr lang="en-GB" dirty="0" err="1" smtClean="0"/>
              <a:t>chọn</a:t>
            </a:r>
            <a:endParaRPr lang="en-GB" dirty="0"/>
          </a:p>
        </p:txBody>
      </p:sp>
      <p:pic>
        <p:nvPicPr>
          <p:cNvPr id="8" name="Picture 7"/>
          <p:cNvPicPr>
            <a:picLocks noChangeAspect="1"/>
          </p:cNvPicPr>
          <p:nvPr/>
        </p:nvPicPr>
        <p:blipFill>
          <a:blip r:embed="rId2"/>
          <a:stretch>
            <a:fillRect/>
          </a:stretch>
        </p:blipFill>
        <p:spPr>
          <a:xfrm>
            <a:off x="1930252" y="1676400"/>
            <a:ext cx="7810648" cy="4881654"/>
          </a:xfrm>
          <a:prstGeom prst="rect">
            <a:avLst/>
          </a:prstGeom>
        </p:spPr>
      </p:pic>
    </p:spTree>
    <p:extLst>
      <p:ext uri="{BB962C8B-B14F-4D97-AF65-F5344CB8AC3E}">
        <p14:creationId xmlns:p14="http://schemas.microsoft.com/office/powerpoint/2010/main" val="1299388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107950"/>
            <a:ext cx="5734050" cy="968375"/>
          </a:xfrm>
          <a:solidFill>
            <a:srgbClr val="FFFF00"/>
          </a:solidFill>
        </p:spPr>
        <p:txBody>
          <a:bodyPr>
            <a:normAutofit fontScale="90000"/>
          </a:bodyPr>
          <a:lstStyle/>
          <a:p>
            <a:r>
              <a:rPr lang="en-GB" b="1" dirty="0" smtClean="0"/>
              <a:t>7. </a:t>
            </a:r>
            <a:r>
              <a:rPr lang="en-GB" b="1" dirty="0" err="1" smtClean="0"/>
              <a:t>Lựa</a:t>
            </a:r>
            <a:r>
              <a:rPr lang="en-GB" b="1" dirty="0" smtClean="0"/>
              <a:t> </a:t>
            </a:r>
            <a:r>
              <a:rPr lang="en-GB" b="1" dirty="0" err="1" smtClean="0"/>
              <a:t>chọn</a:t>
            </a:r>
            <a:r>
              <a:rPr lang="en-GB" b="1" dirty="0" smtClean="0"/>
              <a:t> </a:t>
            </a:r>
            <a:r>
              <a:rPr lang="en-GB" b="1" dirty="0" err="1" smtClean="0"/>
              <a:t>nạp</a:t>
            </a:r>
            <a:r>
              <a:rPr lang="en-GB" b="1" dirty="0" smtClean="0"/>
              <a:t> </a:t>
            </a:r>
            <a:r>
              <a:rPr lang="en-GB" b="1" dirty="0" err="1" smtClean="0"/>
              <a:t>từ</a:t>
            </a:r>
            <a:r>
              <a:rPr lang="en-GB" b="1" dirty="0" smtClean="0"/>
              <a:t> Pin MT</a:t>
            </a:r>
            <a:endParaRPr lang="en-GB" b="1" dirty="0"/>
          </a:p>
        </p:txBody>
      </p:sp>
      <p:sp>
        <p:nvSpPr>
          <p:cNvPr id="3" name="Content Placeholder 2"/>
          <p:cNvSpPr>
            <a:spLocks noGrp="1"/>
          </p:cNvSpPr>
          <p:nvPr>
            <p:ph idx="1"/>
          </p:nvPr>
        </p:nvSpPr>
        <p:spPr>
          <a:xfrm>
            <a:off x="402033" y="1316196"/>
            <a:ext cx="6963967" cy="3001804"/>
          </a:xfrm>
        </p:spPr>
        <p:txBody>
          <a:bodyPr>
            <a:normAutofit lnSpcReduction="10000"/>
          </a:bodyPr>
          <a:lstStyle/>
          <a:p>
            <a:pPr marL="0" indent="0">
              <a:buNone/>
            </a:pPr>
            <a:r>
              <a:rPr lang="en-GB" dirty="0" err="1" smtClean="0"/>
              <a:t>Giai</a:t>
            </a:r>
            <a:r>
              <a:rPr lang="en-GB" dirty="0" smtClean="0"/>
              <a:t> </a:t>
            </a:r>
            <a:r>
              <a:rPr lang="en-GB" dirty="0" err="1" smtClean="0"/>
              <a:t>đoạn</a:t>
            </a:r>
            <a:r>
              <a:rPr lang="en-GB" dirty="0" smtClean="0"/>
              <a:t> 1: </a:t>
            </a:r>
            <a:r>
              <a:rPr lang="en-GB" dirty="0" err="1" smtClean="0"/>
              <a:t>Nạp</a:t>
            </a:r>
            <a:r>
              <a:rPr lang="en-GB" dirty="0" smtClean="0"/>
              <a:t> </a:t>
            </a:r>
            <a:r>
              <a:rPr lang="en-GB" dirty="0" err="1" smtClean="0"/>
              <a:t>sơ</a:t>
            </a:r>
            <a:r>
              <a:rPr lang="en-GB" dirty="0" smtClean="0"/>
              <a:t> </a:t>
            </a:r>
            <a:r>
              <a:rPr lang="en-GB" dirty="0" err="1" smtClean="0"/>
              <a:t>bộ</a:t>
            </a:r>
            <a:r>
              <a:rPr lang="en-GB" dirty="0" smtClean="0"/>
              <a:t> </a:t>
            </a:r>
            <a:r>
              <a:rPr lang="en-GB" dirty="0" err="1" smtClean="0"/>
              <a:t>dùng</a:t>
            </a:r>
            <a:r>
              <a:rPr lang="en-GB" dirty="0" smtClean="0"/>
              <a:t> </a:t>
            </a:r>
            <a:r>
              <a:rPr lang="en-GB" dirty="0" smtClean="0"/>
              <a:t>PWM – </a:t>
            </a:r>
            <a:r>
              <a:rPr lang="en-GB" dirty="0" err="1" smtClean="0"/>
              <a:t>chỉ</a:t>
            </a:r>
            <a:r>
              <a:rPr lang="en-GB" dirty="0" smtClean="0"/>
              <a:t> dung </a:t>
            </a:r>
            <a:r>
              <a:rPr lang="en-GB" dirty="0" err="1" smtClean="0"/>
              <a:t>khi</a:t>
            </a:r>
            <a:r>
              <a:rPr lang="en-GB" dirty="0" smtClean="0"/>
              <a:t> </a:t>
            </a:r>
            <a:r>
              <a:rPr lang="en-GB" dirty="0" err="1" smtClean="0"/>
              <a:t>acquy</a:t>
            </a:r>
            <a:r>
              <a:rPr lang="en-GB" dirty="0" smtClean="0"/>
              <a:t> </a:t>
            </a:r>
            <a:r>
              <a:rPr lang="en-GB" dirty="0" err="1" smtClean="0"/>
              <a:t>bị</a:t>
            </a:r>
            <a:r>
              <a:rPr lang="en-GB" dirty="0" smtClean="0"/>
              <a:t> </a:t>
            </a:r>
            <a:r>
              <a:rPr lang="en-GB" dirty="0" err="1" smtClean="0"/>
              <a:t>xả</a:t>
            </a:r>
            <a:r>
              <a:rPr lang="en-GB" dirty="0" smtClean="0"/>
              <a:t> </a:t>
            </a:r>
            <a:r>
              <a:rPr lang="en-GB" dirty="0" err="1" smtClean="0"/>
              <a:t>kiệt</a:t>
            </a:r>
            <a:r>
              <a:rPr lang="en-GB" dirty="0" smtClean="0"/>
              <a:t> </a:t>
            </a:r>
            <a:r>
              <a:rPr lang="en-GB" dirty="0" err="1" smtClean="0"/>
              <a:t>dưới</a:t>
            </a:r>
            <a:r>
              <a:rPr lang="en-GB" dirty="0" smtClean="0"/>
              <a:t> 20% dung </a:t>
            </a:r>
            <a:r>
              <a:rPr lang="en-GB" dirty="0" err="1" smtClean="0"/>
              <a:t>lượng</a:t>
            </a:r>
            <a:endParaRPr lang="en-GB" dirty="0" smtClean="0"/>
          </a:p>
          <a:p>
            <a:pPr marL="0" indent="0">
              <a:buNone/>
            </a:pPr>
            <a:r>
              <a:rPr lang="en-GB" dirty="0" err="1" smtClean="0"/>
              <a:t>Giai</a:t>
            </a:r>
            <a:r>
              <a:rPr lang="en-GB" dirty="0" smtClean="0"/>
              <a:t> </a:t>
            </a:r>
            <a:r>
              <a:rPr lang="en-GB" dirty="0" err="1" smtClean="0"/>
              <a:t>đoạn</a:t>
            </a:r>
            <a:r>
              <a:rPr lang="en-GB" dirty="0" smtClean="0"/>
              <a:t> 2: </a:t>
            </a:r>
            <a:r>
              <a:rPr lang="en-GB" dirty="0" err="1" smtClean="0"/>
              <a:t>nạp</a:t>
            </a:r>
            <a:r>
              <a:rPr lang="en-GB" dirty="0" smtClean="0"/>
              <a:t> </a:t>
            </a:r>
            <a:r>
              <a:rPr lang="en-GB" dirty="0" err="1" smtClean="0"/>
              <a:t>ổn</a:t>
            </a:r>
            <a:r>
              <a:rPr lang="en-GB" dirty="0" smtClean="0"/>
              <a:t> </a:t>
            </a:r>
            <a:r>
              <a:rPr lang="en-GB" dirty="0" err="1" smtClean="0"/>
              <a:t>dòng</a:t>
            </a:r>
            <a:r>
              <a:rPr lang="en-GB" dirty="0" smtClean="0"/>
              <a:t>: </a:t>
            </a:r>
            <a:r>
              <a:rPr lang="en-GB" dirty="0" err="1" smtClean="0"/>
              <a:t>đóng</a:t>
            </a:r>
            <a:r>
              <a:rPr lang="en-GB" dirty="0" smtClean="0"/>
              <a:t> </a:t>
            </a:r>
            <a:r>
              <a:rPr lang="en-GB" dirty="0" err="1" smtClean="0"/>
              <a:t>trực</a:t>
            </a:r>
            <a:r>
              <a:rPr lang="en-GB" dirty="0" smtClean="0"/>
              <a:t> </a:t>
            </a:r>
            <a:r>
              <a:rPr lang="en-GB" dirty="0" err="1" smtClean="0"/>
              <a:t>tiếp</a:t>
            </a:r>
            <a:r>
              <a:rPr lang="en-GB" dirty="0" smtClean="0"/>
              <a:t> </a:t>
            </a:r>
            <a:r>
              <a:rPr lang="en-GB" dirty="0" err="1" smtClean="0"/>
              <a:t>vào</a:t>
            </a:r>
            <a:r>
              <a:rPr lang="en-GB" dirty="0" smtClean="0"/>
              <a:t> pin MT </a:t>
            </a:r>
            <a:r>
              <a:rPr lang="en-GB" dirty="0" err="1" smtClean="0"/>
              <a:t>vì</a:t>
            </a:r>
            <a:r>
              <a:rPr lang="en-GB" dirty="0" smtClean="0"/>
              <a:t> I</a:t>
            </a:r>
            <a:r>
              <a:rPr lang="en-GB" baseline="-25000" dirty="0" smtClean="0"/>
              <a:t>PIN</a:t>
            </a:r>
            <a:r>
              <a:rPr lang="en-GB" dirty="0" smtClean="0"/>
              <a:t> </a:t>
            </a:r>
            <a:r>
              <a:rPr lang="en-GB" dirty="0" smtClean="0">
                <a:sym typeface="Symbol" panose="05050102010706020507" pitchFamily="18" charset="2"/>
              </a:rPr>
              <a:t> </a:t>
            </a:r>
            <a:r>
              <a:rPr lang="en-GB" dirty="0" err="1" smtClean="0">
                <a:sym typeface="Symbol" panose="05050102010706020507" pitchFamily="18" charset="2"/>
              </a:rPr>
              <a:t>I</a:t>
            </a:r>
            <a:r>
              <a:rPr lang="en-GB" baseline="-25000" dirty="0" err="1" smtClean="0">
                <a:sym typeface="Symbol" panose="05050102010706020507" pitchFamily="18" charset="2"/>
              </a:rPr>
              <a:t>nap</a:t>
            </a:r>
            <a:r>
              <a:rPr lang="en-GB" baseline="-25000" dirty="0" smtClean="0">
                <a:sym typeface="Symbol" panose="05050102010706020507" pitchFamily="18" charset="2"/>
              </a:rPr>
              <a:t> max </a:t>
            </a:r>
            <a:r>
              <a:rPr lang="en-GB" dirty="0" smtClean="0">
                <a:sym typeface="Symbol" panose="05050102010706020507" pitchFamily="18" charset="2"/>
              </a:rPr>
              <a:t> </a:t>
            </a:r>
            <a:r>
              <a:rPr lang="en-GB" dirty="0" err="1" smtClean="0">
                <a:sym typeface="Symbol" panose="05050102010706020507" pitchFamily="18" charset="2"/>
              </a:rPr>
              <a:t>không</a:t>
            </a:r>
            <a:r>
              <a:rPr lang="en-GB" dirty="0" smtClean="0">
                <a:sym typeface="Symbol" panose="05050102010706020507" pitchFamily="18" charset="2"/>
              </a:rPr>
              <a:t> </a:t>
            </a:r>
            <a:r>
              <a:rPr lang="en-GB" dirty="0" err="1" smtClean="0">
                <a:sym typeface="Symbol" panose="05050102010706020507" pitchFamily="18" charset="2"/>
              </a:rPr>
              <a:t>cần</a:t>
            </a:r>
            <a:r>
              <a:rPr lang="en-GB" dirty="0" smtClean="0">
                <a:sym typeface="Symbol" panose="05050102010706020507" pitchFamily="18" charset="2"/>
              </a:rPr>
              <a:t> </a:t>
            </a:r>
            <a:r>
              <a:rPr lang="en-GB" dirty="0" err="1" smtClean="0">
                <a:sym typeface="Symbol" panose="05050102010706020507" pitchFamily="18" charset="2"/>
              </a:rPr>
              <a:t>có</a:t>
            </a:r>
            <a:r>
              <a:rPr lang="en-GB" dirty="0" smtClean="0">
                <a:sym typeface="Symbol" panose="05050102010706020507" pitchFamily="18" charset="2"/>
              </a:rPr>
              <a:t> </a:t>
            </a:r>
            <a:r>
              <a:rPr lang="en-GB" dirty="0" err="1" smtClean="0">
                <a:sym typeface="Symbol" panose="05050102010706020507" pitchFamily="18" charset="2"/>
              </a:rPr>
              <a:t>biện</a:t>
            </a:r>
            <a:r>
              <a:rPr lang="en-GB" dirty="0" smtClean="0">
                <a:sym typeface="Symbol" panose="05050102010706020507" pitchFamily="18" charset="2"/>
              </a:rPr>
              <a:t> </a:t>
            </a:r>
            <a:r>
              <a:rPr lang="en-GB" dirty="0" err="1" smtClean="0">
                <a:sym typeface="Symbol" panose="05050102010706020507" pitchFamily="18" charset="2"/>
              </a:rPr>
              <a:t>pháp</a:t>
            </a:r>
            <a:r>
              <a:rPr lang="en-GB" dirty="0" smtClean="0">
                <a:sym typeface="Symbol" panose="05050102010706020507" pitchFamily="18" charset="2"/>
              </a:rPr>
              <a:t> </a:t>
            </a:r>
            <a:r>
              <a:rPr lang="en-GB" dirty="0" err="1" smtClean="0">
                <a:sym typeface="Symbol" panose="05050102010706020507" pitchFamily="18" charset="2"/>
              </a:rPr>
              <a:t>điều</a:t>
            </a:r>
            <a:r>
              <a:rPr lang="en-GB" dirty="0" smtClean="0">
                <a:sym typeface="Symbol" panose="05050102010706020507" pitchFamily="18" charset="2"/>
              </a:rPr>
              <a:t> </a:t>
            </a:r>
            <a:r>
              <a:rPr lang="en-GB" dirty="0" err="1" smtClean="0">
                <a:sym typeface="Symbol" panose="05050102010706020507" pitchFamily="18" charset="2"/>
              </a:rPr>
              <a:t>khiển</a:t>
            </a:r>
            <a:r>
              <a:rPr lang="en-GB" dirty="0" smtClean="0">
                <a:sym typeface="Symbol" panose="05050102010706020507" pitchFamily="18" charset="2"/>
              </a:rPr>
              <a:t> </a:t>
            </a:r>
            <a:r>
              <a:rPr lang="en-GB" dirty="0" err="1" smtClean="0">
                <a:sym typeface="Symbol" panose="05050102010706020507" pitchFamily="18" charset="2"/>
              </a:rPr>
              <a:t>nào</a:t>
            </a:r>
            <a:endParaRPr lang="en-GB" dirty="0" smtClean="0">
              <a:sym typeface="Symbol" panose="05050102010706020507" pitchFamily="18" charset="2"/>
            </a:endParaRPr>
          </a:p>
          <a:p>
            <a:pPr marL="0" indent="0">
              <a:buNone/>
            </a:pPr>
            <a:r>
              <a:rPr lang="en-GB" dirty="0" err="1" smtClean="0">
                <a:sym typeface="Symbol" panose="05050102010706020507" pitchFamily="18" charset="2"/>
              </a:rPr>
              <a:t>Giai</a:t>
            </a:r>
            <a:r>
              <a:rPr lang="en-GB" dirty="0" smtClean="0">
                <a:sym typeface="Symbol" panose="05050102010706020507" pitchFamily="18" charset="2"/>
              </a:rPr>
              <a:t> </a:t>
            </a:r>
            <a:r>
              <a:rPr lang="en-GB" dirty="0" err="1" smtClean="0">
                <a:sym typeface="Symbol" panose="05050102010706020507" pitchFamily="18" charset="2"/>
              </a:rPr>
              <a:t>đoạn</a:t>
            </a:r>
            <a:r>
              <a:rPr lang="en-GB" dirty="0" smtClean="0">
                <a:sym typeface="Symbol" panose="05050102010706020507" pitchFamily="18" charset="2"/>
              </a:rPr>
              <a:t> 3: </a:t>
            </a:r>
            <a:r>
              <a:rPr lang="en-GB" dirty="0" err="1" smtClean="0">
                <a:sym typeface="Symbol" panose="05050102010706020507" pitchFamily="18" charset="2"/>
              </a:rPr>
              <a:t>Dùng</a:t>
            </a:r>
            <a:r>
              <a:rPr lang="en-GB" dirty="0" smtClean="0">
                <a:sym typeface="Symbol" panose="05050102010706020507" pitchFamily="18" charset="2"/>
              </a:rPr>
              <a:t> PWM </a:t>
            </a:r>
            <a:r>
              <a:rPr lang="en-GB" dirty="0" err="1" smtClean="0">
                <a:sym typeface="Symbol" panose="05050102010706020507" pitchFamily="18" charset="2"/>
              </a:rPr>
              <a:t>điều</a:t>
            </a:r>
            <a:r>
              <a:rPr lang="en-GB" dirty="0" smtClean="0">
                <a:sym typeface="Symbol" panose="05050102010706020507" pitchFamily="18" charset="2"/>
              </a:rPr>
              <a:t> </a:t>
            </a:r>
            <a:r>
              <a:rPr lang="en-GB" dirty="0" err="1" smtClean="0">
                <a:sym typeface="Symbol" panose="05050102010706020507" pitchFamily="18" charset="2"/>
              </a:rPr>
              <a:t>chỉnh</a:t>
            </a:r>
            <a:r>
              <a:rPr lang="en-GB" dirty="0" smtClean="0">
                <a:sym typeface="Symbol" panose="05050102010706020507" pitchFamily="18" charset="2"/>
              </a:rPr>
              <a:t> </a:t>
            </a:r>
            <a:r>
              <a:rPr lang="en-GB" dirty="0" err="1" smtClean="0">
                <a:sym typeface="Symbol" panose="05050102010706020507" pitchFamily="18" charset="2"/>
              </a:rPr>
              <a:t>giảm</a:t>
            </a:r>
            <a:r>
              <a:rPr lang="en-GB" dirty="0" smtClean="0">
                <a:sym typeface="Symbol" panose="05050102010706020507" pitchFamily="18" charset="2"/>
              </a:rPr>
              <a:t> </a:t>
            </a:r>
            <a:r>
              <a:rPr lang="en-GB" dirty="0" err="1" smtClean="0">
                <a:sym typeface="Symbol" panose="05050102010706020507" pitchFamily="18" charset="2"/>
              </a:rPr>
              <a:t>dòng</a:t>
            </a:r>
            <a:endParaRPr lang="en-GB" dirty="0" smtClean="0">
              <a:sym typeface="Symbol" panose="05050102010706020507" pitchFamily="18" charset="2"/>
            </a:endParaRPr>
          </a:p>
          <a:p>
            <a:pPr marL="0" indent="0">
              <a:buNone/>
            </a:pPr>
            <a:r>
              <a:rPr lang="en-GB" dirty="0" err="1" smtClean="0">
                <a:sym typeface="Symbol" panose="05050102010706020507" pitchFamily="18" charset="2"/>
              </a:rPr>
              <a:t>Giai</a:t>
            </a:r>
            <a:r>
              <a:rPr lang="en-GB" dirty="0" smtClean="0">
                <a:sym typeface="Symbol" panose="05050102010706020507" pitchFamily="18" charset="2"/>
              </a:rPr>
              <a:t> </a:t>
            </a:r>
            <a:r>
              <a:rPr lang="en-GB" dirty="0" err="1" smtClean="0">
                <a:sym typeface="Symbol" panose="05050102010706020507" pitchFamily="18" charset="2"/>
              </a:rPr>
              <a:t>đoạn</a:t>
            </a:r>
            <a:r>
              <a:rPr lang="en-GB" dirty="0" smtClean="0">
                <a:sym typeface="Symbol" panose="05050102010706020507" pitchFamily="18" charset="2"/>
              </a:rPr>
              <a:t> 4: </a:t>
            </a:r>
            <a:r>
              <a:rPr lang="en-GB" dirty="0" err="1" smtClean="0">
                <a:sym typeface="Symbol" panose="05050102010706020507" pitchFamily="18" charset="2"/>
              </a:rPr>
              <a:t>Dừng</a:t>
            </a:r>
            <a:r>
              <a:rPr lang="en-GB" dirty="0" smtClean="0">
                <a:sym typeface="Symbol" panose="05050102010706020507" pitchFamily="18" charset="2"/>
              </a:rPr>
              <a:t> </a:t>
            </a:r>
            <a:r>
              <a:rPr lang="en-GB" dirty="0" err="1" smtClean="0">
                <a:sym typeface="Symbol" panose="05050102010706020507" pitchFamily="18" charset="2"/>
              </a:rPr>
              <a:t>nạp</a:t>
            </a:r>
            <a:endParaRPr lang="en-GB" dirty="0"/>
          </a:p>
        </p:txBody>
      </p:sp>
      <p:pic>
        <p:nvPicPr>
          <p:cNvPr id="94" name="Picture 93"/>
          <p:cNvPicPr>
            <a:picLocks noChangeAspect="1"/>
          </p:cNvPicPr>
          <p:nvPr/>
        </p:nvPicPr>
        <p:blipFill>
          <a:blip r:embed="rId2"/>
          <a:stretch>
            <a:fillRect/>
          </a:stretch>
        </p:blipFill>
        <p:spPr>
          <a:xfrm>
            <a:off x="7781157" y="1316196"/>
            <a:ext cx="3864743" cy="2730583"/>
          </a:xfrm>
          <a:prstGeom prst="rect">
            <a:avLst/>
          </a:prstGeom>
        </p:spPr>
      </p:pic>
      <p:sp>
        <p:nvSpPr>
          <p:cNvPr id="95" name="Content Placeholder 2"/>
          <p:cNvSpPr txBox="1">
            <a:spLocks/>
          </p:cNvSpPr>
          <p:nvPr/>
        </p:nvSpPr>
        <p:spPr>
          <a:xfrm>
            <a:off x="402033" y="4453179"/>
            <a:ext cx="6748067" cy="944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smtClean="0"/>
              <a:t>Cảm</a:t>
            </a:r>
            <a:r>
              <a:rPr lang="en-GB" dirty="0" smtClean="0"/>
              <a:t> </a:t>
            </a:r>
            <a:r>
              <a:rPr lang="en-GB" dirty="0" err="1" smtClean="0"/>
              <a:t>biến</a:t>
            </a:r>
            <a:r>
              <a:rPr lang="en-GB" dirty="0" smtClean="0"/>
              <a:t> dung </a:t>
            </a:r>
            <a:r>
              <a:rPr lang="en-GB" dirty="0" err="1" smtClean="0"/>
              <a:t>lượng</a:t>
            </a:r>
            <a:r>
              <a:rPr lang="en-GB" dirty="0" smtClean="0"/>
              <a:t> </a:t>
            </a:r>
            <a:r>
              <a:rPr lang="en-GB" dirty="0" err="1" smtClean="0"/>
              <a:t>là</a:t>
            </a:r>
            <a:r>
              <a:rPr lang="en-GB" dirty="0" smtClean="0"/>
              <a:t> </a:t>
            </a:r>
            <a:r>
              <a:rPr lang="en-GB" dirty="0" err="1" smtClean="0"/>
              <a:t>gì</a:t>
            </a:r>
            <a:r>
              <a:rPr lang="en-GB" dirty="0" smtClean="0"/>
              <a:t> ???</a:t>
            </a:r>
            <a:endParaRPr lang="en-GB" dirty="0"/>
          </a:p>
        </p:txBody>
      </p:sp>
    </p:spTree>
    <p:extLst>
      <p:ext uri="{BB962C8B-B14F-4D97-AF65-F5344CB8AC3E}">
        <p14:creationId xmlns:p14="http://schemas.microsoft.com/office/powerpoint/2010/main" val="45833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365125"/>
            <a:ext cx="7206343" cy="777875"/>
          </a:xfrm>
          <a:solidFill>
            <a:srgbClr val="FFFF00"/>
          </a:solidFill>
        </p:spPr>
        <p:txBody>
          <a:bodyPr/>
          <a:lstStyle/>
          <a:p>
            <a:pPr algn="ctr"/>
            <a:r>
              <a:rPr lang="es-MX" b="1" dirty="0" smtClean="0"/>
              <a:t>1. </a:t>
            </a:r>
            <a:r>
              <a:rPr lang="es-MX" b="1" dirty="0" err="1" smtClean="0"/>
              <a:t>Nguyên</a:t>
            </a:r>
            <a:r>
              <a:rPr lang="es-MX" b="1" dirty="0" smtClean="0"/>
              <a:t>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b="1" dirty="0"/>
          </a:p>
        </p:txBody>
      </p:sp>
      <p:sp>
        <p:nvSpPr>
          <p:cNvPr id="3" name="Content Placeholder 2"/>
          <p:cNvSpPr>
            <a:spLocks noGrp="1"/>
          </p:cNvSpPr>
          <p:nvPr>
            <p:ph idx="1"/>
          </p:nvPr>
        </p:nvSpPr>
        <p:spPr>
          <a:xfrm>
            <a:off x="838200" y="1143000"/>
            <a:ext cx="5374821" cy="1396093"/>
          </a:xfrm>
        </p:spPr>
        <p:txBody>
          <a:bodyPr>
            <a:normAutofit/>
          </a:bodyPr>
          <a:lstStyle/>
          <a:p>
            <a:pPr marL="0" indent="0">
              <a:buNone/>
            </a:pPr>
            <a:r>
              <a:rPr lang="en-GB" dirty="0" err="1" smtClean="0"/>
              <a:t>Chẳng</a:t>
            </a:r>
            <a:r>
              <a:rPr lang="en-GB" dirty="0" smtClean="0"/>
              <a:t> </a:t>
            </a:r>
            <a:r>
              <a:rPr lang="en-GB" dirty="0" err="1" smtClean="0"/>
              <a:t>hạn</a:t>
            </a:r>
            <a:r>
              <a:rPr lang="en-GB" dirty="0" smtClean="0"/>
              <a:t> </a:t>
            </a:r>
            <a:r>
              <a:rPr lang="en-GB" dirty="0" err="1" smtClean="0"/>
              <a:t>đối</a:t>
            </a:r>
            <a:r>
              <a:rPr lang="en-GB" dirty="0" smtClean="0"/>
              <a:t> </a:t>
            </a:r>
            <a:r>
              <a:rPr lang="en-GB" dirty="0" err="1" smtClean="0"/>
              <a:t>với</a:t>
            </a:r>
            <a:r>
              <a:rPr lang="en-GB" dirty="0" smtClean="0"/>
              <a:t> </a:t>
            </a:r>
            <a:r>
              <a:rPr lang="en-GB" dirty="0" err="1" smtClean="0"/>
              <a:t>acquy</a:t>
            </a:r>
            <a:r>
              <a:rPr lang="en-GB" dirty="0" smtClean="0"/>
              <a:t> </a:t>
            </a:r>
            <a:r>
              <a:rPr lang="en-GB" dirty="0" err="1" smtClean="0"/>
              <a:t>axit</a:t>
            </a:r>
            <a:endParaRPr lang="en-GB" dirty="0" smtClean="0"/>
          </a:p>
          <a:p>
            <a:pPr marL="0" indent="0">
              <a:buNone/>
            </a:pPr>
            <a:r>
              <a:rPr lang="en-GB" dirty="0" err="1" smtClean="0"/>
              <a:t>Tại</a:t>
            </a:r>
            <a:r>
              <a:rPr lang="en-GB" dirty="0" smtClean="0"/>
              <a:t> </a:t>
            </a:r>
            <a:r>
              <a:rPr lang="en-GB" dirty="0" err="1" smtClean="0"/>
              <a:t>bản</a:t>
            </a:r>
            <a:r>
              <a:rPr lang="en-GB" dirty="0" smtClean="0"/>
              <a:t> </a:t>
            </a:r>
            <a:r>
              <a:rPr lang="en-GB" dirty="0" err="1" smtClean="0"/>
              <a:t>cực</a:t>
            </a:r>
            <a:r>
              <a:rPr lang="en-GB" dirty="0" smtClean="0"/>
              <a:t> </a:t>
            </a:r>
            <a:r>
              <a:rPr lang="en-GB" dirty="0" err="1" smtClean="0"/>
              <a:t>dương</a:t>
            </a:r>
            <a:r>
              <a:rPr lang="en-GB" dirty="0" smtClean="0"/>
              <a:t> </a:t>
            </a:r>
            <a:r>
              <a:rPr lang="en-GB" dirty="0" err="1" smtClean="0"/>
              <a:t>xảy</a:t>
            </a:r>
            <a:r>
              <a:rPr lang="en-GB" dirty="0" smtClean="0"/>
              <a:t> </a:t>
            </a:r>
            <a:r>
              <a:rPr lang="en-GB" dirty="0" err="1" smtClean="0"/>
              <a:t>ra</a:t>
            </a:r>
            <a:r>
              <a:rPr lang="en-GB" dirty="0" smtClean="0"/>
              <a:t> </a:t>
            </a:r>
            <a:r>
              <a:rPr lang="en-GB" dirty="0" err="1" smtClean="0"/>
              <a:t>phản</a:t>
            </a:r>
            <a:r>
              <a:rPr lang="en-GB" dirty="0" smtClean="0"/>
              <a:t> </a:t>
            </a:r>
            <a:r>
              <a:rPr lang="en-GB" dirty="0" err="1" smtClean="0"/>
              <a:t>ứng</a:t>
            </a:r>
            <a:r>
              <a:rPr lang="en-GB" dirty="0" smtClean="0"/>
              <a:t> </a:t>
            </a:r>
            <a:r>
              <a:rPr lang="en-GB" dirty="0" err="1" smtClean="0"/>
              <a:t>hóa</a:t>
            </a:r>
            <a:r>
              <a:rPr lang="en-GB" dirty="0" smtClean="0"/>
              <a:t> </a:t>
            </a:r>
            <a:r>
              <a:rPr lang="en-GB" dirty="0" err="1" smtClean="0"/>
              <a:t>học</a:t>
            </a:r>
            <a:r>
              <a:rPr lang="en-GB" dirty="0" smtClean="0"/>
              <a:t>:</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685544" y="1142999"/>
            <a:ext cx="4849911" cy="4245429"/>
          </a:xfrm>
          <a:prstGeom prst="rect">
            <a:avLst/>
          </a:prstGeom>
        </p:spPr>
      </p:pic>
      <p:pic>
        <p:nvPicPr>
          <p:cNvPr id="5" name="Picture 4"/>
          <p:cNvPicPr>
            <a:picLocks noChangeAspect="1"/>
          </p:cNvPicPr>
          <p:nvPr/>
        </p:nvPicPr>
        <p:blipFill>
          <a:blip r:embed="rId3"/>
          <a:stretch>
            <a:fillRect/>
          </a:stretch>
        </p:blipFill>
        <p:spPr>
          <a:xfrm>
            <a:off x="838200" y="2437039"/>
            <a:ext cx="5191125" cy="762000"/>
          </a:xfrm>
          <a:prstGeom prst="rect">
            <a:avLst/>
          </a:prstGeom>
        </p:spPr>
      </p:pic>
      <p:pic>
        <p:nvPicPr>
          <p:cNvPr id="6" name="Picture 5"/>
          <p:cNvPicPr>
            <a:picLocks noChangeAspect="1"/>
          </p:cNvPicPr>
          <p:nvPr/>
        </p:nvPicPr>
        <p:blipFill>
          <a:blip r:embed="rId4"/>
          <a:stretch>
            <a:fillRect/>
          </a:stretch>
        </p:blipFill>
        <p:spPr>
          <a:xfrm>
            <a:off x="916440" y="4141334"/>
            <a:ext cx="4791075" cy="933450"/>
          </a:xfrm>
          <a:prstGeom prst="rect">
            <a:avLst/>
          </a:prstGeom>
        </p:spPr>
      </p:pic>
      <p:sp>
        <p:nvSpPr>
          <p:cNvPr id="7" name="Content Placeholder 2"/>
          <p:cNvSpPr txBox="1">
            <a:spLocks/>
          </p:cNvSpPr>
          <p:nvPr/>
        </p:nvSpPr>
        <p:spPr>
          <a:xfrm>
            <a:off x="654504" y="3096985"/>
            <a:ext cx="5374821" cy="1396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smtClean="0"/>
              <a:t>Tại</a:t>
            </a:r>
            <a:r>
              <a:rPr lang="en-GB" dirty="0" smtClean="0"/>
              <a:t> </a:t>
            </a:r>
            <a:r>
              <a:rPr lang="en-GB" dirty="0" err="1" smtClean="0"/>
              <a:t>bản</a:t>
            </a:r>
            <a:r>
              <a:rPr lang="en-GB" dirty="0" smtClean="0"/>
              <a:t> </a:t>
            </a:r>
            <a:r>
              <a:rPr lang="en-GB" dirty="0" err="1" smtClean="0"/>
              <a:t>cực</a:t>
            </a:r>
            <a:r>
              <a:rPr lang="en-GB" dirty="0" smtClean="0"/>
              <a:t> </a:t>
            </a:r>
            <a:r>
              <a:rPr lang="en-GB" dirty="0" err="1" smtClean="0"/>
              <a:t>âm</a:t>
            </a:r>
            <a:r>
              <a:rPr lang="en-GB" dirty="0" smtClean="0"/>
              <a:t> </a:t>
            </a:r>
            <a:r>
              <a:rPr lang="en-GB" dirty="0" err="1" smtClean="0"/>
              <a:t>xảy</a:t>
            </a:r>
            <a:r>
              <a:rPr lang="en-GB" dirty="0" smtClean="0"/>
              <a:t> </a:t>
            </a:r>
            <a:r>
              <a:rPr lang="en-GB" dirty="0" err="1" smtClean="0"/>
              <a:t>ra</a:t>
            </a:r>
            <a:r>
              <a:rPr lang="en-GB" dirty="0" smtClean="0"/>
              <a:t> </a:t>
            </a:r>
            <a:r>
              <a:rPr lang="en-GB" dirty="0" err="1" smtClean="0"/>
              <a:t>phản</a:t>
            </a:r>
            <a:r>
              <a:rPr lang="en-GB" dirty="0" smtClean="0"/>
              <a:t> </a:t>
            </a:r>
            <a:r>
              <a:rPr lang="en-GB" dirty="0" err="1" smtClean="0"/>
              <a:t>ứng</a:t>
            </a:r>
            <a:r>
              <a:rPr lang="en-GB" dirty="0" smtClean="0"/>
              <a:t> </a:t>
            </a:r>
            <a:r>
              <a:rPr lang="en-GB" dirty="0" err="1" smtClean="0"/>
              <a:t>hóa</a:t>
            </a:r>
            <a:r>
              <a:rPr lang="en-GB" dirty="0" smtClean="0"/>
              <a:t> </a:t>
            </a:r>
            <a:r>
              <a:rPr lang="en-GB" dirty="0" err="1" smtClean="0"/>
              <a:t>học</a:t>
            </a:r>
            <a:r>
              <a:rPr lang="en-GB" dirty="0" smtClean="0"/>
              <a:t>:</a:t>
            </a:r>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sp>
        <p:nvSpPr>
          <p:cNvPr id="8" name="Rectangle 7"/>
          <p:cNvSpPr/>
          <p:nvPr/>
        </p:nvSpPr>
        <p:spPr>
          <a:xfrm>
            <a:off x="8523890" y="1261241"/>
            <a:ext cx="2049517" cy="6201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7830207" y="2238703"/>
            <a:ext cx="2501462" cy="777766"/>
          </a:xfrm>
          <a:custGeom>
            <a:avLst/>
            <a:gdLst>
              <a:gd name="connsiteX0" fmla="*/ 693683 w 2501462"/>
              <a:gd name="connsiteY0" fmla="*/ 0 h 777766"/>
              <a:gd name="connsiteX1" fmla="*/ 0 w 2501462"/>
              <a:gd name="connsiteY1" fmla="*/ 0 h 777766"/>
              <a:gd name="connsiteX2" fmla="*/ 0 w 2501462"/>
              <a:gd name="connsiteY2" fmla="*/ 777766 h 777766"/>
              <a:gd name="connsiteX3" fmla="*/ 2501462 w 2501462"/>
              <a:gd name="connsiteY3" fmla="*/ 777766 h 777766"/>
              <a:gd name="connsiteX4" fmla="*/ 2501462 w 2501462"/>
              <a:gd name="connsiteY4" fmla="*/ 178676 h 777766"/>
              <a:gd name="connsiteX5" fmla="*/ 2123090 w 2501462"/>
              <a:gd name="connsiteY5" fmla="*/ 178676 h 777766"/>
              <a:gd name="connsiteX6" fmla="*/ 2123090 w 2501462"/>
              <a:gd name="connsiteY6" fmla="*/ 178676 h 7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462" h="777766">
                <a:moveTo>
                  <a:pt x="693683" y="0"/>
                </a:moveTo>
                <a:lnTo>
                  <a:pt x="0" y="0"/>
                </a:lnTo>
                <a:lnTo>
                  <a:pt x="0" y="777766"/>
                </a:lnTo>
                <a:lnTo>
                  <a:pt x="2501462" y="777766"/>
                </a:lnTo>
                <a:lnTo>
                  <a:pt x="2501462" y="178676"/>
                </a:lnTo>
                <a:lnTo>
                  <a:pt x="2123090" y="178676"/>
                </a:lnTo>
                <a:lnTo>
                  <a:pt x="2123090" y="178676"/>
                </a:ln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346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5" y="279400"/>
            <a:ext cx="5810250" cy="930275"/>
          </a:xfrm>
          <a:solidFill>
            <a:srgbClr val="FFFF00"/>
          </a:solidFill>
        </p:spPr>
        <p:txBody>
          <a:bodyPr>
            <a:normAutofit fontScale="90000"/>
          </a:bodyPr>
          <a:lstStyle/>
          <a:p>
            <a:pPr algn="ctr"/>
            <a:r>
              <a:rPr lang="en-GB" sz="4000" b="1" dirty="0" err="1" smtClean="0"/>
              <a:t>Ví</a:t>
            </a:r>
            <a:r>
              <a:rPr lang="en-GB" sz="4000" b="1" dirty="0" smtClean="0"/>
              <a:t> </a:t>
            </a:r>
            <a:r>
              <a:rPr lang="en-GB" sz="4000" b="1" dirty="0" err="1" smtClean="0"/>
              <a:t>dụ</a:t>
            </a:r>
            <a:r>
              <a:rPr lang="en-GB" sz="4000" b="1" dirty="0" smtClean="0"/>
              <a:t> </a:t>
            </a:r>
            <a:r>
              <a:rPr lang="en-GB" sz="4000" b="1" dirty="0" err="1" smtClean="0"/>
              <a:t>mạch</a:t>
            </a:r>
            <a:r>
              <a:rPr lang="en-GB" sz="4000" b="1" dirty="0" smtClean="0"/>
              <a:t> </a:t>
            </a:r>
            <a:r>
              <a:rPr lang="en-GB" sz="4000" b="1" dirty="0" err="1" smtClean="0"/>
              <a:t>nạp</a:t>
            </a:r>
            <a:r>
              <a:rPr lang="en-GB" sz="4000" b="1" dirty="0" smtClean="0"/>
              <a:t> </a:t>
            </a:r>
            <a:r>
              <a:rPr lang="en-GB" sz="4000" b="1" dirty="0" err="1" smtClean="0"/>
              <a:t>acquy</a:t>
            </a:r>
            <a:r>
              <a:rPr lang="en-GB" sz="4000" b="1" dirty="0" smtClean="0"/>
              <a:t> </a:t>
            </a:r>
            <a:r>
              <a:rPr lang="en-GB" sz="4000" b="1" dirty="0" err="1" smtClean="0"/>
              <a:t>tự</a:t>
            </a:r>
            <a:r>
              <a:rPr lang="en-GB" sz="4000" b="1" dirty="0" smtClean="0"/>
              <a:t> </a:t>
            </a:r>
            <a:r>
              <a:rPr lang="en-GB" sz="4000" b="1" dirty="0" err="1" smtClean="0"/>
              <a:t>động</a:t>
            </a:r>
            <a:endParaRPr lang="en-GB" sz="4000" b="1" dirty="0"/>
          </a:p>
        </p:txBody>
      </p:sp>
      <p:pic>
        <p:nvPicPr>
          <p:cNvPr id="2050" name="Picture 2" descr="NiMH Battery Charger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2368550"/>
            <a:ext cx="8480425" cy="341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29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4" y="279400"/>
            <a:ext cx="6092825"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pic>
        <p:nvPicPr>
          <p:cNvPr id="5122" name="Picture 2" descr="Battery Charger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4" y="1668462"/>
            <a:ext cx="10254303" cy="3785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35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4" y="279400"/>
            <a:ext cx="6067425"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pic>
        <p:nvPicPr>
          <p:cNvPr id="4" name="Picture 4" descr="Circuit Diagram of Automatic Battery Cha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7" y="2035174"/>
            <a:ext cx="8748546" cy="326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0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4" y="279400"/>
            <a:ext cx="6067425"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pic>
        <p:nvPicPr>
          <p:cNvPr id="3074" name="Picture 2" descr="GREEN S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311" y="1543049"/>
            <a:ext cx="7981950" cy="3609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6900" y="5486400"/>
            <a:ext cx="6838950" cy="369332"/>
          </a:xfrm>
          <a:prstGeom prst="rect">
            <a:avLst/>
          </a:prstGeom>
          <a:noFill/>
        </p:spPr>
        <p:txBody>
          <a:bodyPr wrap="square" rtlCol="0">
            <a:spAutoFit/>
          </a:bodyPr>
          <a:lstStyle/>
          <a:p>
            <a:r>
              <a:rPr lang="en-GB" dirty="0">
                <a:hlinkClick r:id="rId3"/>
              </a:rPr>
              <a:t>http://greensolarjapan.yolasite.com/sc003.php</a:t>
            </a:r>
            <a:endParaRPr lang="en-GB" dirty="0"/>
          </a:p>
        </p:txBody>
      </p:sp>
    </p:spTree>
    <p:extLst>
      <p:ext uri="{BB962C8B-B14F-4D97-AF65-F5344CB8AC3E}">
        <p14:creationId xmlns:p14="http://schemas.microsoft.com/office/powerpoint/2010/main" val="4152552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4" y="279400"/>
            <a:ext cx="6067425"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pic>
        <p:nvPicPr>
          <p:cNvPr id="4098" name="Picture 2" descr="Buck Solar Charger Circuit Using Ic Tl494 Making Easy Circui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900" y="1825625"/>
            <a:ext cx="5934075"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59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4" y="279400"/>
            <a:ext cx="6067425"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pic>
        <p:nvPicPr>
          <p:cNvPr id="5122" name="Picture 2" descr="Solar-Powered High Efficiency Battery Charger | EEWeb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1733550"/>
            <a:ext cx="5524500" cy="4219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4575" y="6124575"/>
            <a:ext cx="7067550" cy="646331"/>
          </a:xfrm>
          <a:prstGeom prst="rect">
            <a:avLst/>
          </a:prstGeom>
          <a:noFill/>
        </p:spPr>
        <p:txBody>
          <a:bodyPr wrap="square" rtlCol="0">
            <a:spAutoFit/>
          </a:bodyPr>
          <a:lstStyle/>
          <a:p>
            <a:r>
              <a:rPr lang="en-GB" dirty="0">
                <a:hlinkClick r:id="rId3"/>
              </a:rPr>
              <a:t>https://www.eeweb.com/extreme-circuits/solar-powered-high-efficiency-battery-charger</a:t>
            </a:r>
            <a:endParaRPr lang="en-GB" dirty="0"/>
          </a:p>
        </p:txBody>
      </p:sp>
    </p:spTree>
    <p:extLst>
      <p:ext uri="{BB962C8B-B14F-4D97-AF65-F5344CB8AC3E}">
        <p14:creationId xmlns:p14="http://schemas.microsoft.com/office/powerpoint/2010/main" val="2333593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4" y="279400"/>
            <a:ext cx="6067425"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pic>
        <p:nvPicPr>
          <p:cNvPr id="6146" name="Picture 2" descr="MCP73826 4.1V/4.2V 500mA Lithium-Ion Battery Cha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1849437"/>
            <a:ext cx="5324475" cy="3190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47875" y="5314950"/>
            <a:ext cx="6867525" cy="646331"/>
          </a:xfrm>
          <a:prstGeom prst="rect">
            <a:avLst/>
          </a:prstGeom>
          <a:noFill/>
        </p:spPr>
        <p:txBody>
          <a:bodyPr wrap="square" rtlCol="0">
            <a:spAutoFit/>
          </a:bodyPr>
          <a:lstStyle/>
          <a:p>
            <a:r>
              <a:rPr lang="en-GB" dirty="0">
                <a:hlinkClick r:id="rId3"/>
              </a:rPr>
              <a:t>https://www.electroschematics.com/mcp73826-500ma-lithium-ion-battery-charger/</a:t>
            </a:r>
            <a:endParaRPr lang="en-GB" dirty="0"/>
          </a:p>
        </p:txBody>
      </p:sp>
    </p:spTree>
    <p:extLst>
      <p:ext uri="{BB962C8B-B14F-4D97-AF65-F5344CB8AC3E}">
        <p14:creationId xmlns:p14="http://schemas.microsoft.com/office/powerpoint/2010/main" val="2197457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4" y="279400"/>
            <a:ext cx="6067425"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pic>
        <p:nvPicPr>
          <p:cNvPr id="7170" name="Picture 2" descr="Solar Battery Charger Circuit using LM317 Voltage Regulat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782627"/>
            <a:ext cx="8070850" cy="3156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81125" y="5191125"/>
            <a:ext cx="9039225" cy="923330"/>
          </a:xfrm>
          <a:prstGeom prst="rect">
            <a:avLst/>
          </a:prstGeom>
          <a:noFill/>
        </p:spPr>
        <p:txBody>
          <a:bodyPr wrap="square" rtlCol="0">
            <a:spAutoFit/>
          </a:bodyPr>
          <a:lstStyle/>
          <a:p>
            <a:r>
              <a:rPr lang="en-GB" dirty="0">
                <a:hlinkClick r:id="rId3"/>
              </a:rPr>
              <a:t>https://www.alectronics.com/solar-battery-charger-circuit-using-lm317-voltage-regulator-circuit-schematic-with-explanation</a:t>
            </a:r>
            <a:r>
              <a:rPr lang="en-GB" dirty="0" smtClean="0">
                <a:hlinkClick r:id="rId3"/>
              </a:rPr>
              <a:t>/</a:t>
            </a:r>
            <a:endParaRPr lang="en-GB" dirty="0" smtClean="0"/>
          </a:p>
          <a:p>
            <a:r>
              <a:rPr lang="en-GB" dirty="0" err="1" smtClean="0"/>
              <a:t>Rất</a:t>
            </a:r>
            <a:r>
              <a:rPr lang="en-GB" dirty="0" smtClean="0"/>
              <a:t> </a:t>
            </a:r>
            <a:r>
              <a:rPr lang="en-GB" dirty="0" err="1" smtClean="0"/>
              <a:t>nhiều</a:t>
            </a:r>
            <a:r>
              <a:rPr lang="en-GB" dirty="0" smtClean="0"/>
              <a:t> </a:t>
            </a:r>
            <a:r>
              <a:rPr lang="en-GB" dirty="0" err="1" smtClean="0"/>
              <a:t>nhà</a:t>
            </a:r>
            <a:r>
              <a:rPr lang="en-GB" dirty="0" smtClean="0"/>
              <a:t> </a:t>
            </a:r>
            <a:r>
              <a:rPr lang="en-GB" dirty="0" err="1" smtClean="0"/>
              <a:t>chế</a:t>
            </a:r>
            <a:r>
              <a:rPr lang="en-GB" dirty="0" smtClean="0"/>
              <a:t> </a:t>
            </a:r>
            <a:r>
              <a:rPr lang="en-GB" dirty="0" err="1" smtClean="0"/>
              <a:t>tạo</a:t>
            </a:r>
            <a:r>
              <a:rPr lang="en-GB" dirty="0" smtClean="0"/>
              <a:t> dung LM317</a:t>
            </a:r>
            <a:endParaRPr lang="en-GB" dirty="0"/>
          </a:p>
        </p:txBody>
      </p:sp>
    </p:spTree>
    <p:extLst>
      <p:ext uri="{BB962C8B-B14F-4D97-AF65-F5344CB8AC3E}">
        <p14:creationId xmlns:p14="http://schemas.microsoft.com/office/powerpoint/2010/main" val="3126187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4" y="279400"/>
            <a:ext cx="6067425"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pic>
        <p:nvPicPr>
          <p:cNvPr id="4" name="Picture 3"/>
          <p:cNvPicPr>
            <a:picLocks noChangeAspect="1"/>
          </p:cNvPicPr>
          <p:nvPr/>
        </p:nvPicPr>
        <p:blipFill>
          <a:blip r:embed="rId2"/>
          <a:stretch>
            <a:fillRect/>
          </a:stretch>
        </p:blipFill>
        <p:spPr>
          <a:xfrm>
            <a:off x="2981325" y="1538287"/>
            <a:ext cx="6229350" cy="3781425"/>
          </a:xfrm>
          <a:prstGeom prst="rect">
            <a:avLst/>
          </a:prstGeom>
        </p:spPr>
      </p:pic>
    </p:spTree>
    <p:extLst>
      <p:ext uri="{BB962C8B-B14F-4D97-AF65-F5344CB8AC3E}">
        <p14:creationId xmlns:p14="http://schemas.microsoft.com/office/powerpoint/2010/main" val="1429237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4" y="279400"/>
            <a:ext cx="6067425"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pic>
        <p:nvPicPr>
          <p:cNvPr id="4" name="Picture 2" descr="BQ24450 Integrated Charge Controller for Lead-Acid Batteries | TI.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800" y="2177256"/>
            <a:ext cx="7038975"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3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850" y="365125"/>
            <a:ext cx="7149193" cy="777875"/>
          </a:xfrm>
          <a:solidFill>
            <a:srgbClr val="FFFF00"/>
          </a:solidFill>
        </p:spPr>
        <p:txBody>
          <a:bodyPr/>
          <a:lstStyle/>
          <a:p>
            <a:pPr algn="ctr"/>
            <a:r>
              <a:rPr lang="es-MX" b="1" dirty="0" smtClean="0"/>
              <a:t>1. </a:t>
            </a:r>
            <a:r>
              <a:rPr lang="es-MX" b="1" dirty="0" err="1" smtClean="0"/>
              <a:t>Nguyên</a:t>
            </a:r>
            <a:r>
              <a:rPr lang="es-MX" b="1" dirty="0" smtClean="0"/>
              <a:t>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b="1" dirty="0"/>
          </a:p>
        </p:txBody>
      </p:sp>
      <p:sp>
        <p:nvSpPr>
          <p:cNvPr id="3" name="Content Placeholder 2"/>
          <p:cNvSpPr>
            <a:spLocks noGrp="1"/>
          </p:cNvSpPr>
          <p:nvPr>
            <p:ph idx="1"/>
          </p:nvPr>
        </p:nvSpPr>
        <p:spPr>
          <a:xfrm>
            <a:off x="838200" y="1143000"/>
            <a:ext cx="5497286" cy="5421086"/>
          </a:xfrm>
        </p:spPr>
        <p:txBody>
          <a:bodyPr>
            <a:normAutofit fontScale="62500" lnSpcReduction="20000"/>
          </a:bodyPr>
          <a:lstStyle/>
          <a:p>
            <a:pPr marL="0" indent="0">
              <a:buNone/>
            </a:pPr>
            <a:r>
              <a:rPr lang="en-GB" dirty="0" err="1" smtClean="0"/>
              <a:t>Nguyên</a:t>
            </a:r>
            <a:r>
              <a:rPr lang="en-GB" dirty="0" smtClean="0"/>
              <a:t> </a:t>
            </a:r>
            <a:r>
              <a:rPr lang="en-GB" dirty="0" err="1" smtClean="0"/>
              <a:t>tắc</a:t>
            </a:r>
            <a:r>
              <a:rPr lang="en-GB" dirty="0" smtClean="0"/>
              <a:t> </a:t>
            </a:r>
            <a:r>
              <a:rPr lang="en-GB" dirty="0" err="1" smtClean="0"/>
              <a:t>cơ</a:t>
            </a:r>
            <a:r>
              <a:rPr lang="en-GB" dirty="0" smtClean="0"/>
              <a:t> </a:t>
            </a:r>
            <a:r>
              <a:rPr lang="en-GB" dirty="0" err="1" smtClean="0"/>
              <a:t>bản</a:t>
            </a:r>
            <a:r>
              <a:rPr lang="en-GB" dirty="0" smtClean="0"/>
              <a:t> </a:t>
            </a:r>
            <a:r>
              <a:rPr lang="en-GB" dirty="0" err="1" smtClean="0"/>
              <a:t>của</a:t>
            </a:r>
            <a:r>
              <a:rPr lang="en-GB" dirty="0" smtClean="0"/>
              <a:t> </a:t>
            </a:r>
            <a:r>
              <a:rPr lang="en-GB" dirty="0" err="1" smtClean="0"/>
              <a:t>acquy</a:t>
            </a:r>
            <a:r>
              <a:rPr lang="en-GB" dirty="0" smtClean="0"/>
              <a:t> </a:t>
            </a:r>
            <a:r>
              <a:rPr lang="en-GB" dirty="0" err="1" smtClean="0"/>
              <a:t>axit</a:t>
            </a:r>
            <a:r>
              <a:rPr lang="en-GB" dirty="0" smtClean="0"/>
              <a:t> </a:t>
            </a:r>
            <a:r>
              <a:rPr lang="en-GB" dirty="0" err="1" smtClean="0"/>
              <a:t>khi</a:t>
            </a:r>
            <a:r>
              <a:rPr lang="en-GB" dirty="0" smtClean="0"/>
              <a:t> </a:t>
            </a:r>
            <a:r>
              <a:rPr lang="en-GB" dirty="0" err="1" smtClean="0"/>
              <a:t>nạp</a:t>
            </a:r>
            <a:r>
              <a:rPr lang="en-GB" dirty="0" smtClean="0"/>
              <a:t> </a:t>
            </a:r>
          </a:p>
          <a:p>
            <a:pPr marL="0" indent="0">
              <a:buNone/>
              <a:tabLst>
                <a:tab pos="1706563" algn="l"/>
              </a:tabLst>
            </a:pPr>
            <a:r>
              <a:rPr lang="vi-VN" dirty="0"/>
              <a:t>Khi ắc quy đã được lắp ráp xong, ta đổ dung dịch axit sunfuric vào các ngăn bình thì trên các bản cực sẽ sinh ra lớp mỏng chì sunfat (PbSO</a:t>
            </a:r>
            <a:r>
              <a:rPr lang="vi-VN" baseline="-25000" dirty="0"/>
              <a:t>4</a:t>
            </a:r>
            <a:r>
              <a:rPr lang="vi-VN" dirty="0"/>
              <a:t>). Vì chì tác dụng với axit theo phản ứng:</a:t>
            </a:r>
            <a:endParaRPr lang="en-GB" dirty="0"/>
          </a:p>
          <a:p>
            <a:pPr marL="0" indent="0">
              <a:buNone/>
              <a:tabLst>
                <a:tab pos="1706563" algn="l"/>
              </a:tabLst>
            </a:pPr>
            <a:r>
              <a:rPr lang="vi-VN" dirty="0"/>
              <a:t>PbO + H</a:t>
            </a:r>
            <a:r>
              <a:rPr lang="vi-VN" baseline="-25000" dirty="0"/>
              <a:t>2</a:t>
            </a:r>
            <a:r>
              <a:rPr lang="vi-VN" dirty="0"/>
              <a:t>SO</a:t>
            </a:r>
            <a:r>
              <a:rPr lang="vi-VN" baseline="-25000" dirty="0"/>
              <a:t>4</a:t>
            </a:r>
            <a:r>
              <a:rPr lang="vi-VN" dirty="0"/>
              <a:t> =  PbSO</a:t>
            </a:r>
            <a:r>
              <a:rPr lang="vi-VN" baseline="-25000" dirty="0"/>
              <a:t>4</a:t>
            </a:r>
            <a:r>
              <a:rPr lang="vi-VN" dirty="0"/>
              <a:t> + H</a:t>
            </a:r>
            <a:r>
              <a:rPr lang="vi-VN" baseline="-25000" dirty="0"/>
              <a:t>2</a:t>
            </a:r>
            <a:r>
              <a:rPr lang="vi-VN" dirty="0"/>
              <a:t>O</a:t>
            </a:r>
            <a:endParaRPr lang="en-GB" dirty="0"/>
          </a:p>
          <a:p>
            <a:pPr marL="0" indent="0">
              <a:buNone/>
              <a:tabLst>
                <a:tab pos="1706563" algn="l"/>
              </a:tabLst>
            </a:pPr>
            <a:r>
              <a:rPr lang="vi-VN" dirty="0" smtClean="0"/>
              <a:t>Đ</a:t>
            </a:r>
            <a:r>
              <a:rPr lang="en-GB" dirty="0" smtClean="0"/>
              <a:t>ể </a:t>
            </a:r>
            <a:r>
              <a:rPr lang="en-GB" dirty="0" err="1" smtClean="0"/>
              <a:t>nạp</a:t>
            </a:r>
            <a:r>
              <a:rPr lang="en-GB" dirty="0" smtClean="0"/>
              <a:t> </a:t>
            </a:r>
            <a:r>
              <a:rPr lang="en-GB" dirty="0" err="1" smtClean="0"/>
              <a:t>điện</a:t>
            </a:r>
            <a:r>
              <a:rPr lang="en-GB" dirty="0" smtClean="0"/>
              <a:t> ta </a:t>
            </a:r>
            <a:r>
              <a:rPr lang="vi-VN" dirty="0" smtClean="0"/>
              <a:t>nối </a:t>
            </a:r>
            <a:r>
              <a:rPr lang="vi-VN" dirty="0"/>
              <a:t>nguồn điện một chiều vào hai đầu cực của ăc quy </a:t>
            </a:r>
            <a:r>
              <a:rPr lang="en-GB" dirty="0" err="1" smtClean="0"/>
              <a:t>theo</a:t>
            </a:r>
            <a:r>
              <a:rPr lang="en-GB" dirty="0" smtClean="0"/>
              <a:t> </a:t>
            </a:r>
            <a:r>
              <a:rPr lang="en-GB" dirty="0" err="1" smtClean="0"/>
              <a:t>nguyên</a:t>
            </a:r>
            <a:r>
              <a:rPr lang="en-GB" dirty="0" smtClean="0"/>
              <a:t> </a:t>
            </a:r>
            <a:r>
              <a:rPr lang="en-GB" dirty="0" err="1" smtClean="0"/>
              <a:t>tắc</a:t>
            </a:r>
            <a:r>
              <a:rPr lang="en-GB" dirty="0" smtClean="0"/>
              <a:t> </a:t>
            </a:r>
            <a:r>
              <a:rPr lang="en-GB" dirty="0" err="1" smtClean="0"/>
              <a:t>cực</a:t>
            </a:r>
            <a:r>
              <a:rPr lang="en-GB" dirty="0" smtClean="0"/>
              <a:t> </a:t>
            </a:r>
            <a:r>
              <a:rPr lang="en-GB" dirty="0" err="1" smtClean="0"/>
              <a:t>dương</a:t>
            </a:r>
            <a:r>
              <a:rPr lang="en-GB" dirty="0" smtClean="0"/>
              <a:t> </a:t>
            </a:r>
            <a:r>
              <a:rPr lang="en-GB" dirty="0" err="1" smtClean="0"/>
              <a:t>nguồn</a:t>
            </a:r>
            <a:r>
              <a:rPr lang="en-GB" dirty="0" smtClean="0"/>
              <a:t> </a:t>
            </a:r>
            <a:r>
              <a:rPr lang="en-GB" dirty="0" err="1" smtClean="0"/>
              <a:t>nạp</a:t>
            </a:r>
            <a:r>
              <a:rPr lang="en-GB" dirty="0" smtClean="0"/>
              <a:t> </a:t>
            </a:r>
            <a:r>
              <a:rPr lang="en-GB" dirty="0" err="1" smtClean="0"/>
              <a:t>nối</a:t>
            </a:r>
            <a:r>
              <a:rPr lang="en-GB" dirty="0" smtClean="0"/>
              <a:t> </a:t>
            </a:r>
            <a:r>
              <a:rPr lang="en-GB" dirty="0" err="1" smtClean="0"/>
              <a:t>tới</a:t>
            </a:r>
            <a:r>
              <a:rPr lang="en-GB" dirty="0" smtClean="0"/>
              <a:t> </a:t>
            </a:r>
            <a:r>
              <a:rPr lang="en-GB" dirty="0" err="1" smtClean="0"/>
              <a:t>bản</a:t>
            </a:r>
            <a:r>
              <a:rPr lang="en-GB" dirty="0" smtClean="0"/>
              <a:t> </a:t>
            </a:r>
            <a:r>
              <a:rPr lang="en-GB" dirty="0" err="1" smtClean="0"/>
              <a:t>cực</a:t>
            </a:r>
            <a:r>
              <a:rPr lang="en-GB" dirty="0" smtClean="0"/>
              <a:t> </a:t>
            </a:r>
            <a:r>
              <a:rPr lang="en-GB" dirty="0" err="1" smtClean="0"/>
              <a:t>dương</a:t>
            </a:r>
            <a:r>
              <a:rPr lang="en-GB" dirty="0" smtClean="0"/>
              <a:t> </a:t>
            </a:r>
            <a:r>
              <a:rPr lang="en-GB" dirty="0" err="1" smtClean="0"/>
              <a:t>acquy</a:t>
            </a:r>
            <a:r>
              <a:rPr lang="en-GB" dirty="0" smtClean="0"/>
              <a:t>, </a:t>
            </a:r>
            <a:r>
              <a:rPr lang="en-GB" dirty="0" err="1" smtClean="0"/>
              <a:t>cực</a:t>
            </a:r>
            <a:r>
              <a:rPr lang="en-GB" dirty="0" smtClean="0"/>
              <a:t> </a:t>
            </a:r>
            <a:r>
              <a:rPr lang="en-GB" dirty="0" err="1" smtClean="0"/>
              <a:t>âm</a:t>
            </a:r>
            <a:r>
              <a:rPr lang="en-GB" dirty="0" smtClean="0"/>
              <a:t> </a:t>
            </a:r>
            <a:r>
              <a:rPr lang="en-GB" dirty="0" err="1" smtClean="0"/>
              <a:t>nguồn</a:t>
            </a:r>
            <a:r>
              <a:rPr lang="en-GB" dirty="0" smtClean="0"/>
              <a:t> </a:t>
            </a:r>
            <a:r>
              <a:rPr lang="en-GB" dirty="0" err="1" smtClean="0"/>
              <a:t>nạp</a:t>
            </a:r>
            <a:r>
              <a:rPr lang="en-GB" dirty="0" smtClean="0"/>
              <a:t> </a:t>
            </a:r>
            <a:r>
              <a:rPr lang="en-GB" dirty="0" err="1" smtClean="0"/>
              <a:t>nối</a:t>
            </a:r>
            <a:r>
              <a:rPr lang="en-GB" dirty="0" smtClean="0"/>
              <a:t> </a:t>
            </a:r>
            <a:r>
              <a:rPr lang="en-GB" dirty="0" err="1" smtClean="0"/>
              <a:t>tới</a:t>
            </a:r>
            <a:r>
              <a:rPr lang="en-GB" dirty="0" smtClean="0"/>
              <a:t> </a:t>
            </a:r>
            <a:r>
              <a:rPr lang="en-GB" dirty="0" err="1" smtClean="0"/>
              <a:t>bản</a:t>
            </a:r>
            <a:r>
              <a:rPr lang="en-GB" dirty="0" smtClean="0"/>
              <a:t> </a:t>
            </a:r>
            <a:r>
              <a:rPr lang="en-GB" dirty="0" err="1" smtClean="0"/>
              <a:t>cực</a:t>
            </a:r>
            <a:r>
              <a:rPr lang="en-GB" dirty="0" smtClean="0"/>
              <a:t> </a:t>
            </a:r>
            <a:r>
              <a:rPr lang="en-GB" dirty="0" err="1" smtClean="0"/>
              <a:t>âm</a:t>
            </a:r>
            <a:r>
              <a:rPr lang="en-GB" dirty="0" smtClean="0"/>
              <a:t>, </a:t>
            </a:r>
            <a:r>
              <a:rPr lang="en-GB" dirty="0" err="1" smtClean="0"/>
              <a:t>nều</a:t>
            </a:r>
            <a:r>
              <a:rPr lang="en-GB" dirty="0" smtClean="0"/>
              <a:t> U</a:t>
            </a:r>
            <a:r>
              <a:rPr lang="en-GB" baseline="-25000" dirty="0" smtClean="0"/>
              <a:t>NN</a:t>
            </a:r>
            <a:r>
              <a:rPr lang="en-GB" dirty="0" smtClean="0"/>
              <a:t>&gt;U</a:t>
            </a:r>
            <a:r>
              <a:rPr lang="en-GB" baseline="-25000" dirty="0" smtClean="0"/>
              <a:t>AQ</a:t>
            </a:r>
            <a:r>
              <a:rPr lang="en-GB" dirty="0" smtClean="0"/>
              <a:t>,</a:t>
            </a:r>
          </a:p>
          <a:p>
            <a:pPr marL="0" indent="0">
              <a:buNone/>
              <a:tabLst>
                <a:tab pos="1706563" algn="l"/>
              </a:tabLst>
            </a:pPr>
            <a:r>
              <a:rPr lang="vi-VN" dirty="0" smtClean="0"/>
              <a:t>thì </a:t>
            </a:r>
            <a:r>
              <a:rPr lang="vi-VN" dirty="0"/>
              <a:t>dòng điện một chiều được khép kín qua mạch ắc quy và dòng điện đi theo chiều: </a:t>
            </a:r>
            <a:endParaRPr lang="en-GB" dirty="0" smtClean="0"/>
          </a:p>
          <a:p>
            <a:pPr marL="0" indent="0">
              <a:buNone/>
              <a:tabLst>
                <a:tab pos="1706563" algn="l"/>
              </a:tabLst>
            </a:pPr>
            <a:r>
              <a:rPr lang="vi-VN" dirty="0" smtClean="0"/>
              <a:t>Cực </a:t>
            </a:r>
            <a:r>
              <a:rPr lang="vi-VN" dirty="0"/>
              <a:t>dương của nguồn một chiều → Dung dịch điện phân → Đầu cực 2 của ắc quy → Cực âm của nguồn một chiều.</a:t>
            </a:r>
            <a:endParaRPr lang="en-GB" dirty="0"/>
          </a:p>
          <a:p>
            <a:pPr marL="0" indent="0">
              <a:buNone/>
              <a:tabLst>
                <a:tab pos="1706563" algn="l"/>
              </a:tabLst>
            </a:pPr>
            <a:r>
              <a:rPr lang="vi-VN" dirty="0"/>
              <a:t>Dòng điện một chiều sẽ làm cho dung dịch điện phân phân ly :</a:t>
            </a:r>
            <a:endParaRPr lang="en-GB" dirty="0"/>
          </a:p>
          <a:p>
            <a:pPr marL="0" indent="0">
              <a:buNone/>
              <a:tabLst>
                <a:tab pos="1706563" algn="l"/>
              </a:tabLst>
            </a:pPr>
            <a:r>
              <a:rPr lang="vi-VN" dirty="0"/>
              <a:t>H</a:t>
            </a:r>
            <a:r>
              <a:rPr lang="vi-VN" baseline="-25000" dirty="0"/>
              <a:t>2</a:t>
            </a:r>
            <a:r>
              <a:rPr lang="vi-VN" dirty="0"/>
              <a:t>SO</a:t>
            </a:r>
            <a:r>
              <a:rPr lang="vi-VN" baseline="-25000" dirty="0"/>
              <a:t>4</a:t>
            </a:r>
            <a:r>
              <a:rPr lang="vi-VN" dirty="0"/>
              <a:t> → 2H</a:t>
            </a:r>
            <a:r>
              <a:rPr lang="vi-VN" baseline="30000" dirty="0"/>
              <a:t>+</a:t>
            </a:r>
            <a:r>
              <a:rPr lang="vi-VN" dirty="0"/>
              <a:t> +  SO</a:t>
            </a:r>
            <a:r>
              <a:rPr lang="vi-VN" baseline="30000" dirty="0"/>
              <a:t>2-</a:t>
            </a:r>
            <a:r>
              <a:rPr lang="vi-VN" baseline="-25000" dirty="0"/>
              <a:t>4</a:t>
            </a:r>
            <a:endParaRPr lang="en-GB" dirty="0"/>
          </a:p>
          <a:p>
            <a:pPr marL="0" indent="0">
              <a:buNone/>
              <a:tabLst>
                <a:tab pos="1706563" algn="l"/>
              </a:tabLst>
            </a:pPr>
            <a:r>
              <a:rPr lang="vi-VN" dirty="0" smtClean="0"/>
              <a:t>C</a:t>
            </a:r>
            <a:r>
              <a:rPr lang="en-GB" dirty="0" err="1" smtClean="0"/>
              <a:t>ác</a:t>
            </a:r>
            <a:r>
              <a:rPr lang="en-GB" dirty="0" smtClean="0"/>
              <a:t> Ion</a:t>
            </a:r>
            <a:r>
              <a:rPr lang="vi-VN" dirty="0" smtClean="0"/>
              <a:t> </a:t>
            </a:r>
            <a:r>
              <a:rPr lang="vi-VN" dirty="0"/>
              <a:t>H</a:t>
            </a:r>
            <a:r>
              <a:rPr lang="vi-VN" baseline="30000" dirty="0"/>
              <a:t>+</a:t>
            </a:r>
            <a:r>
              <a:rPr lang="vi-VN" dirty="0"/>
              <a:t> theo dòng điện đi về phía bản cực nối với âm nguồn điện và tạo thành phản ứng tại </a:t>
            </a:r>
            <a:r>
              <a:rPr lang="vi-VN" dirty="0" smtClean="0"/>
              <a:t>đó:</a:t>
            </a:r>
            <a:endParaRPr lang="en-GB" dirty="0"/>
          </a:p>
          <a:p>
            <a:pPr marL="0" indent="0">
              <a:buNone/>
              <a:tabLst>
                <a:tab pos="1706563" algn="l"/>
              </a:tabLst>
            </a:pPr>
            <a:r>
              <a:rPr lang="vi-VN" dirty="0"/>
              <a:t>2H</a:t>
            </a:r>
            <a:r>
              <a:rPr lang="vi-VN" baseline="30000" dirty="0"/>
              <a:t>+</a:t>
            </a:r>
            <a:r>
              <a:rPr lang="vi-VN" dirty="0"/>
              <a:t> + PbSO</a:t>
            </a:r>
            <a:r>
              <a:rPr lang="vi-VN" baseline="-25000" dirty="0"/>
              <a:t>4</a:t>
            </a:r>
            <a:r>
              <a:rPr lang="vi-VN" dirty="0"/>
              <a:t> → H</a:t>
            </a:r>
            <a:r>
              <a:rPr lang="vi-VN" baseline="-25000" dirty="0"/>
              <a:t>2</a:t>
            </a:r>
            <a:r>
              <a:rPr lang="vi-VN" dirty="0"/>
              <a:t>SO</a:t>
            </a:r>
            <a:r>
              <a:rPr lang="vi-VN" baseline="-25000" dirty="0"/>
              <a:t>4</a:t>
            </a:r>
            <a:r>
              <a:rPr lang="vi-VN" dirty="0"/>
              <a:t> + Pb</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685544" y="1142999"/>
            <a:ext cx="4849911" cy="4245429"/>
          </a:xfrm>
          <a:prstGeom prst="rect">
            <a:avLst/>
          </a:prstGeom>
        </p:spPr>
      </p:pic>
      <p:sp>
        <p:nvSpPr>
          <p:cNvPr id="5" name="Rectangle 4"/>
          <p:cNvSpPr/>
          <p:nvPr/>
        </p:nvSpPr>
        <p:spPr>
          <a:xfrm>
            <a:off x="8523890" y="1261241"/>
            <a:ext cx="2049517" cy="6201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7830207" y="2238703"/>
            <a:ext cx="2501462" cy="777766"/>
          </a:xfrm>
          <a:custGeom>
            <a:avLst/>
            <a:gdLst>
              <a:gd name="connsiteX0" fmla="*/ 693683 w 2501462"/>
              <a:gd name="connsiteY0" fmla="*/ 0 h 777766"/>
              <a:gd name="connsiteX1" fmla="*/ 0 w 2501462"/>
              <a:gd name="connsiteY1" fmla="*/ 0 h 777766"/>
              <a:gd name="connsiteX2" fmla="*/ 0 w 2501462"/>
              <a:gd name="connsiteY2" fmla="*/ 777766 h 777766"/>
              <a:gd name="connsiteX3" fmla="*/ 2501462 w 2501462"/>
              <a:gd name="connsiteY3" fmla="*/ 777766 h 777766"/>
              <a:gd name="connsiteX4" fmla="*/ 2501462 w 2501462"/>
              <a:gd name="connsiteY4" fmla="*/ 178676 h 777766"/>
              <a:gd name="connsiteX5" fmla="*/ 2123090 w 2501462"/>
              <a:gd name="connsiteY5" fmla="*/ 178676 h 777766"/>
              <a:gd name="connsiteX6" fmla="*/ 2123090 w 2501462"/>
              <a:gd name="connsiteY6" fmla="*/ 178676 h 7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462" h="777766">
                <a:moveTo>
                  <a:pt x="693683" y="0"/>
                </a:moveTo>
                <a:lnTo>
                  <a:pt x="0" y="0"/>
                </a:lnTo>
                <a:lnTo>
                  <a:pt x="0" y="777766"/>
                </a:lnTo>
                <a:lnTo>
                  <a:pt x="2501462" y="777766"/>
                </a:lnTo>
                <a:lnTo>
                  <a:pt x="2501462" y="178676"/>
                </a:lnTo>
                <a:lnTo>
                  <a:pt x="2123090" y="178676"/>
                </a:lnTo>
                <a:lnTo>
                  <a:pt x="2123090" y="178676"/>
                </a:ln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9245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75" y="279400"/>
            <a:ext cx="5810250" cy="930275"/>
          </a:xfrm>
          <a:solidFill>
            <a:srgbClr val="FFFF00"/>
          </a:solidFill>
        </p:spPr>
        <p:txBody>
          <a:bodyPr>
            <a:normAutofit fontScale="90000"/>
          </a:bodyPr>
          <a:lstStyle/>
          <a:p>
            <a:pPr algn="ctr"/>
            <a:r>
              <a:rPr lang="en-GB" sz="4000" b="1" dirty="0" err="1"/>
              <a:t>Ví</a:t>
            </a:r>
            <a:r>
              <a:rPr lang="en-GB" sz="4000" b="1" dirty="0"/>
              <a:t> </a:t>
            </a:r>
            <a:r>
              <a:rPr lang="en-GB" sz="4000" b="1" dirty="0" err="1"/>
              <a:t>dụ</a:t>
            </a:r>
            <a:r>
              <a:rPr lang="en-GB" sz="4000" b="1" dirty="0"/>
              <a:t> </a:t>
            </a:r>
            <a:r>
              <a:rPr lang="en-GB" sz="4000" b="1" dirty="0" err="1"/>
              <a:t>mạch</a:t>
            </a:r>
            <a:r>
              <a:rPr lang="en-GB" sz="4000" b="1" dirty="0"/>
              <a:t> </a:t>
            </a:r>
            <a:r>
              <a:rPr lang="en-GB" sz="4000" b="1" dirty="0" err="1"/>
              <a:t>nạp</a:t>
            </a:r>
            <a:r>
              <a:rPr lang="en-GB" sz="4000" b="1" dirty="0"/>
              <a:t> </a:t>
            </a:r>
            <a:r>
              <a:rPr lang="en-GB" sz="4000" b="1" dirty="0" err="1"/>
              <a:t>acquy</a:t>
            </a:r>
            <a:r>
              <a:rPr lang="en-GB" sz="4000" b="1" dirty="0"/>
              <a:t> </a:t>
            </a:r>
            <a:r>
              <a:rPr lang="en-GB" sz="4000" b="1" dirty="0" err="1"/>
              <a:t>tự</a:t>
            </a:r>
            <a:r>
              <a:rPr lang="en-GB" sz="4000" b="1" dirty="0"/>
              <a:t> </a:t>
            </a:r>
            <a:r>
              <a:rPr lang="en-GB" sz="4000" b="1" dirty="0" err="1"/>
              <a:t>động</a:t>
            </a:r>
            <a:endParaRPr lang="en-GB" sz="4000" b="1"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76325" y="1185862"/>
            <a:ext cx="10039350" cy="4486275"/>
          </a:xfrm>
          <a:prstGeom prst="rect">
            <a:avLst/>
          </a:prstGeom>
        </p:spPr>
      </p:pic>
    </p:spTree>
    <p:extLst>
      <p:ext uri="{BB962C8B-B14F-4D97-AF65-F5344CB8AC3E}">
        <p14:creationId xmlns:p14="http://schemas.microsoft.com/office/powerpoint/2010/main" val="393022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926" y="365125"/>
            <a:ext cx="7311118" cy="777875"/>
          </a:xfrm>
          <a:solidFill>
            <a:srgbClr val="FFFF00"/>
          </a:solidFill>
        </p:spPr>
        <p:txBody>
          <a:bodyPr/>
          <a:lstStyle/>
          <a:p>
            <a:pPr algn="ctr"/>
            <a:r>
              <a:rPr lang="es-MX" b="1" dirty="0" smtClean="0"/>
              <a:t>1. </a:t>
            </a:r>
            <a:r>
              <a:rPr lang="es-MX" b="1" dirty="0" err="1" smtClean="0"/>
              <a:t>Nguyên</a:t>
            </a:r>
            <a:r>
              <a:rPr lang="es-MX" b="1" dirty="0" smtClean="0"/>
              <a:t>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b="1" dirty="0"/>
          </a:p>
        </p:txBody>
      </p:sp>
      <p:sp>
        <p:nvSpPr>
          <p:cNvPr id="3" name="Content Placeholder 2"/>
          <p:cNvSpPr>
            <a:spLocks noGrp="1"/>
          </p:cNvSpPr>
          <p:nvPr>
            <p:ph idx="1"/>
          </p:nvPr>
        </p:nvSpPr>
        <p:spPr>
          <a:xfrm>
            <a:off x="748393" y="1028700"/>
            <a:ext cx="5497286" cy="4874079"/>
          </a:xfrm>
        </p:spPr>
        <p:txBody>
          <a:bodyPr>
            <a:normAutofit fontScale="92500" lnSpcReduction="20000"/>
          </a:bodyPr>
          <a:lstStyle/>
          <a:p>
            <a:pPr marL="0" indent="0">
              <a:buNone/>
            </a:pPr>
            <a:r>
              <a:rPr lang="en-GB" dirty="0" err="1" smtClean="0"/>
              <a:t>Nguyên</a:t>
            </a:r>
            <a:r>
              <a:rPr lang="en-GB" dirty="0" smtClean="0"/>
              <a:t> </a:t>
            </a:r>
            <a:r>
              <a:rPr lang="en-GB" dirty="0" err="1" smtClean="0"/>
              <a:t>tắc</a:t>
            </a:r>
            <a:r>
              <a:rPr lang="en-GB" dirty="0" smtClean="0"/>
              <a:t> </a:t>
            </a:r>
            <a:r>
              <a:rPr lang="en-GB" dirty="0" err="1" smtClean="0"/>
              <a:t>cơ</a:t>
            </a:r>
            <a:r>
              <a:rPr lang="en-GB" dirty="0" smtClean="0"/>
              <a:t> </a:t>
            </a:r>
            <a:r>
              <a:rPr lang="en-GB" dirty="0" err="1" smtClean="0"/>
              <a:t>bản</a:t>
            </a:r>
            <a:r>
              <a:rPr lang="en-GB" dirty="0" smtClean="0"/>
              <a:t> </a:t>
            </a:r>
            <a:r>
              <a:rPr lang="en-GB" dirty="0" err="1" smtClean="0"/>
              <a:t>của</a:t>
            </a:r>
            <a:r>
              <a:rPr lang="en-GB" dirty="0" smtClean="0"/>
              <a:t> </a:t>
            </a:r>
            <a:r>
              <a:rPr lang="en-GB" dirty="0" err="1" smtClean="0"/>
              <a:t>acquy</a:t>
            </a:r>
            <a:r>
              <a:rPr lang="en-GB" dirty="0" smtClean="0"/>
              <a:t> </a:t>
            </a:r>
            <a:r>
              <a:rPr lang="en-GB" dirty="0" err="1" smtClean="0"/>
              <a:t>khi</a:t>
            </a:r>
            <a:r>
              <a:rPr lang="en-GB" dirty="0" smtClean="0"/>
              <a:t> </a:t>
            </a:r>
            <a:r>
              <a:rPr lang="en-GB" dirty="0" err="1" smtClean="0"/>
              <a:t>nạp</a:t>
            </a:r>
            <a:r>
              <a:rPr lang="en-GB" dirty="0" smtClean="0"/>
              <a:t> </a:t>
            </a:r>
          </a:p>
          <a:p>
            <a:pPr marL="0" indent="0">
              <a:buNone/>
            </a:pPr>
            <a:r>
              <a:rPr lang="vi-VN" sz="2600" dirty="0"/>
              <a:t>Các anion SO</a:t>
            </a:r>
            <a:r>
              <a:rPr lang="vi-VN" sz="2600" baseline="30000" dirty="0"/>
              <a:t>2-</a:t>
            </a:r>
            <a:r>
              <a:rPr lang="vi-VN" sz="2600" baseline="-25000" dirty="0"/>
              <a:t>4</a:t>
            </a:r>
            <a:r>
              <a:rPr lang="vi-VN" sz="2600" dirty="0"/>
              <a:t> chạy về phía </a:t>
            </a:r>
            <a:r>
              <a:rPr lang="vi-VN" sz="2600" dirty="0" smtClean="0"/>
              <a:t>bản </a:t>
            </a:r>
            <a:r>
              <a:rPr lang="vi-VN" sz="2600" dirty="0"/>
              <a:t>cực </a:t>
            </a:r>
            <a:r>
              <a:rPr lang="vi-VN" sz="2600" dirty="0" smtClean="0"/>
              <a:t>dương </a:t>
            </a:r>
            <a:r>
              <a:rPr lang="vi-VN" sz="2600" dirty="0"/>
              <a:t>nguồn điện và cũng tạo thành phản ứng tại đó :</a:t>
            </a:r>
            <a:endParaRPr lang="en-GB" sz="2600" dirty="0"/>
          </a:p>
          <a:p>
            <a:pPr marL="0" indent="0">
              <a:buNone/>
            </a:pPr>
            <a:r>
              <a:rPr lang="vi-VN" sz="2600" dirty="0"/>
              <a:t>PbSO</a:t>
            </a:r>
            <a:r>
              <a:rPr lang="vi-VN" sz="2600" baseline="-25000" dirty="0"/>
              <a:t>4</a:t>
            </a:r>
            <a:r>
              <a:rPr lang="vi-VN" sz="2600" dirty="0"/>
              <a:t> + H</a:t>
            </a:r>
            <a:r>
              <a:rPr lang="vi-VN" sz="2600" baseline="-25000" dirty="0"/>
              <a:t>2</a:t>
            </a:r>
            <a:r>
              <a:rPr lang="vi-VN" sz="2600" dirty="0"/>
              <a:t>O + SO</a:t>
            </a:r>
            <a:r>
              <a:rPr lang="vi-VN" sz="2600" baseline="30000" dirty="0"/>
              <a:t>2-</a:t>
            </a:r>
            <a:r>
              <a:rPr lang="vi-VN" sz="2600" baseline="-25000" dirty="0"/>
              <a:t>4</a:t>
            </a:r>
            <a:r>
              <a:rPr lang="vi-VN" sz="2600" dirty="0"/>
              <a:t> → PbO</a:t>
            </a:r>
            <a:r>
              <a:rPr lang="vi-VN" sz="2600" baseline="-25000" dirty="0"/>
              <a:t>2</a:t>
            </a:r>
            <a:r>
              <a:rPr lang="vi-VN" sz="2600" dirty="0"/>
              <a:t> + 2H</a:t>
            </a:r>
            <a:r>
              <a:rPr lang="vi-VN" sz="2600" baseline="-25000" dirty="0"/>
              <a:t>2</a:t>
            </a:r>
            <a:r>
              <a:rPr lang="vi-VN" sz="2600" dirty="0"/>
              <a:t>SO</a:t>
            </a:r>
            <a:r>
              <a:rPr lang="vi-VN" sz="2600" baseline="-25000" dirty="0"/>
              <a:t>4</a:t>
            </a:r>
            <a:endParaRPr lang="en-GB" sz="2600" dirty="0"/>
          </a:p>
          <a:p>
            <a:pPr marL="0" indent="0">
              <a:buNone/>
            </a:pPr>
            <a:r>
              <a:rPr lang="en-US" dirty="0" err="1"/>
              <a:t>Từ</a:t>
            </a:r>
            <a:r>
              <a:rPr lang="en-US" dirty="0"/>
              <a:t> </a:t>
            </a:r>
            <a:r>
              <a:rPr lang="en-US" dirty="0" err="1"/>
              <a:t>các</a:t>
            </a:r>
            <a:r>
              <a:rPr lang="en-US" dirty="0"/>
              <a:t> </a:t>
            </a:r>
            <a:r>
              <a:rPr lang="en-US" dirty="0" err="1"/>
              <a:t>phản</a:t>
            </a:r>
            <a:r>
              <a:rPr lang="en-US" dirty="0"/>
              <a:t> </a:t>
            </a:r>
            <a:r>
              <a:rPr lang="en-US" dirty="0" err="1"/>
              <a:t>ứng</a:t>
            </a:r>
            <a:r>
              <a:rPr lang="en-US" dirty="0"/>
              <a:t> </a:t>
            </a:r>
            <a:r>
              <a:rPr lang="en-US" dirty="0" err="1"/>
              <a:t>hóa</a:t>
            </a:r>
            <a:r>
              <a:rPr lang="en-US" dirty="0"/>
              <a:t> </a:t>
            </a:r>
            <a:r>
              <a:rPr lang="en-US" dirty="0" err="1"/>
              <a:t>học</a:t>
            </a:r>
            <a:r>
              <a:rPr lang="en-US" dirty="0"/>
              <a:t> </a:t>
            </a:r>
            <a:r>
              <a:rPr lang="en-US" dirty="0" err="1"/>
              <a:t>trên</a:t>
            </a:r>
            <a:r>
              <a:rPr lang="en-US" dirty="0"/>
              <a:t> ta </a:t>
            </a:r>
            <a:r>
              <a:rPr lang="en-US" dirty="0" err="1"/>
              <a:t>thấy</a:t>
            </a:r>
            <a:r>
              <a:rPr lang="en-US" dirty="0"/>
              <a:t> </a:t>
            </a:r>
            <a:r>
              <a:rPr lang="en-US" dirty="0" err="1"/>
              <a:t>quá</a:t>
            </a:r>
            <a:r>
              <a:rPr lang="en-US" dirty="0"/>
              <a:t> </a:t>
            </a:r>
            <a:r>
              <a:rPr lang="en-US" dirty="0" err="1"/>
              <a:t>trình</a:t>
            </a:r>
            <a:r>
              <a:rPr lang="en-US" dirty="0"/>
              <a:t> </a:t>
            </a:r>
            <a:r>
              <a:rPr lang="en-US" dirty="0" err="1"/>
              <a:t>nạp</a:t>
            </a:r>
            <a:r>
              <a:rPr lang="en-US" dirty="0"/>
              <a:t> </a:t>
            </a:r>
            <a:r>
              <a:rPr lang="en-US" dirty="0" err="1"/>
              <a:t>điện</a:t>
            </a:r>
            <a:r>
              <a:rPr lang="en-US" dirty="0"/>
              <a:t> </a:t>
            </a:r>
            <a:r>
              <a:rPr lang="en-US" dirty="0" err="1"/>
              <a:t>đã</a:t>
            </a:r>
            <a:r>
              <a:rPr lang="en-US" dirty="0"/>
              <a:t> </a:t>
            </a:r>
            <a:r>
              <a:rPr lang="en-US" dirty="0" err="1"/>
              <a:t>tạo</a:t>
            </a:r>
            <a:r>
              <a:rPr lang="en-US" dirty="0"/>
              <a:t> </a:t>
            </a:r>
            <a:r>
              <a:rPr lang="en-US" dirty="0" err="1"/>
              <a:t>ra</a:t>
            </a:r>
            <a:r>
              <a:rPr lang="en-US" dirty="0"/>
              <a:t> </a:t>
            </a:r>
            <a:r>
              <a:rPr lang="en-US" dirty="0" err="1"/>
              <a:t>lượng</a:t>
            </a:r>
            <a:r>
              <a:rPr lang="en-US" dirty="0"/>
              <a:t> </a:t>
            </a:r>
            <a:r>
              <a:rPr lang="en-US" dirty="0" err="1"/>
              <a:t>axit</a:t>
            </a:r>
            <a:r>
              <a:rPr lang="en-US" dirty="0"/>
              <a:t> </a:t>
            </a:r>
            <a:r>
              <a:rPr lang="en-US" dirty="0" err="1"/>
              <a:t>sunfuric</a:t>
            </a:r>
            <a:r>
              <a:rPr lang="en-US" dirty="0"/>
              <a:t> </a:t>
            </a:r>
            <a:r>
              <a:rPr lang="en-US" dirty="0" err="1"/>
              <a:t>bổ</a:t>
            </a:r>
            <a:r>
              <a:rPr lang="en-US" dirty="0"/>
              <a:t> sung </a:t>
            </a:r>
            <a:r>
              <a:rPr lang="en-US" dirty="0" err="1"/>
              <a:t>vào</a:t>
            </a:r>
            <a:r>
              <a:rPr lang="en-US" dirty="0"/>
              <a:t> dung </a:t>
            </a:r>
            <a:r>
              <a:rPr lang="en-US" dirty="0" err="1"/>
              <a:t>dịch</a:t>
            </a:r>
            <a:r>
              <a:rPr lang="en-US" dirty="0"/>
              <a:t> </a:t>
            </a:r>
            <a:r>
              <a:rPr lang="en-US" dirty="0" err="1"/>
              <a:t>điện</a:t>
            </a:r>
            <a:r>
              <a:rPr lang="en-US" dirty="0"/>
              <a:t> </a:t>
            </a:r>
            <a:r>
              <a:rPr lang="en-US" dirty="0" err="1"/>
              <a:t>phân</a:t>
            </a:r>
            <a:r>
              <a:rPr lang="en-US" dirty="0"/>
              <a:t>, </a:t>
            </a:r>
            <a:r>
              <a:rPr lang="en-US" dirty="0" err="1"/>
              <a:t>đồng</a:t>
            </a:r>
            <a:r>
              <a:rPr lang="en-US" dirty="0"/>
              <a:t> </a:t>
            </a:r>
            <a:r>
              <a:rPr lang="en-US" dirty="0" err="1"/>
              <a:t>thời</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nạp</a:t>
            </a:r>
            <a:r>
              <a:rPr lang="en-US" dirty="0"/>
              <a:t> </a:t>
            </a:r>
            <a:r>
              <a:rPr lang="en-US" dirty="0" err="1"/>
              <a:t>điện</a:t>
            </a:r>
            <a:r>
              <a:rPr lang="en-US" dirty="0"/>
              <a:t> </a:t>
            </a:r>
            <a:r>
              <a:rPr lang="en-US" dirty="0" err="1"/>
              <a:t>dòng</a:t>
            </a:r>
            <a:r>
              <a:rPr lang="en-US" dirty="0"/>
              <a:t> </a:t>
            </a:r>
            <a:r>
              <a:rPr lang="en-US" dirty="0" err="1"/>
              <a:t>điện</a:t>
            </a:r>
            <a:r>
              <a:rPr lang="en-US" dirty="0"/>
              <a:t> </a:t>
            </a:r>
            <a:r>
              <a:rPr lang="en-US" dirty="0" err="1"/>
              <a:t>còn</a:t>
            </a:r>
            <a:r>
              <a:rPr lang="en-US" dirty="0"/>
              <a:t> </a:t>
            </a:r>
            <a:r>
              <a:rPr lang="en-US" dirty="0" err="1"/>
              <a:t>phân</a:t>
            </a:r>
            <a:r>
              <a:rPr lang="en-US" dirty="0"/>
              <a:t> </a:t>
            </a:r>
            <a:r>
              <a:rPr lang="en-US" dirty="0" err="1"/>
              <a:t>tích</a:t>
            </a:r>
            <a:r>
              <a:rPr lang="en-US" dirty="0"/>
              <a:t> </a:t>
            </a:r>
            <a:r>
              <a:rPr lang="en-US" dirty="0" err="1"/>
              <a:t>ra</a:t>
            </a:r>
            <a:r>
              <a:rPr lang="en-US" dirty="0"/>
              <a:t> </a:t>
            </a:r>
            <a:r>
              <a:rPr lang="en-US" dirty="0" err="1"/>
              <a:t>trong</a:t>
            </a:r>
            <a:r>
              <a:rPr lang="en-US" dirty="0"/>
              <a:t> dung </a:t>
            </a:r>
            <a:r>
              <a:rPr lang="en-US" dirty="0" err="1"/>
              <a:t>dịch</a:t>
            </a:r>
            <a:r>
              <a:rPr lang="en-US" dirty="0"/>
              <a:t> </a:t>
            </a:r>
            <a:r>
              <a:rPr lang="en-US" dirty="0" err="1"/>
              <a:t>điện</a:t>
            </a:r>
            <a:r>
              <a:rPr lang="en-US" dirty="0"/>
              <a:t> </a:t>
            </a:r>
            <a:r>
              <a:rPr lang="en-US" dirty="0" err="1"/>
              <a:t>phân</a:t>
            </a:r>
            <a:r>
              <a:rPr lang="en-US" dirty="0"/>
              <a:t> </a:t>
            </a:r>
            <a:r>
              <a:rPr lang="en-US" dirty="0" err="1"/>
              <a:t>khí</a:t>
            </a:r>
            <a:r>
              <a:rPr lang="en-US" dirty="0"/>
              <a:t> hydro (H</a:t>
            </a:r>
            <a:r>
              <a:rPr lang="en-US" baseline="-25000" dirty="0"/>
              <a:t>2</a:t>
            </a:r>
            <a:r>
              <a:rPr lang="en-US" dirty="0"/>
              <a:t>) </a:t>
            </a:r>
            <a:r>
              <a:rPr lang="en-US" dirty="0" err="1"/>
              <a:t>và</a:t>
            </a:r>
            <a:r>
              <a:rPr lang="en-US" dirty="0"/>
              <a:t> oxy (O</a:t>
            </a:r>
            <a:r>
              <a:rPr lang="en-US" baseline="-25000" dirty="0"/>
              <a:t>2</a:t>
            </a:r>
            <a:r>
              <a:rPr lang="en-US" dirty="0"/>
              <a:t>), </a:t>
            </a:r>
            <a:r>
              <a:rPr lang="en-US" dirty="0" err="1"/>
              <a:t>lượng</a:t>
            </a:r>
            <a:r>
              <a:rPr lang="en-US" dirty="0"/>
              <a:t> </a:t>
            </a:r>
            <a:r>
              <a:rPr lang="en-US" dirty="0" err="1"/>
              <a:t>khí</a:t>
            </a:r>
            <a:r>
              <a:rPr lang="en-US" dirty="0"/>
              <a:t> </a:t>
            </a:r>
            <a:r>
              <a:rPr lang="en-US" dirty="0" err="1"/>
              <a:t>này</a:t>
            </a:r>
            <a:r>
              <a:rPr lang="en-US" dirty="0"/>
              <a:t> </a:t>
            </a:r>
            <a:r>
              <a:rPr lang="en-US" dirty="0" err="1"/>
              <a:t>sủi</a:t>
            </a:r>
            <a:r>
              <a:rPr lang="en-US" dirty="0"/>
              <a:t> </a:t>
            </a:r>
            <a:r>
              <a:rPr lang="en-US" dirty="0" err="1"/>
              <a:t>lên</a:t>
            </a:r>
            <a:r>
              <a:rPr lang="en-US" dirty="0"/>
              <a:t> </a:t>
            </a:r>
            <a:r>
              <a:rPr lang="en-US" dirty="0" err="1"/>
              <a:t>như</a:t>
            </a:r>
            <a:r>
              <a:rPr lang="en-US" dirty="0"/>
              <a:t> </a:t>
            </a:r>
            <a:r>
              <a:rPr lang="en-US" dirty="0" err="1"/>
              <a:t>bọt</a:t>
            </a:r>
            <a:r>
              <a:rPr lang="en-US" dirty="0"/>
              <a:t> </a:t>
            </a:r>
            <a:r>
              <a:rPr lang="en-US" dirty="0" err="1"/>
              <a:t>nước</a:t>
            </a:r>
            <a:r>
              <a:rPr lang="en-US" dirty="0"/>
              <a:t> </a:t>
            </a:r>
            <a:r>
              <a:rPr lang="en-US" dirty="0" err="1"/>
              <a:t>và</a:t>
            </a:r>
            <a:r>
              <a:rPr lang="en-US" dirty="0"/>
              <a:t> bay </a:t>
            </a:r>
            <a:r>
              <a:rPr lang="en-US" dirty="0" err="1"/>
              <a:t>đi</a:t>
            </a:r>
            <a:r>
              <a:rPr lang="en-US" dirty="0"/>
              <a:t>, do </a:t>
            </a:r>
            <a:r>
              <a:rPr lang="en-US" dirty="0" err="1"/>
              <a:t>đó</a:t>
            </a:r>
            <a:r>
              <a:rPr lang="en-US" dirty="0"/>
              <a:t> </a:t>
            </a:r>
            <a:r>
              <a:rPr lang="en-US" dirty="0" err="1"/>
              <a:t>nồng</a:t>
            </a:r>
            <a:r>
              <a:rPr lang="en-US" dirty="0"/>
              <a:t> </a:t>
            </a:r>
            <a:r>
              <a:rPr lang="en-US" dirty="0" err="1"/>
              <a:t>độ</a:t>
            </a:r>
            <a:r>
              <a:rPr lang="en-US" dirty="0"/>
              <a:t> </a:t>
            </a:r>
            <a:r>
              <a:rPr lang="en-US" dirty="0" err="1"/>
              <a:t>của</a:t>
            </a:r>
            <a:r>
              <a:rPr lang="en-US" dirty="0"/>
              <a:t> dung </a:t>
            </a:r>
            <a:r>
              <a:rPr lang="en-US" dirty="0" err="1"/>
              <a:t>dịch</a:t>
            </a:r>
            <a:r>
              <a:rPr lang="en-US" dirty="0"/>
              <a:t> </a:t>
            </a:r>
            <a:r>
              <a:rPr lang="en-US" dirty="0" err="1"/>
              <a:t>điện</a:t>
            </a:r>
            <a:r>
              <a:rPr lang="en-US" dirty="0"/>
              <a:t> </a:t>
            </a:r>
            <a:r>
              <a:rPr lang="en-US" dirty="0" err="1"/>
              <a:t>phân</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nạp</a:t>
            </a:r>
            <a:r>
              <a:rPr lang="en-US" dirty="0"/>
              <a:t> </a:t>
            </a:r>
            <a:r>
              <a:rPr lang="en-US" dirty="0" err="1"/>
              <a:t>điện</a:t>
            </a:r>
            <a:r>
              <a:rPr lang="en-US" dirty="0"/>
              <a:t> </a:t>
            </a:r>
            <a:r>
              <a:rPr lang="en-US" dirty="0" err="1"/>
              <a:t>được</a:t>
            </a:r>
            <a:r>
              <a:rPr lang="en-US" dirty="0"/>
              <a:t> </a:t>
            </a:r>
            <a:r>
              <a:rPr lang="en-US" dirty="0" err="1"/>
              <a:t>tăng</a:t>
            </a:r>
            <a:r>
              <a:rPr lang="en-US" dirty="0"/>
              <a:t> </a:t>
            </a:r>
            <a:r>
              <a:rPr lang="en-US" dirty="0" err="1"/>
              <a:t>lên</a:t>
            </a:r>
            <a:r>
              <a:rPr lang="en-US" dirty="0"/>
              <a:t>.</a:t>
            </a:r>
            <a:endParaRPr lang="en-GB" dirty="0"/>
          </a:p>
        </p:txBody>
      </p:sp>
      <p:pic>
        <p:nvPicPr>
          <p:cNvPr id="4" name="Picture 3"/>
          <p:cNvPicPr>
            <a:picLocks noChangeAspect="1"/>
          </p:cNvPicPr>
          <p:nvPr/>
        </p:nvPicPr>
        <p:blipFill>
          <a:blip r:embed="rId2"/>
          <a:stretch>
            <a:fillRect/>
          </a:stretch>
        </p:blipFill>
        <p:spPr>
          <a:xfrm>
            <a:off x="6685544" y="1142999"/>
            <a:ext cx="4849911" cy="4245429"/>
          </a:xfrm>
          <a:prstGeom prst="rect">
            <a:avLst/>
          </a:prstGeom>
        </p:spPr>
      </p:pic>
      <p:sp>
        <p:nvSpPr>
          <p:cNvPr id="5" name="Rectangle 4"/>
          <p:cNvSpPr/>
          <p:nvPr/>
        </p:nvSpPr>
        <p:spPr>
          <a:xfrm>
            <a:off x="8523890" y="1261241"/>
            <a:ext cx="2049517" cy="6201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7830207" y="2238703"/>
            <a:ext cx="2501462" cy="777766"/>
          </a:xfrm>
          <a:custGeom>
            <a:avLst/>
            <a:gdLst>
              <a:gd name="connsiteX0" fmla="*/ 693683 w 2501462"/>
              <a:gd name="connsiteY0" fmla="*/ 0 h 777766"/>
              <a:gd name="connsiteX1" fmla="*/ 0 w 2501462"/>
              <a:gd name="connsiteY1" fmla="*/ 0 h 777766"/>
              <a:gd name="connsiteX2" fmla="*/ 0 w 2501462"/>
              <a:gd name="connsiteY2" fmla="*/ 777766 h 777766"/>
              <a:gd name="connsiteX3" fmla="*/ 2501462 w 2501462"/>
              <a:gd name="connsiteY3" fmla="*/ 777766 h 777766"/>
              <a:gd name="connsiteX4" fmla="*/ 2501462 w 2501462"/>
              <a:gd name="connsiteY4" fmla="*/ 178676 h 777766"/>
              <a:gd name="connsiteX5" fmla="*/ 2123090 w 2501462"/>
              <a:gd name="connsiteY5" fmla="*/ 178676 h 777766"/>
              <a:gd name="connsiteX6" fmla="*/ 2123090 w 2501462"/>
              <a:gd name="connsiteY6" fmla="*/ 178676 h 7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462" h="777766">
                <a:moveTo>
                  <a:pt x="693683" y="0"/>
                </a:moveTo>
                <a:lnTo>
                  <a:pt x="0" y="0"/>
                </a:lnTo>
                <a:lnTo>
                  <a:pt x="0" y="777766"/>
                </a:lnTo>
                <a:lnTo>
                  <a:pt x="2501462" y="777766"/>
                </a:lnTo>
                <a:lnTo>
                  <a:pt x="2501462" y="178676"/>
                </a:lnTo>
                <a:lnTo>
                  <a:pt x="2123090" y="178676"/>
                </a:lnTo>
                <a:lnTo>
                  <a:pt x="2123090" y="178676"/>
                </a:ln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433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57" y="192315"/>
            <a:ext cx="7745186" cy="794204"/>
          </a:xfrm>
          <a:solidFill>
            <a:srgbClr val="FFFF00"/>
          </a:solidFill>
        </p:spPr>
        <p:txBody>
          <a:bodyPr/>
          <a:lstStyle/>
          <a:p>
            <a:pPr algn="ctr"/>
            <a:r>
              <a:rPr lang="es-MX" b="1" dirty="0" smtClean="0"/>
              <a:t>1. </a:t>
            </a:r>
            <a:r>
              <a:rPr lang="es-MX" b="1" dirty="0" err="1" smtClean="0"/>
              <a:t>Nguyên</a:t>
            </a:r>
            <a:r>
              <a:rPr lang="es-MX" b="1" dirty="0" smtClean="0"/>
              <a:t>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dirty="0"/>
          </a:p>
        </p:txBody>
      </p:sp>
      <p:sp>
        <p:nvSpPr>
          <p:cNvPr id="3" name="Content Placeholder 2"/>
          <p:cNvSpPr>
            <a:spLocks noGrp="1"/>
          </p:cNvSpPr>
          <p:nvPr>
            <p:ph idx="1"/>
          </p:nvPr>
        </p:nvSpPr>
        <p:spPr>
          <a:xfrm>
            <a:off x="838200" y="1224644"/>
            <a:ext cx="10515600" cy="5533508"/>
          </a:xfrm>
        </p:spPr>
        <p:txBody>
          <a:bodyPr>
            <a:normAutofit fontScale="77500" lnSpcReduction="20000"/>
          </a:bodyPr>
          <a:lstStyle/>
          <a:p>
            <a:pPr marL="0" indent="0">
              <a:buNone/>
            </a:pPr>
            <a:r>
              <a:rPr lang="en-GB" b="1" dirty="0" err="1" smtClean="0"/>
              <a:t>Đối</a:t>
            </a:r>
            <a:r>
              <a:rPr lang="en-GB" b="1" dirty="0" smtClean="0"/>
              <a:t> </a:t>
            </a:r>
            <a:r>
              <a:rPr lang="en-GB" b="1" dirty="0" err="1" smtClean="0"/>
              <a:t>với</a:t>
            </a:r>
            <a:r>
              <a:rPr lang="en-GB" b="1" dirty="0" smtClean="0"/>
              <a:t> </a:t>
            </a:r>
            <a:r>
              <a:rPr lang="en-GB" b="1" dirty="0" err="1" smtClean="0"/>
              <a:t>acquy</a:t>
            </a:r>
            <a:r>
              <a:rPr lang="en-GB" b="1" dirty="0" smtClean="0"/>
              <a:t> Lithium</a:t>
            </a:r>
          </a:p>
          <a:p>
            <a:pPr marL="0" indent="0">
              <a:buNone/>
            </a:pPr>
            <a:r>
              <a:rPr lang="en-GB" dirty="0" smtClean="0"/>
              <a:t>P</a:t>
            </a:r>
            <a:r>
              <a:rPr lang="vi-VN" dirty="0" smtClean="0"/>
              <a:t>hản </a:t>
            </a:r>
            <a:r>
              <a:rPr lang="vi-VN" dirty="0"/>
              <a:t>ứng tại cực dương (cathode) trong vật liệu dạng lớp LCO được viết như sau (chiều thuận là sạc, chiều nghịch là xả):</a:t>
            </a:r>
            <a:endParaRPr lang="en-GB" dirty="0"/>
          </a:p>
          <a:p>
            <a:pPr marL="0" indent="0">
              <a:buNone/>
            </a:pPr>
            <a:r>
              <a:rPr lang="vi-VN" dirty="0"/>
              <a:t>LiCoO</a:t>
            </a:r>
            <a:r>
              <a:rPr lang="vi-VN" baseline="-25000" dirty="0"/>
              <a:t>2</a:t>
            </a:r>
            <a:r>
              <a:rPr lang="vi-VN" dirty="0"/>
              <a:t> </a:t>
            </a:r>
            <a:r>
              <a:rPr lang="vi-VN" dirty="0" smtClean="0">
                <a:sym typeface="Wingdings 3" panose="05040102010807070707" pitchFamily="18" charset="2"/>
              </a:rPr>
              <a:t></a:t>
            </a:r>
            <a:r>
              <a:rPr lang="vi-VN" dirty="0"/>
              <a:t> CoO</a:t>
            </a:r>
            <a:r>
              <a:rPr lang="vi-VN" baseline="-25000" dirty="0"/>
              <a:t>2</a:t>
            </a:r>
            <a:r>
              <a:rPr lang="vi-VN" dirty="0"/>
              <a:t> + Li</a:t>
            </a:r>
            <a:r>
              <a:rPr lang="vi-VN" baseline="30000" dirty="0"/>
              <a:t>+</a:t>
            </a:r>
            <a:r>
              <a:rPr lang="vi-VN" dirty="0"/>
              <a:t> + e</a:t>
            </a:r>
            <a:r>
              <a:rPr lang="vi-VN" baseline="30000" dirty="0"/>
              <a:t>-</a:t>
            </a:r>
            <a:endParaRPr lang="en-GB" dirty="0"/>
          </a:p>
          <a:p>
            <a:pPr marL="0" indent="0">
              <a:buNone/>
            </a:pPr>
            <a:r>
              <a:rPr lang="en-GB" dirty="0"/>
              <a:t>P</a:t>
            </a:r>
            <a:r>
              <a:rPr lang="vi-VN" dirty="0" smtClean="0"/>
              <a:t>hản </a:t>
            </a:r>
            <a:r>
              <a:rPr lang="vi-VN" dirty="0"/>
              <a:t>ứng tại cực âm (anode) trong vật liệu dạng lớp graphite (chiều thuận là sạc, chiều nghịch là xả):</a:t>
            </a:r>
            <a:endParaRPr lang="en-GB" dirty="0"/>
          </a:p>
          <a:p>
            <a:pPr marL="0" indent="0">
              <a:buNone/>
            </a:pPr>
            <a:r>
              <a:rPr lang="vi-VN" dirty="0"/>
              <a:t>C</a:t>
            </a:r>
            <a:r>
              <a:rPr lang="vi-VN" baseline="-25000" dirty="0"/>
              <a:t>6</a:t>
            </a:r>
            <a:r>
              <a:rPr lang="vi-VN" dirty="0"/>
              <a:t> + Li</a:t>
            </a:r>
            <a:r>
              <a:rPr lang="vi-VN" baseline="30000" dirty="0"/>
              <a:t>+</a:t>
            </a:r>
            <a:r>
              <a:rPr lang="vi-VN" dirty="0"/>
              <a:t> + e</a:t>
            </a:r>
            <a:r>
              <a:rPr lang="vi-VN" baseline="30000" dirty="0"/>
              <a:t>-</a:t>
            </a:r>
            <a:r>
              <a:rPr lang="vi-VN" dirty="0"/>
              <a:t> </a:t>
            </a:r>
            <a:r>
              <a:rPr lang="vi-VN" dirty="0" smtClean="0">
                <a:sym typeface="Wingdings 3" panose="05040102010807070707" pitchFamily="18" charset="2"/>
              </a:rPr>
              <a:t></a:t>
            </a:r>
            <a:r>
              <a:rPr lang="vi-VN" dirty="0"/>
              <a:t> LiC</a:t>
            </a:r>
            <a:r>
              <a:rPr lang="vi-VN" baseline="-25000" dirty="0"/>
              <a:t>6</a:t>
            </a:r>
            <a:endParaRPr lang="en-GB" dirty="0"/>
          </a:p>
          <a:p>
            <a:pPr marL="0" indent="0">
              <a:buNone/>
            </a:pPr>
            <a:r>
              <a:rPr lang="vi-VN" dirty="0"/>
              <a:t>Phản ứng của cả acquy (chiều thuận là sạc, chiều nghịch là xả)</a:t>
            </a:r>
            <a:endParaRPr lang="en-GB" dirty="0"/>
          </a:p>
          <a:p>
            <a:pPr marL="0" indent="0">
              <a:buNone/>
            </a:pPr>
            <a:r>
              <a:rPr lang="vi-VN" dirty="0"/>
              <a:t>C</a:t>
            </a:r>
            <a:r>
              <a:rPr lang="vi-VN" baseline="-25000" dirty="0"/>
              <a:t>6</a:t>
            </a:r>
            <a:r>
              <a:rPr lang="vi-VN" dirty="0"/>
              <a:t> + LiCoO</a:t>
            </a:r>
            <a:r>
              <a:rPr lang="vi-VN" baseline="-25000" dirty="0"/>
              <a:t>2</a:t>
            </a:r>
            <a:r>
              <a:rPr lang="vi-VN" dirty="0"/>
              <a:t> </a:t>
            </a:r>
            <a:r>
              <a:rPr lang="vi-VN" dirty="0" smtClean="0">
                <a:sym typeface="Wingdings 3" panose="05040102010807070707" pitchFamily="18" charset="2"/>
              </a:rPr>
              <a:t></a:t>
            </a:r>
            <a:r>
              <a:rPr lang="vi-VN" dirty="0"/>
              <a:t> LiC</a:t>
            </a:r>
            <a:r>
              <a:rPr lang="vi-VN" baseline="-25000" dirty="0"/>
              <a:t>6</a:t>
            </a:r>
            <a:r>
              <a:rPr lang="vi-VN" dirty="0"/>
              <a:t> + CoO</a:t>
            </a:r>
            <a:r>
              <a:rPr lang="vi-VN" baseline="-25000" dirty="0"/>
              <a:t>2</a:t>
            </a:r>
            <a:endParaRPr lang="en-GB" dirty="0"/>
          </a:p>
          <a:p>
            <a:pPr marL="0" indent="0">
              <a:buNone/>
            </a:pPr>
            <a:r>
              <a:rPr lang="vi-VN" dirty="0"/>
              <a:t>Như vậy khi sạc, C</a:t>
            </a:r>
            <a:r>
              <a:rPr lang="vi-VN" baseline="-25000" dirty="0"/>
              <a:t>6</a:t>
            </a:r>
            <a:r>
              <a:rPr lang="vi-VN" baseline="30000" dirty="0"/>
              <a:t>0</a:t>
            </a:r>
            <a:r>
              <a:rPr lang="vi-VN" dirty="0"/>
              <a:t> (anode) bị khử thành C</a:t>
            </a:r>
            <a:r>
              <a:rPr lang="vi-VN" baseline="-25000" dirty="0"/>
              <a:t>6</a:t>
            </a:r>
            <a:r>
              <a:rPr lang="vi-VN" baseline="30000" dirty="0"/>
              <a:t>1-</a:t>
            </a:r>
            <a:r>
              <a:rPr lang="vi-VN" dirty="0"/>
              <a:t>, Co</a:t>
            </a:r>
            <a:r>
              <a:rPr lang="vi-VN" baseline="30000" dirty="0"/>
              <a:t>3+</a:t>
            </a:r>
            <a:r>
              <a:rPr lang="vi-VN" dirty="0"/>
              <a:t> bị oxi hóa thành Co</a:t>
            </a:r>
            <a:r>
              <a:rPr lang="vi-VN" baseline="30000" dirty="0"/>
              <a:t>4+</a:t>
            </a:r>
            <a:r>
              <a:rPr lang="vi-VN" dirty="0"/>
              <a:t>, và ngược lại khi xả.</a:t>
            </a:r>
            <a:endParaRPr lang="en-GB" dirty="0"/>
          </a:p>
          <a:p>
            <a:pPr marL="0" indent="0">
              <a:buNone/>
            </a:pPr>
            <a:r>
              <a:rPr lang="vi-VN" dirty="0" smtClean="0"/>
              <a:t>Nếu </a:t>
            </a:r>
            <a:r>
              <a:rPr lang="vi-VN" dirty="0"/>
              <a:t>như xả quá mức </a:t>
            </a:r>
            <a:r>
              <a:rPr lang="vi-VN" dirty="0" smtClean="0"/>
              <a:t>(thừa </a:t>
            </a:r>
            <a:r>
              <a:rPr lang="vi-VN" dirty="0"/>
              <a:t>ion liti) một liti coban oxit đã bão hòa sẽ dẫn đến hình thành liti oxit, theo phản ứng một chiều sau:</a:t>
            </a:r>
            <a:endParaRPr lang="en-GB" dirty="0"/>
          </a:p>
          <a:p>
            <a:pPr marL="0" indent="0">
              <a:buNone/>
            </a:pPr>
            <a:r>
              <a:rPr lang="vi-VN" dirty="0"/>
              <a:t>LiCoO</a:t>
            </a:r>
            <a:r>
              <a:rPr lang="vi-VN" baseline="-25000" dirty="0"/>
              <a:t>2</a:t>
            </a:r>
            <a:r>
              <a:rPr lang="vi-VN" dirty="0"/>
              <a:t> + Li</a:t>
            </a:r>
            <a:r>
              <a:rPr lang="vi-VN" baseline="30000" dirty="0"/>
              <a:t>+</a:t>
            </a:r>
            <a:r>
              <a:rPr lang="vi-VN" dirty="0"/>
              <a:t> + e</a:t>
            </a:r>
            <a:r>
              <a:rPr lang="vi-VN" baseline="30000" dirty="0"/>
              <a:t>-</a:t>
            </a:r>
            <a:r>
              <a:rPr lang="vi-VN" dirty="0"/>
              <a:t> → Li</a:t>
            </a:r>
            <a:r>
              <a:rPr lang="vi-VN" baseline="-25000" dirty="0"/>
              <a:t>2</a:t>
            </a:r>
            <a:r>
              <a:rPr lang="vi-VN" dirty="0"/>
              <a:t>O + CoO</a:t>
            </a:r>
            <a:endParaRPr lang="en-GB" dirty="0"/>
          </a:p>
          <a:p>
            <a:pPr marL="0" indent="0">
              <a:buNone/>
            </a:pPr>
            <a:r>
              <a:rPr lang="vi-VN" dirty="0"/>
              <a:t>Nếu sạc quá </a:t>
            </a:r>
            <a:r>
              <a:rPr lang="en-GB" dirty="0" err="1" smtClean="0"/>
              <a:t>áp</a:t>
            </a:r>
            <a:r>
              <a:rPr lang="vi-VN" dirty="0" smtClean="0"/>
              <a:t> </a:t>
            </a:r>
            <a:r>
              <a:rPr lang="vi-VN" dirty="0"/>
              <a:t>acquy LCO lên trên 5,2 V sẽ dẫn đến hình thành coban IV oxit, theo phản ứng một chiều sau, </a:t>
            </a:r>
            <a:endParaRPr lang="en-GB" dirty="0" smtClean="0"/>
          </a:p>
          <a:p>
            <a:pPr marL="0" indent="0">
              <a:buNone/>
            </a:pPr>
            <a:r>
              <a:rPr lang="vi-VN" dirty="0" smtClean="0"/>
              <a:t>LiCoO</a:t>
            </a:r>
            <a:r>
              <a:rPr lang="vi-VN" baseline="-25000" dirty="0" smtClean="0"/>
              <a:t>2</a:t>
            </a:r>
            <a:r>
              <a:rPr lang="vi-VN" dirty="0"/>
              <a:t> → Li</a:t>
            </a:r>
            <a:r>
              <a:rPr lang="vi-VN" baseline="30000" dirty="0"/>
              <a:t>+</a:t>
            </a:r>
            <a:r>
              <a:rPr lang="vi-VN" dirty="0"/>
              <a:t> +e</a:t>
            </a:r>
            <a:r>
              <a:rPr lang="vi-VN" baseline="30000" dirty="0"/>
              <a:t>-</a:t>
            </a:r>
            <a:r>
              <a:rPr lang="vi-VN" dirty="0"/>
              <a:t> + CoO</a:t>
            </a:r>
            <a:r>
              <a:rPr lang="vi-VN" baseline="-25000" dirty="0"/>
              <a:t>2</a:t>
            </a:r>
            <a:endParaRPr lang="en-GB" dirty="0"/>
          </a:p>
          <a:p>
            <a:endParaRPr lang="en-GB" dirty="0"/>
          </a:p>
        </p:txBody>
      </p:sp>
    </p:spTree>
    <p:extLst>
      <p:ext uri="{BB962C8B-B14F-4D97-AF65-F5344CB8AC3E}">
        <p14:creationId xmlns:p14="http://schemas.microsoft.com/office/powerpoint/2010/main" val="211426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907" y="348796"/>
            <a:ext cx="7745186" cy="794204"/>
          </a:xfrm>
          <a:solidFill>
            <a:srgbClr val="FFFF00"/>
          </a:solidFill>
        </p:spPr>
        <p:txBody>
          <a:bodyPr/>
          <a:lstStyle/>
          <a:p>
            <a:pPr algn="ctr"/>
            <a:r>
              <a:rPr lang="es-MX" b="1" dirty="0" smtClean="0"/>
              <a:t>1. </a:t>
            </a:r>
            <a:r>
              <a:rPr lang="es-MX" b="1" dirty="0" err="1" smtClean="0"/>
              <a:t>Nguyên</a:t>
            </a:r>
            <a:r>
              <a:rPr lang="es-MX" b="1" dirty="0" smtClean="0"/>
              <a:t>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dirty="0"/>
          </a:p>
        </p:txBody>
      </p:sp>
      <p:sp>
        <p:nvSpPr>
          <p:cNvPr id="3" name="Content Placeholder 2"/>
          <p:cNvSpPr>
            <a:spLocks noGrp="1"/>
          </p:cNvSpPr>
          <p:nvPr>
            <p:ph idx="1"/>
          </p:nvPr>
        </p:nvSpPr>
        <p:spPr>
          <a:xfrm>
            <a:off x="838201" y="1224644"/>
            <a:ext cx="5162550" cy="5214256"/>
          </a:xfrm>
        </p:spPr>
        <p:txBody>
          <a:bodyPr>
            <a:normAutofit fontScale="92500" lnSpcReduction="20000"/>
          </a:bodyPr>
          <a:lstStyle/>
          <a:p>
            <a:r>
              <a:rPr lang="vi-VN" b="1" dirty="0"/>
              <a:t>Khi sạc </a:t>
            </a:r>
            <a:r>
              <a:rPr lang="en-GB" dirty="0" err="1" smtClean="0"/>
              <a:t>đặt</a:t>
            </a:r>
            <a:r>
              <a:rPr lang="en-GB" dirty="0" smtClean="0"/>
              <a:t> </a:t>
            </a:r>
            <a:r>
              <a:rPr lang="en-GB" dirty="0" err="1" smtClean="0"/>
              <a:t>một</a:t>
            </a:r>
            <a:r>
              <a:rPr lang="en-GB" dirty="0" smtClean="0"/>
              <a:t> </a:t>
            </a:r>
            <a:r>
              <a:rPr lang="en-GB" dirty="0" err="1" smtClean="0"/>
              <a:t>điện</a:t>
            </a:r>
            <a:r>
              <a:rPr lang="en-GB" dirty="0" smtClean="0"/>
              <a:t> </a:t>
            </a:r>
            <a:r>
              <a:rPr lang="en-GB" dirty="0" err="1" smtClean="0"/>
              <a:t>áp</a:t>
            </a:r>
            <a:r>
              <a:rPr lang="en-GB" dirty="0" smtClean="0"/>
              <a:t> </a:t>
            </a:r>
            <a:r>
              <a:rPr lang="en-GB" dirty="0" err="1" smtClean="0"/>
              <a:t>của</a:t>
            </a:r>
            <a:r>
              <a:rPr lang="en-GB" dirty="0" smtClean="0"/>
              <a:t> </a:t>
            </a:r>
            <a:r>
              <a:rPr lang="en-GB" dirty="0" err="1" smtClean="0"/>
              <a:t>nguồn</a:t>
            </a:r>
            <a:r>
              <a:rPr lang="en-GB" dirty="0" smtClean="0"/>
              <a:t> </a:t>
            </a:r>
            <a:r>
              <a:rPr lang="en-GB" dirty="0" err="1" smtClean="0"/>
              <a:t>nạp</a:t>
            </a:r>
            <a:r>
              <a:rPr lang="en-GB" dirty="0" smtClean="0"/>
              <a:t> </a:t>
            </a:r>
            <a:r>
              <a:rPr lang="en-GB" dirty="0" err="1" smtClean="0"/>
              <a:t>vào</a:t>
            </a:r>
            <a:r>
              <a:rPr lang="en-GB" dirty="0" smtClean="0"/>
              <a:t> </a:t>
            </a:r>
            <a:r>
              <a:rPr lang="en-GB" dirty="0" err="1" smtClean="0"/>
              <a:t>acquy</a:t>
            </a:r>
            <a:r>
              <a:rPr lang="en-GB" dirty="0" smtClean="0"/>
              <a:t>,</a:t>
            </a:r>
            <a:r>
              <a:rPr lang="vi-VN" dirty="0" smtClean="0"/>
              <a:t> electron </a:t>
            </a:r>
            <a:r>
              <a:rPr lang="vi-VN" dirty="0"/>
              <a:t>bị buộc chạy từ điện cực dương của </a:t>
            </a:r>
            <a:r>
              <a:rPr lang="vi-VN" dirty="0" smtClean="0"/>
              <a:t>acquy</a:t>
            </a:r>
            <a:r>
              <a:rPr lang="en-GB" dirty="0" smtClean="0"/>
              <a:t> </a:t>
            </a:r>
            <a:r>
              <a:rPr lang="en-GB" dirty="0" err="1" smtClean="0"/>
              <a:t>về</a:t>
            </a:r>
            <a:r>
              <a:rPr lang="en-GB" dirty="0" smtClean="0"/>
              <a:t> </a:t>
            </a:r>
            <a:r>
              <a:rPr lang="en-GB" dirty="0" err="1" smtClean="0"/>
              <a:t>điện</a:t>
            </a:r>
            <a:r>
              <a:rPr lang="en-GB" dirty="0" smtClean="0"/>
              <a:t> </a:t>
            </a:r>
            <a:r>
              <a:rPr lang="en-GB" dirty="0" err="1" smtClean="0"/>
              <a:t>cực</a:t>
            </a:r>
            <a:r>
              <a:rPr lang="en-GB" dirty="0" smtClean="0"/>
              <a:t> </a:t>
            </a:r>
            <a:r>
              <a:rPr lang="en-GB" dirty="0" err="1" smtClean="0"/>
              <a:t>âm</a:t>
            </a:r>
            <a:r>
              <a:rPr lang="en-GB" dirty="0" smtClean="0"/>
              <a:t>,</a:t>
            </a:r>
            <a:r>
              <a:rPr lang="vi-VN" dirty="0" smtClean="0"/>
              <a:t> ion Li</a:t>
            </a:r>
            <a:r>
              <a:rPr lang="en-GB" baseline="30000" dirty="0" smtClean="0"/>
              <a:t>+</a:t>
            </a:r>
            <a:r>
              <a:rPr lang="vi-VN" dirty="0" smtClean="0"/>
              <a:t> </a:t>
            </a:r>
            <a:r>
              <a:rPr lang="vi-VN" dirty="0"/>
              <a:t>tách khỏi cực </a:t>
            </a:r>
            <a:r>
              <a:rPr lang="en-GB" dirty="0" err="1" smtClean="0"/>
              <a:t>âm</a:t>
            </a:r>
            <a:r>
              <a:rPr lang="vi-VN" dirty="0" smtClean="0"/>
              <a:t> </a:t>
            </a:r>
            <a:r>
              <a:rPr lang="vi-VN" dirty="0"/>
              <a:t>di chuyển trở về điện cực </a:t>
            </a:r>
            <a:r>
              <a:rPr lang="en-GB" dirty="0" err="1" smtClean="0"/>
              <a:t>dương</a:t>
            </a:r>
            <a:r>
              <a:rPr lang="vi-VN" dirty="0" smtClean="0"/>
              <a:t> </a:t>
            </a:r>
            <a:r>
              <a:rPr lang="vi-VN" dirty="0"/>
              <a:t>của </a:t>
            </a:r>
            <a:r>
              <a:rPr lang="vi-VN" dirty="0" smtClean="0"/>
              <a:t>acquy. </a:t>
            </a:r>
            <a:r>
              <a:rPr lang="vi-VN" dirty="0"/>
              <a:t>Như vậy, acquy đảo chiều trong quá trình sạc và xả. </a:t>
            </a:r>
            <a:endParaRPr lang="en-GB" dirty="0" smtClean="0"/>
          </a:p>
          <a:p>
            <a:r>
              <a:rPr lang="vi-VN" b="1" dirty="0" smtClean="0"/>
              <a:t>Khi </a:t>
            </a:r>
            <a:r>
              <a:rPr lang="vi-VN" b="1" dirty="0"/>
              <a:t>xả</a:t>
            </a:r>
            <a:r>
              <a:rPr lang="vi-VN" dirty="0"/>
              <a:t>, ion </a:t>
            </a:r>
            <a:r>
              <a:rPr lang="en-GB" dirty="0" smtClean="0"/>
              <a:t>Li</a:t>
            </a:r>
            <a:r>
              <a:rPr lang="en-GB" baseline="30000" dirty="0" smtClean="0"/>
              <a:t>+</a:t>
            </a:r>
            <a:r>
              <a:rPr lang="vi-VN" dirty="0" smtClean="0"/>
              <a:t> </a:t>
            </a:r>
            <a:r>
              <a:rPr lang="vi-VN" dirty="0"/>
              <a:t>(mang điện dương) di chuyển </a:t>
            </a:r>
            <a:r>
              <a:rPr lang="en-GB" dirty="0" err="1" smtClean="0"/>
              <a:t>ngược</a:t>
            </a:r>
            <a:r>
              <a:rPr lang="en-GB" dirty="0" smtClean="0"/>
              <a:t> </a:t>
            </a:r>
            <a:r>
              <a:rPr lang="en-GB" dirty="0" err="1" smtClean="0"/>
              <a:t>lại</a:t>
            </a:r>
            <a:r>
              <a:rPr lang="en-GB" dirty="0" smtClean="0"/>
              <a:t> </a:t>
            </a:r>
            <a:r>
              <a:rPr lang="vi-VN" dirty="0" smtClean="0"/>
              <a:t>từ </a:t>
            </a:r>
            <a:r>
              <a:rPr lang="vi-VN" dirty="0"/>
              <a:t>cực </a:t>
            </a:r>
            <a:r>
              <a:rPr lang="en-GB" dirty="0" err="1" smtClean="0"/>
              <a:t>dương</a:t>
            </a:r>
            <a:r>
              <a:rPr lang="vi-VN" dirty="0" smtClean="0"/>
              <a:t> </a:t>
            </a:r>
            <a:r>
              <a:rPr lang="en-GB" dirty="0" err="1" smtClean="0"/>
              <a:t>về</a:t>
            </a:r>
            <a:r>
              <a:rPr lang="en-GB" dirty="0" smtClean="0"/>
              <a:t> </a:t>
            </a:r>
            <a:r>
              <a:rPr lang="en-GB" dirty="0" err="1" smtClean="0"/>
              <a:t>cực</a:t>
            </a:r>
            <a:r>
              <a:rPr lang="en-GB" dirty="0" smtClean="0"/>
              <a:t> </a:t>
            </a:r>
            <a:r>
              <a:rPr lang="en-GB" dirty="0" err="1" smtClean="0"/>
              <a:t>âm</a:t>
            </a:r>
            <a:r>
              <a:rPr lang="vi-VN" dirty="0" smtClean="0"/>
              <a:t>,. </a:t>
            </a:r>
            <a:r>
              <a:rPr lang="vi-VN" dirty="0"/>
              <a:t>Để cân bằng điện tích giữa 2 cực, cứ mỗi ion Li dịch chuyển từ cực </a:t>
            </a:r>
            <a:r>
              <a:rPr lang="en-GB" dirty="0" err="1" smtClean="0"/>
              <a:t>dương</a:t>
            </a:r>
            <a:r>
              <a:rPr lang="vi-VN" dirty="0" smtClean="0"/>
              <a:t> </a:t>
            </a:r>
            <a:r>
              <a:rPr lang="vi-VN" dirty="0"/>
              <a:t>sang </a:t>
            </a:r>
            <a:r>
              <a:rPr lang="vi-VN" dirty="0" smtClean="0"/>
              <a:t>cực</a:t>
            </a:r>
            <a:r>
              <a:rPr lang="en-GB" dirty="0" smtClean="0"/>
              <a:t> </a:t>
            </a:r>
            <a:r>
              <a:rPr lang="en-GB" dirty="0" err="1" smtClean="0"/>
              <a:t>âm</a:t>
            </a:r>
            <a:r>
              <a:rPr lang="vi-VN" dirty="0" smtClean="0"/>
              <a:t> </a:t>
            </a:r>
            <a:r>
              <a:rPr lang="vi-VN" dirty="0"/>
              <a:t>trong lòng acquy, thì ở mạch ngoài, lại 1 electron chuyển động từ cực âm sang cực </a:t>
            </a:r>
            <a:r>
              <a:rPr lang="vi-VN" dirty="0" smtClean="0"/>
              <a:t>dương.</a:t>
            </a:r>
            <a:endParaRPr lang="en-GB" dirty="0"/>
          </a:p>
          <a:p>
            <a:endParaRPr lang="en-GB" dirty="0"/>
          </a:p>
        </p:txBody>
      </p:sp>
      <p:sp>
        <p:nvSpPr>
          <p:cNvPr id="5" name="TextBox 4"/>
          <p:cNvSpPr txBox="1"/>
          <p:nvPr/>
        </p:nvSpPr>
        <p:spPr>
          <a:xfrm>
            <a:off x="7010400" y="1372517"/>
            <a:ext cx="1952625" cy="646331"/>
          </a:xfrm>
          <a:prstGeom prst="rect">
            <a:avLst/>
          </a:prstGeom>
          <a:noFill/>
        </p:spPr>
        <p:txBody>
          <a:bodyPr wrap="square" rtlCol="0">
            <a:spAutoFit/>
          </a:bodyPr>
          <a:lstStyle/>
          <a:p>
            <a:r>
              <a:rPr lang="en-GB" dirty="0" err="1" smtClean="0"/>
              <a:t>Dùng</a:t>
            </a:r>
            <a:r>
              <a:rPr lang="en-GB" dirty="0" smtClean="0"/>
              <a:t> e- </a:t>
            </a:r>
            <a:r>
              <a:rPr lang="en-GB" dirty="0" err="1" smtClean="0"/>
              <a:t>kéo</a:t>
            </a:r>
            <a:r>
              <a:rPr lang="en-GB" dirty="0" smtClean="0"/>
              <a:t> Li</a:t>
            </a:r>
            <a:r>
              <a:rPr lang="en-GB" baseline="30000" dirty="0" smtClean="0"/>
              <a:t>+</a:t>
            </a:r>
            <a:r>
              <a:rPr lang="en-GB" dirty="0" smtClean="0"/>
              <a:t> </a:t>
            </a:r>
            <a:r>
              <a:rPr lang="en-GB" dirty="0" err="1" smtClean="0"/>
              <a:t>về</a:t>
            </a:r>
            <a:r>
              <a:rPr lang="en-GB" dirty="0" smtClean="0"/>
              <a:t> </a:t>
            </a:r>
            <a:r>
              <a:rPr lang="en-GB" dirty="0" err="1" smtClean="0"/>
              <a:t>phía</a:t>
            </a:r>
            <a:r>
              <a:rPr lang="en-GB" dirty="0" smtClean="0"/>
              <a:t> </a:t>
            </a:r>
            <a:r>
              <a:rPr lang="en-GB" dirty="0" err="1" smtClean="0"/>
              <a:t>cực</a:t>
            </a:r>
            <a:r>
              <a:rPr lang="en-GB" dirty="0" smtClean="0"/>
              <a:t> </a:t>
            </a:r>
            <a:r>
              <a:rPr lang="en-GB" dirty="0" err="1" smtClean="0"/>
              <a:t>dương</a:t>
            </a:r>
            <a:endParaRPr lang="en-GB" dirty="0"/>
          </a:p>
        </p:txBody>
      </p:sp>
      <p:sp>
        <p:nvSpPr>
          <p:cNvPr id="7" name="TextBox 6"/>
          <p:cNvSpPr txBox="1"/>
          <p:nvPr/>
        </p:nvSpPr>
        <p:spPr>
          <a:xfrm>
            <a:off x="9991725" y="1298580"/>
            <a:ext cx="1762125" cy="646331"/>
          </a:xfrm>
          <a:prstGeom prst="rect">
            <a:avLst/>
          </a:prstGeom>
          <a:noFill/>
        </p:spPr>
        <p:txBody>
          <a:bodyPr wrap="square" rtlCol="0">
            <a:spAutoFit/>
          </a:bodyPr>
          <a:lstStyle/>
          <a:p>
            <a:r>
              <a:rPr lang="en-GB" dirty="0" smtClean="0"/>
              <a:t>Dung e</a:t>
            </a:r>
            <a:r>
              <a:rPr lang="en-GB" baseline="30000" dirty="0" smtClean="0"/>
              <a:t>-</a:t>
            </a:r>
            <a:r>
              <a:rPr lang="en-GB" dirty="0" smtClean="0"/>
              <a:t> </a:t>
            </a:r>
            <a:r>
              <a:rPr lang="en-GB" dirty="0" err="1" smtClean="0"/>
              <a:t>đẩy</a:t>
            </a:r>
            <a:r>
              <a:rPr lang="en-GB" dirty="0" smtClean="0"/>
              <a:t> Li</a:t>
            </a:r>
            <a:r>
              <a:rPr lang="en-GB" baseline="30000" dirty="0" smtClean="0"/>
              <a:t>+</a:t>
            </a:r>
            <a:r>
              <a:rPr lang="en-GB" dirty="0" smtClean="0"/>
              <a:t> </a:t>
            </a:r>
            <a:r>
              <a:rPr lang="en-GB" dirty="0" err="1" smtClean="0"/>
              <a:t>về</a:t>
            </a:r>
            <a:r>
              <a:rPr lang="en-GB" dirty="0" smtClean="0"/>
              <a:t> </a:t>
            </a:r>
            <a:r>
              <a:rPr lang="en-GB" dirty="0" err="1" smtClean="0"/>
              <a:t>phía</a:t>
            </a:r>
            <a:r>
              <a:rPr lang="en-GB" dirty="0" smtClean="0"/>
              <a:t> </a:t>
            </a:r>
            <a:r>
              <a:rPr lang="en-GB" dirty="0" err="1" smtClean="0"/>
              <a:t>cực</a:t>
            </a:r>
            <a:r>
              <a:rPr lang="en-GB" dirty="0" smtClean="0"/>
              <a:t> </a:t>
            </a:r>
            <a:r>
              <a:rPr lang="en-GB" dirty="0" err="1" smtClean="0"/>
              <a:t>âm</a:t>
            </a:r>
            <a:endParaRPr lang="en-GB" dirty="0"/>
          </a:p>
        </p:txBody>
      </p:sp>
      <p:grpSp>
        <p:nvGrpSpPr>
          <p:cNvPr id="13" name="Group 12"/>
          <p:cNvGrpSpPr/>
          <p:nvPr/>
        </p:nvGrpSpPr>
        <p:grpSpPr>
          <a:xfrm>
            <a:off x="6457950" y="2018848"/>
            <a:ext cx="5467350" cy="2438400"/>
            <a:chOff x="6457950" y="2018848"/>
            <a:chExt cx="5467350" cy="2438400"/>
          </a:xfrm>
        </p:grpSpPr>
        <p:pic>
          <p:nvPicPr>
            <p:cNvPr id="4" name="Picture 3"/>
            <p:cNvPicPr>
              <a:picLocks noChangeAspect="1"/>
            </p:cNvPicPr>
            <p:nvPr/>
          </p:nvPicPr>
          <p:blipFill>
            <a:blip r:embed="rId2"/>
            <a:stretch>
              <a:fillRect/>
            </a:stretch>
          </p:blipFill>
          <p:spPr>
            <a:xfrm>
              <a:off x="6457950" y="2018848"/>
              <a:ext cx="5467350" cy="2438400"/>
            </a:xfrm>
            <a:prstGeom prst="rect">
              <a:avLst/>
            </a:prstGeom>
          </p:spPr>
        </p:pic>
        <p:cxnSp>
          <p:nvCxnSpPr>
            <p:cNvPr id="8" name="Straight Arrow Connector 7"/>
            <p:cNvCxnSpPr/>
            <p:nvPr/>
          </p:nvCxnSpPr>
          <p:spPr>
            <a:xfrm flipV="1">
              <a:off x="7355417" y="2827867"/>
              <a:ext cx="0" cy="9017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582025" y="2971800"/>
              <a:ext cx="0" cy="838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886825" y="2695575"/>
              <a:ext cx="0" cy="88582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094384" y="2857501"/>
              <a:ext cx="0" cy="9017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313584" y="2908300"/>
              <a:ext cx="0" cy="9017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1618384" y="2679700"/>
              <a:ext cx="0" cy="9017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649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57" y="430440"/>
            <a:ext cx="7745186" cy="794204"/>
          </a:xfrm>
          <a:solidFill>
            <a:srgbClr val="FFFF00"/>
          </a:solidFill>
        </p:spPr>
        <p:txBody>
          <a:bodyPr/>
          <a:lstStyle/>
          <a:p>
            <a:pPr algn="ctr"/>
            <a:r>
              <a:rPr lang="es-MX" b="1" dirty="0" smtClean="0"/>
              <a:t>1. </a:t>
            </a:r>
            <a:r>
              <a:rPr lang="es-MX" b="1" dirty="0" err="1" smtClean="0"/>
              <a:t>Nguyên</a:t>
            </a:r>
            <a:r>
              <a:rPr lang="es-MX" b="1" dirty="0" smtClean="0"/>
              <a:t> </a:t>
            </a:r>
            <a:r>
              <a:rPr lang="es-MX" b="1" dirty="0" err="1"/>
              <a:t>tắc</a:t>
            </a:r>
            <a:r>
              <a:rPr lang="es-MX" b="1" dirty="0"/>
              <a:t> </a:t>
            </a:r>
            <a:r>
              <a:rPr lang="es-MX" b="1" dirty="0" err="1"/>
              <a:t>chung</a:t>
            </a:r>
            <a:r>
              <a:rPr lang="es-MX" b="1" dirty="0"/>
              <a:t> </a:t>
            </a:r>
            <a:r>
              <a:rPr lang="es-MX" b="1" dirty="0" err="1"/>
              <a:t>nạp</a:t>
            </a:r>
            <a:r>
              <a:rPr lang="es-MX" b="1" dirty="0"/>
              <a:t> </a:t>
            </a:r>
            <a:r>
              <a:rPr lang="es-MX" b="1" dirty="0" err="1"/>
              <a:t>acquy</a:t>
            </a:r>
            <a:endParaRPr lang="en-GB" dirty="0"/>
          </a:p>
        </p:txBody>
      </p:sp>
      <p:sp>
        <p:nvSpPr>
          <p:cNvPr id="3" name="Content Placeholder 2"/>
          <p:cNvSpPr>
            <a:spLocks noGrp="1"/>
          </p:cNvSpPr>
          <p:nvPr>
            <p:ph idx="1"/>
          </p:nvPr>
        </p:nvSpPr>
        <p:spPr>
          <a:xfrm>
            <a:off x="838201" y="1224644"/>
            <a:ext cx="5162550" cy="5214256"/>
          </a:xfrm>
        </p:spPr>
        <p:txBody>
          <a:bodyPr>
            <a:normAutofit lnSpcReduction="10000"/>
          </a:bodyPr>
          <a:lstStyle/>
          <a:p>
            <a:pPr marL="0" indent="0">
              <a:buNone/>
            </a:pPr>
            <a:r>
              <a:rPr lang="en-GB" dirty="0" err="1" smtClean="0"/>
              <a:t>Như</a:t>
            </a:r>
            <a:r>
              <a:rPr lang="en-GB" dirty="0" smtClean="0"/>
              <a:t> </a:t>
            </a:r>
            <a:r>
              <a:rPr lang="en-GB" dirty="0" err="1" smtClean="0"/>
              <a:t>vậy</a:t>
            </a:r>
            <a:r>
              <a:rPr lang="en-GB" dirty="0" smtClean="0"/>
              <a:t> </a:t>
            </a:r>
            <a:r>
              <a:rPr lang="en-GB" dirty="0" err="1" smtClean="0"/>
              <a:t>muốn</a:t>
            </a:r>
            <a:r>
              <a:rPr lang="en-GB" dirty="0" smtClean="0"/>
              <a:t> </a:t>
            </a:r>
            <a:r>
              <a:rPr lang="en-GB" dirty="0" err="1" smtClean="0"/>
              <a:t>nạp</a:t>
            </a:r>
            <a:r>
              <a:rPr lang="en-GB" dirty="0" smtClean="0"/>
              <a:t> </a:t>
            </a:r>
            <a:r>
              <a:rPr lang="en-GB" dirty="0" err="1" smtClean="0"/>
              <a:t>acquy</a:t>
            </a:r>
            <a:r>
              <a:rPr lang="en-GB" dirty="0" smtClean="0"/>
              <a:t> </a:t>
            </a:r>
            <a:r>
              <a:rPr lang="en-GB" dirty="0" err="1" smtClean="0"/>
              <a:t>cần</a:t>
            </a:r>
            <a:r>
              <a:rPr lang="en-GB" dirty="0" smtClean="0"/>
              <a:t>:</a:t>
            </a:r>
          </a:p>
          <a:p>
            <a:r>
              <a:rPr lang="en-GB" dirty="0" err="1" smtClean="0"/>
              <a:t>Nguồn</a:t>
            </a:r>
            <a:r>
              <a:rPr lang="en-GB" dirty="0" smtClean="0"/>
              <a:t> </a:t>
            </a:r>
            <a:r>
              <a:rPr lang="en-GB" dirty="0" err="1" smtClean="0"/>
              <a:t>nạp</a:t>
            </a:r>
            <a:r>
              <a:rPr lang="en-GB" dirty="0" smtClean="0"/>
              <a:t> </a:t>
            </a:r>
            <a:r>
              <a:rPr lang="en-GB" dirty="0" err="1" smtClean="0"/>
              <a:t>từ</a:t>
            </a:r>
            <a:r>
              <a:rPr lang="en-GB" dirty="0" smtClean="0"/>
              <a:t> </a:t>
            </a:r>
            <a:r>
              <a:rPr lang="en-GB" dirty="0" err="1" smtClean="0"/>
              <a:t>ngoài</a:t>
            </a:r>
            <a:endParaRPr lang="en-GB" dirty="0" smtClean="0"/>
          </a:p>
          <a:p>
            <a:r>
              <a:rPr lang="en-GB" dirty="0" err="1" smtClean="0"/>
              <a:t>Điện</a:t>
            </a:r>
            <a:r>
              <a:rPr lang="en-GB" dirty="0" smtClean="0"/>
              <a:t> </a:t>
            </a:r>
            <a:r>
              <a:rPr lang="en-GB" dirty="0" err="1" smtClean="0"/>
              <a:t>áp</a:t>
            </a:r>
            <a:r>
              <a:rPr lang="en-GB" dirty="0" smtClean="0"/>
              <a:t> </a:t>
            </a:r>
            <a:r>
              <a:rPr lang="en-GB" dirty="0" err="1" smtClean="0"/>
              <a:t>nguồn</a:t>
            </a:r>
            <a:r>
              <a:rPr lang="en-GB" dirty="0" smtClean="0"/>
              <a:t> </a:t>
            </a:r>
            <a:r>
              <a:rPr lang="en-GB" dirty="0" err="1" smtClean="0"/>
              <a:t>nạp</a:t>
            </a:r>
            <a:r>
              <a:rPr lang="en-GB" dirty="0" smtClean="0"/>
              <a:t> </a:t>
            </a:r>
            <a:r>
              <a:rPr lang="en-GB" dirty="0" err="1" smtClean="0"/>
              <a:t>phải</a:t>
            </a:r>
            <a:r>
              <a:rPr lang="en-GB" dirty="0" smtClean="0"/>
              <a:t> </a:t>
            </a:r>
            <a:r>
              <a:rPr lang="en-GB" dirty="0" err="1" smtClean="0"/>
              <a:t>lớn</a:t>
            </a:r>
            <a:r>
              <a:rPr lang="en-GB" dirty="0" smtClean="0"/>
              <a:t> </a:t>
            </a:r>
            <a:r>
              <a:rPr lang="en-GB" dirty="0" err="1" smtClean="0"/>
              <a:t>hơn</a:t>
            </a:r>
            <a:r>
              <a:rPr lang="en-GB" dirty="0" smtClean="0"/>
              <a:t> </a:t>
            </a:r>
            <a:r>
              <a:rPr lang="en-GB" dirty="0" err="1" smtClean="0"/>
              <a:t>điện</a:t>
            </a:r>
            <a:r>
              <a:rPr lang="en-GB" dirty="0" smtClean="0"/>
              <a:t> </a:t>
            </a:r>
            <a:r>
              <a:rPr lang="en-GB" dirty="0" err="1" smtClean="0"/>
              <a:t>áp</a:t>
            </a:r>
            <a:r>
              <a:rPr lang="en-GB" dirty="0" smtClean="0"/>
              <a:t> </a:t>
            </a:r>
            <a:r>
              <a:rPr lang="en-GB" dirty="0" err="1" smtClean="0"/>
              <a:t>acquy</a:t>
            </a:r>
            <a:endParaRPr lang="en-GB" dirty="0"/>
          </a:p>
          <a:p>
            <a:pPr marL="0" indent="0">
              <a:buNone/>
            </a:pPr>
            <a:r>
              <a:rPr lang="en-GB" dirty="0" smtClean="0"/>
              <a:t> </a:t>
            </a:r>
            <a:r>
              <a:rPr lang="en-GB" dirty="0" err="1" smtClean="0"/>
              <a:t>Dòng</a:t>
            </a:r>
            <a:r>
              <a:rPr lang="en-GB" dirty="0" smtClean="0"/>
              <a:t> </a:t>
            </a:r>
            <a:r>
              <a:rPr lang="en-GB" dirty="0" err="1" smtClean="0"/>
              <a:t>điện</a:t>
            </a:r>
            <a:r>
              <a:rPr lang="en-GB" dirty="0" smtClean="0"/>
              <a:t> </a:t>
            </a:r>
            <a:r>
              <a:rPr lang="en-GB" dirty="0" err="1" smtClean="0"/>
              <a:t>nạp</a:t>
            </a:r>
            <a:r>
              <a:rPr lang="en-GB" dirty="0" smtClean="0"/>
              <a:t> </a:t>
            </a:r>
            <a:r>
              <a:rPr lang="en-GB" dirty="0" err="1" smtClean="0"/>
              <a:t>được</a:t>
            </a:r>
            <a:r>
              <a:rPr lang="en-GB" dirty="0" smtClean="0"/>
              <a:t> </a:t>
            </a:r>
            <a:r>
              <a:rPr lang="en-GB" dirty="0" err="1" smtClean="0"/>
              <a:t>tính</a:t>
            </a:r>
            <a:r>
              <a:rPr lang="en-GB" dirty="0" smtClean="0"/>
              <a:t>:</a:t>
            </a:r>
          </a:p>
          <a:p>
            <a:pPr marL="0" indent="0">
              <a:buNone/>
            </a:pPr>
            <a:r>
              <a:rPr lang="en-GB" dirty="0" err="1" smtClean="0"/>
              <a:t>I</a:t>
            </a:r>
            <a:r>
              <a:rPr lang="en-GB" baseline="-25000" dirty="0" err="1" smtClean="0"/>
              <a:t>nạp</a:t>
            </a:r>
            <a:r>
              <a:rPr lang="en-GB" dirty="0"/>
              <a:t> </a:t>
            </a:r>
            <a:r>
              <a:rPr lang="en-GB" dirty="0" smtClean="0"/>
              <a:t>= (U</a:t>
            </a:r>
            <a:r>
              <a:rPr lang="en-GB" baseline="-25000" dirty="0" smtClean="0"/>
              <a:t>NN</a:t>
            </a:r>
            <a:r>
              <a:rPr lang="en-GB" dirty="0" smtClean="0"/>
              <a:t> – U</a:t>
            </a:r>
            <a:r>
              <a:rPr lang="en-GB" baseline="-25000" dirty="0" smtClean="0"/>
              <a:t>AQ</a:t>
            </a:r>
            <a:r>
              <a:rPr lang="en-GB" dirty="0" smtClean="0"/>
              <a:t>)/ R</a:t>
            </a:r>
          </a:p>
          <a:p>
            <a:pPr marL="0" indent="0">
              <a:buNone/>
            </a:pPr>
            <a:r>
              <a:rPr lang="en-GB" dirty="0" err="1" smtClean="0"/>
              <a:t>Trong</a:t>
            </a:r>
            <a:r>
              <a:rPr lang="en-GB" dirty="0" smtClean="0"/>
              <a:t> </a:t>
            </a:r>
            <a:r>
              <a:rPr lang="en-GB" dirty="0" err="1" smtClean="0"/>
              <a:t>đó</a:t>
            </a:r>
            <a:r>
              <a:rPr lang="en-GB" dirty="0" smtClean="0"/>
              <a:t>:</a:t>
            </a:r>
          </a:p>
          <a:p>
            <a:r>
              <a:rPr lang="en-GB" dirty="0" smtClean="0"/>
              <a:t>U</a:t>
            </a:r>
            <a:r>
              <a:rPr lang="en-GB" baseline="-25000" dirty="0" smtClean="0"/>
              <a:t>NN</a:t>
            </a:r>
            <a:r>
              <a:rPr lang="en-GB" dirty="0" smtClean="0"/>
              <a:t> – </a:t>
            </a:r>
            <a:r>
              <a:rPr lang="en-GB" dirty="0" err="1" smtClean="0"/>
              <a:t>điện</a:t>
            </a:r>
            <a:r>
              <a:rPr lang="en-GB" dirty="0" smtClean="0"/>
              <a:t> </a:t>
            </a:r>
            <a:r>
              <a:rPr lang="en-GB" dirty="0" err="1" smtClean="0"/>
              <a:t>áp</a:t>
            </a:r>
            <a:r>
              <a:rPr lang="en-GB" dirty="0" smtClean="0"/>
              <a:t> </a:t>
            </a:r>
            <a:r>
              <a:rPr lang="en-GB" dirty="0" err="1" smtClean="0"/>
              <a:t>nguồn</a:t>
            </a:r>
            <a:r>
              <a:rPr lang="en-GB" dirty="0" smtClean="0"/>
              <a:t> </a:t>
            </a:r>
            <a:r>
              <a:rPr lang="en-GB" dirty="0" err="1" smtClean="0"/>
              <a:t>nạp</a:t>
            </a:r>
            <a:endParaRPr lang="en-GB" dirty="0" smtClean="0"/>
          </a:p>
          <a:p>
            <a:r>
              <a:rPr lang="en-GB" dirty="0" smtClean="0"/>
              <a:t>Q</a:t>
            </a:r>
            <a:r>
              <a:rPr lang="en-GB" baseline="-25000" dirty="0" smtClean="0"/>
              <a:t>AQ</a:t>
            </a:r>
            <a:r>
              <a:rPr lang="en-GB" dirty="0" smtClean="0"/>
              <a:t> – </a:t>
            </a:r>
            <a:r>
              <a:rPr lang="en-GB" dirty="0" err="1" smtClean="0"/>
              <a:t>điện</a:t>
            </a:r>
            <a:r>
              <a:rPr lang="en-GB" dirty="0" smtClean="0"/>
              <a:t> </a:t>
            </a:r>
            <a:r>
              <a:rPr lang="en-GB" dirty="0" err="1" smtClean="0"/>
              <a:t>áp</a:t>
            </a:r>
            <a:r>
              <a:rPr lang="en-GB" dirty="0" smtClean="0"/>
              <a:t> </a:t>
            </a:r>
            <a:r>
              <a:rPr lang="en-GB" dirty="0" err="1" smtClean="0"/>
              <a:t>acquy</a:t>
            </a:r>
            <a:endParaRPr lang="en-GB" dirty="0" smtClean="0"/>
          </a:p>
          <a:p>
            <a:r>
              <a:rPr lang="en-GB" dirty="0" smtClean="0"/>
              <a:t>R – </a:t>
            </a:r>
            <a:r>
              <a:rPr lang="en-GB" dirty="0" err="1" smtClean="0"/>
              <a:t>điện</a:t>
            </a:r>
            <a:r>
              <a:rPr lang="en-GB" dirty="0" smtClean="0"/>
              <a:t> </a:t>
            </a:r>
            <a:r>
              <a:rPr lang="en-GB" dirty="0" err="1" smtClean="0"/>
              <a:t>trở</a:t>
            </a:r>
            <a:r>
              <a:rPr lang="en-GB" dirty="0" smtClean="0"/>
              <a:t> </a:t>
            </a:r>
            <a:r>
              <a:rPr lang="en-GB" dirty="0" err="1" smtClean="0"/>
              <a:t>mạch</a:t>
            </a:r>
            <a:r>
              <a:rPr lang="en-GB" dirty="0" smtClean="0"/>
              <a:t> </a:t>
            </a:r>
            <a:r>
              <a:rPr lang="en-GB" dirty="0" err="1" smtClean="0"/>
              <a:t>nạp</a:t>
            </a:r>
            <a:r>
              <a:rPr lang="en-GB" dirty="0" smtClean="0"/>
              <a:t> </a:t>
            </a:r>
            <a:r>
              <a:rPr lang="en-GB" dirty="0" err="1" smtClean="0"/>
              <a:t>bao</a:t>
            </a:r>
            <a:r>
              <a:rPr lang="en-GB" dirty="0" smtClean="0"/>
              <a:t> </a:t>
            </a:r>
            <a:r>
              <a:rPr lang="en-GB" dirty="0" err="1" smtClean="0"/>
              <a:t>gồm</a:t>
            </a:r>
            <a:r>
              <a:rPr lang="en-GB" dirty="0" smtClean="0"/>
              <a:t> </a:t>
            </a:r>
            <a:r>
              <a:rPr lang="en-GB" dirty="0" err="1" smtClean="0"/>
              <a:t>điện</a:t>
            </a:r>
            <a:r>
              <a:rPr lang="en-GB" dirty="0" smtClean="0"/>
              <a:t> </a:t>
            </a:r>
            <a:r>
              <a:rPr lang="en-GB" dirty="0" err="1" smtClean="0"/>
              <a:t>trở</a:t>
            </a:r>
            <a:r>
              <a:rPr lang="en-GB" dirty="0" smtClean="0"/>
              <a:t> </a:t>
            </a:r>
            <a:r>
              <a:rPr lang="en-GB" dirty="0" err="1" smtClean="0"/>
              <a:t>acquy</a:t>
            </a:r>
            <a:r>
              <a:rPr lang="en-GB" dirty="0" smtClean="0"/>
              <a:t>, </a:t>
            </a:r>
            <a:r>
              <a:rPr lang="en-GB" dirty="0" err="1" smtClean="0"/>
              <a:t>điện</a:t>
            </a:r>
            <a:r>
              <a:rPr lang="en-GB" dirty="0" smtClean="0"/>
              <a:t> </a:t>
            </a:r>
            <a:r>
              <a:rPr lang="en-GB" dirty="0" err="1" smtClean="0"/>
              <a:t>trở</a:t>
            </a:r>
            <a:r>
              <a:rPr lang="en-GB" dirty="0" smtClean="0"/>
              <a:t> </a:t>
            </a:r>
            <a:r>
              <a:rPr lang="en-GB" dirty="0" err="1" smtClean="0"/>
              <a:t>trong</a:t>
            </a:r>
            <a:r>
              <a:rPr lang="en-GB" dirty="0" smtClean="0"/>
              <a:t> </a:t>
            </a:r>
            <a:r>
              <a:rPr lang="en-GB" dirty="0" err="1" smtClean="0"/>
              <a:t>nguồn</a:t>
            </a:r>
            <a:r>
              <a:rPr lang="en-GB" dirty="0" smtClean="0"/>
              <a:t> </a:t>
            </a:r>
            <a:r>
              <a:rPr lang="en-GB" dirty="0" err="1" smtClean="0"/>
              <a:t>nạp</a:t>
            </a:r>
            <a:r>
              <a:rPr lang="en-GB" dirty="0" smtClean="0"/>
              <a:t> </a:t>
            </a:r>
            <a:r>
              <a:rPr lang="en-GB" dirty="0" err="1" smtClean="0"/>
              <a:t>điện</a:t>
            </a:r>
            <a:r>
              <a:rPr lang="en-GB" dirty="0" smtClean="0"/>
              <a:t> </a:t>
            </a:r>
            <a:r>
              <a:rPr lang="en-GB" dirty="0" err="1" smtClean="0"/>
              <a:t>trở</a:t>
            </a:r>
            <a:r>
              <a:rPr lang="en-GB" dirty="0" smtClean="0"/>
              <a:t> </a:t>
            </a:r>
            <a:r>
              <a:rPr lang="en-GB" dirty="0" err="1" smtClean="0"/>
              <a:t>dây</a:t>
            </a:r>
            <a:r>
              <a:rPr lang="en-GB" dirty="0" smtClean="0"/>
              <a:t> </a:t>
            </a:r>
            <a:r>
              <a:rPr lang="en-GB" dirty="0" err="1" smtClean="0"/>
              <a:t>nối</a:t>
            </a:r>
            <a:endParaRPr lang="en-GB" dirty="0"/>
          </a:p>
        </p:txBody>
      </p:sp>
      <p:pic>
        <p:nvPicPr>
          <p:cNvPr id="6" name="Picture 5"/>
          <p:cNvPicPr>
            <a:picLocks noChangeAspect="1"/>
          </p:cNvPicPr>
          <p:nvPr/>
        </p:nvPicPr>
        <p:blipFill>
          <a:blip r:embed="rId2"/>
          <a:stretch>
            <a:fillRect/>
          </a:stretch>
        </p:blipFill>
        <p:spPr>
          <a:xfrm>
            <a:off x="7329487" y="1949449"/>
            <a:ext cx="3719513" cy="3383817"/>
          </a:xfrm>
          <a:prstGeom prst="rect">
            <a:avLst/>
          </a:prstGeom>
        </p:spPr>
      </p:pic>
      <p:sp>
        <p:nvSpPr>
          <p:cNvPr id="9" name="Freeform 8"/>
          <p:cNvSpPr/>
          <p:nvPr/>
        </p:nvSpPr>
        <p:spPr>
          <a:xfrm>
            <a:off x="7539546" y="1968500"/>
            <a:ext cx="999088" cy="3340100"/>
          </a:xfrm>
          <a:custGeom>
            <a:avLst/>
            <a:gdLst>
              <a:gd name="connsiteX0" fmla="*/ 12700 w 990607"/>
              <a:gd name="connsiteY0" fmla="*/ 1206500 h 3340100"/>
              <a:gd name="connsiteX1" fmla="*/ 12700 w 990607"/>
              <a:gd name="connsiteY1" fmla="*/ 0 h 3340100"/>
              <a:gd name="connsiteX2" fmla="*/ 952500 w 990607"/>
              <a:gd name="connsiteY2" fmla="*/ 0 h 3340100"/>
              <a:gd name="connsiteX3" fmla="*/ 990600 w 990607"/>
              <a:gd name="connsiteY3" fmla="*/ 114300 h 3340100"/>
              <a:gd name="connsiteX4" fmla="*/ 990600 w 990607"/>
              <a:gd name="connsiteY4" fmla="*/ 3340100 h 3340100"/>
              <a:gd name="connsiteX5" fmla="*/ 0 w 990607"/>
              <a:gd name="connsiteY5" fmla="*/ 3340100 h 3340100"/>
              <a:gd name="connsiteX6" fmla="*/ 38100 w 990607"/>
              <a:gd name="connsiteY6" fmla="*/ 2171700 h 3340100"/>
              <a:gd name="connsiteX7" fmla="*/ 38100 w 990607"/>
              <a:gd name="connsiteY7" fmla="*/ 2171700 h 3340100"/>
              <a:gd name="connsiteX0" fmla="*/ 12700 w 990607"/>
              <a:gd name="connsiteY0" fmla="*/ 1206500 h 3340100"/>
              <a:gd name="connsiteX1" fmla="*/ 12700 w 990607"/>
              <a:gd name="connsiteY1" fmla="*/ 0 h 3340100"/>
              <a:gd name="connsiteX2" fmla="*/ 952500 w 990607"/>
              <a:gd name="connsiteY2" fmla="*/ 0 h 3340100"/>
              <a:gd name="connsiteX3" fmla="*/ 990600 w 990607"/>
              <a:gd name="connsiteY3" fmla="*/ 114300 h 3340100"/>
              <a:gd name="connsiteX4" fmla="*/ 990600 w 990607"/>
              <a:gd name="connsiteY4" fmla="*/ 3340100 h 3340100"/>
              <a:gd name="connsiteX5" fmla="*/ 0 w 990607"/>
              <a:gd name="connsiteY5" fmla="*/ 3340100 h 3340100"/>
              <a:gd name="connsiteX6" fmla="*/ 38100 w 990607"/>
              <a:gd name="connsiteY6" fmla="*/ 2171700 h 3340100"/>
              <a:gd name="connsiteX7" fmla="*/ 71967 w 990607"/>
              <a:gd name="connsiteY7" fmla="*/ 1926166 h 3340100"/>
              <a:gd name="connsiteX0" fmla="*/ 12700 w 990607"/>
              <a:gd name="connsiteY0" fmla="*/ 1206500 h 3340100"/>
              <a:gd name="connsiteX1" fmla="*/ 12700 w 990607"/>
              <a:gd name="connsiteY1" fmla="*/ 0 h 3340100"/>
              <a:gd name="connsiteX2" fmla="*/ 952500 w 990607"/>
              <a:gd name="connsiteY2" fmla="*/ 0 h 3340100"/>
              <a:gd name="connsiteX3" fmla="*/ 990600 w 990607"/>
              <a:gd name="connsiteY3" fmla="*/ 114300 h 3340100"/>
              <a:gd name="connsiteX4" fmla="*/ 990600 w 990607"/>
              <a:gd name="connsiteY4" fmla="*/ 3340100 h 3340100"/>
              <a:gd name="connsiteX5" fmla="*/ 0 w 990607"/>
              <a:gd name="connsiteY5" fmla="*/ 3340100 h 3340100"/>
              <a:gd name="connsiteX6" fmla="*/ 21167 w 990607"/>
              <a:gd name="connsiteY6" fmla="*/ 2942167 h 3340100"/>
              <a:gd name="connsiteX7" fmla="*/ 71967 w 990607"/>
              <a:gd name="connsiteY7" fmla="*/ 1926166 h 3340100"/>
              <a:gd name="connsiteX0" fmla="*/ 12700 w 990607"/>
              <a:gd name="connsiteY0" fmla="*/ 1206500 h 3340100"/>
              <a:gd name="connsiteX1" fmla="*/ 12700 w 990607"/>
              <a:gd name="connsiteY1" fmla="*/ 0 h 3340100"/>
              <a:gd name="connsiteX2" fmla="*/ 952500 w 990607"/>
              <a:gd name="connsiteY2" fmla="*/ 0 h 3340100"/>
              <a:gd name="connsiteX3" fmla="*/ 990600 w 990607"/>
              <a:gd name="connsiteY3" fmla="*/ 114300 h 3340100"/>
              <a:gd name="connsiteX4" fmla="*/ 990600 w 990607"/>
              <a:gd name="connsiteY4" fmla="*/ 3340100 h 3340100"/>
              <a:gd name="connsiteX5" fmla="*/ 0 w 990607"/>
              <a:gd name="connsiteY5" fmla="*/ 3340100 h 3340100"/>
              <a:gd name="connsiteX6" fmla="*/ 21167 w 990607"/>
              <a:gd name="connsiteY6" fmla="*/ 2942167 h 3340100"/>
              <a:gd name="connsiteX7" fmla="*/ 21167 w 990607"/>
              <a:gd name="connsiteY7" fmla="*/ 2163233 h 3340100"/>
              <a:gd name="connsiteX0" fmla="*/ 17348 w 995255"/>
              <a:gd name="connsiteY0" fmla="*/ 1206500 h 3340100"/>
              <a:gd name="connsiteX1" fmla="*/ 17348 w 995255"/>
              <a:gd name="connsiteY1" fmla="*/ 0 h 3340100"/>
              <a:gd name="connsiteX2" fmla="*/ 957148 w 995255"/>
              <a:gd name="connsiteY2" fmla="*/ 0 h 3340100"/>
              <a:gd name="connsiteX3" fmla="*/ 995248 w 995255"/>
              <a:gd name="connsiteY3" fmla="*/ 114300 h 3340100"/>
              <a:gd name="connsiteX4" fmla="*/ 995248 w 995255"/>
              <a:gd name="connsiteY4" fmla="*/ 3340100 h 3340100"/>
              <a:gd name="connsiteX5" fmla="*/ 4648 w 995255"/>
              <a:gd name="connsiteY5" fmla="*/ 3340100 h 3340100"/>
              <a:gd name="connsiteX6" fmla="*/ 415 w 995255"/>
              <a:gd name="connsiteY6" fmla="*/ 2942167 h 3340100"/>
              <a:gd name="connsiteX7" fmla="*/ 25815 w 995255"/>
              <a:gd name="connsiteY7" fmla="*/ 2163233 h 3340100"/>
              <a:gd name="connsiteX0" fmla="*/ 17348 w 995255"/>
              <a:gd name="connsiteY0" fmla="*/ 1206500 h 3340100"/>
              <a:gd name="connsiteX1" fmla="*/ 17348 w 995255"/>
              <a:gd name="connsiteY1" fmla="*/ 0 h 3340100"/>
              <a:gd name="connsiteX2" fmla="*/ 957148 w 995255"/>
              <a:gd name="connsiteY2" fmla="*/ 0 h 3340100"/>
              <a:gd name="connsiteX3" fmla="*/ 995248 w 995255"/>
              <a:gd name="connsiteY3" fmla="*/ 1206500 h 3340100"/>
              <a:gd name="connsiteX4" fmla="*/ 995248 w 995255"/>
              <a:gd name="connsiteY4" fmla="*/ 3340100 h 3340100"/>
              <a:gd name="connsiteX5" fmla="*/ 4648 w 995255"/>
              <a:gd name="connsiteY5" fmla="*/ 3340100 h 3340100"/>
              <a:gd name="connsiteX6" fmla="*/ 415 w 995255"/>
              <a:gd name="connsiteY6" fmla="*/ 2942167 h 3340100"/>
              <a:gd name="connsiteX7" fmla="*/ 25815 w 995255"/>
              <a:gd name="connsiteY7" fmla="*/ 2163233 h 3340100"/>
              <a:gd name="connsiteX0" fmla="*/ 17348 w 1016183"/>
              <a:gd name="connsiteY0" fmla="*/ 1206500 h 3340100"/>
              <a:gd name="connsiteX1" fmla="*/ 17348 w 1016183"/>
              <a:gd name="connsiteY1" fmla="*/ 0 h 3340100"/>
              <a:gd name="connsiteX2" fmla="*/ 999482 w 1016183"/>
              <a:gd name="connsiteY2" fmla="*/ 8467 h 3340100"/>
              <a:gd name="connsiteX3" fmla="*/ 995248 w 1016183"/>
              <a:gd name="connsiteY3" fmla="*/ 1206500 h 3340100"/>
              <a:gd name="connsiteX4" fmla="*/ 995248 w 1016183"/>
              <a:gd name="connsiteY4" fmla="*/ 3340100 h 3340100"/>
              <a:gd name="connsiteX5" fmla="*/ 4648 w 1016183"/>
              <a:gd name="connsiteY5" fmla="*/ 3340100 h 3340100"/>
              <a:gd name="connsiteX6" fmla="*/ 415 w 1016183"/>
              <a:gd name="connsiteY6" fmla="*/ 2942167 h 3340100"/>
              <a:gd name="connsiteX7" fmla="*/ 25815 w 1016183"/>
              <a:gd name="connsiteY7" fmla="*/ 2163233 h 3340100"/>
              <a:gd name="connsiteX0" fmla="*/ 17348 w 999482"/>
              <a:gd name="connsiteY0" fmla="*/ 1206500 h 3340100"/>
              <a:gd name="connsiteX1" fmla="*/ 17348 w 999482"/>
              <a:gd name="connsiteY1" fmla="*/ 0 h 3340100"/>
              <a:gd name="connsiteX2" fmla="*/ 999482 w 999482"/>
              <a:gd name="connsiteY2" fmla="*/ 8467 h 3340100"/>
              <a:gd name="connsiteX3" fmla="*/ 995248 w 999482"/>
              <a:gd name="connsiteY3" fmla="*/ 1206500 h 3340100"/>
              <a:gd name="connsiteX4" fmla="*/ 995248 w 999482"/>
              <a:gd name="connsiteY4" fmla="*/ 3340100 h 3340100"/>
              <a:gd name="connsiteX5" fmla="*/ 4648 w 999482"/>
              <a:gd name="connsiteY5" fmla="*/ 3340100 h 3340100"/>
              <a:gd name="connsiteX6" fmla="*/ 415 w 999482"/>
              <a:gd name="connsiteY6" fmla="*/ 2942167 h 3340100"/>
              <a:gd name="connsiteX7" fmla="*/ 25815 w 999482"/>
              <a:gd name="connsiteY7" fmla="*/ 2163233 h 3340100"/>
              <a:gd name="connsiteX0" fmla="*/ 16954 w 999088"/>
              <a:gd name="connsiteY0" fmla="*/ 1206500 h 3340100"/>
              <a:gd name="connsiteX1" fmla="*/ 16954 w 999088"/>
              <a:gd name="connsiteY1" fmla="*/ 0 h 3340100"/>
              <a:gd name="connsiteX2" fmla="*/ 999088 w 999088"/>
              <a:gd name="connsiteY2" fmla="*/ 8467 h 3340100"/>
              <a:gd name="connsiteX3" fmla="*/ 994854 w 999088"/>
              <a:gd name="connsiteY3" fmla="*/ 1206500 h 3340100"/>
              <a:gd name="connsiteX4" fmla="*/ 994854 w 999088"/>
              <a:gd name="connsiteY4" fmla="*/ 3340100 h 3340100"/>
              <a:gd name="connsiteX5" fmla="*/ 4254 w 999088"/>
              <a:gd name="connsiteY5" fmla="*/ 3340100 h 3340100"/>
              <a:gd name="connsiteX6" fmla="*/ 21 w 999088"/>
              <a:gd name="connsiteY6" fmla="*/ 2942167 h 3340100"/>
              <a:gd name="connsiteX7" fmla="*/ 8488 w 999088"/>
              <a:gd name="connsiteY7" fmla="*/ 2171700 h 33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088" h="3340100">
                <a:moveTo>
                  <a:pt x="16954" y="1206500"/>
                </a:moveTo>
                <a:lnTo>
                  <a:pt x="16954" y="0"/>
                </a:lnTo>
                <a:lnTo>
                  <a:pt x="999088" y="8467"/>
                </a:lnTo>
                <a:cubicBezTo>
                  <a:pt x="996341" y="198698"/>
                  <a:pt x="995560" y="651228"/>
                  <a:pt x="994854" y="1206500"/>
                </a:cubicBezTo>
                <a:cubicBezTo>
                  <a:pt x="994148" y="1761772"/>
                  <a:pt x="994854" y="2628900"/>
                  <a:pt x="994854" y="3340100"/>
                </a:cubicBezTo>
                <a:lnTo>
                  <a:pt x="4254" y="3340100"/>
                </a:lnTo>
                <a:cubicBezTo>
                  <a:pt x="16954" y="2950633"/>
                  <a:pt x="-685" y="3136900"/>
                  <a:pt x="21" y="2942167"/>
                </a:cubicBezTo>
                <a:cubicBezTo>
                  <a:pt x="727" y="2747434"/>
                  <a:pt x="-2801" y="2253545"/>
                  <a:pt x="8488" y="2171700"/>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7569200" y="264160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88200" y="1447371"/>
            <a:ext cx="2480734" cy="369332"/>
          </a:xfrm>
          <a:prstGeom prst="rect">
            <a:avLst/>
          </a:prstGeom>
          <a:noFill/>
        </p:spPr>
        <p:txBody>
          <a:bodyPr wrap="square" rtlCol="0">
            <a:spAutoFit/>
          </a:bodyPr>
          <a:lstStyle/>
          <a:p>
            <a:r>
              <a:rPr lang="en-GB" dirty="0" err="1" smtClean="0"/>
              <a:t>Dòng</a:t>
            </a:r>
            <a:r>
              <a:rPr lang="en-GB" dirty="0" smtClean="0"/>
              <a:t> </a:t>
            </a:r>
            <a:r>
              <a:rPr lang="en-GB" dirty="0" err="1" smtClean="0"/>
              <a:t>điện</a:t>
            </a:r>
            <a:r>
              <a:rPr lang="en-GB" dirty="0" smtClean="0"/>
              <a:t> </a:t>
            </a:r>
            <a:r>
              <a:rPr lang="en-GB" dirty="0" err="1" smtClean="0"/>
              <a:t>nạp</a:t>
            </a:r>
            <a:r>
              <a:rPr lang="en-GB" dirty="0" smtClean="0"/>
              <a:t> </a:t>
            </a:r>
            <a:r>
              <a:rPr lang="en-GB" dirty="0" err="1" smtClean="0"/>
              <a:t>acquy</a:t>
            </a:r>
            <a:endParaRPr lang="en-GB" dirty="0"/>
          </a:p>
        </p:txBody>
      </p:sp>
    </p:spTree>
    <p:extLst>
      <p:ext uri="{BB962C8B-B14F-4D97-AF65-F5344CB8AC3E}">
        <p14:creationId xmlns:p14="http://schemas.microsoft.com/office/powerpoint/2010/main" val="4025217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4780</Words>
  <Application>Microsoft Office PowerPoint</Application>
  <PresentationFormat>Widescreen</PresentationFormat>
  <Paragraphs>276</Paragraphs>
  <Slides>50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Calibri Light</vt:lpstr>
      <vt:lpstr>Cambria Math</vt:lpstr>
      <vt:lpstr>Symbol</vt:lpstr>
      <vt:lpstr>Times New Roman</vt:lpstr>
      <vt:lpstr>Wingdings 3</vt:lpstr>
      <vt:lpstr>Office Theme</vt:lpstr>
      <vt:lpstr>Equation</vt:lpstr>
      <vt:lpstr>Nạp Acquy từ năng lượng mặt trời</vt:lpstr>
      <vt:lpstr>1.Nguyên tắc chung nạp acquy</vt:lpstr>
      <vt:lpstr>1.Nguyên tắc chung nạp acquy</vt:lpstr>
      <vt:lpstr>1. Nguyên tắc chung nạp acquy</vt:lpstr>
      <vt:lpstr>1. Nguyên tắc chung nạp acquy</vt:lpstr>
      <vt:lpstr>1. Nguyên tắc chung nạp acquy</vt:lpstr>
      <vt:lpstr>1. Nguyên tắc chung nạp acquy</vt:lpstr>
      <vt:lpstr>1. Nguyên tắc chung nạp acquy</vt:lpstr>
      <vt:lpstr>1. Nguyên tắc chung nạp acquy</vt:lpstr>
      <vt:lpstr>1. Nguyên tắc chung nạp xả acquy</vt:lpstr>
      <vt:lpstr>1. Nguyên tắc chung nạp acquy</vt:lpstr>
      <vt:lpstr>1. Nguyên tắc chung nạp acquy</vt:lpstr>
      <vt:lpstr>2. Nạp acquy Li-Ion</vt:lpstr>
      <vt:lpstr>2. Nạp acquy Li-Ion</vt:lpstr>
      <vt:lpstr>2. Nạp acquy</vt:lpstr>
      <vt:lpstr>2. Nạp acquy</vt:lpstr>
      <vt:lpstr>2. Nạp acquy</vt:lpstr>
      <vt:lpstr>2. Nạp acquy</vt:lpstr>
      <vt:lpstr>2. Nạp acquy</vt:lpstr>
      <vt:lpstr>3. Nạp acquy từ NLMT</vt:lpstr>
      <vt:lpstr>3. Nạp acquy từ NLMT</vt:lpstr>
      <vt:lpstr>3. Nạp acquy từ NLMT</vt:lpstr>
      <vt:lpstr>3. Nạp acquy từ NLMT</vt:lpstr>
      <vt:lpstr>4. Các phương pháp nạp acquy từ NLMT</vt:lpstr>
      <vt:lpstr>4. Các phương pháp nạp acquy từ NLMT</vt:lpstr>
      <vt:lpstr>4. Các phương pháp nạp acquy từ NLMT</vt:lpstr>
      <vt:lpstr>4. Các phương pháp nạp acquy từ NLMT</vt:lpstr>
      <vt:lpstr>4. Các phương pháp nạp acquy từ NLMT</vt:lpstr>
      <vt:lpstr>5. Lựa chọn điều khiển nạp</vt:lpstr>
      <vt:lpstr>5. Lựa chọn điều khiển nạp</vt:lpstr>
      <vt:lpstr>5. Lựa chọn điều khiển nạp</vt:lpstr>
      <vt:lpstr>5. Lựa chọn điều khiển nạp</vt:lpstr>
      <vt:lpstr>5. Lựa chọn điều khiển nạp</vt:lpstr>
      <vt:lpstr>5. Lựa chọn điều khiển nạp</vt:lpstr>
      <vt:lpstr>6. Hoạt động MPPT khi nạp acquy</vt:lpstr>
      <vt:lpstr>7. So sánh các phương pháp nạp acquy NLMT</vt:lpstr>
      <vt:lpstr>So sánh các phương pháp nạp acquy NLMT</vt:lpstr>
      <vt:lpstr>7. Lựa chọn nạp từ Pin MT</vt:lpstr>
      <vt:lpstr>7. Lựa chọn nạp từ Pin MT</vt:lpstr>
      <vt:lpstr>Ví dụ mạch nạp acquy tự động</vt:lpstr>
      <vt:lpstr>Ví dụ mạch nạp acquy tự động</vt:lpstr>
      <vt:lpstr>Ví dụ mạch nạp acquy tự động</vt:lpstr>
      <vt:lpstr>Ví dụ mạch nạp acquy tự động</vt:lpstr>
      <vt:lpstr>Ví dụ mạch nạp acquy tự động</vt:lpstr>
      <vt:lpstr>Ví dụ mạch nạp acquy tự động</vt:lpstr>
      <vt:lpstr>Ví dụ mạch nạp acquy tự động</vt:lpstr>
      <vt:lpstr>Ví dụ mạch nạp acquy tự động</vt:lpstr>
      <vt:lpstr>Ví dụ mạch nạp acquy tự động</vt:lpstr>
      <vt:lpstr>Ví dụ mạch nạp acquy tự động</vt:lpstr>
      <vt:lpstr>Ví dụ mạch nạp acquy tự động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Nạp Acquy từ năng lượng mặt trời</dc:title>
  <dc:creator>Admin</dc:creator>
  <cp:lastModifiedBy>Admin</cp:lastModifiedBy>
  <cp:revision>68</cp:revision>
  <dcterms:created xsi:type="dcterms:W3CDTF">2020-03-28T02:24:02Z</dcterms:created>
  <dcterms:modified xsi:type="dcterms:W3CDTF">2020-04-18T04:26:03Z</dcterms:modified>
</cp:coreProperties>
</file>