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89" r:id="rId6"/>
    <p:sldId id="279" r:id="rId7"/>
    <p:sldId id="280" r:id="rId8"/>
    <p:sldId id="282" r:id="rId9"/>
    <p:sldId id="284" r:id="rId10"/>
    <p:sldId id="285" r:id="rId11"/>
    <p:sldId id="266" r:id="rId12"/>
    <p:sldId id="267" r:id="rId13"/>
    <p:sldId id="268" r:id="rId14"/>
    <p:sldId id="269" r:id="rId15"/>
    <p:sldId id="270" r:id="rId16"/>
    <p:sldId id="271" r:id="rId17"/>
    <p:sldId id="273" r:id="rId18"/>
    <p:sldId id="272" r:id="rId19"/>
    <p:sldId id="274" r:id="rId20"/>
    <p:sldId id="275" r:id="rId21"/>
    <p:sldId id="286" r:id="rId22"/>
    <p:sldId id="287" r:id="rId23"/>
    <p:sldId id="288" r:id="rId24"/>
    <p:sldId id="291" r:id="rId25"/>
    <p:sldId id="259" r:id="rId26"/>
    <p:sldId id="290" r:id="rId2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20" y="60"/>
      </p:cViewPr>
      <p:guideLst>
        <p:guide orient="horz" pos="2160"/>
        <p:guide pos="2880"/>
      </p:guideLst>
    </p:cSldViewPr>
  </p:slideViewPr>
  <p:notesTextViewPr>
    <p:cViewPr>
      <p:scale>
        <a:sx n="1" d="1"/>
        <a:sy n="1" d="1"/>
      </p:scale>
      <p:origin x="0" y="0"/>
    </p:cViewPr>
  </p:notesTextViewPr>
  <p:sorterViewPr>
    <p:cViewPr>
      <p:scale>
        <a:sx n="100" d="100"/>
        <a:sy n="100" d="100"/>
      </p:scale>
      <p:origin x="0" y="-67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2CB0024-E454-47AB-83A5-FEED4A490223}" type="datetimeFigureOut">
              <a:rPr lang="vi-VN" smtClean="0"/>
              <a:t>11/04/2020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F71B6FC-0700-4559-A21D-66C6C8FC80A9}" type="slidenum">
              <a:rPr lang="vi-VN" smtClean="0"/>
              <a:t>‹#›</a:t>
            </a:fld>
            <a:endParaRPr lang="vi-VN"/>
          </a:p>
        </p:txBody>
      </p:sp>
    </p:spTree>
    <p:extLst>
      <p:ext uri="{BB962C8B-B14F-4D97-AF65-F5344CB8AC3E}">
        <p14:creationId xmlns:p14="http://schemas.microsoft.com/office/powerpoint/2010/main" val="276456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2CB0024-E454-47AB-83A5-FEED4A490223}" type="datetimeFigureOut">
              <a:rPr lang="vi-VN" smtClean="0"/>
              <a:t>11/04/2020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F71B6FC-0700-4559-A21D-66C6C8FC80A9}" type="slidenum">
              <a:rPr lang="vi-VN" smtClean="0"/>
              <a:t>‹#›</a:t>
            </a:fld>
            <a:endParaRPr lang="vi-VN"/>
          </a:p>
        </p:txBody>
      </p:sp>
    </p:spTree>
    <p:extLst>
      <p:ext uri="{BB962C8B-B14F-4D97-AF65-F5344CB8AC3E}">
        <p14:creationId xmlns:p14="http://schemas.microsoft.com/office/powerpoint/2010/main" val="412546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2CB0024-E454-47AB-83A5-FEED4A490223}" type="datetimeFigureOut">
              <a:rPr lang="vi-VN" smtClean="0"/>
              <a:t>11/04/2020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F71B6FC-0700-4559-A21D-66C6C8FC80A9}" type="slidenum">
              <a:rPr lang="vi-VN" smtClean="0"/>
              <a:t>‹#›</a:t>
            </a:fld>
            <a:endParaRPr lang="vi-VN"/>
          </a:p>
        </p:txBody>
      </p:sp>
    </p:spTree>
    <p:extLst>
      <p:ext uri="{BB962C8B-B14F-4D97-AF65-F5344CB8AC3E}">
        <p14:creationId xmlns:p14="http://schemas.microsoft.com/office/powerpoint/2010/main" val="150490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2CB0024-E454-47AB-83A5-FEED4A490223}" type="datetimeFigureOut">
              <a:rPr lang="vi-VN" smtClean="0"/>
              <a:t>11/04/2020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F71B6FC-0700-4559-A21D-66C6C8FC80A9}" type="slidenum">
              <a:rPr lang="vi-VN" smtClean="0"/>
              <a:t>‹#›</a:t>
            </a:fld>
            <a:endParaRPr lang="vi-VN"/>
          </a:p>
        </p:txBody>
      </p:sp>
    </p:spTree>
    <p:extLst>
      <p:ext uri="{BB962C8B-B14F-4D97-AF65-F5344CB8AC3E}">
        <p14:creationId xmlns:p14="http://schemas.microsoft.com/office/powerpoint/2010/main" val="6897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B0024-E454-47AB-83A5-FEED4A490223}" type="datetimeFigureOut">
              <a:rPr lang="vi-VN" smtClean="0"/>
              <a:t>11/04/2020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F71B6FC-0700-4559-A21D-66C6C8FC80A9}" type="slidenum">
              <a:rPr lang="vi-VN" smtClean="0"/>
              <a:t>‹#›</a:t>
            </a:fld>
            <a:endParaRPr lang="vi-VN"/>
          </a:p>
        </p:txBody>
      </p:sp>
    </p:spTree>
    <p:extLst>
      <p:ext uri="{BB962C8B-B14F-4D97-AF65-F5344CB8AC3E}">
        <p14:creationId xmlns:p14="http://schemas.microsoft.com/office/powerpoint/2010/main" val="407359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2CB0024-E454-47AB-83A5-FEED4A490223}" type="datetimeFigureOut">
              <a:rPr lang="vi-VN" smtClean="0"/>
              <a:t>11/04/2020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F71B6FC-0700-4559-A21D-66C6C8FC80A9}" type="slidenum">
              <a:rPr lang="vi-VN" smtClean="0"/>
              <a:t>‹#›</a:t>
            </a:fld>
            <a:endParaRPr lang="vi-VN"/>
          </a:p>
        </p:txBody>
      </p:sp>
    </p:spTree>
    <p:extLst>
      <p:ext uri="{BB962C8B-B14F-4D97-AF65-F5344CB8AC3E}">
        <p14:creationId xmlns:p14="http://schemas.microsoft.com/office/powerpoint/2010/main" val="202462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2CB0024-E454-47AB-83A5-FEED4A490223}" type="datetimeFigureOut">
              <a:rPr lang="vi-VN" smtClean="0"/>
              <a:t>11/04/2020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F71B6FC-0700-4559-A21D-66C6C8FC80A9}" type="slidenum">
              <a:rPr lang="vi-VN" smtClean="0"/>
              <a:t>‹#›</a:t>
            </a:fld>
            <a:endParaRPr lang="vi-VN"/>
          </a:p>
        </p:txBody>
      </p:sp>
    </p:spTree>
    <p:extLst>
      <p:ext uri="{BB962C8B-B14F-4D97-AF65-F5344CB8AC3E}">
        <p14:creationId xmlns:p14="http://schemas.microsoft.com/office/powerpoint/2010/main" val="49461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2CB0024-E454-47AB-83A5-FEED4A490223}" type="datetimeFigureOut">
              <a:rPr lang="vi-VN" smtClean="0"/>
              <a:t>11/04/2020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F71B6FC-0700-4559-A21D-66C6C8FC80A9}" type="slidenum">
              <a:rPr lang="vi-VN" smtClean="0"/>
              <a:t>‹#›</a:t>
            </a:fld>
            <a:endParaRPr lang="vi-VN"/>
          </a:p>
        </p:txBody>
      </p:sp>
    </p:spTree>
    <p:extLst>
      <p:ext uri="{BB962C8B-B14F-4D97-AF65-F5344CB8AC3E}">
        <p14:creationId xmlns:p14="http://schemas.microsoft.com/office/powerpoint/2010/main" val="151026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B0024-E454-47AB-83A5-FEED4A490223}" type="datetimeFigureOut">
              <a:rPr lang="vi-VN" smtClean="0"/>
              <a:t>11/04/2020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F71B6FC-0700-4559-A21D-66C6C8FC80A9}" type="slidenum">
              <a:rPr lang="vi-VN" smtClean="0"/>
              <a:t>‹#›</a:t>
            </a:fld>
            <a:endParaRPr lang="vi-VN"/>
          </a:p>
        </p:txBody>
      </p:sp>
    </p:spTree>
    <p:extLst>
      <p:ext uri="{BB962C8B-B14F-4D97-AF65-F5344CB8AC3E}">
        <p14:creationId xmlns:p14="http://schemas.microsoft.com/office/powerpoint/2010/main" val="32785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B0024-E454-47AB-83A5-FEED4A490223}" type="datetimeFigureOut">
              <a:rPr lang="vi-VN" smtClean="0"/>
              <a:t>11/04/2020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F71B6FC-0700-4559-A21D-66C6C8FC80A9}" type="slidenum">
              <a:rPr lang="vi-VN" smtClean="0"/>
              <a:t>‹#›</a:t>
            </a:fld>
            <a:endParaRPr lang="vi-VN"/>
          </a:p>
        </p:txBody>
      </p:sp>
    </p:spTree>
    <p:extLst>
      <p:ext uri="{BB962C8B-B14F-4D97-AF65-F5344CB8AC3E}">
        <p14:creationId xmlns:p14="http://schemas.microsoft.com/office/powerpoint/2010/main" val="68066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B0024-E454-47AB-83A5-FEED4A490223}" type="datetimeFigureOut">
              <a:rPr lang="vi-VN" smtClean="0"/>
              <a:t>11/04/2020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F71B6FC-0700-4559-A21D-66C6C8FC80A9}" type="slidenum">
              <a:rPr lang="vi-VN" smtClean="0"/>
              <a:t>‹#›</a:t>
            </a:fld>
            <a:endParaRPr lang="vi-VN"/>
          </a:p>
        </p:txBody>
      </p:sp>
    </p:spTree>
    <p:extLst>
      <p:ext uri="{BB962C8B-B14F-4D97-AF65-F5344CB8AC3E}">
        <p14:creationId xmlns:p14="http://schemas.microsoft.com/office/powerpoint/2010/main" val="187203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B0024-E454-47AB-83A5-FEED4A490223}" type="datetimeFigureOut">
              <a:rPr lang="vi-VN" smtClean="0"/>
              <a:t>11/04/2020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1B6FC-0700-4559-A21D-66C6C8FC80A9}" type="slidenum">
              <a:rPr lang="vi-VN" smtClean="0"/>
              <a:t>‹#›</a:t>
            </a:fld>
            <a:endParaRPr lang="vi-VN"/>
          </a:p>
        </p:txBody>
      </p:sp>
    </p:spTree>
    <p:extLst>
      <p:ext uri="{BB962C8B-B14F-4D97-AF65-F5344CB8AC3E}">
        <p14:creationId xmlns:p14="http://schemas.microsoft.com/office/powerpoint/2010/main" val="2459025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reensarawak.com/wp-content/uploads/2017/12/deapthofdischargeandcyclelife.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wikipedia.org/wiki/Pin_s%E1%BA%A1c" TargetMode="External"/><Relationship Id="rId2" Type="http://schemas.openxmlformats.org/officeDocument/2006/relationships/hyperlink" Target="https://vi.wikipedia.org/wiki/Liti"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vi.wikipedia.org/wiki/Than_ch%C3%A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Pin </a:t>
            </a:r>
            <a:r>
              <a:rPr lang="en-US" b="1" dirty="0" err="1"/>
              <a:t>mặt</a:t>
            </a:r>
            <a:r>
              <a:rPr lang="en-US" b="1" dirty="0"/>
              <a:t> </a:t>
            </a:r>
            <a:r>
              <a:rPr lang="en-US" b="1" dirty="0" err="1"/>
              <a:t>trời</a:t>
            </a:r>
            <a:r>
              <a:rPr lang="en-US" b="1" dirty="0"/>
              <a:t> </a:t>
            </a:r>
            <a:r>
              <a:rPr lang="en-US" b="1" dirty="0" err="1"/>
              <a:t>và</a:t>
            </a:r>
            <a:r>
              <a:rPr lang="en-US" b="1" dirty="0"/>
              <a:t> </a:t>
            </a:r>
            <a:r>
              <a:rPr lang="en-US" b="1" dirty="0" err="1"/>
              <a:t>cách</a:t>
            </a:r>
            <a:r>
              <a:rPr lang="en-US" b="1" dirty="0"/>
              <a:t> </a:t>
            </a:r>
            <a:r>
              <a:rPr lang="en-US" b="1" dirty="0" err="1"/>
              <a:t>nạp</a:t>
            </a:r>
            <a:r>
              <a:rPr lang="en-US" b="1" dirty="0"/>
              <a:t> </a:t>
            </a:r>
            <a:r>
              <a:rPr lang="en-US" b="1" dirty="0" err="1"/>
              <a:t>từ</a:t>
            </a:r>
            <a:r>
              <a:rPr lang="en-US" b="1" dirty="0"/>
              <a:t> pin </a:t>
            </a:r>
            <a:r>
              <a:rPr lang="en-US" b="1" dirty="0" err="1"/>
              <a:t>mặt</a:t>
            </a:r>
            <a:r>
              <a:rPr lang="en-US" b="1" dirty="0"/>
              <a:t> </a:t>
            </a:r>
            <a:r>
              <a:rPr lang="en-US" b="1" dirty="0" err="1"/>
              <a:t>trời</a:t>
            </a:r>
            <a:endParaRPr lang="vi-VN" dirty="0"/>
          </a:p>
        </p:txBody>
      </p:sp>
      <p:sp>
        <p:nvSpPr>
          <p:cNvPr id="3" name="Subtitle 2"/>
          <p:cNvSpPr>
            <a:spLocks noGrp="1"/>
          </p:cNvSpPr>
          <p:nvPr>
            <p:ph type="subTitle" idx="1"/>
          </p:nvPr>
        </p:nvSpPr>
        <p:spPr>
          <a:xfrm>
            <a:off x="1371600" y="3886200"/>
            <a:ext cx="6400800" cy="2207096"/>
          </a:xfrm>
        </p:spPr>
        <p:txBody>
          <a:bodyPr>
            <a:normAutofit fontScale="85000" lnSpcReduction="20000"/>
          </a:bodyPr>
          <a:lstStyle/>
          <a:p>
            <a:pPr marL="514350" indent="-514350" algn="l">
              <a:buAutoNum type="arabicPeriod"/>
            </a:pPr>
            <a:r>
              <a:rPr lang="en-US" dirty="0" err="1" smtClean="0">
                <a:solidFill>
                  <a:schemeClr val="tx1">
                    <a:lumMod val="95000"/>
                    <a:lumOff val="5000"/>
                  </a:schemeClr>
                </a:solidFill>
              </a:rPr>
              <a:t>Cấu</a:t>
            </a:r>
            <a:r>
              <a:rPr lang="en-US" dirty="0" smtClean="0">
                <a:solidFill>
                  <a:schemeClr val="tx1">
                    <a:lumMod val="95000"/>
                    <a:lumOff val="5000"/>
                  </a:schemeClr>
                </a:solidFill>
              </a:rPr>
              <a:t> </a:t>
            </a:r>
            <a:r>
              <a:rPr lang="en-US" dirty="0" err="1" smtClean="0">
                <a:solidFill>
                  <a:schemeClr val="tx1">
                    <a:lumMod val="95000"/>
                    <a:lumOff val="5000"/>
                  </a:schemeClr>
                </a:solidFill>
              </a:rPr>
              <a:t>tạo</a:t>
            </a:r>
            <a:r>
              <a:rPr lang="en-US" dirty="0" smtClean="0">
                <a:solidFill>
                  <a:schemeClr val="tx1">
                    <a:lumMod val="95000"/>
                    <a:lumOff val="5000"/>
                  </a:schemeClr>
                </a:solidFill>
              </a:rPr>
              <a:t> </a:t>
            </a:r>
            <a:r>
              <a:rPr lang="en-US" dirty="0" err="1" smtClean="0">
                <a:solidFill>
                  <a:schemeClr val="tx1">
                    <a:lumMod val="95000"/>
                    <a:lumOff val="5000"/>
                  </a:schemeClr>
                </a:solidFill>
              </a:rPr>
              <a:t>chung</a:t>
            </a:r>
            <a:r>
              <a:rPr lang="en-US" dirty="0" smtClean="0">
                <a:solidFill>
                  <a:schemeClr val="tx1">
                    <a:lumMod val="95000"/>
                    <a:lumOff val="5000"/>
                  </a:schemeClr>
                </a:solidFill>
              </a:rPr>
              <a:t> </a:t>
            </a:r>
            <a:r>
              <a:rPr lang="en-US" dirty="0" err="1" smtClean="0">
                <a:solidFill>
                  <a:schemeClr val="tx1">
                    <a:lumMod val="95000"/>
                    <a:lumOff val="5000"/>
                  </a:schemeClr>
                </a:solidFill>
              </a:rPr>
              <a:t>acquy</a:t>
            </a:r>
            <a:endParaRPr lang="en-US" dirty="0" smtClean="0">
              <a:solidFill>
                <a:schemeClr val="tx1">
                  <a:lumMod val="95000"/>
                  <a:lumOff val="5000"/>
                </a:schemeClr>
              </a:solidFill>
            </a:endParaRPr>
          </a:p>
          <a:p>
            <a:pPr marL="514350" indent="-514350" algn="l">
              <a:buAutoNum type="arabicPeriod"/>
            </a:pPr>
            <a:r>
              <a:rPr lang="en-US" dirty="0" err="1" smtClean="0">
                <a:solidFill>
                  <a:schemeClr val="tx1">
                    <a:lumMod val="95000"/>
                    <a:lumOff val="5000"/>
                  </a:schemeClr>
                </a:solidFill>
              </a:rPr>
              <a:t>Cấu</a:t>
            </a:r>
            <a:r>
              <a:rPr lang="en-US" dirty="0" smtClean="0">
                <a:solidFill>
                  <a:schemeClr val="tx1">
                    <a:lumMod val="95000"/>
                    <a:lumOff val="5000"/>
                  </a:schemeClr>
                </a:solidFill>
              </a:rPr>
              <a:t> </a:t>
            </a:r>
            <a:r>
              <a:rPr lang="en-US" dirty="0" err="1" smtClean="0">
                <a:solidFill>
                  <a:schemeClr val="tx1">
                    <a:lumMod val="95000"/>
                    <a:lumOff val="5000"/>
                  </a:schemeClr>
                </a:solidFill>
              </a:rPr>
              <a:t>tạo</a:t>
            </a:r>
            <a:r>
              <a:rPr lang="en-US" dirty="0" smtClean="0">
                <a:solidFill>
                  <a:schemeClr val="tx1">
                    <a:lumMod val="95000"/>
                    <a:lumOff val="5000"/>
                  </a:schemeClr>
                </a:solidFill>
              </a:rPr>
              <a:t> </a:t>
            </a:r>
            <a:r>
              <a:rPr lang="en-US" dirty="0" err="1" smtClean="0">
                <a:solidFill>
                  <a:schemeClr val="tx1">
                    <a:lumMod val="95000"/>
                    <a:lumOff val="5000"/>
                  </a:schemeClr>
                </a:solidFill>
              </a:rPr>
              <a:t>và</a:t>
            </a:r>
            <a:r>
              <a:rPr lang="en-US" dirty="0" smtClean="0">
                <a:solidFill>
                  <a:schemeClr val="tx1">
                    <a:lumMod val="95000"/>
                    <a:lumOff val="5000"/>
                  </a:schemeClr>
                </a:solidFill>
              </a:rPr>
              <a:t> </a:t>
            </a:r>
            <a:r>
              <a:rPr lang="en-US" dirty="0" err="1" smtClean="0">
                <a:solidFill>
                  <a:schemeClr val="tx1">
                    <a:lumMod val="95000"/>
                    <a:lumOff val="5000"/>
                  </a:schemeClr>
                </a:solidFill>
              </a:rPr>
              <a:t>hoạt</a:t>
            </a:r>
            <a:r>
              <a:rPr lang="en-US" dirty="0" smtClean="0">
                <a:solidFill>
                  <a:schemeClr val="tx1">
                    <a:lumMod val="95000"/>
                    <a:lumOff val="5000"/>
                  </a:schemeClr>
                </a:solidFill>
              </a:rPr>
              <a:t> </a:t>
            </a:r>
            <a:r>
              <a:rPr lang="en-US" dirty="0" err="1" smtClean="0">
                <a:solidFill>
                  <a:schemeClr val="tx1">
                    <a:lumMod val="95000"/>
                    <a:lumOff val="5000"/>
                  </a:schemeClr>
                </a:solidFill>
              </a:rPr>
              <a:t>động</a:t>
            </a:r>
            <a:r>
              <a:rPr lang="en-US" dirty="0" smtClean="0">
                <a:solidFill>
                  <a:schemeClr val="tx1">
                    <a:lumMod val="95000"/>
                    <a:lumOff val="5000"/>
                  </a:schemeClr>
                </a:solidFill>
              </a:rPr>
              <a:t> </a:t>
            </a:r>
            <a:r>
              <a:rPr lang="en-US" dirty="0" err="1" smtClean="0">
                <a:solidFill>
                  <a:schemeClr val="tx1">
                    <a:lumMod val="95000"/>
                    <a:lumOff val="5000"/>
                  </a:schemeClr>
                </a:solidFill>
              </a:rPr>
              <a:t>acquy</a:t>
            </a:r>
            <a:r>
              <a:rPr lang="en-US" dirty="0" smtClean="0">
                <a:solidFill>
                  <a:schemeClr val="tx1">
                    <a:lumMod val="95000"/>
                    <a:lumOff val="5000"/>
                  </a:schemeClr>
                </a:solidFill>
              </a:rPr>
              <a:t> </a:t>
            </a:r>
            <a:r>
              <a:rPr lang="en-US" dirty="0" err="1" smtClean="0">
                <a:solidFill>
                  <a:schemeClr val="tx1">
                    <a:lumMod val="95000"/>
                    <a:lumOff val="5000"/>
                  </a:schemeClr>
                </a:solidFill>
              </a:rPr>
              <a:t>Litium</a:t>
            </a:r>
            <a:endParaRPr lang="en-US" dirty="0" smtClean="0">
              <a:solidFill>
                <a:schemeClr val="tx1">
                  <a:lumMod val="95000"/>
                  <a:lumOff val="5000"/>
                </a:schemeClr>
              </a:solidFill>
            </a:endParaRPr>
          </a:p>
          <a:p>
            <a:pPr marL="514350" indent="-514350" algn="l">
              <a:buAutoNum type="arabicPeriod"/>
            </a:pPr>
            <a:r>
              <a:rPr lang="en-US" dirty="0" err="1" smtClean="0">
                <a:solidFill>
                  <a:schemeClr val="tx1">
                    <a:lumMod val="95000"/>
                    <a:lumOff val="5000"/>
                  </a:schemeClr>
                </a:solidFill>
              </a:rPr>
              <a:t>Thông</a:t>
            </a:r>
            <a:r>
              <a:rPr lang="en-US" dirty="0" smtClean="0">
                <a:solidFill>
                  <a:schemeClr val="tx1">
                    <a:lumMod val="95000"/>
                    <a:lumOff val="5000"/>
                  </a:schemeClr>
                </a:solidFill>
              </a:rPr>
              <a:t> </a:t>
            </a:r>
            <a:r>
              <a:rPr lang="en-US" dirty="0" err="1" smtClean="0">
                <a:solidFill>
                  <a:schemeClr val="tx1">
                    <a:lumMod val="95000"/>
                    <a:lumOff val="5000"/>
                  </a:schemeClr>
                </a:solidFill>
              </a:rPr>
              <a:t>số</a:t>
            </a:r>
            <a:r>
              <a:rPr lang="en-US" dirty="0" smtClean="0">
                <a:solidFill>
                  <a:schemeClr val="tx1">
                    <a:lumMod val="95000"/>
                    <a:lumOff val="5000"/>
                  </a:schemeClr>
                </a:solidFill>
              </a:rPr>
              <a:t> </a:t>
            </a:r>
            <a:r>
              <a:rPr lang="en-US" dirty="0" err="1" smtClean="0">
                <a:solidFill>
                  <a:schemeClr val="tx1">
                    <a:lumMod val="95000"/>
                    <a:lumOff val="5000"/>
                  </a:schemeClr>
                </a:solidFill>
              </a:rPr>
              <a:t>kỹ</a:t>
            </a:r>
            <a:r>
              <a:rPr lang="en-US" dirty="0" smtClean="0">
                <a:solidFill>
                  <a:schemeClr val="tx1">
                    <a:lumMod val="95000"/>
                    <a:lumOff val="5000"/>
                  </a:schemeClr>
                </a:solidFill>
              </a:rPr>
              <a:t> </a:t>
            </a:r>
            <a:r>
              <a:rPr lang="en-US" dirty="0" err="1" smtClean="0">
                <a:solidFill>
                  <a:schemeClr val="tx1">
                    <a:lumMod val="95000"/>
                    <a:lumOff val="5000"/>
                  </a:schemeClr>
                </a:solidFill>
              </a:rPr>
              <a:t>thuật</a:t>
            </a:r>
            <a:r>
              <a:rPr lang="en-US" dirty="0" smtClean="0">
                <a:solidFill>
                  <a:schemeClr val="tx1">
                    <a:lumMod val="95000"/>
                    <a:lumOff val="5000"/>
                  </a:schemeClr>
                </a:solidFill>
              </a:rPr>
              <a:t> </a:t>
            </a:r>
            <a:r>
              <a:rPr lang="en-US" dirty="0" err="1" smtClean="0">
                <a:solidFill>
                  <a:schemeClr val="tx1">
                    <a:lumMod val="95000"/>
                    <a:lumOff val="5000"/>
                  </a:schemeClr>
                </a:solidFill>
              </a:rPr>
              <a:t>acquy</a:t>
            </a:r>
            <a:endParaRPr lang="en-US" dirty="0" smtClean="0">
              <a:solidFill>
                <a:schemeClr val="tx1">
                  <a:lumMod val="95000"/>
                  <a:lumOff val="5000"/>
                </a:schemeClr>
              </a:solidFill>
            </a:endParaRPr>
          </a:p>
          <a:p>
            <a:pPr marL="514350" indent="-514350" algn="l">
              <a:buAutoNum type="arabicPeriod"/>
            </a:pPr>
            <a:r>
              <a:rPr lang="en-US" dirty="0" err="1" smtClean="0">
                <a:solidFill>
                  <a:schemeClr val="tx1">
                    <a:lumMod val="95000"/>
                    <a:lumOff val="5000"/>
                  </a:schemeClr>
                </a:solidFill>
              </a:rPr>
              <a:t>Các</a:t>
            </a:r>
            <a:r>
              <a:rPr lang="en-US" dirty="0" smtClean="0">
                <a:solidFill>
                  <a:schemeClr val="tx1">
                    <a:lumMod val="95000"/>
                    <a:lumOff val="5000"/>
                  </a:schemeClr>
                </a:solidFill>
              </a:rPr>
              <a:t> </a:t>
            </a:r>
            <a:r>
              <a:rPr lang="en-US" dirty="0" err="1" smtClean="0">
                <a:solidFill>
                  <a:schemeClr val="tx1">
                    <a:lumMod val="95000"/>
                    <a:lumOff val="5000"/>
                  </a:schemeClr>
                </a:solidFill>
              </a:rPr>
              <a:t>loại</a:t>
            </a:r>
            <a:r>
              <a:rPr lang="en-US" dirty="0" smtClean="0">
                <a:solidFill>
                  <a:schemeClr val="tx1">
                    <a:lumMod val="95000"/>
                    <a:lumOff val="5000"/>
                  </a:schemeClr>
                </a:solidFill>
              </a:rPr>
              <a:t> </a:t>
            </a:r>
            <a:r>
              <a:rPr lang="en-US" dirty="0" err="1" smtClean="0">
                <a:solidFill>
                  <a:schemeClr val="tx1">
                    <a:lumMod val="95000"/>
                    <a:lumOff val="5000"/>
                  </a:schemeClr>
                </a:solidFill>
              </a:rPr>
              <a:t>acquy</a:t>
            </a:r>
            <a:endParaRPr lang="en-US" dirty="0" smtClean="0">
              <a:solidFill>
                <a:schemeClr val="tx1">
                  <a:lumMod val="95000"/>
                  <a:lumOff val="5000"/>
                </a:schemeClr>
              </a:solidFill>
            </a:endParaRPr>
          </a:p>
          <a:p>
            <a:pPr marL="514350" indent="-514350" algn="l">
              <a:buAutoNum type="arabicPeriod"/>
            </a:pPr>
            <a:r>
              <a:rPr lang="en-US" dirty="0" err="1" smtClean="0">
                <a:solidFill>
                  <a:schemeClr val="tx1">
                    <a:lumMod val="95000"/>
                    <a:lumOff val="5000"/>
                  </a:schemeClr>
                </a:solidFill>
              </a:rPr>
              <a:t>Nạp</a:t>
            </a:r>
            <a:r>
              <a:rPr lang="en-US" dirty="0" smtClean="0">
                <a:solidFill>
                  <a:schemeClr val="tx1">
                    <a:lumMod val="95000"/>
                    <a:lumOff val="5000"/>
                  </a:schemeClr>
                </a:solidFill>
              </a:rPr>
              <a:t> </a:t>
            </a:r>
            <a:r>
              <a:rPr lang="en-US" dirty="0" err="1" smtClean="0">
                <a:solidFill>
                  <a:schemeClr val="tx1">
                    <a:lumMod val="95000"/>
                    <a:lumOff val="5000"/>
                  </a:schemeClr>
                </a:solidFill>
              </a:rPr>
              <a:t>acquy</a:t>
            </a:r>
            <a:endParaRPr lang="vi-VN" dirty="0">
              <a:solidFill>
                <a:schemeClr val="tx1">
                  <a:lumMod val="95000"/>
                  <a:lumOff val="5000"/>
                </a:schemeClr>
              </a:solidFill>
            </a:endParaRPr>
          </a:p>
        </p:txBody>
      </p:sp>
    </p:spTree>
    <p:extLst>
      <p:ext uri="{BB962C8B-B14F-4D97-AF65-F5344CB8AC3E}">
        <p14:creationId xmlns:p14="http://schemas.microsoft.com/office/powerpoint/2010/main" val="308956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850106"/>
          </a:xfrm>
          <a:solidFill>
            <a:srgbClr val="FFFF00"/>
          </a:solidFill>
        </p:spPr>
        <p:txBody>
          <a:bodyPr>
            <a:normAutofit/>
          </a:bodyPr>
          <a:lstStyle/>
          <a:p>
            <a:r>
              <a:rPr lang="en-US" sz="3600" b="1" dirty="0" smtClean="0"/>
              <a:t>3. </a:t>
            </a:r>
            <a:r>
              <a:rPr lang="en-US" sz="3600" b="1" dirty="0" err="1" smtClean="0"/>
              <a:t>Cấu</a:t>
            </a:r>
            <a:r>
              <a:rPr lang="en-US" sz="3600" b="1" dirty="0" smtClean="0"/>
              <a:t> </a:t>
            </a:r>
            <a:r>
              <a:rPr lang="en-US" sz="3600" b="1" dirty="0" err="1" smtClean="0"/>
              <a:t>tạo</a:t>
            </a:r>
            <a:r>
              <a:rPr lang="en-US" sz="3600" b="1" dirty="0" smtClean="0"/>
              <a:t> </a:t>
            </a:r>
            <a:r>
              <a:rPr lang="en-US" sz="3600" b="1" dirty="0" err="1" smtClean="0"/>
              <a:t>và</a:t>
            </a:r>
            <a:r>
              <a:rPr lang="en-US" sz="3600" b="1" dirty="0" smtClean="0"/>
              <a:t> </a:t>
            </a:r>
            <a:r>
              <a:rPr lang="en-US" sz="3600" b="1" dirty="0" err="1" smtClean="0"/>
              <a:t>hoạt</a:t>
            </a:r>
            <a:r>
              <a:rPr lang="en-US" sz="3600" b="1" dirty="0" smtClean="0"/>
              <a:t> </a:t>
            </a:r>
            <a:r>
              <a:rPr lang="en-US" sz="3600" b="1" dirty="0" err="1" smtClean="0"/>
              <a:t>động</a:t>
            </a:r>
            <a:r>
              <a:rPr lang="en-US" sz="3600" b="1" dirty="0" smtClean="0"/>
              <a:t>  </a:t>
            </a:r>
            <a:r>
              <a:rPr lang="en-US" sz="3600" b="1" dirty="0" err="1" smtClean="0"/>
              <a:t>acquy</a:t>
            </a:r>
            <a:r>
              <a:rPr lang="en-US" sz="3600" b="1" dirty="0" smtClean="0"/>
              <a:t> Lithium</a:t>
            </a:r>
            <a:endParaRPr lang="vi-VN" sz="3600" dirty="0"/>
          </a:p>
        </p:txBody>
      </p:sp>
      <p:sp>
        <p:nvSpPr>
          <p:cNvPr id="3" name="Content Placeholder 2"/>
          <p:cNvSpPr>
            <a:spLocks noGrp="1"/>
          </p:cNvSpPr>
          <p:nvPr>
            <p:ph idx="1"/>
          </p:nvPr>
        </p:nvSpPr>
        <p:spPr/>
        <p:txBody>
          <a:bodyPr>
            <a:normAutofit fontScale="70000" lnSpcReduction="20000"/>
          </a:bodyPr>
          <a:lstStyle/>
          <a:p>
            <a:pPr marL="0" indent="0">
              <a:spcAft>
                <a:spcPts val="600"/>
              </a:spcAft>
              <a:buNone/>
            </a:pPr>
            <a:r>
              <a:rPr lang="en-GB" dirty="0"/>
              <a:t>P</a:t>
            </a:r>
            <a:r>
              <a:rPr lang="vi-VN" dirty="0" smtClean="0"/>
              <a:t>hản </a:t>
            </a:r>
            <a:r>
              <a:rPr lang="vi-VN" dirty="0"/>
              <a:t>ứng tại cực dương (cathode) trong vật liệu dạng lớp LCO được viết như sau (chiều thuận là sạc, chiều nghịch là xả):</a:t>
            </a:r>
          </a:p>
          <a:p>
            <a:pPr marL="0" indent="0">
              <a:spcAft>
                <a:spcPts val="600"/>
              </a:spcAft>
              <a:buNone/>
            </a:pPr>
            <a:r>
              <a:rPr lang="vi-VN" dirty="0"/>
              <a:t>LiCoO</a:t>
            </a:r>
            <a:r>
              <a:rPr lang="vi-VN" baseline="-25000" dirty="0"/>
              <a:t>2</a:t>
            </a:r>
            <a:r>
              <a:rPr lang="vi-VN" dirty="0"/>
              <a:t> {\displaystyle \rightleftharpoons }</a:t>
            </a:r>
            <a:r>
              <a:rPr lang="vi-VN" dirty="0">
                <a:sym typeface="Wingdings 3"/>
              </a:rPr>
              <a:t></a:t>
            </a:r>
            <a:r>
              <a:rPr lang="vi-VN" dirty="0"/>
              <a:t> CoO</a:t>
            </a:r>
            <a:r>
              <a:rPr lang="vi-VN" baseline="-25000" dirty="0"/>
              <a:t>2</a:t>
            </a:r>
            <a:r>
              <a:rPr lang="vi-VN" dirty="0"/>
              <a:t> + Li</a:t>
            </a:r>
            <a:r>
              <a:rPr lang="vi-VN" baseline="30000" dirty="0"/>
              <a:t>+</a:t>
            </a:r>
            <a:r>
              <a:rPr lang="vi-VN" dirty="0"/>
              <a:t> + e</a:t>
            </a:r>
            <a:r>
              <a:rPr lang="vi-VN" baseline="30000" dirty="0"/>
              <a:t>-</a:t>
            </a:r>
            <a:endParaRPr lang="vi-VN" dirty="0"/>
          </a:p>
          <a:p>
            <a:pPr marL="0" indent="0">
              <a:spcAft>
                <a:spcPts val="600"/>
              </a:spcAft>
              <a:buNone/>
            </a:pPr>
            <a:r>
              <a:rPr lang="en-GB" dirty="0"/>
              <a:t>P</a:t>
            </a:r>
            <a:r>
              <a:rPr lang="vi-VN" dirty="0" smtClean="0"/>
              <a:t>hản </a:t>
            </a:r>
            <a:r>
              <a:rPr lang="vi-VN" dirty="0"/>
              <a:t>ứng tại cực âm (anode) trong vật liệu dạng lớp graphite (chiều thuận là sạc, chiều nghịch là xả):</a:t>
            </a:r>
          </a:p>
          <a:p>
            <a:pPr marL="0" indent="0">
              <a:spcAft>
                <a:spcPts val="600"/>
              </a:spcAft>
              <a:buNone/>
            </a:pPr>
            <a:r>
              <a:rPr lang="vi-VN" dirty="0"/>
              <a:t>C</a:t>
            </a:r>
            <a:r>
              <a:rPr lang="vi-VN" baseline="-25000" dirty="0"/>
              <a:t>6</a:t>
            </a:r>
            <a:r>
              <a:rPr lang="vi-VN" dirty="0"/>
              <a:t> + Li</a:t>
            </a:r>
            <a:r>
              <a:rPr lang="vi-VN" baseline="30000" dirty="0"/>
              <a:t>+</a:t>
            </a:r>
            <a:r>
              <a:rPr lang="vi-VN" dirty="0"/>
              <a:t> + e</a:t>
            </a:r>
            <a:r>
              <a:rPr lang="vi-VN" baseline="30000" dirty="0"/>
              <a:t>-</a:t>
            </a:r>
            <a:r>
              <a:rPr lang="vi-VN" dirty="0"/>
              <a:t> {\displaystyle \rightleftharpoons }</a:t>
            </a:r>
            <a:r>
              <a:rPr lang="vi-VN" dirty="0">
                <a:sym typeface="Wingdings 3"/>
              </a:rPr>
              <a:t></a:t>
            </a:r>
            <a:r>
              <a:rPr lang="vi-VN" dirty="0"/>
              <a:t> LiC</a:t>
            </a:r>
            <a:r>
              <a:rPr lang="vi-VN" baseline="-25000" dirty="0"/>
              <a:t>6</a:t>
            </a:r>
            <a:endParaRPr lang="vi-VN" dirty="0"/>
          </a:p>
          <a:p>
            <a:pPr marL="0" indent="0">
              <a:spcAft>
                <a:spcPts val="600"/>
              </a:spcAft>
              <a:buNone/>
            </a:pPr>
            <a:r>
              <a:rPr lang="vi-VN" dirty="0"/>
              <a:t>Phản ứng của cả acquy (chiều thuận là sạc, chiều nghịch là xả)</a:t>
            </a:r>
          </a:p>
          <a:p>
            <a:pPr marL="0" indent="0">
              <a:spcAft>
                <a:spcPts val="600"/>
              </a:spcAft>
              <a:buNone/>
            </a:pPr>
            <a:r>
              <a:rPr lang="vi-VN" dirty="0"/>
              <a:t>C</a:t>
            </a:r>
            <a:r>
              <a:rPr lang="vi-VN" baseline="-25000" dirty="0"/>
              <a:t>6</a:t>
            </a:r>
            <a:r>
              <a:rPr lang="vi-VN" dirty="0"/>
              <a:t> + LiCoO</a:t>
            </a:r>
            <a:r>
              <a:rPr lang="vi-VN" baseline="-25000" dirty="0"/>
              <a:t>2</a:t>
            </a:r>
            <a:r>
              <a:rPr lang="vi-VN" dirty="0"/>
              <a:t> {\displaystyle \rightleftharpoons }</a:t>
            </a:r>
            <a:r>
              <a:rPr lang="vi-VN" dirty="0">
                <a:sym typeface="Wingdings 3"/>
              </a:rPr>
              <a:t></a:t>
            </a:r>
            <a:r>
              <a:rPr lang="vi-VN" dirty="0"/>
              <a:t> LiC</a:t>
            </a:r>
            <a:r>
              <a:rPr lang="vi-VN" baseline="-25000" dirty="0"/>
              <a:t>6</a:t>
            </a:r>
            <a:r>
              <a:rPr lang="vi-VN" dirty="0"/>
              <a:t> + CoO</a:t>
            </a:r>
            <a:r>
              <a:rPr lang="vi-VN" baseline="-25000" dirty="0"/>
              <a:t>2</a:t>
            </a:r>
            <a:endParaRPr lang="vi-VN" dirty="0"/>
          </a:p>
          <a:p>
            <a:pPr marL="0" indent="0">
              <a:spcAft>
                <a:spcPts val="600"/>
              </a:spcAft>
              <a:buNone/>
            </a:pPr>
            <a:r>
              <a:rPr lang="vi-VN" dirty="0"/>
              <a:t>Như vậy khi sạc, C</a:t>
            </a:r>
            <a:r>
              <a:rPr lang="vi-VN" baseline="-25000" dirty="0"/>
              <a:t>6</a:t>
            </a:r>
            <a:r>
              <a:rPr lang="vi-VN" baseline="30000" dirty="0"/>
              <a:t>0</a:t>
            </a:r>
            <a:r>
              <a:rPr lang="vi-VN" dirty="0"/>
              <a:t> (anode) bị khử thành C</a:t>
            </a:r>
            <a:r>
              <a:rPr lang="vi-VN" baseline="-25000" dirty="0"/>
              <a:t>6</a:t>
            </a:r>
            <a:r>
              <a:rPr lang="vi-VN" baseline="30000" dirty="0"/>
              <a:t>1-</a:t>
            </a:r>
            <a:r>
              <a:rPr lang="vi-VN" dirty="0"/>
              <a:t>, Co</a:t>
            </a:r>
            <a:r>
              <a:rPr lang="vi-VN" baseline="30000" dirty="0"/>
              <a:t>3+</a:t>
            </a:r>
            <a:r>
              <a:rPr lang="vi-VN" dirty="0"/>
              <a:t> bị oxi hóa thành Co</a:t>
            </a:r>
            <a:r>
              <a:rPr lang="vi-VN" baseline="30000" dirty="0"/>
              <a:t>4+</a:t>
            </a:r>
            <a:r>
              <a:rPr lang="vi-VN" dirty="0"/>
              <a:t>, và ngược lại khi xả.</a:t>
            </a:r>
          </a:p>
          <a:p>
            <a:pPr marL="0" indent="0">
              <a:spcAft>
                <a:spcPts val="600"/>
              </a:spcAft>
              <a:buNone/>
            </a:pPr>
            <a:endParaRPr lang="vi-VN" dirty="0"/>
          </a:p>
        </p:txBody>
      </p:sp>
    </p:spTree>
    <p:extLst>
      <p:ext uri="{BB962C8B-B14F-4D97-AF65-F5344CB8AC3E}">
        <p14:creationId xmlns:p14="http://schemas.microsoft.com/office/powerpoint/2010/main" val="312011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850106"/>
          </a:xfrm>
          <a:solidFill>
            <a:srgbClr val="FFFF00"/>
          </a:solidFill>
        </p:spPr>
        <p:txBody>
          <a:bodyPr>
            <a:normAutofit/>
          </a:bodyPr>
          <a:lstStyle/>
          <a:p>
            <a:r>
              <a:rPr lang="en-US" sz="3600" b="1" dirty="0" smtClean="0"/>
              <a:t>3. </a:t>
            </a:r>
            <a:r>
              <a:rPr lang="en-US" sz="3600" b="1" dirty="0" err="1" smtClean="0"/>
              <a:t>Các</a:t>
            </a:r>
            <a:r>
              <a:rPr lang="en-US" sz="3600" b="1" dirty="0" smtClean="0"/>
              <a:t> </a:t>
            </a:r>
            <a:r>
              <a:rPr lang="en-US" sz="3600" b="1" dirty="0" err="1" smtClean="0"/>
              <a:t>tham</a:t>
            </a:r>
            <a:r>
              <a:rPr lang="en-US" sz="3600" b="1" dirty="0" smtClean="0"/>
              <a:t> </a:t>
            </a:r>
            <a:r>
              <a:rPr lang="en-US" sz="3600" b="1" dirty="0" err="1" smtClean="0"/>
              <a:t>số</a:t>
            </a:r>
            <a:r>
              <a:rPr lang="en-US" sz="3600" b="1" dirty="0" smtClean="0"/>
              <a:t> </a:t>
            </a:r>
            <a:r>
              <a:rPr lang="en-US" sz="3600" b="1" dirty="0" err="1" smtClean="0"/>
              <a:t>kỹ</a:t>
            </a:r>
            <a:r>
              <a:rPr lang="en-US" sz="3600" b="1" dirty="0" smtClean="0"/>
              <a:t> </a:t>
            </a:r>
            <a:r>
              <a:rPr lang="en-US" sz="3600" b="1" dirty="0" err="1" smtClean="0"/>
              <a:t>thuật</a:t>
            </a:r>
            <a:r>
              <a:rPr lang="en-US" sz="3600" b="1" dirty="0" smtClean="0"/>
              <a:t> </a:t>
            </a:r>
            <a:r>
              <a:rPr lang="en-US" sz="3600" b="1" dirty="0" err="1" smtClean="0"/>
              <a:t>của</a:t>
            </a:r>
            <a:r>
              <a:rPr lang="en-US" sz="3600" b="1" dirty="0" smtClean="0"/>
              <a:t> </a:t>
            </a:r>
            <a:r>
              <a:rPr lang="en-US" sz="3600" b="1" dirty="0" err="1" smtClean="0"/>
              <a:t>acquy</a:t>
            </a:r>
            <a:endParaRPr lang="vi-VN" sz="3600" b="1" dirty="0"/>
          </a:p>
        </p:txBody>
      </p:sp>
      <p:sp>
        <p:nvSpPr>
          <p:cNvPr id="3" name="Content Placeholder 2"/>
          <p:cNvSpPr>
            <a:spLocks noGrp="1"/>
          </p:cNvSpPr>
          <p:nvPr>
            <p:ph idx="1"/>
          </p:nvPr>
        </p:nvSpPr>
        <p:spPr>
          <a:xfrm>
            <a:off x="457200" y="1412776"/>
            <a:ext cx="8229600" cy="5256584"/>
          </a:xfrm>
        </p:spPr>
        <p:txBody>
          <a:bodyPr>
            <a:normAutofit fontScale="77500" lnSpcReduction="20000"/>
          </a:bodyPr>
          <a:lstStyle/>
          <a:p>
            <a:pPr marL="514350" indent="-514350">
              <a:buAutoNum type="arabicPeriod"/>
            </a:pPr>
            <a:r>
              <a:rPr lang="en-US" b="1" dirty="0" err="1" smtClean="0"/>
              <a:t>Sức</a:t>
            </a:r>
            <a:r>
              <a:rPr lang="en-US" b="1" dirty="0" smtClean="0"/>
              <a:t> </a:t>
            </a:r>
            <a:r>
              <a:rPr lang="en-US" b="1" dirty="0" err="1"/>
              <a:t>điện</a:t>
            </a:r>
            <a:r>
              <a:rPr lang="en-US" b="1" dirty="0"/>
              <a:t> </a:t>
            </a:r>
            <a:r>
              <a:rPr lang="en-US" b="1" dirty="0" err="1"/>
              <a:t>động</a:t>
            </a:r>
            <a:r>
              <a:rPr lang="en-US" b="1" dirty="0"/>
              <a:t> E, </a:t>
            </a:r>
            <a:r>
              <a:rPr lang="en-US" b="1" dirty="0" err="1"/>
              <a:t>đơn</a:t>
            </a:r>
            <a:r>
              <a:rPr lang="en-US" b="1" dirty="0"/>
              <a:t> </a:t>
            </a:r>
            <a:r>
              <a:rPr lang="en-US" b="1" dirty="0" err="1"/>
              <a:t>vị</a:t>
            </a:r>
            <a:r>
              <a:rPr lang="en-US" b="1" dirty="0"/>
              <a:t> </a:t>
            </a:r>
            <a:r>
              <a:rPr lang="en-US" b="1" dirty="0" err="1"/>
              <a:t>là</a:t>
            </a:r>
            <a:r>
              <a:rPr lang="en-US" b="1" dirty="0"/>
              <a:t> </a:t>
            </a:r>
            <a:r>
              <a:rPr lang="en-US" b="1" dirty="0" err="1" smtClean="0"/>
              <a:t>Vôn</a:t>
            </a:r>
            <a:endParaRPr lang="en-US" b="1" dirty="0" smtClean="0"/>
          </a:p>
          <a:p>
            <a:pPr marL="0" indent="0">
              <a:buNone/>
            </a:pPr>
            <a:endParaRPr lang="en-US" b="1" dirty="0" smtClean="0"/>
          </a:p>
          <a:p>
            <a:pPr marL="0" indent="0">
              <a:spcAft>
                <a:spcPts val="600"/>
              </a:spcAft>
              <a:buNone/>
            </a:pPr>
            <a:r>
              <a:rPr lang="en-US" dirty="0" err="1"/>
              <a:t>Sức</a:t>
            </a:r>
            <a:r>
              <a:rPr lang="en-US" dirty="0"/>
              <a:t> </a:t>
            </a:r>
            <a:r>
              <a:rPr lang="en-US" dirty="0" err="1"/>
              <a:t>điện</a:t>
            </a:r>
            <a:r>
              <a:rPr lang="en-US" dirty="0"/>
              <a:t> </a:t>
            </a:r>
            <a:r>
              <a:rPr lang="en-US" dirty="0" err="1"/>
              <a:t>động</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bản</a:t>
            </a:r>
            <a:r>
              <a:rPr lang="en-US" dirty="0"/>
              <a:t> </a:t>
            </a:r>
            <a:r>
              <a:rPr lang="en-US" dirty="0" err="1"/>
              <a:t>chất</a:t>
            </a:r>
            <a:r>
              <a:rPr lang="en-US" dirty="0"/>
              <a:t> </a:t>
            </a:r>
            <a:r>
              <a:rPr lang="en-US" dirty="0" err="1"/>
              <a:t>của</a:t>
            </a:r>
            <a:r>
              <a:rPr lang="en-US" dirty="0"/>
              <a:t> </a:t>
            </a:r>
            <a:r>
              <a:rPr lang="en-US" dirty="0" err="1"/>
              <a:t>bản</a:t>
            </a:r>
            <a:r>
              <a:rPr lang="en-US" dirty="0"/>
              <a:t> </a:t>
            </a:r>
            <a:r>
              <a:rPr lang="en-US" dirty="0" err="1"/>
              <a:t>cực</a:t>
            </a:r>
            <a:r>
              <a:rPr lang="en-US" dirty="0"/>
              <a:t> </a:t>
            </a:r>
            <a:r>
              <a:rPr lang="en-US" dirty="0" err="1"/>
              <a:t>và</a:t>
            </a:r>
            <a:r>
              <a:rPr lang="en-US" dirty="0"/>
              <a:t> dung </a:t>
            </a:r>
            <a:r>
              <a:rPr lang="en-US" dirty="0" err="1"/>
              <a:t>dịch</a:t>
            </a:r>
            <a:r>
              <a:rPr lang="en-US" dirty="0"/>
              <a:t> </a:t>
            </a:r>
            <a:r>
              <a:rPr lang="en-US" dirty="0" err="1"/>
              <a:t>điện</a:t>
            </a:r>
            <a:r>
              <a:rPr lang="en-US" dirty="0"/>
              <a:t> </a:t>
            </a:r>
            <a:r>
              <a:rPr lang="en-US" dirty="0" err="1"/>
              <a:t>phân</a:t>
            </a:r>
            <a:r>
              <a:rPr lang="en-US" dirty="0" smtClean="0"/>
              <a:t>. </a:t>
            </a:r>
            <a:r>
              <a:rPr lang="en-US" dirty="0" err="1" smtClean="0"/>
              <a:t>Tỷ</a:t>
            </a:r>
            <a:r>
              <a:rPr lang="en-US" dirty="0" smtClean="0"/>
              <a:t> </a:t>
            </a:r>
            <a:r>
              <a:rPr lang="en-US" dirty="0" err="1"/>
              <a:t>trọng</a:t>
            </a:r>
            <a:r>
              <a:rPr lang="en-US" dirty="0"/>
              <a:t> </a:t>
            </a:r>
            <a:r>
              <a:rPr lang="en-US" dirty="0" err="1"/>
              <a:t>của</a:t>
            </a:r>
            <a:r>
              <a:rPr lang="en-US" dirty="0"/>
              <a:t> dung </a:t>
            </a:r>
            <a:r>
              <a:rPr lang="en-US" dirty="0" err="1"/>
              <a:t>dịch</a:t>
            </a:r>
            <a:r>
              <a:rPr lang="en-US" dirty="0"/>
              <a:t> </a:t>
            </a:r>
            <a:r>
              <a:rPr lang="en-US" dirty="0" err="1"/>
              <a:t>điện</a:t>
            </a:r>
            <a:r>
              <a:rPr lang="en-US" dirty="0"/>
              <a:t> </a:t>
            </a:r>
            <a:r>
              <a:rPr lang="en-US" dirty="0" err="1"/>
              <a:t>phân</a:t>
            </a:r>
            <a:r>
              <a:rPr lang="en-US" dirty="0"/>
              <a:t> </a:t>
            </a:r>
            <a:r>
              <a:rPr lang="en-US" dirty="0" err="1"/>
              <a:t>càng</a:t>
            </a:r>
            <a:r>
              <a:rPr lang="en-US" dirty="0"/>
              <a:t> </a:t>
            </a:r>
            <a:r>
              <a:rPr lang="en-US" dirty="0" err="1"/>
              <a:t>lớn</a:t>
            </a:r>
            <a:r>
              <a:rPr lang="en-US" dirty="0"/>
              <a:t> </a:t>
            </a:r>
            <a:r>
              <a:rPr lang="en-US" dirty="0" err="1"/>
              <a:t>thì</a:t>
            </a:r>
            <a:r>
              <a:rPr lang="en-US" dirty="0"/>
              <a:t> </a:t>
            </a:r>
            <a:r>
              <a:rPr lang="en-US" dirty="0" err="1"/>
              <a:t>sức</a:t>
            </a:r>
            <a:r>
              <a:rPr lang="en-US" dirty="0"/>
              <a:t> </a:t>
            </a:r>
            <a:r>
              <a:rPr lang="en-US" dirty="0" err="1"/>
              <a:t>điện</a:t>
            </a:r>
            <a:r>
              <a:rPr lang="en-US" dirty="0"/>
              <a:t> </a:t>
            </a:r>
            <a:r>
              <a:rPr lang="en-US" dirty="0" err="1"/>
              <a:t>động</a:t>
            </a:r>
            <a:r>
              <a:rPr lang="en-US" dirty="0"/>
              <a:t> </a:t>
            </a:r>
            <a:r>
              <a:rPr lang="en-US" dirty="0" err="1"/>
              <a:t>của</a:t>
            </a:r>
            <a:r>
              <a:rPr lang="en-US" dirty="0"/>
              <a:t> </a:t>
            </a:r>
            <a:r>
              <a:rPr lang="en-US" dirty="0" err="1"/>
              <a:t>acquy</a:t>
            </a:r>
            <a:r>
              <a:rPr lang="en-US" dirty="0"/>
              <a:t> </a:t>
            </a:r>
            <a:r>
              <a:rPr lang="en-US" dirty="0" err="1"/>
              <a:t>càng</a:t>
            </a:r>
            <a:r>
              <a:rPr lang="en-US" dirty="0"/>
              <a:t> </a:t>
            </a:r>
            <a:r>
              <a:rPr lang="en-US" dirty="0" err="1"/>
              <a:t>lớn</a:t>
            </a:r>
            <a:r>
              <a:rPr lang="en-US" dirty="0"/>
              <a:t> (</a:t>
            </a:r>
            <a:r>
              <a:rPr lang="en-US" dirty="0" err="1"/>
              <a:t>tuy</a:t>
            </a:r>
            <a:r>
              <a:rPr lang="en-US" dirty="0"/>
              <a:t> </a:t>
            </a:r>
            <a:r>
              <a:rPr lang="en-US" dirty="0" err="1"/>
              <a:t>nhiên</a:t>
            </a:r>
            <a:r>
              <a:rPr lang="en-US" dirty="0"/>
              <a:t> </a:t>
            </a:r>
            <a:r>
              <a:rPr lang="en-US" dirty="0" err="1"/>
              <a:t>tỷ</a:t>
            </a:r>
            <a:r>
              <a:rPr lang="en-US" dirty="0"/>
              <a:t> </a:t>
            </a:r>
            <a:r>
              <a:rPr lang="en-US" dirty="0" err="1"/>
              <a:t>trọng</a:t>
            </a:r>
            <a:r>
              <a:rPr lang="en-US" dirty="0"/>
              <a:t> </a:t>
            </a:r>
            <a:r>
              <a:rPr lang="en-US" dirty="0" err="1"/>
              <a:t>của</a:t>
            </a:r>
            <a:r>
              <a:rPr lang="en-US" dirty="0"/>
              <a:t> dung </a:t>
            </a:r>
            <a:r>
              <a:rPr lang="en-US" dirty="0" err="1"/>
              <a:t>dịch</a:t>
            </a:r>
            <a:r>
              <a:rPr lang="en-US" dirty="0"/>
              <a:t> </a:t>
            </a:r>
            <a:r>
              <a:rPr lang="en-US" dirty="0" err="1"/>
              <a:t>không</a:t>
            </a:r>
            <a:r>
              <a:rPr lang="en-US" dirty="0"/>
              <a:t> </a:t>
            </a:r>
            <a:r>
              <a:rPr lang="en-US" dirty="0" err="1"/>
              <a:t>được</a:t>
            </a:r>
            <a:r>
              <a:rPr lang="en-US" dirty="0"/>
              <a:t> </a:t>
            </a:r>
            <a:r>
              <a:rPr lang="en-US" dirty="0" err="1"/>
              <a:t>cao</a:t>
            </a:r>
            <a:r>
              <a:rPr lang="en-US" dirty="0"/>
              <a:t> </a:t>
            </a:r>
            <a:r>
              <a:rPr lang="en-US" dirty="0" err="1"/>
              <a:t>quá</a:t>
            </a:r>
            <a:r>
              <a:rPr lang="en-US" dirty="0"/>
              <a:t> </a:t>
            </a:r>
            <a:r>
              <a:rPr lang="en-US" dirty="0" err="1"/>
              <a:t>quy</a:t>
            </a:r>
            <a:r>
              <a:rPr lang="en-US" dirty="0"/>
              <a:t> </a:t>
            </a:r>
            <a:r>
              <a:rPr lang="en-US" dirty="0" err="1"/>
              <a:t>định</a:t>
            </a:r>
            <a:r>
              <a:rPr lang="en-US" dirty="0"/>
              <a:t>).</a:t>
            </a:r>
            <a:endParaRPr lang="vi-VN" dirty="0"/>
          </a:p>
          <a:p>
            <a:pPr marL="0" indent="0">
              <a:spcAft>
                <a:spcPts val="600"/>
              </a:spcAft>
              <a:buNone/>
            </a:pPr>
            <a:r>
              <a:rPr lang="en-US" dirty="0" err="1"/>
              <a:t>Mỗi</a:t>
            </a:r>
            <a:r>
              <a:rPr lang="en-US" dirty="0"/>
              <a:t> </a:t>
            </a:r>
            <a:r>
              <a:rPr lang="en-US" dirty="0" err="1"/>
              <a:t>ngăn</a:t>
            </a:r>
            <a:r>
              <a:rPr lang="en-US" dirty="0"/>
              <a:t> </a:t>
            </a:r>
            <a:r>
              <a:rPr lang="en-US" dirty="0" err="1"/>
              <a:t>acquy</a:t>
            </a:r>
            <a:r>
              <a:rPr lang="en-US" dirty="0"/>
              <a:t> </a:t>
            </a:r>
            <a:r>
              <a:rPr lang="en-US" dirty="0" err="1"/>
              <a:t>kiềm</a:t>
            </a:r>
            <a:r>
              <a:rPr lang="en-US" dirty="0"/>
              <a:t> </a:t>
            </a:r>
            <a:r>
              <a:rPr lang="en-US" dirty="0" err="1"/>
              <a:t>có</a:t>
            </a:r>
            <a:r>
              <a:rPr lang="en-US" dirty="0"/>
              <a:t> </a:t>
            </a:r>
            <a:r>
              <a:rPr lang="en-US" dirty="0" err="1"/>
              <a:t>sức</a:t>
            </a:r>
            <a:r>
              <a:rPr lang="en-US" dirty="0"/>
              <a:t> </a:t>
            </a:r>
            <a:r>
              <a:rPr lang="en-US" dirty="0" err="1"/>
              <a:t>điện</a:t>
            </a:r>
            <a:r>
              <a:rPr lang="en-US" dirty="0"/>
              <a:t> </a:t>
            </a:r>
            <a:r>
              <a:rPr lang="en-US" dirty="0" err="1"/>
              <a:t>động</a:t>
            </a:r>
            <a:r>
              <a:rPr lang="en-US" dirty="0"/>
              <a:t> </a:t>
            </a:r>
            <a:r>
              <a:rPr lang="en-US" dirty="0" err="1"/>
              <a:t>trung</a:t>
            </a:r>
            <a:r>
              <a:rPr lang="en-US" dirty="0"/>
              <a:t> </a:t>
            </a:r>
            <a:r>
              <a:rPr lang="en-US" dirty="0" err="1"/>
              <a:t>bình</a:t>
            </a:r>
            <a:r>
              <a:rPr lang="en-US" dirty="0"/>
              <a:t> </a:t>
            </a:r>
            <a:r>
              <a:rPr lang="en-US" dirty="0" err="1"/>
              <a:t>là</a:t>
            </a:r>
            <a:r>
              <a:rPr lang="en-US" dirty="0"/>
              <a:t> 1,25V</a:t>
            </a:r>
            <a:endParaRPr lang="vi-VN" dirty="0"/>
          </a:p>
          <a:p>
            <a:pPr marL="0" indent="0">
              <a:spcAft>
                <a:spcPts val="600"/>
              </a:spcAft>
              <a:buNone/>
            </a:pPr>
            <a:r>
              <a:rPr lang="en-US" dirty="0" err="1"/>
              <a:t>Mỗi</a:t>
            </a:r>
            <a:r>
              <a:rPr lang="en-US" dirty="0"/>
              <a:t> </a:t>
            </a:r>
            <a:r>
              <a:rPr lang="en-US" dirty="0" err="1"/>
              <a:t>ngăn</a:t>
            </a:r>
            <a:r>
              <a:rPr lang="en-US" dirty="0"/>
              <a:t> </a:t>
            </a:r>
            <a:r>
              <a:rPr lang="en-US" dirty="0" err="1"/>
              <a:t>acquy</a:t>
            </a:r>
            <a:r>
              <a:rPr lang="en-US" dirty="0"/>
              <a:t> </a:t>
            </a:r>
            <a:r>
              <a:rPr lang="en-US" dirty="0" err="1"/>
              <a:t>axít</a:t>
            </a:r>
            <a:r>
              <a:rPr lang="en-US" dirty="0"/>
              <a:t> </a:t>
            </a:r>
            <a:r>
              <a:rPr lang="en-US" dirty="0" err="1"/>
              <a:t>có</a:t>
            </a:r>
            <a:r>
              <a:rPr lang="en-US" dirty="0"/>
              <a:t> </a:t>
            </a:r>
            <a:r>
              <a:rPr lang="en-US" dirty="0" err="1"/>
              <a:t>sức</a:t>
            </a:r>
            <a:r>
              <a:rPr lang="en-US" dirty="0"/>
              <a:t> </a:t>
            </a:r>
            <a:r>
              <a:rPr lang="en-US" dirty="0" err="1"/>
              <a:t>điện</a:t>
            </a:r>
            <a:r>
              <a:rPr lang="en-US" dirty="0"/>
              <a:t> </a:t>
            </a:r>
            <a:r>
              <a:rPr lang="en-US" dirty="0" err="1"/>
              <a:t>động</a:t>
            </a:r>
            <a:r>
              <a:rPr lang="en-US" dirty="0"/>
              <a:t> </a:t>
            </a:r>
            <a:r>
              <a:rPr lang="en-US" dirty="0" err="1"/>
              <a:t>trung</a:t>
            </a:r>
            <a:r>
              <a:rPr lang="en-US" dirty="0"/>
              <a:t> </a:t>
            </a:r>
            <a:r>
              <a:rPr lang="en-US" dirty="0" err="1"/>
              <a:t>bình</a:t>
            </a:r>
            <a:r>
              <a:rPr lang="en-US" dirty="0"/>
              <a:t> </a:t>
            </a:r>
            <a:r>
              <a:rPr lang="en-US" dirty="0" err="1"/>
              <a:t>là</a:t>
            </a:r>
            <a:r>
              <a:rPr lang="en-US" dirty="0"/>
              <a:t> 2V</a:t>
            </a:r>
            <a:endParaRPr lang="vi-VN" dirty="0"/>
          </a:p>
          <a:p>
            <a:pPr marL="0" indent="0">
              <a:spcAft>
                <a:spcPts val="600"/>
              </a:spcAft>
              <a:buNone/>
            </a:pPr>
            <a:r>
              <a:rPr lang="en-US" dirty="0" err="1"/>
              <a:t>Với</a:t>
            </a:r>
            <a:r>
              <a:rPr lang="en-US" dirty="0"/>
              <a:t> </a:t>
            </a:r>
            <a:r>
              <a:rPr lang="en-US" dirty="0" err="1"/>
              <a:t>acquy</a:t>
            </a:r>
            <a:r>
              <a:rPr lang="en-US" dirty="0"/>
              <a:t> </a:t>
            </a:r>
            <a:r>
              <a:rPr lang="en-US" dirty="0" err="1"/>
              <a:t>axít</a:t>
            </a:r>
            <a:r>
              <a:rPr lang="en-US" dirty="0"/>
              <a:t> </a:t>
            </a:r>
            <a:r>
              <a:rPr lang="en-US" dirty="0" err="1"/>
              <a:t>sức</a:t>
            </a:r>
            <a:r>
              <a:rPr lang="en-US" dirty="0"/>
              <a:t> </a:t>
            </a:r>
            <a:r>
              <a:rPr lang="en-US" dirty="0" err="1"/>
              <a:t>điện</a:t>
            </a:r>
            <a:r>
              <a:rPr lang="en-US" dirty="0"/>
              <a:t> </a:t>
            </a:r>
            <a:r>
              <a:rPr lang="en-US" dirty="0" err="1"/>
              <a:t>động</a:t>
            </a:r>
            <a:r>
              <a:rPr lang="en-US" dirty="0"/>
              <a:t> </a:t>
            </a:r>
            <a:r>
              <a:rPr lang="en-US" dirty="0" err="1"/>
              <a:t>được</a:t>
            </a:r>
            <a:r>
              <a:rPr lang="en-US" dirty="0"/>
              <a:t> </a:t>
            </a:r>
            <a:r>
              <a:rPr lang="en-US" dirty="0" err="1"/>
              <a:t>tính</a:t>
            </a:r>
            <a:r>
              <a:rPr lang="en-US" dirty="0"/>
              <a:t> </a:t>
            </a:r>
            <a:r>
              <a:rPr lang="en-US" dirty="0" err="1"/>
              <a:t>bằng</a:t>
            </a:r>
            <a:r>
              <a:rPr lang="en-US" dirty="0"/>
              <a:t> </a:t>
            </a:r>
            <a:r>
              <a:rPr lang="en-US" dirty="0" err="1"/>
              <a:t>biểu</a:t>
            </a:r>
            <a:r>
              <a:rPr lang="en-US" dirty="0"/>
              <a:t>  </a:t>
            </a:r>
            <a:r>
              <a:rPr lang="en-US" dirty="0" err="1"/>
              <a:t>thức</a:t>
            </a:r>
            <a:r>
              <a:rPr lang="en-US" dirty="0"/>
              <a:t>:</a:t>
            </a:r>
            <a:endParaRPr lang="vi-VN" dirty="0"/>
          </a:p>
          <a:p>
            <a:pPr marL="0" indent="0">
              <a:spcAft>
                <a:spcPts val="600"/>
              </a:spcAft>
              <a:buNone/>
            </a:pPr>
            <a:r>
              <a:rPr lang="en-US" dirty="0"/>
              <a:t>E   </a:t>
            </a:r>
            <a:r>
              <a:rPr lang="en-US" dirty="0">
                <a:sym typeface="Symbol"/>
              </a:rPr>
              <a:t></a:t>
            </a:r>
            <a:r>
              <a:rPr lang="en-US" dirty="0"/>
              <a:t>  0,85 + </a:t>
            </a:r>
            <a:r>
              <a:rPr lang="en-US" dirty="0">
                <a:sym typeface="Symbol"/>
              </a:rPr>
              <a:t></a:t>
            </a:r>
            <a:r>
              <a:rPr lang="en-US" dirty="0"/>
              <a:t>   (V)</a:t>
            </a:r>
            <a:endParaRPr lang="vi-VN" dirty="0"/>
          </a:p>
          <a:p>
            <a:pPr marL="0" indent="0">
              <a:spcAft>
                <a:spcPts val="600"/>
              </a:spcAft>
              <a:buNone/>
            </a:pPr>
            <a:r>
              <a:rPr lang="en-US" dirty="0" err="1"/>
              <a:t>trong</a:t>
            </a:r>
            <a:r>
              <a:rPr lang="en-US" dirty="0"/>
              <a:t> </a:t>
            </a:r>
            <a:r>
              <a:rPr lang="en-US" dirty="0" err="1"/>
              <a:t>đó</a:t>
            </a:r>
            <a:r>
              <a:rPr lang="en-US" dirty="0"/>
              <a:t>:  E - </a:t>
            </a:r>
            <a:r>
              <a:rPr lang="en-US" dirty="0" err="1"/>
              <a:t>sức</a:t>
            </a:r>
            <a:r>
              <a:rPr lang="en-US" dirty="0"/>
              <a:t> </a:t>
            </a:r>
            <a:r>
              <a:rPr lang="en-US" dirty="0" err="1"/>
              <a:t>điện</a:t>
            </a:r>
            <a:r>
              <a:rPr lang="en-US" dirty="0"/>
              <a:t> </a:t>
            </a:r>
            <a:r>
              <a:rPr lang="en-US" dirty="0" err="1"/>
              <a:t>động</a:t>
            </a:r>
            <a:r>
              <a:rPr lang="en-US" dirty="0"/>
              <a:t> </a:t>
            </a:r>
            <a:r>
              <a:rPr lang="en-US" dirty="0" err="1"/>
              <a:t>tĩnh</a:t>
            </a:r>
            <a:r>
              <a:rPr lang="en-US" dirty="0"/>
              <a:t> </a:t>
            </a:r>
            <a:r>
              <a:rPr lang="en-US" dirty="0" err="1"/>
              <a:t>của</a:t>
            </a:r>
            <a:r>
              <a:rPr lang="en-US" dirty="0"/>
              <a:t> </a:t>
            </a:r>
            <a:r>
              <a:rPr lang="en-US" dirty="0" err="1"/>
              <a:t>acquy</a:t>
            </a:r>
            <a:r>
              <a:rPr lang="en-US" dirty="0"/>
              <a:t> (V)</a:t>
            </a:r>
            <a:endParaRPr lang="vi-VN" dirty="0"/>
          </a:p>
          <a:p>
            <a:pPr marL="0" indent="0">
              <a:spcAft>
                <a:spcPts val="600"/>
              </a:spcAft>
              <a:buNone/>
            </a:pPr>
            <a:r>
              <a:rPr lang="en-US" dirty="0">
                <a:sym typeface="Symbol"/>
              </a:rPr>
              <a:t></a:t>
            </a:r>
            <a:r>
              <a:rPr lang="en-US" dirty="0"/>
              <a:t> - </a:t>
            </a:r>
            <a:r>
              <a:rPr lang="en-US" dirty="0" err="1"/>
              <a:t>nồng</a:t>
            </a:r>
            <a:r>
              <a:rPr lang="en-US" dirty="0"/>
              <a:t> </a:t>
            </a:r>
            <a:r>
              <a:rPr lang="en-US" dirty="0" err="1"/>
              <a:t>độ</a:t>
            </a:r>
            <a:r>
              <a:rPr lang="en-US" dirty="0"/>
              <a:t> dung </a:t>
            </a:r>
            <a:r>
              <a:rPr lang="en-US" dirty="0" err="1"/>
              <a:t>dịch</a:t>
            </a:r>
            <a:r>
              <a:rPr lang="en-US" dirty="0"/>
              <a:t> </a:t>
            </a:r>
            <a:r>
              <a:rPr lang="en-US" dirty="0" err="1"/>
              <a:t>điện</a:t>
            </a:r>
            <a:r>
              <a:rPr lang="en-US" dirty="0"/>
              <a:t> </a:t>
            </a:r>
            <a:r>
              <a:rPr lang="en-US" dirty="0" err="1"/>
              <a:t>phân</a:t>
            </a:r>
            <a:r>
              <a:rPr lang="en-US" dirty="0"/>
              <a:t> ở 15 </a:t>
            </a:r>
            <a:r>
              <a:rPr lang="en-US" dirty="0">
                <a:sym typeface="Symbol"/>
              </a:rPr>
              <a:t></a:t>
            </a:r>
            <a:r>
              <a:rPr lang="en-US" dirty="0"/>
              <a:t>C  (g/cm</a:t>
            </a:r>
            <a:r>
              <a:rPr lang="en-US" baseline="30000" dirty="0"/>
              <a:t>3</a:t>
            </a:r>
            <a:r>
              <a:rPr lang="en-US" dirty="0"/>
              <a:t>)</a:t>
            </a:r>
            <a:endParaRPr lang="vi-VN" dirty="0"/>
          </a:p>
          <a:p>
            <a:pPr marL="0" indent="0">
              <a:spcAft>
                <a:spcPts val="600"/>
              </a:spcAft>
              <a:buNone/>
            </a:pPr>
            <a:endParaRPr lang="vi-VN" b="1" dirty="0"/>
          </a:p>
          <a:p>
            <a:endParaRPr lang="vi-VN" dirty="0"/>
          </a:p>
        </p:txBody>
      </p:sp>
    </p:spTree>
    <p:extLst>
      <p:ext uri="{BB962C8B-B14F-4D97-AF65-F5344CB8AC3E}">
        <p14:creationId xmlns:p14="http://schemas.microsoft.com/office/powerpoint/2010/main" val="306516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706090"/>
          </a:xfrm>
          <a:solidFill>
            <a:srgbClr val="FFFF00"/>
          </a:solidFill>
        </p:spPr>
        <p:txBody>
          <a:bodyPr>
            <a:normAutofit/>
          </a:bodyPr>
          <a:lstStyle/>
          <a:p>
            <a:r>
              <a:rPr lang="en-US" sz="3600" b="1" dirty="0" smtClean="0"/>
              <a:t>3. </a:t>
            </a:r>
            <a:r>
              <a:rPr lang="en-US" sz="3600" b="1" dirty="0" err="1" smtClean="0"/>
              <a:t>Các</a:t>
            </a:r>
            <a:r>
              <a:rPr lang="en-US" sz="3600" b="1" dirty="0" smtClean="0"/>
              <a:t> </a:t>
            </a:r>
            <a:r>
              <a:rPr lang="en-US" sz="3600" b="1" dirty="0" err="1" smtClean="0"/>
              <a:t>tham</a:t>
            </a:r>
            <a:r>
              <a:rPr lang="en-US" sz="3600" b="1" dirty="0" smtClean="0"/>
              <a:t> </a:t>
            </a:r>
            <a:r>
              <a:rPr lang="en-US" sz="3600" b="1" dirty="0" err="1" smtClean="0"/>
              <a:t>số</a:t>
            </a:r>
            <a:r>
              <a:rPr lang="en-US" sz="3600" b="1" dirty="0" smtClean="0"/>
              <a:t> </a:t>
            </a:r>
            <a:r>
              <a:rPr lang="en-US" sz="3600" b="1" dirty="0" err="1" smtClean="0"/>
              <a:t>kỹ</a:t>
            </a:r>
            <a:r>
              <a:rPr lang="en-US" sz="3600" b="1" dirty="0" smtClean="0"/>
              <a:t> </a:t>
            </a:r>
            <a:r>
              <a:rPr lang="en-US" sz="3600" b="1" dirty="0" err="1" smtClean="0"/>
              <a:t>thuật</a:t>
            </a:r>
            <a:r>
              <a:rPr lang="en-US" sz="3600" b="1" dirty="0" smtClean="0"/>
              <a:t> </a:t>
            </a:r>
            <a:r>
              <a:rPr lang="en-US" sz="3600" b="1" dirty="0" err="1" smtClean="0"/>
              <a:t>của</a:t>
            </a:r>
            <a:r>
              <a:rPr lang="en-US" sz="3600" b="1" dirty="0" smtClean="0"/>
              <a:t> </a:t>
            </a:r>
            <a:r>
              <a:rPr lang="en-US" sz="3600" b="1" dirty="0" err="1" smtClean="0"/>
              <a:t>acquy</a:t>
            </a:r>
            <a:endParaRPr lang="vi-VN" sz="3600" b="1" dirty="0"/>
          </a:p>
        </p:txBody>
      </p:sp>
      <p:sp>
        <p:nvSpPr>
          <p:cNvPr id="3" name="Content Placeholder 2"/>
          <p:cNvSpPr>
            <a:spLocks noGrp="1"/>
          </p:cNvSpPr>
          <p:nvPr>
            <p:ph idx="1"/>
          </p:nvPr>
        </p:nvSpPr>
        <p:spPr/>
        <p:txBody>
          <a:bodyPr>
            <a:normAutofit fontScale="70000" lnSpcReduction="20000"/>
          </a:bodyPr>
          <a:lstStyle/>
          <a:p>
            <a:pPr indent="0" algn="just">
              <a:spcBef>
                <a:spcPts val="1200"/>
              </a:spcBef>
              <a:spcAft>
                <a:spcPts val="600"/>
              </a:spcAft>
              <a:buNone/>
            </a:pPr>
            <a:r>
              <a:rPr lang="en-US" sz="3400" b="1" dirty="0" smtClean="0">
                <a:solidFill>
                  <a:srgbClr val="0000CC"/>
                </a:solidFill>
                <a:effectLst/>
                <a:latin typeface="Times New Roman"/>
              </a:rPr>
              <a:t>2.  </a:t>
            </a:r>
            <a:r>
              <a:rPr lang="en-US" sz="3400" b="1" dirty="0" err="1" smtClean="0">
                <a:solidFill>
                  <a:srgbClr val="0000CC"/>
                </a:solidFill>
                <a:effectLst/>
                <a:latin typeface="Times New Roman"/>
              </a:rPr>
              <a:t>Nội</a:t>
            </a:r>
            <a:r>
              <a:rPr lang="en-US" sz="3400" b="1" dirty="0" smtClean="0">
                <a:solidFill>
                  <a:srgbClr val="0000CC"/>
                </a:solidFill>
                <a:effectLst/>
                <a:latin typeface="Times New Roman"/>
              </a:rPr>
              <a:t> </a:t>
            </a:r>
            <a:r>
              <a:rPr lang="en-US" sz="3400" b="1" dirty="0" err="1" smtClean="0">
                <a:solidFill>
                  <a:srgbClr val="0000CC"/>
                </a:solidFill>
                <a:effectLst/>
                <a:latin typeface="Times New Roman"/>
              </a:rPr>
              <a:t>trở</a:t>
            </a:r>
            <a:r>
              <a:rPr lang="en-US" sz="3400" b="1" dirty="0" smtClean="0">
                <a:solidFill>
                  <a:srgbClr val="0000CC"/>
                </a:solidFill>
                <a:effectLst/>
                <a:latin typeface="Times New Roman"/>
              </a:rPr>
              <a:t> R</a:t>
            </a:r>
            <a:r>
              <a:rPr lang="en-US" sz="3400" b="1" baseline="-25000" dirty="0" smtClean="0">
                <a:solidFill>
                  <a:srgbClr val="0000CC"/>
                </a:solidFill>
                <a:effectLst/>
                <a:latin typeface="Times New Roman"/>
              </a:rPr>
              <a:t>0</a:t>
            </a:r>
            <a:r>
              <a:rPr lang="en-US" sz="3400" b="1" dirty="0" smtClean="0">
                <a:solidFill>
                  <a:srgbClr val="0000CC"/>
                </a:solidFill>
                <a:effectLst/>
                <a:latin typeface="Times New Roman"/>
              </a:rPr>
              <a:t>, </a:t>
            </a:r>
            <a:r>
              <a:rPr lang="en-US" sz="3400" b="1" dirty="0" err="1" smtClean="0">
                <a:solidFill>
                  <a:srgbClr val="0000CC"/>
                </a:solidFill>
                <a:effectLst/>
                <a:latin typeface="Times New Roman"/>
              </a:rPr>
              <a:t>đơn</a:t>
            </a:r>
            <a:r>
              <a:rPr lang="en-US" sz="3400" b="1" dirty="0" smtClean="0">
                <a:solidFill>
                  <a:srgbClr val="0000CC"/>
                </a:solidFill>
                <a:effectLst/>
                <a:latin typeface="Times New Roman"/>
              </a:rPr>
              <a:t> </a:t>
            </a:r>
            <a:r>
              <a:rPr lang="en-US" sz="3400" b="1" dirty="0" err="1" smtClean="0">
                <a:solidFill>
                  <a:srgbClr val="0000CC"/>
                </a:solidFill>
                <a:effectLst/>
                <a:latin typeface="Times New Roman"/>
              </a:rPr>
              <a:t>vị</a:t>
            </a:r>
            <a:r>
              <a:rPr lang="en-US" sz="3400" b="1" dirty="0" smtClean="0">
                <a:solidFill>
                  <a:srgbClr val="0000CC"/>
                </a:solidFill>
                <a:effectLst/>
                <a:latin typeface="Times New Roman"/>
              </a:rPr>
              <a:t> </a:t>
            </a:r>
            <a:r>
              <a:rPr lang="en-US" sz="3400" b="1" dirty="0" err="1" smtClean="0">
                <a:solidFill>
                  <a:srgbClr val="0000CC"/>
                </a:solidFill>
                <a:effectLst/>
                <a:latin typeface="Times New Roman"/>
              </a:rPr>
              <a:t>là</a:t>
            </a:r>
            <a:r>
              <a:rPr lang="en-US" sz="3400" b="1" dirty="0" smtClean="0">
                <a:solidFill>
                  <a:srgbClr val="0000CC"/>
                </a:solidFill>
                <a:effectLst/>
                <a:latin typeface="Times New Roman"/>
              </a:rPr>
              <a:t> </a:t>
            </a:r>
            <a:r>
              <a:rPr lang="en-US" sz="3400" b="1" dirty="0" err="1" smtClean="0">
                <a:solidFill>
                  <a:srgbClr val="0000CC"/>
                </a:solidFill>
                <a:effectLst/>
                <a:latin typeface="Times New Roman"/>
              </a:rPr>
              <a:t>Ôm</a:t>
            </a:r>
            <a:r>
              <a:rPr lang="en-US" sz="3400" b="1" dirty="0" smtClean="0">
                <a:solidFill>
                  <a:srgbClr val="0000CC"/>
                </a:solidFill>
                <a:effectLst/>
                <a:latin typeface="Times New Roman"/>
              </a:rPr>
              <a:t> (</a:t>
            </a:r>
            <a:r>
              <a:rPr lang="en-US" sz="3400" b="1" dirty="0" smtClean="0">
                <a:solidFill>
                  <a:srgbClr val="0000CC"/>
                </a:solidFill>
                <a:effectLst/>
                <a:latin typeface="Times New Roman"/>
                <a:sym typeface="Symbol"/>
              </a:rPr>
              <a:t></a:t>
            </a:r>
            <a:r>
              <a:rPr lang="en-US" sz="3400" b="1" dirty="0" smtClean="0">
                <a:solidFill>
                  <a:srgbClr val="0000CC"/>
                </a:solidFill>
                <a:effectLst/>
                <a:latin typeface="Times New Roman"/>
              </a:rPr>
              <a:t>)</a:t>
            </a:r>
            <a:endParaRPr lang="vi-VN" sz="3400" b="1" dirty="0" smtClean="0">
              <a:solidFill>
                <a:srgbClr val="0000CC"/>
              </a:solidFill>
              <a:effectLst/>
              <a:latin typeface="Times New Roman"/>
            </a:endParaRPr>
          </a:p>
          <a:p>
            <a:pPr indent="0" algn="just">
              <a:spcBef>
                <a:spcPts val="1200"/>
              </a:spcBef>
              <a:spcAft>
                <a:spcPts val="600"/>
              </a:spcAft>
              <a:buNone/>
            </a:pPr>
            <a:r>
              <a:rPr lang="en-US" dirty="0" err="1" smtClean="0">
                <a:effectLst/>
                <a:latin typeface="Times New Roman"/>
                <a:ea typeface="Times New Roman"/>
              </a:rPr>
              <a:t>Nội</a:t>
            </a:r>
            <a:r>
              <a:rPr lang="en-US" dirty="0" smtClean="0">
                <a:effectLst/>
                <a:latin typeface="Times New Roman"/>
                <a:ea typeface="Times New Roman"/>
              </a:rPr>
              <a:t> </a:t>
            </a:r>
            <a:r>
              <a:rPr lang="en-US" dirty="0" err="1" smtClean="0">
                <a:effectLst/>
                <a:latin typeface="Times New Roman"/>
                <a:ea typeface="Times New Roman"/>
              </a:rPr>
              <a:t>trở</a:t>
            </a:r>
            <a:r>
              <a:rPr lang="en-US" dirty="0" smtClean="0">
                <a:effectLst/>
                <a:latin typeface="Times New Roman"/>
                <a:ea typeface="Times New Roman"/>
              </a:rPr>
              <a:t> </a:t>
            </a:r>
            <a:r>
              <a:rPr lang="en-US" dirty="0" err="1" smtClean="0">
                <a:effectLst/>
                <a:latin typeface="Times New Roman"/>
                <a:ea typeface="Times New Roman"/>
              </a:rPr>
              <a:t>là</a:t>
            </a:r>
            <a:r>
              <a:rPr lang="en-US" dirty="0" smtClean="0">
                <a:effectLst/>
                <a:latin typeface="Times New Roman"/>
                <a:ea typeface="Times New Roman"/>
              </a:rPr>
              <a:t> </a:t>
            </a:r>
            <a:r>
              <a:rPr lang="en-US" dirty="0" err="1" smtClean="0">
                <a:effectLst/>
                <a:latin typeface="Times New Roman"/>
                <a:ea typeface="Times New Roman"/>
              </a:rPr>
              <a:t>điện</a:t>
            </a:r>
            <a:r>
              <a:rPr lang="en-US" dirty="0" smtClean="0">
                <a:effectLst/>
                <a:latin typeface="Times New Roman"/>
                <a:ea typeface="Times New Roman"/>
              </a:rPr>
              <a:t> </a:t>
            </a:r>
            <a:r>
              <a:rPr lang="en-US" dirty="0" err="1" smtClean="0">
                <a:effectLst/>
                <a:latin typeface="Times New Roman"/>
                <a:ea typeface="Times New Roman"/>
              </a:rPr>
              <a:t>trở</a:t>
            </a:r>
            <a:r>
              <a:rPr lang="en-US" dirty="0" smtClean="0">
                <a:effectLst/>
                <a:latin typeface="Times New Roman"/>
                <a:ea typeface="Times New Roman"/>
              </a:rPr>
              <a:t> </a:t>
            </a:r>
            <a:r>
              <a:rPr lang="en-US" dirty="0" err="1" smtClean="0">
                <a:effectLst/>
                <a:latin typeface="Times New Roman"/>
                <a:ea typeface="Times New Roman"/>
              </a:rPr>
              <a:t>trong</a:t>
            </a:r>
            <a:r>
              <a:rPr lang="en-US" dirty="0" smtClean="0">
                <a:effectLst/>
                <a:latin typeface="Times New Roman"/>
                <a:ea typeface="Times New Roman"/>
              </a:rPr>
              <a:t> </a:t>
            </a:r>
            <a:r>
              <a:rPr lang="en-US" dirty="0" err="1" smtClean="0">
                <a:effectLst/>
                <a:latin typeface="Times New Roman"/>
                <a:ea typeface="Times New Roman"/>
              </a:rPr>
              <a:t>của</a:t>
            </a:r>
            <a:r>
              <a:rPr lang="en-US" dirty="0" smtClean="0">
                <a:effectLst/>
                <a:latin typeface="Times New Roman"/>
                <a:ea typeface="Times New Roman"/>
              </a:rPr>
              <a:t> </a:t>
            </a:r>
            <a:r>
              <a:rPr lang="en-US" dirty="0" err="1" smtClean="0">
                <a:effectLst/>
                <a:latin typeface="Times New Roman"/>
                <a:ea typeface="Times New Roman"/>
              </a:rPr>
              <a:t>acquy</a:t>
            </a:r>
            <a:r>
              <a:rPr lang="en-US" dirty="0" smtClean="0">
                <a:effectLst/>
                <a:latin typeface="Times New Roman"/>
                <a:ea typeface="Times New Roman"/>
              </a:rPr>
              <a:t> </a:t>
            </a:r>
            <a:endParaRPr lang="vi-VN" dirty="0" smtClean="0">
              <a:effectLst/>
              <a:latin typeface="Times New Roman"/>
              <a:ea typeface="Times New Roman"/>
            </a:endParaRPr>
          </a:p>
          <a:p>
            <a:pPr indent="0" algn="just">
              <a:spcBef>
                <a:spcPts val="1200"/>
              </a:spcBef>
              <a:spcAft>
                <a:spcPts val="600"/>
              </a:spcAft>
              <a:buNone/>
            </a:pPr>
            <a:r>
              <a:rPr lang="en-US" dirty="0" err="1" smtClean="0">
                <a:effectLst/>
                <a:latin typeface="Times New Roman"/>
                <a:ea typeface="Times New Roman"/>
              </a:rPr>
              <a:t>Nội</a:t>
            </a:r>
            <a:r>
              <a:rPr lang="en-US" dirty="0" smtClean="0">
                <a:effectLst/>
                <a:latin typeface="Times New Roman"/>
                <a:ea typeface="Times New Roman"/>
              </a:rPr>
              <a:t> </a:t>
            </a:r>
            <a:r>
              <a:rPr lang="en-US" dirty="0" err="1" smtClean="0">
                <a:effectLst/>
                <a:latin typeface="Times New Roman"/>
                <a:ea typeface="Times New Roman"/>
              </a:rPr>
              <a:t>trở</a:t>
            </a:r>
            <a:r>
              <a:rPr lang="en-US" dirty="0" smtClean="0">
                <a:effectLst/>
                <a:latin typeface="Times New Roman"/>
                <a:ea typeface="Times New Roman"/>
              </a:rPr>
              <a:t> </a:t>
            </a:r>
            <a:r>
              <a:rPr lang="en-US" dirty="0" err="1" smtClean="0">
                <a:effectLst/>
                <a:latin typeface="Times New Roman"/>
                <a:ea typeface="Times New Roman"/>
              </a:rPr>
              <a:t>của</a:t>
            </a:r>
            <a:r>
              <a:rPr lang="en-US" dirty="0" smtClean="0">
                <a:effectLst/>
                <a:latin typeface="Times New Roman"/>
                <a:ea typeface="Times New Roman"/>
              </a:rPr>
              <a:t> </a:t>
            </a:r>
            <a:r>
              <a:rPr lang="en-US" dirty="0" err="1" smtClean="0">
                <a:effectLst/>
                <a:latin typeface="Times New Roman"/>
                <a:ea typeface="Times New Roman"/>
              </a:rPr>
              <a:t>acquy</a:t>
            </a:r>
            <a:r>
              <a:rPr lang="en-US" dirty="0" smtClean="0">
                <a:effectLst/>
                <a:latin typeface="Times New Roman"/>
                <a:ea typeface="Times New Roman"/>
              </a:rPr>
              <a:t> </a:t>
            </a:r>
            <a:r>
              <a:rPr lang="en-US" dirty="0" err="1" smtClean="0">
                <a:effectLst/>
                <a:latin typeface="Times New Roman"/>
                <a:ea typeface="Times New Roman"/>
              </a:rPr>
              <a:t>phụ</a:t>
            </a:r>
            <a:r>
              <a:rPr lang="en-US" dirty="0" smtClean="0">
                <a:effectLst/>
                <a:latin typeface="Times New Roman"/>
                <a:ea typeface="Times New Roman"/>
              </a:rPr>
              <a:t> </a:t>
            </a:r>
            <a:r>
              <a:rPr lang="en-US" dirty="0" err="1" smtClean="0">
                <a:effectLst/>
                <a:latin typeface="Times New Roman"/>
                <a:ea typeface="Times New Roman"/>
              </a:rPr>
              <a:t>thuộc</a:t>
            </a:r>
            <a:r>
              <a:rPr lang="en-US" dirty="0" smtClean="0">
                <a:effectLst/>
                <a:latin typeface="Times New Roman"/>
                <a:ea typeface="Times New Roman"/>
              </a:rPr>
              <a:t> </a:t>
            </a:r>
            <a:r>
              <a:rPr lang="en-US" dirty="0" err="1" smtClean="0">
                <a:effectLst/>
                <a:latin typeface="Times New Roman"/>
                <a:ea typeface="Times New Roman"/>
              </a:rPr>
              <a:t>vào</a:t>
            </a:r>
            <a:r>
              <a:rPr lang="en-US" dirty="0" smtClean="0">
                <a:effectLst/>
                <a:latin typeface="Times New Roman"/>
                <a:ea typeface="Times New Roman"/>
              </a:rPr>
              <a:t> </a:t>
            </a:r>
            <a:r>
              <a:rPr lang="en-US" dirty="0" err="1" smtClean="0">
                <a:effectLst/>
                <a:latin typeface="Times New Roman"/>
                <a:ea typeface="Times New Roman"/>
              </a:rPr>
              <a:t>tỷ</a:t>
            </a:r>
            <a:r>
              <a:rPr lang="en-US" dirty="0" smtClean="0">
                <a:effectLst/>
                <a:latin typeface="Times New Roman"/>
                <a:ea typeface="Times New Roman"/>
              </a:rPr>
              <a:t> </a:t>
            </a:r>
            <a:r>
              <a:rPr lang="en-US" dirty="0" err="1" smtClean="0">
                <a:effectLst/>
                <a:latin typeface="Times New Roman"/>
                <a:ea typeface="Times New Roman"/>
              </a:rPr>
              <a:t>trọng</a:t>
            </a:r>
            <a:r>
              <a:rPr lang="en-US" dirty="0" smtClean="0">
                <a:effectLst/>
                <a:latin typeface="Times New Roman"/>
                <a:ea typeface="Times New Roman"/>
              </a:rPr>
              <a:t>, </a:t>
            </a:r>
            <a:r>
              <a:rPr lang="en-US" dirty="0" err="1" smtClean="0">
                <a:effectLst/>
                <a:latin typeface="Times New Roman"/>
                <a:ea typeface="Times New Roman"/>
              </a:rPr>
              <a:t>bản</a:t>
            </a:r>
            <a:r>
              <a:rPr lang="en-US" dirty="0" smtClean="0">
                <a:effectLst/>
                <a:latin typeface="Times New Roman"/>
                <a:ea typeface="Times New Roman"/>
              </a:rPr>
              <a:t> </a:t>
            </a:r>
            <a:r>
              <a:rPr lang="en-US" dirty="0" err="1" smtClean="0">
                <a:effectLst/>
                <a:latin typeface="Times New Roman"/>
                <a:ea typeface="Times New Roman"/>
              </a:rPr>
              <a:t>cực</a:t>
            </a:r>
            <a:r>
              <a:rPr lang="en-US" dirty="0" smtClean="0">
                <a:effectLst/>
                <a:latin typeface="Times New Roman"/>
                <a:ea typeface="Times New Roman"/>
              </a:rPr>
              <a:t> </a:t>
            </a:r>
            <a:r>
              <a:rPr lang="en-US" dirty="0" err="1" smtClean="0">
                <a:effectLst/>
                <a:latin typeface="Times New Roman"/>
                <a:ea typeface="Times New Roman"/>
              </a:rPr>
              <a:t>lớn</a:t>
            </a:r>
            <a:r>
              <a:rPr lang="en-US" dirty="0" smtClean="0">
                <a:effectLst/>
                <a:latin typeface="Times New Roman"/>
                <a:ea typeface="Times New Roman"/>
              </a:rPr>
              <a:t> hay </a:t>
            </a:r>
            <a:r>
              <a:rPr lang="en-US" dirty="0" err="1" smtClean="0">
                <a:effectLst/>
                <a:latin typeface="Times New Roman"/>
                <a:ea typeface="Times New Roman"/>
              </a:rPr>
              <a:t>nhỏ</a:t>
            </a:r>
            <a:r>
              <a:rPr lang="en-US" dirty="0" smtClean="0">
                <a:effectLst/>
                <a:latin typeface="Times New Roman"/>
                <a:ea typeface="Times New Roman"/>
              </a:rPr>
              <a:t>, </a:t>
            </a:r>
            <a:r>
              <a:rPr lang="en-US" dirty="0" err="1" smtClean="0">
                <a:effectLst/>
                <a:latin typeface="Times New Roman"/>
                <a:ea typeface="Times New Roman"/>
              </a:rPr>
              <a:t>tính</a:t>
            </a:r>
            <a:r>
              <a:rPr lang="en-US" dirty="0" smtClean="0">
                <a:effectLst/>
                <a:latin typeface="Times New Roman"/>
                <a:ea typeface="Times New Roman"/>
              </a:rPr>
              <a:t> </a:t>
            </a:r>
            <a:r>
              <a:rPr lang="en-US" dirty="0" err="1" smtClean="0">
                <a:effectLst/>
                <a:latin typeface="Times New Roman"/>
                <a:ea typeface="Times New Roman"/>
              </a:rPr>
              <a:t>chất</a:t>
            </a:r>
            <a:r>
              <a:rPr lang="en-US" dirty="0" smtClean="0">
                <a:effectLst/>
                <a:latin typeface="Times New Roman"/>
                <a:ea typeface="Times New Roman"/>
              </a:rPr>
              <a:t> </a:t>
            </a:r>
            <a:r>
              <a:rPr lang="en-US" dirty="0" err="1" smtClean="0">
                <a:effectLst/>
                <a:latin typeface="Times New Roman"/>
                <a:ea typeface="Times New Roman"/>
              </a:rPr>
              <a:t>tấm</a:t>
            </a:r>
            <a:r>
              <a:rPr lang="en-US" dirty="0" smtClean="0">
                <a:effectLst/>
                <a:latin typeface="Times New Roman"/>
                <a:ea typeface="Times New Roman"/>
              </a:rPr>
              <a:t> </a:t>
            </a:r>
            <a:r>
              <a:rPr lang="en-US" dirty="0" err="1" smtClean="0">
                <a:effectLst/>
                <a:latin typeface="Times New Roman"/>
                <a:ea typeface="Times New Roman"/>
              </a:rPr>
              <a:t>cách</a:t>
            </a:r>
            <a:r>
              <a:rPr lang="en-US" dirty="0" smtClean="0">
                <a:effectLst/>
                <a:latin typeface="Times New Roman"/>
                <a:ea typeface="Times New Roman"/>
              </a:rPr>
              <a:t> </a:t>
            </a:r>
            <a:r>
              <a:rPr lang="en-US" dirty="0" err="1" smtClean="0">
                <a:effectLst/>
                <a:latin typeface="Times New Roman"/>
                <a:ea typeface="Times New Roman"/>
              </a:rPr>
              <a:t>điện</a:t>
            </a:r>
            <a:r>
              <a:rPr lang="en-US" dirty="0" smtClean="0">
                <a:effectLst/>
                <a:latin typeface="Times New Roman"/>
                <a:ea typeface="Times New Roman"/>
              </a:rPr>
              <a:t>, </a:t>
            </a:r>
            <a:r>
              <a:rPr lang="en-US" dirty="0" err="1" smtClean="0">
                <a:effectLst/>
                <a:latin typeface="Times New Roman"/>
                <a:ea typeface="Times New Roman"/>
              </a:rPr>
              <a:t>khoảng</a:t>
            </a:r>
            <a:r>
              <a:rPr lang="en-US" dirty="0" smtClean="0">
                <a:effectLst/>
                <a:latin typeface="Times New Roman"/>
                <a:ea typeface="Times New Roman"/>
              </a:rPr>
              <a:t> </a:t>
            </a:r>
            <a:r>
              <a:rPr lang="en-US" dirty="0" err="1" smtClean="0">
                <a:effectLst/>
                <a:latin typeface="Times New Roman"/>
                <a:ea typeface="Times New Roman"/>
              </a:rPr>
              <a:t>cách</a:t>
            </a:r>
            <a:r>
              <a:rPr lang="en-US" dirty="0" smtClean="0">
                <a:effectLst/>
                <a:latin typeface="Times New Roman"/>
                <a:ea typeface="Times New Roman"/>
              </a:rPr>
              <a:t> </a:t>
            </a:r>
            <a:r>
              <a:rPr lang="en-US" dirty="0" err="1" smtClean="0">
                <a:effectLst/>
                <a:latin typeface="Times New Roman"/>
                <a:ea typeface="Times New Roman"/>
              </a:rPr>
              <a:t>giữa</a:t>
            </a:r>
            <a:r>
              <a:rPr lang="en-US" dirty="0" smtClean="0">
                <a:effectLst/>
                <a:latin typeface="Times New Roman"/>
                <a:ea typeface="Times New Roman"/>
              </a:rPr>
              <a:t> </a:t>
            </a:r>
            <a:r>
              <a:rPr lang="en-US" dirty="0" err="1" smtClean="0">
                <a:effectLst/>
                <a:latin typeface="Times New Roman"/>
                <a:ea typeface="Times New Roman"/>
              </a:rPr>
              <a:t>hai</a:t>
            </a:r>
            <a:r>
              <a:rPr lang="en-US" dirty="0" smtClean="0">
                <a:effectLst/>
                <a:latin typeface="Times New Roman"/>
                <a:ea typeface="Times New Roman"/>
              </a:rPr>
              <a:t> </a:t>
            </a:r>
            <a:r>
              <a:rPr lang="en-US" dirty="0" err="1" smtClean="0">
                <a:effectLst/>
                <a:latin typeface="Times New Roman"/>
                <a:ea typeface="Times New Roman"/>
              </a:rPr>
              <a:t>bản</a:t>
            </a:r>
            <a:r>
              <a:rPr lang="en-US" dirty="0" smtClean="0">
                <a:effectLst/>
                <a:latin typeface="Times New Roman"/>
                <a:ea typeface="Times New Roman"/>
              </a:rPr>
              <a:t> </a:t>
            </a:r>
            <a:r>
              <a:rPr lang="en-US" dirty="0" err="1" smtClean="0">
                <a:effectLst/>
                <a:latin typeface="Times New Roman"/>
                <a:ea typeface="Times New Roman"/>
              </a:rPr>
              <a:t>cực,v.v</a:t>
            </a:r>
            <a:r>
              <a:rPr lang="en-US" dirty="0" smtClean="0">
                <a:effectLst/>
                <a:latin typeface="Times New Roman"/>
                <a:ea typeface="Times New Roman"/>
              </a:rPr>
              <a:t>..</a:t>
            </a:r>
            <a:endParaRPr lang="vi-VN" dirty="0" smtClean="0">
              <a:effectLst/>
              <a:latin typeface="Times New Roman"/>
              <a:ea typeface="Times New Roman"/>
            </a:endParaRPr>
          </a:p>
          <a:p>
            <a:pPr indent="0" algn="just">
              <a:spcBef>
                <a:spcPts val="1200"/>
              </a:spcBef>
              <a:spcAft>
                <a:spcPts val="600"/>
              </a:spcAft>
              <a:buNone/>
            </a:pPr>
            <a:r>
              <a:rPr lang="en-US" dirty="0" smtClean="0">
                <a:effectLst/>
                <a:latin typeface="Times New Roman"/>
                <a:ea typeface="Times New Roman"/>
              </a:rPr>
              <a:t>Dung </a:t>
            </a:r>
            <a:r>
              <a:rPr lang="en-US" dirty="0" err="1" smtClean="0">
                <a:effectLst/>
                <a:latin typeface="Times New Roman"/>
                <a:ea typeface="Times New Roman"/>
              </a:rPr>
              <a:t>lượng</a:t>
            </a:r>
            <a:r>
              <a:rPr lang="en-US" dirty="0" smtClean="0">
                <a:effectLst/>
                <a:latin typeface="Times New Roman"/>
                <a:ea typeface="Times New Roman"/>
              </a:rPr>
              <a:t> </a:t>
            </a:r>
            <a:r>
              <a:rPr lang="en-US" dirty="0" err="1" smtClean="0">
                <a:effectLst/>
                <a:latin typeface="Times New Roman"/>
                <a:ea typeface="Times New Roman"/>
              </a:rPr>
              <a:t>càng</a:t>
            </a:r>
            <a:r>
              <a:rPr lang="en-US" dirty="0" smtClean="0">
                <a:effectLst/>
                <a:latin typeface="Times New Roman"/>
                <a:ea typeface="Times New Roman"/>
              </a:rPr>
              <a:t> </a:t>
            </a:r>
            <a:r>
              <a:rPr lang="en-US" dirty="0" err="1" smtClean="0">
                <a:effectLst/>
                <a:latin typeface="Times New Roman"/>
                <a:ea typeface="Times New Roman"/>
              </a:rPr>
              <a:t>lớn</a:t>
            </a:r>
            <a:r>
              <a:rPr lang="en-US" dirty="0" smtClean="0">
                <a:effectLst/>
                <a:latin typeface="Times New Roman"/>
                <a:ea typeface="Times New Roman"/>
              </a:rPr>
              <a:t>, </a:t>
            </a:r>
            <a:r>
              <a:rPr lang="en-US" dirty="0" err="1" smtClean="0">
                <a:effectLst/>
                <a:latin typeface="Times New Roman"/>
                <a:ea typeface="Times New Roman"/>
              </a:rPr>
              <a:t>nội</a:t>
            </a:r>
            <a:r>
              <a:rPr lang="en-US" dirty="0" smtClean="0">
                <a:effectLst/>
                <a:latin typeface="Times New Roman"/>
                <a:ea typeface="Times New Roman"/>
              </a:rPr>
              <a:t> </a:t>
            </a:r>
            <a:r>
              <a:rPr lang="en-US" dirty="0" err="1" smtClean="0">
                <a:effectLst/>
                <a:latin typeface="Times New Roman"/>
                <a:ea typeface="Times New Roman"/>
              </a:rPr>
              <a:t>trở</a:t>
            </a:r>
            <a:r>
              <a:rPr lang="en-US" dirty="0" smtClean="0">
                <a:effectLst/>
                <a:latin typeface="Times New Roman"/>
                <a:ea typeface="Times New Roman"/>
              </a:rPr>
              <a:t> </a:t>
            </a:r>
            <a:r>
              <a:rPr lang="en-US" dirty="0" err="1" smtClean="0">
                <a:effectLst/>
                <a:latin typeface="Times New Roman"/>
                <a:ea typeface="Times New Roman"/>
              </a:rPr>
              <a:t>càng</a:t>
            </a:r>
            <a:r>
              <a:rPr lang="en-US" dirty="0" smtClean="0">
                <a:effectLst/>
                <a:latin typeface="Times New Roman"/>
                <a:ea typeface="Times New Roman"/>
              </a:rPr>
              <a:t> </a:t>
            </a:r>
            <a:r>
              <a:rPr lang="en-US" dirty="0" err="1" smtClean="0">
                <a:effectLst/>
                <a:latin typeface="Times New Roman"/>
                <a:ea typeface="Times New Roman"/>
              </a:rPr>
              <a:t>nhỏ</a:t>
            </a:r>
            <a:r>
              <a:rPr lang="en-US" dirty="0" smtClean="0">
                <a:effectLst/>
                <a:latin typeface="Times New Roman"/>
                <a:ea typeface="Times New Roman"/>
              </a:rPr>
              <a:t>. </a:t>
            </a:r>
            <a:r>
              <a:rPr lang="en-US" dirty="0" err="1" smtClean="0">
                <a:effectLst/>
                <a:latin typeface="Times New Roman"/>
                <a:ea typeface="Times New Roman"/>
              </a:rPr>
              <a:t>Nhiệt</a:t>
            </a:r>
            <a:r>
              <a:rPr lang="en-US" dirty="0" smtClean="0">
                <a:effectLst/>
                <a:latin typeface="Times New Roman"/>
                <a:ea typeface="Times New Roman"/>
              </a:rPr>
              <a:t> </a:t>
            </a:r>
            <a:r>
              <a:rPr lang="en-US" dirty="0" err="1" smtClean="0">
                <a:effectLst/>
                <a:latin typeface="Times New Roman"/>
                <a:ea typeface="Times New Roman"/>
              </a:rPr>
              <a:t>độ</a:t>
            </a:r>
            <a:r>
              <a:rPr lang="en-US" dirty="0" smtClean="0">
                <a:effectLst/>
                <a:latin typeface="Times New Roman"/>
                <a:ea typeface="Times New Roman"/>
              </a:rPr>
              <a:t>, </a:t>
            </a:r>
            <a:r>
              <a:rPr lang="en-US" dirty="0" err="1" smtClean="0">
                <a:effectLst/>
                <a:latin typeface="Times New Roman"/>
                <a:ea typeface="Times New Roman"/>
              </a:rPr>
              <a:t>tỷ</a:t>
            </a:r>
            <a:r>
              <a:rPr lang="en-US" dirty="0" smtClean="0">
                <a:effectLst/>
                <a:latin typeface="Times New Roman"/>
                <a:ea typeface="Times New Roman"/>
              </a:rPr>
              <a:t> </a:t>
            </a:r>
            <a:r>
              <a:rPr lang="en-US" dirty="0" err="1" smtClean="0">
                <a:effectLst/>
                <a:latin typeface="Times New Roman"/>
                <a:ea typeface="Times New Roman"/>
              </a:rPr>
              <a:t>trọng</a:t>
            </a:r>
            <a:r>
              <a:rPr lang="en-US" dirty="0" smtClean="0">
                <a:effectLst/>
                <a:latin typeface="Times New Roman"/>
                <a:ea typeface="Times New Roman"/>
              </a:rPr>
              <a:t> </a:t>
            </a:r>
            <a:r>
              <a:rPr lang="en-US" dirty="0" err="1" smtClean="0">
                <a:effectLst/>
                <a:latin typeface="Times New Roman"/>
                <a:ea typeface="Times New Roman"/>
              </a:rPr>
              <a:t>càng</a:t>
            </a:r>
            <a:r>
              <a:rPr lang="en-US" dirty="0" smtClean="0">
                <a:effectLst/>
                <a:latin typeface="Times New Roman"/>
                <a:ea typeface="Times New Roman"/>
              </a:rPr>
              <a:t> </a:t>
            </a:r>
            <a:r>
              <a:rPr lang="en-US" dirty="0" err="1" smtClean="0">
                <a:effectLst/>
                <a:latin typeface="Times New Roman"/>
                <a:ea typeface="Times New Roman"/>
              </a:rPr>
              <a:t>tăng</a:t>
            </a:r>
            <a:r>
              <a:rPr lang="en-US" dirty="0" smtClean="0">
                <a:effectLst/>
                <a:latin typeface="Times New Roman"/>
                <a:ea typeface="Times New Roman"/>
              </a:rPr>
              <a:t> </a:t>
            </a:r>
            <a:r>
              <a:rPr lang="en-US" dirty="0" err="1" smtClean="0">
                <a:effectLst/>
                <a:latin typeface="Times New Roman"/>
                <a:ea typeface="Times New Roman"/>
              </a:rPr>
              <a:t>nội</a:t>
            </a:r>
            <a:r>
              <a:rPr lang="en-US" dirty="0" smtClean="0">
                <a:effectLst/>
                <a:latin typeface="Times New Roman"/>
                <a:ea typeface="Times New Roman"/>
              </a:rPr>
              <a:t> </a:t>
            </a:r>
            <a:r>
              <a:rPr lang="en-US" dirty="0" err="1" smtClean="0">
                <a:effectLst/>
                <a:latin typeface="Times New Roman"/>
                <a:ea typeface="Times New Roman"/>
              </a:rPr>
              <a:t>trở</a:t>
            </a:r>
            <a:r>
              <a:rPr lang="en-US" dirty="0" smtClean="0">
                <a:effectLst/>
                <a:latin typeface="Times New Roman"/>
                <a:ea typeface="Times New Roman"/>
              </a:rPr>
              <a:t> </a:t>
            </a:r>
            <a:r>
              <a:rPr lang="en-US" dirty="0" err="1" smtClean="0">
                <a:effectLst/>
                <a:latin typeface="Times New Roman"/>
                <a:ea typeface="Times New Roman"/>
              </a:rPr>
              <a:t>càng</a:t>
            </a:r>
            <a:r>
              <a:rPr lang="en-US" dirty="0" smtClean="0">
                <a:effectLst/>
                <a:latin typeface="Times New Roman"/>
                <a:ea typeface="Times New Roman"/>
              </a:rPr>
              <a:t> </a:t>
            </a:r>
            <a:r>
              <a:rPr lang="en-US" dirty="0" err="1" smtClean="0">
                <a:effectLst/>
                <a:latin typeface="Times New Roman"/>
                <a:ea typeface="Times New Roman"/>
              </a:rPr>
              <a:t>nhỏ</a:t>
            </a:r>
            <a:r>
              <a:rPr lang="en-US" dirty="0" smtClean="0">
                <a:effectLst/>
                <a:latin typeface="Times New Roman"/>
                <a:ea typeface="Times New Roman"/>
              </a:rPr>
              <a:t> </a:t>
            </a:r>
            <a:r>
              <a:rPr lang="en-US" dirty="0" err="1" smtClean="0">
                <a:effectLst/>
                <a:latin typeface="Times New Roman"/>
                <a:ea typeface="Times New Roman"/>
              </a:rPr>
              <a:t>vì</a:t>
            </a:r>
            <a:r>
              <a:rPr lang="en-US" dirty="0" smtClean="0">
                <a:effectLst/>
                <a:latin typeface="Times New Roman"/>
                <a:ea typeface="Times New Roman"/>
              </a:rPr>
              <a:t> </a:t>
            </a:r>
            <a:r>
              <a:rPr lang="en-US" dirty="0" err="1" smtClean="0">
                <a:effectLst/>
                <a:latin typeface="Times New Roman"/>
                <a:ea typeface="Times New Roman"/>
              </a:rPr>
              <a:t>vậy</a:t>
            </a:r>
            <a:r>
              <a:rPr lang="en-US" dirty="0" smtClean="0">
                <a:effectLst/>
                <a:latin typeface="Times New Roman"/>
                <a:ea typeface="Times New Roman"/>
              </a:rPr>
              <a:t> </a:t>
            </a:r>
            <a:r>
              <a:rPr lang="en-US" dirty="0" err="1" smtClean="0">
                <a:effectLst/>
                <a:latin typeface="Times New Roman"/>
                <a:ea typeface="Times New Roman"/>
              </a:rPr>
              <a:t>nên</a:t>
            </a:r>
            <a:r>
              <a:rPr lang="en-US" dirty="0" smtClean="0">
                <a:effectLst/>
                <a:latin typeface="Times New Roman"/>
                <a:ea typeface="Times New Roman"/>
              </a:rPr>
              <a:t> </a:t>
            </a:r>
            <a:r>
              <a:rPr lang="en-US" dirty="0" err="1" smtClean="0">
                <a:effectLst/>
                <a:latin typeface="Times New Roman"/>
                <a:ea typeface="Times New Roman"/>
              </a:rPr>
              <a:t>khi</a:t>
            </a:r>
            <a:r>
              <a:rPr lang="en-US" dirty="0" smtClean="0">
                <a:effectLst/>
                <a:latin typeface="Times New Roman"/>
                <a:ea typeface="Times New Roman"/>
              </a:rPr>
              <a:t> </a:t>
            </a:r>
            <a:r>
              <a:rPr lang="en-US" dirty="0" err="1" smtClean="0">
                <a:effectLst/>
                <a:latin typeface="Times New Roman"/>
                <a:ea typeface="Times New Roman"/>
              </a:rPr>
              <a:t>nạp</a:t>
            </a:r>
            <a:r>
              <a:rPr lang="en-US" dirty="0" smtClean="0">
                <a:effectLst/>
                <a:latin typeface="Times New Roman"/>
                <a:ea typeface="Times New Roman"/>
              </a:rPr>
              <a:t> </a:t>
            </a:r>
            <a:r>
              <a:rPr lang="en-US" dirty="0" err="1" smtClean="0">
                <a:effectLst/>
                <a:latin typeface="Times New Roman"/>
                <a:ea typeface="Times New Roman"/>
              </a:rPr>
              <a:t>điện</a:t>
            </a:r>
            <a:r>
              <a:rPr lang="en-US" dirty="0" smtClean="0">
                <a:effectLst/>
                <a:latin typeface="Times New Roman"/>
                <a:ea typeface="Times New Roman"/>
              </a:rPr>
              <a:t> </a:t>
            </a:r>
            <a:r>
              <a:rPr lang="en-US" dirty="0" err="1" smtClean="0">
                <a:effectLst/>
                <a:latin typeface="Times New Roman"/>
                <a:ea typeface="Times New Roman"/>
              </a:rPr>
              <a:t>nội</a:t>
            </a:r>
            <a:r>
              <a:rPr lang="en-US" dirty="0" smtClean="0">
                <a:effectLst/>
                <a:latin typeface="Times New Roman"/>
                <a:ea typeface="Times New Roman"/>
              </a:rPr>
              <a:t> </a:t>
            </a:r>
            <a:r>
              <a:rPr lang="en-US" dirty="0" err="1" smtClean="0">
                <a:effectLst/>
                <a:latin typeface="Times New Roman"/>
                <a:ea typeface="Times New Roman"/>
              </a:rPr>
              <a:t>trở</a:t>
            </a:r>
            <a:r>
              <a:rPr lang="en-US" dirty="0" smtClean="0">
                <a:effectLst/>
                <a:latin typeface="Times New Roman"/>
                <a:ea typeface="Times New Roman"/>
              </a:rPr>
              <a:t> </a:t>
            </a:r>
            <a:r>
              <a:rPr lang="en-US" dirty="0" err="1" smtClean="0">
                <a:effectLst/>
                <a:latin typeface="Times New Roman"/>
                <a:ea typeface="Times New Roman"/>
              </a:rPr>
              <a:t>giảm</a:t>
            </a:r>
            <a:r>
              <a:rPr lang="en-US" dirty="0" smtClean="0">
                <a:effectLst/>
                <a:latin typeface="Times New Roman"/>
                <a:ea typeface="Times New Roman"/>
              </a:rPr>
              <a:t> </a:t>
            </a:r>
            <a:r>
              <a:rPr lang="en-US" dirty="0" err="1" smtClean="0">
                <a:effectLst/>
                <a:latin typeface="Times New Roman"/>
                <a:ea typeface="Times New Roman"/>
              </a:rPr>
              <a:t>theo</a:t>
            </a:r>
            <a:r>
              <a:rPr lang="en-US" dirty="0" smtClean="0">
                <a:effectLst/>
                <a:latin typeface="Times New Roman"/>
                <a:ea typeface="Times New Roman"/>
              </a:rPr>
              <a:t> </a:t>
            </a:r>
            <a:r>
              <a:rPr lang="en-US" dirty="0" err="1" smtClean="0">
                <a:effectLst/>
                <a:latin typeface="Times New Roman"/>
                <a:ea typeface="Times New Roman"/>
              </a:rPr>
              <a:t>tỷ</a:t>
            </a:r>
            <a:r>
              <a:rPr lang="en-US" dirty="0" smtClean="0">
                <a:effectLst/>
                <a:latin typeface="Times New Roman"/>
                <a:ea typeface="Times New Roman"/>
              </a:rPr>
              <a:t> </a:t>
            </a:r>
            <a:r>
              <a:rPr lang="en-US" dirty="0" err="1" smtClean="0">
                <a:effectLst/>
                <a:latin typeface="Times New Roman"/>
                <a:ea typeface="Times New Roman"/>
              </a:rPr>
              <a:t>trọng</a:t>
            </a:r>
            <a:r>
              <a:rPr lang="en-US" dirty="0" smtClean="0">
                <a:effectLst/>
                <a:latin typeface="Times New Roman"/>
                <a:ea typeface="Times New Roman"/>
              </a:rPr>
              <a:t> </a:t>
            </a:r>
            <a:r>
              <a:rPr lang="en-US" dirty="0" err="1" smtClean="0">
                <a:effectLst/>
                <a:latin typeface="Times New Roman"/>
                <a:ea typeface="Times New Roman"/>
              </a:rPr>
              <a:t>và</a:t>
            </a:r>
            <a:r>
              <a:rPr lang="en-US" dirty="0" smtClean="0">
                <a:effectLst/>
                <a:latin typeface="Times New Roman"/>
                <a:ea typeface="Times New Roman"/>
              </a:rPr>
              <a:t> </a:t>
            </a:r>
            <a:r>
              <a:rPr lang="en-US" dirty="0" err="1" smtClean="0">
                <a:effectLst/>
                <a:latin typeface="Times New Roman"/>
                <a:ea typeface="Times New Roman"/>
              </a:rPr>
              <a:t>nhiệt</a:t>
            </a:r>
            <a:r>
              <a:rPr lang="en-US" dirty="0" smtClean="0">
                <a:effectLst/>
                <a:latin typeface="Times New Roman"/>
                <a:ea typeface="Times New Roman"/>
              </a:rPr>
              <a:t> </a:t>
            </a:r>
            <a:r>
              <a:rPr lang="en-US" dirty="0" err="1" smtClean="0">
                <a:effectLst/>
                <a:latin typeface="Times New Roman"/>
                <a:ea typeface="Times New Roman"/>
              </a:rPr>
              <a:t>độ</a:t>
            </a:r>
            <a:r>
              <a:rPr lang="en-US" dirty="0" smtClean="0">
                <a:effectLst/>
                <a:latin typeface="Times New Roman"/>
                <a:ea typeface="Times New Roman"/>
              </a:rPr>
              <a:t> </a:t>
            </a:r>
            <a:r>
              <a:rPr lang="en-US" dirty="0" err="1" smtClean="0">
                <a:effectLst/>
                <a:latin typeface="Times New Roman"/>
                <a:ea typeface="Times New Roman"/>
              </a:rPr>
              <a:t>tăng</a:t>
            </a:r>
            <a:r>
              <a:rPr lang="en-US" dirty="0" smtClean="0">
                <a:effectLst/>
                <a:latin typeface="Times New Roman"/>
                <a:ea typeface="Times New Roman"/>
              </a:rPr>
              <a:t>. </a:t>
            </a:r>
            <a:r>
              <a:rPr lang="en-US" dirty="0" err="1" smtClean="0">
                <a:effectLst/>
                <a:latin typeface="Times New Roman"/>
                <a:ea typeface="Times New Roman"/>
              </a:rPr>
              <a:t>Khi</a:t>
            </a:r>
            <a:r>
              <a:rPr lang="en-US" dirty="0" smtClean="0">
                <a:effectLst/>
                <a:latin typeface="Times New Roman"/>
                <a:ea typeface="Times New Roman"/>
              </a:rPr>
              <a:t> </a:t>
            </a:r>
            <a:r>
              <a:rPr lang="en-US" dirty="0" err="1" smtClean="0">
                <a:effectLst/>
                <a:latin typeface="Times New Roman"/>
                <a:ea typeface="Times New Roman"/>
              </a:rPr>
              <a:t>phóng</a:t>
            </a:r>
            <a:r>
              <a:rPr lang="en-US" dirty="0" smtClean="0">
                <a:effectLst/>
                <a:latin typeface="Times New Roman"/>
                <a:ea typeface="Times New Roman"/>
              </a:rPr>
              <a:t> </a:t>
            </a:r>
            <a:r>
              <a:rPr lang="en-US" dirty="0" err="1" smtClean="0">
                <a:effectLst/>
                <a:latin typeface="Times New Roman"/>
                <a:ea typeface="Times New Roman"/>
              </a:rPr>
              <a:t>điện</a:t>
            </a:r>
            <a:r>
              <a:rPr lang="en-US" dirty="0" smtClean="0">
                <a:effectLst/>
                <a:latin typeface="Times New Roman"/>
                <a:ea typeface="Times New Roman"/>
              </a:rPr>
              <a:t> </a:t>
            </a:r>
            <a:r>
              <a:rPr lang="en-US" dirty="0" err="1" smtClean="0">
                <a:effectLst/>
                <a:latin typeface="Times New Roman"/>
                <a:ea typeface="Times New Roman"/>
              </a:rPr>
              <a:t>nội</a:t>
            </a:r>
            <a:r>
              <a:rPr lang="en-US" dirty="0" smtClean="0">
                <a:effectLst/>
                <a:latin typeface="Times New Roman"/>
                <a:ea typeface="Times New Roman"/>
              </a:rPr>
              <a:t> </a:t>
            </a:r>
            <a:r>
              <a:rPr lang="en-US" dirty="0" err="1" smtClean="0">
                <a:effectLst/>
                <a:latin typeface="Times New Roman"/>
                <a:ea typeface="Times New Roman"/>
              </a:rPr>
              <a:t>trở</a:t>
            </a:r>
            <a:r>
              <a:rPr lang="en-US" dirty="0" smtClean="0">
                <a:effectLst/>
                <a:latin typeface="Times New Roman"/>
                <a:ea typeface="Times New Roman"/>
              </a:rPr>
              <a:t> </a:t>
            </a:r>
            <a:r>
              <a:rPr lang="en-US" dirty="0" err="1" smtClean="0">
                <a:effectLst/>
                <a:latin typeface="Times New Roman"/>
                <a:ea typeface="Times New Roman"/>
              </a:rPr>
              <a:t>tăng</a:t>
            </a:r>
            <a:r>
              <a:rPr lang="en-US" dirty="0" smtClean="0">
                <a:effectLst/>
                <a:latin typeface="Times New Roman"/>
                <a:ea typeface="Times New Roman"/>
              </a:rPr>
              <a:t> </a:t>
            </a:r>
            <a:r>
              <a:rPr lang="en-US" dirty="0" err="1" smtClean="0">
                <a:effectLst/>
                <a:latin typeface="Times New Roman"/>
                <a:ea typeface="Times New Roman"/>
              </a:rPr>
              <a:t>vì</a:t>
            </a:r>
            <a:r>
              <a:rPr lang="en-US" dirty="0" smtClean="0">
                <a:effectLst/>
                <a:latin typeface="Times New Roman"/>
                <a:ea typeface="Times New Roman"/>
              </a:rPr>
              <a:t> </a:t>
            </a:r>
            <a:r>
              <a:rPr lang="en-US" dirty="0" err="1" smtClean="0">
                <a:effectLst/>
                <a:latin typeface="Times New Roman"/>
                <a:ea typeface="Times New Roman"/>
              </a:rPr>
              <a:t>tỷ</a:t>
            </a:r>
            <a:r>
              <a:rPr lang="en-US" dirty="0" smtClean="0">
                <a:effectLst/>
                <a:latin typeface="Times New Roman"/>
                <a:ea typeface="Times New Roman"/>
              </a:rPr>
              <a:t> </a:t>
            </a:r>
            <a:r>
              <a:rPr lang="en-US" dirty="0" err="1" smtClean="0">
                <a:effectLst/>
                <a:latin typeface="Times New Roman"/>
                <a:ea typeface="Times New Roman"/>
              </a:rPr>
              <a:t>trọng</a:t>
            </a:r>
            <a:r>
              <a:rPr lang="en-US" dirty="0" smtClean="0">
                <a:effectLst/>
                <a:latin typeface="Times New Roman"/>
                <a:ea typeface="Times New Roman"/>
              </a:rPr>
              <a:t> </a:t>
            </a:r>
            <a:r>
              <a:rPr lang="en-US" dirty="0" err="1" smtClean="0">
                <a:effectLst/>
                <a:latin typeface="Times New Roman"/>
                <a:ea typeface="Times New Roman"/>
              </a:rPr>
              <a:t>và</a:t>
            </a:r>
            <a:r>
              <a:rPr lang="en-US" dirty="0" smtClean="0">
                <a:effectLst/>
                <a:latin typeface="Times New Roman"/>
                <a:ea typeface="Times New Roman"/>
              </a:rPr>
              <a:t> </a:t>
            </a:r>
            <a:r>
              <a:rPr lang="en-US" dirty="0" err="1" smtClean="0">
                <a:effectLst/>
                <a:latin typeface="Times New Roman"/>
                <a:ea typeface="Times New Roman"/>
              </a:rPr>
              <a:t>nhiệt</a:t>
            </a:r>
            <a:r>
              <a:rPr lang="en-US" dirty="0" smtClean="0">
                <a:effectLst/>
                <a:latin typeface="Times New Roman"/>
                <a:ea typeface="Times New Roman"/>
              </a:rPr>
              <a:t> </a:t>
            </a:r>
            <a:r>
              <a:rPr lang="en-US" dirty="0" err="1" smtClean="0">
                <a:effectLst/>
                <a:latin typeface="Times New Roman"/>
                <a:ea typeface="Times New Roman"/>
              </a:rPr>
              <a:t>độ</a:t>
            </a:r>
            <a:r>
              <a:rPr lang="en-US" dirty="0" smtClean="0">
                <a:effectLst/>
                <a:latin typeface="Times New Roman"/>
                <a:ea typeface="Times New Roman"/>
              </a:rPr>
              <a:t> </a:t>
            </a:r>
            <a:r>
              <a:rPr lang="en-US" dirty="0" err="1" smtClean="0">
                <a:effectLst/>
                <a:latin typeface="Times New Roman"/>
                <a:ea typeface="Times New Roman"/>
              </a:rPr>
              <a:t>giảm</a:t>
            </a:r>
            <a:r>
              <a:rPr lang="en-US" dirty="0" smtClean="0">
                <a:effectLst/>
                <a:latin typeface="Times New Roman"/>
                <a:ea typeface="Times New Roman"/>
              </a:rPr>
              <a:t>.</a:t>
            </a:r>
            <a:endParaRPr lang="vi-VN" dirty="0" smtClean="0">
              <a:effectLst/>
              <a:latin typeface="Times New Roman"/>
              <a:ea typeface="Times New Roman"/>
            </a:endParaRPr>
          </a:p>
          <a:p>
            <a:pPr indent="0" algn="just">
              <a:spcBef>
                <a:spcPts val="1200"/>
              </a:spcBef>
              <a:spcAft>
                <a:spcPts val="600"/>
              </a:spcAft>
              <a:buNone/>
            </a:pPr>
            <a:r>
              <a:rPr lang="en-US" dirty="0" err="1" smtClean="0">
                <a:effectLst/>
                <a:latin typeface="Times New Roman"/>
                <a:ea typeface="Times New Roman"/>
              </a:rPr>
              <a:t>Mỗi</a:t>
            </a:r>
            <a:r>
              <a:rPr lang="en-US" dirty="0" smtClean="0">
                <a:effectLst/>
                <a:latin typeface="Times New Roman"/>
                <a:ea typeface="Times New Roman"/>
              </a:rPr>
              <a:t> </a:t>
            </a:r>
            <a:r>
              <a:rPr lang="en-US" dirty="0" err="1" smtClean="0">
                <a:effectLst/>
                <a:latin typeface="Times New Roman"/>
                <a:ea typeface="Times New Roman"/>
              </a:rPr>
              <a:t>ngăn</a:t>
            </a:r>
            <a:r>
              <a:rPr lang="en-US" dirty="0" smtClean="0">
                <a:effectLst/>
                <a:latin typeface="Times New Roman"/>
                <a:ea typeface="Times New Roman"/>
              </a:rPr>
              <a:t> </a:t>
            </a:r>
            <a:r>
              <a:rPr lang="en-US" dirty="0" err="1" smtClean="0">
                <a:effectLst/>
                <a:latin typeface="Times New Roman"/>
                <a:ea typeface="Times New Roman"/>
              </a:rPr>
              <a:t>acquy</a:t>
            </a:r>
            <a:r>
              <a:rPr lang="en-US" dirty="0" smtClean="0">
                <a:effectLst/>
                <a:latin typeface="Times New Roman"/>
                <a:ea typeface="Times New Roman"/>
              </a:rPr>
              <a:t> </a:t>
            </a:r>
            <a:r>
              <a:rPr lang="en-US" dirty="0" err="1" smtClean="0">
                <a:effectLst/>
                <a:latin typeface="Times New Roman"/>
                <a:ea typeface="Times New Roman"/>
              </a:rPr>
              <a:t>kiềm</a:t>
            </a:r>
            <a:r>
              <a:rPr lang="en-US" dirty="0" smtClean="0">
                <a:effectLst/>
                <a:latin typeface="Times New Roman"/>
                <a:ea typeface="Times New Roman"/>
              </a:rPr>
              <a:t> </a:t>
            </a:r>
            <a:r>
              <a:rPr lang="en-US" dirty="0" err="1" smtClean="0">
                <a:effectLst/>
                <a:latin typeface="Times New Roman"/>
                <a:ea typeface="Times New Roman"/>
              </a:rPr>
              <a:t>có</a:t>
            </a:r>
            <a:r>
              <a:rPr lang="en-US" dirty="0" smtClean="0">
                <a:effectLst/>
                <a:latin typeface="Times New Roman"/>
                <a:ea typeface="Times New Roman"/>
              </a:rPr>
              <a:t> R</a:t>
            </a:r>
            <a:r>
              <a:rPr lang="en-US" baseline="-25000" dirty="0" smtClean="0">
                <a:effectLst/>
                <a:latin typeface="Times New Roman"/>
                <a:ea typeface="Times New Roman"/>
              </a:rPr>
              <a:t>0 </a:t>
            </a:r>
            <a:r>
              <a:rPr lang="en-US" dirty="0" smtClean="0">
                <a:effectLst/>
                <a:latin typeface="Times New Roman"/>
                <a:ea typeface="Times New Roman"/>
              </a:rPr>
              <a:t>=(0,05-1)</a:t>
            </a:r>
            <a:r>
              <a:rPr lang="en-US" dirty="0" smtClean="0">
                <a:effectLst/>
                <a:latin typeface="Times New Roman"/>
                <a:ea typeface="Times New Roman"/>
                <a:sym typeface="Symbol"/>
              </a:rPr>
              <a:t></a:t>
            </a:r>
            <a:endParaRPr lang="vi-VN" dirty="0" smtClean="0">
              <a:effectLst/>
              <a:latin typeface="Times New Roman"/>
              <a:ea typeface="Times New Roman"/>
            </a:endParaRPr>
          </a:p>
          <a:p>
            <a:pPr indent="0" algn="just">
              <a:spcBef>
                <a:spcPts val="1200"/>
              </a:spcBef>
              <a:spcAft>
                <a:spcPts val="600"/>
              </a:spcAft>
              <a:buNone/>
            </a:pPr>
            <a:r>
              <a:rPr lang="en-US" dirty="0" err="1" smtClean="0">
                <a:effectLst/>
                <a:latin typeface="Times New Roman"/>
                <a:ea typeface="Times New Roman"/>
              </a:rPr>
              <a:t>Mỗi</a:t>
            </a:r>
            <a:r>
              <a:rPr lang="en-US" dirty="0" smtClean="0">
                <a:effectLst/>
                <a:latin typeface="Times New Roman"/>
                <a:ea typeface="Times New Roman"/>
              </a:rPr>
              <a:t> </a:t>
            </a:r>
            <a:r>
              <a:rPr lang="en-US" dirty="0" err="1" smtClean="0">
                <a:effectLst/>
                <a:latin typeface="Times New Roman"/>
                <a:ea typeface="Times New Roman"/>
              </a:rPr>
              <a:t>ngăn</a:t>
            </a:r>
            <a:r>
              <a:rPr lang="en-US" dirty="0" smtClean="0">
                <a:effectLst/>
                <a:latin typeface="Times New Roman"/>
                <a:ea typeface="Times New Roman"/>
              </a:rPr>
              <a:t> </a:t>
            </a:r>
            <a:r>
              <a:rPr lang="en-US" dirty="0" err="1" smtClean="0">
                <a:effectLst/>
                <a:latin typeface="Times New Roman"/>
                <a:ea typeface="Times New Roman"/>
              </a:rPr>
              <a:t>acquy</a:t>
            </a:r>
            <a:r>
              <a:rPr lang="en-US" dirty="0" smtClean="0">
                <a:effectLst/>
                <a:latin typeface="Times New Roman"/>
                <a:ea typeface="Times New Roman"/>
              </a:rPr>
              <a:t> </a:t>
            </a:r>
            <a:r>
              <a:rPr lang="en-US" dirty="0" err="1" smtClean="0">
                <a:effectLst/>
                <a:latin typeface="Times New Roman"/>
                <a:ea typeface="Times New Roman"/>
              </a:rPr>
              <a:t>axít</a:t>
            </a:r>
            <a:r>
              <a:rPr lang="en-US" dirty="0" smtClean="0">
                <a:effectLst/>
                <a:latin typeface="Times New Roman"/>
                <a:ea typeface="Times New Roman"/>
              </a:rPr>
              <a:t> </a:t>
            </a:r>
            <a:r>
              <a:rPr lang="en-US" dirty="0" err="1" smtClean="0">
                <a:effectLst/>
                <a:latin typeface="Times New Roman"/>
                <a:ea typeface="Times New Roman"/>
              </a:rPr>
              <a:t>có</a:t>
            </a:r>
            <a:r>
              <a:rPr lang="en-US" dirty="0" smtClean="0">
                <a:effectLst/>
                <a:latin typeface="Times New Roman"/>
                <a:ea typeface="Times New Roman"/>
              </a:rPr>
              <a:t> R</a:t>
            </a:r>
            <a:r>
              <a:rPr lang="en-US" baseline="-25000" dirty="0" smtClean="0">
                <a:effectLst/>
                <a:latin typeface="Times New Roman"/>
                <a:ea typeface="Times New Roman"/>
              </a:rPr>
              <a:t>0 </a:t>
            </a:r>
            <a:r>
              <a:rPr lang="en-US" dirty="0" smtClean="0">
                <a:effectLst/>
                <a:latin typeface="Times New Roman"/>
                <a:ea typeface="Times New Roman"/>
              </a:rPr>
              <a:t>=(0,001-0,0015)</a:t>
            </a:r>
            <a:r>
              <a:rPr lang="en-US" dirty="0" smtClean="0">
                <a:effectLst/>
                <a:latin typeface="Times New Roman"/>
                <a:ea typeface="Times New Roman"/>
                <a:sym typeface="Symbol"/>
              </a:rPr>
              <a:t></a:t>
            </a:r>
            <a:r>
              <a:rPr lang="en-US" dirty="0" smtClean="0">
                <a:effectLst/>
                <a:latin typeface="Times New Roman"/>
                <a:ea typeface="Times New Roman"/>
              </a:rPr>
              <a:t> </a:t>
            </a:r>
            <a:r>
              <a:rPr lang="en-US" dirty="0" err="1" smtClean="0">
                <a:effectLst/>
                <a:latin typeface="Times New Roman"/>
                <a:ea typeface="Times New Roman"/>
              </a:rPr>
              <a:t>khi</a:t>
            </a:r>
            <a:r>
              <a:rPr lang="en-US" dirty="0" smtClean="0">
                <a:effectLst/>
                <a:latin typeface="Times New Roman"/>
                <a:ea typeface="Times New Roman"/>
              </a:rPr>
              <a:t> </a:t>
            </a:r>
            <a:r>
              <a:rPr lang="en-US" dirty="0" err="1" smtClean="0">
                <a:effectLst/>
                <a:latin typeface="Times New Roman"/>
                <a:ea typeface="Times New Roman"/>
              </a:rPr>
              <a:t>nạp</a:t>
            </a:r>
            <a:r>
              <a:rPr lang="en-US" dirty="0" smtClean="0">
                <a:effectLst/>
                <a:latin typeface="Times New Roman"/>
                <a:ea typeface="Times New Roman"/>
              </a:rPr>
              <a:t> </a:t>
            </a:r>
            <a:r>
              <a:rPr lang="en-US" dirty="0" err="1" smtClean="0">
                <a:effectLst/>
                <a:latin typeface="Times New Roman"/>
                <a:ea typeface="Times New Roman"/>
              </a:rPr>
              <a:t>đầy</a:t>
            </a:r>
            <a:r>
              <a:rPr lang="en-US" dirty="0" smtClean="0">
                <a:effectLst/>
                <a:latin typeface="Times New Roman"/>
                <a:ea typeface="Times New Roman"/>
              </a:rPr>
              <a:t> </a:t>
            </a:r>
            <a:r>
              <a:rPr lang="en-US" dirty="0" err="1" smtClean="0">
                <a:effectLst/>
                <a:latin typeface="Times New Roman"/>
                <a:ea typeface="Times New Roman"/>
              </a:rPr>
              <a:t>và</a:t>
            </a:r>
            <a:r>
              <a:rPr lang="en-US" dirty="0" smtClean="0">
                <a:effectLst/>
                <a:latin typeface="Times New Roman"/>
                <a:ea typeface="Times New Roman"/>
              </a:rPr>
              <a:t> R</a:t>
            </a:r>
            <a:r>
              <a:rPr lang="en-US" baseline="-25000" dirty="0" smtClean="0">
                <a:effectLst/>
                <a:latin typeface="Times New Roman"/>
                <a:ea typeface="Times New Roman"/>
              </a:rPr>
              <a:t>0 </a:t>
            </a:r>
            <a:r>
              <a:rPr lang="en-US" dirty="0" smtClean="0">
                <a:effectLst/>
                <a:latin typeface="Times New Roman"/>
                <a:ea typeface="Times New Roman"/>
              </a:rPr>
              <a:t>=0,02 </a:t>
            </a:r>
            <a:r>
              <a:rPr lang="en-US" dirty="0" smtClean="0">
                <a:effectLst/>
                <a:latin typeface="Times New Roman"/>
                <a:ea typeface="Times New Roman"/>
                <a:sym typeface="Symbol"/>
              </a:rPr>
              <a:t></a:t>
            </a:r>
            <a:r>
              <a:rPr lang="en-US" dirty="0" smtClean="0">
                <a:effectLst/>
                <a:latin typeface="Times New Roman"/>
                <a:ea typeface="Times New Roman"/>
              </a:rPr>
              <a:t> </a:t>
            </a:r>
            <a:r>
              <a:rPr lang="en-US" dirty="0" err="1" smtClean="0">
                <a:effectLst/>
                <a:latin typeface="Times New Roman"/>
                <a:ea typeface="Times New Roman"/>
              </a:rPr>
              <a:t>khi</a:t>
            </a:r>
            <a:r>
              <a:rPr lang="en-US" dirty="0" smtClean="0">
                <a:effectLst/>
                <a:latin typeface="Times New Roman"/>
                <a:ea typeface="Times New Roman"/>
              </a:rPr>
              <a:t> </a:t>
            </a:r>
            <a:r>
              <a:rPr lang="en-US" dirty="0" err="1" smtClean="0">
                <a:effectLst/>
                <a:latin typeface="Times New Roman"/>
                <a:ea typeface="Times New Roman"/>
              </a:rPr>
              <a:t>phóng</a:t>
            </a:r>
            <a:r>
              <a:rPr lang="en-US" dirty="0" smtClean="0">
                <a:effectLst/>
                <a:latin typeface="Times New Roman"/>
                <a:ea typeface="Times New Roman"/>
              </a:rPr>
              <a:t> </a:t>
            </a:r>
            <a:r>
              <a:rPr lang="en-US" dirty="0" err="1" smtClean="0">
                <a:effectLst/>
                <a:latin typeface="Times New Roman"/>
                <a:ea typeface="Times New Roman"/>
              </a:rPr>
              <a:t>điện</a:t>
            </a:r>
            <a:r>
              <a:rPr lang="en-US" dirty="0" smtClean="0">
                <a:effectLst/>
                <a:latin typeface="Times New Roman"/>
                <a:ea typeface="Times New Roman"/>
              </a:rPr>
              <a:t> </a:t>
            </a:r>
            <a:r>
              <a:rPr lang="en-US" dirty="0" err="1" smtClean="0">
                <a:effectLst/>
                <a:latin typeface="Times New Roman"/>
                <a:ea typeface="Times New Roman"/>
              </a:rPr>
              <a:t>đến</a:t>
            </a:r>
            <a:r>
              <a:rPr lang="en-US" dirty="0" smtClean="0">
                <a:effectLst/>
                <a:latin typeface="Times New Roman"/>
                <a:ea typeface="Times New Roman"/>
              </a:rPr>
              <a:t> </a:t>
            </a:r>
            <a:r>
              <a:rPr lang="en-US" dirty="0" err="1" smtClean="0">
                <a:effectLst/>
                <a:latin typeface="Times New Roman"/>
                <a:ea typeface="Times New Roman"/>
              </a:rPr>
              <a:t>điện</a:t>
            </a:r>
            <a:r>
              <a:rPr lang="en-US" dirty="0" smtClean="0">
                <a:effectLst/>
                <a:latin typeface="Times New Roman"/>
                <a:ea typeface="Times New Roman"/>
              </a:rPr>
              <a:t> </a:t>
            </a:r>
            <a:r>
              <a:rPr lang="en-US" dirty="0" err="1" smtClean="0">
                <a:effectLst/>
                <a:latin typeface="Times New Roman"/>
                <a:ea typeface="Times New Roman"/>
              </a:rPr>
              <a:t>áp</a:t>
            </a:r>
            <a:r>
              <a:rPr lang="en-US" dirty="0" smtClean="0">
                <a:effectLst/>
                <a:latin typeface="Times New Roman"/>
                <a:ea typeface="Times New Roman"/>
              </a:rPr>
              <a:t> </a:t>
            </a:r>
            <a:r>
              <a:rPr lang="en-US" dirty="0" err="1" smtClean="0">
                <a:effectLst/>
                <a:latin typeface="Times New Roman"/>
                <a:ea typeface="Times New Roman"/>
              </a:rPr>
              <a:t>ngừng</a:t>
            </a:r>
            <a:r>
              <a:rPr lang="en-US" dirty="0" smtClean="0">
                <a:effectLst/>
                <a:latin typeface="Times New Roman"/>
                <a:ea typeface="Times New Roman"/>
              </a:rPr>
              <a:t> </a:t>
            </a:r>
            <a:r>
              <a:rPr lang="en-US" dirty="0" err="1" smtClean="0">
                <a:effectLst/>
                <a:latin typeface="Times New Roman"/>
                <a:ea typeface="Times New Roman"/>
              </a:rPr>
              <a:t>phóng</a:t>
            </a:r>
            <a:r>
              <a:rPr lang="en-US" dirty="0" smtClean="0">
                <a:effectLst/>
                <a:latin typeface="Times New Roman"/>
                <a:ea typeface="Times New Roman"/>
              </a:rPr>
              <a:t> </a:t>
            </a:r>
            <a:r>
              <a:rPr lang="en-US" dirty="0" err="1" smtClean="0">
                <a:effectLst/>
                <a:latin typeface="Times New Roman"/>
                <a:ea typeface="Times New Roman"/>
              </a:rPr>
              <a:t>điện</a:t>
            </a:r>
            <a:r>
              <a:rPr lang="en-US" dirty="0" smtClean="0">
                <a:effectLst/>
                <a:latin typeface="Times New Roman"/>
                <a:ea typeface="Times New Roman"/>
              </a:rPr>
              <a:t> </a:t>
            </a:r>
            <a:r>
              <a:rPr lang="en-US" dirty="0" err="1" smtClean="0">
                <a:effectLst/>
                <a:latin typeface="Times New Roman"/>
                <a:ea typeface="Times New Roman"/>
              </a:rPr>
              <a:t>của</a:t>
            </a:r>
            <a:r>
              <a:rPr lang="en-US" dirty="0" smtClean="0">
                <a:effectLst/>
                <a:latin typeface="Times New Roman"/>
                <a:ea typeface="Times New Roman"/>
              </a:rPr>
              <a:t> </a:t>
            </a:r>
            <a:r>
              <a:rPr lang="en-US" dirty="0" err="1" smtClean="0">
                <a:effectLst/>
                <a:latin typeface="Times New Roman"/>
                <a:ea typeface="Times New Roman"/>
              </a:rPr>
              <a:t>acquy</a:t>
            </a:r>
            <a:r>
              <a:rPr lang="en-US" dirty="0" smtClean="0">
                <a:effectLst/>
                <a:latin typeface="Times New Roman"/>
                <a:ea typeface="Times New Roman"/>
              </a:rPr>
              <a:t>.</a:t>
            </a:r>
            <a:endParaRPr lang="vi-VN" dirty="0" smtClean="0">
              <a:effectLst/>
              <a:latin typeface="Times New Roman"/>
              <a:ea typeface="Times New Roman"/>
            </a:endParaRPr>
          </a:p>
          <a:p>
            <a:endParaRPr lang="vi-VN" dirty="0"/>
          </a:p>
        </p:txBody>
      </p:sp>
    </p:spTree>
    <p:extLst>
      <p:ext uri="{BB962C8B-B14F-4D97-AF65-F5344CB8AC3E}">
        <p14:creationId xmlns:p14="http://schemas.microsoft.com/office/powerpoint/2010/main" val="280704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b="1" dirty="0"/>
              <a:t>3. Dung </a:t>
            </a:r>
            <a:r>
              <a:rPr lang="en-US" b="1" dirty="0" err="1"/>
              <a:t>lượng</a:t>
            </a:r>
            <a:endParaRPr lang="vi-VN" b="1" dirty="0"/>
          </a:p>
          <a:p>
            <a:pPr marL="0" indent="0">
              <a:buNone/>
            </a:pPr>
            <a:r>
              <a:rPr lang="en-US" dirty="0"/>
              <a:t>Dung </a:t>
            </a:r>
            <a:r>
              <a:rPr lang="en-US" dirty="0" err="1"/>
              <a:t>lượng</a:t>
            </a:r>
            <a:r>
              <a:rPr lang="en-US" dirty="0"/>
              <a:t> </a:t>
            </a:r>
            <a:r>
              <a:rPr lang="en-US" dirty="0" err="1"/>
              <a:t>là</a:t>
            </a:r>
            <a:r>
              <a:rPr lang="en-US" dirty="0"/>
              <a:t> </a:t>
            </a:r>
            <a:r>
              <a:rPr lang="en-US" dirty="0" err="1"/>
              <a:t>khả</a:t>
            </a:r>
            <a:r>
              <a:rPr lang="en-US" dirty="0"/>
              <a:t> </a:t>
            </a:r>
            <a:r>
              <a:rPr lang="en-US" dirty="0" err="1"/>
              <a:t>năng</a:t>
            </a:r>
            <a:r>
              <a:rPr lang="en-US" dirty="0"/>
              <a:t> </a:t>
            </a:r>
            <a:r>
              <a:rPr lang="en-US" dirty="0" err="1"/>
              <a:t>tích</a:t>
            </a:r>
            <a:r>
              <a:rPr lang="en-US" dirty="0"/>
              <a:t> </a:t>
            </a:r>
            <a:r>
              <a:rPr lang="en-US" dirty="0" err="1"/>
              <a:t>luỹ</a:t>
            </a:r>
            <a:r>
              <a:rPr lang="en-US" dirty="0"/>
              <a:t> </a:t>
            </a:r>
            <a:r>
              <a:rPr lang="en-US" dirty="0" err="1"/>
              <a:t>năng</a:t>
            </a:r>
            <a:r>
              <a:rPr lang="en-US" dirty="0"/>
              <a:t> </a:t>
            </a:r>
            <a:r>
              <a:rPr lang="en-US" dirty="0" err="1"/>
              <a:t>lượng</a:t>
            </a:r>
            <a:r>
              <a:rPr lang="en-US" dirty="0"/>
              <a:t> </a:t>
            </a:r>
            <a:r>
              <a:rPr lang="en-US" dirty="0" err="1"/>
              <a:t>của</a:t>
            </a:r>
            <a:r>
              <a:rPr lang="en-US" dirty="0"/>
              <a:t> </a:t>
            </a:r>
            <a:r>
              <a:rPr lang="en-US" dirty="0" err="1"/>
              <a:t>acquy</a:t>
            </a:r>
            <a:r>
              <a:rPr lang="en-US" dirty="0"/>
              <a:t>, </a:t>
            </a:r>
            <a:r>
              <a:rPr lang="en-US" dirty="0" err="1"/>
              <a:t>ký</a:t>
            </a:r>
            <a:r>
              <a:rPr lang="en-US" dirty="0"/>
              <a:t> </a:t>
            </a:r>
            <a:r>
              <a:rPr lang="en-US" dirty="0" err="1"/>
              <a:t>hiệu</a:t>
            </a:r>
            <a:r>
              <a:rPr lang="en-US" dirty="0"/>
              <a:t> </a:t>
            </a:r>
            <a:r>
              <a:rPr lang="en-US" dirty="0" err="1"/>
              <a:t>là</a:t>
            </a:r>
            <a:r>
              <a:rPr lang="en-US" dirty="0"/>
              <a:t> Q </a:t>
            </a:r>
            <a:r>
              <a:rPr lang="en-US" dirty="0" err="1"/>
              <a:t>đơn</a:t>
            </a:r>
            <a:r>
              <a:rPr lang="en-US" dirty="0"/>
              <a:t> </a:t>
            </a:r>
            <a:r>
              <a:rPr lang="en-US" dirty="0" err="1"/>
              <a:t>vị</a:t>
            </a:r>
            <a:r>
              <a:rPr lang="en-US" dirty="0"/>
              <a:t> </a:t>
            </a:r>
            <a:r>
              <a:rPr lang="en-US" dirty="0" err="1"/>
              <a:t>đo</a:t>
            </a:r>
            <a:r>
              <a:rPr lang="en-US" dirty="0"/>
              <a:t> </a:t>
            </a:r>
            <a:r>
              <a:rPr lang="en-US" dirty="0" err="1"/>
              <a:t>là</a:t>
            </a:r>
            <a:r>
              <a:rPr lang="en-US" dirty="0"/>
              <a:t> Ah.</a:t>
            </a:r>
            <a:endParaRPr lang="vi-VN" dirty="0"/>
          </a:p>
          <a:p>
            <a:pPr marL="0" indent="0">
              <a:buNone/>
            </a:pPr>
            <a:r>
              <a:rPr lang="en-US" dirty="0" err="1"/>
              <a:t>Có</a:t>
            </a:r>
            <a:r>
              <a:rPr lang="en-US" dirty="0"/>
              <a:t> </a:t>
            </a:r>
            <a:r>
              <a:rPr lang="en-US" dirty="0" err="1"/>
              <a:t>hai</a:t>
            </a:r>
            <a:r>
              <a:rPr lang="en-US" dirty="0"/>
              <a:t> </a:t>
            </a:r>
            <a:r>
              <a:rPr lang="en-US" dirty="0" err="1"/>
              <a:t>loại</a:t>
            </a:r>
            <a:r>
              <a:rPr lang="en-US" dirty="0"/>
              <a:t> dung </a:t>
            </a:r>
            <a:r>
              <a:rPr lang="en-US" dirty="0" err="1"/>
              <a:t>lượng</a:t>
            </a:r>
            <a:r>
              <a:rPr lang="en-US" dirty="0"/>
              <a:t>:</a:t>
            </a:r>
            <a:endParaRPr lang="vi-VN" dirty="0"/>
          </a:p>
          <a:p>
            <a:pPr marL="0" lvl="0" indent="0">
              <a:buNone/>
            </a:pPr>
            <a:r>
              <a:rPr lang="en-US" dirty="0"/>
              <a:t>Dung </a:t>
            </a:r>
            <a:r>
              <a:rPr lang="en-US" dirty="0" err="1"/>
              <a:t>lượng</a:t>
            </a:r>
            <a:r>
              <a:rPr lang="en-US" dirty="0"/>
              <a:t> </a:t>
            </a:r>
            <a:r>
              <a:rPr lang="en-US" dirty="0" err="1"/>
              <a:t>lý</a:t>
            </a:r>
            <a:r>
              <a:rPr lang="en-US" dirty="0"/>
              <a:t> </a:t>
            </a:r>
            <a:r>
              <a:rPr lang="en-US" dirty="0" err="1"/>
              <a:t>thuyết</a:t>
            </a:r>
            <a:r>
              <a:rPr lang="en-US" dirty="0"/>
              <a:t> </a:t>
            </a:r>
            <a:r>
              <a:rPr lang="en-US" dirty="0" err="1"/>
              <a:t>là</a:t>
            </a:r>
            <a:r>
              <a:rPr lang="en-US" dirty="0"/>
              <a:t> </a:t>
            </a:r>
            <a:r>
              <a:rPr lang="en-US" dirty="0" err="1"/>
              <a:t>lượng</a:t>
            </a:r>
            <a:r>
              <a:rPr lang="en-US" dirty="0"/>
              <a:t> </a:t>
            </a:r>
            <a:r>
              <a:rPr lang="en-US" dirty="0" err="1"/>
              <a:t>điện</a:t>
            </a:r>
            <a:r>
              <a:rPr lang="en-US" dirty="0"/>
              <a:t> </a:t>
            </a:r>
            <a:r>
              <a:rPr lang="en-US" dirty="0" err="1"/>
              <a:t>năng</a:t>
            </a:r>
            <a:r>
              <a:rPr lang="en-US" dirty="0"/>
              <a:t> </a:t>
            </a:r>
            <a:r>
              <a:rPr lang="en-US" dirty="0" err="1"/>
              <a:t>mà</a:t>
            </a:r>
            <a:r>
              <a:rPr lang="en-US" dirty="0"/>
              <a:t> </a:t>
            </a:r>
            <a:r>
              <a:rPr lang="en-US" dirty="0" err="1"/>
              <a:t>acquy</a:t>
            </a:r>
            <a:r>
              <a:rPr lang="en-US" dirty="0"/>
              <a:t>  </a:t>
            </a:r>
            <a:r>
              <a:rPr lang="en-US" dirty="0" err="1"/>
              <a:t>phóng</a:t>
            </a:r>
            <a:r>
              <a:rPr lang="en-US" dirty="0"/>
              <a:t> </a:t>
            </a:r>
            <a:r>
              <a:rPr lang="en-US" dirty="0" err="1"/>
              <a:t>điện</a:t>
            </a:r>
            <a:r>
              <a:rPr lang="en-US" dirty="0"/>
              <a:t> </a:t>
            </a:r>
            <a:r>
              <a:rPr lang="en-US" dirty="0" err="1"/>
              <a:t>cho</a:t>
            </a:r>
            <a:r>
              <a:rPr lang="en-US" dirty="0"/>
              <a:t> </a:t>
            </a:r>
            <a:r>
              <a:rPr lang="en-US" dirty="0" err="1"/>
              <a:t>tới</a:t>
            </a:r>
            <a:r>
              <a:rPr lang="en-US" dirty="0"/>
              <a:t> </a:t>
            </a:r>
            <a:r>
              <a:rPr lang="en-US" dirty="0" err="1"/>
              <a:t>khi</a:t>
            </a:r>
            <a:r>
              <a:rPr lang="en-US" dirty="0"/>
              <a:t> </a:t>
            </a:r>
            <a:r>
              <a:rPr lang="en-US" dirty="0" err="1"/>
              <a:t>điện</a:t>
            </a:r>
            <a:r>
              <a:rPr lang="en-US" dirty="0"/>
              <a:t> </a:t>
            </a:r>
            <a:r>
              <a:rPr lang="en-US" dirty="0" err="1"/>
              <a:t>áp</a:t>
            </a:r>
            <a:r>
              <a:rPr lang="en-US" dirty="0"/>
              <a:t> </a:t>
            </a:r>
            <a:r>
              <a:rPr lang="en-US" dirty="0" err="1"/>
              <a:t>bằng</a:t>
            </a:r>
            <a:r>
              <a:rPr lang="en-US" dirty="0"/>
              <a:t> </a:t>
            </a:r>
            <a:r>
              <a:rPr lang="en-US" dirty="0" err="1"/>
              <a:t>không</a:t>
            </a:r>
            <a:r>
              <a:rPr lang="en-US" dirty="0"/>
              <a:t>;</a:t>
            </a:r>
            <a:endParaRPr lang="vi-VN" dirty="0"/>
          </a:p>
          <a:p>
            <a:pPr marL="0" lvl="0" indent="0">
              <a:buNone/>
            </a:pPr>
            <a:r>
              <a:rPr lang="en-US" dirty="0"/>
              <a:t>Dung </a:t>
            </a:r>
            <a:r>
              <a:rPr lang="en-US" dirty="0" err="1"/>
              <a:t>lượng</a:t>
            </a:r>
            <a:r>
              <a:rPr lang="en-US" dirty="0"/>
              <a:t> </a:t>
            </a:r>
            <a:r>
              <a:rPr lang="en-US" dirty="0" err="1"/>
              <a:t>sử</a:t>
            </a:r>
            <a:r>
              <a:rPr lang="en-US" dirty="0"/>
              <a:t> </a:t>
            </a:r>
            <a:r>
              <a:rPr lang="en-US" dirty="0" err="1"/>
              <a:t>dụng</a:t>
            </a:r>
            <a:r>
              <a:rPr lang="en-US" dirty="0"/>
              <a:t> </a:t>
            </a:r>
            <a:r>
              <a:rPr lang="en-US" dirty="0" err="1"/>
              <a:t>là</a:t>
            </a:r>
            <a:r>
              <a:rPr lang="en-US" dirty="0"/>
              <a:t> </a:t>
            </a:r>
            <a:r>
              <a:rPr lang="en-US" dirty="0" err="1"/>
              <a:t>lượng</a:t>
            </a:r>
            <a:r>
              <a:rPr lang="en-US" dirty="0"/>
              <a:t> </a:t>
            </a:r>
            <a:r>
              <a:rPr lang="en-US" dirty="0" err="1"/>
              <a:t>điện</a:t>
            </a:r>
            <a:r>
              <a:rPr lang="en-US" dirty="0"/>
              <a:t> </a:t>
            </a:r>
            <a:r>
              <a:rPr lang="en-US" dirty="0" err="1"/>
              <a:t>năng</a:t>
            </a:r>
            <a:r>
              <a:rPr lang="en-US" dirty="0"/>
              <a:t> </a:t>
            </a:r>
            <a:r>
              <a:rPr lang="en-US" dirty="0" err="1"/>
              <a:t>mà</a:t>
            </a:r>
            <a:r>
              <a:rPr lang="en-US" dirty="0"/>
              <a:t> </a:t>
            </a:r>
            <a:r>
              <a:rPr lang="en-US" dirty="0" err="1"/>
              <a:t>acquy</a:t>
            </a:r>
            <a:r>
              <a:rPr lang="en-US" dirty="0"/>
              <a:t> </a:t>
            </a:r>
            <a:r>
              <a:rPr lang="en-US" dirty="0" err="1"/>
              <a:t>phóng</a:t>
            </a:r>
            <a:r>
              <a:rPr lang="en-US" dirty="0"/>
              <a:t> </a:t>
            </a:r>
            <a:r>
              <a:rPr lang="en-US" dirty="0" err="1"/>
              <a:t>điện</a:t>
            </a:r>
            <a:r>
              <a:rPr lang="en-US" dirty="0"/>
              <a:t> </a:t>
            </a:r>
            <a:r>
              <a:rPr lang="en-US" dirty="0" err="1"/>
              <a:t>cho</a:t>
            </a:r>
            <a:r>
              <a:rPr lang="en-US" dirty="0"/>
              <a:t> </a:t>
            </a:r>
            <a:r>
              <a:rPr lang="en-US" dirty="0" err="1"/>
              <a:t>tới</a:t>
            </a:r>
            <a:r>
              <a:rPr lang="en-US" dirty="0"/>
              <a:t> </a:t>
            </a:r>
            <a:r>
              <a:rPr lang="en-US" dirty="0" err="1"/>
              <a:t>điện</a:t>
            </a:r>
            <a:r>
              <a:rPr lang="en-US" dirty="0"/>
              <a:t> </a:t>
            </a:r>
            <a:r>
              <a:rPr lang="en-US" dirty="0" err="1"/>
              <a:t>áp</a:t>
            </a:r>
            <a:r>
              <a:rPr lang="en-US" dirty="0"/>
              <a:t> </a:t>
            </a:r>
            <a:r>
              <a:rPr lang="en-US" dirty="0" err="1"/>
              <a:t>ngừng</a:t>
            </a:r>
            <a:r>
              <a:rPr lang="en-US" dirty="0"/>
              <a:t> </a:t>
            </a:r>
            <a:r>
              <a:rPr lang="en-US" dirty="0" err="1"/>
              <a:t>phóng</a:t>
            </a:r>
            <a:r>
              <a:rPr lang="en-US" dirty="0"/>
              <a:t> </a:t>
            </a:r>
            <a:r>
              <a:rPr lang="en-US" dirty="0" err="1"/>
              <a:t>điện</a:t>
            </a:r>
            <a:r>
              <a:rPr lang="en-US" dirty="0"/>
              <a:t> </a:t>
            </a:r>
            <a:r>
              <a:rPr lang="en-US" dirty="0" err="1"/>
              <a:t>quy</a:t>
            </a:r>
            <a:r>
              <a:rPr lang="en-US" dirty="0"/>
              <a:t> </a:t>
            </a:r>
            <a:r>
              <a:rPr lang="en-US" dirty="0" err="1"/>
              <a:t>định</a:t>
            </a:r>
            <a:r>
              <a:rPr lang="en-US" dirty="0"/>
              <a:t>.</a:t>
            </a:r>
            <a:endParaRPr lang="vi-VN" dirty="0"/>
          </a:p>
          <a:p>
            <a:pPr marL="0" indent="0">
              <a:buNone/>
            </a:pPr>
            <a:r>
              <a:rPr lang="en-US" dirty="0"/>
              <a:t>Dung </a:t>
            </a:r>
            <a:r>
              <a:rPr lang="en-US" dirty="0" err="1"/>
              <a:t>lượng</a:t>
            </a:r>
            <a:r>
              <a:rPr lang="en-US" dirty="0"/>
              <a:t> </a:t>
            </a:r>
            <a:r>
              <a:rPr lang="en-US" dirty="0" err="1"/>
              <a:t>sử</a:t>
            </a:r>
            <a:r>
              <a:rPr lang="en-US" dirty="0"/>
              <a:t> </a:t>
            </a:r>
            <a:r>
              <a:rPr lang="en-US" dirty="0" err="1"/>
              <a:t>dụng</a:t>
            </a:r>
            <a:r>
              <a:rPr lang="en-US" dirty="0"/>
              <a:t> </a:t>
            </a:r>
            <a:r>
              <a:rPr lang="en-US" dirty="0" err="1"/>
              <a:t>gọi</a:t>
            </a:r>
            <a:r>
              <a:rPr lang="en-US" dirty="0"/>
              <a:t> </a:t>
            </a:r>
            <a:r>
              <a:rPr lang="en-US" dirty="0" err="1"/>
              <a:t>là</a:t>
            </a:r>
            <a:r>
              <a:rPr lang="en-US" dirty="0"/>
              <a:t> dung </a:t>
            </a:r>
            <a:r>
              <a:rPr lang="en-US" dirty="0" err="1"/>
              <a:t>lượng</a:t>
            </a:r>
            <a:r>
              <a:rPr lang="en-US" dirty="0"/>
              <a:t> </a:t>
            </a:r>
            <a:r>
              <a:rPr lang="en-US" dirty="0" err="1"/>
              <a:t>định</a:t>
            </a:r>
            <a:r>
              <a:rPr lang="en-US" dirty="0"/>
              <a:t> </a:t>
            </a:r>
            <a:r>
              <a:rPr lang="en-US" dirty="0" err="1"/>
              <a:t>mức</a:t>
            </a:r>
            <a:r>
              <a:rPr lang="en-US" dirty="0"/>
              <a:t> </a:t>
            </a:r>
            <a:r>
              <a:rPr lang="en-US" dirty="0" err="1"/>
              <a:t>của</a:t>
            </a:r>
            <a:r>
              <a:rPr lang="en-US" dirty="0"/>
              <a:t> </a:t>
            </a:r>
            <a:r>
              <a:rPr lang="en-US" dirty="0" err="1"/>
              <a:t>acquy</a:t>
            </a:r>
            <a:r>
              <a:rPr lang="en-US" dirty="0"/>
              <a:t>.</a:t>
            </a:r>
            <a:endParaRPr lang="vi-VN" dirty="0"/>
          </a:p>
          <a:p>
            <a:pPr marL="0" indent="0">
              <a:buNone/>
            </a:pPr>
            <a:r>
              <a:rPr lang="en-US" dirty="0" err="1"/>
              <a:t>Khi</a:t>
            </a:r>
            <a:r>
              <a:rPr lang="en-US" dirty="0"/>
              <a:t> </a:t>
            </a:r>
            <a:r>
              <a:rPr lang="en-US" dirty="0" err="1"/>
              <a:t>acquy</a:t>
            </a:r>
            <a:r>
              <a:rPr lang="en-US" dirty="0"/>
              <a:t> </a:t>
            </a:r>
            <a:r>
              <a:rPr lang="en-US" dirty="0" err="1"/>
              <a:t>phóng</a:t>
            </a:r>
            <a:r>
              <a:rPr lang="en-US" dirty="0"/>
              <a:t> </a:t>
            </a:r>
            <a:r>
              <a:rPr lang="en-US" dirty="0" err="1"/>
              <a:t>với</a:t>
            </a:r>
            <a:r>
              <a:rPr lang="en-US" dirty="0"/>
              <a:t> </a:t>
            </a:r>
            <a:r>
              <a:rPr lang="en-US" dirty="0" err="1"/>
              <a:t>dòng</a:t>
            </a:r>
            <a:r>
              <a:rPr lang="en-US" dirty="0"/>
              <a:t> </a:t>
            </a:r>
            <a:r>
              <a:rPr lang="en-US" dirty="0" err="1"/>
              <a:t>điện</a:t>
            </a:r>
            <a:r>
              <a:rPr lang="en-US" dirty="0"/>
              <a:t> </a:t>
            </a:r>
            <a:r>
              <a:rPr lang="en-US" dirty="0" err="1"/>
              <a:t>cố</a:t>
            </a:r>
            <a:r>
              <a:rPr lang="en-US" dirty="0"/>
              <a:t> </a:t>
            </a:r>
            <a:r>
              <a:rPr lang="en-US" dirty="0" err="1"/>
              <a:t>định</a:t>
            </a:r>
            <a:r>
              <a:rPr lang="en-US" dirty="0"/>
              <a:t> </a:t>
            </a:r>
            <a:r>
              <a:rPr lang="en-US" dirty="0" err="1"/>
              <a:t>thì</a:t>
            </a:r>
            <a:r>
              <a:rPr lang="en-US" dirty="0"/>
              <a:t> dung </a:t>
            </a:r>
            <a:r>
              <a:rPr lang="en-US" dirty="0" err="1"/>
              <a:t>lượng</a:t>
            </a:r>
            <a:r>
              <a:rPr lang="en-US" dirty="0"/>
              <a:t> </a:t>
            </a:r>
            <a:r>
              <a:rPr lang="en-US" dirty="0" err="1"/>
              <a:t>bằng</a:t>
            </a:r>
            <a:r>
              <a:rPr lang="en-US" dirty="0"/>
              <a:t> </a:t>
            </a:r>
            <a:r>
              <a:rPr lang="en-US" dirty="0" err="1"/>
              <a:t>tích</a:t>
            </a:r>
            <a:r>
              <a:rPr lang="en-US" dirty="0"/>
              <a:t> </a:t>
            </a:r>
            <a:r>
              <a:rPr lang="en-US" dirty="0" err="1"/>
              <a:t>số</a:t>
            </a:r>
            <a:r>
              <a:rPr lang="en-US" dirty="0"/>
              <a:t> </a:t>
            </a:r>
            <a:r>
              <a:rPr lang="en-US" dirty="0" err="1"/>
              <a:t>của</a:t>
            </a:r>
            <a:r>
              <a:rPr lang="en-US" dirty="0"/>
              <a:t> </a:t>
            </a:r>
            <a:r>
              <a:rPr lang="en-US" dirty="0" err="1"/>
              <a:t>dòng</a:t>
            </a:r>
            <a:r>
              <a:rPr lang="en-US" dirty="0"/>
              <a:t> </a:t>
            </a:r>
            <a:r>
              <a:rPr lang="en-US" dirty="0" err="1"/>
              <a:t>điện</a:t>
            </a:r>
            <a:r>
              <a:rPr lang="en-US" dirty="0"/>
              <a:t> </a:t>
            </a:r>
            <a:r>
              <a:rPr lang="en-US" dirty="0" err="1"/>
              <a:t>phóng</a:t>
            </a:r>
            <a:r>
              <a:rPr lang="en-US" dirty="0"/>
              <a:t> </a:t>
            </a:r>
            <a:r>
              <a:rPr lang="en-US" dirty="0" err="1"/>
              <a:t>và</a:t>
            </a:r>
            <a:r>
              <a:rPr lang="en-US" dirty="0"/>
              <a:t> </a:t>
            </a:r>
            <a:r>
              <a:rPr lang="en-US" dirty="0" err="1"/>
              <a:t>thời</a:t>
            </a:r>
            <a:r>
              <a:rPr lang="en-US" dirty="0"/>
              <a:t> </a:t>
            </a:r>
            <a:r>
              <a:rPr lang="en-US" dirty="0" err="1"/>
              <a:t>gian</a:t>
            </a:r>
            <a:r>
              <a:rPr lang="en-US" dirty="0"/>
              <a:t> </a:t>
            </a:r>
            <a:r>
              <a:rPr lang="en-US" dirty="0" err="1"/>
              <a:t>phóng</a:t>
            </a:r>
            <a:r>
              <a:rPr lang="en-US" dirty="0"/>
              <a:t>.</a:t>
            </a:r>
            <a:endParaRPr lang="vi-VN" dirty="0"/>
          </a:p>
          <a:p>
            <a:endParaRPr lang="vi-V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661248"/>
            <a:ext cx="2520280" cy="66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7787208" cy="778098"/>
          </a:xfrm>
          <a:solidFill>
            <a:srgbClr val="FFFF00"/>
          </a:solidFill>
        </p:spPr>
        <p:txBody>
          <a:bodyPr>
            <a:normAutofit/>
          </a:bodyPr>
          <a:lstStyle/>
          <a:p>
            <a:r>
              <a:rPr lang="en-US" sz="3600" b="1" dirty="0" smtClean="0"/>
              <a:t>3. </a:t>
            </a:r>
            <a:r>
              <a:rPr lang="en-US" sz="3600" b="1" dirty="0" err="1" smtClean="0"/>
              <a:t>Các</a:t>
            </a:r>
            <a:r>
              <a:rPr lang="en-US" sz="3600" b="1" dirty="0" smtClean="0"/>
              <a:t> </a:t>
            </a:r>
            <a:r>
              <a:rPr lang="en-US" sz="3600" b="1" dirty="0" err="1" smtClean="0"/>
              <a:t>tham</a:t>
            </a:r>
            <a:r>
              <a:rPr lang="en-US" sz="3600" b="1" dirty="0" smtClean="0"/>
              <a:t> </a:t>
            </a:r>
            <a:r>
              <a:rPr lang="en-US" sz="3600" b="1" dirty="0" err="1" smtClean="0"/>
              <a:t>số</a:t>
            </a:r>
            <a:r>
              <a:rPr lang="en-US" sz="3600" b="1" dirty="0" smtClean="0"/>
              <a:t> </a:t>
            </a:r>
            <a:r>
              <a:rPr lang="en-US" sz="3600" b="1" dirty="0" err="1" smtClean="0"/>
              <a:t>kỹ</a:t>
            </a:r>
            <a:r>
              <a:rPr lang="en-US" sz="3600" b="1" dirty="0" smtClean="0"/>
              <a:t> </a:t>
            </a:r>
            <a:r>
              <a:rPr lang="en-US" sz="3600" b="1" dirty="0" err="1" smtClean="0"/>
              <a:t>thuật</a:t>
            </a:r>
            <a:r>
              <a:rPr lang="en-US" sz="3600" b="1" dirty="0" smtClean="0"/>
              <a:t> </a:t>
            </a:r>
            <a:r>
              <a:rPr lang="en-US" sz="3600" b="1" dirty="0" err="1" smtClean="0"/>
              <a:t>của</a:t>
            </a:r>
            <a:r>
              <a:rPr lang="en-US" sz="3600" b="1" dirty="0" smtClean="0"/>
              <a:t> </a:t>
            </a:r>
            <a:r>
              <a:rPr lang="en-US" sz="3600" b="1" dirty="0" err="1" smtClean="0"/>
              <a:t>acquy</a:t>
            </a:r>
            <a:endParaRPr lang="vi-VN" sz="3600" b="1" dirty="0"/>
          </a:p>
        </p:txBody>
      </p:sp>
    </p:spTree>
    <p:extLst>
      <p:ext uri="{BB962C8B-B14F-4D97-AF65-F5344CB8AC3E}">
        <p14:creationId xmlns:p14="http://schemas.microsoft.com/office/powerpoint/2010/main" val="786030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fr-FR" sz="3800" b="1" dirty="0" err="1"/>
              <a:t>Có</a:t>
            </a:r>
            <a:r>
              <a:rPr lang="fr-FR" sz="3800" b="1" dirty="0"/>
              <a:t> </a:t>
            </a:r>
            <a:r>
              <a:rPr lang="fr-FR" sz="3800" b="1" dirty="0" err="1"/>
              <a:t>nhiều</a:t>
            </a:r>
            <a:r>
              <a:rPr lang="fr-FR" sz="3800" b="1" dirty="0"/>
              <a:t> </a:t>
            </a:r>
            <a:r>
              <a:rPr lang="fr-FR" sz="3800" b="1" dirty="0" err="1"/>
              <a:t>cách</a:t>
            </a:r>
            <a:r>
              <a:rPr lang="fr-FR" sz="3800" b="1" dirty="0"/>
              <a:t> </a:t>
            </a:r>
            <a:r>
              <a:rPr lang="fr-FR" sz="3800" b="1" dirty="0" err="1"/>
              <a:t>để</a:t>
            </a:r>
            <a:r>
              <a:rPr lang="fr-FR" sz="3800" b="1" dirty="0"/>
              <a:t> </a:t>
            </a:r>
            <a:r>
              <a:rPr lang="fr-FR" sz="3800" b="1" dirty="0" err="1"/>
              <a:t>biết</a:t>
            </a:r>
            <a:r>
              <a:rPr lang="fr-FR" sz="3800" b="1" dirty="0"/>
              <a:t> </a:t>
            </a:r>
            <a:r>
              <a:rPr lang="fr-FR" sz="3800" b="1" dirty="0" err="1"/>
              <a:t>dung</a:t>
            </a:r>
            <a:r>
              <a:rPr lang="fr-FR" sz="3800" b="1" dirty="0"/>
              <a:t> </a:t>
            </a:r>
            <a:r>
              <a:rPr lang="fr-FR" sz="3800" b="1" dirty="0" err="1"/>
              <a:t>lượng</a:t>
            </a:r>
            <a:r>
              <a:rPr lang="fr-FR" sz="3800" b="1" dirty="0"/>
              <a:t> </a:t>
            </a:r>
            <a:r>
              <a:rPr lang="fr-FR" sz="3800" b="1" dirty="0" err="1" smtClean="0"/>
              <a:t>acquy</a:t>
            </a:r>
            <a:endParaRPr lang="fr-FR" sz="3800" b="1" dirty="0" smtClean="0"/>
          </a:p>
          <a:p>
            <a:r>
              <a:rPr lang="vi-VN" b="1" dirty="0"/>
              <a:t>Phương pháp đo kiểm tra nồng độ dung dịch. S</a:t>
            </a:r>
            <a:r>
              <a:rPr lang="vi-VN" dirty="0"/>
              <a:t>ử dụng tỷ trọng kế để tính trọng lượng riêng của dung dịch. Phương pháp này có nhược điểm là công nghệ và quy trình đo phức tạp, phải ngắt bình ắc quy ra khỏi lưới và mở nắp bình ắc quy, trong khi ngày nay hầu hết khách hàng đã chuyển sang dùng ắc quy kín khí. </a:t>
            </a:r>
          </a:p>
          <a:p>
            <a:r>
              <a:rPr lang="vi-VN" b="1" dirty="0"/>
              <a:t>Phương pháp đo thời gian nạp/xả </a:t>
            </a:r>
            <a:r>
              <a:rPr lang="vi-VN" dirty="0"/>
              <a:t>thì phải dùng thiết bị đo có kích thước lớn, cồng kềnh không tiện di chuyển; ngoài ra còn phải chờ đợi lâu do thời gian nạp &amp; xả kéo dài. </a:t>
            </a:r>
          </a:p>
          <a:p>
            <a:r>
              <a:rPr lang="vi-VN" b="1" dirty="0"/>
              <a:t>Phương pháp đo nội trở bình ắc quy</a:t>
            </a:r>
            <a:r>
              <a:rPr lang="vi-VN" dirty="0"/>
              <a:t> Để kiểm tra xem bình acquy có bị suy giảm dung lượng hay không, bạn cần đo kiểm tra thông số nội trở của acquy khi còn mới. Nếu một acquy bị suy giảm dung lượng, nội trở của nó sẽ tăng lên xấp xỉ từ 1.5 đến 2 lần (giá trị tham chiếu) so với acquy còn mới. Các mức giá trị đó được dùng để đánh giá xem bình acquy có bị suy giảm khả năng trữ điện hay không.</a:t>
            </a:r>
          </a:p>
          <a:p>
            <a:r>
              <a:rPr lang="vi-VN" b="1" dirty="0"/>
              <a:t>Phương pháp đo điện áp không tải</a:t>
            </a:r>
            <a:endParaRPr lang="vi-VN" dirty="0"/>
          </a:p>
          <a:p>
            <a:pPr marL="0" indent="0">
              <a:buNone/>
            </a:pPr>
            <a:endParaRPr lang="vi-VN" dirty="0"/>
          </a:p>
        </p:txBody>
      </p:sp>
      <p:sp>
        <p:nvSpPr>
          <p:cNvPr id="5" name="Title 1"/>
          <p:cNvSpPr>
            <a:spLocks noGrp="1"/>
          </p:cNvSpPr>
          <p:nvPr>
            <p:ph type="title"/>
          </p:nvPr>
        </p:nvSpPr>
        <p:spPr>
          <a:xfrm>
            <a:off x="899592" y="404664"/>
            <a:ext cx="7787208" cy="850106"/>
          </a:xfrm>
          <a:solidFill>
            <a:srgbClr val="FFFF00"/>
          </a:solidFill>
        </p:spPr>
        <p:txBody>
          <a:bodyPr>
            <a:normAutofit/>
          </a:bodyPr>
          <a:lstStyle/>
          <a:p>
            <a:r>
              <a:rPr lang="en-US" sz="3600" b="1" dirty="0" smtClean="0"/>
              <a:t>3. </a:t>
            </a:r>
            <a:r>
              <a:rPr lang="en-US" sz="3600" b="1" dirty="0" err="1" smtClean="0"/>
              <a:t>Các</a:t>
            </a:r>
            <a:r>
              <a:rPr lang="en-US" sz="3600" b="1" dirty="0" smtClean="0"/>
              <a:t> </a:t>
            </a:r>
            <a:r>
              <a:rPr lang="en-US" sz="3600" b="1" dirty="0" err="1" smtClean="0"/>
              <a:t>tham</a:t>
            </a:r>
            <a:r>
              <a:rPr lang="en-US" sz="3600" b="1" dirty="0" smtClean="0"/>
              <a:t> </a:t>
            </a:r>
            <a:r>
              <a:rPr lang="en-US" sz="3600" b="1" dirty="0" err="1" smtClean="0"/>
              <a:t>số</a:t>
            </a:r>
            <a:r>
              <a:rPr lang="en-US" sz="3600" b="1" dirty="0" smtClean="0"/>
              <a:t> </a:t>
            </a:r>
            <a:r>
              <a:rPr lang="en-US" sz="3600" b="1" dirty="0" err="1" smtClean="0"/>
              <a:t>kỹ</a:t>
            </a:r>
            <a:r>
              <a:rPr lang="en-US" sz="3600" b="1" dirty="0" smtClean="0"/>
              <a:t> </a:t>
            </a:r>
            <a:r>
              <a:rPr lang="en-US" sz="3600" b="1" dirty="0" err="1" smtClean="0"/>
              <a:t>thuật</a:t>
            </a:r>
            <a:r>
              <a:rPr lang="en-US" sz="3600" b="1" dirty="0" smtClean="0"/>
              <a:t> </a:t>
            </a:r>
            <a:r>
              <a:rPr lang="en-US" sz="3600" b="1" dirty="0" err="1" smtClean="0"/>
              <a:t>của</a:t>
            </a:r>
            <a:r>
              <a:rPr lang="en-US" sz="3600" b="1" dirty="0" smtClean="0"/>
              <a:t> </a:t>
            </a:r>
            <a:r>
              <a:rPr lang="en-US" sz="3600" b="1" dirty="0" err="1" smtClean="0"/>
              <a:t>acquy</a:t>
            </a:r>
            <a:endParaRPr lang="vi-VN" sz="3600" b="1" dirty="0"/>
          </a:p>
        </p:txBody>
      </p:sp>
    </p:spTree>
    <p:extLst>
      <p:ext uri="{BB962C8B-B14F-4D97-AF65-F5344CB8AC3E}">
        <p14:creationId xmlns:p14="http://schemas.microsoft.com/office/powerpoint/2010/main" val="73448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11105834"/>
              </p:ext>
            </p:extLst>
          </p:nvPr>
        </p:nvGraphicFramePr>
        <p:xfrm>
          <a:off x="499327" y="1628800"/>
          <a:ext cx="8193642" cy="4882692"/>
        </p:xfrm>
        <a:graphic>
          <a:graphicData uri="http://schemas.openxmlformats.org/drawingml/2006/table">
            <a:tbl>
              <a:tblPr firstRow="1" firstCol="1" bandRow="1">
                <a:tableStyleId>{5C22544A-7EE6-4342-B048-85BDC9FD1C3A}</a:tableStyleId>
              </a:tblPr>
              <a:tblGrid>
                <a:gridCol w="1827343"/>
                <a:gridCol w="3486816"/>
                <a:gridCol w="2879483"/>
              </a:tblGrid>
              <a:tr h="406891">
                <a:tc>
                  <a:txBody>
                    <a:bodyPr/>
                    <a:lstStyle/>
                    <a:p>
                      <a:pPr indent="5080" algn="ctr">
                        <a:spcBef>
                          <a:spcPts val="600"/>
                        </a:spcBef>
                        <a:spcAft>
                          <a:spcPts val="0"/>
                        </a:spcAft>
                      </a:pPr>
                      <a:r>
                        <a:rPr lang="en-US" sz="2400" dirty="0">
                          <a:effectLst/>
                        </a:rPr>
                        <a:t>Dung </a:t>
                      </a:r>
                      <a:r>
                        <a:rPr lang="en-US" sz="2400" dirty="0" err="1">
                          <a:effectLst/>
                        </a:rPr>
                        <a:t>lượng</a:t>
                      </a:r>
                      <a:endParaRPr lang="vi-VN" sz="2400" dirty="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dirty="0" err="1">
                          <a:effectLst/>
                        </a:rPr>
                        <a:t>Điện</a:t>
                      </a:r>
                      <a:r>
                        <a:rPr lang="en-US" sz="2400" dirty="0">
                          <a:effectLst/>
                        </a:rPr>
                        <a:t> </a:t>
                      </a:r>
                      <a:r>
                        <a:rPr lang="en-US" sz="2400" dirty="0" err="1">
                          <a:effectLst/>
                        </a:rPr>
                        <a:t>áp</a:t>
                      </a:r>
                      <a:r>
                        <a:rPr lang="en-US" sz="2400" dirty="0">
                          <a:effectLst/>
                        </a:rPr>
                        <a:t> </a:t>
                      </a:r>
                      <a:r>
                        <a:rPr lang="en-US" sz="2400" dirty="0" err="1">
                          <a:effectLst/>
                        </a:rPr>
                        <a:t>acquy</a:t>
                      </a:r>
                      <a:r>
                        <a:rPr lang="en-US" sz="2400" dirty="0">
                          <a:effectLst/>
                        </a:rPr>
                        <a:t> 12V</a:t>
                      </a:r>
                      <a:endParaRPr lang="vi-VN" sz="2400" dirty="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Điện áp một ngăn</a:t>
                      </a:r>
                      <a:endParaRPr lang="vi-VN" sz="2400">
                        <a:effectLst/>
                        <a:latin typeface="Times New Roman"/>
                        <a:ea typeface="Times New Roman"/>
                      </a:endParaRPr>
                    </a:p>
                  </a:txBody>
                  <a:tcPr marL="0" marR="0" marT="0" marB="0" anchor="ctr"/>
                </a:tc>
              </a:tr>
              <a:tr h="406891">
                <a:tc>
                  <a:txBody>
                    <a:bodyPr/>
                    <a:lstStyle/>
                    <a:p>
                      <a:pPr indent="5080" algn="ctr">
                        <a:spcBef>
                          <a:spcPts val="600"/>
                        </a:spcBef>
                        <a:spcAft>
                          <a:spcPts val="0"/>
                        </a:spcAft>
                      </a:pPr>
                      <a:r>
                        <a:rPr lang="en-US" sz="2400">
                          <a:effectLst/>
                        </a:rPr>
                        <a:t>100%</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dirty="0">
                          <a:effectLst/>
                        </a:rPr>
                        <a:t>12.7</a:t>
                      </a:r>
                      <a:endParaRPr lang="vi-VN" sz="2400" dirty="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2.12</a:t>
                      </a:r>
                      <a:endParaRPr lang="vi-VN" sz="2400">
                        <a:effectLst/>
                        <a:latin typeface="Times New Roman"/>
                        <a:ea typeface="Times New Roman"/>
                      </a:endParaRPr>
                    </a:p>
                  </a:txBody>
                  <a:tcPr marL="0" marR="0" marT="0" marB="0" anchor="ctr"/>
                </a:tc>
              </a:tr>
              <a:tr h="406891">
                <a:tc>
                  <a:txBody>
                    <a:bodyPr/>
                    <a:lstStyle/>
                    <a:p>
                      <a:pPr indent="5080" algn="ctr">
                        <a:spcBef>
                          <a:spcPts val="600"/>
                        </a:spcBef>
                        <a:spcAft>
                          <a:spcPts val="0"/>
                        </a:spcAft>
                      </a:pPr>
                      <a:r>
                        <a:rPr lang="en-US" sz="2400">
                          <a:effectLst/>
                        </a:rPr>
                        <a:t>90%</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dirty="0">
                          <a:effectLst/>
                        </a:rPr>
                        <a:t>12.5</a:t>
                      </a:r>
                      <a:endParaRPr lang="vi-VN" sz="2400" dirty="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2.08</a:t>
                      </a:r>
                      <a:endParaRPr lang="vi-VN" sz="2400">
                        <a:effectLst/>
                        <a:latin typeface="Times New Roman"/>
                        <a:ea typeface="Times New Roman"/>
                      </a:endParaRPr>
                    </a:p>
                  </a:txBody>
                  <a:tcPr marL="0" marR="0" marT="0" marB="0" anchor="ctr"/>
                </a:tc>
              </a:tr>
              <a:tr h="406891">
                <a:tc>
                  <a:txBody>
                    <a:bodyPr/>
                    <a:lstStyle/>
                    <a:p>
                      <a:pPr indent="5080" algn="ctr">
                        <a:spcBef>
                          <a:spcPts val="600"/>
                        </a:spcBef>
                        <a:spcAft>
                          <a:spcPts val="0"/>
                        </a:spcAft>
                      </a:pPr>
                      <a:r>
                        <a:rPr lang="en-US" sz="2400">
                          <a:effectLst/>
                        </a:rPr>
                        <a:t>80%</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dirty="0">
                          <a:effectLst/>
                        </a:rPr>
                        <a:t>12.42</a:t>
                      </a:r>
                      <a:endParaRPr lang="vi-VN" sz="2400" dirty="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2.07</a:t>
                      </a:r>
                      <a:endParaRPr lang="vi-VN" sz="2400">
                        <a:effectLst/>
                        <a:latin typeface="Times New Roman"/>
                        <a:ea typeface="Times New Roman"/>
                      </a:endParaRPr>
                    </a:p>
                  </a:txBody>
                  <a:tcPr marL="0" marR="0" marT="0" marB="0" anchor="ctr"/>
                </a:tc>
              </a:tr>
              <a:tr h="406891">
                <a:tc>
                  <a:txBody>
                    <a:bodyPr/>
                    <a:lstStyle/>
                    <a:p>
                      <a:pPr indent="5080" algn="ctr">
                        <a:spcBef>
                          <a:spcPts val="600"/>
                        </a:spcBef>
                        <a:spcAft>
                          <a:spcPts val="0"/>
                        </a:spcAft>
                      </a:pPr>
                      <a:r>
                        <a:rPr lang="en-US" sz="2400">
                          <a:effectLst/>
                        </a:rPr>
                        <a:t>70%</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12.32</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2.05</a:t>
                      </a:r>
                      <a:endParaRPr lang="vi-VN" sz="2400">
                        <a:effectLst/>
                        <a:latin typeface="Times New Roman"/>
                        <a:ea typeface="Times New Roman"/>
                      </a:endParaRPr>
                    </a:p>
                  </a:txBody>
                  <a:tcPr marL="0" marR="0" marT="0" marB="0" anchor="ctr"/>
                </a:tc>
              </a:tr>
              <a:tr h="406891">
                <a:tc>
                  <a:txBody>
                    <a:bodyPr/>
                    <a:lstStyle/>
                    <a:p>
                      <a:pPr indent="5080" algn="ctr">
                        <a:spcBef>
                          <a:spcPts val="600"/>
                        </a:spcBef>
                        <a:spcAft>
                          <a:spcPts val="0"/>
                        </a:spcAft>
                      </a:pPr>
                      <a:r>
                        <a:rPr lang="en-US" sz="2400">
                          <a:effectLst/>
                        </a:rPr>
                        <a:t>60%</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12.20</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2.03</a:t>
                      </a:r>
                      <a:endParaRPr lang="vi-VN" sz="2400">
                        <a:effectLst/>
                        <a:latin typeface="Times New Roman"/>
                        <a:ea typeface="Times New Roman"/>
                      </a:endParaRPr>
                    </a:p>
                  </a:txBody>
                  <a:tcPr marL="0" marR="0" marT="0" marB="0" anchor="ctr"/>
                </a:tc>
              </a:tr>
              <a:tr h="406891">
                <a:tc>
                  <a:txBody>
                    <a:bodyPr/>
                    <a:lstStyle/>
                    <a:p>
                      <a:pPr indent="5080" algn="ctr">
                        <a:spcBef>
                          <a:spcPts val="600"/>
                        </a:spcBef>
                        <a:spcAft>
                          <a:spcPts val="0"/>
                        </a:spcAft>
                      </a:pPr>
                      <a:r>
                        <a:rPr lang="en-US" sz="2400" dirty="0">
                          <a:effectLst/>
                        </a:rPr>
                        <a:t>50%</a:t>
                      </a:r>
                      <a:endParaRPr lang="vi-VN" sz="2400" dirty="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dirty="0">
                          <a:effectLst/>
                        </a:rPr>
                        <a:t>12.06</a:t>
                      </a:r>
                      <a:endParaRPr lang="vi-VN" sz="2400" dirty="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2.01</a:t>
                      </a:r>
                      <a:endParaRPr lang="vi-VN" sz="2400">
                        <a:effectLst/>
                        <a:latin typeface="Times New Roman"/>
                        <a:ea typeface="Times New Roman"/>
                      </a:endParaRPr>
                    </a:p>
                  </a:txBody>
                  <a:tcPr marL="0" marR="0" marT="0" marB="0" anchor="ctr"/>
                </a:tc>
              </a:tr>
              <a:tr h="406891">
                <a:tc>
                  <a:txBody>
                    <a:bodyPr/>
                    <a:lstStyle/>
                    <a:p>
                      <a:pPr indent="5080" algn="ctr">
                        <a:spcBef>
                          <a:spcPts val="600"/>
                        </a:spcBef>
                        <a:spcAft>
                          <a:spcPts val="0"/>
                        </a:spcAft>
                      </a:pPr>
                      <a:r>
                        <a:rPr lang="en-US" sz="2400">
                          <a:effectLst/>
                        </a:rPr>
                        <a:t>40%</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11.9</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1.98</a:t>
                      </a:r>
                      <a:endParaRPr lang="vi-VN" sz="2400">
                        <a:effectLst/>
                        <a:latin typeface="Times New Roman"/>
                        <a:ea typeface="Times New Roman"/>
                      </a:endParaRPr>
                    </a:p>
                  </a:txBody>
                  <a:tcPr marL="0" marR="0" marT="0" marB="0" anchor="ctr"/>
                </a:tc>
              </a:tr>
              <a:tr h="406891">
                <a:tc>
                  <a:txBody>
                    <a:bodyPr/>
                    <a:lstStyle/>
                    <a:p>
                      <a:pPr indent="5080" algn="ctr">
                        <a:spcBef>
                          <a:spcPts val="600"/>
                        </a:spcBef>
                        <a:spcAft>
                          <a:spcPts val="0"/>
                        </a:spcAft>
                      </a:pPr>
                      <a:r>
                        <a:rPr lang="en-US" sz="2400">
                          <a:effectLst/>
                        </a:rPr>
                        <a:t>30%</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11.75</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1.96</a:t>
                      </a:r>
                      <a:endParaRPr lang="vi-VN" sz="2400">
                        <a:effectLst/>
                        <a:latin typeface="Times New Roman"/>
                        <a:ea typeface="Times New Roman"/>
                      </a:endParaRPr>
                    </a:p>
                  </a:txBody>
                  <a:tcPr marL="0" marR="0" marT="0" marB="0" anchor="ctr"/>
                </a:tc>
              </a:tr>
              <a:tr h="406891">
                <a:tc>
                  <a:txBody>
                    <a:bodyPr/>
                    <a:lstStyle/>
                    <a:p>
                      <a:pPr indent="5080" algn="ctr">
                        <a:spcBef>
                          <a:spcPts val="600"/>
                        </a:spcBef>
                        <a:spcAft>
                          <a:spcPts val="0"/>
                        </a:spcAft>
                      </a:pPr>
                      <a:r>
                        <a:rPr lang="en-US" sz="2400">
                          <a:effectLst/>
                        </a:rPr>
                        <a:t>20%</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11.58</a:t>
                      </a:r>
                      <a:endParaRPr lang="vi-VN" sz="240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1.93</a:t>
                      </a:r>
                      <a:endParaRPr lang="vi-VN" sz="2400">
                        <a:effectLst/>
                        <a:latin typeface="Times New Roman"/>
                        <a:ea typeface="Times New Roman"/>
                      </a:endParaRPr>
                    </a:p>
                  </a:txBody>
                  <a:tcPr marL="0" marR="0" marT="0" marB="0" anchor="ctr"/>
                </a:tc>
              </a:tr>
              <a:tr h="406891">
                <a:tc>
                  <a:txBody>
                    <a:bodyPr/>
                    <a:lstStyle/>
                    <a:p>
                      <a:pPr indent="5080" algn="ctr">
                        <a:spcBef>
                          <a:spcPts val="600"/>
                        </a:spcBef>
                        <a:spcAft>
                          <a:spcPts val="0"/>
                        </a:spcAft>
                      </a:pPr>
                      <a:r>
                        <a:rPr lang="en-US" sz="2400" dirty="0">
                          <a:effectLst/>
                        </a:rPr>
                        <a:t>10%</a:t>
                      </a:r>
                      <a:endParaRPr lang="vi-VN" sz="2400" dirty="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dirty="0">
                          <a:effectLst/>
                        </a:rPr>
                        <a:t>11.31</a:t>
                      </a:r>
                      <a:endParaRPr lang="vi-VN" sz="2400" dirty="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a:effectLst/>
                        </a:rPr>
                        <a:t>1.89</a:t>
                      </a:r>
                      <a:endParaRPr lang="vi-VN" sz="2400">
                        <a:effectLst/>
                        <a:latin typeface="Times New Roman"/>
                        <a:ea typeface="Times New Roman"/>
                      </a:endParaRPr>
                    </a:p>
                  </a:txBody>
                  <a:tcPr marL="0" marR="0" marT="0" marB="0" anchor="ctr"/>
                </a:tc>
              </a:tr>
              <a:tr h="406891">
                <a:tc>
                  <a:txBody>
                    <a:bodyPr/>
                    <a:lstStyle/>
                    <a:p>
                      <a:pPr indent="5080" algn="ctr">
                        <a:spcBef>
                          <a:spcPts val="600"/>
                        </a:spcBef>
                        <a:spcAft>
                          <a:spcPts val="0"/>
                        </a:spcAft>
                      </a:pPr>
                      <a:r>
                        <a:rPr lang="en-US" sz="2400" dirty="0">
                          <a:effectLst/>
                        </a:rPr>
                        <a:t>0</a:t>
                      </a:r>
                      <a:endParaRPr lang="vi-VN" sz="2400" dirty="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dirty="0">
                          <a:effectLst/>
                        </a:rPr>
                        <a:t>10.5</a:t>
                      </a:r>
                      <a:endParaRPr lang="vi-VN" sz="2400" dirty="0">
                        <a:effectLst/>
                        <a:latin typeface="Times New Roman"/>
                        <a:ea typeface="Times New Roman"/>
                      </a:endParaRPr>
                    </a:p>
                  </a:txBody>
                  <a:tcPr marL="0" marR="0" marT="0" marB="0" anchor="ctr"/>
                </a:tc>
                <a:tc>
                  <a:txBody>
                    <a:bodyPr/>
                    <a:lstStyle/>
                    <a:p>
                      <a:pPr indent="5080" algn="ctr">
                        <a:spcBef>
                          <a:spcPts val="600"/>
                        </a:spcBef>
                        <a:spcAft>
                          <a:spcPts val="0"/>
                        </a:spcAft>
                      </a:pPr>
                      <a:r>
                        <a:rPr lang="en-US" sz="2400" dirty="0">
                          <a:effectLst/>
                        </a:rPr>
                        <a:t>1.75</a:t>
                      </a:r>
                      <a:endParaRPr lang="vi-VN" sz="2400" dirty="0">
                        <a:effectLst/>
                        <a:latin typeface="Times New Roman"/>
                        <a:ea typeface="Times New Roman"/>
                      </a:endParaRPr>
                    </a:p>
                  </a:txBody>
                  <a:tcPr marL="0" marR="0" marT="0" marB="0" anchor="ctr"/>
                </a:tc>
              </a:tr>
            </a:tbl>
          </a:graphicData>
        </a:graphic>
      </p:graphicFrame>
      <p:sp>
        <p:nvSpPr>
          <p:cNvPr id="5" name="Title 1"/>
          <p:cNvSpPr>
            <a:spLocks noGrp="1"/>
          </p:cNvSpPr>
          <p:nvPr>
            <p:ph type="title"/>
          </p:nvPr>
        </p:nvSpPr>
        <p:spPr>
          <a:solidFill>
            <a:srgbClr val="FFFF00"/>
          </a:solidFill>
        </p:spPr>
        <p:txBody>
          <a:bodyPr>
            <a:normAutofit fontScale="90000"/>
          </a:bodyPr>
          <a:lstStyle/>
          <a:p>
            <a:r>
              <a:rPr lang="en-US" sz="4000" b="1" dirty="0" smtClean="0"/>
              <a:t>3. </a:t>
            </a:r>
            <a:r>
              <a:rPr lang="en-US" sz="4000" b="1" dirty="0" err="1" smtClean="0"/>
              <a:t>Các</a:t>
            </a:r>
            <a:r>
              <a:rPr lang="en-US" sz="4000" b="1" dirty="0" smtClean="0"/>
              <a:t> </a:t>
            </a:r>
            <a:r>
              <a:rPr lang="en-US" sz="4000" b="1" dirty="0" err="1" smtClean="0"/>
              <a:t>tham</a:t>
            </a:r>
            <a:r>
              <a:rPr lang="en-US" sz="4000" b="1" dirty="0" smtClean="0"/>
              <a:t> </a:t>
            </a:r>
            <a:r>
              <a:rPr lang="en-US" sz="4000" b="1" dirty="0" err="1" smtClean="0"/>
              <a:t>số</a:t>
            </a:r>
            <a:r>
              <a:rPr lang="en-US" sz="4000" b="1" dirty="0" smtClean="0"/>
              <a:t> </a:t>
            </a:r>
            <a:r>
              <a:rPr lang="en-US" sz="4000" b="1" dirty="0" err="1" smtClean="0"/>
              <a:t>kỹ</a:t>
            </a:r>
            <a:r>
              <a:rPr lang="en-US" sz="4000" b="1" dirty="0" smtClean="0"/>
              <a:t> </a:t>
            </a:r>
            <a:r>
              <a:rPr lang="en-US" sz="4000" b="1" dirty="0" err="1" smtClean="0"/>
              <a:t>thuật</a:t>
            </a:r>
            <a:r>
              <a:rPr lang="en-US" sz="4000" b="1" dirty="0" smtClean="0"/>
              <a:t> </a:t>
            </a:r>
            <a:r>
              <a:rPr lang="en-US" sz="4000" b="1" dirty="0" err="1" smtClean="0"/>
              <a:t>của</a:t>
            </a:r>
            <a:r>
              <a:rPr lang="en-US" sz="4000" b="1" dirty="0" smtClean="0"/>
              <a:t> </a:t>
            </a:r>
            <a:r>
              <a:rPr lang="en-US" sz="4000" b="1" dirty="0" err="1" smtClean="0"/>
              <a:t>acquy</a:t>
            </a:r>
            <a:r>
              <a:rPr lang="en-US" sz="4000" b="1" dirty="0"/>
              <a:t/>
            </a:r>
            <a:br>
              <a:rPr lang="en-US" sz="4000" b="1" dirty="0"/>
            </a:br>
            <a:r>
              <a:rPr lang="en-US" sz="4000" b="1" dirty="0" err="1" smtClean="0"/>
              <a:t>Ví</a:t>
            </a:r>
            <a:r>
              <a:rPr lang="en-US" sz="4000" b="1" dirty="0" smtClean="0"/>
              <a:t> </a:t>
            </a:r>
            <a:r>
              <a:rPr lang="en-US" sz="4000" b="1" dirty="0" err="1" smtClean="0"/>
              <a:t>dụ</a:t>
            </a:r>
            <a:endParaRPr lang="vi-VN" sz="4000" b="1" dirty="0"/>
          </a:p>
        </p:txBody>
      </p:sp>
    </p:spTree>
    <p:extLst>
      <p:ext uri="{BB962C8B-B14F-4D97-AF65-F5344CB8AC3E}">
        <p14:creationId xmlns:p14="http://schemas.microsoft.com/office/powerpoint/2010/main" val="105581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256584"/>
          </a:xfrm>
        </p:spPr>
        <p:txBody>
          <a:bodyPr>
            <a:normAutofit fontScale="77500" lnSpcReduction="20000"/>
          </a:bodyPr>
          <a:lstStyle/>
          <a:p>
            <a:pPr marL="0" indent="0">
              <a:spcAft>
                <a:spcPts val="600"/>
              </a:spcAft>
              <a:buNone/>
            </a:pPr>
            <a:r>
              <a:rPr lang="vi-VN" b="1" dirty="0"/>
              <a:t>4. Độ xả sâu</a:t>
            </a:r>
          </a:p>
          <a:p>
            <a:pPr marL="0" indent="0">
              <a:spcAft>
                <a:spcPts val="600"/>
              </a:spcAft>
              <a:buNone/>
            </a:pPr>
            <a:r>
              <a:rPr lang="vi-VN" dirty="0"/>
              <a:t>Độ xả sâu (Depth of discharge - DoD) ngược với trạng thái sạc của acquy. Acquy sạc đầy tới 100% </a:t>
            </a:r>
            <a:r>
              <a:rPr lang="vi-VN" dirty="0" smtClean="0"/>
              <a:t>SoC</a:t>
            </a:r>
            <a:r>
              <a:rPr lang="en-GB" dirty="0" smtClean="0"/>
              <a:t> (</a:t>
            </a:r>
            <a:r>
              <a:rPr lang="en-GB" b="1" dirty="0"/>
              <a:t>State of </a:t>
            </a:r>
            <a:r>
              <a:rPr lang="en-GB" b="1" dirty="0" smtClean="0"/>
              <a:t>charge)</a:t>
            </a:r>
            <a:r>
              <a:rPr lang="vi-VN" dirty="0" smtClean="0"/>
              <a:t> </a:t>
            </a:r>
            <a:r>
              <a:rPr lang="vi-VN" dirty="0"/>
              <a:t>còn khi xả DoD sẽ về 0%. </a:t>
            </a:r>
          </a:p>
          <a:p>
            <a:pPr marL="0" indent="0">
              <a:spcAft>
                <a:spcPts val="600"/>
              </a:spcAft>
              <a:buNone/>
            </a:pPr>
            <a:r>
              <a:rPr lang="vi-VN" dirty="0"/>
              <a:t>Về cơ bản DoD được sử dụng tương quan với tuổi thọ của acquy. Nguyên tắc chung là, nếu càng thường xuyên xả acquy, tuổi thọ của acquy càng ngắn, do thay đổi hóa học trong acquy và tích tụ điện trở bên trong. Do đó, chu kỳ xả ngắn sẽ cho phép tuổi thọ của acquy dài hơn.</a:t>
            </a:r>
          </a:p>
          <a:p>
            <a:pPr marL="0" indent="0">
              <a:spcAft>
                <a:spcPts val="600"/>
              </a:spcAft>
              <a:buNone/>
            </a:pPr>
            <a:r>
              <a:rPr lang="vi-VN" dirty="0">
                <a:solidFill>
                  <a:srgbClr val="FF0000"/>
                </a:solidFill>
              </a:rPr>
              <a:t>Trong hệ thống năng lượng mặt trời không nối lưới, chúng ta rất coi trọng DoD </a:t>
            </a:r>
            <a:r>
              <a:rPr lang="vi-VN" dirty="0"/>
              <a:t>vì chúng ta có thời gian hạn chế trong một ngày với ánh sáng mặt trời để sạc acquy trong khi thời gian còn lại không ánh sáng mặt trời sẽ chỉ lấy điện từ acquy. </a:t>
            </a:r>
          </a:p>
        </p:txBody>
      </p:sp>
      <p:sp>
        <p:nvSpPr>
          <p:cNvPr id="5" name="Title 1"/>
          <p:cNvSpPr>
            <a:spLocks noGrp="1"/>
          </p:cNvSpPr>
          <p:nvPr>
            <p:ph type="title"/>
          </p:nvPr>
        </p:nvSpPr>
        <p:spPr>
          <a:xfrm>
            <a:off x="750404" y="332656"/>
            <a:ext cx="7643192" cy="778098"/>
          </a:xfrm>
          <a:solidFill>
            <a:srgbClr val="FFFF00"/>
          </a:solidFill>
        </p:spPr>
        <p:txBody>
          <a:bodyPr>
            <a:normAutofit/>
          </a:bodyPr>
          <a:lstStyle/>
          <a:p>
            <a:r>
              <a:rPr lang="en-US" sz="4000" b="1" dirty="0" smtClean="0"/>
              <a:t>3. </a:t>
            </a:r>
            <a:r>
              <a:rPr lang="en-US" sz="4000" b="1" dirty="0" err="1" smtClean="0"/>
              <a:t>Các</a:t>
            </a:r>
            <a:r>
              <a:rPr lang="en-US" sz="4000" b="1" dirty="0" smtClean="0"/>
              <a:t> </a:t>
            </a:r>
            <a:r>
              <a:rPr lang="en-US" sz="4000" b="1" dirty="0" err="1" smtClean="0"/>
              <a:t>tham</a:t>
            </a:r>
            <a:r>
              <a:rPr lang="en-US" sz="4000" b="1" dirty="0" smtClean="0"/>
              <a:t> </a:t>
            </a:r>
            <a:r>
              <a:rPr lang="en-US" sz="4000" b="1" dirty="0" err="1" smtClean="0"/>
              <a:t>số</a:t>
            </a:r>
            <a:r>
              <a:rPr lang="en-US" sz="4000" b="1" dirty="0" smtClean="0"/>
              <a:t> </a:t>
            </a:r>
            <a:r>
              <a:rPr lang="en-US" sz="4000" b="1" dirty="0" err="1" smtClean="0"/>
              <a:t>kỹ</a:t>
            </a:r>
            <a:r>
              <a:rPr lang="en-US" sz="4000" b="1" dirty="0" smtClean="0"/>
              <a:t> </a:t>
            </a:r>
            <a:r>
              <a:rPr lang="en-US" sz="4000" b="1" dirty="0" err="1" smtClean="0"/>
              <a:t>thuật</a:t>
            </a:r>
            <a:r>
              <a:rPr lang="en-US" sz="4000" b="1" dirty="0" smtClean="0"/>
              <a:t> </a:t>
            </a:r>
            <a:r>
              <a:rPr lang="en-US" sz="4000" b="1" dirty="0" err="1" smtClean="0"/>
              <a:t>của</a:t>
            </a:r>
            <a:r>
              <a:rPr lang="en-US" sz="4000" b="1" dirty="0" smtClean="0"/>
              <a:t> </a:t>
            </a:r>
            <a:r>
              <a:rPr lang="en-US" sz="4000" b="1" dirty="0" err="1" smtClean="0"/>
              <a:t>acquy</a:t>
            </a:r>
            <a:endParaRPr lang="vi-VN" sz="4000" b="1" dirty="0"/>
          </a:p>
        </p:txBody>
      </p:sp>
    </p:spTree>
    <p:extLst>
      <p:ext uri="{BB962C8B-B14F-4D97-AF65-F5344CB8AC3E}">
        <p14:creationId xmlns:p14="http://schemas.microsoft.com/office/powerpoint/2010/main" val="105581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80" y="1124744"/>
            <a:ext cx="8229600" cy="4968552"/>
          </a:xfrm>
        </p:spPr>
        <p:txBody>
          <a:bodyPr>
            <a:normAutofit/>
          </a:bodyPr>
          <a:lstStyle/>
          <a:p>
            <a:pPr marL="0" indent="0">
              <a:spcAft>
                <a:spcPts val="600"/>
              </a:spcAft>
              <a:buNone/>
            </a:pPr>
            <a:r>
              <a:rPr lang="en-US" sz="2400" dirty="0"/>
              <a:t>Minh </a:t>
            </a:r>
            <a:r>
              <a:rPr lang="en-US" sz="2400" dirty="0" err="1"/>
              <a:t>họa</a:t>
            </a:r>
            <a:r>
              <a:rPr lang="en-US" sz="2400" dirty="0"/>
              <a:t> </a:t>
            </a:r>
            <a:r>
              <a:rPr lang="en-US" sz="2400" dirty="0" err="1"/>
              <a:t>về</a:t>
            </a:r>
            <a:r>
              <a:rPr lang="en-US" sz="2400" dirty="0"/>
              <a:t> </a:t>
            </a:r>
            <a:r>
              <a:rPr lang="en-US" sz="2400" dirty="0" err="1"/>
              <a:t>một</a:t>
            </a:r>
            <a:r>
              <a:rPr lang="en-US" sz="2400" dirty="0"/>
              <a:t> </a:t>
            </a:r>
            <a:r>
              <a:rPr lang="en-US" sz="2400" dirty="0" err="1"/>
              <a:t>ví</a:t>
            </a:r>
            <a:r>
              <a:rPr lang="en-US" sz="2400" dirty="0"/>
              <a:t> </a:t>
            </a:r>
            <a:r>
              <a:rPr lang="en-US" sz="2400" dirty="0" err="1"/>
              <a:t>dụ</a:t>
            </a:r>
            <a:r>
              <a:rPr lang="en-US" sz="2400" dirty="0"/>
              <a:t> </a:t>
            </a:r>
            <a:r>
              <a:rPr lang="en-US" sz="2400" dirty="0" err="1"/>
              <a:t>về</a:t>
            </a:r>
            <a:r>
              <a:rPr lang="en-US" sz="2400" dirty="0"/>
              <a:t> </a:t>
            </a:r>
            <a:r>
              <a:rPr lang="en-US" sz="2400" dirty="0" err="1"/>
              <a:t>tuổi</a:t>
            </a:r>
            <a:r>
              <a:rPr lang="en-US" sz="2400" dirty="0"/>
              <a:t> </a:t>
            </a:r>
            <a:r>
              <a:rPr lang="en-US" sz="2400" dirty="0" err="1"/>
              <a:t>thọ</a:t>
            </a:r>
            <a:r>
              <a:rPr lang="en-US" sz="2400" dirty="0"/>
              <a:t> </a:t>
            </a:r>
            <a:r>
              <a:rPr lang="en-US" sz="2400" dirty="0" err="1"/>
              <a:t>của</a:t>
            </a:r>
            <a:r>
              <a:rPr lang="en-US" sz="2400" dirty="0"/>
              <a:t> </a:t>
            </a:r>
            <a:r>
              <a:rPr lang="en-US" sz="2400" dirty="0" err="1"/>
              <a:t>acquy</a:t>
            </a:r>
            <a:r>
              <a:rPr lang="en-US" sz="2400" dirty="0"/>
              <a:t> (</a:t>
            </a:r>
            <a:r>
              <a:rPr lang="en-US" sz="2400" dirty="0" err="1"/>
              <a:t>axit</a:t>
            </a:r>
            <a:r>
              <a:rPr lang="en-US" sz="2400" dirty="0"/>
              <a:t> </a:t>
            </a:r>
            <a:r>
              <a:rPr lang="en-US" sz="2400" dirty="0" err="1"/>
              <a:t>chì</a:t>
            </a:r>
            <a:r>
              <a:rPr lang="en-US" sz="2400" dirty="0"/>
              <a:t> </a:t>
            </a:r>
            <a:r>
              <a:rPr lang="en-US" sz="2400" dirty="0" err="1"/>
              <a:t>và</a:t>
            </a:r>
            <a:r>
              <a:rPr lang="en-US" sz="2400" dirty="0"/>
              <a:t> </a:t>
            </a:r>
            <a:r>
              <a:rPr lang="en-US" sz="2400" dirty="0" err="1"/>
              <a:t>acquy</a:t>
            </a:r>
            <a:r>
              <a:rPr lang="en-US" sz="2400" dirty="0"/>
              <a:t> lithium ion) </a:t>
            </a:r>
            <a:r>
              <a:rPr lang="en-US" sz="2400" dirty="0" err="1"/>
              <a:t>và</a:t>
            </a:r>
            <a:r>
              <a:rPr lang="en-US" sz="2400" dirty="0"/>
              <a:t> </a:t>
            </a:r>
            <a:r>
              <a:rPr lang="en-US" sz="2400" dirty="0" err="1"/>
              <a:t>ảnh</a:t>
            </a:r>
            <a:r>
              <a:rPr lang="en-US" sz="2400" dirty="0"/>
              <a:t> </a:t>
            </a:r>
            <a:r>
              <a:rPr lang="en-US" sz="2400" dirty="0" err="1"/>
              <a:t>hưởng</a:t>
            </a:r>
            <a:r>
              <a:rPr lang="en-US" sz="2400" dirty="0"/>
              <a:t> </a:t>
            </a:r>
            <a:r>
              <a:rPr lang="en-US" sz="2400" dirty="0" err="1"/>
              <a:t>của</a:t>
            </a:r>
            <a:r>
              <a:rPr lang="en-US" sz="2400" dirty="0"/>
              <a:t> </a:t>
            </a:r>
            <a:r>
              <a:rPr lang="en-US" sz="2400" dirty="0" err="1"/>
              <a:t>Độ</a:t>
            </a:r>
            <a:r>
              <a:rPr lang="en-US" sz="2400" dirty="0"/>
              <a:t> </a:t>
            </a:r>
            <a:r>
              <a:rPr lang="en-US" sz="2400" dirty="0" err="1"/>
              <a:t>sâu</a:t>
            </a:r>
            <a:r>
              <a:rPr lang="en-US" sz="2400" dirty="0"/>
              <a:t> </a:t>
            </a:r>
            <a:r>
              <a:rPr lang="en-US" sz="2400" dirty="0" err="1"/>
              <a:t>của</a:t>
            </a:r>
            <a:r>
              <a:rPr lang="en-US" sz="2400" dirty="0"/>
              <a:t> </a:t>
            </a:r>
            <a:r>
              <a:rPr lang="en-US" sz="2400" dirty="0" err="1"/>
              <a:t>Xả</a:t>
            </a:r>
            <a:r>
              <a:rPr lang="en-US" sz="2400" dirty="0"/>
              <a:t> </a:t>
            </a:r>
            <a:r>
              <a:rPr lang="en-US" sz="2400" dirty="0" err="1"/>
              <a:t>lên</a:t>
            </a:r>
            <a:r>
              <a:rPr lang="en-US" sz="2400" dirty="0"/>
              <a:t> </a:t>
            </a:r>
            <a:r>
              <a:rPr lang="en-US" sz="2400" dirty="0" err="1"/>
              <a:t>Tuổi</a:t>
            </a:r>
            <a:r>
              <a:rPr lang="en-US" sz="2400" dirty="0"/>
              <a:t> </a:t>
            </a:r>
            <a:r>
              <a:rPr lang="en-US" sz="2400" dirty="0" err="1"/>
              <a:t>thọ</a:t>
            </a:r>
            <a:r>
              <a:rPr lang="en-US" sz="2400" dirty="0"/>
              <a:t> </a:t>
            </a:r>
            <a:r>
              <a:rPr lang="en-US" sz="2400" dirty="0" err="1"/>
              <a:t>của</a:t>
            </a:r>
            <a:r>
              <a:rPr lang="en-US" sz="2400" dirty="0"/>
              <a:t> </a:t>
            </a:r>
            <a:r>
              <a:rPr lang="en-US" sz="2400" dirty="0" err="1"/>
              <a:t>chu</a:t>
            </a:r>
            <a:r>
              <a:rPr lang="en-US" sz="2400" dirty="0"/>
              <a:t> </a:t>
            </a:r>
            <a:r>
              <a:rPr lang="en-US" sz="2400" dirty="0" err="1"/>
              <a:t>kỳ</a:t>
            </a:r>
            <a:endParaRPr lang="vi-VN" sz="2400" dirty="0"/>
          </a:p>
        </p:txBody>
      </p:sp>
      <p:sp>
        <p:nvSpPr>
          <p:cNvPr id="5" name="Title 1"/>
          <p:cNvSpPr>
            <a:spLocks noGrp="1"/>
          </p:cNvSpPr>
          <p:nvPr>
            <p:ph type="title"/>
          </p:nvPr>
        </p:nvSpPr>
        <p:spPr>
          <a:xfrm>
            <a:off x="457200" y="274638"/>
            <a:ext cx="8003232" cy="850106"/>
          </a:xfrm>
          <a:solidFill>
            <a:srgbClr val="FFFF00"/>
          </a:solidFill>
        </p:spPr>
        <p:txBody>
          <a:bodyPr>
            <a:normAutofit/>
          </a:bodyPr>
          <a:lstStyle/>
          <a:p>
            <a:r>
              <a:rPr lang="en-US" sz="4000" b="1" dirty="0" smtClean="0"/>
              <a:t>3. </a:t>
            </a:r>
            <a:r>
              <a:rPr lang="en-US" sz="4000" b="1" dirty="0" err="1" smtClean="0"/>
              <a:t>Các</a:t>
            </a:r>
            <a:r>
              <a:rPr lang="en-US" sz="4000" b="1" dirty="0" smtClean="0"/>
              <a:t> </a:t>
            </a:r>
            <a:r>
              <a:rPr lang="en-US" sz="4000" b="1" dirty="0" err="1" smtClean="0"/>
              <a:t>tham</a:t>
            </a:r>
            <a:r>
              <a:rPr lang="en-US" sz="4000" b="1" dirty="0" smtClean="0"/>
              <a:t> </a:t>
            </a:r>
            <a:r>
              <a:rPr lang="en-US" sz="4000" b="1" dirty="0" err="1" smtClean="0"/>
              <a:t>số</a:t>
            </a:r>
            <a:r>
              <a:rPr lang="en-US" sz="4000" b="1" dirty="0" smtClean="0"/>
              <a:t> </a:t>
            </a:r>
            <a:r>
              <a:rPr lang="en-US" sz="4000" b="1" dirty="0" err="1" smtClean="0"/>
              <a:t>kỹ</a:t>
            </a:r>
            <a:r>
              <a:rPr lang="en-US" sz="4000" b="1" dirty="0" smtClean="0"/>
              <a:t> </a:t>
            </a:r>
            <a:r>
              <a:rPr lang="en-US" sz="4000" b="1" dirty="0" err="1" smtClean="0"/>
              <a:t>thuật</a:t>
            </a:r>
            <a:r>
              <a:rPr lang="en-US" sz="4000" b="1" dirty="0" smtClean="0"/>
              <a:t> </a:t>
            </a:r>
            <a:r>
              <a:rPr lang="en-US" sz="4000" b="1" dirty="0" err="1" smtClean="0"/>
              <a:t>của</a:t>
            </a:r>
            <a:r>
              <a:rPr lang="en-US" sz="4000" b="1" dirty="0" smtClean="0"/>
              <a:t> </a:t>
            </a:r>
            <a:r>
              <a:rPr lang="en-US" sz="4000" b="1" dirty="0" err="1" smtClean="0"/>
              <a:t>acquy</a:t>
            </a:r>
            <a:endParaRPr lang="vi-VN" sz="4000" b="1" dirty="0"/>
          </a:p>
        </p:txBody>
      </p:sp>
      <p:pic>
        <p:nvPicPr>
          <p:cNvPr id="4" name="Picture 3" descr="https://greensarawak.com/wp-content/uploads/2017/12/deapthofdischargeandcyclelife-1024x502.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142768"/>
            <a:ext cx="7200800" cy="4437111"/>
          </a:xfrm>
          <a:prstGeom prst="rect">
            <a:avLst/>
          </a:prstGeom>
          <a:noFill/>
          <a:ln>
            <a:noFill/>
          </a:ln>
        </p:spPr>
      </p:pic>
    </p:spTree>
    <p:extLst>
      <p:ext uri="{BB962C8B-B14F-4D97-AF65-F5344CB8AC3E}">
        <p14:creationId xmlns:p14="http://schemas.microsoft.com/office/powerpoint/2010/main" val="166529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80" y="1556792"/>
            <a:ext cx="8229600" cy="4536504"/>
          </a:xfrm>
        </p:spPr>
        <p:txBody>
          <a:bodyPr>
            <a:normAutofit/>
          </a:bodyPr>
          <a:lstStyle/>
          <a:p>
            <a:pPr marL="0" indent="0">
              <a:spcAft>
                <a:spcPts val="600"/>
              </a:spcAft>
              <a:buNone/>
            </a:pPr>
            <a:r>
              <a:rPr lang="en-US" sz="2400" b="1" dirty="0"/>
              <a:t>5</a:t>
            </a:r>
            <a:r>
              <a:rPr lang="vi-VN" sz="2400" b="1" dirty="0"/>
              <a:t>. Hiệu suất</a:t>
            </a:r>
          </a:p>
          <a:p>
            <a:pPr marL="0" indent="0">
              <a:spcAft>
                <a:spcPts val="600"/>
              </a:spcAft>
              <a:buNone/>
            </a:pPr>
            <a:r>
              <a:rPr lang="en-US" sz="2400" dirty="0" err="1"/>
              <a:t>Acquy</a:t>
            </a:r>
            <a:r>
              <a:rPr lang="en-US" sz="2400" dirty="0"/>
              <a:t> </a:t>
            </a:r>
            <a:r>
              <a:rPr lang="en-US" sz="2400" dirty="0" err="1"/>
              <a:t>không</a:t>
            </a:r>
            <a:r>
              <a:rPr lang="en-US" sz="2400" dirty="0"/>
              <a:t> </a:t>
            </a:r>
            <a:r>
              <a:rPr lang="en-US" sz="2400" dirty="0" err="1"/>
              <a:t>thể</a:t>
            </a:r>
            <a:r>
              <a:rPr lang="en-US" sz="2400" dirty="0"/>
              <a:t> </a:t>
            </a:r>
            <a:r>
              <a:rPr lang="en-US" sz="2400" dirty="0" err="1"/>
              <a:t>phóng</a:t>
            </a:r>
            <a:r>
              <a:rPr lang="en-US" sz="2400" dirty="0"/>
              <a:t> </a:t>
            </a:r>
            <a:r>
              <a:rPr lang="en-US" sz="2400" dirty="0" err="1"/>
              <a:t>ra</a:t>
            </a:r>
            <a:r>
              <a:rPr lang="en-US" sz="2400" dirty="0"/>
              <a:t> </a:t>
            </a:r>
            <a:r>
              <a:rPr lang="en-US" sz="2400" dirty="0" err="1"/>
              <a:t>toàn</a:t>
            </a:r>
            <a:r>
              <a:rPr lang="en-US" sz="2400" dirty="0"/>
              <a:t> </a:t>
            </a:r>
            <a:r>
              <a:rPr lang="en-US" sz="2400" dirty="0" err="1"/>
              <a:t>bộ</a:t>
            </a:r>
            <a:r>
              <a:rPr lang="en-US" sz="2400" dirty="0"/>
              <a:t> </a:t>
            </a:r>
            <a:r>
              <a:rPr lang="en-US" sz="2400" dirty="0" err="1"/>
              <a:t>điện</a:t>
            </a:r>
            <a:r>
              <a:rPr lang="en-US" sz="2400" dirty="0"/>
              <a:t> </a:t>
            </a:r>
            <a:r>
              <a:rPr lang="en-US" sz="2400" dirty="0" err="1"/>
              <a:t>năng</a:t>
            </a:r>
            <a:r>
              <a:rPr lang="en-US" sz="2400" dirty="0"/>
              <a:t> </a:t>
            </a:r>
            <a:r>
              <a:rPr lang="en-US" sz="2400" dirty="0" err="1"/>
              <a:t>đã</a:t>
            </a:r>
            <a:r>
              <a:rPr lang="en-US" sz="2400" dirty="0"/>
              <a:t> </a:t>
            </a:r>
            <a:r>
              <a:rPr lang="en-US" sz="2400" dirty="0" err="1"/>
              <a:t>hấp</a:t>
            </a:r>
            <a:r>
              <a:rPr lang="en-US" sz="2400" dirty="0"/>
              <a:t> </a:t>
            </a:r>
            <a:r>
              <a:rPr lang="en-US" sz="2400" dirty="0" err="1"/>
              <a:t>thụ</a:t>
            </a:r>
            <a:r>
              <a:rPr lang="en-US" sz="2400" dirty="0"/>
              <a:t> </a:t>
            </a:r>
            <a:r>
              <a:rPr lang="en-US" sz="2400" dirty="0" err="1"/>
              <a:t>được</a:t>
            </a:r>
            <a:r>
              <a:rPr lang="en-US" sz="2400" dirty="0"/>
              <a:t> </a:t>
            </a:r>
            <a:r>
              <a:rPr lang="en-US" sz="2400" dirty="0" err="1"/>
              <a:t>vì</a:t>
            </a:r>
            <a:r>
              <a:rPr lang="en-US" sz="2400" dirty="0"/>
              <a:t> </a:t>
            </a:r>
            <a:r>
              <a:rPr lang="en-US" sz="2400" dirty="0" err="1"/>
              <a:t>có</a:t>
            </a:r>
            <a:r>
              <a:rPr lang="en-US" sz="2400" dirty="0"/>
              <a:t> </a:t>
            </a:r>
            <a:r>
              <a:rPr lang="en-US" sz="2400" dirty="0" err="1"/>
              <a:t>những</a:t>
            </a:r>
            <a:r>
              <a:rPr lang="en-US" sz="2400" dirty="0"/>
              <a:t> </a:t>
            </a:r>
            <a:r>
              <a:rPr lang="en-US" sz="2400" dirty="0" err="1"/>
              <a:t>tổn</a:t>
            </a:r>
            <a:r>
              <a:rPr lang="en-US" sz="2400" dirty="0"/>
              <a:t> </a:t>
            </a:r>
            <a:r>
              <a:rPr lang="en-US" sz="2400" dirty="0" err="1"/>
              <a:t>thất</a:t>
            </a:r>
            <a:r>
              <a:rPr lang="en-US" sz="2400" dirty="0"/>
              <a:t> </a:t>
            </a:r>
            <a:r>
              <a:rPr lang="en-US" sz="2400" dirty="0" err="1"/>
              <a:t>dưới</a:t>
            </a:r>
            <a:r>
              <a:rPr lang="en-US" sz="2400" dirty="0"/>
              <a:t> </a:t>
            </a:r>
            <a:r>
              <a:rPr lang="en-US" sz="2400" dirty="0" err="1"/>
              <a:t>đây</a:t>
            </a:r>
            <a:r>
              <a:rPr lang="en-US" sz="2400" dirty="0"/>
              <a:t>:</a:t>
            </a:r>
            <a:endParaRPr lang="vi-VN" sz="2400" dirty="0"/>
          </a:p>
          <a:p>
            <a:pPr>
              <a:spcAft>
                <a:spcPts val="600"/>
              </a:spcAft>
            </a:pPr>
            <a:r>
              <a:rPr lang="en-US" sz="2400" dirty="0"/>
              <a:t>Do </a:t>
            </a:r>
            <a:r>
              <a:rPr lang="en-US" sz="2400" dirty="0" err="1"/>
              <a:t>tác</a:t>
            </a:r>
            <a:r>
              <a:rPr lang="en-US" sz="2400" dirty="0"/>
              <a:t> </a:t>
            </a:r>
            <a:r>
              <a:rPr lang="en-US" sz="2400" dirty="0" err="1"/>
              <a:t>dụng</a:t>
            </a:r>
            <a:r>
              <a:rPr lang="en-US" sz="2400" dirty="0"/>
              <a:t> </a:t>
            </a:r>
            <a:r>
              <a:rPr lang="en-US" sz="2400" dirty="0" err="1"/>
              <a:t>của</a:t>
            </a:r>
            <a:r>
              <a:rPr lang="en-US" sz="2400" dirty="0"/>
              <a:t> </a:t>
            </a:r>
            <a:r>
              <a:rPr lang="en-US" sz="2400" dirty="0" err="1"/>
              <a:t>điện</a:t>
            </a:r>
            <a:r>
              <a:rPr lang="en-US" sz="2400" dirty="0"/>
              <a:t> </a:t>
            </a:r>
            <a:r>
              <a:rPr lang="en-US" sz="2400" dirty="0" err="1"/>
              <a:t>phân</a:t>
            </a:r>
            <a:r>
              <a:rPr lang="en-US" sz="2400" dirty="0"/>
              <a:t> ở </a:t>
            </a:r>
            <a:r>
              <a:rPr lang="en-US" sz="2400" dirty="0" err="1"/>
              <a:t>thời</a:t>
            </a:r>
            <a:r>
              <a:rPr lang="en-US" sz="2400" dirty="0"/>
              <a:t> </a:t>
            </a:r>
            <a:r>
              <a:rPr lang="en-US" sz="2400" dirty="0" err="1"/>
              <a:t>kỳ</a:t>
            </a:r>
            <a:r>
              <a:rPr lang="en-US" sz="2400" dirty="0"/>
              <a:t> </a:t>
            </a:r>
            <a:r>
              <a:rPr lang="en-US" sz="2400" dirty="0" err="1"/>
              <a:t>cuối</a:t>
            </a:r>
            <a:r>
              <a:rPr lang="en-US" sz="2400" dirty="0"/>
              <a:t> </a:t>
            </a:r>
            <a:r>
              <a:rPr lang="en-US" sz="2400" dirty="0" err="1"/>
              <a:t>khi</a:t>
            </a:r>
            <a:r>
              <a:rPr lang="en-US" sz="2400" dirty="0"/>
              <a:t> </a:t>
            </a:r>
            <a:r>
              <a:rPr lang="en-US" sz="2400" dirty="0" err="1"/>
              <a:t>nạp</a:t>
            </a:r>
            <a:r>
              <a:rPr lang="en-US" sz="2400" dirty="0"/>
              <a:t> </a:t>
            </a:r>
            <a:r>
              <a:rPr lang="en-US" sz="2400" dirty="0" err="1"/>
              <a:t>điện,nước</a:t>
            </a:r>
            <a:r>
              <a:rPr lang="en-US" sz="2400" dirty="0"/>
              <a:t> </a:t>
            </a:r>
            <a:r>
              <a:rPr lang="en-US" sz="2400" dirty="0" err="1"/>
              <a:t>biến</a:t>
            </a:r>
            <a:r>
              <a:rPr lang="en-US" sz="2400" dirty="0"/>
              <a:t> </a:t>
            </a:r>
            <a:r>
              <a:rPr lang="en-US" sz="2400" dirty="0" err="1"/>
              <a:t>thành</a:t>
            </a:r>
            <a:r>
              <a:rPr lang="en-US" sz="2400" dirty="0"/>
              <a:t> </a:t>
            </a:r>
            <a:r>
              <a:rPr lang="en-US" sz="2400" dirty="0" err="1"/>
              <a:t>ôxy</a:t>
            </a:r>
            <a:r>
              <a:rPr lang="en-US" sz="2400" dirty="0"/>
              <a:t> </a:t>
            </a:r>
            <a:r>
              <a:rPr lang="en-US" sz="2400" dirty="0" err="1"/>
              <a:t>và</a:t>
            </a:r>
            <a:r>
              <a:rPr lang="en-US" sz="2400" dirty="0"/>
              <a:t> </a:t>
            </a:r>
            <a:r>
              <a:rPr lang="en-US" sz="2400" dirty="0" err="1"/>
              <a:t>hiđrô</a:t>
            </a:r>
            <a:r>
              <a:rPr lang="en-US" sz="2400" dirty="0"/>
              <a:t> </a:t>
            </a:r>
            <a:r>
              <a:rPr lang="en-US" sz="2400" dirty="0" err="1"/>
              <a:t>sủi</a:t>
            </a:r>
            <a:r>
              <a:rPr lang="en-US" sz="2400" dirty="0"/>
              <a:t> </a:t>
            </a:r>
            <a:r>
              <a:rPr lang="en-US" sz="2400" dirty="0" err="1"/>
              <a:t>bọt,tổn</a:t>
            </a:r>
            <a:r>
              <a:rPr lang="en-US" sz="2400" dirty="0"/>
              <a:t> </a:t>
            </a:r>
            <a:r>
              <a:rPr lang="en-US" sz="2400" dirty="0" err="1"/>
              <a:t>hao</a:t>
            </a:r>
            <a:r>
              <a:rPr lang="en-US" sz="2400" dirty="0"/>
              <a:t> </a:t>
            </a:r>
            <a:r>
              <a:rPr lang="en-US" sz="2400" dirty="0" err="1"/>
              <a:t>một</a:t>
            </a:r>
            <a:r>
              <a:rPr lang="en-US" sz="2400" dirty="0"/>
              <a:t> </a:t>
            </a:r>
            <a:r>
              <a:rPr lang="en-US" sz="2400" dirty="0" err="1"/>
              <a:t>phần</a:t>
            </a:r>
            <a:r>
              <a:rPr lang="en-US" sz="2400" dirty="0"/>
              <a:t> </a:t>
            </a:r>
            <a:r>
              <a:rPr lang="en-US" sz="2400" dirty="0" err="1"/>
              <a:t>điện</a:t>
            </a:r>
            <a:r>
              <a:rPr lang="en-US" sz="2400" dirty="0"/>
              <a:t> </a:t>
            </a:r>
            <a:r>
              <a:rPr lang="en-US" sz="2400" dirty="0" err="1"/>
              <a:t>năng</a:t>
            </a:r>
            <a:r>
              <a:rPr lang="en-US" sz="2400" dirty="0"/>
              <a:t>.</a:t>
            </a:r>
            <a:endParaRPr lang="vi-VN" sz="2400" dirty="0"/>
          </a:p>
          <a:p>
            <a:pPr>
              <a:spcAft>
                <a:spcPts val="600"/>
              </a:spcAft>
            </a:pPr>
            <a:r>
              <a:rPr lang="en-US" sz="2400" dirty="0" err="1"/>
              <a:t>Tổn</a:t>
            </a:r>
            <a:r>
              <a:rPr lang="en-US" sz="2400" dirty="0"/>
              <a:t> </a:t>
            </a:r>
            <a:r>
              <a:rPr lang="en-US" sz="2400" dirty="0" err="1"/>
              <a:t>hao</a:t>
            </a:r>
            <a:r>
              <a:rPr lang="en-US" sz="2400" dirty="0"/>
              <a:t> </a:t>
            </a:r>
            <a:r>
              <a:rPr lang="en-US" sz="2400" dirty="0" err="1"/>
              <a:t>một</a:t>
            </a:r>
            <a:r>
              <a:rPr lang="en-US" sz="2400" dirty="0"/>
              <a:t> </a:t>
            </a:r>
            <a:r>
              <a:rPr lang="en-US" sz="2400" dirty="0" err="1"/>
              <a:t>phần</a:t>
            </a:r>
            <a:r>
              <a:rPr lang="en-US" sz="2400" dirty="0"/>
              <a:t> </a:t>
            </a:r>
            <a:r>
              <a:rPr lang="en-US" sz="2400" dirty="0" err="1"/>
              <a:t>điện</a:t>
            </a:r>
            <a:r>
              <a:rPr lang="en-US" sz="2400" dirty="0"/>
              <a:t> </a:t>
            </a:r>
            <a:r>
              <a:rPr lang="en-US" sz="2400" dirty="0" err="1"/>
              <a:t>năng</a:t>
            </a:r>
            <a:r>
              <a:rPr lang="en-US" sz="2400" dirty="0"/>
              <a:t> </a:t>
            </a:r>
            <a:r>
              <a:rPr lang="en-US" sz="2400" dirty="0" err="1"/>
              <a:t>vì</a:t>
            </a:r>
            <a:r>
              <a:rPr lang="en-US" sz="2400" dirty="0"/>
              <a:t> </a:t>
            </a:r>
            <a:r>
              <a:rPr lang="en-US" sz="2400" dirty="0" err="1"/>
              <a:t>dò</a:t>
            </a:r>
            <a:r>
              <a:rPr lang="en-US" sz="2400" dirty="0"/>
              <a:t> </a:t>
            </a:r>
            <a:r>
              <a:rPr lang="en-US" sz="2400" dirty="0" err="1"/>
              <a:t>điện</a:t>
            </a:r>
            <a:r>
              <a:rPr lang="en-US" sz="2400" dirty="0"/>
              <a:t> </a:t>
            </a:r>
            <a:r>
              <a:rPr lang="en-US" sz="2400" dirty="0" err="1"/>
              <a:t>và</a:t>
            </a:r>
            <a:r>
              <a:rPr lang="en-US" sz="2400" dirty="0"/>
              <a:t> </a:t>
            </a:r>
            <a:r>
              <a:rPr lang="en-US" sz="2400" dirty="0" err="1"/>
              <a:t>phóng</a:t>
            </a:r>
            <a:r>
              <a:rPr lang="en-US" sz="2400" dirty="0"/>
              <a:t> </a:t>
            </a:r>
            <a:r>
              <a:rPr lang="en-US" sz="2400" dirty="0" err="1"/>
              <a:t>điện</a:t>
            </a:r>
            <a:r>
              <a:rPr lang="en-US" sz="2400" dirty="0"/>
              <a:t> </a:t>
            </a:r>
            <a:r>
              <a:rPr lang="en-US" sz="2400" dirty="0" err="1"/>
              <a:t>nội</a:t>
            </a:r>
            <a:r>
              <a:rPr lang="en-US" sz="2400" dirty="0"/>
              <a:t> </a:t>
            </a:r>
            <a:r>
              <a:rPr lang="en-US" sz="2400" dirty="0" err="1"/>
              <a:t>bộ</a:t>
            </a:r>
            <a:r>
              <a:rPr lang="en-US" sz="2400" dirty="0"/>
              <a:t>.</a:t>
            </a:r>
            <a:endParaRPr lang="vi-VN" sz="2400" dirty="0"/>
          </a:p>
          <a:p>
            <a:pPr>
              <a:spcAft>
                <a:spcPts val="600"/>
              </a:spcAft>
            </a:pPr>
            <a:r>
              <a:rPr lang="en-US" sz="2400" dirty="0" err="1"/>
              <a:t>Khi</a:t>
            </a:r>
            <a:r>
              <a:rPr lang="en-US" sz="2400" dirty="0"/>
              <a:t> </a:t>
            </a:r>
            <a:r>
              <a:rPr lang="en-US" sz="2400" dirty="0" err="1"/>
              <a:t>nạp</a:t>
            </a:r>
            <a:r>
              <a:rPr lang="en-US" sz="2400" dirty="0"/>
              <a:t> </a:t>
            </a:r>
            <a:r>
              <a:rPr lang="en-US" sz="2400" dirty="0" err="1"/>
              <a:t>điện</a:t>
            </a:r>
            <a:r>
              <a:rPr lang="en-US" sz="2400" dirty="0"/>
              <a:t> </a:t>
            </a:r>
            <a:r>
              <a:rPr lang="en-US" sz="2400" dirty="0" err="1"/>
              <a:t>acquy</a:t>
            </a:r>
            <a:r>
              <a:rPr lang="en-US" sz="2400" dirty="0"/>
              <a:t> </a:t>
            </a:r>
            <a:r>
              <a:rPr lang="en-US" sz="2400" dirty="0" err="1"/>
              <a:t>có</a:t>
            </a:r>
            <a:r>
              <a:rPr lang="en-US" sz="2400" dirty="0"/>
              <a:t> </a:t>
            </a:r>
            <a:r>
              <a:rPr lang="en-US" sz="2400" dirty="0" err="1"/>
              <a:t>nội</a:t>
            </a:r>
            <a:r>
              <a:rPr lang="en-US" sz="2400" dirty="0"/>
              <a:t> </a:t>
            </a:r>
            <a:r>
              <a:rPr lang="en-US" sz="2400" dirty="0" err="1"/>
              <a:t>trở</a:t>
            </a:r>
            <a:r>
              <a:rPr lang="en-US" sz="2400" dirty="0"/>
              <a:t> </a:t>
            </a:r>
            <a:r>
              <a:rPr lang="en-US" sz="2400" dirty="0" err="1"/>
              <a:t>nên</a:t>
            </a:r>
            <a:r>
              <a:rPr lang="en-US" sz="2400" dirty="0"/>
              <a:t> </a:t>
            </a:r>
            <a:r>
              <a:rPr lang="en-US" sz="2400" dirty="0" err="1"/>
              <a:t>tiêu</a:t>
            </a:r>
            <a:r>
              <a:rPr lang="en-US" sz="2400" dirty="0"/>
              <a:t> </a:t>
            </a:r>
            <a:r>
              <a:rPr lang="en-US" sz="2400" dirty="0" err="1"/>
              <a:t>hao</a:t>
            </a:r>
            <a:r>
              <a:rPr lang="en-US" sz="2400" dirty="0"/>
              <a:t> </a:t>
            </a:r>
            <a:r>
              <a:rPr lang="en-US" sz="2400" dirty="0" err="1"/>
              <a:t>hết</a:t>
            </a:r>
            <a:r>
              <a:rPr lang="en-US" sz="2400" dirty="0"/>
              <a:t> </a:t>
            </a:r>
            <a:r>
              <a:rPr lang="en-US" sz="2400" dirty="0" err="1"/>
              <a:t>một</a:t>
            </a:r>
            <a:r>
              <a:rPr lang="en-US" sz="2400" dirty="0"/>
              <a:t> </a:t>
            </a:r>
            <a:r>
              <a:rPr lang="en-US" sz="2400" dirty="0" err="1"/>
              <a:t>phần</a:t>
            </a:r>
            <a:r>
              <a:rPr lang="en-US" sz="2400" dirty="0"/>
              <a:t> </a:t>
            </a:r>
            <a:r>
              <a:rPr lang="en-US" sz="2400" dirty="0" err="1"/>
              <a:t>năng</a:t>
            </a:r>
            <a:r>
              <a:rPr lang="en-US" sz="2400" dirty="0"/>
              <a:t> </a:t>
            </a:r>
            <a:r>
              <a:rPr lang="en-US" sz="2400" dirty="0" err="1"/>
              <a:t>lượng</a:t>
            </a:r>
            <a:r>
              <a:rPr lang="en-US" sz="2400" dirty="0"/>
              <a:t>.</a:t>
            </a:r>
            <a:endParaRPr lang="vi-VN" sz="2400" dirty="0"/>
          </a:p>
          <a:p>
            <a:pPr marL="0" indent="0">
              <a:spcAft>
                <a:spcPts val="600"/>
              </a:spcAft>
              <a:buNone/>
            </a:pPr>
            <a:r>
              <a:rPr lang="en-US" sz="2400" dirty="0" err="1"/>
              <a:t>Hiệu</a:t>
            </a:r>
            <a:r>
              <a:rPr lang="en-US" sz="2400" dirty="0"/>
              <a:t> </a:t>
            </a:r>
            <a:r>
              <a:rPr lang="en-US" sz="2400" dirty="0" err="1"/>
              <a:t>suất</a:t>
            </a:r>
            <a:r>
              <a:rPr lang="en-US" sz="2400" dirty="0"/>
              <a:t> </a:t>
            </a:r>
            <a:r>
              <a:rPr lang="en-US" sz="2400" dirty="0" err="1"/>
              <a:t>của</a:t>
            </a:r>
            <a:r>
              <a:rPr lang="en-US" sz="2400" dirty="0"/>
              <a:t> </a:t>
            </a:r>
            <a:r>
              <a:rPr lang="en-US" sz="2400" dirty="0" err="1"/>
              <a:t>acquy</a:t>
            </a:r>
            <a:r>
              <a:rPr lang="en-US" sz="2400" dirty="0"/>
              <a:t> </a:t>
            </a:r>
            <a:r>
              <a:rPr lang="en-US" sz="2400" dirty="0" err="1"/>
              <a:t>là</a:t>
            </a:r>
            <a:r>
              <a:rPr lang="en-US" sz="2400" dirty="0"/>
              <a:t> </a:t>
            </a:r>
            <a:r>
              <a:rPr lang="en-US" sz="2400" dirty="0" err="1"/>
              <a:t>tỷ</a:t>
            </a:r>
            <a:r>
              <a:rPr lang="en-US" sz="2400" dirty="0"/>
              <a:t> </a:t>
            </a:r>
            <a:r>
              <a:rPr lang="en-US" sz="2400" dirty="0" err="1"/>
              <a:t>số</a:t>
            </a:r>
            <a:r>
              <a:rPr lang="en-US" sz="2400" dirty="0"/>
              <a:t> </a:t>
            </a:r>
            <a:r>
              <a:rPr lang="en-US" sz="2400" dirty="0" err="1"/>
              <a:t>giữa</a:t>
            </a:r>
            <a:r>
              <a:rPr lang="en-US" sz="2400" dirty="0"/>
              <a:t> </a:t>
            </a:r>
            <a:r>
              <a:rPr lang="en-US" sz="2400" dirty="0" err="1"/>
              <a:t>toàn</a:t>
            </a:r>
            <a:r>
              <a:rPr lang="en-US" sz="2400" dirty="0"/>
              <a:t> </a:t>
            </a:r>
            <a:r>
              <a:rPr lang="en-US" sz="2400" dirty="0" err="1"/>
              <a:t>bộ</a:t>
            </a:r>
            <a:r>
              <a:rPr lang="en-US" sz="2400" dirty="0"/>
              <a:t> </a:t>
            </a:r>
            <a:r>
              <a:rPr lang="en-US" sz="2400" dirty="0" err="1"/>
              <a:t>điện</a:t>
            </a:r>
            <a:r>
              <a:rPr lang="en-US" sz="2400" dirty="0"/>
              <a:t> </a:t>
            </a:r>
            <a:r>
              <a:rPr lang="en-US" sz="2400" dirty="0" err="1"/>
              <a:t>năng</a:t>
            </a:r>
            <a:r>
              <a:rPr lang="en-US" sz="2400" dirty="0"/>
              <a:t> </a:t>
            </a:r>
            <a:r>
              <a:rPr lang="en-US" sz="2400" dirty="0" err="1"/>
              <a:t>phóng</a:t>
            </a:r>
            <a:r>
              <a:rPr lang="en-US" sz="2400" dirty="0"/>
              <a:t> </a:t>
            </a:r>
            <a:r>
              <a:rPr lang="en-US" sz="2400" dirty="0" err="1"/>
              <a:t>và</a:t>
            </a:r>
            <a:r>
              <a:rPr lang="en-US" sz="2400" dirty="0"/>
              <a:t> </a:t>
            </a:r>
            <a:r>
              <a:rPr lang="en-US" sz="2400" dirty="0" err="1"/>
              <a:t>toàn</a:t>
            </a:r>
            <a:r>
              <a:rPr lang="en-US" sz="2400" dirty="0"/>
              <a:t> </a:t>
            </a:r>
            <a:r>
              <a:rPr lang="en-US" sz="2400" dirty="0" err="1"/>
              <a:t>bộ</a:t>
            </a:r>
            <a:r>
              <a:rPr lang="en-US" sz="2400" dirty="0"/>
              <a:t> </a:t>
            </a:r>
            <a:r>
              <a:rPr lang="en-US" sz="2400" dirty="0" err="1"/>
              <a:t>điện</a:t>
            </a:r>
            <a:r>
              <a:rPr lang="en-US" sz="2400" dirty="0"/>
              <a:t> </a:t>
            </a:r>
            <a:r>
              <a:rPr lang="en-US" sz="2400" dirty="0" err="1"/>
              <a:t>năng</a:t>
            </a:r>
            <a:r>
              <a:rPr lang="en-US" sz="2400" dirty="0"/>
              <a:t> </a:t>
            </a:r>
            <a:r>
              <a:rPr lang="en-US" sz="2400" dirty="0" err="1"/>
              <a:t>nạp</a:t>
            </a:r>
            <a:r>
              <a:rPr lang="en-US" sz="2400" dirty="0"/>
              <a:t>. </a:t>
            </a:r>
            <a:r>
              <a:rPr lang="en-US" sz="2400" dirty="0" err="1"/>
              <a:t>Có</a:t>
            </a:r>
            <a:r>
              <a:rPr lang="en-US" sz="2400" dirty="0"/>
              <a:t> 2 </a:t>
            </a:r>
            <a:r>
              <a:rPr lang="en-US" sz="2400" dirty="0" err="1"/>
              <a:t>loại</a:t>
            </a:r>
            <a:r>
              <a:rPr lang="en-US" sz="2400" dirty="0"/>
              <a:t> </a:t>
            </a:r>
            <a:r>
              <a:rPr lang="en-US" sz="2400" dirty="0" err="1"/>
              <a:t>hiệu</a:t>
            </a:r>
            <a:r>
              <a:rPr lang="en-US" sz="2400" dirty="0"/>
              <a:t> </a:t>
            </a:r>
            <a:r>
              <a:rPr lang="en-US" sz="2400" dirty="0" err="1"/>
              <a:t>suất</a:t>
            </a:r>
            <a:r>
              <a:rPr lang="en-US" sz="2400" dirty="0"/>
              <a:t>;</a:t>
            </a:r>
            <a:endParaRPr lang="vi-VN" sz="2400" dirty="0"/>
          </a:p>
        </p:txBody>
      </p:sp>
      <p:sp>
        <p:nvSpPr>
          <p:cNvPr id="5" name="Title 1"/>
          <p:cNvSpPr>
            <a:spLocks noGrp="1"/>
          </p:cNvSpPr>
          <p:nvPr>
            <p:ph type="title"/>
          </p:nvPr>
        </p:nvSpPr>
        <p:spPr>
          <a:xfrm>
            <a:off x="457200" y="274638"/>
            <a:ext cx="8003232" cy="850106"/>
          </a:xfrm>
          <a:solidFill>
            <a:srgbClr val="FFFF00"/>
          </a:solidFill>
        </p:spPr>
        <p:txBody>
          <a:bodyPr>
            <a:normAutofit/>
          </a:bodyPr>
          <a:lstStyle/>
          <a:p>
            <a:r>
              <a:rPr lang="en-US" sz="4000" b="1" dirty="0" smtClean="0"/>
              <a:t>3. </a:t>
            </a:r>
            <a:r>
              <a:rPr lang="en-US" sz="4000" b="1" dirty="0" err="1" smtClean="0"/>
              <a:t>Các</a:t>
            </a:r>
            <a:r>
              <a:rPr lang="en-US" sz="4000" b="1" dirty="0" smtClean="0"/>
              <a:t> </a:t>
            </a:r>
            <a:r>
              <a:rPr lang="en-US" sz="4000" b="1" dirty="0" err="1" smtClean="0"/>
              <a:t>tham</a:t>
            </a:r>
            <a:r>
              <a:rPr lang="en-US" sz="4000" b="1" dirty="0" smtClean="0"/>
              <a:t> </a:t>
            </a:r>
            <a:r>
              <a:rPr lang="en-US" sz="4000" b="1" dirty="0" err="1" smtClean="0"/>
              <a:t>số</a:t>
            </a:r>
            <a:r>
              <a:rPr lang="en-US" sz="4000" b="1" dirty="0" smtClean="0"/>
              <a:t> </a:t>
            </a:r>
            <a:r>
              <a:rPr lang="en-US" sz="4000" b="1" dirty="0" err="1" smtClean="0"/>
              <a:t>kỹ</a:t>
            </a:r>
            <a:r>
              <a:rPr lang="en-US" sz="4000" b="1" dirty="0" smtClean="0"/>
              <a:t> </a:t>
            </a:r>
            <a:r>
              <a:rPr lang="en-US" sz="4000" b="1" dirty="0" err="1" smtClean="0"/>
              <a:t>thuật</a:t>
            </a:r>
            <a:r>
              <a:rPr lang="en-US" sz="4000" b="1" dirty="0" smtClean="0"/>
              <a:t> </a:t>
            </a:r>
            <a:r>
              <a:rPr lang="en-US" sz="4000" b="1" dirty="0" err="1" smtClean="0"/>
              <a:t>của</a:t>
            </a:r>
            <a:r>
              <a:rPr lang="en-US" sz="4000" b="1" dirty="0" smtClean="0"/>
              <a:t> </a:t>
            </a:r>
            <a:r>
              <a:rPr lang="en-US" sz="4000" b="1" dirty="0" err="1" smtClean="0"/>
              <a:t>acquy</a:t>
            </a:r>
            <a:endParaRPr lang="vi-VN" sz="4000" b="1" dirty="0"/>
          </a:p>
        </p:txBody>
      </p:sp>
    </p:spTree>
    <p:extLst>
      <p:ext uri="{BB962C8B-B14F-4D97-AF65-F5344CB8AC3E}">
        <p14:creationId xmlns:p14="http://schemas.microsoft.com/office/powerpoint/2010/main" val="422122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80" y="1556792"/>
            <a:ext cx="8229600" cy="3240360"/>
          </a:xfrm>
        </p:spPr>
        <p:txBody>
          <a:bodyPr>
            <a:normAutofit/>
          </a:bodyPr>
          <a:lstStyle/>
          <a:p>
            <a:pPr marL="0" indent="0">
              <a:buNone/>
            </a:pPr>
            <a:r>
              <a:rPr lang="en-US" sz="2800" b="1" dirty="0"/>
              <a:t>6. </a:t>
            </a:r>
            <a:r>
              <a:rPr lang="en-US" sz="2800" b="1" dirty="0" err="1"/>
              <a:t>Nhiệt</a:t>
            </a:r>
            <a:r>
              <a:rPr lang="en-US" sz="2800" b="1" dirty="0"/>
              <a:t> </a:t>
            </a:r>
            <a:r>
              <a:rPr lang="en-US" sz="2800" b="1" dirty="0" err="1"/>
              <a:t>độ</a:t>
            </a:r>
            <a:r>
              <a:rPr lang="en-US" sz="2800" b="1" dirty="0"/>
              <a:t> </a:t>
            </a:r>
            <a:r>
              <a:rPr lang="en-US" sz="2800" b="1" dirty="0" err="1"/>
              <a:t>nạp</a:t>
            </a:r>
            <a:r>
              <a:rPr lang="en-US" sz="2800" b="1" dirty="0"/>
              <a:t> </a:t>
            </a:r>
            <a:r>
              <a:rPr lang="en-US" sz="2800" b="1" dirty="0" err="1"/>
              <a:t>và</a:t>
            </a:r>
            <a:r>
              <a:rPr lang="en-US" sz="2800" b="1" dirty="0"/>
              <a:t> </a:t>
            </a:r>
            <a:r>
              <a:rPr lang="en-US" sz="2800" b="1" dirty="0" err="1"/>
              <a:t>xả</a:t>
            </a:r>
            <a:endParaRPr lang="vi-VN" sz="2800" b="1" dirty="0"/>
          </a:p>
          <a:p>
            <a:pPr marL="0" indent="0">
              <a:buNone/>
            </a:pPr>
            <a:r>
              <a:rPr lang="en-US" sz="2400" dirty="0" err="1"/>
              <a:t>Acquy</a:t>
            </a:r>
            <a:r>
              <a:rPr lang="en-US" sz="2400" dirty="0"/>
              <a:t> </a:t>
            </a:r>
            <a:r>
              <a:rPr lang="en-US" sz="2400" dirty="0" err="1"/>
              <a:t>hoạt</a:t>
            </a:r>
            <a:r>
              <a:rPr lang="en-US" sz="2400" dirty="0"/>
              <a:t> </a:t>
            </a:r>
            <a:r>
              <a:rPr lang="en-US" sz="2400" dirty="0" err="1"/>
              <a:t>động</a:t>
            </a:r>
            <a:r>
              <a:rPr lang="en-US" sz="2400" dirty="0"/>
              <a:t> </a:t>
            </a:r>
            <a:r>
              <a:rPr lang="en-US" sz="2400" dirty="0" err="1"/>
              <a:t>trong</a:t>
            </a:r>
            <a:r>
              <a:rPr lang="en-US" sz="2400" dirty="0"/>
              <a:t> </a:t>
            </a:r>
            <a:r>
              <a:rPr lang="en-US" sz="2400" dirty="0" err="1"/>
              <a:t>phạm</a:t>
            </a:r>
            <a:r>
              <a:rPr lang="en-US" sz="2400" dirty="0"/>
              <a:t> vi </a:t>
            </a:r>
            <a:r>
              <a:rPr lang="en-US" sz="2400" dirty="0" err="1"/>
              <a:t>nhiệt</a:t>
            </a:r>
            <a:r>
              <a:rPr lang="en-US" sz="2400" dirty="0"/>
              <a:t> </a:t>
            </a:r>
            <a:r>
              <a:rPr lang="en-US" sz="2400" dirty="0" err="1"/>
              <a:t>độ</a:t>
            </a:r>
            <a:r>
              <a:rPr lang="en-US" sz="2400" dirty="0"/>
              <a:t> </a:t>
            </a:r>
            <a:r>
              <a:rPr lang="en-US" sz="2400" dirty="0" err="1"/>
              <a:t>rộng</a:t>
            </a:r>
            <a:r>
              <a:rPr lang="en-US" sz="2400" dirty="0"/>
              <a:t>, </a:t>
            </a:r>
            <a:r>
              <a:rPr lang="en-US" sz="2400" dirty="0" err="1"/>
              <a:t>nhưng</a:t>
            </a:r>
            <a:r>
              <a:rPr lang="en-US" sz="2400" dirty="0"/>
              <a:t> </a:t>
            </a:r>
            <a:r>
              <a:rPr lang="en-US" sz="2400" dirty="0" err="1"/>
              <a:t>hầu</a:t>
            </a:r>
            <a:r>
              <a:rPr lang="en-US" sz="2400" dirty="0"/>
              <a:t> </a:t>
            </a:r>
            <a:r>
              <a:rPr lang="en-US" sz="2400" dirty="0" err="1"/>
              <a:t>hết</a:t>
            </a:r>
            <a:r>
              <a:rPr lang="en-US" sz="2400" dirty="0"/>
              <a:t> </a:t>
            </a:r>
            <a:r>
              <a:rPr lang="en-US" sz="2400" dirty="0" err="1"/>
              <a:t>được</a:t>
            </a:r>
            <a:r>
              <a:rPr lang="en-US" sz="2400" dirty="0"/>
              <a:t> </a:t>
            </a:r>
            <a:r>
              <a:rPr lang="en-US" sz="2400" dirty="0" err="1"/>
              <a:t>sản</a:t>
            </a:r>
            <a:r>
              <a:rPr lang="en-US" sz="2400" dirty="0"/>
              <a:t> </a:t>
            </a:r>
            <a:r>
              <a:rPr lang="en-US" sz="2400" dirty="0" err="1"/>
              <a:t>xuất</a:t>
            </a:r>
            <a:r>
              <a:rPr lang="en-US" sz="2400" dirty="0"/>
              <a:t> </a:t>
            </a:r>
            <a:r>
              <a:rPr lang="en-US" sz="2400" dirty="0" err="1"/>
              <a:t>để</a:t>
            </a:r>
            <a:r>
              <a:rPr lang="en-US" sz="2400" dirty="0"/>
              <a:t> </a:t>
            </a:r>
            <a:r>
              <a:rPr lang="en-US" sz="2400" dirty="0" err="1"/>
              <a:t>hoạt</a:t>
            </a:r>
            <a:r>
              <a:rPr lang="en-US" sz="2400" dirty="0"/>
              <a:t> </a:t>
            </a:r>
            <a:r>
              <a:rPr lang="en-US" sz="2400" dirty="0" err="1"/>
              <a:t>động</a:t>
            </a:r>
            <a:r>
              <a:rPr lang="en-US" sz="2400" dirty="0"/>
              <a:t> </a:t>
            </a:r>
            <a:r>
              <a:rPr lang="en-US" sz="2400" dirty="0" err="1"/>
              <a:t>tốt</a:t>
            </a:r>
            <a:r>
              <a:rPr lang="en-US" sz="2400" dirty="0"/>
              <a:t> </a:t>
            </a:r>
            <a:r>
              <a:rPr lang="en-US" sz="2400" dirty="0" err="1"/>
              <a:t>trong</a:t>
            </a:r>
            <a:r>
              <a:rPr lang="en-US" sz="2400" dirty="0"/>
              <a:t> </a:t>
            </a:r>
            <a:r>
              <a:rPr lang="en-US" sz="2400" dirty="0" err="1"/>
              <a:t>điều</a:t>
            </a:r>
            <a:r>
              <a:rPr lang="en-US" sz="2400" dirty="0"/>
              <a:t> </a:t>
            </a:r>
            <a:r>
              <a:rPr lang="en-US" sz="2400" dirty="0" err="1"/>
              <a:t>kiện</a:t>
            </a:r>
            <a:r>
              <a:rPr lang="en-US" sz="2400" dirty="0"/>
              <a:t> </a:t>
            </a:r>
            <a:r>
              <a:rPr lang="en-US" sz="2400" dirty="0" err="1"/>
              <a:t>thử</a:t>
            </a:r>
            <a:r>
              <a:rPr lang="en-US" sz="2400" dirty="0"/>
              <a:t> </a:t>
            </a:r>
            <a:r>
              <a:rPr lang="en-US" sz="2400" dirty="0" err="1"/>
              <a:t>nghiệm</a:t>
            </a:r>
            <a:r>
              <a:rPr lang="en-US" sz="2400" dirty="0"/>
              <a:t> </a:t>
            </a:r>
            <a:r>
              <a:rPr lang="en-US" sz="2400" dirty="0" err="1"/>
              <a:t>tiêu</a:t>
            </a:r>
            <a:r>
              <a:rPr lang="en-US" sz="2400" dirty="0"/>
              <a:t> </a:t>
            </a:r>
            <a:r>
              <a:rPr lang="en-US" sz="2400" dirty="0" err="1"/>
              <a:t>chuẩn</a:t>
            </a:r>
            <a:r>
              <a:rPr lang="en-US" sz="2400" dirty="0"/>
              <a:t>, </a:t>
            </a:r>
            <a:r>
              <a:rPr lang="en-US" sz="2400" dirty="0" err="1"/>
              <a:t>là</a:t>
            </a:r>
            <a:r>
              <a:rPr lang="en-US" sz="2400" dirty="0"/>
              <a:t> </a:t>
            </a:r>
            <a:r>
              <a:rPr lang="en-US" sz="2400" dirty="0" smtClean="0"/>
              <a:t>25</a:t>
            </a:r>
            <a:r>
              <a:rPr lang="en-US" sz="2400" baseline="30000" dirty="0" smtClean="0"/>
              <a:t>0</a:t>
            </a:r>
            <a:r>
              <a:rPr lang="en-US" sz="2400" dirty="0" smtClean="0"/>
              <a:t>C</a:t>
            </a:r>
            <a:r>
              <a:rPr lang="en-US" sz="2400" dirty="0"/>
              <a:t>. Ở </a:t>
            </a:r>
            <a:r>
              <a:rPr lang="en-US" sz="2400" dirty="0" err="1"/>
              <a:t>nhiệt</a:t>
            </a:r>
            <a:r>
              <a:rPr lang="en-US" sz="2400" dirty="0"/>
              <a:t> </a:t>
            </a:r>
            <a:r>
              <a:rPr lang="en-US" sz="2400" dirty="0" err="1"/>
              <a:t>độ</a:t>
            </a:r>
            <a:r>
              <a:rPr lang="en-US" sz="2400" dirty="0"/>
              <a:t> </a:t>
            </a:r>
            <a:r>
              <a:rPr lang="en-US" sz="2400" dirty="0" err="1" smtClean="0"/>
              <a:t>tới</a:t>
            </a:r>
            <a:r>
              <a:rPr lang="en-US" sz="2400" dirty="0" smtClean="0"/>
              <a:t> </a:t>
            </a:r>
            <a:r>
              <a:rPr lang="en-US" sz="2400" dirty="0" err="1" smtClean="0"/>
              <a:t>hạn</a:t>
            </a:r>
            <a:r>
              <a:rPr lang="en-US" sz="2400" dirty="0" smtClean="0"/>
              <a:t>, </a:t>
            </a:r>
            <a:r>
              <a:rPr lang="en-US" sz="2400" dirty="0" err="1"/>
              <a:t>hiệu</a:t>
            </a:r>
            <a:r>
              <a:rPr lang="en-US" sz="2400" dirty="0"/>
              <a:t> </a:t>
            </a:r>
            <a:r>
              <a:rPr lang="en-US" sz="2400" dirty="0" err="1"/>
              <a:t>quả</a:t>
            </a:r>
            <a:r>
              <a:rPr lang="en-US" sz="2400" dirty="0"/>
              <a:t> </a:t>
            </a:r>
            <a:r>
              <a:rPr lang="en-US" sz="2400" dirty="0" err="1"/>
              <a:t>của</a:t>
            </a:r>
            <a:r>
              <a:rPr lang="en-US" sz="2400" dirty="0"/>
              <a:t> </a:t>
            </a:r>
            <a:r>
              <a:rPr lang="en-US" sz="2400" dirty="0" err="1"/>
              <a:t>acquy</a:t>
            </a:r>
            <a:r>
              <a:rPr lang="en-US" sz="2400" dirty="0"/>
              <a:t> </a:t>
            </a:r>
            <a:r>
              <a:rPr lang="en-US" sz="2400" dirty="0" err="1"/>
              <a:t>sẽ</a:t>
            </a:r>
            <a:r>
              <a:rPr lang="en-US" sz="2400" dirty="0"/>
              <a:t> </a:t>
            </a:r>
            <a:r>
              <a:rPr lang="en-US" sz="2400" dirty="0" err="1"/>
              <a:t>bị</a:t>
            </a:r>
            <a:r>
              <a:rPr lang="en-US" sz="2400" dirty="0"/>
              <a:t> </a:t>
            </a:r>
            <a:r>
              <a:rPr lang="en-US" sz="2400" dirty="0" err="1"/>
              <a:t>ảnh</a:t>
            </a:r>
            <a:r>
              <a:rPr lang="en-US" sz="2400" dirty="0"/>
              <a:t> </a:t>
            </a:r>
            <a:r>
              <a:rPr lang="en-US" sz="2400" dirty="0" err="1"/>
              <a:t>hưởng</a:t>
            </a:r>
            <a:r>
              <a:rPr lang="en-US" sz="2400" dirty="0"/>
              <a:t>, </a:t>
            </a:r>
            <a:r>
              <a:rPr lang="en-US" sz="2400" dirty="0" err="1"/>
              <a:t>cả</a:t>
            </a:r>
            <a:r>
              <a:rPr lang="en-US" sz="2400" dirty="0"/>
              <a:t> </a:t>
            </a:r>
            <a:r>
              <a:rPr lang="en-US" sz="2400" dirty="0" err="1"/>
              <a:t>nạp</a:t>
            </a:r>
            <a:r>
              <a:rPr lang="en-US" sz="2400" dirty="0"/>
              <a:t> </a:t>
            </a:r>
            <a:r>
              <a:rPr lang="en-US" sz="2400" dirty="0" err="1"/>
              <a:t>và</a:t>
            </a:r>
            <a:r>
              <a:rPr lang="en-US" sz="2400" dirty="0"/>
              <a:t> </a:t>
            </a:r>
            <a:r>
              <a:rPr lang="en-US" sz="2400" dirty="0" err="1"/>
              <a:t>xả</a:t>
            </a:r>
            <a:r>
              <a:rPr lang="en-US" sz="2400" dirty="0"/>
              <a:t>. </a:t>
            </a:r>
            <a:r>
              <a:rPr lang="en-US" sz="2400" dirty="0" err="1"/>
              <a:t>Điều</a:t>
            </a:r>
            <a:r>
              <a:rPr lang="en-US" sz="2400" dirty="0"/>
              <a:t> </a:t>
            </a:r>
            <a:r>
              <a:rPr lang="en-US" sz="2400" dirty="0" err="1"/>
              <a:t>này</a:t>
            </a:r>
            <a:r>
              <a:rPr lang="en-US" sz="2400" dirty="0"/>
              <a:t> </a:t>
            </a:r>
            <a:r>
              <a:rPr lang="en-US" sz="2400" dirty="0" err="1"/>
              <a:t>chủ</a:t>
            </a:r>
            <a:r>
              <a:rPr lang="en-US" sz="2400" dirty="0"/>
              <a:t> </a:t>
            </a:r>
            <a:r>
              <a:rPr lang="en-US" sz="2400" dirty="0" err="1"/>
              <a:t>yếu</a:t>
            </a:r>
            <a:r>
              <a:rPr lang="en-US" sz="2400" dirty="0"/>
              <a:t> </a:t>
            </a:r>
            <a:r>
              <a:rPr lang="en-US" sz="2400" dirty="0" err="1"/>
              <a:t>là</a:t>
            </a:r>
            <a:r>
              <a:rPr lang="en-US" sz="2400" dirty="0"/>
              <a:t> do </a:t>
            </a:r>
            <a:r>
              <a:rPr lang="en-US" sz="2400" dirty="0" err="1"/>
              <a:t>ảnh</a:t>
            </a:r>
            <a:r>
              <a:rPr lang="en-US" sz="2400" dirty="0"/>
              <a:t> </a:t>
            </a:r>
            <a:r>
              <a:rPr lang="en-US" sz="2400" dirty="0" err="1"/>
              <a:t>hưởng</a:t>
            </a:r>
            <a:r>
              <a:rPr lang="en-US" sz="2400" dirty="0"/>
              <a:t> </a:t>
            </a:r>
            <a:r>
              <a:rPr lang="en-US" sz="2400" dirty="0" err="1"/>
              <a:t>của</a:t>
            </a:r>
            <a:r>
              <a:rPr lang="en-US" sz="2400" dirty="0"/>
              <a:t> </a:t>
            </a:r>
            <a:r>
              <a:rPr lang="en-US" sz="2400" dirty="0" err="1"/>
              <a:t>nhiệt</a:t>
            </a:r>
            <a:r>
              <a:rPr lang="en-US" sz="2400" dirty="0"/>
              <a:t> </a:t>
            </a:r>
            <a:r>
              <a:rPr lang="en-US" sz="2400" dirty="0" err="1"/>
              <a:t>độ</a:t>
            </a:r>
            <a:r>
              <a:rPr lang="en-US" sz="2400" dirty="0"/>
              <a:t> </a:t>
            </a:r>
            <a:r>
              <a:rPr lang="en-US" sz="2400" dirty="0" err="1"/>
              <a:t>đối</a:t>
            </a:r>
            <a:r>
              <a:rPr lang="en-US" sz="2400" dirty="0"/>
              <a:t> </a:t>
            </a:r>
            <a:r>
              <a:rPr lang="en-US" sz="2400" dirty="0" err="1"/>
              <a:t>với</a:t>
            </a:r>
            <a:r>
              <a:rPr lang="en-US" sz="2400" dirty="0"/>
              <a:t> </a:t>
            </a:r>
            <a:r>
              <a:rPr lang="en-US" sz="2400" dirty="0" err="1"/>
              <a:t>hóa</a:t>
            </a:r>
            <a:r>
              <a:rPr lang="en-US" sz="2400" dirty="0"/>
              <a:t> </a:t>
            </a:r>
            <a:r>
              <a:rPr lang="en-US" sz="2400" dirty="0" err="1"/>
              <a:t>chất</a:t>
            </a:r>
            <a:r>
              <a:rPr lang="en-US" sz="2400" dirty="0"/>
              <a:t> </a:t>
            </a:r>
            <a:r>
              <a:rPr lang="en-US" sz="2400" dirty="0" err="1"/>
              <a:t>bên</a:t>
            </a:r>
            <a:r>
              <a:rPr lang="en-US" sz="2400" dirty="0"/>
              <a:t> </a:t>
            </a:r>
            <a:r>
              <a:rPr lang="en-US" sz="2400" dirty="0" err="1"/>
              <a:t>trong</a:t>
            </a:r>
            <a:r>
              <a:rPr lang="en-US" sz="2400" dirty="0"/>
              <a:t> </a:t>
            </a:r>
            <a:r>
              <a:rPr lang="en-US" sz="2400" dirty="0" err="1"/>
              <a:t>acquy</a:t>
            </a:r>
            <a:r>
              <a:rPr lang="en-US" sz="2400" dirty="0"/>
              <a:t>.</a:t>
            </a:r>
            <a:endParaRPr lang="vi-VN" sz="2400" dirty="0"/>
          </a:p>
        </p:txBody>
      </p:sp>
      <p:sp>
        <p:nvSpPr>
          <p:cNvPr id="5" name="Title 1"/>
          <p:cNvSpPr>
            <a:spLocks noGrp="1"/>
          </p:cNvSpPr>
          <p:nvPr>
            <p:ph type="title"/>
          </p:nvPr>
        </p:nvSpPr>
        <p:spPr>
          <a:xfrm>
            <a:off x="457200" y="274638"/>
            <a:ext cx="7859216" cy="850106"/>
          </a:xfrm>
          <a:solidFill>
            <a:srgbClr val="FFFF00"/>
          </a:solidFill>
        </p:spPr>
        <p:txBody>
          <a:bodyPr>
            <a:normAutofit/>
          </a:bodyPr>
          <a:lstStyle/>
          <a:p>
            <a:r>
              <a:rPr lang="en-US" sz="4000" b="1" dirty="0" smtClean="0"/>
              <a:t>3. </a:t>
            </a:r>
            <a:r>
              <a:rPr lang="en-US" sz="4000" b="1" dirty="0" err="1" smtClean="0"/>
              <a:t>Các</a:t>
            </a:r>
            <a:r>
              <a:rPr lang="en-US" sz="4000" b="1" dirty="0" smtClean="0"/>
              <a:t> </a:t>
            </a:r>
            <a:r>
              <a:rPr lang="en-US" sz="4000" b="1" dirty="0" err="1" smtClean="0"/>
              <a:t>tham</a:t>
            </a:r>
            <a:r>
              <a:rPr lang="en-US" sz="4000" b="1" dirty="0" smtClean="0"/>
              <a:t> </a:t>
            </a:r>
            <a:r>
              <a:rPr lang="en-US" sz="4000" b="1" dirty="0" err="1" smtClean="0"/>
              <a:t>số</a:t>
            </a:r>
            <a:r>
              <a:rPr lang="en-US" sz="4000" b="1" dirty="0" smtClean="0"/>
              <a:t> </a:t>
            </a:r>
            <a:r>
              <a:rPr lang="en-US" sz="4000" b="1" dirty="0" err="1" smtClean="0"/>
              <a:t>kỹ</a:t>
            </a:r>
            <a:r>
              <a:rPr lang="en-US" sz="4000" b="1" dirty="0" smtClean="0"/>
              <a:t> </a:t>
            </a:r>
            <a:r>
              <a:rPr lang="en-US" sz="4000" b="1" dirty="0" err="1" smtClean="0"/>
              <a:t>thuật</a:t>
            </a:r>
            <a:r>
              <a:rPr lang="en-US" sz="4000" b="1" dirty="0" smtClean="0"/>
              <a:t> </a:t>
            </a:r>
            <a:r>
              <a:rPr lang="en-US" sz="4000" b="1" dirty="0" err="1" smtClean="0"/>
              <a:t>của</a:t>
            </a:r>
            <a:r>
              <a:rPr lang="en-US" sz="4000" b="1" dirty="0" smtClean="0"/>
              <a:t> </a:t>
            </a:r>
            <a:r>
              <a:rPr lang="en-US" sz="4000" b="1" dirty="0" err="1" smtClean="0"/>
              <a:t>acquy</a:t>
            </a:r>
            <a:endParaRPr lang="vi-VN" sz="4000" b="1" dirty="0"/>
          </a:p>
        </p:txBody>
      </p:sp>
    </p:spTree>
    <p:extLst>
      <p:ext uri="{BB962C8B-B14F-4D97-AF65-F5344CB8AC3E}">
        <p14:creationId xmlns:p14="http://schemas.microsoft.com/office/powerpoint/2010/main" val="408635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464" y="303586"/>
            <a:ext cx="6563072" cy="863897"/>
          </a:xfrm>
          <a:solidFill>
            <a:srgbClr val="FFFF00"/>
          </a:solidFill>
        </p:spPr>
        <p:txBody>
          <a:bodyPr/>
          <a:lstStyle/>
          <a:p>
            <a:r>
              <a:rPr lang="en-US" b="1" dirty="0" smtClean="0"/>
              <a:t>1. </a:t>
            </a:r>
            <a:r>
              <a:rPr lang="en-US" b="1" dirty="0" err="1" smtClean="0"/>
              <a:t>Cấu</a:t>
            </a:r>
            <a:r>
              <a:rPr lang="en-US" b="1" dirty="0" smtClean="0"/>
              <a:t> </a:t>
            </a:r>
            <a:r>
              <a:rPr lang="en-US" b="1" dirty="0" err="1" smtClean="0"/>
              <a:t>tạo</a:t>
            </a:r>
            <a:r>
              <a:rPr lang="en-US" b="1" dirty="0" smtClean="0"/>
              <a:t> </a:t>
            </a:r>
            <a:r>
              <a:rPr lang="en-US" b="1" dirty="0" err="1" smtClean="0"/>
              <a:t>chung</a:t>
            </a:r>
            <a:r>
              <a:rPr lang="en-US" b="1" dirty="0" smtClean="0"/>
              <a:t> </a:t>
            </a:r>
            <a:r>
              <a:rPr lang="en-US" b="1" dirty="0" err="1" smtClean="0"/>
              <a:t>acquy</a:t>
            </a:r>
            <a:endParaRPr lang="vi-VN" b="1" dirty="0"/>
          </a:p>
        </p:txBody>
      </p:sp>
      <p:sp>
        <p:nvSpPr>
          <p:cNvPr id="3" name="Content Placeholder 2"/>
          <p:cNvSpPr>
            <a:spLocks noGrp="1"/>
          </p:cNvSpPr>
          <p:nvPr>
            <p:ph idx="1"/>
          </p:nvPr>
        </p:nvSpPr>
        <p:spPr/>
        <p:txBody>
          <a:bodyPr/>
          <a:lstStyle/>
          <a:p>
            <a:endParaRPr lang="vi-VN"/>
          </a:p>
        </p:txBody>
      </p:sp>
      <p:pic>
        <p:nvPicPr>
          <p:cNvPr id="10242" name="Picture 2" descr="cau tao tong quat ac quy ba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64" y="1545623"/>
            <a:ext cx="8352928"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9872" y="1138535"/>
            <a:ext cx="3312368" cy="461665"/>
          </a:xfrm>
          <a:prstGeom prst="rect">
            <a:avLst/>
          </a:prstGeom>
          <a:noFill/>
        </p:spPr>
        <p:txBody>
          <a:bodyPr wrap="square" rtlCol="0">
            <a:spAutoFit/>
          </a:bodyPr>
          <a:lstStyle/>
          <a:p>
            <a:r>
              <a:rPr lang="en-GB" sz="2400" b="1" dirty="0" err="1" smtClean="0"/>
              <a:t>Ví</a:t>
            </a:r>
            <a:r>
              <a:rPr lang="en-GB" sz="2400" b="1" dirty="0" smtClean="0"/>
              <a:t> </a:t>
            </a:r>
            <a:r>
              <a:rPr lang="en-GB" sz="2400" b="1" dirty="0" err="1" smtClean="0"/>
              <a:t>dụ</a:t>
            </a:r>
            <a:r>
              <a:rPr lang="en-GB" sz="2400" b="1" dirty="0" smtClean="0"/>
              <a:t> </a:t>
            </a:r>
            <a:r>
              <a:rPr lang="en-GB" sz="2400" b="1" dirty="0" err="1" smtClean="0"/>
              <a:t>Acquy</a:t>
            </a:r>
            <a:r>
              <a:rPr lang="en-GB" sz="2400" b="1" dirty="0" smtClean="0"/>
              <a:t> Acid</a:t>
            </a:r>
            <a:endParaRPr lang="en-GB" sz="2400" b="1" dirty="0"/>
          </a:p>
        </p:txBody>
      </p:sp>
    </p:spTree>
    <p:extLst>
      <p:ext uri="{BB962C8B-B14F-4D97-AF65-F5344CB8AC3E}">
        <p14:creationId xmlns:p14="http://schemas.microsoft.com/office/powerpoint/2010/main" val="4205790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77912" cy="994122"/>
          </a:xfrm>
          <a:solidFill>
            <a:srgbClr val="FFFF00"/>
          </a:solidFill>
        </p:spPr>
        <p:txBody>
          <a:bodyPr>
            <a:normAutofit/>
          </a:bodyPr>
          <a:lstStyle/>
          <a:p>
            <a:r>
              <a:rPr lang="en-US" b="1" dirty="0" smtClean="0"/>
              <a:t>3. </a:t>
            </a:r>
            <a:r>
              <a:rPr lang="en-US" b="1" dirty="0" err="1" smtClean="0"/>
              <a:t>Các</a:t>
            </a:r>
            <a:r>
              <a:rPr lang="en-US" b="1" dirty="0" smtClean="0"/>
              <a:t> </a:t>
            </a:r>
            <a:r>
              <a:rPr lang="en-US" b="1" dirty="0" err="1" smtClean="0"/>
              <a:t>tham</a:t>
            </a:r>
            <a:r>
              <a:rPr lang="en-US" b="1" dirty="0" smtClean="0"/>
              <a:t> </a:t>
            </a:r>
            <a:r>
              <a:rPr lang="en-US" b="1" dirty="0" err="1" smtClean="0"/>
              <a:t>số</a:t>
            </a:r>
            <a:r>
              <a:rPr lang="en-US" b="1" dirty="0" smtClean="0"/>
              <a:t> </a:t>
            </a:r>
            <a:r>
              <a:rPr lang="en-US" b="1" dirty="0" err="1" smtClean="0"/>
              <a:t>kỹ</a:t>
            </a:r>
            <a:r>
              <a:rPr lang="en-US" b="1" dirty="0" smtClean="0"/>
              <a:t> </a:t>
            </a:r>
            <a:r>
              <a:rPr lang="en-US" b="1" dirty="0" err="1" smtClean="0"/>
              <a:t>thuật</a:t>
            </a:r>
            <a:r>
              <a:rPr lang="en-US" b="1" dirty="0" smtClean="0"/>
              <a:t> </a:t>
            </a:r>
            <a:r>
              <a:rPr lang="en-US" b="1" dirty="0" err="1" smtClean="0"/>
              <a:t>của</a:t>
            </a:r>
            <a:r>
              <a:rPr lang="en-US" b="1" dirty="0" smtClean="0"/>
              <a:t> </a:t>
            </a:r>
            <a:r>
              <a:rPr lang="en-US" b="1" dirty="0" err="1" smtClean="0"/>
              <a:t>acquy</a:t>
            </a:r>
            <a:endParaRPr lang="vi-VN" dirty="0"/>
          </a:p>
        </p:txBody>
      </p:sp>
      <p:sp>
        <p:nvSpPr>
          <p:cNvPr id="3" name="Content Placeholder 2"/>
          <p:cNvSpPr>
            <a:spLocks noGrp="1"/>
          </p:cNvSpPr>
          <p:nvPr>
            <p:ph idx="1"/>
          </p:nvPr>
        </p:nvSpPr>
        <p:spPr>
          <a:xfrm>
            <a:off x="405512" y="1556792"/>
            <a:ext cx="8229600" cy="4525963"/>
          </a:xfrm>
        </p:spPr>
        <p:txBody>
          <a:bodyPr>
            <a:normAutofit/>
          </a:bodyPr>
          <a:lstStyle/>
          <a:p>
            <a:pPr marL="0" indent="0">
              <a:buNone/>
            </a:pPr>
            <a:r>
              <a:rPr lang="en-US" sz="2400" dirty="0" err="1" smtClean="0"/>
              <a:t>Nhiệt</a:t>
            </a:r>
            <a:r>
              <a:rPr lang="en-US" sz="2400" dirty="0" smtClean="0"/>
              <a:t> </a:t>
            </a:r>
            <a:r>
              <a:rPr lang="en-US" sz="2400" dirty="0" err="1" smtClean="0"/>
              <a:t>độ</a:t>
            </a:r>
            <a:r>
              <a:rPr lang="en-US" sz="2400" dirty="0" smtClean="0"/>
              <a:t> </a:t>
            </a:r>
            <a:r>
              <a:rPr lang="en-US" sz="2400" dirty="0" err="1" smtClean="0"/>
              <a:t>cho</a:t>
            </a:r>
            <a:r>
              <a:rPr lang="en-US" sz="2400" dirty="0" smtClean="0"/>
              <a:t> </a:t>
            </a:r>
            <a:r>
              <a:rPr lang="en-US" sz="2400" dirty="0" err="1" smtClean="0"/>
              <a:t>phép</a:t>
            </a:r>
            <a:r>
              <a:rPr lang="en-US" sz="2400" dirty="0" smtClean="0"/>
              <a:t> </a:t>
            </a:r>
            <a:r>
              <a:rPr lang="en-US" sz="2400" dirty="0" err="1" smtClean="0"/>
              <a:t>nạp</a:t>
            </a:r>
            <a:r>
              <a:rPr lang="en-US" sz="2400" dirty="0" smtClean="0"/>
              <a:t>, </a:t>
            </a:r>
            <a:r>
              <a:rPr lang="en-US" sz="2400" dirty="0" err="1" smtClean="0"/>
              <a:t>xả</a:t>
            </a:r>
            <a:r>
              <a:rPr lang="en-US" sz="2400" dirty="0" smtClean="0"/>
              <a:t> </a:t>
            </a:r>
            <a:r>
              <a:rPr lang="en-US" sz="2400" dirty="0" err="1" smtClean="0"/>
              <a:t>của</a:t>
            </a:r>
            <a:r>
              <a:rPr lang="en-US" sz="2400" dirty="0" smtClean="0"/>
              <a:t> </a:t>
            </a:r>
            <a:r>
              <a:rPr lang="en-US" sz="2400" dirty="0" err="1" smtClean="0"/>
              <a:t>ba</a:t>
            </a:r>
            <a:r>
              <a:rPr lang="en-US" sz="2400" dirty="0" smtClean="0"/>
              <a:t> </a:t>
            </a:r>
            <a:r>
              <a:rPr lang="en-US" sz="2400" dirty="0" err="1" smtClean="0"/>
              <a:t>loại</a:t>
            </a:r>
            <a:r>
              <a:rPr lang="en-US" sz="2400" dirty="0" smtClean="0"/>
              <a:t> </a:t>
            </a:r>
            <a:r>
              <a:rPr lang="en-US" sz="2400" dirty="0" err="1" smtClean="0"/>
              <a:t>acquy</a:t>
            </a:r>
            <a:endParaRPr lang="vi-VN"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48880"/>
            <a:ext cx="852291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617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32656"/>
            <a:ext cx="6419056" cy="634082"/>
          </a:xfrm>
          <a:solidFill>
            <a:srgbClr val="FFFF00"/>
          </a:solidFill>
        </p:spPr>
        <p:txBody>
          <a:bodyPr>
            <a:normAutofit fontScale="90000"/>
          </a:bodyPr>
          <a:lstStyle/>
          <a:p>
            <a:r>
              <a:rPr lang="vi-VN" dirty="0" smtClean="0"/>
              <a:t>4. Types </a:t>
            </a:r>
            <a:r>
              <a:rPr lang="vi-VN" dirty="0"/>
              <a:t>of Lithium-ion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1466241"/>
              </p:ext>
            </p:extLst>
          </p:nvPr>
        </p:nvGraphicFramePr>
        <p:xfrm>
          <a:off x="395536" y="1368206"/>
          <a:ext cx="8496943" cy="5366996"/>
        </p:xfrm>
        <a:graphic>
          <a:graphicData uri="http://schemas.openxmlformats.org/drawingml/2006/table">
            <a:tbl>
              <a:tblPr firstRow="1" firstCol="1" bandRow="1">
                <a:tableStyleId>{5C22544A-7EE6-4342-B048-85BDC9FD1C3A}</a:tableStyleId>
              </a:tblPr>
              <a:tblGrid>
                <a:gridCol w="876518"/>
                <a:gridCol w="1263956"/>
                <a:gridCol w="1397691"/>
                <a:gridCol w="1289175"/>
                <a:gridCol w="1180661"/>
                <a:gridCol w="1247146"/>
                <a:gridCol w="1241796"/>
              </a:tblGrid>
              <a:tr h="900034">
                <a:tc>
                  <a:txBody>
                    <a:bodyPr/>
                    <a:lstStyle/>
                    <a:p>
                      <a:pPr algn="l">
                        <a:lnSpc>
                          <a:spcPct val="115000"/>
                        </a:lnSpc>
                        <a:spcAft>
                          <a:spcPts val="0"/>
                        </a:spcAft>
                      </a:pPr>
                      <a:r>
                        <a:rPr lang="vi-VN" sz="1000" dirty="0">
                          <a:effectLst/>
                        </a:rPr>
                        <a:t> </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Lithium Cobalt Oxide: LiCoO</a:t>
                      </a:r>
                      <a:r>
                        <a:rPr lang="vi-VN" sz="1000" baseline="-25000" dirty="0">
                          <a:effectLst/>
                        </a:rPr>
                        <a:t>2</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Lithium Manganese Oxide: LiMn</a:t>
                      </a:r>
                      <a:r>
                        <a:rPr lang="vi-VN" sz="1000" baseline="-25000" dirty="0">
                          <a:effectLst/>
                        </a:rPr>
                        <a:t>2</a:t>
                      </a:r>
                      <a:r>
                        <a:rPr lang="vi-VN" sz="1000" dirty="0">
                          <a:effectLst/>
                        </a:rPr>
                        <a:t>O</a:t>
                      </a:r>
                      <a:r>
                        <a:rPr lang="vi-VN" sz="1000" baseline="-25000" dirty="0">
                          <a:effectLst/>
                        </a:rPr>
                        <a:t>4</a:t>
                      </a:r>
                      <a:r>
                        <a:rPr lang="vi-VN" sz="1000" dirty="0">
                          <a:effectLst/>
                        </a:rPr>
                        <a:t> </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Lithium Nickel Manganese Cobalt Oxide: LiNiMnCoO</a:t>
                      </a:r>
                      <a:r>
                        <a:rPr lang="vi-VN" sz="1000" baseline="-25000" dirty="0">
                          <a:effectLst/>
                        </a:rPr>
                        <a:t>2</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Lithium Iron Phosphate: LiFePO</a:t>
                      </a:r>
                      <a:r>
                        <a:rPr lang="vi-VN" sz="1000" baseline="-25000" dirty="0">
                          <a:effectLst/>
                        </a:rPr>
                        <a:t>4</a:t>
                      </a:r>
                      <a:r>
                        <a:rPr lang="vi-VN" sz="1000" dirty="0">
                          <a:effectLst/>
                        </a:rPr>
                        <a:t> </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Lithium Nickel Cobalt Aluminum Oxide: LiNiCoAlO</a:t>
                      </a:r>
                      <a:r>
                        <a:rPr lang="vi-VN" sz="1000" baseline="-25000">
                          <a:effectLst/>
                        </a:rPr>
                        <a:t>2</a:t>
                      </a:r>
                      <a:r>
                        <a:rPr lang="vi-VN" sz="1000">
                          <a:effectLst/>
                        </a:rPr>
                        <a:t> </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Lithium Titanate</a:t>
                      </a:r>
                    </a:p>
                    <a:p>
                      <a:pPr algn="l">
                        <a:lnSpc>
                          <a:spcPct val="115000"/>
                        </a:lnSpc>
                        <a:spcAft>
                          <a:spcPts val="0"/>
                        </a:spcAft>
                      </a:pPr>
                      <a:r>
                        <a:rPr lang="vi-VN" sz="1000" dirty="0">
                          <a:effectLst/>
                        </a:rPr>
                        <a:t>Li</a:t>
                      </a:r>
                      <a:r>
                        <a:rPr lang="vi-VN" sz="1000" baseline="-25000" dirty="0">
                          <a:effectLst/>
                        </a:rPr>
                        <a:t>4</a:t>
                      </a:r>
                      <a:r>
                        <a:rPr lang="vi-VN" sz="1000" dirty="0">
                          <a:effectLst/>
                        </a:rPr>
                        <a:t>Ti</a:t>
                      </a:r>
                      <a:r>
                        <a:rPr lang="vi-VN" sz="1000" baseline="-25000" dirty="0">
                          <a:effectLst/>
                        </a:rPr>
                        <a:t>5</a:t>
                      </a:r>
                      <a:r>
                        <a:rPr lang="vi-VN" sz="1000" dirty="0">
                          <a:effectLst/>
                        </a:rPr>
                        <a:t>O</a:t>
                      </a:r>
                      <a:r>
                        <a:rPr lang="vi-VN" sz="1000" baseline="-25000" dirty="0">
                          <a:effectLst/>
                        </a:rPr>
                        <a:t>12</a:t>
                      </a:r>
                      <a:r>
                        <a:rPr lang="vi-VN" sz="1000" dirty="0">
                          <a:effectLst/>
                        </a:rPr>
                        <a:t> </a:t>
                      </a:r>
                      <a:endParaRPr lang="vi-VN" sz="1000" dirty="0">
                        <a:effectLst/>
                        <a:latin typeface="Times New Roman"/>
                        <a:ea typeface="Arial"/>
                      </a:endParaRPr>
                    </a:p>
                  </a:txBody>
                  <a:tcPr marL="34742" marR="34742" marT="34742" marB="34742"/>
                </a:tc>
              </a:tr>
              <a:tr h="235181">
                <a:tc>
                  <a:txBody>
                    <a:bodyPr/>
                    <a:lstStyle/>
                    <a:p>
                      <a:pPr algn="l">
                        <a:lnSpc>
                          <a:spcPct val="115000"/>
                        </a:lnSpc>
                        <a:spcAft>
                          <a:spcPts val="0"/>
                        </a:spcAft>
                      </a:pPr>
                      <a:r>
                        <a:rPr lang="vi-VN" sz="1000">
                          <a:effectLst/>
                        </a:rPr>
                        <a:t>Voltages</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3.60V </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3.70V</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3.60V</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3.30V</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3.60V</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2.40V</a:t>
                      </a:r>
                      <a:endParaRPr lang="vi-VN" sz="1000">
                        <a:effectLst/>
                        <a:latin typeface="Times New Roman"/>
                        <a:ea typeface="Arial"/>
                      </a:endParaRPr>
                    </a:p>
                  </a:txBody>
                  <a:tcPr marL="34742" marR="34742" marT="34742" marB="34742"/>
                </a:tc>
              </a:tr>
              <a:tr h="509725">
                <a:tc>
                  <a:txBody>
                    <a:bodyPr/>
                    <a:lstStyle/>
                    <a:p>
                      <a:pPr algn="l">
                        <a:lnSpc>
                          <a:spcPct val="115000"/>
                        </a:lnSpc>
                        <a:spcAft>
                          <a:spcPts val="0"/>
                        </a:spcAft>
                      </a:pPr>
                      <a:r>
                        <a:rPr lang="vi-VN" sz="1000">
                          <a:effectLst/>
                        </a:rPr>
                        <a:t>Specific energy (capacity)</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150–200Wh/kg. </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100–150Wh/kg</a:t>
                      </a:r>
                    </a:p>
                    <a:p>
                      <a:pPr algn="l">
                        <a:lnSpc>
                          <a:spcPct val="115000"/>
                        </a:lnSpc>
                        <a:spcAft>
                          <a:spcPts val="0"/>
                        </a:spcAft>
                      </a:pPr>
                      <a:r>
                        <a:rPr lang="vi-VN" sz="1000">
                          <a:effectLst/>
                        </a:rPr>
                        <a:t> </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150–220Wh/kg</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90–120Wh/kg</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200-260Wh/kg</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50–80Wh/kg</a:t>
                      </a:r>
                      <a:endParaRPr lang="vi-VN" sz="1000">
                        <a:effectLst/>
                        <a:latin typeface="Times New Roman"/>
                        <a:ea typeface="Arial"/>
                      </a:endParaRPr>
                    </a:p>
                  </a:txBody>
                  <a:tcPr marL="34742" marR="34742" marT="34742" marB="34742"/>
                </a:tc>
              </a:tr>
              <a:tr h="235181">
                <a:tc>
                  <a:txBody>
                    <a:bodyPr/>
                    <a:lstStyle/>
                    <a:p>
                      <a:pPr algn="l">
                        <a:lnSpc>
                          <a:spcPct val="115000"/>
                        </a:lnSpc>
                        <a:spcAft>
                          <a:spcPts val="0"/>
                        </a:spcAft>
                      </a:pPr>
                      <a:r>
                        <a:rPr lang="vi-VN" sz="1000">
                          <a:effectLst/>
                        </a:rPr>
                        <a:t>Cycle life</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500–1000, </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300–700</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1000–2000 </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2000</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500</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3,000–7,000</a:t>
                      </a:r>
                      <a:endParaRPr lang="vi-VN" sz="1000">
                        <a:effectLst/>
                        <a:latin typeface="Times New Roman"/>
                        <a:ea typeface="Arial"/>
                      </a:endParaRPr>
                    </a:p>
                  </a:txBody>
                  <a:tcPr marL="34742" marR="34742" marT="34742" marB="34742"/>
                </a:tc>
              </a:tr>
              <a:tr h="396380">
                <a:tc>
                  <a:txBody>
                    <a:bodyPr/>
                    <a:lstStyle/>
                    <a:p>
                      <a:pPr algn="l">
                        <a:lnSpc>
                          <a:spcPct val="115000"/>
                        </a:lnSpc>
                        <a:spcAft>
                          <a:spcPts val="0"/>
                        </a:spcAft>
                      </a:pPr>
                      <a:r>
                        <a:rPr lang="vi-VN" sz="1000">
                          <a:effectLst/>
                        </a:rPr>
                        <a:t>Thermal runaway</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150°C (302°F). </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250°C</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210°C</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270°C</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150°C</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One of safest Li-ion batteries</a:t>
                      </a:r>
                      <a:endParaRPr lang="vi-VN" sz="1000" dirty="0">
                        <a:effectLst/>
                        <a:latin typeface="Times New Roman"/>
                        <a:ea typeface="Arial"/>
                      </a:endParaRPr>
                    </a:p>
                  </a:txBody>
                  <a:tcPr marL="34742" marR="34742" marT="34742" marB="34742"/>
                </a:tc>
              </a:tr>
              <a:tr h="235181">
                <a:tc>
                  <a:txBody>
                    <a:bodyPr/>
                    <a:lstStyle/>
                    <a:p>
                      <a:pPr algn="l">
                        <a:lnSpc>
                          <a:spcPct val="115000"/>
                        </a:lnSpc>
                        <a:spcAft>
                          <a:spcPts val="0"/>
                        </a:spcAft>
                      </a:pPr>
                      <a:r>
                        <a:rPr lang="vi-VN" sz="1000">
                          <a:effectLst/>
                        </a:rPr>
                        <a:t>Cost</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 </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 </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~$420 per kWh</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2000</a:t>
                      </a:r>
                      <a:r>
                        <a:rPr lang="en-US" sz="1000" dirty="0">
                          <a:effectLst/>
                        </a:rPr>
                        <a:t>????</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~$350 per kWh</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~$1,005 per kWh</a:t>
                      </a:r>
                      <a:endParaRPr lang="vi-VN" sz="1000">
                        <a:effectLst/>
                        <a:latin typeface="Times New Roman"/>
                        <a:ea typeface="Arial"/>
                      </a:endParaRPr>
                    </a:p>
                  </a:txBody>
                  <a:tcPr marL="34742" marR="34742" marT="34742" marB="34742"/>
                </a:tc>
              </a:tr>
              <a:tr h="1235918">
                <a:tc>
                  <a:txBody>
                    <a:bodyPr/>
                    <a:lstStyle/>
                    <a:p>
                      <a:pPr algn="l">
                        <a:lnSpc>
                          <a:spcPct val="115000"/>
                        </a:lnSpc>
                        <a:spcAft>
                          <a:spcPts val="0"/>
                        </a:spcAft>
                      </a:pPr>
                      <a:r>
                        <a:rPr lang="vi-VN" sz="1000">
                          <a:effectLst/>
                        </a:rPr>
                        <a:t>Applications</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Mobile phones, tablets, laptops, cameras</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Power tools, medical devices, electric powertrains</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E-bikes, medical devices, EVs, industrial</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Portable and stationary needing high load currents and endurance</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Medical devices, industrial, electric powertrain (Tesla)</a:t>
                      </a:r>
                      <a:endParaRPr lang="vi-VN" sz="1000" dirty="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UPS, electric powertrain (Mitsubishi i-MiEV, Honda Fit EV),</a:t>
                      </a:r>
                      <a:br>
                        <a:rPr lang="vi-VN" sz="1000" dirty="0">
                          <a:effectLst/>
                        </a:rPr>
                      </a:br>
                      <a:r>
                        <a:rPr lang="vi-VN" sz="1000" dirty="0">
                          <a:effectLst/>
                        </a:rPr>
                        <a:t>solar-powered street lighting</a:t>
                      </a:r>
                      <a:endParaRPr lang="vi-VN" sz="1000" dirty="0">
                        <a:effectLst/>
                        <a:latin typeface="Times New Roman"/>
                        <a:ea typeface="Arial"/>
                      </a:endParaRPr>
                    </a:p>
                  </a:txBody>
                  <a:tcPr marL="34742" marR="34742" marT="34742" marB="34742"/>
                </a:tc>
              </a:tr>
              <a:tr h="1481544">
                <a:tc>
                  <a:txBody>
                    <a:bodyPr/>
                    <a:lstStyle/>
                    <a:p>
                      <a:pPr algn="l">
                        <a:lnSpc>
                          <a:spcPct val="115000"/>
                        </a:lnSpc>
                        <a:spcAft>
                          <a:spcPts val="0"/>
                        </a:spcAft>
                      </a:pPr>
                      <a:r>
                        <a:rPr lang="vi-VN" sz="1000">
                          <a:effectLst/>
                        </a:rPr>
                        <a:t>Comments</a:t>
                      </a:r>
                      <a:br>
                        <a:rPr lang="vi-VN" sz="1000">
                          <a:effectLst/>
                        </a:rPr>
                      </a:br>
                      <a:r>
                        <a:rPr lang="vi-VN" sz="1000">
                          <a:effectLst/>
                        </a:rPr>
                        <a:t/>
                      </a:r>
                      <a:br>
                        <a:rPr lang="vi-VN" sz="1000">
                          <a:effectLst/>
                        </a:rPr>
                      </a:br>
                      <a:r>
                        <a:rPr lang="vi-VN" sz="1000">
                          <a:effectLst/>
                        </a:rPr>
                        <a:t/>
                      </a:r>
                      <a:br>
                        <a:rPr lang="vi-VN" sz="1000">
                          <a:effectLst/>
                        </a:rPr>
                      </a:br>
                      <a:endParaRPr lang="vi-VN" sz="1000">
                        <a:effectLst/>
                      </a:endParaRPr>
                    </a:p>
                    <a:p>
                      <a:pPr algn="l">
                        <a:lnSpc>
                          <a:spcPct val="115000"/>
                        </a:lnSpc>
                        <a:spcAft>
                          <a:spcPts val="0"/>
                        </a:spcAft>
                      </a:pPr>
                      <a:r>
                        <a:rPr lang="en-US" sz="1000">
                          <a:effectLst/>
                        </a:rPr>
                        <a:t> </a:t>
                      </a:r>
                      <a:endParaRPr lang="vi-VN" sz="1000">
                        <a:effectLst/>
                      </a:endParaRPr>
                    </a:p>
                    <a:p>
                      <a:pPr algn="l">
                        <a:lnSpc>
                          <a:spcPct val="115000"/>
                        </a:lnSpc>
                        <a:spcAft>
                          <a:spcPts val="0"/>
                        </a:spcAft>
                      </a:pPr>
                      <a:r>
                        <a:rPr lang="en-US" sz="1000">
                          <a:effectLst/>
                        </a:rPr>
                        <a:t> </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Very high specific energy, limited specific power. Cobalt is expensive. </a:t>
                      </a:r>
                      <a:br>
                        <a:rPr lang="vi-VN" sz="1000">
                          <a:effectLst/>
                        </a:rPr>
                      </a:br>
                      <a:endParaRPr lang="vi-VN" sz="1000">
                        <a:effectLst/>
                      </a:endParaRPr>
                    </a:p>
                    <a:p>
                      <a:pPr algn="l">
                        <a:lnSpc>
                          <a:spcPct val="115000"/>
                        </a:lnSpc>
                        <a:spcAft>
                          <a:spcPts val="0"/>
                        </a:spcAft>
                      </a:pPr>
                      <a:r>
                        <a:rPr lang="en-US" sz="1000">
                          <a:effectLst/>
                        </a:rPr>
                        <a:t> </a:t>
                      </a:r>
                      <a:endParaRPr lang="vi-VN" sz="1000">
                        <a:effectLst/>
                      </a:endParaRPr>
                    </a:p>
                    <a:p>
                      <a:pPr algn="l">
                        <a:lnSpc>
                          <a:spcPct val="115000"/>
                        </a:lnSpc>
                        <a:spcAft>
                          <a:spcPts val="0"/>
                        </a:spcAft>
                      </a:pPr>
                      <a:r>
                        <a:rPr lang="en-US" sz="1000">
                          <a:effectLst/>
                        </a:rPr>
                        <a:t> </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High power but less capacity; safer than Li-cobalt; commonly mixed with NMC to improve performance.</a:t>
                      </a:r>
                      <a:br>
                        <a:rPr lang="vi-VN" sz="1000">
                          <a:effectLst/>
                        </a:rPr>
                      </a:br>
                      <a:r>
                        <a:rPr lang="vi-VN" sz="1000">
                          <a:effectLst/>
                        </a:rPr>
                        <a:t/>
                      </a:r>
                      <a:br>
                        <a:rPr lang="vi-VN" sz="1000">
                          <a:effectLst/>
                        </a:rPr>
                      </a:b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Provides high capacity and high power. Serves as Hybrid Cell. Favorite chemistry for many uses; market share is increasing.</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Very flat voltage discharge curve but low capacity. One of safest</a:t>
                      </a:r>
                      <a:br>
                        <a:rPr lang="vi-VN" sz="1000">
                          <a:effectLst/>
                        </a:rPr>
                      </a:br>
                      <a:r>
                        <a:rPr lang="vi-VN" sz="1000">
                          <a:effectLst/>
                        </a:rPr>
                        <a:t>Li-ions. Used for special markets. Elevated self-discharge</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a:effectLst/>
                        </a:rPr>
                        <a:t>Shares similarities with Li-cobalt. Serves as Energy Cell.</a:t>
                      </a:r>
                      <a:endParaRPr lang="vi-VN" sz="1000">
                        <a:effectLst/>
                        <a:latin typeface="Times New Roman"/>
                        <a:ea typeface="Arial"/>
                      </a:endParaRPr>
                    </a:p>
                  </a:txBody>
                  <a:tcPr marL="34742" marR="34742" marT="34742" marB="34742"/>
                </a:tc>
                <a:tc>
                  <a:txBody>
                    <a:bodyPr/>
                    <a:lstStyle/>
                    <a:p>
                      <a:pPr algn="l">
                        <a:lnSpc>
                          <a:spcPct val="115000"/>
                        </a:lnSpc>
                        <a:spcAft>
                          <a:spcPts val="0"/>
                        </a:spcAft>
                      </a:pPr>
                      <a:r>
                        <a:rPr lang="vi-VN" sz="1000" dirty="0">
                          <a:effectLst/>
                        </a:rPr>
                        <a:t>Long life, fast charge, wide temperature range but low specific energy and expensive. Among safest Li-ion </a:t>
                      </a:r>
                      <a:r>
                        <a:rPr lang="vi-VN" sz="1000" dirty="0" smtClean="0">
                          <a:effectLst/>
                        </a:rPr>
                        <a:t>batteries</a:t>
                      </a:r>
                      <a:endParaRPr lang="vi-VN" sz="1000" dirty="0">
                        <a:effectLst/>
                        <a:latin typeface="Times New Roman"/>
                        <a:ea typeface="Arial"/>
                      </a:endParaRPr>
                    </a:p>
                  </a:txBody>
                  <a:tcPr marL="34742" marR="34742" marT="34742" marB="34742"/>
                </a:tc>
              </a:tr>
            </a:tbl>
          </a:graphicData>
        </a:graphic>
      </p:graphicFrame>
    </p:spTree>
    <p:extLst>
      <p:ext uri="{BB962C8B-B14F-4D97-AF65-F5344CB8AC3E}">
        <p14:creationId xmlns:p14="http://schemas.microsoft.com/office/powerpoint/2010/main" val="46022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468" y="332656"/>
            <a:ext cx="6491064" cy="778098"/>
          </a:xfrm>
          <a:solidFill>
            <a:srgbClr val="FFFF00"/>
          </a:solidFill>
        </p:spPr>
        <p:txBody>
          <a:bodyPr/>
          <a:lstStyle/>
          <a:p>
            <a:r>
              <a:rPr lang="vi-VN" dirty="0" smtClean="0"/>
              <a:t>4. Types of Lithium-ion</a:t>
            </a:r>
            <a:endParaRPr lang="vi-VN" dirty="0"/>
          </a:p>
        </p:txBody>
      </p:sp>
      <p:sp>
        <p:nvSpPr>
          <p:cNvPr id="5" name="Content Placeholder 4"/>
          <p:cNvSpPr>
            <a:spLocks noGrp="1"/>
          </p:cNvSpPr>
          <p:nvPr>
            <p:ph idx="1"/>
          </p:nvPr>
        </p:nvSpPr>
        <p:spPr/>
        <p:txBody>
          <a:bodyPr>
            <a:normAutofit/>
          </a:bodyPr>
          <a:lstStyle/>
          <a:p>
            <a:r>
              <a:rPr lang="en-US" sz="2400" dirty="0" err="1"/>
              <a:t>Các</a:t>
            </a:r>
            <a:r>
              <a:rPr lang="en-US" sz="2400" dirty="0"/>
              <a:t> </a:t>
            </a:r>
            <a:r>
              <a:rPr lang="en-US" sz="2400" dirty="0" err="1"/>
              <a:t>loại</a:t>
            </a:r>
            <a:r>
              <a:rPr lang="en-US" sz="2400" dirty="0"/>
              <a:t> </a:t>
            </a:r>
            <a:r>
              <a:rPr lang="en-US" sz="2400" dirty="0" err="1"/>
              <a:t>acquy</a:t>
            </a:r>
            <a:r>
              <a:rPr lang="en-US" sz="2400" dirty="0"/>
              <a:t> </a:t>
            </a:r>
            <a:r>
              <a:rPr lang="en-US" sz="2400" dirty="0" err="1"/>
              <a:t>thông</a:t>
            </a:r>
            <a:r>
              <a:rPr lang="en-US" sz="2400" dirty="0"/>
              <a:t> </a:t>
            </a:r>
            <a:r>
              <a:rPr lang="en-US" sz="2400" dirty="0" err="1"/>
              <a:t>dụng</a:t>
            </a:r>
            <a:r>
              <a:rPr lang="en-US" sz="2400" dirty="0"/>
              <a:t> </a:t>
            </a:r>
            <a:r>
              <a:rPr lang="en-US" sz="2400" dirty="0" err="1"/>
              <a:t>có</a:t>
            </a:r>
            <a:r>
              <a:rPr lang="en-US" sz="2400" dirty="0"/>
              <a:t> </a:t>
            </a:r>
            <a:r>
              <a:rPr lang="en-US" sz="2400" dirty="0" err="1"/>
              <a:t>trên</a:t>
            </a:r>
            <a:r>
              <a:rPr lang="en-US" sz="2400" dirty="0"/>
              <a:t> </a:t>
            </a:r>
            <a:r>
              <a:rPr lang="en-US" sz="2400" dirty="0" err="1"/>
              <a:t>thị</a:t>
            </a:r>
            <a:r>
              <a:rPr lang="en-US" sz="2400" dirty="0"/>
              <a:t> </a:t>
            </a:r>
            <a:r>
              <a:rPr lang="en-US" sz="2400" dirty="0" err="1"/>
              <a:t>trường</a:t>
            </a:r>
            <a:r>
              <a:rPr lang="en-US" sz="2400" dirty="0"/>
              <a:t> </a:t>
            </a:r>
            <a:r>
              <a:rPr lang="en-US" sz="2400" dirty="0" err="1"/>
              <a:t>hiện</a:t>
            </a:r>
            <a:r>
              <a:rPr lang="en-US" sz="2400" dirty="0"/>
              <a:t> nay</a:t>
            </a:r>
            <a:endParaRPr lang="vi-VN" sz="2400" dirty="0"/>
          </a:p>
        </p:txBody>
      </p:sp>
      <p:pic>
        <p:nvPicPr>
          <p:cNvPr id="3" name="Picture 2"/>
          <p:cNvPicPr>
            <a:picLocks noChangeAspect="1"/>
          </p:cNvPicPr>
          <p:nvPr/>
        </p:nvPicPr>
        <p:blipFill>
          <a:blip r:embed="rId2"/>
          <a:stretch>
            <a:fillRect/>
          </a:stretch>
        </p:blipFill>
        <p:spPr>
          <a:xfrm>
            <a:off x="1475656" y="2060848"/>
            <a:ext cx="6419056" cy="4339950"/>
          </a:xfrm>
          <a:prstGeom prst="rect">
            <a:avLst/>
          </a:prstGeom>
        </p:spPr>
      </p:pic>
    </p:spTree>
    <p:extLst>
      <p:ext uri="{BB962C8B-B14F-4D97-AF65-F5344CB8AC3E}">
        <p14:creationId xmlns:p14="http://schemas.microsoft.com/office/powerpoint/2010/main" val="411833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850106"/>
          </a:xfrm>
          <a:solidFill>
            <a:srgbClr val="FFFF00"/>
          </a:solidFill>
        </p:spPr>
        <p:txBody>
          <a:bodyPr>
            <a:normAutofit fontScale="90000"/>
          </a:bodyPr>
          <a:lstStyle/>
          <a:p>
            <a:r>
              <a:rPr lang="en-US" sz="3600" b="1" dirty="0" smtClean="0"/>
              <a:t>4. </a:t>
            </a:r>
            <a:r>
              <a:rPr lang="en-US" sz="3600" b="1" dirty="0" err="1" smtClean="0"/>
              <a:t>Thông</a:t>
            </a:r>
            <a:r>
              <a:rPr lang="en-US" sz="3600" b="1" dirty="0" smtClean="0"/>
              <a:t> </a:t>
            </a:r>
            <a:r>
              <a:rPr lang="en-US" sz="3600" b="1" dirty="0" err="1"/>
              <a:t>số</a:t>
            </a:r>
            <a:r>
              <a:rPr lang="en-US" sz="3600" b="1" dirty="0"/>
              <a:t> </a:t>
            </a:r>
            <a:r>
              <a:rPr lang="en-US" sz="3600" b="1" dirty="0" err="1"/>
              <a:t>một</a:t>
            </a:r>
            <a:r>
              <a:rPr lang="en-US" sz="3600" b="1" dirty="0"/>
              <a:t> </a:t>
            </a:r>
            <a:r>
              <a:rPr lang="en-US" sz="3600" b="1" dirty="0" err="1"/>
              <a:t>số</a:t>
            </a:r>
            <a:r>
              <a:rPr lang="en-US" sz="3600" b="1" dirty="0"/>
              <a:t> </a:t>
            </a:r>
            <a:r>
              <a:rPr lang="en-US" sz="3600" b="1" dirty="0" err="1"/>
              <a:t>loại</a:t>
            </a:r>
            <a:r>
              <a:rPr lang="en-US" sz="3600" b="1" dirty="0"/>
              <a:t> </a:t>
            </a:r>
            <a:r>
              <a:rPr lang="en-US" sz="3600" b="1" dirty="0" err="1"/>
              <a:t>acquy</a:t>
            </a:r>
            <a:r>
              <a:rPr lang="en-US" sz="3600" b="1" dirty="0"/>
              <a:t> </a:t>
            </a:r>
            <a:r>
              <a:rPr lang="en-US" sz="3600" b="1" dirty="0" err="1"/>
              <a:t>sạc</a:t>
            </a:r>
            <a:r>
              <a:rPr lang="en-US" sz="3600" b="1" dirty="0"/>
              <a:t> </a:t>
            </a:r>
            <a:r>
              <a:rPr lang="en-US" sz="3600" b="1" dirty="0" err="1"/>
              <a:t>thường</a:t>
            </a:r>
            <a:r>
              <a:rPr lang="en-US" sz="3600" b="1" dirty="0"/>
              <a:t> </a:t>
            </a:r>
            <a:r>
              <a:rPr lang="en-US" sz="3600" b="1" dirty="0" err="1"/>
              <a:t>gặp</a:t>
            </a:r>
            <a:endParaRPr lang="vi-VN"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9934564"/>
              </p:ext>
            </p:extLst>
          </p:nvPr>
        </p:nvGraphicFramePr>
        <p:xfrm>
          <a:off x="459382" y="1340768"/>
          <a:ext cx="8424937" cy="5359889"/>
        </p:xfrm>
        <a:graphic>
          <a:graphicData uri="http://schemas.openxmlformats.org/drawingml/2006/table">
            <a:tbl>
              <a:tblPr firstRow="1" firstCol="1" bandRow="1">
                <a:tableStyleId>{5C22544A-7EE6-4342-B048-85BDC9FD1C3A}</a:tableStyleId>
              </a:tblPr>
              <a:tblGrid>
                <a:gridCol w="1800203"/>
                <a:gridCol w="1224136"/>
                <a:gridCol w="1080120"/>
                <a:gridCol w="1008112"/>
                <a:gridCol w="1152128"/>
                <a:gridCol w="936104"/>
                <a:gridCol w="1224134"/>
              </a:tblGrid>
              <a:tr h="334132">
                <a:tc>
                  <a:txBody>
                    <a:bodyPr/>
                    <a:lstStyle/>
                    <a:p>
                      <a:pPr indent="0" algn="just">
                        <a:spcBef>
                          <a:spcPts val="600"/>
                        </a:spcBef>
                        <a:spcAft>
                          <a:spcPts val="0"/>
                        </a:spcAft>
                      </a:pPr>
                      <a:r>
                        <a:rPr lang="en-US" sz="1200" dirty="0">
                          <a:effectLst/>
                        </a:rPr>
                        <a:t> </a:t>
                      </a:r>
                      <a:endParaRPr lang="vi-VN" sz="1200" dirty="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NiCd</a:t>
                      </a:r>
                      <a:endParaRPr lang="vi-VN" sz="1200" dirty="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NiMH</a:t>
                      </a:r>
                      <a:endParaRPr lang="vi-VN" sz="1200" dirty="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Lead Acid</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Li-ion</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Li-ion polymer</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Reusable</a:t>
                      </a:r>
                      <a:br>
                        <a:rPr lang="vi-VN" sz="1200" dirty="0">
                          <a:effectLst/>
                        </a:rPr>
                      </a:br>
                      <a:r>
                        <a:rPr lang="vi-VN" sz="1200" dirty="0">
                          <a:effectLst/>
                        </a:rPr>
                        <a:t>Alkaline</a:t>
                      </a:r>
                      <a:endParaRPr lang="vi-VN" sz="1200" dirty="0">
                        <a:effectLst/>
                        <a:latin typeface="Times New Roman"/>
                        <a:ea typeface="Times New Roman"/>
                      </a:endParaRPr>
                    </a:p>
                  </a:txBody>
                  <a:tcPr marL="50917" marR="50917" marT="0" marB="0"/>
                </a:tc>
              </a:tr>
              <a:tr h="222755">
                <a:tc>
                  <a:txBody>
                    <a:bodyPr/>
                    <a:lstStyle/>
                    <a:p>
                      <a:pPr indent="0" algn="just">
                        <a:spcBef>
                          <a:spcPts val="600"/>
                        </a:spcBef>
                        <a:spcAft>
                          <a:spcPts val="0"/>
                        </a:spcAft>
                      </a:pPr>
                      <a:r>
                        <a:rPr lang="vi-VN" sz="1200">
                          <a:effectLst/>
                        </a:rPr>
                        <a:t>Gravimetric Energy Density(Wh/kg)</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45-80</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60-120</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30-50</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110-160</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100-130</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80 (initial)</a:t>
                      </a:r>
                      <a:endParaRPr lang="vi-VN" sz="1200">
                        <a:effectLst/>
                        <a:latin typeface="Times New Roman"/>
                        <a:ea typeface="Times New Roman"/>
                      </a:endParaRPr>
                    </a:p>
                  </a:txBody>
                  <a:tcPr marL="50917" marR="50917" marT="0" marB="0"/>
                </a:tc>
              </a:tr>
              <a:tr h="445509">
                <a:tc>
                  <a:txBody>
                    <a:bodyPr/>
                    <a:lstStyle/>
                    <a:p>
                      <a:pPr indent="0" algn="just">
                        <a:spcBef>
                          <a:spcPts val="600"/>
                        </a:spcBef>
                        <a:spcAft>
                          <a:spcPts val="0"/>
                        </a:spcAft>
                      </a:pPr>
                      <a:r>
                        <a:rPr lang="vi-VN" sz="1200">
                          <a:effectLst/>
                        </a:rPr>
                        <a:t>Internal Resistance </a:t>
                      </a:r>
                      <a:br>
                        <a:rPr lang="vi-VN" sz="1200">
                          <a:effectLst/>
                        </a:rPr>
                      </a:br>
                      <a:r>
                        <a:rPr lang="vi-VN" sz="1200">
                          <a:effectLst/>
                        </a:rPr>
                        <a:t>(includes peripheral circuits) in mΩ</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100 to 200</a:t>
                      </a:r>
                      <a:r>
                        <a:rPr lang="vi-VN" sz="1200" baseline="30000">
                          <a:effectLst/>
                        </a:rPr>
                        <a:t>1</a:t>
                      </a:r>
                      <a:r>
                        <a:rPr lang="vi-VN" sz="1200">
                          <a:effectLst/>
                        </a:rPr>
                        <a:t/>
                      </a:r>
                      <a:br>
                        <a:rPr lang="vi-VN" sz="1200">
                          <a:effectLst/>
                        </a:rPr>
                      </a:br>
                      <a:r>
                        <a:rPr lang="vi-VN" sz="1200">
                          <a:effectLst/>
                        </a:rPr>
                        <a:t>6V pack</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200 to 300</a:t>
                      </a:r>
                      <a:r>
                        <a:rPr lang="vi-VN" sz="1200" baseline="30000">
                          <a:effectLst/>
                        </a:rPr>
                        <a:t>1</a:t>
                      </a:r>
                      <a:r>
                        <a:rPr lang="vi-VN" sz="1200">
                          <a:effectLst/>
                        </a:rPr>
                        <a:t/>
                      </a:r>
                      <a:br>
                        <a:rPr lang="vi-VN" sz="1200">
                          <a:effectLst/>
                        </a:rPr>
                      </a:br>
                      <a:r>
                        <a:rPr lang="vi-VN" sz="1200">
                          <a:effectLst/>
                        </a:rPr>
                        <a:t>6V pack</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&lt;100</a:t>
                      </a:r>
                      <a:r>
                        <a:rPr lang="vi-VN" sz="1200" baseline="30000">
                          <a:effectLst/>
                        </a:rPr>
                        <a:t>1</a:t>
                      </a:r>
                      <a:r>
                        <a:rPr lang="vi-VN" sz="1200">
                          <a:effectLst/>
                        </a:rPr>
                        <a:t/>
                      </a:r>
                      <a:br>
                        <a:rPr lang="vi-VN" sz="1200">
                          <a:effectLst/>
                        </a:rPr>
                      </a:br>
                      <a:r>
                        <a:rPr lang="vi-VN" sz="1200">
                          <a:effectLst/>
                        </a:rPr>
                        <a:t>12V pack</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150 to 250</a:t>
                      </a:r>
                      <a:r>
                        <a:rPr lang="vi-VN" sz="1200" baseline="30000">
                          <a:effectLst/>
                        </a:rPr>
                        <a:t>1</a:t>
                      </a:r>
                      <a:r>
                        <a:rPr lang="vi-VN" sz="1200">
                          <a:effectLst/>
                        </a:rPr>
                        <a:t/>
                      </a:r>
                      <a:br>
                        <a:rPr lang="vi-VN" sz="1200">
                          <a:effectLst/>
                        </a:rPr>
                      </a:br>
                      <a:r>
                        <a:rPr lang="vi-VN" sz="1200">
                          <a:effectLst/>
                        </a:rPr>
                        <a:t>7.2V pack</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200 to 300</a:t>
                      </a:r>
                      <a:r>
                        <a:rPr lang="vi-VN" sz="1200" baseline="30000">
                          <a:effectLst/>
                        </a:rPr>
                        <a:t>1</a:t>
                      </a:r>
                      <a:r>
                        <a:rPr lang="vi-VN" sz="1200">
                          <a:effectLst/>
                        </a:rPr>
                        <a:t/>
                      </a:r>
                      <a:br>
                        <a:rPr lang="vi-VN" sz="1200">
                          <a:effectLst/>
                        </a:rPr>
                      </a:br>
                      <a:r>
                        <a:rPr lang="vi-VN" sz="1200">
                          <a:effectLst/>
                        </a:rPr>
                        <a:t>7.2V pack</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200 to 2000</a:t>
                      </a:r>
                      <a:r>
                        <a:rPr lang="vi-VN" sz="1200" baseline="30000">
                          <a:effectLst/>
                        </a:rPr>
                        <a:t>1</a:t>
                      </a:r>
                      <a:r>
                        <a:rPr lang="vi-VN" sz="1200">
                          <a:effectLst/>
                        </a:rPr>
                        <a:t/>
                      </a:r>
                      <a:br>
                        <a:rPr lang="vi-VN" sz="1200">
                          <a:effectLst/>
                        </a:rPr>
                      </a:br>
                      <a:r>
                        <a:rPr lang="vi-VN" sz="1200">
                          <a:effectLst/>
                        </a:rPr>
                        <a:t>6V pack</a:t>
                      </a:r>
                      <a:endParaRPr lang="vi-VN" sz="1200">
                        <a:effectLst/>
                        <a:latin typeface="Times New Roman"/>
                        <a:ea typeface="Times New Roman"/>
                      </a:endParaRPr>
                    </a:p>
                  </a:txBody>
                  <a:tcPr marL="50917" marR="50917" marT="0" marB="0"/>
                </a:tc>
              </a:tr>
              <a:tr h="334132">
                <a:tc>
                  <a:txBody>
                    <a:bodyPr/>
                    <a:lstStyle/>
                    <a:p>
                      <a:pPr indent="0" algn="just">
                        <a:spcBef>
                          <a:spcPts val="600"/>
                        </a:spcBef>
                        <a:spcAft>
                          <a:spcPts val="0"/>
                        </a:spcAft>
                      </a:pPr>
                      <a:r>
                        <a:rPr lang="vi-VN" sz="1200">
                          <a:effectLst/>
                        </a:rPr>
                        <a:t>Cycle Life (to 80% of initial capacity)</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1500</a:t>
                      </a:r>
                      <a:r>
                        <a:rPr lang="vi-VN" sz="1200" baseline="30000" dirty="0">
                          <a:effectLst/>
                        </a:rPr>
                        <a:t>2</a:t>
                      </a:r>
                      <a:endParaRPr lang="vi-VN" sz="1200" dirty="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300 to 500</a:t>
                      </a:r>
                      <a:r>
                        <a:rPr lang="vi-VN" sz="1200" baseline="30000">
                          <a:effectLst/>
                        </a:rPr>
                        <a:t>2,3</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200 to </a:t>
                      </a:r>
                      <a:br>
                        <a:rPr lang="vi-VN" sz="1200">
                          <a:effectLst/>
                        </a:rPr>
                      </a:br>
                      <a:r>
                        <a:rPr lang="vi-VN" sz="1200">
                          <a:effectLst/>
                        </a:rPr>
                        <a:t>300</a:t>
                      </a:r>
                      <a:r>
                        <a:rPr lang="vi-VN" sz="1200" baseline="30000">
                          <a:effectLst/>
                        </a:rPr>
                        <a:t>2</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500 to 1000</a:t>
                      </a:r>
                      <a:r>
                        <a:rPr lang="vi-VN" sz="1200" baseline="30000">
                          <a:effectLst/>
                        </a:rPr>
                        <a:t>3</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300 to </a:t>
                      </a:r>
                      <a:br>
                        <a:rPr lang="vi-VN" sz="1200">
                          <a:effectLst/>
                        </a:rPr>
                      </a:br>
                      <a:r>
                        <a:rPr lang="vi-VN" sz="1200">
                          <a:effectLst/>
                        </a:rPr>
                        <a:t>500</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50</a:t>
                      </a:r>
                      <a:r>
                        <a:rPr lang="vi-VN" sz="1200" baseline="30000">
                          <a:effectLst/>
                        </a:rPr>
                        <a:t>3</a:t>
                      </a:r>
                      <a:r>
                        <a:rPr lang="vi-VN" sz="1200">
                          <a:effectLst/>
                        </a:rPr>
                        <a:t> </a:t>
                      </a:r>
                      <a:br>
                        <a:rPr lang="vi-VN" sz="1200">
                          <a:effectLst/>
                        </a:rPr>
                      </a:br>
                      <a:r>
                        <a:rPr lang="vi-VN" sz="1200">
                          <a:effectLst/>
                        </a:rPr>
                        <a:t>(to 50%)</a:t>
                      </a:r>
                      <a:endParaRPr lang="vi-VN" sz="1200">
                        <a:effectLst/>
                        <a:latin typeface="Times New Roman"/>
                        <a:ea typeface="Times New Roman"/>
                      </a:endParaRPr>
                    </a:p>
                  </a:txBody>
                  <a:tcPr marL="50917" marR="50917" marT="0" marB="0"/>
                </a:tc>
              </a:tr>
              <a:tr h="222755">
                <a:tc>
                  <a:txBody>
                    <a:bodyPr/>
                    <a:lstStyle/>
                    <a:p>
                      <a:pPr indent="0" algn="just">
                        <a:spcBef>
                          <a:spcPts val="600"/>
                        </a:spcBef>
                        <a:spcAft>
                          <a:spcPts val="0"/>
                        </a:spcAft>
                      </a:pPr>
                      <a:r>
                        <a:rPr lang="vi-VN" sz="1200">
                          <a:effectLst/>
                        </a:rPr>
                        <a:t>Fast Charge Time</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1h typical</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2-4h</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8-16h</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2-4h</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2-4h</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2-3h</a:t>
                      </a:r>
                      <a:endParaRPr lang="vi-VN" sz="1200">
                        <a:effectLst/>
                        <a:latin typeface="Times New Roman"/>
                        <a:ea typeface="Times New Roman"/>
                      </a:endParaRPr>
                    </a:p>
                  </a:txBody>
                  <a:tcPr marL="50917" marR="50917" marT="0" marB="0"/>
                </a:tc>
              </a:tr>
              <a:tr h="222755">
                <a:tc>
                  <a:txBody>
                    <a:bodyPr/>
                    <a:lstStyle/>
                    <a:p>
                      <a:pPr indent="0" algn="just">
                        <a:spcBef>
                          <a:spcPts val="600"/>
                        </a:spcBef>
                        <a:spcAft>
                          <a:spcPts val="0"/>
                        </a:spcAft>
                      </a:pPr>
                      <a:r>
                        <a:rPr lang="vi-VN" sz="1200">
                          <a:effectLst/>
                        </a:rPr>
                        <a:t>Overcharge Tolerance</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moderate</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low</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high</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very low</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low</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moderate</a:t>
                      </a:r>
                      <a:endParaRPr lang="vi-VN" sz="1200">
                        <a:effectLst/>
                        <a:latin typeface="Times New Roman"/>
                        <a:ea typeface="Times New Roman"/>
                      </a:endParaRPr>
                    </a:p>
                  </a:txBody>
                  <a:tcPr marL="50917" marR="50917" marT="0" marB="0"/>
                </a:tc>
              </a:tr>
              <a:tr h="420038">
                <a:tc>
                  <a:txBody>
                    <a:bodyPr/>
                    <a:lstStyle/>
                    <a:p>
                      <a:pPr indent="0" algn="just">
                        <a:spcBef>
                          <a:spcPts val="600"/>
                        </a:spcBef>
                        <a:spcAft>
                          <a:spcPts val="0"/>
                        </a:spcAft>
                      </a:pPr>
                      <a:r>
                        <a:rPr lang="vi-VN" sz="1200">
                          <a:effectLst/>
                        </a:rPr>
                        <a:t>Self-discharge / Month (room temperature)</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20%</a:t>
                      </a:r>
                      <a:r>
                        <a:rPr lang="vi-VN" sz="1200" baseline="30000">
                          <a:effectLst/>
                        </a:rPr>
                        <a:t>4</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30%</a:t>
                      </a:r>
                      <a:r>
                        <a:rPr lang="vi-VN" sz="1200" baseline="30000">
                          <a:effectLst/>
                        </a:rPr>
                        <a:t>4</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5%</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10%</a:t>
                      </a:r>
                      <a:r>
                        <a:rPr lang="vi-VN" sz="1200" baseline="30000">
                          <a:effectLst/>
                        </a:rPr>
                        <a:t>5</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~10%</a:t>
                      </a:r>
                      <a:r>
                        <a:rPr lang="vi-VN" sz="1200" baseline="30000">
                          <a:effectLst/>
                        </a:rPr>
                        <a:t>5</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0.3%</a:t>
                      </a:r>
                      <a:endParaRPr lang="vi-VN" sz="1200">
                        <a:effectLst/>
                        <a:latin typeface="Times New Roman"/>
                        <a:ea typeface="Times New Roman"/>
                      </a:endParaRPr>
                    </a:p>
                  </a:txBody>
                  <a:tcPr marL="50917" marR="50917" marT="0" marB="0"/>
                </a:tc>
              </a:tr>
              <a:tr h="222755">
                <a:tc>
                  <a:txBody>
                    <a:bodyPr/>
                    <a:lstStyle/>
                    <a:p>
                      <a:pPr indent="0" algn="just">
                        <a:spcBef>
                          <a:spcPts val="600"/>
                        </a:spcBef>
                        <a:spcAft>
                          <a:spcPts val="0"/>
                        </a:spcAft>
                      </a:pPr>
                      <a:r>
                        <a:rPr lang="vi-VN" sz="1200">
                          <a:effectLst/>
                        </a:rPr>
                        <a:t>Cell Voltage(nominal)</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1.25V</a:t>
                      </a:r>
                      <a:r>
                        <a:rPr lang="vi-VN" sz="1200" baseline="30000" dirty="0">
                          <a:effectLst/>
                        </a:rPr>
                        <a:t>6</a:t>
                      </a:r>
                      <a:endParaRPr lang="vi-VN" sz="1200" dirty="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1.25V</a:t>
                      </a:r>
                      <a:r>
                        <a:rPr lang="vi-VN" sz="1200" baseline="30000" dirty="0">
                          <a:effectLst/>
                        </a:rPr>
                        <a:t>6</a:t>
                      </a:r>
                      <a:endParaRPr lang="vi-VN" sz="1200" dirty="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2V</a:t>
                      </a:r>
                      <a:endParaRPr lang="vi-VN" sz="1200" dirty="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3.6V</a:t>
                      </a:r>
                      <a:endParaRPr lang="vi-VN" sz="1200" dirty="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3.6V</a:t>
                      </a:r>
                      <a:endParaRPr lang="vi-VN" sz="1200" dirty="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1.5V</a:t>
                      </a:r>
                      <a:endParaRPr lang="vi-VN" sz="1200" dirty="0">
                        <a:effectLst/>
                        <a:latin typeface="Times New Roman"/>
                        <a:ea typeface="Times New Roman"/>
                      </a:endParaRPr>
                    </a:p>
                  </a:txBody>
                  <a:tcPr marL="50917" marR="50917" marT="0" marB="0"/>
                </a:tc>
              </a:tr>
              <a:tr h="445509">
                <a:tc>
                  <a:txBody>
                    <a:bodyPr/>
                    <a:lstStyle/>
                    <a:p>
                      <a:pPr indent="0" algn="just">
                        <a:spcBef>
                          <a:spcPts val="600"/>
                        </a:spcBef>
                        <a:spcAft>
                          <a:spcPts val="0"/>
                        </a:spcAft>
                      </a:pPr>
                      <a:r>
                        <a:rPr lang="vi-VN" sz="1200">
                          <a:effectLst/>
                        </a:rPr>
                        <a:t>Load Current</a:t>
                      </a:r>
                      <a:br>
                        <a:rPr lang="vi-VN" sz="1200">
                          <a:effectLst/>
                        </a:rPr>
                      </a:br>
                      <a:r>
                        <a:rPr lang="vi-VN" sz="1200">
                          <a:effectLst/>
                        </a:rPr>
                        <a:t>-    peak</a:t>
                      </a:r>
                      <a:br>
                        <a:rPr lang="vi-VN" sz="1200">
                          <a:effectLst/>
                        </a:rPr>
                      </a:br>
                      <a:r>
                        <a:rPr lang="vi-VN" sz="1200">
                          <a:effectLst/>
                        </a:rPr>
                        <a:t>-    best result</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
                      </a:r>
                      <a:br>
                        <a:rPr lang="vi-VN" sz="1200">
                          <a:effectLst/>
                        </a:rPr>
                      </a:br>
                      <a:r>
                        <a:rPr lang="vi-VN" sz="1200">
                          <a:effectLst/>
                        </a:rPr>
                        <a:t>20C</a:t>
                      </a:r>
                      <a:br>
                        <a:rPr lang="vi-VN" sz="1200">
                          <a:effectLst/>
                        </a:rPr>
                      </a:br>
                      <a:r>
                        <a:rPr lang="vi-VN" sz="1200">
                          <a:effectLst/>
                        </a:rPr>
                        <a:t>1C</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
                      </a:r>
                      <a:br>
                        <a:rPr lang="vi-VN" sz="1200">
                          <a:effectLst/>
                        </a:rPr>
                      </a:br>
                      <a:r>
                        <a:rPr lang="vi-VN" sz="1200">
                          <a:effectLst/>
                        </a:rPr>
                        <a:t>5C</a:t>
                      </a:r>
                      <a:br>
                        <a:rPr lang="vi-VN" sz="1200">
                          <a:effectLst/>
                        </a:rPr>
                      </a:br>
                      <a:r>
                        <a:rPr lang="vi-VN" sz="1200">
                          <a:effectLst/>
                        </a:rPr>
                        <a:t>0.5C or lower</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
                      </a:r>
                      <a:br>
                        <a:rPr lang="vi-VN" sz="1200">
                          <a:effectLst/>
                        </a:rPr>
                      </a:br>
                      <a:r>
                        <a:rPr lang="vi-VN" sz="1200">
                          <a:effectLst/>
                        </a:rPr>
                        <a:t>5C</a:t>
                      </a:r>
                      <a:r>
                        <a:rPr lang="vi-VN" sz="1200" baseline="30000">
                          <a:effectLst/>
                        </a:rPr>
                        <a:t>7 </a:t>
                      </a:r>
                      <a:r>
                        <a:rPr lang="vi-VN" sz="1200">
                          <a:effectLst/>
                        </a:rPr>
                        <a:t/>
                      </a:r>
                      <a:br>
                        <a:rPr lang="vi-VN" sz="1200">
                          <a:effectLst/>
                        </a:rPr>
                      </a:br>
                      <a:r>
                        <a:rPr lang="vi-VN" sz="1200">
                          <a:effectLst/>
                        </a:rPr>
                        <a:t>0.2C</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
                      </a:r>
                      <a:br>
                        <a:rPr lang="vi-VN" sz="1200" dirty="0">
                          <a:effectLst/>
                        </a:rPr>
                      </a:br>
                      <a:r>
                        <a:rPr lang="vi-VN" sz="1200" dirty="0">
                          <a:effectLst/>
                        </a:rPr>
                        <a:t>&gt;2C</a:t>
                      </a:r>
                      <a:br>
                        <a:rPr lang="vi-VN" sz="1200" dirty="0">
                          <a:effectLst/>
                        </a:rPr>
                      </a:br>
                      <a:r>
                        <a:rPr lang="vi-VN" sz="1200" dirty="0">
                          <a:effectLst/>
                        </a:rPr>
                        <a:t>1C or lower</a:t>
                      </a:r>
                      <a:endParaRPr lang="vi-VN" sz="1200" dirty="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
                      </a:r>
                      <a:br>
                        <a:rPr lang="vi-VN" sz="1200" dirty="0">
                          <a:effectLst/>
                        </a:rPr>
                      </a:br>
                      <a:r>
                        <a:rPr lang="vi-VN" sz="1200" dirty="0">
                          <a:effectLst/>
                        </a:rPr>
                        <a:t>&gt;2C</a:t>
                      </a:r>
                      <a:br>
                        <a:rPr lang="vi-VN" sz="1200" dirty="0">
                          <a:effectLst/>
                        </a:rPr>
                      </a:br>
                      <a:r>
                        <a:rPr lang="vi-VN" sz="1200" dirty="0">
                          <a:effectLst/>
                        </a:rPr>
                        <a:t>1C or lower</a:t>
                      </a:r>
                      <a:endParaRPr lang="vi-VN" sz="1200" dirty="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
                      </a:r>
                      <a:br>
                        <a:rPr lang="vi-VN" sz="1200">
                          <a:effectLst/>
                        </a:rPr>
                      </a:br>
                      <a:r>
                        <a:rPr lang="vi-VN" sz="1200">
                          <a:effectLst/>
                        </a:rPr>
                        <a:t>0.5C</a:t>
                      </a:r>
                      <a:br>
                        <a:rPr lang="vi-VN" sz="1200">
                          <a:effectLst/>
                        </a:rPr>
                      </a:br>
                      <a:r>
                        <a:rPr lang="vi-VN" sz="1200">
                          <a:effectLst/>
                        </a:rPr>
                        <a:t>0.2C or lower</a:t>
                      </a:r>
                      <a:endParaRPr lang="vi-VN" sz="1200">
                        <a:effectLst/>
                        <a:latin typeface="Times New Roman"/>
                        <a:ea typeface="Times New Roman"/>
                      </a:endParaRPr>
                    </a:p>
                  </a:txBody>
                  <a:tcPr marL="50917" marR="50917" marT="0" marB="0"/>
                </a:tc>
              </a:tr>
              <a:tr h="334132">
                <a:tc>
                  <a:txBody>
                    <a:bodyPr/>
                    <a:lstStyle/>
                    <a:p>
                      <a:pPr indent="0" algn="just">
                        <a:spcBef>
                          <a:spcPts val="600"/>
                        </a:spcBef>
                        <a:spcAft>
                          <a:spcPts val="0"/>
                        </a:spcAft>
                      </a:pPr>
                      <a:r>
                        <a:rPr lang="vi-VN" sz="1200">
                          <a:effectLst/>
                        </a:rPr>
                        <a:t>Operating Temperature(discharge only)</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-40 to </a:t>
                      </a:r>
                      <a:br>
                        <a:rPr lang="vi-VN" sz="1200">
                          <a:effectLst/>
                        </a:rPr>
                      </a:br>
                      <a:r>
                        <a:rPr lang="vi-VN" sz="1200">
                          <a:effectLst/>
                        </a:rPr>
                        <a:t>60°C</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-20 to </a:t>
                      </a:r>
                      <a:br>
                        <a:rPr lang="vi-VN" sz="1200">
                          <a:effectLst/>
                        </a:rPr>
                      </a:br>
                      <a:r>
                        <a:rPr lang="vi-VN" sz="1200">
                          <a:effectLst/>
                        </a:rPr>
                        <a:t>60°C</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-20 to </a:t>
                      </a:r>
                      <a:br>
                        <a:rPr lang="vi-VN" sz="1200">
                          <a:effectLst/>
                        </a:rPr>
                      </a:br>
                      <a:r>
                        <a:rPr lang="vi-VN" sz="1200">
                          <a:effectLst/>
                        </a:rPr>
                        <a:t>60°C</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-20 to </a:t>
                      </a:r>
                      <a:br>
                        <a:rPr lang="vi-VN" sz="1200">
                          <a:effectLst/>
                        </a:rPr>
                      </a:br>
                      <a:r>
                        <a:rPr lang="vi-VN" sz="1200">
                          <a:effectLst/>
                        </a:rPr>
                        <a:t>60°C</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0 to </a:t>
                      </a:r>
                      <a:br>
                        <a:rPr lang="vi-VN" sz="1200">
                          <a:effectLst/>
                        </a:rPr>
                      </a:br>
                      <a:r>
                        <a:rPr lang="vi-VN" sz="1200">
                          <a:effectLst/>
                        </a:rPr>
                        <a:t>60°C</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0 to </a:t>
                      </a:r>
                      <a:br>
                        <a:rPr lang="vi-VN" sz="1200">
                          <a:effectLst/>
                        </a:rPr>
                      </a:br>
                      <a:r>
                        <a:rPr lang="vi-VN" sz="1200">
                          <a:effectLst/>
                        </a:rPr>
                        <a:t>65°C</a:t>
                      </a:r>
                      <a:endParaRPr lang="vi-VN" sz="1200">
                        <a:effectLst/>
                        <a:latin typeface="Times New Roman"/>
                        <a:ea typeface="Times New Roman"/>
                      </a:endParaRPr>
                    </a:p>
                  </a:txBody>
                  <a:tcPr marL="50917" marR="50917" marT="0" marB="0"/>
                </a:tc>
              </a:tr>
              <a:tr h="334132">
                <a:tc>
                  <a:txBody>
                    <a:bodyPr/>
                    <a:lstStyle/>
                    <a:p>
                      <a:pPr indent="0" algn="just">
                        <a:spcBef>
                          <a:spcPts val="600"/>
                        </a:spcBef>
                        <a:spcAft>
                          <a:spcPts val="0"/>
                        </a:spcAft>
                      </a:pPr>
                      <a:r>
                        <a:rPr lang="vi-VN" sz="1200">
                          <a:effectLst/>
                        </a:rPr>
                        <a:t>Maintenance Requirement</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30 to 60 days</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60 to 90 days</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3 to 6 months</a:t>
                      </a:r>
                      <a:r>
                        <a:rPr lang="vi-VN" sz="1200" baseline="30000">
                          <a:effectLst/>
                        </a:rPr>
                        <a:t>9</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not req.</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not req.</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not req.</a:t>
                      </a:r>
                      <a:endParaRPr lang="vi-VN" sz="1200">
                        <a:effectLst/>
                        <a:latin typeface="Times New Roman"/>
                        <a:ea typeface="Times New Roman"/>
                      </a:endParaRPr>
                    </a:p>
                  </a:txBody>
                  <a:tcPr marL="50917" marR="50917" marT="0" marB="0"/>
                </a:tc>
              </a:tr>
              <a:tr h="334132">
                <a:tc>
                  <a:txBody>
                    <a:bodyPr/>
                    <a:lstStyle/>
                    <a:p>
                      <a:pPr indent="0" algn="just">
                        <a:spcBef>
                          <a:spcPts val="600"/>
                        </a:spcBef>
                        <a:spcAft>
                          <a:spcPts val="0"/>
                        </a:spcAft>
                      </a:pPr>
                      <a:r>
                        <a:rPr lang="vi-VN" sz="1200">
                          <a:effectLst/>
                        </a:rPr>
                        <a:t>Typical Battery Cost</a:t>
                      </a:r>
                      <a:br>
                        <a:rPr lang="vi-VN" sz="1200">
                          <a:effectLst/>
                        </a:rPr>
                      </a:br>
                      <a:r>
                        <a:rPr lang="vi-VN" sz="1200">
                          <a:effectLst/>
                        </a:rPr>
                        <a:t>(US$, reference only)</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$50</a:t>
                      </a:r>
                      <a:br>
                        <a:rPr lang="vi-VN" sz="1200">
                          <a:effectLst/>
                        </a:rPr>
                      </a:br>
                      <a:r>
                        <a:rPr lang="vi-VN" sz="1200">
                          <a:effectLst/>
                        </a:rPr>
                        <a:t>(7.2V)</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$60</a:t>
                      </a:r>
                      <a:br>
                        <a:rPr lang="vi-VN" sz="1200">
                          <a:effectLst/>
                        </a:rPr>
                      </a:br>
                      <a:r>
                        <a:rPr lang="vi-VN" sz="1200">
                          <a:effectLst/>
                        </a:rPr>
                        <a:t>(7.2V)</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$25</a:t>
                      </a:r>
                      <a:br>
                        <a:rPr lang="vi-VN" sz="1200">
                          <a:effectLst/>
                        </a:rPr>
                      </a:br>
                      <a:r>
                        <a:rPr lang="vi-VN" sz="1200">
                          <a:effectLst/>
                        </a:rPr>
                        <a:t>(6V)</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$100</a:t>
                      </a:r>
                      <a:br>
                        <a:rPr lang="vi-VN" sz="1200">
                          <a:effectLst/>
                        </a:rPr>
                      </a:br>
                      <a:r>
                        <a:rPr lang="vi-VN" sz="1200">
                          <a:effectLst/>
                        </a:rPr>
                        <a:t>(7.2V)</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$100</a:t>
                      </a:r>
                      <a:br>
                        <a:rPr lang="vi-VN" sz="1200">
                          <a:effectLst/>
                        </a:rPr>
                      </a:br>
                      <a:r>
                        <a:rPr lang="vi-VN" sz="1200">
                          <a:effectLst/>
                        </a:rPr>
                        <a:t>(7.2V)</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$5</a:t>
                      </a:r>
                      <a:br>
                        <a:rPr lang="vi-VN" sz="1200">
                          <a:effectLst/>
                        </a:rPr>
                      </a:br>
                      <a:r>
                        <a:rPr lang="vi-VN" sz="1200">
                          <a:effectLst/>
                        </a:rPr>
                        <a:t>(9V)</a:t>
                      </a:r>
                      <a:endParaRPr lang="vi-VN" sz="1200">
                        <a:effectLst/>
                        <a:latin typeface="Times New Roman"/>
                        <a:ea typeface="Times New Roman"/>
                      </a:endParaRPr>
                    </a:p>
                  </a:txBody>
                  <a:tcPr marL="50917" marR="50917" marT="0" marB="0"/>
                </a:tc>
              </a:tr>
              <a:tr h="222755">
                <a:tc>
                  <a:txBody>
                    <a:bodyPr/>
                    <a:lstStyle/>
                    <a:p>
                      <a:pPr indent="0" algn="just">
                        <a:spcBef>
                          <a:spcPts val="600"/>
                        </a:spcBef>
                        <a:spcAft>
                          <a:spcPts val="0"/>
                        </a:spcAft>
                      </a:pPr>
                      <a:r>
                        <a:rPr lang="vi-VN" sz="1200">
                          <a:effectLst/>
                        </a:rPr>
                        <a:t>Cost per Cycle(US$)</a:t>
                      </a:r>
                      <a:r>
                        <a:rPr lang="vi-VN" sz="1200" baseline="30000">
                          <a:effectLst/>
                        </a:rPr>
                        <a:t>11</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$0.04</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$0.12</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$0.10</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$0.14</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$0.29</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$0.10-0.50</a:t>
                      </a:r>
                      <a:endParaRPr lang="vi-VN" sz="1200">
                        <a:effectLst/>
                        <a:latin typeface="Times New Roman"/>
                        <a:ea typeface="Times New Roman"/>
                      </a:endParaRPr>
                    </a:p>
                  </a:txBody>
                  <a:tcPr marL="50917" marR="50917" marT="0" marB="0"/>
                </a:tc>
              </a:tr>
              <a:tr h="445509">
                <a:tc>
                  <a:txBody>
                    <a:bodyPr/>
                    <a:lstStyle/>
                    <a:p>
                      <a:pPr indent="0" algn="just">
                        <a:spcBef>
                          <a:spcPts val="600"/>
                        </a:spcBef>
                        <a:spcAft>
                          <a:spcPts val="0"/>
                        </a:spcAft>
                      </a:pPr>
                      <a:r>
                        <a:rPr lang="vi-VN" sz="1200">
                          <a:effectLst/>
                        </a:rPr>
                        <a:t>Commercial use since</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1950</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1990</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1970 (sealed lead acid)</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1991</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a:effectLst/>
                        </a:rPr>
                        <a:t>1999</a:t>
                      </a:r>
                      <a:endParaRPr lang="vi-VN" sz="1200">
                        <a:effectLst/>
                        <a:latin typeface="Times New Roman"/>
                        <a:ea typeface="Times New Roman"/>
                      </a:endParaRPr>
                    </a:p>
                  </a:txBody>
                  <a:tcPr marL="50917" marR="50917" marT="0" marB="0"/>
                </a:tc>
                <a:tc>
                  <a:txBody>
                    <a:bodyPr/>
                    <a:lstStyle/>
                    <a:p>
                      <a:pPr indent="0" algn="just">
                        <a:spcBef>
                          <a:spcPts val="600"/>
                        </a:spcBef>
                        <a:spcAft>
                          <a:spcPts val="0"/>
                        </a:spcAft>
                      </a:pPr>
                      <a:r>
                        <a:rPr lang="vi-VN" sz="1200" dirty="0">
                          <a:effectLst/>
                        </a:rPr>
                        <a:t>1992</a:t>
                      </a:r>
                      <a:endParaRPr lang="vi-VN" sz="1200" dirty="0">
                        <a:effectLst/>
                        <a:latin typeface="Times New Roman"/>
                        <a:ea typeface="Times New Roman"/>
                      </a:endParaRPr>
                    </a:p>
                  </a:txBody>
                  <a:tcPr marL="50917" marR="50917" marT="0" marB="0"/>
                </a:tc>
              </a:tr>
            </a:tbl>
          </a:graphicData>
        </a:graphic>
      </p:graphicFrame>
    </p:spTree>
    <p:extLst>
      <p:ext uri="{BB962C8B-B14F-4D97-AF65-F5344CB8AC3E}">
        <p14:creationId xmlns:p14="http://schemas.microsoft.com/office/powerpoint/2010/main" val="239609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a:t>
            </a:r>
            <a:r>
              <a:rPr lang="en-GB" dirty="0" err="1" smtClean="0"/>
              <a:t>sánh</a:t>
            </a:r>
            <a:r>
              <a:rPr lang="en-GB" dirty="0" smtClean="0"/>
              <a:t> </a:t>
            </a:r>
            <a:r>
              <a:rPr lang="en-GB" dirty="0" err="1" smtClean="0"/>
              <a:t>acquy</a:t>
            </a:r>
            <a:r>
              <a:rPr lang="en-GB" dirty="0" smtClean="0"/>
              <a:t> </a:t>
            </a:r>
            <a:r>
              <a:rPr lang="en-GB" dirty="0" err="1" smtClean="0"/>
              <a:t>Litium</a:t>
            </a:r>
            <a:r>
              <a:rPr lang="en-GB" dirty="0" smtClean="0"/>
              <a:t> </a:t>
            </a:r>
            <a:r>
              <a:rPr lang="en-GB" dirty="0" err="1" smtClean="0"/>
              <a:t>với</a:t>
            </a:r>
            <a:r>
              <a:rPr lang="en-GB" dirty="0" smtClean="0"/>
              <a:t> </a:t>
            </a:r>
            <a:r>
              <a:rPr lang="en-GB" dirty="0" err="1" smtClean="0"/>
              <a:t>acquy</a:t>
            </a:r>
            <a:r>
              <a:rPr lang="en-GB" dirty="0" smtClean="0"/>
              <a:t> </a:t>
            </a:r>
            <a:r>
              <a:rPr lang="en-GB" dirty="0" err="1" smtClean="0"/>
              <a:t>axit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4028318"/>
              </p:ext>
            </p:extLst>
          </p:nvPr>
        </p:nvGraphicFramePr>
        <p:xfrm>
          <a:off x="457201" y="1772819"/>
          <a:ext cx="8229600" cy="4608509"/>
        </p:xfrm>
        <a:graphic>
          <a:graphicData uri="http://schemas.openxmlformats.org/drawingml/2006/table">
            <a:tbl>
              <a:tblPr firstRow="1" firstCol="1" bandRow="1">
                <a:tableStyleId>{5C22544A-7EE6-4342-B048-85BDC9FD1C3A}</a:tableStyleId>
              </a:tblPr>
              <a:tblGrid>
                <a:gridCol w="2530623"/>
                <a:gridCol w="2836871"/>
                <a:gridCol w="2862106"/>
              </a:tblGrid>
              <a:tr h="423713">
                <a:tc>
                  <a:txBody>
                    <a:bodyPr/>
                    <a:lstStyle/>
                    <a:p>
                      <a:pPr indent="180340">
                        <a:spcBef>
                          <a:spcPts val="600"/>
                        </a:spcBef>
                        <a:spcAft>
                          <a:spcPts val="0"/>
                        </a:spcAft>
                      </a:pPr>
                      <a:r>
                        <a:rPr lang="vi-VN" sz="2400" dirty="0">
                          <a:effectLst/>
                        </a:rPr>
                        <a:t> </a:t>
                      </a:r>
                      <a:endParaRPr lang="en-GB" sz="2400" dirty="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en-US" sz="2400">
                          <a:effectLst/>
                        </a:rPr>
                        <a:t>Lithium </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en-US" sz="2400">
                          <a:effectLst/>
                        </a:rPr>
                        <a:t>Axit  (khô)</a:t>
                      </a:r>
                      <a:endParaRPr lang="en-GB" sz="2400">
                        <a:effectLst/>
                        <a:latin typeface="Times New Roman" panose="02020603050405020304" pitchFamily="18" charset="0"/>
                        <a:ea typeface="Arial" panose="020B0604020202020204" pitchFamily="34" charset="0"/>
                      </a:endParaRPr>
                    </a:p>
                  </a:txBody>
                  <a:tcPr marL="68580" marR="68580" marT="0" marB="0"/>
                </a:tc>
              </a:tr>
              <a:tr h="423713">
                <a:tc>
                  <a:txBody>
                    <a:bodyPr/>
                    <a:lstStyle/>
                    <a:p>
                      <a:pPr indent="180340">
                        <a:spcBef>
                          <a:spcPts val="600"/>
                        </a:spcBef>
                        <a:spcAft>
                          <a:spcPts val="0"/>
                        </a:spcAft>
                      </a:pPr>
                      <a:r>
                        <a:rPr lang="en-US" sz="2400">
                          <a:effectLst/>
                        </a:rPr>
                        <a:t>Nhã hiệu </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en-US" sz="2400">
                          <a:effectLst/>
                        </a:rPr>
                        <a:t>MS</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en-US" sz="2400">
                          <a:effectLst/>
                        </a:rPr>
                        <a:t>N100</a:t>
                      </a:r>
                      <a:endParaRPr lang="en-GB" sz="2400">
                        <a:effectLst/>
                        <a:latin typeface="Times New Roman" panose="02020603050405020304" pitchFamily="18" charset="0"/>
                        <a:ea typeface="Arial" panose="020B0604020202020204" pitchFamily="34" charset="0"/>
                      </a:endParaRPr>
                    </a:p>
                  </a:txBody>
                  <a:tcPr marL="68580" marR="68580" marT="0" marB="0"/>
                </a:tc>
              </a:tr>
              <a:tr h="545665">
                <a:tc>
                  <a:txBody>
                    <a:bodyPr/>
                    <a:lstStyle/>
                    <a:p>
                      <a:pPr indent="180340">
                        <a:spcBef>
                          <a:spcPts val="600"/>
                        </a:spcBef>
                        <a:spcAft>
                          <a:spcPts val="0"/>
                        </a:spcAft>
                      </a:pPr>
                      <a:r>
                        <a:rPr lang="vi-VN" sz="2400" dirty="0">
                          <a:effectLst/>
                        </a:rPr>
                        <a:t>Kích thước</a:t>
                      </a:r>
                      <a:endParaRPr lang="en-GB" sz="2400" dirty="0">
                        <a:effectLst/>
                        <a:latin typeface="Times New Roman" panose="02020603050405020304" pitchFamily="18" charset="0"/>
                        <a:ea typeface="Arial" panose="020B0604020202020204" pitchFamily="34" charset="0"/>
                      </a:endParaRPr>
                    </a:p>
                  </a:txBody>
                  <a:tcPr marL="68580" marR="68580" marT="0" marB="0"/>
                </a:tc>
                <a:tc>
                  <a:txBody>
                    <a:bodyPr/>
                    <a:lstStyle/>
                    <a:p>
                      <a:pPr indent="180340" fontAlgn="base">
                        <a:spcBef>
                          <a:spcPts val="600"/>
                        </a:spcBef>
                        <a:spcAft>
                          <a:spcPts val="0"/>
                        </a:spcAft>
                      </a:pPr>
                      <a:r>
                        <a:rPr lang="vi-VN" sz="2400">
                          <a:effectLst/>
                        </a:rPr>
                        <a:t>270*265*175mm</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en-US" sz="2400">
                          <a:effectLst/>
                        </a:rPr>
                        <a:t>340x180x200 mm</a:t>
                      </a:r>
                      <a:endParaRPr lang="en-GB" sz="2400">
                        <a:effectLst/>
                        <a:latin typeface="Times New Roman" panose="02020603050405020304" pitchFamily="18" charset="0"/>
                        <a:ea typeface="Arial" panose="020B0604020202020204" pitchFamily="34" charset="0"/>
                      </a:endParaRPr>
                    </a:p>
                  </a:txBody>
                  <a:tcPr marL="68580" marR="68580" marT="0" marB="0"/>
                </a:tc>
              </a:tr>
              <a:tr h="423713">
                <a:tc>
                  <a:txBody>
                    <a:bodyPr/>
                    <a:lstStyle/>
                    <a:p>
                      <a:pPr indent="180340">
                        <a:spcBef>
                          <a:spcPts val="600"/>
                        </a:spcBef>
                        <a:spcAft>
                          <a:spcPts val="0"/>
                        </a:spcAft>
                      </a:pPr>
                      <a:r>
                        <a:rPr lang="en-US" sz="2400">
                          <a:effectLst/>
                        </a:rPr>
                        <a:t>Trọng lượng</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vi-VN" sz="2400">
                          <a:effectLst/>
                        </a:rPr>
                        <a:t>13</a:t>
                      </a:r>
                      <a:r>
                        <a:rPr lang="en-US" sz="2400">
                          <a:effectLst/>
                        </a:rPr>
                        <a:t> kg</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en-US" sz="2400">
                          <a:effectLst/>
                        </a:rPr>
                        <a:t>24,5 kg</a:t>
                      </a:r>
                      <a:endParaRPr lang="en-GB" sz="2400">
                        <a:effectLst/>
                        <a:latin typeface="Times New Roman" panose="02020603050405020304" pitchFamily="18" charset="0"/>
                        <a:ea typeface="Arial" panose="020B0604020202020204" pitchFamily="34" charset="0"/>
                      </a:endParaRPr>
                    </a:p>
                  </a:txBody>
                  <a:tcPr marL="68580" marR="68580" marT="0" marB="0"/>
                </a:tc>
              </a:tr>
              <a:tr h="423713">
                <a:tc>
                  <a:txBody>
                    <a:bodyPr/>
                    <a:lstStyle/>
                    <a:p>
                      <a:pPr indent="180340">
                        <a:spcBef>
                          <a:spcPts val="600"/>
                        </a:spcBef>
                        <a:spcAft>
                          <a:spcPts val="0"/>
                        </a:spcAft>
                      </a:pPr>
                      <a:r>
                        <a:rPr lang="en-US" sz="2400">
                          <a:effectLst/>
                        </a:rPr>
                        <a:t>Điện áp</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en-US" sz="2400">
                          <a:effectLst/>
                        </a:rPr>
                        <a:t>12,8 V</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en-US" sz="2400">
                          <a:effectLst/>
                        </a:rPr>
                        <a:t>12 V</a:t>
                      </a:r>
                      <a:endParaRPr lang="en-GB" sz="2400">
                        <a:effectLst/>
                        <a:latin typeface="Times New Roman" panose="02020603050405020304" pitchFamily="18" charset="0"/>
                        <a:ea typeface="Arial" panose="020B0604020202020204" pitchFamily="34" charset="0"/>
                      </a:endParaRPr>
                    </a:p>
                  </a:txBody>
                  <a:tcPr marL="68580" marR="68580" marT="0" marB="0"/>
                </a:tc>
              </a:tr>
              <a:tr h="423713">
                <a:tc>
                  <a:txBody>
                    <a:bodyPr/>
                    <a:lstStyle/>
                    <a:p>
                      <a:pPr indent="180340">
                        <a:spcBef>
                          <a:spcPts val="600"/>
                        </a:spcBef>
                        <a:spcAft>
                          <a:spcPts val="0"/>
                        </a:spcAft>
                      </a:pPr>
                      <a:r>
                        <a:rPr lang="en-US" sz="2400">
                          <a:effectLst/>
                        </a:rPr>
                        <a:t>Dung lượng</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en-US" sz="2400">
                          <a:effectLst/>
                        </a:rPr>
                        <a:t>100Ah</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en-US" sz="2400">
                          <a:effectLst/>
                        </a:rPr>
                        <a:t>100 Ah</a:t>
                      </a:r>
                      <a:endParaRPr lang="en-GB" sz="2400">
                        <a:effectLst/>
                        <a:latin typeface="Times New Roman" panose="02020603050405020304" pitchFamily="18" charset="0"/>
                        <a:ea typeface="Arial" panose="020B0604020202020204" pitchFamily="34" charset="0"/>
                      </a:endParaRPr>
                    </a:p>
                  </a:txBody>
                  <a:tcPr marL="68580" marR="68580" marT="0" marB="0"/>
                </a:tc>
              </a:tr>
              <a:tr h="475766">
                <a:tc>
                  <a:txBody>
                    <a:bodyPr/>
                    <a:lstStyle/>
                    <a:p>
                      <a:pPr indent="180340">
                        <a:spcBef>
                          <a:spcPts val="600"/>
                        </a:spcBef>
                        <a:spcAft>
                          <a:spcPts val="0"/>
                        </a:spcAft>
                      </a:pPr>
                      <a:r>
                        <a:rPr lang="en-US" sz="2400">
                          <a:effectLst/>
                        </a:rPr>
                        <a:t>Chu kỳ sạc</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fontAlgn="base">
                        <a:lnSpc>
                          <a:spcPts val="1950"/>
                        </a:lnSpc>
                        <a:spcBef>
                          <a:spcPts val="600"/>
                        </a:spcBef>
                        <a:spcAft>
                          <a:spcPts val="0"/>
                        </a:spcAft>
                      </a:pPr>
                      <a:r>
                        <a:rPr lang="en-US" sz="2400">
                          <a:effectLst/>
                        </a:rPr>
                        <a:t>2000 lần</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vi-VN" sz="2400">
                          <a:effectLst/>
                        </a:rPr>
                        <a:t> </a:t>
                      </a:r>
                      <a:endParaRPr lang="en-GB" sz="2400">
                        <a:effectLst/>
                        <a:latin typeface="Times New Roman" panose="02020603050405020304" pitchFamily="18" charset="0"/>
                        <a:ea typeface="Arial" panose="020B0604020202020204" pitchFamily="34" charset="0"/>
                      </a:endParaRPr>
                    </a:p>
                  </a:txBody>
                  <a:tcPr marL="68580" marR="68580" marT="0" marB="0"/>
                </a:tc>
              </a:tr>
              <a:tr h="655574">
                <a:tc>
                  <a:txBody>
                    <a:bodyPr/>
                    <a:lstStyle/>
                    <a:p>
                      <a:pPr indent="180340">
                        <a:spcBef>
                          <a:spcPts val="600"/>
                        </a:spcBef>
                        <a:spcAft>
                          <a:spcPts val="0"/>
                        </a:spcAft>
                      </a:pPr>
                      <a:r>
                        <a:rPr lang="en-US" sz="2400">
                          <a:effectLst/>
                        </a:rPr>
                        <a:t>Giá</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marL="21590" indent="180340" fontAlgn="base">
                        <a:lnSpc>
                          <a:spcPts val="1950"/>
                        </a:lnSpc>
                        <a:spcBef>
                          <a:spcPts val="600"/>
                        </a:spcBef>
                        <a:spcAft>
                          <a:spcPts val="0"/>
                        </a:spcAft>
                      </a:pPr>
                      <a:r>
                        <a:rPr lang="vi-VN" sz="2400">
                          <a:effectLst/>
                        </a:rPr>
                        <a:t>2 Piece 288,00 US$</a:t>
                      </a:r>
                      <a:endParaRPr lang="en-GB" sz="2400">
                        <a:effectLst/>
                        <a:latin typeface="Times New Roman" panose="02020603050405020304" pitchFamily="18" charset="0"/>
                        <a:ea typeface="Arial" panose="020B0604020202020204" pitchFamily="34" charset="0"/>
                      </a:endParaRPr>
                    </a:p>
                  </a:txBody>
                  <a:tcPr marL="68580" marR="68580" marT="0" marB="0"/>
                </a:tc>
                <a:tc>
                  <a:txBody>
                    <a:bodyPr/>
                    <a:lstStyle/>
                    <a:p>
                      <a:pPr indent="180340" algn="just">
                        <a:spcBef>
                          <a:spcPts val="600"/>
                        </a:spcBef>
                        <a:spcAft>
                          <a:spcPts val="0"/>
                        </a:spcAft>
                      </a:pPr>
                      <a:r>
                        <a:rPr lang="vi-VN" sz="2400">
                          <a:effectLst/>
                        </a:rPr>
                        <a:t>2.034.000 VND</a:t>
                      </a:r>
                      <a:endParaRPr lang="en-GB" sz="2400">
                        <a:effectLst/>
                        <a:latin typeface="Times New Roman" panose="02020603050405020304" pitchFamily="18" charset="0"/>
                        <a:ea typeface="Arial" panose="020B0604020202020204" pitchFamily="34" charset="0"/>
                      </a:endParaRPr>
                    </a:p>
                  </a:txBody>
                  <a:tcPr marL="68580" marR="68580" marT="0" marB="0"/>
                </a:tc>
              </a:tr>
              <a:tr h="812939">
                <a:tc>
                  <a:txBody>
                    <a:bodyPr/>
                    <a:lstStyle/>
                    <a:p>
                      <a:pPr indent="180340">
                        <a:spcBef>
                          <a:spcPts val="600"/>
                        </a:spcBef>
                        <a:spcAft>
                          <a:spcPts val="0"/>
                        </a:spcAft>
                      </a:pPr>
                      <a:r>
                        <a:rPr lang="en-US" sz="2400" dirty="0" err="1">
                          <a:effectLst/>
                        </a:rPr>
                        <a:t>Hãng</a:t>
                      </a:r>
                      <a:r>
                        <a:rPr lang="en-US" sz="2400" dirty="0">
                          <a:effectLst/>
                        </a:rPr>
                        <a:t> SX</a:t>
                      </a:r>
                      <a:endParaRPr lang="en-GB" sz="2400" dirty="0">
                        <a:effectLst/>
                        <a:latin typeface="Times New Roman" panose="02020603050405020304" pitchFamily="18" charset="0"/>
                        <a:ea typeface="Arial" panose="020B0604020202020204" pitchFamily="34" charset="0"/>
                      </a:endParaRPr>
                    </a:p>
                  </a:txBody>
                  <a:tcPr marL="68580" marR="68580" marT="0" marB="0"/>
                </a:tc>
                <a:tc>
                  <a:txBody>
                    <a:bodyPr/>
                    <a:lstStyle/>
                    <a:p>
                      <a:pPr marL="21590" indent="180340" fontAlgn="base">
                        <a:lnSpc>
                          <a:spcPts val="1950"/>
                        </a:lnSpc>
                        <a:spcBef>
                          <a:spcPts val="600"/>
                        </a:spcBef>
                        <a:spcAft>
                          <a:spcPts val="0"/>
                        </a:spcAft>
                      </a:pPr>
                      <a:r>
                        <a:rPr lang="vi-VN" sz="2400" dirty="0">
                          <a:effectLst/>
                        </a:rPr>
                        <a:t>Guangdong, China (Mainland)</a:t>
                      </a:r>
                      <a:endParaRPr lang="en-GB" sz="2400" dirty="0">
                        <a:effectLst/>
                        <a:latin typeface="Times New Roman" panose="02020603050405020304" pitchFamily="18" charset="0"/>
                        <a:ea typeface="Arial" panose="020B0604020202020204" pitchFamily="34" charset="0"/>
                      </a:endParaRPr>
                    </a:p>
                  </a:txBody>
                  <a:tcPr marL="68580" marR="68580" marT="0" marB="0"/>
                </a:tc>
                <a:tc>
                  <a:txBody>
                    <a:bodyPr/>
                    <a:lstStyle/>
                    <a:p>
                      <a:pPr indent="180340">
                        <a:spcBef>
                          <a:spcPts val="600"/>
                        </a:spcBef>
                        <a:spcAft>
                          <a:spcPts val="0"/>
                        </a:spcAft>
                      </a:pPr>
                      <a:r>
                        <a:rPr lang="en-US" sz="2400" dirty="0" err="1">
                          <a:effectLst/>
                        </a:rPr>
                        <a:t>Acquy</a:t>
                      </a:r>
                      <a:r>
                        <a:rPr lang="en-US" sz="2400" dirty="0">
                          <a:effectLst/>
                        </a:rPr>
                        <a:t> </a:t>
                      </a:r>
                      <a:r>
                        <a:rPr lang="en-US" sz="2400" dirty="0" err="1">
                          <a:effectLst/>
                        </a:rPr>
                        <a:t>Đồng</a:t>
                      </a:r>
                      <a:r>
                        <a:rPr lang="en-US" sz="2400" dirty="0">
                          <a:effectLst/>
                        </a:rPr>
                        <a:t> </a:t>
                      </a:r>
                      <a:r>
                        <a:rPr lang="en-US" sz="2400" dirty="0" err="1">
                          <a:effectLst/>
                        </a:rPr>
                        <a:t>Nai</a:t>
                      </a:r>
                      <a:endParaRPr lang="en-GB" sz="2400" dirty="0">
                        <a:effectLst/>
                        <a:latin typeface="Times New Roman" panose="02020603050405020304" pitchFamily="18" charset="0"/>
                        <a:ea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660171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564" y="260648"/>
            <a:ext cx="4762872" cy="706090"/>
          </a:xfrm>
          <a:solidFill>
            <a:srgbClr val="FFFF00"/>
          </a:solidFill>
        </p:spPr>
        <p:txBody>
          <a:bodyPr>
            <a:normAutofit fontScale="90000"/>
          </a:bodyPr>
          <a:lstStyle/>
          <a:p>
            <a:r>
              <a:rPr lang="vi-VN" dirty="0" smtClean="0"/>
              <a:t>5. Cơ chế nạp xả</a:t>
            </a:r>
            <a:endParaRPr lang="vi-VN" dirty="0"/>
          </a:p>
        </p:txBody>
      </p:sp>
      <p:sp>
        <p:nvSpPr>
          <p:cNvPr id="3" name="Content Placeholder 2"/>
          <p:cNvSpPr>
            <a:spLocks noGrp="1"/>
          </p:cNvSpPr>
          <p:nvPr>
            <p:ph idx="1"/>
          </p:nvPr>
        </p:nvSpPr>
        <p:spPr>
          <a:xfrm>
            <a:off x="457200" y="1268760"/>
            <a:ext cx="8229600" cy="5400600"/>
          </a:xfrm>
        </p:spPr>
        <p:txBody>
          <a:bodyPr>
            <a:normAutofit fontScale="62500" lnSpcReduction="20000"/>
          </a:bodyPr>
          <a:lstStyle/>
          <a:p>
            <a:pPr marL="0" indent="0">
              <a:buNone/>
            </a:pPr>
            <a:r>
              <a:rPr lang="es-MX" b="1" dirty="0" err="1"/>
              <a:t>Nguyên</a:t>
            </a:r>
            <a:r>
              <a:rPr lang="es-MX" b="1" dirty="0"/>
              <a:t> </a:t>
            </a:r>
            <a:r>
              <a:rPr lang="es-MX" b="1" dirty="0" err="1"/>
              <a:t>tắc</a:t>
            </a:r>
            <a:r>
              <a:rPr lang="es-MX" b="1" dirty="0"/>
              <a:t> </a:t>
            </a:r>
            <a:r>
              <a:rPr lang="es-MX" b="1" dirty="0" err="1"/>
              <a:t>chung</a:t>
            </a:r>
            <a:r>
              <a:rPr lang="es-MX" b="1" dirty="0"/>
              <a:t> </a:t>
            </a:r>
            <a:r>
              <a:rPr lang="es-MX" b="1" dirty="0" err="1"/>
              <a:t>nạp</a:t>
            </a:r>
            <a:r>
              <a:rPr lang="es-MX" b="1" dirty="0"/>
              <a:t> </a:t>
            </a:r>
            <a:r>
              <a:rPr lang="es-MX" b="1" dirty="0" err="1"/>
              <a:t>acquy</a:t>
            </a:r>
            <a:endParaRPr lang="vi-VN" b="1" dirty="0"/>
          </a:p>
          <a:p>
            <a:pPr marL="0" indent="0">
              <a:buNone/>
            </a:pPr>
            <a:r>
              <a:rPr lang="es-MX" dirty="0" err="1"/>
              <a:t>Công</a:t>
            </a:r>
            <a:r>
              <a:rPr lang="es-MX" dirty="0"/>
              <a:t> </a:t>
            </a:r>
            <a:r>
              <a:rPr lang="es-MX" dirty="0" err="1"/>
              <a:t>nghệ</a:t>
            </a:r>
            <a:r>
              <a:rPr lang="es-MX" dirty="0"/>
              <a:t> </a:t>
            </a:r>
            <a:r>
              <a:rPr lang="es-MX" dirty="0" err="1"/>
              <a:t>xạc</a:t>
            </a:r>
            <a:r>
              <a:rPr lang="es-MX" dirty="0"/>
              <a:t> </a:t>
            </a:r>
            <a:r>
              <a:rPr lang="es-MX" dirty="0" err="1"/>
              <a:t>phổ</a:t>
            </a:r>
            <a:r>
              <a:rPr lang="es-MX" dirty="0"/>
              <a:t> </a:t>
            </a:r>
            <a:r>
              <a:rPr lang="es-MX" dirty="0" err="1"/>
              <a:t>biến</a:t>
            </a:r>
            <a:r>
              <a:rPr lang="es-MX" dirty="0"/>
              <a:t> </a:t>
            </a:r>
            <a:r>
              <a:rPr lang="es-MX" dirty="0" err="1"/>
              <a:t>nhất</a:t>
            </a:r>
            <a:r>
              <a:rPr lang="es-MX" dirty="0"/>
              <a:t> </a:t>
            </a:r>
            <a:r>
              <a:rPr lang="es-MX" dirty="0" err="1"/>
              <a:t>hiện</a:t>
            </a:r>
            <a:r>
              <a:rPr lang="es-MX" dirty="0"/>
              <a:t> </a:t>
            </a:r>
            <a:r>
              <a:rPr lang="es-MX" dirty="0" err="1"/>
              <a:t>nay</a:t>
            </a:r>
            <a:r>
              <a:rPr lang="es-MX" dirty="0"/>
              <a:t> </a:t>
            </a:r>
            <a:r>
              <a:rPr lang="es-MX" dirty="0" err="1"/>
              <a:t>là</a:t>
            </a:r>
            <a:r>
              <a:rPr lang="es-MX" dirty="0"/>
              <a:t> </a:t>
            </a:r>
            <a:r>
              <a:rPr lang="es-MX" dirty="0" err="1"/>
              <a:t>công</a:t>
            </a:r>
            <a:r>
              <a:rPr lang="es-MX" dirty="0"/>
              <a:t> </a:t>
            </a:r>
            <a:r>
              <a:rPr lang="es-MX" dirty="0" err="1"/>
              <a:t>nghệ</a:t>
            </a:r>
            <a:r>
              <a:rPr lang="es-MX" dirty="0"/>
              <a:t> </a:t>
            </a:r>
            <a:r>
              <a:rPr lang="es-MX" dirty="0" err="1"/>
              <a:t>xạc</a:t>
            </a:r>
            <a:r>
              <a:rPr lang="es-MX" dirty="0"/>
              <a:t> 3 </a:t>
            </a:r>
            <a:r>
              <a:rPr lang="es-MX" dirty="0" err="1"/>
              <a:t>giai</a:t>
            </a:r>
            <a:r>
              <a:rPr lang="es-MX" dirty="0"/>
              <a:t> </a:t>
            </a:r>
            <a:r>
              <a:rPr lang="es-MX" dirty="0" err="1"/>
              <a:t>đoạn</a:t>
            </a:r>
            <a:r>
              <a:rPr lang="es-MX" dirty="0"/>
              <a:t> </a:t>
            </a:r>
            <a:r>
              <a:rPr lang="es-MX" dirty="0" err="1"/>
              <a:t>bao</a:t>
            </a:r>
            <a:r>
              <a:rPr lang="es-MX" dirty="0"/>
              <a:t> </a:t>
            </a:r>
            <a:r>
              <a:rPr lang="es-MX" dirty="0" err="1"/>
              <a:t>gồm</a:t>
            </a:r>
            <a:r>
              <a:rPr lang="es-MX" dirty="0"/>
              <a:t> </a:t>
            </a:r>
            <a:r>
              <a:rPr lang="es-MX" dirty="0" err="1"/>
              <a:t>giai</a:t>
            </a:r>
            <a:r>
              <a:rPr lang="es-MX" dirty="0"/>
              <a:t> </a:t>
            </a:r>
            <a:r>
              <a:rPr lang="es-MX" dirty="0" err="1"/>
              <a:t>đoạn</a:t>
            </a:r>
            <a:r>
              <a:rPr lang="es-MX" dirty="0"/>
              <a:t> </a:t>
            </a:r>
            <a:r>
              <a:rPr lang="es-MX" dirty="0" err="1"/>
              <a:t>xạc</a:t>
            </a:r>
            <a:r>
              <a:rPr lang="es-MX" dirty="0"/>
              <a:t> </a:t>
            </a:r>
            <a:r>
              <a:rPr lang="es-MX" dirty="0" err="1"/>
              <a:t>ổn</a:t>
            </a:r>
            <a:r>
              <a:rPr lang="es-MX" dirty="0"/>
              <a:t> </a:t>
            </a:r>
            <a:r>
              <a:rPr lang="es-MX" dirty="0" err="1"/>
              <a:t>dòng</a:t>
            </a:r>
            <a:r>
              <a:rPr lang="es-MX" dirty="0"/>
              <a:t>, </a:t>
            </a:r>
            <a:r>
              <a:rPr lang="es-MX" dirty="0" err="1"/>
              <a:t>giai</a:t>
            </a:r>
            <a:r>
              <a:rPr lang="es-MX" dirty="0"/>
              <a:t> </a:t>
            </a:r>
            <a:r>
              <a:rPr lang="es-MX" dirty="0" err="1"/>
              <a:t>đoạn</a:t>
            </a:r>
            <a:r>
              <a:rPr lang="es-MX" dirty="0"/>
              <a:t> </a:t>
            </a:r>
            <a:r>
              <a:rPr lang="es-MX" dirty="0" err="1"/>
              <a:t>xạc</a:t>
            </a:r>
            <a:r>
              <a:rPr lang="es-MX" dirty="0"/>
              <a:t> </a:t>
            </a:r>
            <a:r>
              <a:rPr lang="es-MX" dirty="0" err="1"/>
              <a:t>ổn</a:t>
            </a:r>
            <a:r>
              <a:rPr lang="es-MX" dirty="0"/>
              <a:t> </a:t>
            </a:r>
            <a:r>
              <a:rPr lang="es-MX" dirty="0" err="1"/>
              <a:t>áp</a:t>
            </a:r>
            <a:r>
              <a:rPr lang="es-MX" dirty="0"/>
              <a:t>, </a:t>
            </a:r>
            <a:r>
              <a:rPr lang="es-MX" dirty="0" err="1"/>
              <a:t>và</a:t>
            </a:r>
            <a:r>
              <a:rPr lang="es-MX" dirty="0"/>
              <a:t> </a:t>
            </a:r>
            <a:r>
              <a:rPr lang="es-MX" dirty="0" err="1"/>
              <a:t>giai</a:t>
            </a:r>
            <a:r>
              <a:rPr lang="es-MX" dirty="0"/>
              <a:t> </a:t>
            </a:r>
            <a:r>
              <a:rPr lang="es-MX" dirty="0" err="1"/>
              <a:t>đoạn</a:t>
            </a:r>
            <a:r>
              <a:rPr lang="es-MX" dirty="0"/>
              <a:t> </a:t>
            </a:r>
            <a:r>
              <a:rPr lang="es-MX" dirty="0" err="1"/>
              <a:t>xạc</a:t>
            </a:r>
            <a:r>
              <a:rPr lang="es-MX" dirty="0"/>
              <a:t> </a:t>
            </a:r>
            <a:r>
              <a:rPr lang="es-MX" dirty="0" err="1"/>
              <a:t>trôi</a:t>
            </a:r>
            <a:r>
              <a:rPr lang="es-MX" dirty="0"/>
              <a:t> </a:t>
            </a:r>
            <a:r>
              <a:rPr lang="es-MX" dirty="0" err="1"/>
              <a:t>nổi</a:t>
            </a:r>
            <a:r>
              <a:rPr lang="es-MX" dirty="0"/>
              <a:t> (</a:t>
            </a:r>
            <a:r>
              <a:rPr lang="es-MX" dirty="0" err="1"/>
              <a:t>float</a:t>
            </a:r>
            <a:r>
              <a:rPr lang="es-MX" dirty="0"/>
              <a:t> </a:t>
            </a:r>
            <a:r>
              <a:rPr lang="es-MX" dirty="0" err="1"/>
              <a:t>charge</a:t>
            </a:r>
            <a:r>
              <a:rPr lang="es-MX" dirty="0"/>
              <a:t>).</a:t>
            </a:r>
            <a:endParaRPr lang="vi-VN" dirty="0"/>
          </a:p>
          <a:p>
            <a:pPr marL="0" indent="0">
              <a:buNone/>
            </a:pPr>
            <a:r>
              <a:rPr lang="es-MX" b="1" dirty="0" err="1"/>
              <a:t>Giai</a:t>
            </a:r>
            <a:r>
              <a:rPr lang="es-MX" b="1" dirty="0"/>
              <a:t> </a:t>
            </a:r>
            <a:r>
              <a:rPr lang="es-MX" b="1" dirty="0" err="1"/>
              <a:t>đoạn</a:t>
            </a:r>
            <a:r>
              <a:rPr lang="es-MX" b="1" dirty="0"/>
              <a:t> 1: </a:t>
            </a:r>
            <a:r>
              <a:rPr lang="es-MX" dirty="0" err="1"/>
              <a:t>acquy</a:t>
            </a:r>
            <a:r>
              <a:rPr lang="es-MX" dirty="0"/>
              <a:t> </a:t>
            </a:r>
            <a:r>
              <a:rPr lang="es-MX" dirty="0" err="1"/>
              <a:t>sẽ</a:t>
            </a:r>
            <a:r>
              <a:rPr lang="es-MX" dirty="0"/>
              <a:t> </a:t>
            </a:r>
            <a:r>
              <a:rPr lang="es-MX" dirty="0" err="1"/>
              <a:t>được</a:t>
            </a:r>
            <a:r>
              <a:rPr lang="es-MX" dirty="0"/>
              <a:t> </a:t>
            </a:r>
            <a:r>
              <a:rPr lang="es-MX" dirty="0" err="1"/>
              <a:t>xạc</a:t>
            </a:r>
            <a:r>
              <a:rPr lang="es-MX" dirty="0"/>
              <a:t> </a:t>
            </a:r>
            <a:r>
              <a:rPr lang="es-MX" dirty="0" err="1"/>
              <a:t>với</a:t>
            </a:r>
            <a:r>
              <a:rPr lang="es-MX" dirty="0"/>
              <a:t> </a:t>
            </a:r>
            <a:r>
              <a:rPr lang="es-MX" dirty="0" err="1"/>
              <a:t>dòng</a:t>
            </a:r>
            <a:r>
              <a:rPr lang="es-MX" dirty="0"/>
              <a:t> </a:t>
            </a:r>
            <a:r>
              <a:rPr lang="es-MX" dirty="0" err="1"/>
              <a:t>điện</a:t>
            </a:r>
            <a:r>
              <a:rPr lang="es-MX" dirty="0"/>
              <a:t> </a:t>
            </a:r>
            <a:r>
              <a:rPr lang="es-MX" dirty="0" err="1"/>
              <a:t>không</a:t>
            </a:r>
            <a:r>
              <a:rPr lang="es-MX" dirty="0"/>
              <a:t> </a:t>
            </a:r>
            <a:r>
              <a:rPr lang="es-MX" dirty="0" err="1"/>
              <a:t>đổi</a:t>
            </a:r>
            <a:r>
              <a:rPr lang="es-MX" dirty="0"/>
              <a:t> </a:t>
            </a:r>
            <a:r>
              <a:rPr lang="es-MX" dirty="0" err="1"/>
              <a:t>để</a:t>
            </a:r>
            <a:r>
              <a:rPr lang="es-MX" dirty="0"/>
              <a:t> </a:t>
            </a:r>
            <a:r>
              <a:rPr lang="es-MX" dirty="0" err="1"/>
              <a:t>đảm</a:t>
            </a:r>
            <a:r>
              <a:rPr lang="es-MX" dirty="0"/>
              <a:t> </a:t>
            </a:r>
            <a:r>
              <a:rPr lang="es-MX" dirty="0" err="1"/>
              <a:t>bảo</a:t>
            </a:r>
            <a:r>
              <a:rPr lang="es-MX" dirty="0"/>
              <a:t> </a:t>
            </a:r>
            <a:r>
              <a:rPr lang="es-MX" dirty="0" err="1"/>
              <a:t>acquy</a:t>
            </a:r>
            <a:r>
              <a:rPr lang="es-MX" dirty="0"/>
              <a:t> </a:t>
            </a:r>
            <a:r>
              <a:rPr lang="es-MX" dirty="0" err="1"/>
              <a:t>được</a:t>
            </a:r>
            <a:r>
              <a:rPr lang="es-MX" dirty="0"/>
              <a:t> </a:t>
            </a:r>
            <a:r>
              <a:rPr lang="es-MX" dirty="0" err="1"/>
              <a:t>xạc</a:t>
            </a:r>
            <a:r>
              <a:rPr lang="es-MX" dirty="0"/>
              <a:t> </a:t>
            </a:r>
            <a:r>
              <a:rPr lang="es-MX" dirty="0" err="1"/>
              <a:t>nhanh</a:t>
            </a:r>
            <a:r>
              <a:rPr lang="es-MX" dirty="0"/>
              <a:t> </a:t>
            </a:r>
            <a:r>
              <a:rPr lang="es-MX" dirty="0" err="1"/>
              <a:t>trong</a:t>
            </a:r>
            <a:r>
              <a:rPr lang="es-MX" dirty="0"/>
              <a:t> </a:t>
            </a:r>
            <a:r>
              <a:rPr lang="es-MX" dirty="0" err="1"/>
              <a:t>một</a:t>
            </a:r>
            <a:r>
              <a:rPr lang="es-MX" dirty="0"/>
              <a:t> </a:t>
            </a:r>
            <a:r>
              <a:rPr lang="es-MX" dirty="0" err="1"/>
              <a:t>thời</a:t>
            </a:r>
            <a:r>
              <a:rPr lang="es-MX" dirty="0"/>
              <a:t> </a:t>
            </a:r>
            <a:r>
              <a:rPr lang="es-MX" dirty="0" err="1"/>
              <a:t>gian</a:t>
            </a:r>
            <a:r>
              <a:rPr lang="es-MX" dirty="0"/>
              <a:t> </a:t>
            </a:r>
            <a:r>
              <a:rPr lang="es-MX" dirty="0" err="1"/>
              <a:t>ngắn</a:t>
            </a:r>
            <a:r>
              <a:rPr lang="es-MX" dirty="0"/>
              <a:t>.</a:t>
            </a:r>
            <a:endParaRPr lang="vi-VN" dirty="0"/>
          </a:p>
          <a:p>
            <a:pPr marL="0" indent="0">
              <a:buNone/>
            </a:pPr>
            <a:r>
              <a:rPr lang="es-MX" b="1" dirty="0" err="1"/>
              <a:t>Giai</a:t>
            </a:r>
            <a:r>
              <a:rPr lang="es-MX" b="1" dirty="0"/>
              <a:t> </a:t>
            </a:r>
            <a:r>
              <a:rPr lang="es-MX" b="1" dirty="0" err="1"/>
              <a:t>đoạn</a:t>
            </a:r>
            <a:r>
              <a:rPr lang="es-MX" b="1" dirty="0"/>
              <a:t> 2: </a:t>
            </a:r>
            <a:r>
              <a:rPr lang="es-MX" dirty="0" err="1"/>
              <a:t>khi</a:t>
            </a:r>
            <a:r>
              <a:rPr lang="es-MX" dirty="0"/>
              <a:t> </a:t>
            </a:r>
            <a:r>
              <a:rPr lang="es-MX" dirty="0" err="1"/>
              <a:t>acquy</a:t>
            </a:r>
            <a:r>
              <a:rPr lang="es-MX" dirty="0"/>
              <a:t> </a:t>
            </a:r>
            <a:r>
              <a:rPr lang="es-MX" dirty="0" err="1"/>
              <a:t>đạt</a:t>
            </a:r>
            <a:r>
              <a:rPr lang="es-MX" dirty="0"/>
              <a:t> </a:t>
            </a:r>
            <a:r>
              <a:rPr lang="es-MX" dirty="0" err="1"/>
              <a:t>đến</a:t>
            </a:r>
            <a:r>
              <a:rPr lang="es-MX" dirty="0"/>
              <a:t> </a:t>
            </a:r>
            <a:r>
              <a:rPr lang="es-MX" dirty="0" err="1"/>
              <a:t>một</a:t>
            </a:r>
            <a:r>
              <a:rPr lang="es-MX" dirty="0"/>
              <a:t> </a:t>
            </a:r>
            <a:r>
              <a:rPr lang="es-MX" dirty="0" err="1"/>
              <a:t>mức</a:t>
            </a:r>
            <a:r>
              <a:rPr lang="es-MX" dirty="0"/>
              <a:t> </a:t>
            </a:r>
            <a:r>
              <a:rPr lang="es-MX" dirty="0" err="1"/>
              <a:t>điện</a:t>
            </a:r>
            <a:r>
              <a:rPr lang="es-MX" dirty="0"/>
              <a:t> </a:t>
            </a:r>
            <a:r>
              <a:rPr lang="es-MX" dirty="0" err="1"/>
              <a:t>áp</a:t>
            </a:r>
            <a:r>
              <a:rPr lang="es-MX" dirty="0"/>
              <a:t> </a:t>
            </a:r>
            <a:r>
              <a:rPr lang="es-MX" dirty="0" err="1"/>
              <a:t>nhất</a:t>
            </a:r>
            <a:r>
              <a:rPr lang="es-MX" dirty="0"/>
              <a:t> </a:t>
            </a:r>
            <a:r>
              <a:rPr lang="es-MX" dirty="0" err="1"/>
              <a:t>định</a:t>
            </a:r>
            <a:r>
              <a:rPr lang="es-MX" dirty="0"/>
              <a:t> </a:t>
            </a:r>
            <a:r>
              <a:rPr lang="es-MX" dirty="0" err="1"/>
              <a:t>bộ</a:t>
            </a:r>
            <a:r>
              <a:rPr lang="es-MX" dirty="0"/>
              <a:t> </a:t>
            </a:r>
            <a:r>
              <a:rPr lang="es-MX" dirty="0" err="1"/>
              <a:t>xạc</a:t>
            </a:r>
            <a:r>
              <a:rPr lang="es-MX" dirty="0"/>
              <a:t> </a:t>
            </a:r>
            <a:r>
              <a:rPr lang="es-MX" dirty="0" err="1"/>
              <a:t>sẽ</a:t>
            </a:r>
            <a:r>
              <a:rPr lang="es-MX" dirty="0"/>
              <a:t> </a:t>
            </a:r>
            <a:r>
              <a:rPr lang="es-MX" dirty="0" err="1"/>
              <a:t>chuyển</a:t>
            </a:r>
            <a:r>
              <a:rPr lang="es-MX" dirty="0"/>
              <a:t> </a:t>
            </a:r>
            <a:r>
              <a:rPr lang="es-MX" dirty="0" err="1"/>
              <a:t>sang</a:t>
            </a:r>
            <a:r>
              <a:rPr lang="es-MX" dirty="0"/>
              <a:t> </a:t>
            </a:r>
            <a:r>
              <a:rPr lang="es-MX" dirty="0" err="1"/>
              <a:t>giai</a:t>
            </a:r>
            <a:r>
              <a:rPr lang="es-MX" dirty="0"/>
              <a:t> </a:t>
            </a:r>
            <a:r>
              <a:rPr lang="es-MX" dirty="0" err="1"/>
              <a:t>đoạn</a:t>
            </a:r>
            <a:r>
              <a:rPr lang="es-MX" dirty="0"/>
              <a:t> </a:t>
            </a:r>
            <a:r>
              <a:rPr lang="es-MX" dirty="0" err="1"/>
              <a:t>này</a:t>
            </a:r>
            <a:r>
              <a:rPr lang="es-MX" dirty="0"/>
              <a:t> </a:t>
            </a:r>
            <a:r>
              <a:rPr lang="es-MX" dirty="0" err="1"/>
              <a:t>và</a:t>
            </a:r>
            <a:r>
              <a:rPr lang="es-MX" dirty="0"/>
              <a:t> </a:t>
            </a:r>
            <a:r>
              <a:rPr lang="es-MX" dirty="0" err="1"/>
              <a:t>duy</a:t>
            </a:r>
            <a:r>
              <a:rPr lang="es-MX" dirty="0"/>
              <a:t> </a:t>
            </a:r>
            <a:r>
              <a:rPr lang="es-MX" dirty="0" err="1"/>
              <a:t>trì</a:t>
            </a:r>
            <a:r>
              <a:rPr lang="es-MX" dirty="0"/>
              <a:t> </a:t>
            </a:r>
            <a:r>
              <a:rPr lang="es-MX" dirty="0" err="1"/>
              <a:t>một</a:t>
            </a:r>
            <a:r>
              <a:rPr lang="es-MX" dirty="0"/>
              <a:t> </a:t>
            </a:r>
            <a:r>
              <a:rPr lang="es-MX" dirty="0" err="1"/>
              <a:t>điện</a:t>
            </a:r>
            <a:r>
              <a:rPr lang="es-MX" dirty="0"/>
              <a:t> </a:t>
            </a:r>
            <a:r>
              <a:rPr lang="es-MX" dirty="0" err="1"/>
              <a:t>áp</a:t>
            </a:r>
            <a:r>
              <a:rPr lang="es-MX" dirty="0"/>
              <a:t> </a:t>
            </a:r>
            <a:r>
              <a:rPr lang="es-MX" dirty="0" err="1"/>
              <a:t>không</a:t>
            </a:r>
            <a:r>
              <a:rPr lang="es-MX" dirty="0"/>
              <a:t> </a:t>
            </a:r>
            <a:r>
              <a:rPr lang="es-MX" dirty="0" err="1"/>
              <a:t>đổi</a:t>
            </a:r>
            <a:r>
              <a:rPr lang="es-MX" dirty="0"/>
              <a:t> </a:t>
            </a:r>
            <a:r>
              <a:rPr lang="es-MX" dirty="0" err="1"/>
              <a:t>trong</a:t>
            </a:r>
            <a:r>
              <a:rPr lang="es-MX" dirty="0"/>
              <a:t> </a:t>
            </a:r>
            <a:r>
              <a:rPr lang="es-MX" dirty="0" err="1"/>
              <a:t>một</a:t>
            </a:r>
            <a:r>
              <a:rPr lang="es-MX" dirty="0"/>
              <a:t> </a:t>
            </a:r>
            <a:r>
              <a:rPr lang="es-MX" dirty="0" err="1"/>
              <a:t>thời</a:t>
            </a:r>
            <a:r>
              <a:rPr lang="es-MX" dirty="0"/>
              <a:t> </a:t>
            </a:r>
            <a:r>
              <a:rPr lang="es-MX" dirty="0" err="1"/>
              <a:t>gian</a:t>
            </a:r>
            <a:r>
              <a:rPr lang="es-MX" dirty="0"/>
              <a:t> </a:t>
            </a:r>
            <a:r>
              <a:rPr lang="es-MX" dirty="0" err="1"/>
              <a:t>nhất</a:t>
            </a:r>
            <a:r>
              <a:rPr lang="es-MX" dirty="0"/>
              <a:t> </a:t>
            </a:r>
            <a:r>
              <a:rPr lang="es-MX" dirty="0" err="1"/>
              <a:t>định</a:t>
            </a:r>
            <a:r>
              <a:rPr lang="es-MX" dirty="0"/>
              <a:t>, </a:t>
            </a:r>
            <a:r>
              <a:rPr lang="es-MX" dirty="0" err="1"/>
              <a:t>dòng</a:t>
            </a:r>
            <a:r>
              <a:rPr lang="es-MX" dirty="0"/>
              <a:t> </a:t>
            </a:r>
            <a:r>
              <a:rPr lang="es-MX" dirty="0" err="1"/>
              <a:t>xạc</a:t>
            </a:r>
            <a:r>
              <a:rPr lang="es-MX" dirty="0"/>
              <a:t> </a:t>
            </a:r>
            <a:r>
              <a:rPr lang="es-MX" dirty="0" err="1"/>
              <a:t>sẽ</a:t>
            </a:r>
            <a:r>
              <a:rPr lang="es-MX" dirty="0"/>
              <a:t> </a:t>
            </a:r>
            <a:r>
              <a:rPr lang="es-MX" dirty="0" err="1"/>
              <a:t>giảm</a:t>
            </a:r>
            <a:r>
              <a:rPr lang="es-MX" dirty="0"/>
              <a:t> </a:t>
            </a:r>
            <a:r>
              <a:rPr lang="es-MX" dirty="0" err="1"/>
              <a:t>dần</a:t>
            </a:r>
            <a:r>
              <a:rPr lang="es-MX" dirty="0"/>
              <a:t> </a:t>
            </a:r>
            <a:r>
              <a:rPr lang="es-MX" dirty="0" err="1"/>
              <a:t>để</a:t>
            </a:r>
            <a:r>
              <a:rPr lang="es-MX" dirty="0"/>
              <a:t> </a:t>
            </a:r>
            <a:r>
              <a:rPr lang="es-MX" dirty="0" err="1"/>
              <a:t>đảm</a:t>
            </a:r>
            <a:r>
              <a:rPr lang="es-MX" dirty="0"/>
              <a:t> </a:t>
            </a:r>
            <a:r>
              <a:rPr lang="es-MX" dirty="0" err="1"/>
              <a:t>bảo</a:t>
            </a:r>
            <a:r>
              <a:rPr lang="es-MX" dirty="0"/>
              <a:t> </a:t>
            </a:r>
            <a:r>
              <a:rPr lang="es-MX" dirty="0" err="1"/>
              <a:t>acuy</a:t>
            </a:r>
            <a:r>
              <a:rPr lang="es-MX" dirty="0"/>
              <a:t> </a:t>
            </a:r>
            <a:r>
              <a:rPr lang="es-MX" dirty="0" err="1"/>
              <a:t>được</a:t>
            </a:r>
            <a:r>
              <a:rPr lang="es-MX" dirty="0"/>
              <a:t> </a:t>
            </a:r>
            <a:r>
              <a:rPr lang="es-MX" dirty="0" err="1"/>
              <a:t>nạp</a:t>
            </a:r>
            <a:r>
              <a:rPr lang="es-MX" dirty="0"/>
              <a:t> </a:t>
            </a:r>
            <a:r>
              <a:rPr lang="es-MX" dirty="0" err="1"/>
              <a:t>đầy</a:t>
            </a:r>
            <a:r>
              <a:rPr lang="es-MX" dirty="0"/>
              <a:t>.</a:t>
            </a:r>
            <a:endParaRPr lang="vi-VN" dirty="0"/>
          </a:p>
          <a:p>
            <a:pPr marL="0" indent="0">
              <a:buNone/>
            </a:pPr>
            <a:r>
              <a:rPr lang="es-MX" b="1" dirty="0" err="1"/>
              <a:t>Giai</a:t>
            </a:r>
            <a:r>
              <a:rPr lang="es-MX" b="1" dirty="0"/>
              <a:t> </a:t>
            </a:r>
            <a:r>
              <a:rPr lang="es-MX" b="1" dirty="0" err="1"/>
              <a:t>đoạn</a:t>
            </a:r>
            <a:r>
              <a:rPr lang="es-MX" b="1" dirty="0"/>
              <a:t> 3: </a:t>
            </a:r>
            <a:r>
              <a:rPr lang="es-MX" dirty="0" err="1"/>
              <a:t>sau</a:t>
            </a:r>
            <a:r>
              <a:rPr lang="es-MX" dirty="0"/>
              <a:t> </a:t>
            </a:r>
            <a:r>
              <a:rPr lang="es-MX" dirty="0" err="1"/>
              <a:t>một</a:t>
            </a:r>
            <a:r>
              <a:rPr lang="es-MX" dirty="0"/>
              <a:t> </a:t>
            </a:r>
            <a:r>
              <a:rPr lang="es-MX" dirty="0" err="1"/>
              <a:t>thời</a:t>
            </a:r>
            <a:r>
              <a:rPr lang="es-MX" dirty="0"/>
              <a:t> </a:t>
            </a:r>
            <a:r>
              <a:rPr lang="es-MX" dirty="0" err="1"/>
              <a:t>gian</a:t>
            </a:r>
            <a:r>
              <a:rPr lang="es-MX" dirty="0"/>
              <a:t> </a:t>
            </a:r>
            <a:r>
              <a:rPr lang="es-MX" dirty="0" err="1"/>
              <a:t>acquy</a:t>
            </a:r>
            <a:r>
              <a:rPr lang="es-MX" dirty="0"/>
              <a:t> </a:t>
            </a:r>
            <a:r>
              <a:rPr lang="es-MX" dirty="0" err="1"/>
              <a:t>được</a:t>
            </a:r>
            <a:r>
              <a:rPr lang="es-MX" dirty="0"/>
              <a:t> </a:t>
            </a:r>
            <a:r>
              <a:rPr lang="es-MX" dirty="0" err="1"/>
              <a:t>xạc</a:t>
            </a:r>
            <a:r>
              <a:rPr lang="es-MX" dirty="0"/>
              <a:t> ở </a:t>
            </a:r>
            <a:r>
              <a:rPr lang="es-MX" dirty="0" err="1"/>
              <a:t>trạng</a:t>
            </a:r>
            <a:r>
              <a:rPr lang="es-MX" dirty="0"/>
              <a:t> </a:t>
            </a:r>
            <a:r>
              <a:rPr lang="es-MX" dirty="0" err="1"/>
              <a:t>thái</a:t>
            </a:r>
            <a:r>
              <a:rPr lang="es-MX" dirty="0"/>
              <a:t> </a:t>
            </a:r>
            <a:r>
              <a:rPr lang="es-MX" dirty="0" err="1"/>
              <a:t>ổn</a:t>
            </a:r>
            <a:r>
              <a:rPr lang="es-MX" dirty="0"/>
              <a:t> </a:t>
            </a:r>
            <a:r>
              <a:rPr lang="es-MX" dirty="0" err="1"/>
              <a:t>áp</a:t>
            </a:r>
            <a:r>
              <a:rPr lang="es-MX" dirty="0"/>
              <a:t> </a:t>
            </a:r>
            <a:r>
              <a:rPr lang="es-MX" dirty="0" err="1"/>
              <a:t>bộ</a:t>
            </a:r>
            <a:r>
              <a:rPr lang="es-MX" dirty="0"/>
              <a:t> </a:t>
            </a:r>
            <a:r>
              <a:rPr lang="es-MX" dirty="0" err="1"/>
              <a:t>xạc</a:t>
            </a:r>
            <a:r>
              <a:rPr lang="es-MX" dirty="0"/>
              <a:t> </a:t>
            </a:r>
            <a:r>
              <a:rPr lang="es-MX" dirty="0" err="1"/>
              <a:t>sẽ</a:t>
            </a:r>
            <a:r>
              <a:rPr lang="es-MX" dirty="0"/>
              <a:t> </a:t>
            </a:r>
            <a:r>
              <a:rPr lang="es-MX" dirty="0" err="1"/>
              <a:t>chuyển</a:t>
            </a:r>
            <a:r>
              <a:rPr lang="es-MX" dirty="0"/>
              <a:t> </a:t>
            </a:r>
            <a:r>
              <a:rPr lang="es-MX" dirty="0" err="1"/>
              <a:t>sang</a:t>
            </a:r>
            <a:r>
              <a:rPr lang="es-MX" dirty="0"/>
              <a:t> </a:t>
            </a:r>
            <a:r>
              <a:rPr lang="es-MX" dirty="0" err="1"/>
              <a:t>giai</a:t>
            </a:r>
            <a:r>
              <a:rPr lang="es-MX" dirty="0"/>
              <a:t> </a:t>
            </a:r>
            <a:r>
              <a:rPr lang="es-MX" dirty="0" err="1"/>
              <a:t>đoạn</a:t>
            </a:r>
            <a:r>
              <a:rPr lang="es-MX" dirty="0"/>
              <a:t> </a:t>
            </a:r>
            <a:r>
              <a:rPr lang="es-MX" dirty="0" err="1"/>
              <a:t>xạc</a:t>
            </a:r>
            <a:r>
              <a:rPr lang="es-MX" dirty="0"/>
              <a:t> </a:t>
            </a:r>
            <a:r>
              <a:rPr lang="es-MX" dirty="0" err="1"/>
              <a:t>trôi</a:t>
            </a:r>
            <a:r>
              <a:rPr lang="es-MX" dirty="0"/>
              <a:t> </a:t>
            </a:r>
            <a:r>
              <a:rPr lang="es-MX" dirty="0" err="1"/>
              <a:t>nổi</a:t>
            </a:r>
            <a:r>
              <a:rPr lang="es-MX" dirty="0"/>
              <a:t> (</a:t>
            </a:r>
            <a:r>
              <a:rPr lang="es-MX" dirty="0" err="1"/>
              <a:t>float</a:t>
            </a:r>
            <a:r>
              <a:rPr lang="es-MX" dirty="0"/>
              <a:t> </a:t>
            </a:r>
            <a:r>
              <a:rPr lang="es-MX" dirty="0" err="1"/>
              <a:t>charge</a:t>
            </a:r>
            <a:r>
              <a:rPr lang="es-MX" dirty="0"/>
              <a:t>) </a:t>
            </a:r>
            <a:r>
              <a:rPr lang="es-MX" dirty="0" err="1"/>
              <a:t>giai</a:t>
            </a:r>
            <a:r>
              <a:rPr lang="es-MX" dirty="0"/>
              <a:t> </a:t>
            </a:r>
            <a:r>
              <a:rPr lang="es-MX" dirty="0" err="1"/>
              <a:t>đoạn</a:t>
            </a:r>
            <a:r>
              <a:rPr lang="es-MX" dirty="0"/>
              <a:t> </a:t>
            </a:r>
            <a:r>
              <a:rPr lang="es-MX" dirty="0" err="1"/>
              <a:t>này</a:t>
            </a:r>
            <a:r>
              <a:rPr lang="es-MX" dirty="0"/>
              <a:t> </a:t>
            </a:r>
            <a:r>
              <a:rPr lang="es-MX" dirty="0" err="1"/>
              <a:t>xạc</a:t>
            </a:r>
            <a:r>
              <a:rPr lang="es-MX" dirty="0"/>
              <a:t> </a:t>
            </a:r>
            <a:r>
              <a:rPr lang="es-MX" dirty="0" err="1"/>
              <a:t>với</a:t>
            </a:r>
            <a:r>
              <a:rPr lang="es-MX" dirty="0"/>
              <a:t> </a:t>
            </a:r>
            <a:r>
              <a:rPr lang="es-MX" dirty="0" err="1"/>
              <a:t>một</a:t>
            </a:r>
            <a:r>
              <a:rPr lang="es-MX" dirty="0"/>
              <a:t> </a:t>
            </a:r>
            <a:r>
              <a:rPr lang="es-MX" dirty="0" err="1"/>
              <a:t>dòng</a:t>
            </a:r>
            <a:r>
              <a:rPr lang="es-MX" dirty="0"/>
              <a:t> </a:t>
            </a:r>
            <a:r>
              <a:rPr lang="es-MX" dirty="0" err="1"/>
              <a:t>rất</a:t>
            </a:r>
            <a:r>
              <a:rPr lang="es-MX" dirty="0"/>
              <a:t> </a:t>
            </a:r>
            <a:r>
              <a:rPr lang="es-MX" dirty="0" err="1"/>
              <a:t>nhỏ</a:t>
            </a:r>
            <a:r>
              <a:rPr lang="es-MX" dirty="0"/>
              <a:t> </a:t>
            </a:r>
            <a:r>
              <a:rPr lang="es-MX" dirty="0" err="1"/>
              <a:t>nhằm</a:t>
            </a:r>
            <a:r>
              <a:rPr lang="es-MX" dirty="0"/>
              <a:t> </a:t>
            </a:r>
            <a:r>
              <a:rPr lang="es-MX" dirty="0" err="1"/>
              <a:t>bù</a:t>
            </a:r>
            <a:r>
              <a:rPr lang="es-MX" dirty="0"/>
              <a:t> </a:t>
            </a:r>
            <a:r>
              <a:rPr lang="es-MX" dirty="0" err="1"/>
              <a:t>đắp</a:t>
            </a:r>
            <a:r>
              <a:rPr lang="es-MX" dirty="0"/>
              <a:t> </a:t>
            </a:r>
            <a:r>
              <a:rPr lang="es-MX" dirty="0" err="1"/>
              <a:t>phần</a:t>
            </a:r>
            <a:r>
              <a:rPr lang="es-MX" dirty="0"/>
              <a:t> </a:t>
            </a:r>
            <a:r>
              <a:rPr lang="es-MX" dirty="0" err="1"/>
              <a:t>dung</a:t>
            </a:r>
            <a:r>
              <a:rPr lang="es-MX" dirty="0"/>
              <a:t> </a:t>
            </a:r>
            <a:r>
              <a:rPr lang="es-MX" dirty="0" err="1"/>
              <a:t>lượng</a:t>
            </a:r>
            <a:r>
              <a:rPr lang="es-MX" dirty="0"/>
              <a:t> do </a:t>
            </a:r>
            <a:r>
              <a:rPr lang="es-MX" dirty="0" err="1"/>
              <a:t>acquy</a:t>
            </a:r>
            <a:r>
              <a:rPr lang="es-MX" dirty="0"/>
              <a:t> </a:t>
            </a:r>
            <a:r>
              <a:rPr lang="es-MX" dirty="0" err="1"/>
              <a:t>tự</a:t>
            </a:r>
            <a:r>
              <a:rPr lang="es-MX" dirty="0"/>
              <a:t> </a:t>
            </a:r>
            <a:r>
              <a:rPr lang="es-MX" dirty="0" err="1"/>
              <a:t>xả</a:t>
            </a:r>
            <a:r>
              <a:rPr lang="es-MX" dirty="0"/>
              <a:t>.</a:t>
            </a:r>
            <a:endParaRPr lang="vi-VN" dirty="0"/>
          </a:p>
          <a:p>
            <a:pPr marL="0" indent="0">
              <a:buNone/>
            </a:pPr>
            <a:r>
              <a:rPr lang="es-MX" dirty="0"/>
              <a:t> </a:t>
            </a:r>
            <a:r>
              <a:rPr lang="es-MX" dirty="0" err="1"/>
              <a:t>Trong</a:t>
            </a:r>
            <a:r>
              <a:rPr lang="es-MX" dirty="0"/>
              <a:t> </a:t>
            </a:r>
            <a:r>
              <a:rPr lang="es-MX" dirty="0" err="1"/>
              <a:t>giai</a:t>
            </a:r>
            <a:r>
              <a:rPr lang="es-MX" dirty="0"/>
              <a:t> </a:t>
            </a:r>
            <a:r>
              <a:rPr lang="es-MX" dirty="0" err="1"/>
              <a:t>đoạn</a:t>
            </a:r>
            <a:r>
              <a:rPr lang="es-MX" dirty="0"/>
              <a:t> </a:t>
            </a:r>
            <a:r>
              <a:rPr lang="es-MX" dirty="0" err="1"/>
              <a:t>xạc</a:t>
            </a:r>
            <a:r>
              <a:rPr lang="es-MX" dirty="0"/>
              <a:t> </a:t>
            </a:r>
            <a:r>
              <a:rPr lang="es-MX" dirty="0" err="1"/>
              <a:t>ổn</a:t>
            </a:r>
            <a:r>
              <a:rPr lang="es-MX" dirty="0"/>
              <a:t> </a:t>
            </a:r>
            <a:r>
              <a:rPr lang="es-MX" dirty="0" err="1"/>
              <a:t>dòng</a:t>
            </a:r>
            <a:r>
              <a:rPr lang="es-MX" dirty="0"/>
              <a:t> </a:t>
            </a:r>
            <a:r>
              <a:rPr lang="es-MX" dirty="0" err="1"/>
              <a:t>acquy</a:t>
            </a:r>
            <a:r>
              <a:rPr lang="es-MX" dirty="0"/>
              <a:t> </a:t>
            </a:r>
            <a:r>
              <a:rPr lang="es-MX" dirty="0" err="1"/>
              <a:t>sẽ</a:t>
            </a:r>
            <a:r>
              <a:rPr lang="es-MX" dirty="0"/>
              <a:t> </a:t>
            </a:r>
            <a:r>
              <a:rPr lang="es-MX" dirty="0" err="1"/>
              <a:t>đạt</a:t>
            </a:r>
            <a:r>
              <a:rPr lang="es-MX" dirty="0"/>
              <a:t> </a:t>
            </a:r>
            <a:r>
              <a:rPr lang="es-MX" dirty="0" err="1"/>
              <a:t>được</a:t>
            </a:r>
            <a:r>
              <a:rPr lang="es-MX" dirty="0"/>
              <a:t> </a:t>
            </a:r>
            <a:r>
              <a:rPr lang="es-MX" dirty="0" err="1"/>
              <a:t>khoảng</a:t>
            </a:r>
            <a:r>
              <a:rPr lang="es-MX" dirty="0"/>
              <a:t> 70% </a:t>
            </a:r>
            <a:r>
              <a:rPr lang="es-MX" dirty="0" err="1"/>
              <a:t>dung</a:t>
            </a:r>
            <a:r>
              <a:rPr lang="es-MX" dirty="0"/>
              <a:t> </a:t>
            </a:r>
            <a:r>
              <a:rPr lang="es-MX" dirty="0" err="1"/>
              <a:t>lượng</a:t>
            </a:r>
            <a:r>
              <a:rPr lang="es-MX" dirty="0"/>
              <a:t> </a:t>
            </a:r>
            <a:r>
              <a:rPr lang="es-MX" dirty="0" err="1"/>
              <a:t>sau</a:t>
            </a:r>
            <a:r>
              <a:rPr lang="es-MX" dirty="0"/>
              <a:t> 5 - 8 </a:t>
            </a:r>
            <a:r>
              <a:rPr lang="es-MX" dirty="0" err="1"/>
              <a:t>tiếng</a:t>
            </a:r>
            <a:r>
              <a:rPr lang="es-MX" dirty="0"/>
              <a:t>. 30% </a:t>
            </a:r>
            <a:r>
              <a:rPr lang="es-MX" dirty="0" err="1"/>
              <a:t>còn</a:t>
            </a:r>
            <a:r>
              <a:rPr lang="es-MX" dirty="0"/>
              <a:t> </a:t>
            </a:r>
            <a:r>
              <a:rPr lang="es-MX" dirty="0" err="1"/>
              <a:t>lại</a:t>
            </a:r>
            <a:r>
              <a:rPr lang="es-MX" dirty="0"/>
              <a:t> </a:t>
            </a:r>
            <a:r>
              <a:rPr lang="es-MX" dirty="0" err="1"/>
              <a:t>sẽ</a:t>
            </a:r>
            <a:r>
              <a:rPr lang="es-MX" dirty="0"/>
              <a:t> </a:t>
            </a:r>
            <a:r>
              <a:rPr lang="es-MX" dirty="0" err="1"/>
              <a:t>được</a:t>
            </a:r>
            <a:r>
              <a:rPr lang="es-MX" dirty="0"/>
              <a:t> </a:t>
            </a:r>
            <a:r>
              <a:rPr lang="es-MX" dirty="0" err="1"/>
              <a:t>xạc</a:t>
            </a:r>
            <a:r>
              <a:rPr lang="es-MX" dirty="0"/>
              <a:t> </a:t>
            </a:r>
            <a:r>
              <a:rPr lang="es-MX" dirty="0" err="1"/>
              <a:t>trong</a:t>
            </a:r>
            <a:r>
              <a:rPr lang="es-MX" dirty="0"/>
              <a:t> </a:t>
            </a:r>
            <a:r>
              <a:rPr lang="es-MX" dirty="0" err="1"/>
              <a:t>giai</a:t>
            </a:r>
            <a:r>
              <a:rPr lang="es-MX" dirty="0"/>
              <a:t> </a:t>
            </a:r>
            <a:r>
              <a:rPr lang="es-MX" dirty="0" err="1"/>
              <a:t>đoạn</a:t>
            </a:r>
            <a:r>
              <a:rPr lang="es-MX" dirty="0"/>
              <a:t> </a:t>
            </a:r>
            <a:r>
              <a:rPr lang="es-MX" dirty="0" err="1"/>
              <a:t>ổn</a:t>
            </a:r>
            <a:r>
              <a:rPr lang="es-MX" dirty="0"/>
              <a:t> </a:t>
            </a:r>
            <a:r>
              <a:rPr lang="es-MX" dirty="0" err="1"/>
              <a:t>áp</a:t>
            </a:r>
            <a:r>
              <a:rPr lang="es-MX" dirty="0"/>
              <a:t> </a:t>
            </a:r>
            <a:r>
              <a:rPr lang="es-MX" dirty="0" err="1"/>
              <a:t>thời</a:t>
            </a:r>
            <a:r>
              <a:rPr lang="es-MX" dirty="0"/>
              <a:t> </a:t>
            </a:r>
            <a:r>
              <a:rPr lang="es-MX" dirty="0" err="1"/>
              <a:t>gian</a:t>
            </a:r>
            <a:r>
              <a:rPr lang="es-MX" dirty="0"/>
              <a:t> </a:t>
            </a:r>
            <a:r>
              <a:rPr lang="es-MX" dirty="0" err="1"/>
              <a:t>cho</a:t>
            </a:r>
            <a:r>
              <a:rPr lang="es-MX" dirty="0"/>
              <a:t> </a:t>
            </a:r>
            <a:r>
              <a:rPr lang="es-MX" dirty="0" err="1"/>
              <a:t>xạc</a:t>
            </a:r>
            <a:r>
              <a:rPr lang="es-MX" dirty="0"/>
              <a:t> </a:t>
            </a:r>
            <a:r>
              <a:rPr lang="es-MX" dirty="0" err="1"/>
              <a:t>cho</a:t>
            </a:r>
            <a:r>
              <a:rPr lang="es-MX" dirty="0"/>
              <a:t> </a:t>
            </a:r>
            <a:r>
              <a:rPr lang="es-MX" dirty="0" err="1"/>
              <a:t>giai</a:t>
            </a:r>
            <a:r>
              <a:rPr lang="es-MX" dirty="0"/>
              <a:t> </a:t>
            </a:r>
            <a:r>
              <a:rPr lang="es-MX" dirty="0" err="1"/>
              <a:t>đoạn</a:t>
            </a:r>
            <a:r>
              <a:rPr lang="es-MX" dirty="0"/>
              <a:t> </a:t>
            </a:r>
            <a:r>
              <a:rPr lang="es-MX" dirty="0" err="1"/>
              <a:t>này</a:t>
            </a:r>
            <a:r>
              <a:rPr lang="es-MX" dirty="0"/>
              <a:t> </a:t>
            </a:r>
            <a:r>
              <a:rPr lang="es-MX" dirty="0" err="1"/>
              <a:t>thường</a:t>
            </a:r>
            <a:r>
              <a:rPr lang="es-MX" dirty="0"/>
              <a:t> </a:t>
            </a:r>
            <a:r>
              <a:rPr lang="es-MX" dirty="0" err="1"/>
              <a:t>kéo</a:t>
            </a:r>
            <a:r>
              <a:rPr lang="es-MX" dirty="0"/>
              <a:t> </a:t>
            </a:r>
            <a:r>
              <a:rPr lang="es-MX" dirty="0" err="1"/>
              <a:t>dài</a:t>
            </a:r>
            <a:r>
              <a:rPr lang="es-MX" dirty="0"/>
              <a:t> 7 – 10 </a:t>
            </a:r>
            <a:r>
              <a:rPr lang="es-MX" dirty="0" err="1"/>
              <a:t>tiếng</a:t>
            </a:r>
            <a:r>
              <a:rPr lang="es-MX" dirty="0"/>
              <a:t>. </a:t>
            </a:r>
            <a:r>
              <a:rPr lang="es-MX" dirty="0" err="1"/>
              <a:t>Giai</a:t>
            </a:r>
            <a:r>
              <a:rPr lang="es-MX" dirty="0"/>
              <a:t> </a:t>
            </a:r>
            <a:r>
              <a:rPr lang="es-MX" dirty="0" err="1"/>
              <a:t>đoạn</a:t>
            </a:r>
            <a:r>
              <a:rPr lang="es-MX" dirty="0"/>
              <a:t> </a:t>
            </a:r>
            <a:r>
              <a:rPr lang="es-MX" dirty="0" err="1"/>
              <a:t>này</a:t>
            </a:r>
            <a:r>
              <a:rPr lang="es-MX" dirty="0"/>
              <a:t> </a:t>
            </a:r>
            <a:r>
              <a:rPr lang="es-MX" dirty="0" err="1"/>
              <a:t>là</a:t>
            </a:r>
            <a:r>
              <a:rPr lang="es-MX" dirty="0"/>
              <a:t> </a:t>
            </a:r>
            <a:r>
              <a:rPr lang="es-MX" dirty="0" err="1"/>
              <a:t>vô</a:t>
            </a:r>
            <a:r>
              <a:rPr lang="es-MX" dirty="0"/>
              <a:t> </a:t>
            </a:r>
            <a:r>
              <a:rPr lang="es-MX" dirty="0" err="1"/>
              <a:t>cùng</a:t>
            </a:r>
            <a:r>
              <a:rPr lang="es-MX" dirty="0"/>
              <a:t> </a:t>
            </a:r>
            <a:r>
              <a:rPr lang="es-MX" dirty="0" err="1"/>
              <a:t>quan</a:t>
            </a:r>
            <a:r>
              <a:rPr lang="es-MX" dirty="0"/>
              <a:t> </a:t>
            </a:r>
            <a:r>
              <a:rPr lang="es-MX" dirty="0" err="1"/>
              <a:t>trọng</a:t>
            </a:r>
            <a:r>
              <a:rPr lang="es-MX" dirty="0"/>
              <a:t> </a:t>
            </a:r>
            <a:r>
              <a:rPr lang="es-MX" dirty="0" err="1"/>
              <a:t>với</a:t>
            </a:r>
            <a:r>
              <a:rPr lang="es-MX" dirty="0"/>
              <a:t> </a:t>
            </a:r>
            <a:r>
              <a:rPr lang="es-MX" dirty="0" err="1"/>
              <a:t>acquy</a:t>
            </a:r>
            <a:r>
              <a:rPr lang="es-MX" dirty="0"/>
              <a:t> </a:t>
            </a:r>
            <a:r>
              <a:rPr lang="es-MX" dirty="0" err="1"/>
              <a:t>và</a:t>
            </a:r>
            <a:r>
              <a:rPr lang="es-MX" dirty="0"/>
              <a:t> </a:t>
            </a:r>
            <a:r>
              <a:rPr lang="es-MX" dirty="0" err="1"/>
              <a:t>nó</a:t>
            </a:r>
            <a:r>
              <a:rPr lang="es-MX" dirty="0"/>
              <a:t> </a:t>
            </a:r>
            <a:r>
              <a:rPr lang="es-MX" dirty="0" err="1"/>
              <a:t>được</a:t>
            </a:r>
            <a:r>
              <a:rPr lang="es-MX" dirty="0"/>
              <a:t> </a:t>
            </a:r>
            <a:r>
              <a:rPr lang="es-MX" dirty="0" err="1"/>
              <a:t>ví</a:t>
            </a:r>
            <a:r>
              <a:rPr lang="es-MX" dirty="0"/>
              <a:t> </a:t>
            </a:r>
            <a:r>
              <a:rPr lang="es-MX" dirty="0" err="1"/>
              <a:t>như</a:t>
            </a:r>
            <a:r>
              <a:rPr lang="es-MX" dirty="0"/>
              <a:t> </a:t>
            </a:r>
            <a:r>
              <a:rPr lang="es-MX" dirty="0" err="1"/>
              <a:t>là</a:t>
            </a:r>
            <a:r>
              <a:rPr lang="es-MX" dirty="0"/>
              <a:t> “</a:t>
            </a:r>
            <a:r>
              <a:rPr lang="es-MX" dirty="0" err="1"/>
              <a:t>sự</a:t>
            </a:r>
            <a:r>
              <a:rPr lang="es-MX" dirty="0"/>
              <a:t> </a:t>
            </a:r>
            <a:r>
              <a:rPr lang="es-MX" dirty="0" err="1"/>
              <a:t>nghỉ</a:t>
            </a:r>
            <a:r>
              <a:rPr lang="es-MX" dirty="0"/>
              <a:t> </a:t>
            </a:r>
            <a:r>
              <a:rPr lang="es-MX" dirty="0" err="1"/>
              <a:t>ngơi</a:t>
            </a:r>
            <a:r>
              <a:rPr lang="es-MX" dirty="0"/>
              <a:t> </a:t>
            </a:r>
            <a:r>
              <a:rPr lang="es-MX" dirty="0" err="1"/>
              <a:t>sau</a:t>
            </a:r>
            <a:r>
              <a:rPr lang="es-MX" dirty="0"/>
              <a:t> </a:t>
            </a:r>
            <a:r>
              <a:rPr lang="es-MX" dirty="0" err="1"/>
              <a:t>mỗi</a:t>
            </a:r>
            <a:r>
              <a:rPr lang="es-MX" dirty="0"/>
              <a:t> </a:t>
            </a:r>
            <a:r>
              <a:rPr lang="es-MX" dirty="0" err="1"/>
              <a:t>bữa</a:t>
            </a:r>
            <a:r>
              <a:rPr lang="es-MX" dirty="0"/>
              <a:t> </a:t>
            </a:r>
            <a:r>
              <a:rPr lang="es-MX" dirty="0" err="1"/>
              <a:t>ăn</a:t>
            </a:r>
            <a:r>
              <a:rPr lang="es-MX" dirty="0"/>
              <a:t> no”. </a:t>
            </a:r>
            <a:r>
              <a:rPr lang="es-MX" dirty="0" err="1"/>
              <a:t>Nếu</a:t>
            </a:r>
            <a:r>
              <a:rPr lang="es-MX" dirty="0"/>
              <a:t> </a:t>
            </a:r>
            <a:r>
              <a:rPr lang="es-MX" dirty="0" err="1"/>
              <a:t>bỏ</a:t>
            </a:r>
            <a:r>
              <a:rPr lang="es-MX" dirty="0"/>
              <a:t> qua </a:t>
            </a:r>
            <a:r>
              <a:rPr lang="es-MX" dirty="0" err="1"/>
              <a:t>giai</a:t>
            </a:r>
            <a:r>
              <a:rPr lang="es-MX" dirty="0"/>
              <a:t> </a:t>
            </a:r>
            <a:r>
              <a:rPr lang="es-MX" dirty="0" err="1"/>
              <a:t>đoạn</a:t>
            </a:r>
            <a:r>
              <a:rPr lang="es-MX" dirty="0"/>
              <a:t> </a:t>
            </a:r>
            <a:r>
              <a:rPr lang="es-MX" dirty="0" err="1"/>
              <a:t>này</a:t>
            </a:r>
            <a:r>
              <a:rPr lang="es-MX" dirty="0"/>
              <a:t> </a:t>
            </a:r>
            <a:r>
              <a:rPr lang="es-MX" dirty="0" err="1"/>
              <a:t>acquy</a:t>
            </a:r>
            <a:r>
              <a:rPr lang="es-MX" dirty="0"/>
              <a:t> </a:t>
            </a:r>
            <a:r>
              <a:rPr lang="es-MX" dirty="0" err="1"/>
              <a:t>có</a:t>
            </a:r>
            <a:r>
              <a:rPr lang="es-MX" dirty="0"/>
              <a:t> </a:t>
            </a:r>
            <a:r>
              <a:rPr lang="es-MX" dirty="0" err="1"/>
              <a:t>thể</a:t>
            </a:r>
            <a:r>
              <a:rPr lang="es-MX" dirty="0"/>
              <a:t> </a:t>
            </a:r>
            <a:r>
              <a:rPr lang="es-MX" dirty="0" err="1"/>
              <a:t>sẽ</a:t>
            </a:r>
            <a:r>
              <a:rPr lang="es-MX" dirty="0"/>
              <a:t> </a:t>
            </a:r>
            <a:r>
              <a:rPr lang="es-MX" dirty="0" err="1"/>
              <a:t>không</a:t>
            </a:r>
            <a:r>
              <a:rPr lang="es-MX" dirty="0"/>
              <a:t> </a:t>
            </a:r>
            <a:r>
              <a:rPr lang="es-MX" dirty="0" err="1"/>
              <a:t>được</a:t>
            </a:r>
            <a:r>
              <a:rPr lang="es-MX" dirty="0"/>
              <a:t> </a:t>
            </a:r>
            <a:r>
              <a:rPr lang="es-MX" dirty="0" err="1"/>
              <a:t>xạc</a:t>
            </a:r>
            <a:r>
              <a:rPr lang="es-MX" dirty="0"/>
              <a:t> </a:t>
            </a:r>
            <a:r>
              <a:rPr lang="es-MX" dirty="0" err="1"/>
              <a:t>đầy</a:t>
            </a:r>
            <a:r>
              <a:rPr lang="es-MX" dirty="0"/>
              <a:t>. </a:t>
            </a:r>
            <a:r>
              <a:rPr lang="es-MX" dirty="0" err="1"/>
              <a:t>sau</a:t>
            </a:r>
            <a:r>
              <a:rPr lang="es-MX" dirty="0"/>
              <a:t> </a:t>
            </a:r>
            <a:r>
              <a:rPr lang="es-MX" dirty="0" err="1"/>
              <a:t>cùng</a:t>
            </a:r>
            <a:r>
              <a:rPr lang="es-MX" dirty="0"/>
              <a:t> </a:t>
            </a:r>
            <a:r>
              <a:rPr lang="es-MX" dirty="0" err="1"/>
              <a:t>là</a:t>
            </a:r>
            <a:r>
              <a:rPr lang="es-MX" dirty="0"/>
              <a:t> </a:t>
            </a:r>
            <a:r>
              <a:rPr lang="es-MX" dirty="0" err="1"/>
              <a:t>giai</a:t>
            </a:r>
            <a:r>
              <a:rPr lang="es-MX" dirty="0"/>
              <a:t> </a:t>
            </a:r>
            <a:r>
              <a:rPr lang="es-MX" dirty="0" err="1"/>
              <a:t>đoạn</a:t>
            </a:r>
            <a:r>
              <a:rPr lang="es-MX" dirty="0"/>
              <a:t> </a:t>
            </a:r>
            <a:r>
              <a:rPr lang="es-MX" dirty="0" err="1"/>
              <a:t>xạc</a:t>
            </a:r>
            <a:r>
              <a:rPr lang="es-MX" dirty="0"/>
              <a:t> </a:t>
            </a:r>
            <a:r>
              <a:rPr lang="es-MX" dirty="0" err="1"/>
              <a:t>trôi</a:t>
            </a:r>
            <a:r>
              <a:rPr lang="es-MX" dirty="0"/>
              <a:t> </a:t>
            </a:r>
            <a:r>
              <a:rPr lang="es-MX" dirty="0" err="1"/>
              <a:t>nổi</a:t>
            </a:r>
            <a:r>
              <a:rPr lang="es-MX" dirty="0"/>
              <a:t> </a:t>
            </a:r>
            <a:r>
              <a:rPr lang="es-MX" dirty="0" err="1"/>
              <a:t>dùng</a:t>
            </a:r>
            <a:r>
              <a:rPr lang="es-MX" dirty="0"/>
              <a:t> </a:t>
            </a:r>
            <a:r>
              <a:rPr lang="es-MX" dirty="0" err="1"/>
              <a:t>duy</a:t>
            </a:r>
            <a:r>
              <a:rPr lang="es-MX" dirty="0"/>
              <a:t> </a:t>
            </a:r>
            <a:r>
              <a:rPr lang="es-MX" dirty="0" err="1"/>
              <a:t>trì</a:t>
            </a:r>
            <a:r>
              <a:rPr lang="es-MX" dirty="0"/>
              <a:t> </a:t>
            </a:r>
            <a:r>
              <a:rPr lang="es-MX" dirty="0" err="1"/>
              <a:t>dung</a:t>
            </a:r>
            <a:r>
              <a:rPr lang="es-MX" dirty="0"/>
              <a:t> </a:t>
            </a:r>
            <a:r>
              <a:rPr lang="es-MX" dirty="0" err="1"/>
              <a:t>lượng</a:t>
            </a:r>
            <a:r>
              <a:rPr lang="es-MX" dirty="0"/>
              <a:t> </a:t>
            </a:r>
            <a:r>
              <a:rPr lang="es-MX" dirty="0" err="1"/>
              <a:t>acquy</a:t>
            </a:r>
            <a:r>
              <a:rPr lang="es-MX" dirty="0"/>
              <a:t> </a:t>
            </a:r>
            <a:r>
              <a:rPr lang="es-MX" dirty="0" err="1"/>
              <a:t>luôn</a:t>
            </a:r>
            <a:r>
              <a:rPr lang="es-MX" dirty="0"/>
              <a:t> </a:t>
            </a:r>
            <a:r>
              <a:rPr lang="es-MX" dirty="0" err="1"/>
              <a:t>đạt</a:t>
            </a:r>
            <a:r>
              <a:rPr lang="es-MX" dirty="0"/>
              <a:t> ở </a:t>
            </a:r>
            <a:r>
              <a:rPr lang="es-MX" dirty="0" err="1"/>
              <a:t>trạng</a:t>
            </a:r>
            <a:r>
              <a:rPr lang="es-MX" dirty="0"/>
              <a:t> </a:t>
            </a:r>
            <a:r>
              <a:rPr lang="es-MX" dirty="0" err="1"/>
              <a:t>thái</a:t>
            </a:r>
            <a:r>
              <a:rPr lang="es-MX" dirty="0"/>
              <a:t> </a:t>
            </a:r>
            <a:r>
              <a:rPr lang="es-MX" dirty="0" err="1"/>
              <a:t>đầy</a:t>
            </a:r>
            <a:r>
              <a:rPr lang="es-MX" dirty="0"/>
              <a:t>. </a:t>
            </a:r>
            <a:r>
              <a:rPr lang="es-MX" dirty="0" err="1"/>
              <a:t>Hình</a:t>
            </a:r>
            <a:r>
              <a:rPr lang="es-MX" dirty="0"/>
              <a:t> </a:t>
            </a:r>
            <a:r>
              <a:rPr lang="es-MX" dirty="0" err="1"/>
              <a:t>minh</a:t>
            </a:r>
            <a:r>
              <a:rPr lang="es-MX" dirty="0"/>
              <a:t> </a:t>
            </a:r>
            <a:r>
              <a:rPr lang="es-MX" dirty="0" err="1"/>
              <a:t>họa</a:t>
            </a:r>
            <a:r>
              <a:rPr lang="es-MX" dirty="0"/>
              <a:t> </a:t>
            </a:r>
            <a:r>
              <a:rPr lang="es-MX" dirty="0" err="1"/>
              <a:t>dưới</a:t>
            </a:r>
            <a:r>
              <a:rPr lang="es-MX" dirty="0"/>
              <a:t> </a:t>
            </a:r>
            <a:r>
              <a:rPr lang="es-MX" dirty="0" err="1"/>
              <a:t>đây</a:t>
            </a:r>
            <a:r>
              <a:rPr lang="es-MX" dirty="0"/>
              <a:t> </a:t>
            </a:r>
            <a:r>
              <a:rPr lang="es-MX" dirty="0" err="1"/>
              <a:t>sẽ</a:t>
            </a:r>
            <a:r>
              <a:rPr lang="es-MX" dirty="0"/>
              <a:t> </a:t>
            </a:r>
            <a:r>
              <a:rPr lang="es-MX" dirty="0" err="1"/>
              <a:t>mô</a:t>
            </a:r>
            <a:r>
              <a:rPr lang="es-MX" dirty="0"/>
              <a:t> </a:t>
            </a:r>
            <a:r>
              <a:rPr lang="es-MX" dirty="0" err="1"/>
              <a:t>tả</a:t>
            </a:r>
            <a:r>
              <a:rPr lang="es-MX" dirty="0"/>
              <a:t> </a:t>
            </a:r>
            <a:r>
              <a:rPr lang="es-MX" dirty="0" err="1"/>
              <a:t>quá</a:t>
            </a:r>
            <a:r>
              <a:rPr lang="es-MX" dirty="0"/>
              <a:t> </a:t>
            </a:r>
            <a:r>
              <a:rPr lang="es-MX" dirty="0" err="1"/>
              <a:t>trình</a:t>
            </a:r>
            <a:r>
              <a:rPr lang="es-MX" dirty="0"/>
              <a:t> </a:t>
            </a:r>
            <a:r>
              <a:rPr lang="es-MX" dirty="0" err="1"/>
              <a:t>xạc</a:t>
            </a:r>
            <a:r>
              <a:rPr lang="es-MX" dirty="0"/>
              <a:t> 3 </a:t>
            </a:r>
            <a:r>
              <a:rPr lang="es-MX" dirty="0" err="1"/>
              <a:t>giai</a:t>
            </a:r>
            <a:r>
              <a:rPr lang="es-MX" dirty="0"/>
              <a:t> </a:t>
            </a:r>
            <a:r>
              <a:rPr lang="es-MX" dirty="0" err="1"/>
              <a:t>đoạn</a:t>
            </a:r>
            <a:endParaRPr lang="vi-VN" dirty="0"/>
          </a:p>
          <a:p>
            <a:endParaRPr lang="vi-VN" dirty="0"/>
          </a:p>
        </p:txBody>
      </p:sp>
    </p:spTree>
    <p:extLst>
      <p:ext uri="{BB962C8B-B14F-4D97-AF65-F5344CB8AC3E}">
        <p14:creationId xmlns:p14="http://schemas.microsoft.com/office/powerpoint/2010/main" val="3811894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912768" cy="936104"/>
          </a:xfrm>
          <a:solidFill>
            <a:srgbClr val="FFFF00"/>
          </a:solidFill>
        </p:spPr>
        <p:txBody>
          <a:bodyPr>
            <a:normAutofit fontScale="90000"/>
          </a:bodyPr>
          <a:lstStyle/>
          <a:p>
            <a:r>
              <a:rPr lang="en-GB" b="1" dirty="0" smtClean="0"/>
              <a:t>6. </a:t>
            </a:r>
            <a:r>
              <a:rPr lang="en-GB" b="1" dirty="0" err="1" smtClean="0"/>
              <a:t>Tính</a:t>
            </a:r>
            <a:r>
              <a:rPr lang="en-GB" b="1" dirty="0" smtClean="0"/>
              <a:t> </a:t>
            </a:r>
            <a:r>
              <a:rPr lang="en-GB" b="1" dirty="0" err="1" smtClean="0"/>
              <a:t>toán</a:t>
            </a:r>
            <a:r>
              <a:rPr lang="en-GB" b="1" dirty="0" smtClean="0"/>
              <a:t> dung </a:t>
            </a:r>
            <a:r>
              <a:rPr lang="en-GB" b="1" dirty="0" err="1" smtClean="0"/>
              <a:t>lượng</a:t>
            </a:r>
            <a:r>
              <a:rPr lang="en-GB" b="1" dirty="0" smtClean="0"/>
              <a:t> </a:t>
            </a:r>
            <a:r>
              <a:rPr lang="en-GB" b="1" dirty="0" err="1" smtClean="0"/>
              <a:t>acquy</a:t>
            </a:r>
            <a:endParaRPr lang="vi-VN" b="1" dirty="0"/>
          </a:p>
        </p:txBody>
      </p:sp>
      <p:sp>
        <p:nvSpPr>
          <p:cNvPr id="3" name="Content Placeholder 2"/>
          <p:cNvSpPr>
            <a:spLocks noGrp="1"/>
          </p:cNvSpPr>
          <p:nvPr>
            <p:ph idx="1"/>
          </p:nvPr>
        </p:nvSpPr>
        <p:spPr>
          <a:xfrm>
            <a:off x="457200" y="1268760"/>
            <a:ext cx="8229600" cy="4104456"/>
          </a:xfrm>
        </p:spPr>
        <p:txBody>
          <a:bodyPr>
            <a:normAutofit/>
          </a:bodyPr>
          <a:lstStyle/>
          <a:p>
            <a:pPr marL="0" indent="0">
              <a:buNone/>
            </a:pPr>
            <a:r>
              <a:rPr lang="vi-VN" sz="2400" b="1" dirty="0"/>
              <a:t>AH = (T * W</a:t>
            </a:r>
            <a:r>
              <a:rPr lang="vi-VN" sz="2400" b="1" dirty="0" smtClean="0"/>
              <a:t>)/(</a:t>
            </a:r>
            <a:r>
              <a:rPr lang="en-GB" sz="2400" b="1" dirty="0" smtClean="0"/>
              <a:t>U</a:t>
            </a:r>
            <a:r>
              <a:rPr lang="vi-VN" sz="2400" b="1" dirty="0" smtClean="0"/>
              <a:t> </a:t>
            </a:r>
            <a:r>
              <a:rPr lang="vi-VN" sz="2400" b="1" dirty="0"/>
              <a:t>* pf</a:t>
            </a:r>
            <a:r>
              <a:rPr lang="vi-VN" sz="2400" b="1" dirty="0" smtClean="0"/>
              <a:t>)</a:t>
            </a:r>
            <a:endParaRPr lang="en-GB" sz="2400" b="1" dirty="0" smtClean="0"/>
          </a:p>
          <a:p>
            <a:pPr marL="0" indent="0">
              <a:buNone/>
            </a:pPr>
            <a:r>
              <a:rPr lang="en-GB" sz="2400" dirty="0" err="1" smtClean="0"/>
              <a:t>Trong</a:t>
            </a:r>
            <a:r>
              <a:rPr lang="en-GB" sz="2400" dirty="0" smtClean="0"/>
              <a:t> </a:t>
            </a:r>
            <a:r>
              <a:rPr lang="en-GB" sz="2400" dirty="0" err="1" smtClean="0"/>
              <a:t>đó</a:t>
            </a:r>
            <a:r>
              <a:rPr lang="en-GB" sz="2400" dirty="0" smtClean="0"/>
              <a:t>: </a:t>
            </a:r>
          </a:p>
          <a:p>
            <a:r>
              <a:rPr lang="vi-VN" sz="2400" dirty="0" smtClean="0"/>
              <a:t>AH</a:t>
            </a:r>
            <a:r>
              <a:rPr lang="en-GB" sz="2400" dirty="0" smtClean="0"/>
              <a:t> -</a:t>
            </a:r>
            <a:r>
              <a:rPr lang="vi-VN" sz="2400" dirty="0" smtClean="0"/>
              <a:t> </a:t>
            </a:r>
            <a:r>
              <a:rPr lang="vi-VN" sz="2400" dirty="0"/>
              <a:t>tổng dung lượng của ắc quy </a:t>
            </a:r>
            <a:r>
              <a:rPr lang="vi-VN" sz="2400" dirty="0" smtClean="0"/>
              <a:t> </a:t>
            </a:r>
            <a:endParaRPr lang="en-GB" sz="2400" dirty="0" smtClean="0"/>
          </a:p>
          <a:p>
            <a:r>
              <a:rPr lang="vi-VN" sz="2400" dirty="0" smtClean="0"/>
              <a:t>T </a:t>
            </a:r>
            <a:r>
              <a:rPr lang="en-GB" sz="2400" dirty="0" smtClean="0"/>
              <a:t>- </a:t>
            </a:r>
            <a:r>
              <a:rPr lang="vi-VN" sz="2400" dirty="0" smtClean="0"/>
              <a:t>thời </a:t>
            </a:r>
            <a:r>
              <a:rPr lang="vi-VN" sz="2400" dirty="0"/>
              <a:t>gian sử dụng hệ </a:t>
            </a:r>
            <a:r>
              <a:rPr lang="vi-VN" sz="2400" dirty="0" smtClean="0"/>
              <a:t>thống, </a:t>
            </a:r>
            <a:endParaRPr lang="en-GB" sz="2400" dirty="0" smtClean="0"/>
          </a:p>
          <a:p>
            <a:r>
              <a:rPr lang="vi-VN" sz="2400" dirty="0" smtClean="0"/>
              <a:t>W</a:t>
            </a:r>
            <a:r>
              <a:rPr lang="en-GB" sz="2400" dirty="0" smtClean="0"/>
              <a:t> - </a:t>
            </a:r>
            <a:r>
              <a:rPr lang="vi-VN" sz="2400" dirty="0" smtClean="0"/>
              <a:t>tổng </a:t>
            </a:r>
            <a:r>
              <a:rPr lang="vi-VN" sz="2400" dirty="0"/>
              <a:t>công suất </a:t>
            </a:r>
            <a:r>
              <a:rPr lang="vi-VN" sz="2400" dirty="0" smtClean="0"/>
              <a:t>của, </a:t>
            </a:r>
            <a:endParaRPr lang="en-GB" sz="2400" dirty="0" smtClean="0"/>
          </a:p>
          <a:p>
            <a:r>
              <a:rPr lang="en-GB" sz="2400" dirty="0" smtClean="0"/>
              <a:t>U - </a:t>
            </a:r>
            <a:r>
              <a:rPr lang="vi-VN" sz="2400" dirty="0" smtClean="0"/>
              <a:t>điện </a:t>
            </a:r>
            <a:r>
              <a:rPr lang="vi-VN" sz="2400" dirty="0"/>
              <a:t>thế của bộ </a:t>
            </a:r>
            <a:r>
              <a:rPr lang="vi-VN" sz="2400" dirty="0" smtClean="0"/>
              <a:t>nạp, </a:t>
            </a:r>
            <a:endParaRPr lang="en-GB" sz="2400" dirty="0" smtClean="0"/>
          </a:p>
          <a:p>
            <a:r>
              <a:rPr lang="vi-VN" sz="2400" dirty="0" smtClean="0"/>
              <a:t>pf </a:t>
            </a:r>
            <a:r>
              <a:rPr lang="vi-VN" sz="2400" dirty="0"/>
              <a:t>= 0.7 hoặc 0.8 </a:t>
            </a:r>
            <a:r>
              <a:rPr lang="en-GB" sz="2400" dirty="0" err="1" smtClean="0"/>
              <a:t>hiệu</a:t>
            </a:r>
            <a:r>
              <a:rPr lang="en-GB" sz="2400" dirty="0" smtClean="0"/>
              <a:t> </a:t>
            </a:r>
            <a:r>
              <a:rPr lang="en-GB" sz="2400" dirty="0" err="1" smtClean="0"/>
              <a:t>suất</a:t>
            </a:r>
            <a:r>
              <a:rPr lang="en-GB" sz="2400" dirty="0" smtClean="0"/>
              <a:t> </a:t>
            </a:r>
            <a:r>
              <a:rPr lang="en-GB" sz="2400" dirty="0" err="1" smtClean="0"/>
              <a:t>nạp</a:t>
            </a:r>
            <a:endParaRPr lang="en-GB" sz="2400" dirty="0" smtClean="0"/>
          </a:p>
          <a:p>
            <a:pPr marL="0" indent="0">
              <a:buNone/>
            </a:pPr>
            <a:r>
              <a:rPr lang="en-GB" sz="2400" dirty="0" err="1" smtClean="0"/>
              <a:t>Có</a:t>
            </a:r>
            <a:r>
              <a:rPr lang="en-GB" sz="2400" dirty="0" smtClean="0"/>
              <a:t> </a:t>
            </a:r>
            <a:r>
              <a:rPr lang="en-GB" sz="2400" dirty="0" err="1" smtClean="0"/>
              <a:t>thể</a:t>
            </a:r>
            <a:r>
              <a:rPr lang="en-GB" sz="2400" dirty="0" smtClean="0"/>
              <a:t> </a:t>
            </a:r>
            <a:r>
              <a:rPr lang="en-GB" sz="2400" dirty="0" err="1" smtClean="0"/>
              <a:t>tính</a:t>
            </a:r>
            <a:r>
              <a:rPr lang="en-GB" sz="2400" dirty="0" smtClean="0"/>
              <a:t> </a:t>
            </a:r>
            <a:r>
              <a:rPr lang="en-GB" sz="2400" dirty="0" err="1" smtClean="0"/>
              <a:t>ngược</a:t>
            </a:r>
            <a:r>
              <a:rPr lang="en-GB" sz="2400" dirty="0" smtClean="0"/>
              <a:t> </a:t>
            </a:r>
            <a:r>
              <a:rPr lang="en-GB" sz="2400" dirty="0" err="1" smtClean="0"/>
              <a:t>lại</a:t>
            </a:r>
            <a:r>
              <a:rPr lang="en-GB" sz="2400" dirty="0" smtClean="0"/>
              <a:t> </a:t>
            </a:r>
            <a:r>
              <a:rPr lang="en-GB" sz="2400" dirty="0" err="1" smtClean="0"/>
              <a:t>thời</a:t>
            </a:r>
            <a:r>
              <a:rPr lang="en-GB" sz="2400" dirty="0" smtClean="0"/>
              <a:t> </a:t>
            </a:r>
            <a:r>
              <a:rPr lang="en-GB" sz="2400" dirty="0" err="1" smtClean="0"/>
              <a:t>gian</a:t>
            </a:r>
            <a:r>
              <a:rPr lang="en-GB" sz="2400" dirty="0" smtClean="0"/>
              <a:t> </a:t>
            </a:r>
            <a:r>
              <a:rPr lang="en-GB" sz="2400" dirty="0" err="1" smtClean="0"/>
              <a:t>hoạt</a:t>
            </a:r>
            <a:r>
              <a:rPr lang="en-GB" sz="2400" dirty="0" smtClean="0"/>
              <a:t> </a:t>
            </a:r>
            <a:r>
              <a:rPr lang="en-GB" sz="2400" dirty="0" err="1" smtClean="0"/>
              <a:t>động</a:t>
            </a:r>
            <a:r>
              <a:rPr lang="en-GB" sz="2400" dirty="0" smtClean="0"/>
              <a:t> </a:t>
            </a:r>
            <a:r>
              <a:rPr lang="en-GB" sz="2400" dirty="0" err="1" smtClean="0"/>
              <a:t>của</a:t>
            </a:r>
            <a:r>
              <a:rPr lang="en-GB" sz="2400" dirty="0" smtClean="0"/>
              <a:t> </a:t>
            </a:r>
            <a:r>
              <a:rPr lang="en-GB" sz="2400" dirty="0" err="1" smtClean="0"/>
              <a:t>hệ</a:t>
            </a:r>
            <a:r>
              <a:rPr lang="en-GB" sz="2400" dirty="0" smtClean="0"/>
              <a:t> </a:t>
            </a:r>
            <a:r>
              <a:rPr lang="en-GB" sz="2400" dirty="0" err="1" smtClean="0"/>
              <a:t>thống</a:t>
            </a:r>
            <a:endParaRPr lang="en-GB" sz="2400" dirty="0" smtClean="0"/>
          </a:p>
          <a:p>
            <a:pPr marL="0" indent="0">
              <a:buNone/>
            </a:pPr>
            <a:r>
              <a:rPr lang="vi-VN" sz="2400" dirty="0"/>
              <a:t> </a:t>
            </a:r>
            <a:r>
              <a:rPr lang="vi-VN" sz="2400" b="1" dirty="0"/>
              <a:t>T = (</a:t>
            </a:r>
            <a:r>
              <a:rPr lang="vi-VN" sz="2400" b="1" dirty="0" smtClean="0"/>
              <a:t>AH*</a:t>
            </a:r>
            <a:r>
              <a:rPr lang="en-GB" sz="2400" b="1" dirty="0" smtClean="0"/>
              <a:t>U</a:t>
            </a:r>
            <a:r>
              <a:rPr lang="vi-VN" sz="2400" b="1" dirty="0" smtClean="0"/>
              <a:t> </a:t>
            </a:r>
            <a:r>
              <a:rPr lang="vi-VN" sz="2400" b="1" dirty="0"/>
              <a:t>* pf)/W</a:t>
            </a:r>
            <a:endParaRPr lang="vi-VN" sz="2400" dirty="0"/>
          </a:p>
        </p:txBody>
      </p:sp>
    </p:spTree>
    <p:extLst>
      <p:ext uri="{BB962C8B-B14F-4D97-AF65-F5344CB8AC3E}">
        <p14:creationId xmlns:p14="http://schemas.microsoft.com/office/powerpoint/2010/main" val="163897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6419056" cy="863897"/>
          </a:xfrm>
          <a:solidFill>
            <a:srgbClr val="FFFF00"/>
          </a:solidFill>
        </p:spPr>
        <p:txBody>
          <a:bodyPr/>
          <a:lstStyle/>
          <a:p>
            <a:r>
              <a:rPr lang="en-US" b="1" dirty="0" smtClean="0"/>
              <a:t>1. </a:t>
            </a:r>
            <a:r>
              <a:rPr lang="en-US" b="1" dirty="0" err="1" smtClean="0"/>
              <a:t>Cấu</a:t>
            </a:r>
            <a:r>
              <a:rPr lang="en-US" b="1" dirty="0" smtClean="0"/>
              <a:t> </a:t>
            </a:r>
            <a:r>
              <a:rPr lang="en-US" b="1" dirty="0" err="1" smtClean="0"/>
              <a:t>tạo</a:t>
            </a:r>
            <a:r>
              <a:rPr lang="en-US" b="1" dirty="0" smtClean="0"/>
              <a:t> </a:t>
            </a:r>
            <a:r>
              <a:rPr lang="en-US" b="1" dirty="0" err="1" smtClean="0"/>
              <a:t>chung</a:t>
            </a:r>
            <a:r>
              <a:rPr lang="en-US" b="1" dirty="0" smtClean="0"/>
              <a:t> </a:t>
            </a:r>
            <a:r>
              <a:rPr lang="en-US" b="1" dirty="0" err="1" smtClean="0"/>
              <a:t>acquy</a:t>
            </a:r>
            <a:endParaRPr lang="vi-VN" b="1" dirty="0"/>
          </a:p>
        </p:txBody>
      </p:sp>
      <p:pic>
        <p:nvPicPr>
          <p:cNvPr id="10244" name="Picture 4" descr="http://phutungxeoto.net/images/stories/02.baiviet/01.acquy/acquy%2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00200"/>
            <a:ext cx="6298652" cy="45651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99792" y="1138535"/>
            <a:ext cx="4608512" cy="461665"/>
          </a:xfrm>
          <a:prstGeom prst="rect">
            <a:avLst/>
          </a:prstGeom>
          <a:noFill/>
        </p:spPr>
        <p:txBody>
          <a:bodyPr wrap="square" rtlCol="0">
            <a:spAutoFit/>
          </a:bodyPr>
          <a:lstStyle/>
          <a:p>
            <a:r>
              <a:rPr lang="en-GB" sz="2400" b="1" dirty="0" err="1" smtClean="0"/>
              <a:t>Ví</a:t>
            </a:r>
            <a:r>
              <a:rPr lang="en-GB" sz="2400" b="1" dirty="0" smtClean="0"/>
              <a:t> </a:t>
            </a:r>
            <a:r>
              <a:rPr lang="en-GB" sz="2400" b="1" dirty="0" err="1" smtClean="0"/>
              <a:t>dụ</a:t>
            </a:r>
            <a:r>
              <a:rPr lang="en-GB" sz="2400" b="1" dirty="0" smtClean="0"/>
              <a:t> </a:t>
            </a:r>
            <a:r>
              <a:rPr lang="en-GB" sz="2400" b="1" dirty="0" err="1" smtClean="0"/>
              <a:t>nạp</a:t>
            </a:r>
            <a:r>
              <a:rPr lang="en-GB" sz="2400" b="1" dirty="0" smtClean="0"/>
              <a:t>, </a:t>
            </a:r>
            <a:r>
              <a:rPr lang="en-GB" sz="2400" b="1" dirty="0" err="1" smtClean="0"/>
              <a:t>xả</a:t>
            </a:r>
            <a:r>
              <a:rPr lang="en-GB" sz="2400" b="1" dirty="0" smtClean="0"/>
              <a:t> </a:t>
            </a:r>
            <a:r>
              <a:rPr lang="en-GB" sz="2400" b="1" dirty="0" err="1" smtClean="0"/>
              <a:t>của</a:t>
            </a:r>
            <a:r>
              <a:rPr lang="en-GB" sz="2400" b="1" dirty="0" smtClean="0"/>
              <a:t> </a:t>
            </a:r>
            <a:r>
              <a:rPr lang="en-GB" sz="2400" b="1" dirty="0" err="1" smtClean="0"/>
              <a:t>Acquy</a:t>
            </a:r>
            <a:r>
              <a:rPr lang="en-GB" sz="2400" b="1" dirty="0" smtClean="0"/>
              <a:t> Acid</a:t>
            </a:r>
            <a:endParaRPr lang="en-GB" sz="2400" b="1" dirty="0"/>
          </a:p>
        </p:txBody>
      </p:sp>
    </p:spTree>
    <p:extLst>
      <p:ext uri="{BB962C8B-B14F-4D97-AF65-F5344CB8AC3E}">
        <p14:creationId xmlns:p14="http://schemas.microsoft.com/office/powerpoint/2010/main" val="281661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248" y="332656"/>
            <a:ext cx="7931224" cy="850106"/>
          </a:xfrm>
          <a:solidFill>
            <a:srgbClr val="FFFF00"/>
          </a:solidFill>
        </p:spPr>
        <p:txBody>
          <a:bodyPr>
            <a:normAutofit fontScale="90000"/>
          </a:bodyPr>
          <a:lstStyle/>
          <a:p>
            <a:r>
              <a:rPr lang="en-US" sz="4000" b="1" dirty="0" smtClean="0"/>
              <a:t>2. </a:t>
            </a:r>
            <a:r>
              <a:rPr lang="en-US" sz="4000" b="1" dirty="0" err="1" smtClean="0"/>
              <a:t>Cấu</a:t>
            </a:r>
            <a:r>
              <a:rPr lang="en-US" sz="4000" b="1" dirty="0" smtClean="0"/>
              <a:t> </a:t>
            </a:r>
            <a:r>
              <a:rPr lang="en-US" sz="4000" b="1" dirty="0" err="1" smtClean="0"/>
              <a:t>tạo</a:t>
            </a:r>
            <a:r>
              <a:rPr lang="en-US" sz="4000" b="1" dirty="0" smtClean="0"/>
              <a:t> </a:t>
            </a:r>
            <a:r>
              <a:rPr lang="en-US" sz="4000" b="1" dirty="0" err="1" smtClean="0"/>
              <a:t>và</a:t>
            </a:r>
            <a:r>
              <a:rPr lang="en-US" sz="4000" b="1" dirty="0" smtClean="0"/>
              <a:t> </a:t>
            </a:r>
            <a:r>
              <a:rPr lang="en-US" sz="4000" b="1" dirty="0" err="1" smtClean="0"/>
              <a:t>hoạt</a:t>
            </a:r>
            <a:r>
              <a:rPr lang="en-US" sz="4000" b="1" dirty="0" smtClean="0"/>
              <a:t> </a:t>
            </a:r>
            <a:r>
              <a:rPr lang="en-US" sz="4000" b="1" dirty="0" err="1" smtClean="0"/>
              <a:t>động</a:t>
            </a:r>
            <a:r>
              <a:rPr lang="en-US" sz="4000" b="1" dirty="0" smtClean="0"/>
              <a:t>  </a:t>
            </a:r>
            <a:r>
              <a:rPr lang="en-US" sz="4000" b="1" dirty="0" err="1" smtClean="0"/>
              <a:t>acquy</a:t>
            </a:r>
            <a:r>
              <a:rPr lang="en-US" sz="4000" b="1" dirty="0" smtClean="0"/>
              <a:t> Lithium</a:t>
            </a:r>
            <a:endParaRPr lang="vi-VN" sz="4000" b="1" dirty="0"/>
          </a:p>
        </p:txBody>
      </p:sp>
      <p:sp>
        <p:nvSpPr>
          <p:cNvPr id="3" name="Content Placeholder 2"/>
          <p:cNvSpPr>
            <a:spLocks noGrp="1"/>
          </p:cNvSpPr>
          <p:nvPr>
            <p:ph idx="1"/>
          </p:nvPr>
        </p:nvSpPr>
        <p:spPr>
          <a:xfrm>
            <a:off x="457200" y="1412776"/>
            <a:ext cx="2098576" cy="4713387"/>
          </a:xfrm>
        </p:spPr>
        <p:txBody>
          <a:bodyPr>
            <a:normAutofit/>
          </a:bodyPr>
          <a:lstStyle/>
          <a:p>
            <a:pPr marL="0" indent="0">
              <a:buNone/>
            </a:pPr>
            <a:r>
              <a:rPr lang="vi-VN" sz="2400" dirty="0"/>
              <a:t>Pin Li-ion có cấu tạo gồm 4 phần chính: điện cực âm, điện cực dương, màng </a:t>
            </a:r>
            <a:r>
              <a:rPr lang="en-US" sz="2400" dirty="0"/>
              <a:t>n</a:t>
            </a:r>
            <a:r>
              <a:rPr lang="vi-VN" sz="2400" dirty="0"/>
              <a:t>găn cách điện và chất điện phân</a:t>
            </a:r>
          </a:p>
        </p:txBody>
      </p:sp>
      <p:pic>
        <p:nvPicPr>
          <p:cNvPr id="6" name="Picture 5"/>
          <p:cNvPicPr/>
          <p:nvPr/>
        </p:nvPicPr>
        <p:blipFill>
          <a:blip r:embed="rId2"/>
          <a:stretch>
            <a:fillRect/>
          </a:stretch>
        </p:blipFill>
        <p:spPr>
          <a:xfrm>
            <a:off x="2915816" y="1484784"/>
            <a:ext cx="5904656" cy="4824536"/>
          </a:xfrm>
          <a:prstGeom prst="rect">
            <a:avLst/>
          </a:prstGeom>
        </p:spPr>
      </p:pic>
    </p:spTree>
    <p:extLst>
      <p:ext uri="{BB962C8B-B14F-4D97-AF65-F5344CB8AC3E}">
        <p14:creationId xmlns:p14="http://schemas.microsoft.com/office/powerpoint/2010/main" val="112446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850106"/>
          </a:xfrm>
          <a:solidFill>
            <a:srgbClr val="FFFF00"/>
          </a:solidFill>
        </p:spPr>
        <p:txBody>
          <a:bodyPr>
            <a:normAutofit fontScale="90000"/>
          </a:bodyPr>
          <a:lstStyle/>
          <a:p>
            <a:r>
              <a:rPr lang="en-US" b="1" dirty="0"/>
              <a:t>2. </a:t>
            </a:r>
            <a:r>
              <a:rPr lang="en-US" b="1" dirty="0" err="1"/>
              <a:t>Cấu</a:t>
            </a:r>
            <a:r>
              <a:rPr lang="en-US" b="1" dirty="0"/>
              <a:t> </a:t>
            </a:r>
            <a:r>
              <a:rPr lang="en-US" b="1" dirty="0" err="1"/>
              <a:t>tạo</a:t>
            </a:r>
            <a:r>
              <a:rPr lang="en-US" b="1" dirty="0"/>
              <a:t> </a:t>
            </a:r>
            <a:r>
              <a:rPr lang="en-US" b="1" dirty="0" err="1"/>
              <a:t>và</a:t>
            </a:r>
            <a:r>
              <a:rPr lang="en-US" b="1" dirty="0"/>
              <a:t> </a:t>
            </a:r>
            <a:r>
              <a:rPr lang="en-US" b="1" dirty="0" err="1"/>
              <a:t>hoạt</a:t>
            </a:r>
            <a:r>
              <a:rPr lang="en-US" b="1" dirty="0"/>
              <a:t> </a:t>
            </a:r>
            <a:r>
              <a:rPr lang="en-US" b="1" dirty="0" err="1"/>
              <a:t>động</a:t>
            </a:r>
            <a:r>
              <a:rPr lang="en-US" b="1" dirty="0"/>
              <a:t>  </a:t>
            </a:r>
            <a:r>
              <a:rPr lang="en-US" b="1" dirty="0" err="1"/>
              <a:t>acquy</a:t>
            </a:r>
            <a:r>
              <a:rPr lang="en-US" b="1" dirty="0"/>
              <a:t> Lithium</a:t>
            </a:r>
            <a:endParaRPr lang="vi-VN" dirty="0"/>
          </a:p>
        </p:txBody>
      </p:sp>
      <p:sp>
        <p:nvSpPr>
          <p:cNvPr id="5" name="TextBox 4"/>
          <p:cNvSpPr txBox="1"/>
          <p:nvPr/>
        </p:nvSpPr>
        <p:spPr>
          <a:xfrm>
            <a:off x="2699792" y="1138535"/>
            <a:ext cx="4896544" cy="461665"/>
          </a:xfrm>
          <a:prstGeom prst="rect">
            <a:avLst/>
          </a:prstGeom>
          <a:noFill/>
        </p:spPr>
        <p:txBody>
          <a:bodyPr wrap="square" rtlCol="0">
            <a:spAutoFit/>
          </a:bodyPr>
          <a:lstStyle/>
          <a:p>
            <a:r>
              <a:rPr lang="en-GB" sz="2400" b="1" dirty="0" err="1" smtClean="0">
                <a:solidFill>
                  <a:schemeClr val="tx1">
                    <a:lumMod val="95000"/>
                    <a:lumOff val="5000"/>
                  </a:schemeClr>
                </a:solidFill>
              </a:rPr>
              <a:t>Đóng</a:t>
            </a:r>
            <a:r>
              <a:rPr lang="en-GB" sz="2400" b="1" dirty="0" smtClean="0">
                <a:solidFill>
                  <a:schemeClr val="tx1">
                    <a:lumMod val="95000"/>
                    <a:lumOff val="5000"/>
                  </a:schemeClr>
                </a:solidFill>
              </a:rPr>
              <a:t> </a:t>
            </a:r>
            <a:r>
              <a:rPr lang="en-GB" sz="2400" b="1" dirty="0" err="1" smtClean="0">
                <a:solidFill>
                  <a:schemeClr val="tx1">
                    <a:lumMod val="95000"/>
                    <a:lumOff val="5000"/>
                  </a:schemeClr>
                </a:solidFill>
              </a:rPr>
              <a:t>gói</a:t>
            </a:r>
            <a:r>
              <a:rPr lang="en-GB" sz="2400" b="1" dirty="0" smtClean="0">
                <a:solidFill>
                  <a:schemeClr val="tx1">
                    <a:lumMod val="95000"/>
                    <a:lumOff val="5000"/>
                  </a:schemeClr>
                </a:solidFill>
              </a:rPr>
              <a:t> </a:t>
            </a:r>
            <a:r>
              <a:rPr lang="en-GB" sz="2400" b="1" dirty="0" err="1" smtClean="0">
                <a:solidFill>
                  <a:schemeClr val="tx1">
                    <a:lumMod val="95000"/>
                    <a:lumOff val="5000"/>
                  </a:schemeClr>
                </a:solidFill>
              </a:rPr>
              <a:t>của</a:t>
            </a:r>
            <a:r>
              <a:rPr lang="en-GB" sz="2400" b="1" dirty="0" smtClean="0">
                <a:solidFill>
                  <a:schemeClr val="tx1">
                    <a:lumMod val="95000"/>
                    <a:lumOff val="5000"/>
                  </a:schemeClr>
                </a:solidFill>
              </a:rPr>
              <a:t> </a:t>
            </a:r>
            <a:r>
              <a:rPr lang="en-GB" sz="2400" b="1" dirty="0" err="1" smtClean="0">
                <a:solidFill>
                  <a:schemeClr val="tx1">
                    <a:lumMod val="95000"/>
                    <a:lumOff val="5000"/>
                  </a:schemeClr>
                </a:solidFill>
              </a:rPr>
              <a:t>acquy</a:t>
            </a:r>
            <a:r>
              <a:rPr lang="en-GB" sz="2400" b="1" dirty="0" smtClean="0">
                <a:solidFill>
                  <a:schemeClr val="tx1">
                    <a:lumMod val="95000"/>
                    <a:lumOff val="5000"/>
                  </a:schemeClr>
                </a:solidFill>
              </a:rPr>
              <a:t> Lithium</a:t>
            </a:r>
            <a:endParaRPr lang="en-GB" sz="2400" b="1" dirty="0">
              <a:solidFill>
                <a:schemeClr val="tx1">
                  <a:lumMod val="95000"/>
                  <a:lumOff val="5000"/>
                </a:schemeClr>
              </a:solidFill>
            </a:endParaRPr>
          </a:p>
        </p:txBody>
      </p:sp>
      <p:pic>
        <p:nvPicPr>
          <p:cNvPr id="6" name="Picture 5"/>
          <p:cNvPicPr>
            <a:picLocks noChangeAspect="1"/>
          </p:cNvPicPr>
          <p:nvPr/>
        </p:nvPicPr>
        <p:blipFill>
          <a:blip r:embed="rId2"/>
          <a:stretch>
            <a:fillRect/>
          </a:stretch>
        </p:blipFill>
        <p:spPr>
          <a:xfrm>
            <a:off x="445213" y="2220118"/>
            <a:ext cx="3924300" cy="3286125"/>
          </a:xfrm>
          <a:prstGeom prst="rect">
            <a:avLst/>
          </a:prstGeom>
        </p:spPr>
      </p:pic>
      <p:grpSp>
        <p:nvGrpSpPr>
          <p:cNvPr id="9" name="Group 8"/>
          <p:cNvGrpSpPr/>
          <p:nvPr/>
        </p:nvGrpSpPr>
        <p:grpSpPr>
          <a:xfrm>
            <a:off x="4716016" y="1988840"/>
            <a:ext cx="3821596" cy="3096344"/>
            <a:chOff x="0" y="0"/>
            <a:chExt cx="2955471" cy="2563586"/>
          </a:xfrm>
        </p:grpSpPr>
        <p:sp>
          <p:nvSpPr>
            <p:cNvPr id="10" name="Text Box 5"/>
            <p:cNvSpPr txBox="1"/>
            <p:nvPr/>
          </p:nvSpPr>
          <p:spPr>
            <a:xfrm>
              <a:off x="0" y="2286000"/>
              <a:ext cx="2955471" cy="2775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0510" indent="-360680" fontAlgn="base">
                <a:lnSpc>
                  <a:spcPts val="1320"/>
                </a:lnSpc>
                <a:spcBef>
                  <a:spcPts val="600"/>
                </a:spcBef>
                <a:spcAft>
                  <a:spcPts val="750"/>
                </a:spcAft>
              </a:pPr>
              <a:r>
                <a:rPr lang="en-GB" sz="1200" b="1" dirty="0">
                  <a:solidFill>
                    <a:srgbClr val="222222"/>
                  </a:solidFill>
                  <a:effectLst/>
                  <a:latin typeface="Helvetica" panose="020B0604020202020204" pitchFamily="34" charset="0"/>
                  <a:ea typeface="Times New Roman" panose="02020603050405020304" pitchFamily="18" charset="0"/>
                </a:rPr>
                <a:t>12V LiFePO4 Batteries </a:t>
              </a:r>
              <a:r>
                <a:rPr lang="en-GB" sz="1150" b="1" dirty="0">
                  <a:solidFill>
                    <a:srgbClr val="2F6D00"/>
                  </a:solidFill>
                  <a:effectLst/>
                  <a:latin typeface="inherit"/>
                  <a:ea typeface="Times New Roman" panose="02020603050405020304" pitchFamily="18" charset="0"/>
                  <a:cs typeface="Helvetica" panose="020B0604020202020204" pitchFamily="34" charset="0"/>
                </a:rPr>
                <a:t> LFMP12V100AH</a:t>
              </a:r>
              <a:endParaRPr lang="en-GB" sz="1400" dirty="0">
                <a:solidFill>
                  <a:srgbClr val="000000"/>
                </a:solidFill>
                <a:effectLst/>
                <a:latin typeface="Times New Roman" panose="02020603050405020304" pitchFamily="18" charset="0"/>
                <a:ea typeface="Calibri" panose="020F0502020204030204" pitchFamily="34" charset="0"/>
              </a:endParaRPr>
            </a:p>
            <a:p>
              <a:pPr marL="270510" indent="-360680" fontAlgn="base">
                <a:lnSpc>
                  <a:spcPts val="1320"/>
                </a:lnSpc>
                <a:spcBef>
                  <a:spcPts val="600"/>
                </a:spcBef>
                <a:spcAft>
                  <a:spcPts val="750"/>
                </a:spcAft>
              </a:pPr>
              <a:r>
                <a:rPr lang="en-GB" sz="1200" b="1" dirty="0">
                  <a:solidFill>
                    <a:srgbClr val="222222"/>
                  </a:solidFill>
                  <a:effectLst/>
                  <a:latin typeface="Helvetica" panose="020B0604020202020204" pitchFamily="34" charset="0"/>
                  <a:ea typeface="Times New Roman" panose="02020603050405020304" pitchFamily="18" charset="0"/>
                </a:rPr>
                <a:t> </a:t>
              </a:r>
              <a:endParaRPr lang="en-GB" sz="1400" dirty="0">
                <a:solidFill>
                  <a:srgbClr val="000000"/>
                </a:solidFill>
                <a:effectLst/>
                <a:latin typeface="Times New Roman" panose="02020603050405020304" pitchFamily="18" charset="0"/>
                <a:ea typeface="Calibri" panose="020F0502020204030204" pitchFamily="34" charset="0"/>
              </a:endParaRPr>
            </a:p>
          </p:txBody>
        </p:sp>
        <p:pic>
          <p:nvPicPr>
            <p:cNvPr id="11" name="Picture 10" descr="https://www.ev-power.com.au/evpower/wp-content/uploads/2018/06/arton330-b5da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86" y="0"/>
              <a:ext cx="2857500" cy="2245360"/>
            </a:xfrm>
            <a:prstGeom prst="rect">
              <a:avLst/>
            </a:prstGeom>
            <a:noFill/>
            <a:ln>
              <a:noFill/>
            </a:ln>
          </p:spPr>
        </p:pic>
      </p:grpSp>
      <p:sp>
        <p:nvSpPr>
          <p:cNvPr id="13" name="Text Box 5"/>
          <p:cNvSpPr txBox="1"/>
          <p:nvPr/>
        </p:nvSpPr>
        <p:spPr>
          <a:xfrm>
            <a:off x="976557" y="5513152"/>
            <a:ext cx="3821596" cy="3352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0510" indent="-360680" fontAlgn="base">
              <a:lnSpc>
                <a:spcPts val="1320"/>
              </a:lnSpc>
              <a:spcBef>
                <a:spcPts val="600"/>
              </a:spcBef>
              <a:spcAft>
                <a:spcPts val="750"/>
              </a:spcAft>
            </a:pPr>
            <a:r>
              <a:rPr lang="en-GB" sz="1150" b="1" dirty="0" smtClean="0">
                <a:solidFill>
                  <a:srgbClr val="2F6D00"/>
                </a:solidFill>
                <a:effectLst/>
                <a:latin typeface="inherit"/>
                <a:ea typeface="Times New Roman" panose="02020603050405020304" pitchFamily="18" charset="0"/>
                <a:cs typeface="Helvetica" panose="020B0604020202020204" pitchFamily="34" charset="0"/>
              </a:rPr>
              <a:t>12V 30AH</a:t>
            </a:r>
            <a:endParaRPr lang="en-GB" sz="1400" dirty="0">
              <a:solidFill>
                <a:srgbClr val="000000"/>
              </a:solidFill>
              <a:effectLst/>
              <a:latin typeface="Times New Roman" panose="02020603050405020304" pitchFamily="18" charset="0"/>
              <a:ea typeface="Calibri" panose="020F0502020204030204" pitchFamily="34" charset="0"/>
            </a:endParaRPr>
          </a:p>
          <a:p>
            <a:pPr marL="270510" indent="-360680" fontAlgn="base">
              <a:lnSpc>
                <a:spcPts val="1320"/>
              </a:lnSpc>
              <a:spcBef>
                <a:spcPts val="600"/>
              </a:spcBef>
              <a:spcAft>
                <a:spcPts val="750"/>
              </a:spcAft>
            </a:pPr>
            <a:r>
              <a:rPr lang="en-GB" sz="1200" b="1" dirty="0">
                <a:solidFill>
                  <a:srgbClr val="222222"/>
                </a:solidFill>
                <a:effectLst/>
                <a:latin typeface="Helvetica" panose="020B0604020202020204" pitchFamily="34" charset="0"/>
                <a:ea typeface="Times New Roman" panose="02020603050405020304" pitchFamily="18" charset="0"/>
              </a:rPr>
              <a:t> </a:t>
            </a:r>
            <a:endParaRPr lang="en-GB" sz="1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7166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3600" b="1" dirty="0" smtClean="0"/>
              <a:t>2. </a:t>
            </a:r>
            <a:r>
              <a:rPr lang="en-US" sz="3600" b="1" dirty="0" err="1" smtClean="0"/>
              <a:t>Cấu</a:t>
            </a:r>
            <a:r>
              <a:rPr lang="en-US" sz="3600" b="1" dirty="0" smtClean="0"/>
              <a:t> </a:t>
            </a:r>
            <a:r>
              <a:rPr lang="en-US" sz="3600" b="1" dirty="0" err="1" smtClean="0"/>
              <a:t>tạo</a:t>
            </a:r>
            <a:r>
              <a:rPr lang="en-US" sz="3600" b="1" dirty="0" smtClean="0"/>
              <a:t> </a:t>
            </a:r>
            <a:r>
              <a:rPr lang="en-US" sz="3600" b="1" dirty="0" err="1" smtClean="0"/>
              <a:t>và</a:t>
            </a:r>
            <a:r>
              <a:rPr lang="en-US" sz="3600" b="1" dirty="0" smtClean="0"/>
              <a:t> </a:t>
            </a:r>
            <a:r>
              <a:rPr lang="en-US" sz="3600" b="1" dirty="0" err="1" smtClean="0"/>
              <a:t>hoạt</a:t>
            </a:r>
            <a:r>
              <a:rPr lang="en-US" sz="3600" b="1" dirty="0" smtClean="0"/>
              <a:t> </a:t>
            </a:r>
            <a:r>
              <a:rPr lang="en-US" sz="3600" b="1" dirty="0" err="1" smtClean="0"/>
              <a:t>động</a:t>
            </a:r>
            <a:r>
              <a:rPr lang="en-US" sz="3600" b="1" dirty="0" smtClean="0"/>
              <a:t>  </a:t>
            </a:r>
            <a:r>
              <a:rPr lang="en-US" sz="3600" b="1" dirty="0" err="1" smtClean="0"/>
              <a:t>acquy</a:t>
            </a:r>
            <a:r>
              <a:rPr lang="en-US" sz="3600" b="1" dirty="0" smtClean="0"/>
              <a:t> Lithium</a:t>
            </a:r>
            <a:endParaRPr lang="vi-VN" sz="3600" dirty="0"/>
          </a:p>
        </p:txBody>
      </p:sp>
      <p:sp>
        <p:nvSpPr>
          <p:cNvPr id="3" name="Content Placeholder 2"/>
          <p:cNvSpPr>
            <a:spLocks noGrp="1"/>
          </p:cNvSpPr>
          <p:nvPr>
            <p:ph idx="1"/>
          </p:nvPr>
        </p:nvSpPr>
        <p:spPr/>
        <p:txBody>
          <a:bodyPr>
            <a:normAutofit/>
          </a:bodyPr>
          <a:lstStyle/>
          <a:p>
            <a:pPr>
              <a:spcAft>
                <a:spcPts val="600"/>
              </a:spcAft>
            </a:pPr>
            <a:r>
              <a:rPr lang="vi-VN" sz="2400" b="1" dirty="0"/>
              <a:t>Điện cực âm (Cathode): </a:t>
            </a:r>
            <a:r>
              <a:rPr lang="vi-VN" sz="2400" dirty="0"/>
              <a:t>thường được nối với vỏ pin và được làm từ graphit (than chì) có chức năng lưu giữ các ion Li+ trong tinh thể. </a:t>
            </a:r>
          </a:p>
          <a:p>
            <a:pPr>
              <a:spcAft>
                <a:spcPts val="600"/>
              </a:spcAft>
            </a:pPr>
            <a:r>
              <a:rPr lang="vi-VN" sz="2400" b="1" dirty="0" smtClean="0"/>
              <a:t>Điện cực dương (Anot</a:t>
            </a:r>
            <a:r>
              <a:rPr lang="vi-VN" sz="2400" dirty="0" smtClean="0"/>
              <a:t>) </a:t>
            </a:r>
            <a:r>
              <a:rPr lang="vi-VN" sz="2400" dirty="0"/>
              <a:t>thường được cấu thành từ một lớp oxit (như lithium cobalt oxide), một polyanion (như lithium sắt photphat), </a:t>
            </a:r>
          </a:p>
        </p:txBody>
      </p:sp>
      <p:pic>
        <p:nvPicPr>
          <p:cNvPr id="4" name="Picture 3"/>
          <p:cNvPicPr>
            <a:picLocks noChangeAspect="1"/>
          </p:cNvPicPr>
          <p:nvPr/>
        </p:nvPicPr>
        <p:blipFill>
          <a:blip r:embed="rId2"/>
          <a:stretch>
            <a:fillRect/>
          </a:stretch>
        </p:blipFill>
        <p:spPr>
          <a:xfrm>
            <a:off x="1907704" y="4005064"/>
            <a:ext cx="3743268" cy="2249619"/>
          </a:xfrm>
          <a:prstGeom prst="rect">
            <a:avLst/>
          </a:prstGeom>
        </p:spPr>
      </p:pic>
    </p:spTree>
    <p:extLst>
      <p:ext uri="{BB962C8B-B14F-4D97-AF65-F5344CB8AC3E}">
        <p14:creationId xmlns:p14="http://schemas.microsoft.com/office/powerpoint/2010/main" val="1246465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239043"/>
            <a:ext cx="7715200" cy="850106"/>
          </a:xfrm>
          <a:solidFill>
            <a:srgbClr val="FFFF00"/>
          </a:solidFill>
        </p:spPr>
        <p:txBody>
          <a:bodyPr>
            <a:normAutofit/>
          </a:bodyPr>
          <a:lstStyle/>
          <a:p>
            <a:r>
              <a:rPr lang="en-US" sz="3600" b="1" dirty="0" smtClean="0"/>
              <a:t>2. </a:t>
            </a:r>
            <a:r>
              <a:rPr lang="en-US" sz="3600" b="1" dirty="0" err="1" smtClean="0"/>
              <a:t>Cấu</a:t>
            </a:r>
            <a:r>
              <a:rPr lang="en-US" sz="3600" b="1" dirty="0" smtClean="0"/>
              <a:t> </a:t>
            </a:r>
            <a:r>
              <a:rPr lang="en-US" sz="3600" b="1" dirty="0" err="1" smtClean="0"/>
              <a:t>tạo</a:t>
            </a:r>
            <a:r>
              <a:rPr lang="en-US" sz="3600" b="1" dirty="0" smtClean="0"/>
              <a:t> </a:t>
            </a:r>
            <a:r>
              <a:rPr lang="en-US" sz="3600" b="1" dirty="0" err="1" smtClean="0"/>
              <a:t>và</a:t>
            </a:r>
            <a:r>
              <a:rPr lang="en-US" sz="3600" b="1" dirty="0" smtClean="0"/>
              <a:t> </a:t>
            </a:r>
            <a:r>
              <a:rPr lang="en-US" sz="3600" b="1" dirty="0" err="1" smtClean="0"/>
              <a:t>hoạt</a:t>
            </a:r>
            <a:r>
              <a:rPr lang="en-US" sz="3600" b="1" dirty="0" smtClean="0"/>
              <a:t> </a:t>
            </a:r>
            <a:r>
              <a:rPr lang="en-US" sz="3600" b="1" dirty="0" err="1" smtClean="0"/>
              <a:t>động</a:t>
            </a:r>
            <a:r>
              <a:rPr lang="en-US" sz="3600" b="1" dirty="0" smtClean="0"/>
              <a:t>  </a:t>
            </a:r>
            <a:r>
              <a:rPr lang="en-US" sz="3600" b="1" dirty="0" err="1" smtClean="0"/>
              <a:t>acquy</a:t>
            </a:r>
            <a:r>
              <a:rPr lang="en-US" sz="3600" b="1" dirty="0" smtClean="0"/>
              <a:t> Lithium</a:t>
            </a:r>
            <a:endParaRPr lang="vi-VN" sz="3600" dirty="0"/>
          </a:p>
        </p:txBody>
      </p:sp>
      <p:sp>
        <p:nvSpPr>
          <p:cNvPr id="3" name="Content Placeholder 2"/>
          <p:cNvSpPr>
            <a:spLocks noGrp="1"/>
          </p:cNvSpPr>
          <p:nvPr>
            <p:ph idx="1"/>
          </p:nvPr>
        </p:nvSpPr>
        <p:spPr>
          <a:xfrm>
            <a:off x="457200" y="1600200"/>
            <a:ext cx="4474840" cy="4997152"/>
          </a:xfrm>
        </p:spPr>
        <p:txBody>
          <a:bodyPr>
            <a:normAutofit lnSpcReduction="10000"/>
          </a:bodyPr>
          <a:lstStyle/>
          <a:p>
            <a:pPr marL="0" indent="0">
              <a:buNone/>
            </a:pPr>
            <a:r>
              <a:rPr lang="vi-VN" sz="2400" i="1" dirty="0"/>
              <a:t>Nguyên lý hoạt </a:t>
            </a:r>
            <a:r>
              <a:rPr lang="vi-VN" sz="2400" i="1" dirty="0" smtClean="0"/>
              <a:t>động</a:t>
            </a:r>
          </a:p>
          <a:p>
            <a:pPr marL="0" indent="0">
              <a:buNone/>
            </a:pPr>
            <a:r>
              <a:rPr lang="vi-VN" sz="2400" dirty="0"/>
              <a:t>Khi đặt một điện áp một chiều vào pin, lúc này xảy ra quá trình nạp. Tại cực dương xảy ra hiện tượng điện phân khiến nguyên tử Li bị tách ra tạo thành ion Li+. Dưới tác động của điện trường tạo ra do hiệu điện thế một chiều áp lên cực dương và âm khiến các ion Li+ chuyển động từ cực dương sang cực âm và bị giữ lại trong các mạng tinh thể cacbon tại cực âm</a:t>
            </a:r>
          </a:p>
        </p:txBody>
      </p:sp>
      <p:pic>
        <p:nvPicPr>
          <p:cNvPr id="4" name="Picture 3"/>
          <p:cNvPicPr/>
          <p:nvPr/>
        </p:nvPicPr>
        <p:blipFill>
          <a:blip r:embed="rId2"/>
          <a:stretch>
            <a:fillRect/>
          </a:stretch>
        </p:blipFill>
        <p:spPr>
          <a:xfrm>
            <a:off x="4716016" y="1822728"/>
            <a:ext cx="3744416" cy="3838520"/>
          </a:xfrm>
          <a:prstGeom prst="rect">
            <a:avLst/>
          </a:prstGeom>
        </p:spPr>
      </p:pic>
    </p:spTree>
    <p:extLst>
      <p:ext uri="{BB962C8B-B14F-4D97-AF65-F5344CB8AC3E}">
        <p14:creationId xmlns:p14="http://schemas.microsoft.com/office/powerpoint/2010/main" val="273794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40" y="332656"/>
            <a:ext cx="7931224" cy="922114"/>
          </a:xfrm>
          <a:solidFill>
            <a:srgbClr val="FFFF00"/>
          </a:solidFill>
        </p:spPr>
        <p:txBody>
          <a:bodyPr>
            <a:normAutofit/>
          </a:bodyPr>
          <a:lstStyle/>
          <a:p>
            <a:r>
              <a:rPr lang="en-US" sz="3600" b="1" dirty="0" smtClean="0"/>
              <a:t>3. </a:t>
            </a:r>
            <a:r>
              <a:rPr lang="en-US" sz="3600" b="1" dirty="0" err="1" smtClean="0"/>
              <a:t>Cấu</a:t>
            </a:r>
            <a:r>
              <a:rPr lang="en-US" sz="3600" b="1" dirty="0" smtClean="0"/>
              <a:t> </a:t>
            </a:r>
            <a:r>
              <a:rPr lang="en-US" sz="3600" b="1" dirty="0" err="1" smtClean="0"/>
              <a:t>tạo</a:t>
            </a:r>
            <a:r>
              <a:rPr lang="en-US" sz="3600" b="1" dirty="0" smtClean="0"/>
              <a:t> </a:t>
            </a:r>
            <a:r>
              <a:rPr lang="en-US" sz="3600" b="1" dirty="0" err="1" smtClean="0"/>
              <a:t>và</a:t>
            </a:r>
            <a:r>
              <a:rPr lang="en-US" sz="3600" b="1" dirty="0" smtClean="0"/>
              <a:t> </a:t>
            </a:r>
            <a:r>
              <a:rPr lang="en-US" sz="3600" b="1" dirty="0" err="1" smtClean="0"/>
              <a:t>hoạt</a:t>
            </a:r>
            <a:r>
              <a:rPr lang="en-US" sz="3600" b="1" dirty="0" smtClean="0"/>
              <a:t> </a:t>
            </a:r>
            <a:r>
              <a:rPr lang="en-US" sz="3600" b="1" dirty="0" err="1" smtClean="0"/>
              <a:t>động</a:t>
            </a:r>
            <a:r>
              <a:rPr lang="en-US" sz="3600" b="1" dirty="0" smtClean="0"/>
              <a:t>  </a:t>
            </a:r>
            <a:r>
              <a:rPr lang="en-US" sz="3600" b="1" dirty="0" err="1" smtClean="0"/>
              <a:t>acquy</a:t>
            </a:r>
            <a:r>
              <a:rPr lang="en-US" sz="3600" b="1" dirty="0" smtClean="0"/>
              <a:t> Lithium</a:t>
            </a:r>
            <a:endParaRPr lang="vi-VN" sz="3600" dirty="0"/>
          </a:p>
        </p:txBody>
      </p:sp>
      <p:sp>
        <p:nvSpPr>
          <p:cNvPr id="3" name="Content Placeholder 2"/>
          <p:cNvSpPr>
            <a:spLocks noGrp="1"/>
          </p:cNvSpPr>
          <p:nvPr>
            <p:ph idx="1"/>
          </p:nvPr>
        </p:nvSpPr>
        <p:spPr>
          <a:xfrm>
            <a:off x="457200" y="1600201"/>
            <a:ext cx="8003232" cy="1252735"/>
          </a:xfrm>
        </p:spPr>
        <p:txBody>
          <a:bodyPr>
            <a:normAutofit/>
          </a:bodyPr>
          <a:lstStyle/>
          <a:p>
            <a:pPr marL="0" indent="0">
              <a:buNone/>
            </a:pPr>
            <a:r>
              <a:rPr lang="vi-VN" sz="2400" dirty="0"/>
              <a:t>Trong quá trình nạp, sự di chuyển của ion Li+ từ cực dương sang cực âm hình thành nên một hiệu điện thế giữa 2 </a:t>
            </a:r>
            <a:r>
              <a:rPr lang="vi-VN" sz="2400" dirty="0" smtClean="0"/>
              <a:t>cực</a:t>
            </a:r>
            <a:endParaRPr lang="vi-VN" sz="2400" dirty="0"/>
          </a:p>
        </p:txBody>
      </p:sp>
      <p:pic>
        <p:nvPicPr>
          <p:cNvPr id="4" name="Picture 3"/>
          <p:cNvPicPr/>
          <p:nvPr/>
        </p:nvPicPr>
        <p:blipFill>
          <a:blip r:embed="rId2"/>
          <a:stretch>
            <a:fillRect/>
          </a:stretch>
        </p:blipFill>
        <p:spPr>
          <a:xfrm>
            <a:off x="4932040" y="3140968"/>
            <a:ext cx="3816424" cy="3096344"/>
          </a:xfrm>
          <a:prstGeom prst="rect">
            <a:avLst/>
          </a:prstGeom>
        </p:spPr>
      </p:pic>
      <p:sp>
        <p:nvSpPr>
          <p:cNvPr id="5" name="Content Placeholder 2"/>
          <p:cNvSpPr txBox="1">
            <a:spLocks/>
          </p:cNvSpPr>
          <p:nvPr/>
        </p:nvSpPr>
        <p:spPr>
          <a:xfrm>
            <a:off x="426368" y="2852936"/>
            <a:ext cx="4505672" cy="367240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Khi nối tải tiêu thụ vào giữa hai cực sẽ xuất hiện dòng điện chạy qua tải và các ion Li+ cũng thoát ra khỏi các tinh thể cacbon ở cực âm và chuyển động về cực dương. Các ion Li+ bắt đầu di chuyển từ cực dương sang cực âm khi điện áp pin khoảng 3V và rất ít di chuyển khi điện áp pin lớn hơn 4.2V do vậy các thiết bị nạp pin Lion thường duy trì điện áp nạp cao nhất là 4.2 V</a:t>
            </a:r>
          </a:p>
        </p:txBody>
      </p:sp>
    </p:spTree>
    <p:extLst>
      <p:ext uri="{BB962C8B-B14F-4D97-AF65-F5344CB8AC3E}">
        <p14:creationId xmlns:p14="http://schemas.microsoft.com/office/powerpoint/2010/main" val="26267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146" y="274638"/>
            <a:ext cx="7859216" cy="822721"/>
          </a:xfrm>
          <a:solidFill>
            <a:srgbClr val="FFFF00"/>
          </a:solidFill>
        </p:spPr>
        <p:txBody>
          <a:bodyPr>
            <a:normAutofit/>
          </a:bodyPr>
          <a:lstStyle/>
          <a:p>
            <a:r>
              <a:rPr lang="en-US" sz="3600" b="1" dirty="0" smtClean="0"/>
              <a:t>3.  </a:t>
            </a:r>
            <a:r>
              <a:rPr lang="en-US" sz="3600" b="1" dirty="0" err="1" smtClean="0"/>
              <a:t>Cấu</a:t>
            </a:r>
            <a:r>
              <a:rPr lang="en-US" sz="3600" b="1" dirty="0" smtClean="0"/>
              <a:t> </a:t>
            </a:r>
            <a:r>
              <a:rPr lang="en-US" sz="3600" b="1" dirty="0" err="1" smtClean="0"/>
              <a:t>tạo</a:t>
            </a:r>
            <a:r>
              <a:rPr lang="en-US" sz="3600" b="1" dirty="0" smtClean="0"/>
              <a:t> </a:t>
            </a:r>
            <a:r>
              <a:rPr lang="en-US" sz="3600" b="1" dirty="0" err="1" smtClean="0"/>
              <a:t>và</a:t>
            </a:r>
            <a:r>
              <a:rPr lang="en-US" sz="3600" b="1" dirty="0" smtClean="0"/>
              <a:t> </a:t>
            </a:r>
            <a:r>
              <a:rPr lang="en-US" sz="3600" b="1" dirty="0" err="1" smtClean="0"/>
              <a:t>hoạt</a:t>
            </a:r>
            <a:r>
              <a:rPr lang="en-US" sz="3600" b="1" dirty="0" smtClean="0"/>
              <a:t> </a:t>
            </a:r>
            <a:r>
              <a:rPr lang="en-US" sz="3600" b="1" dirty="0" err="1" smtClean="0"/>
              <a:t>động</a:t>
            </a:r>
            <a:r>
              <a:rPr lang="en-US" sz="3600" b="1" dirty="0" smtClean="0"/>
              <a:t>  </a:t>
            </a:r>
            <a:r>
              <a:rPr lang="en-US" sz="3600" b="1" dirty="0" err="1" smtClean="0"/>
              <a:t>acquy</a:t>
            </a:r>
            <a:r>
              <a:rPr lang="en-US" sz="3600" b="1" dirty="0" smtClean="0"/>
              <a:t> Lithium</a:t>
            </a:r>
            <a:endParaRPr lang="vi-VN" sz="3600" dirty="0"/>
          </a:p>
        </p:txBody>
      </p:sp>
      <p:sp>
        <p:nvSpPr>
          <p:cNvPr id="3" name="Content Placeholder 2"/>
          <p:cNvSpPr>
            <a:spLocks noGrp="1"/>
          </p:cNvSpPr>
          <p:nvPr>
            <p:ph idx="1"/>
          </p:nvPr>
        </p:nvSpPr>
        <p:spPr/>
        <p:txBody>
          <a:bodyPr>
            <a:normAutofit fontScale="77500" lnSpcReduction="20000"/>
          </a:bodyPr>
          <a:lstStyle/>
          <a:p>
            <a:r>
              <a:rPr lang="vi-VN" b="1" dirty="0"/>
              <a:t>Acquy Li-ion</a:t>
            </a:r>
            <a:r>
              <a:rPr lang="vi-VN" dirty="0"/>
              <a:t> hay </a:t>
            </a:r>
            <a:r>
              <a:rPr lang="vi-VN" b="1" dirty="0"/>
              <a:t>acquy </a:t>
            </a:r>
            <a:r>
              <a:rPr lang="vi-VN" b="1" u="sng" dirty="0">
                <a:hlinkClick r:id="rId2" tooltip="Liti"/>
              </a:rPr>
              <a:t>lithi</a:t>
            </a:r>
            <a:r>
              <a:rPr lang="vi-VN" b="1" dirty="0"/>
              <a:t>-ion</a:t>
            </a:r>
            <a:r>
              <a:rPr lang="vi-VN" dirty="0"/>
              <a:t>, có khi viết tắt là </a:t>
            </a:r>
            <a:r>
              <a:rPr lang="vi-VN" b="1" dirty="0"/>
              <a:t>LIB</a:t>
            </a:r>
            <a:r>
              <a:rPr lang="vi-VN" dirty="0"/>
              <a:t>, là một loại </a:t>
            </a:r>
            <a:r>
              <a:rPr lang="vi-VN" u="sng" dirty="0">
                <a:hlinkClick r:id="rId3" tooltip="Pin sạc"/>
              </a:rPr>
              <a:t>acquy sạc</a:t>
            </a:r>
            <a:r>
              <a:rPr lang="vi-VN" dirty="0"/>
              <a:t>. Trong quá trình sạc, các ion Li chuyển động từ cực dương sang cực âm, và ngược lại trong quá trình xả (quá trình sử dụng). LIB thường sử dụng điện cực là các hợp chất mà cấu trúc tinh thể của chúng có dạng lớp (layered structure compounds), khi đó trong quá trình sạc và xả, các ion Li sẽ xâm nhập và điền đầy khoảng trống giữa các lớp này, nhờ đó phản ứng hóa học xảy ra. Các vật liệu điện cực có cấu trúc tinh thể dạng lớp thường gặp dùng cho cực dương là các hợp chất ô xít kim loại chuyển tiếp và Li, như LiCoO</a:t>
            </a:r>
            <a:r>
              <a:rPr lang="vi-VN" baseline="-25000" dirty="0"/>
              <a:t>2</a:t>
            </a:r>
            <a:r>
              <a:rPr lang="vi-VN" dirty="0"/>
              <a:t>, LiMnO</a:t>
            </a:r>
            <a:r>
              <a:rPr lang="vi-VN" baseline="-25000" dirty="0"/>
              <a:t>2</a:t>
            </a:r>
            <a:r>
              <a:rPr lang="vi-VN" dirty="0"/>
              <a:t>, v.v….; dùng cho điện cực âm là </a:t>
            </a:r>
            <a:r>
              <a:rPr lang="vi-VN" u="sng" dirty="0">
                <a:hlinkClick r:id="rId4" tooltip="Than chì"/>
              </a:rPr>
              <a:t>graphite</a:t>
            </a:r>
            <a:endParaRPr lang="vi-VN"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5359142"/>
            <a:ext cx="286543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123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2261</Words>
  <Application>Microsoft Office PowerPoint</Application>
  <PresentationFormat>On-screen Show (4:3)</PresentationFormat>
  <Paragraphs>333</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Helvetica</vt:lpstr>
      <vt:lpstr>inherit</vt:lpstr>
      <vt:lpstr>Symbol</vt:lpstr>
      <vt:lpstr>Times New Roman</vt:lpstr>
      <vt:lpstr>Wingdings 3</vt:lpstr>
      <vt:lpstr>Office Theme</vt:lpstr>
      <vt:lpstr>Pin mặt trời và cách nạp từ pin mặt trời</vt:lpstr>
      <vt:lpstr>1. Cấu tạo chung acquy</vt:lpstr>
      <vt:lpstr>1. Cấu tạo chung acquy</vt:lpstr>
      <vt:lpstr>2. Cấu tạo và hoạt động  acquy Lithium</vt:lpstr>
      <vt:lpstr>2. Cấu tạo và hoạt động  acquy Lithium</vt:lpstr>
      <vt:lpstr>2. Cấu tạo và hoạt động  acquy Lithium</vt:lpstr>
      <vt:lpstr>2. Cấu tạo và hoạt động  acquy Lithium</vt:lpstr>
      <vt:lpstr>3. Cấu tạo và hoạt động  acquy Lithium</vt:lpstr>
      <vt:lpstr>3.  Cấu tạo và hoạt động  acquy Lithium</vt:lpstr>
      <vt:lpstr>3. Cấu tạo và hoạt động  acquy Lithium</vt:lpstr>
      <vt:lpstr>3. Các tham số kỹ thuật của acquy</vt:lpstr>
      <vt:lpstr>3. Các tham số kỹ thuật của acquy</vt:lpstr>
      <vt:lpstr>3. Các tham số kỹ thuật của acquy</vt:lpstr>
      <vt:lpstr>3. Các tham số kỹ thuật của acquy</vt:lpstr>
      <vt:lpstr>3. Các tham số kỹ thuật của acquy Ví dụ</vt:lpstr>
      <vt:lpstr>3. Các tham số kỹ thuật của acquy</vt:lpstr>
      <vt:lpstr>3. Các tham số kỹ thuật của acquy</vt:lpstr>
      <vt:lpstr>3. Các tham số kỹ thuật của acquy</vt:lpstr>
      <vt:lpstr>3. Các tham số kỹ thuật của acquy</vt:lpstr>
      <vt:lpstr>3. Các tham số kỹ thuật của acquy</vt:lpstr>
      <vt:lpstr>4. Types of Lithium-ion</vt:lpstr>
      <vt:lpstr>4. Types of Lithium-ion</vt:lpstr>
      <vt:lpstr>4. Thông số một số loại acquy sạc thường gặp</vt:lpstr>
      <vt:lpstr>So sánh acquy Litium với acquy axit</vt:lpstr>
      <vt:lpstr>5. Cơ chế nạp xả</vt:lpstr>
      <vt:lpstr>6. Tính toán dung lượng acquy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 mặt trời và cách nạp từ pin mặt trời</dc:title>
  <dc:creator>abc</dc:creator>
  <cp:lastModifiedBy>Admin</cp:lastModifiedBy>
  <cp:revision>33</cp:revision>
  <dcterms:created xsi:type="dcterms:W3CDTF">2020-03-23T12:44:44Z</dcterms:created>
  <dcterms:modified xsi:type="dcterms:W3CDTF">2020-04-11T04:21:41Z</dcterms:modified>
</cp:coreProperties>
</file>