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81" r:id="rId14"/>
    <p:sldId id="268" r:id="rId15"/>
    <p:sldId id="269" r:id="rId16"/>
    <p:sldId id="270" r:id="rId17"/>
    <p:sldId id="271" r:id="rId18"/>
    <p:sldId id="272" r:id="rId19"/>
    <p:sldId id="290" r:id="rId20"/>
    <p:sldId id="291" r:id="rId21"/>
    <p:sldId id="292" r:id="rId22"/>
    <p:sldId id="293" r:id="rId23"/>
    <p:sldId id="294" r:id="rId24"/>
    <p:sldId id="295" r:id="rId25"/>
    <p:sldId id="296" r:id="rId26"/>
    <p:sldId id="273" r:id="rId27"/>
    <p:sldId id="284" r:id="rId28"/>
    <p:sldId id="285" r:id="rId29"/>
    <p:sldId id="287" r:id="rId30"/>
    <p:sldId id="288" r:id="rId31"/>
    <p:sldId id="289" r:id="rId32"/>
    <p:sldId id="286" r:id="rId33"/>
    <p:sldId id="278" r:id="rId34"/>
    <p:sldId id="279"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72" autoAdjust="0"/>
    <p:restoredTop sz="94660"/>
  </p:normalViewPr>
  <p:slideViewPr>
    <p:cSldViewPr snapToGrid="0">
      <p:cViewPr varScale="1">
        <p:scale>
          <a:sx n="67" d="100"/>
          <a:sy n="67" d="100"/>
        </p:scale>
        <p:origin x="796" y="52"/>
      </p:cViewPr>
      <p:guideLst>
        <p:guide orient="horz" pos="2160"/>
        <p:guide pos="3840"/>
      </p:guideLst>
    </p:cSldViewPr>
  </p:slideViewPr>
  <p:notesTextViewPr>
    <p:cViewPr>
      <p:scale>
        <a:sx n="1" d="1"/>
        <a:sy n="1" d="1"/>
      </p:scale>
      <p:origin x="0" y="0"/>
    </p:cViewPr>
  </p:notesTextViewPr>
  <p:sorterViewPr>
    <p:cViewPr>
      <p:scale>
        <a:sx n="100" d="100"/>
        <a:sy n="100" d="100"/>
      </p:scale>
      <p:origin x="0" y="-29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4AE721-72F7-43A6-8DDC-140E91E309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23FD811-6595-410F-AF8C-47AC14C7C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65219DE-AE65-45EA-9A75-3A4C952EC8D2}"/>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5" name="Footer Placeholder 4">
            <a:extLst>
              <a:ext uri="{FF2B5EF4-FFF2-40B4-BE49-F238E27FC236}">
                <a16:creationId xmlns="" xmlns:a16="http://schemas.microsoft.com/office/drawing/2014/main" id="{519EBCE3-ACCA-4FC9-A919-0C73BCBF5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5690B5-7011-44CA-BE06-8D3A98F8DB51}"/>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381995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AE49ED-3A2F-4A12-A0D8-69BCD1C67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00193D4-1911-4D7C-B8D1-27FAC8FE0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B1A31A2-1DAC-49F7-87EA-5672D8A64EA8}"/>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5" name="Footer Placeholder 4">
            <a:extLst>
              <a:ext uri="{FF2B5EF4-FFF2-40B4-BE49-F238E27FC236}">
                <a16:creationId xmlns="" xmlns:a16="http://schemas.microsoft.com/office/drawing/2014/main" id="{2E251E9C-BB09-43F7-8A61-5C3E91A00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B963E24-C5FA-4A8D-A471-8BB16A1BACDD}"/>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93794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40DCB92-1D29-4BB6-82C5-A2F959D038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5B6F91E-9738-4464-A4FE-E2318F738F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39D649-9918-4590-BA1F-DF9F56F9EFCE}"/>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5" name="Footer Placeholder 4">
            <a:extLst>
              <a:ext uri="{FF2B5EF4-FFF2-40B4-BE49-F238E27FC236}">
                <a16:creationId xmlns="" xmlns:a16="http://schemas.microsoft.com/office/drawing/2014/main" id="{0D527EE5-C327-4010-8AAC-4D7221391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EAB1335-7639-450A-ADA1-F6A66E89C963}"/>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428048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B6D472-16F6-446E-9E94-BDF087B47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E7B957A-3397-43B3-A854-D552E18107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AB0006-B517-4641-99BF-A67F8D847EF4}"/>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5" name="Footer Placeholder 4">
            <a:extLst>
              <a:ext uri="{FF2B5EF4-FFF2-40B4-BE49-F238E27FC236}">
                <a16:creationId xmlns="" xmlns:a16="http://schemas.microsoft.com/office/drawing/2014/main" id="{EF9D6D60-EE34-4F6E-89BC-514D003A3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44E8788-3BEC-4C75-A0FC-64B11EC5E6EA}"/>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62425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E6D94-C5E1-46BC-AE4B-3240250977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AB5D0BB-4741-4C85-AFF5-A1C65C7E6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D8027D0-BC2C-4059-BBC1-199229897A46}"/>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5" name="Footer Placeholder 4">
            <a:extLst>
              <a:ext uri="{FF2B5EF4-FFF2-40B4-BE49-F238E27FC236}">
                <a16:creationId xmlns="" xmlns:a16="http://schemas.microsoft.com/office/drawing/2014/main" id="{9BEE2194-A357-4306-A366-462898907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A13D4C-AF54-46A3-B0D2-5797EC17C2B4}"/>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63222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F37A89-6299-496E-BD7A-0961749BC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786894F-41A5-439B-89F5-2AC3770C4C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F9C5F50-19BD-4093-9F2D-F21017807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00C49BF-6A25-4344-9A57-8813A711DC21}"/>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6" name="Footer Placeholder 5">
            <a:extLst>
              <a:ext uri="{FF2B5EF4-FFF2-40B4-BE49-F238E27FC236}">
                <a16:creationId xmlns="" xmlns:a16="http://schemas.microsoft.com/office/drawing/2014/main" id="{724423B0-5671-4231-94FE-82B448D88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9635C43-D58F-4B1C-9998-3F0F96F9D2A3}"/>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78377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FC3A0-9538-41DC-966D-A0652B52E9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B5B8DEF-D5D9-4A02-BEE9-F5D893A05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4B3107F-9708-410E-B237-C2FF23E901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5B2A56A-4134-4E1E-892A-9582657D2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2DEF55A-0E3F-4A9C-91B8-00E69775E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E73AAA5-7A94-4E3C-A297-0937739D9FCC}"/>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8" name="Footer Placeholder 7">
            <a:extLst>
              <a:ext uri="{FF2B5EF4-FFF2-40B4-BE49-F238E27FC236}">
                <a16:creationId xmlns="" xmlns:a16="http://schemas.microsoft.com/office/drawing/2014/main" id="{020654E9-6823-4B4C-A7C7-2238BA55F7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2CCA5A7-1381-4E08-952E-B2B671DD5693}"/>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348861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10A5C5-B104-482F-97E8-8377D1020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787CBEE-89E2-4B5A-A544-041F23F218B1}"/>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4" name="Footer Placeholder 3">
            <a:extLst>
              <a:ext uri="{FF2B5EF4-FFF2-40B4-BE49-F238E27FC236}">
                <a16:creationId xmlns="" xmlns:a16="http://schemas.microsoft.com/office/drawing/2014/main" id="{3D5BAA30-D38C-48A6-AE97-7D0A125167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B72346C-94CC-4635-8248-3B199883DE5E}"/>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225745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8724A2-33AB-46F9-A049-CEA43D3B987C}"/>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3" name="Footer Placeholder 2">
            <a:extLst>
              <a:ext uri="{FF2B5EF4-FFF2-40B4-BE49-F238E27FC236}">
                <a16:creationId xmlns="" xmlns:a16="http://schemas.microsoft.com/office/drawing/2014/main" id="{69FF46A4-8910-4055-BAE7-D7C3826E4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1E88159-728B-46DE-8799-4A7843F19C61}"/>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240281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252F7C-3818-447F-94B7-57074063C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5A5910B-1F87-4AB3-817C-53FB347E6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625505B-C45A-4B26-A293-AC56C9E79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D2CD3FA-A3D4-4563-B0A8-07DBFD5393FE}"/>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6" name="Footer Placeholder 5">
            <a:extLst>
              <a:ext uri="{FF2B5EF4-FFF2-40B4-BE49-F238E27FC236}">
                <a16:creationId xmlns="" xmlns:a16="http://schemas.microsoft.com/office/drawing/2014/main" id="{7266278E-D3D6-455D-A17B-9834F4117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31A0111-E1DF-4B27-B821-3DB048428394}"/>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271307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46372F-A37F-4712-98DB-C65DE3708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3F10336-1F64-465B-8096-1D935E95C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91B4F20-FAB2-42B5-9848-EDDE9F5FB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55DD525-E25C-4EF5-8265-8E0467A6192B}"/>
              </a:ext>
            </a:extLst>
          </p:cNvPr>
          <p:cNvSpPr>
            <a:spLocks noGrp="1"/>
          </p:cNvSpPr>
          <p:nvPr>
            <p:ph type="dt" sz="half" idx="10"/>
          </p:nvPr>
        </p:nvSpPr>
        <p:spPr/>
        <p:txBody>
          <a:bodyPr/>
          <a:lstStyle/>
          <a:p>
            <a:fld id="{964E60F8-F79F-4401-BFFE-22BAD1BCC483}" type="datetimeFigureOut">
              <a:rPr lang="en-US" smtClean="0"/>
              <a:t>4/4/2020</a:t>
            </a:fld>
            <a:endParaRPr lang="en-US"/>
          </a:p>
        </p:txBody>
      </p:sp>
      <p:sp>
        <p:nvSpPr>
          <p:cNvPr id="6" name="Footer Placeholder 5">
            <a:extLst>
              <a:ext uri="{FF2B5EF4-FFF2-40B4-BE49-F238E27FC236}">
                <a16:creationId xmlns="" xmlns:a16="http://schemas.microsoft.com/office/drawing/2014/main" id="{568F4CF5-BBD0-4698-BCE8-828183146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3D3C54E-D22F-46E9-BE9C-A67B1E33FD45}"/>
              </a:ext>
            </a:extLst>
          </p:cNvPr>
          <p:cNvSpPr>
            <a:spLocks noGrp="1"/>
          </p:cNvSpPr>
          <p:nvPr>
            <p:ph type="sldNum" sz="quarter" idx="12"/>
          </p:nvPr>
        </p:nvSpPr>
        <p:spPr/>
        <p:txBody>
          <a:bodyPr/>
          <a:lstStyle/>
          <a:p>
            <a:fld id="{37AE0066-F412-4AAB-A58A-2988C6DE1EAF}" type="slidenum">
              <a:rPr lang="en-US" smtClean="0"/>
              <a:t>‹#›</a:t>
            </a:fld>
            <a:endParaRPr lang="en-US"/>
          </a:p>
        </p:txBody>
      </p:sp>
    </p:spTree>
    <p:extLst>
      <p:ext uri="{BB962C8B-B14F-4D97-AF65-F5344CB8AC3E}">
        <p14:creationId xmlns:p14="http://schemas.microsoft.com/office/powerpoint/2010/main" val="83756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EB739CA-3689-4B25-867F-F4579F9C0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0437CBE-3A80-4D00-A74D-C4F1892B3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B01C552-0E1F-4A2D-ADE0-4F3072D8B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E60F8-F79F-4401-BFFE-22BAD1BCC483}" type="datetimeFigureOut">
              <a:rPr lang="en-US" smtClean="0"/>
              <a:t>4/4/2020</a:t>
            </a:fld>
            <a:endParaRPr lang="en-US"/>
          </a:p>
        </p:txBody>
      </p:sp>
      <p:sp>
        <p:nvSpPr>
          <p:cNvPr id="5" name="Footer Placeholder 4">
            <a:extLst>
              <a:ext uri="{FF2B5EF4-FFF2-40B4-BE49-F238E27FC236}">
                <a16:creationId xmlns="" xmlns:a16="http://schemas.microsoft.com/office/drawing/2014/main" id="{C33E31C7-005C-4F95-90B4-E6962CB50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FF6B14B-6E71-480F-B3DC-8E1EBEB40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E0066-F412-4AAB-A58A-2988C6DE1EAF}" type="slidenum">
              <a:rPr lang="en-US" smtClean="0"/>
              <a:t>‹#›</a:t>
            </a:fld>
            <a:endParaRPr lang="en-US"/>
          </a:p>
        </p:txBody>
      </p:sp>
    </p:spTree>
    <p:extLst>
      <p:ext uri="{BB962C8B-B14F-4D97-AF65-F5344CB8AC3E}">
        <p14:creationId xmlns:p14="http://schemas.microsoft.com/office/powerpoint/2010/main" val="1384765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researchgate.net/profile/Abdelhalim_Zekr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searchgate.net/profile/Saumendra_Aggarwal" TargetMode="External"/><Relationship Id="rId2" Type="http://schemas.openxmlformats.org/officeDocument/2006/relationships/hyperlink" Target="https://www.researchgate.net/profile/Shashank_Vya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researchgate.net/profile/Vladimir_Kub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vi.wikipedia.org/wiki/Etylen-vinyl_axeta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wikipedia.org/wiki/Hi%E1%BB%87u_%E1%BB%A9ng_quang_%C4%91i%E1%BB%87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5DE301-40CB-47A4-AA25-A7865AED1E34}"/>
              </a:ext>
            </a:extLst>
          </p:cNvPr>
          <p:cNvSpPr>
            <a:spLocks noGrp="1"/>
          </p:cNvSpPr>
          <p:nvPr>
            <p:ph type="ctrTitle"/>
          </p:nvPr>
        </p:nvSpPr>
        <p:spPr>
          <a:xfrm>
            <a:off x="1400175" y="723899"/>
            <a:ext cx="9144000" cy="1395413"/>
          </a:xfrm>
        </p:spPr>
        <p:txBody>
          <a:bodyPr/>
          <a:lstStyle/>
          <a:p>
            <a:pPr>
              <a:lnSpc>
                <a:spcPct val="100000"/>
              </a:lnSpc>
            </a:pPr>
            <a:r>
              <a:rPr lang="en-US" b="1" dirty="0"/>
              <a:t>Pin </a:t>
            </a:r>
            <a:r>
              <a:rPr lang="en-US" b="1" dirty="0" err="1"/>
              <a:t>mặt</a:t>
            </a:r>
            <a:r>
              <a:rPr lang="en-US" b="1" dirty="0"/>
              <a:t> </a:t>
            </a:r>
            <a:r>
              <a:rPr lang="en-US" b="1" dirty="0" err="1"/>
              <a:t>trời</a:t>
            </a:r>
            <a:endParaRPr lang="en-US" b="1" dirty="0"/>
          </a:p>
        </p:txBody>
      </p:sp>
      <p:sp>
        <p:nvSpPr>
          <p:cNvPr id="3" name="Subtitle 2">
            <a:extLst>
              <a:ext uri="{FF2B5EF4-FFF2-40B4-BE49-F238E27FC236}">
                <a16:creationId xmlns="" xmlns:a16="http://schemas.microsoft.com/office/drawing/2014/main" id="{AEB302D5-B2B7-4EE8-8C88-3F10C97A5993}"/>
              </a:ext>
            </a:extLst>
          </p:cNvPr>
          <p:cNvSpPr>
            <a:spLocks noGrp="1"/>
          </p:cNvSpPr>
          <p:nvPr>
            <p:ph type="subTitle" idx="1"/>
          </p:nvPr>
        </p:nvSpPr>
        <p:spPr>
          <a:xfrm>
            <a:off x="1524000" y="2119312"/>
            <a:ext cx="9144000" cy="3971522"/>
          </a:xfrm>
        </p:spPr>
        <p:txBody>
          <a:bodyPr>
            <a:noAutofit/>
          </a:bodyPr>
          <a:lstStyle/>
          <a:p>
            <a:pPr marL="457200" indent="-457200" algn="l">
              <a:buAutoNum type="arabicPeriod"/>
            </a:pPr>
            <a:r>
              <a:rPr lang="en-US" b="1" dirty="0" err="1" smtClean="0">
                <a:latin typeface="Times New Roman" panose="02020603050405020304" pitchFamily="18" charset="0"/>
                <a:cs typeface="Times New Roman" panose="02020603050405020304" pitchFamily="18" charset="0"/>
              </a:rPr>
              <a:t>Cấu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tạo</a:t>
            </a:r>
            <a:r>
              <a:rPr lang="en-US" b="1" dirty="0" smtClean="0">
                <a:latin typeface="Times New Roman" panose="02020603050405020304" pitchFamily="18" charset="0"/>
                <a:cs typeface="Times New Roman" panose="02020603050405020304" pitchFamily="18" charset="0"/>
              </a:rPr>
              <a:t> p-n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pin </a:t>
            </a:r>
            <a:r>
              <a:rPr lang="en-US" b="1" dirty="0" err="1">
                <a:latin typeface="Times New Roman" panose="02020603050405020304" pitchFamily="18" charset="0"/>
                <a:cs typeface="Times New Roman" panose="02020603050405020304" pitchFamily="18" charset="0"/>
              </a:rPr>
              <a:t>mặt</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trời</a:t>
            </a:r>
            <a:endParaRPr lang="en-US" b="1"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b="1" dirty="0" err="1" smtClean="0">
                <a:latin typeface="Times New Roman" panose="02020603050405020304" pitchFamily="18" charset="0"/>
                <a:cs typeface="Times New Roman" panose="02020603050405020304" pitchFamily="18" charset="0"/>
              </a:rPr>
              <a:t>Cấu</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tấm</a:t>
            </a:r>
            <a:r>
              <a:rPr lang="en-US" b="1" dirty="0">
                <a:latin typeface="Times New Roman" panose="02020603050405020304" pitchFamily="18" charset="0"/>
                <a:cs typeface="Times New Roman" panose="02020603050405020304" pitchFamily="18" charset="0"/>
              </a:rPr>
              <a:t> pin </a:t>
            </a:r>
            <a:r>
              <a:rPr lang="en-US" b="1" dirty="0" err="1">
                <a:latin typeface="Times New Roman" panose="02020603050405020304" pitchFamily="18" charset="0"/>
                <a:cs typeface="Times New Roman" panose="02020603050405020304" pitchFamily="18" charset="0"/>
              </a:rPr>
              <a:t>năng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mặt</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trời</a:t>
            </a:r>
            <a:endParaRPr lang="en-US" b="1"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điện</a:t>
            </a:r>
            <a:r>
              <a:rPr lang="en-US" b="1" dirty="0" smtClean="0">
                <a:latin typeface="Times New Roman" panose="02020603050405020304" pitchFamily="18" charset="0"/>
                <a:cs typeface="Times New Roman" panose="02020603050405020304" pitchFamily="18" charset="0"/>
              </a:rPr>
              <a:t> </a:t>
            </a:r>
          </a:p>
          <a:p>
            <a:pPr marL="457200" indent="-457200" algn="l">
              <a:buAutoNum type="arabicPeriod"/>
            </a:pPr>
            <a:r>
              <a:rPr lang="en-US" b="1" dirty="0" err="1">
                <a:latin typeface="Times New Roman" panose="02020603050405020304" pitchFamily="18" charset="0"/>
                <a:cs typeface="Times New Roman" panose="02020603050405020304" pitchFamily="18" charset="0"/>
              </a:rPr>
              <a:t>Đặc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quang</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điện</a:t>
            </a:r>
            <a:endParaRPr lang="en-US" b="1"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b="1" dirty="0">
                <a:latin typeface="Times New Roman" panose="02020603050405020304" pitchFamily="18" charset="0"/>
                <a:cs typeface="Times New Roman" panose="02020603050405020304" pitchFamily="18" charset="0"/>
              </a:rPr>
              <a:t>Ý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pin </a:t>
            </a:r>
            <a:r>
              <a:rPr lang="en-US" b="1" dirty="0" err="1">
                <a:latin typeface="Times New Roman" panose="02020603050405020304" pitchFamily="18" charset="0"/>
                <a:cs typeface="Times New Roman" panose="02020603050405020304" pitchFamily="18" charset="0"/>
              </a:rPr>
              <a:t>mặt</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trời</a:t>
            </a:r>
            <a:endParaRPr lang="en-US" b="1"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tấm</a:t>
            </a:r>
            <a:r>
              <a:rPr lang="en-US" b="1" dirty="0">
                <a:latin typeface="Times New Roman" panose="02020603050405020304" pitchFamily="18" charset="0"/>
                <a:cs typeface="Times New Roman" panose="02020603050405020304" pitchFamily="18" charset="0"/>
              </a:rPr>
              <a:t> pin </a:t>
            </a:r>
            <a:r>
              <a:rPr lang="en-US" b="1" dirty="0" err="1">
                <a:latin typeface="Times New Roman" panose="02020603050405020304" pitchFamily="18" charset="0"/>
                <a:cs typeface="Times New Roman" panose="02020603050405020304" pitchFamily="18" charset="0"/>
              </a:rPr>
              <a:t>mặt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trời</a:t>
            </a:r>
            <a:endParaRPr lang="en-US" b="1" dirty="0" smtClean="0">
              <a:latin typeface="Times New Roman" panose="02020603050405020304" pitchFamily="18" charset="0"/>
              <a:cs typeface="Times New Roman" panose="02020603050405020304" pitchFamily="18" charset="0"/>
            </a:endParaRPr>
          </a:p>
          <a:p>
            <a:pPr marL="457200" indent="-457200" algn="l">
              <a:buAutoNum type="arabicPeriod"/>
            </a:pPr>
            <a:r>
              <a:rPr lang="vi-VN" b="1" dirty="0">
                <a:latin typeface="Times New Roman" panose="02020603050405020304" pitchFamily="18" charset="0"/>
                <a:cs typeface="Times New Roman" panose="02020603050405020304" pitchFamily="18" charset="0"/>
              </a:rPr>
              <a:t>Cách ghép nối các tấm pin năng lượng mặt </a:t>
            </a:r>
            <a:r>
              <a:rPr lang="vi-VN" b="1" dirty="0" smtClean="0">
                <a:latin typeface="Times New Roman" panose="02020603050405020304" pitchFamily="18" charset="0"/>
                <a:cs typeface="Times New Roman" panose="02020603050405020304" pitchFamily="18" charset="0"/>
              </a:rPr>
              <a:t>trời</a:t>
            </a:r>
            <a:endParaRPr lang="en-GB" b="1"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b="1" dirty="0">
                <a:latin typeface="Times New Roman" panose="02020603050405020304" pitchFamily="18" charset="0"/>
                <a:cs typeface="Times New Roman" panose="02020603050405020304" pitchFamily="18" charset="0"/>
              </a:rPr>
              <a:t>Pin </a:t>
            </a:r>
            <a:r>
              <a:rPr lang="en-US" b="1" dirty="0" err="1">
                <a:latin typeface="Times New Roman" panose="02020603050405020304" pitchFamily="18" charset="0"/>
                <a:cs typeface="Times New Roman" panose="02020603050405020304" pitchFamily="18" charset="0"/>
              </a:rPr>
              <a:t>mặt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mạch</a:t>
            </a:r>
            <a:r>
              <a:rPr lang="en-US" b="1" dirty="0">
                <a:latin typeface="Times New Roman" panose="02020603050405020304" pitchFamily="18" charset="0"/>
                <a:cs typeface="Times New Roman" panose="02020603050405020304" pitchFamily="18" charset="0"/>
              </a:rPr>
              <a:t>?</a:t>
            </a:r>
          </a:p>
          <a:p>
            <a:pPr marL="457200" indent="-457200" algn="l">
              <a:buAutoNum type="arabicPeriod"/>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532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a:xfrm>
            <a:off x="2305050" y="469900"/>
            <a:ext cx="7305675" cy="777875"/>
          </a:xfrm>
          <a:solidFill>
            <a:srgbClr val="FFFF00"/>
          </a:solidFill>
        </p:spPr>
        <p:txBody>
          <a:bodyPr/>
          <a:lstStyle/>
          <a:p>
            <a:pPr algn="ctr"/>
            <a:r>
              <a:rPr lang="en-US" b="1" dirty="0" smtClean="0"/>
              <a:t>3. </a:t>
            </a:r>
            <a:r>
              <a:rPr lang="en-US" b="1" dirty="0" err="1" smtClean="0"/>
              <a:t>Các</a:t>
            </a:r>
            <a:r>
              <a:rPr lang="en-US" b="1" dirty="0" smtClean="0"/>
              <a:t> </a:t>
            </a:r>
            <a:r>
              <a:rPr lang="en-US" b="1" dirty="0" err="1"/>
              <a:t>loại</a:t>
            </a:r>
            <a:r>
              <a:rPr lang="en-US" b="1" dirty="0"/>
              <a:t> </a:t>
            </a:r>
            <a:r>
              <a:rPr lang="en-US" b="1" dirty="0" err="1"/>
              <a:t>tế</a:t>
            </a:r>
            <a:r>
              <a:rPr lang="en-US" b="1" dirty="0"/>
              <a:t> </a:t>
            </a:r>
            <a:r>
              <a:rPr lang="en-US" b="1" dirty="0" err="1"/>
              <a:t>bào</a:t>
            </a:r>
            <a:r>
              <a:rPr lang="en-US" b="1" dirty="0"/>
              <a:t> </a:t>
            </a:r>
            <a:r>
              <a:rPr lang="en-US" b="1" dirty="0" err="1"/>
              <a:t>quang</a:t>
            </a:r>
            <a:r>
              <a:rPr lang="en-US" b="1" dirty="0"/>
              <a:t> </a:t>
            </a:r>
            <a:r>
              <a:rPr lang="en-US" b="1" dirty="0" err="1"/>
              <a:t>điện</a:t>
            </a:r>
            <a:endParaRPr lang="en-US" b="1" dirty="0"/>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838200" y="1825625"/>
            <a:ext cx="10515600" cy="4667250"/>
          </a:xfrm>
        </p:spPr>
        <p:txBody>
          <a:bodyPr>
            <a:normAutofit/>
          </a:bodyPr>
          <a:lstStyle/>
          <a:p>
            <a:pPr marL="0" indent="0">
              <a:buNone/>
            </a:pPr>
            <a:r>
              <a:rPr lang="en-US" b="1" dirty="0"/>
              <a:t>Ba </a:t>
            </a:r>
            <a:r>
              <a:rPr lang="en-US" b="1" dirty="0" err="1"/>
              <a:t>loại</a:t>
            </a:r>
            <a:r>
              <a:rPr lang="en-US" b="1" dirty="0"/>
              <a:t> pin </a:t>
            </a:r>
            <a:r>
              <a:rPr lang="en-US" b="1" dirty="0" err="1"/>
              <a:t>mặt</a:t>
            </a:r>
            <a:r>
              <a:rPr lang="en-US" b="1" dirty="0"/>
              <a:t> </a:t>
            </a:r>
            <a:r>
              <a:rPr lang="en-US" b="1" dirty="0" err="1"/>
              <a:t>trời</a:t>
            </a:r>
            <a:r>
              <a:rPr lang="en-US" b="1" dirty="0"/>
              <a:t> </a:t>
            </a:r>
            <a:r>
              <a:rPr lang="en-US" b="1" dirty="0" err="1"/>
              <a:t>phổ</a:t>
            </a:r>
            <a:r>
              <a:rPr lang="en-US" b="1" dirty="0"/>
              <a:t> </a:t>
            </a:r>
            <a:r>
              <a:rPr lang="en-US" b="1" dirty="0" err="1"/>
              <a:t>thông</a:t>
            </a:r>
            <a:r>
              <a:rPr lang="en-US" b="1" dirty="0"/>
              <a:t>:</a:t>
            </a:r>
          </a:p>
          <a:p>
            <a:r>
              <a:rPr lang="en-US" b="1" dirty="0"/>
              <a:t> </a:t>
            </a:r>
            <a:r>
              <a:rPr lang="en-US" b="1" dirty="0" smtClean="0"/>
              <a:t>Pin </a:t>
            </a:r>
            <a:r>
              <a:rPr lang="en-US" b="1" dirty="0" err="1"/>
              <a:t>Đa</a:t>
            </a:r>
            <a:r>
              <a:rPr lang="en-US" b="1" dirty="0"/>
              <a:t> </a:t>
            </a:r>
            <a:r>
              <a:rPr lang="en-US" b="1" dirty="0" err="1"/>
              <a:t>tinh</a:t>
            </a:r>
            <a:r>
              <a:rPr lang="en-US" b="1" dirty="0"/>
              <a:t> </a:t>
            </a:r>
            <a:r>
              <a:rPr lang="en-US" b="1" dirty="0" err="1"/>
              <a:t>thể</a:t>
            </a:r>
            <a:r>
              <a:rPr lang="en-US" dirty="0"/>
              <a:t>: </a:t>
            </a:r>
            <a:r>
              <a:rPr lang="en-US" dirty="0" err="1"/>
              <a:t>Mỗi</a:t>
            </a:r>
            <a:r>
              <a:rPr lang="en-US" dirty="0"/>
              <a:t> </a:t>
            </a:r>
            <a:r>
              <a:rPr lang="en-US" dirty="0" err="1"/>
              <a:t>một</a:t>
            </a:r>
            <a:r>
              <a:rPr lang="en-US" dirty="0"/>
              <a:t> </a:t>
            </a:r>
            <a:r>
              <a:rPr lang="en-US" dirty="0" err="1"/>
              <a:t>khối</a:t>
            </a:r>
            <a:r>
              <a:rPr lang="en-US" dirty="0"/>
              <a:t> wafer </a:t>
            </a:r>
            <a:r>
              <a:rPr lang="en-US" dirty="0" err="1"/>
              <a:t>có</a:t>
            </a:r>
            <a:r>
              <a:rPr lang="en-US" dirty="0"/>
              <a:t> </a:t>
            </a:r>
            <a:r>
              <a:rPr lang="en-US" dirty="0" err="1"/>
              <a:t>thể</a:t>
            </a:r>
            <a:r>
              <a:rPr lang="en-US" dirty="0"/>
              <a:t> </a:t>
            </a:r>
            <a:r>
              <a:rPr lang="en-US" dirty="0" err="1"/>
              <a:t>chứa</a:t>
            </a:r>
            <a:r>
              <a:rPr lang="en-US" dirty="0"/>
              <a:t> </a:t>
            </a:r>
            <a:r>
              <a:rPr lang="en-US" dirty="0" err="1"/>
              <a:t>nhiều</a:t>
            </a:r>
            <a:r>
              <a:rPr lang="en-US" dirty="0"/>
              <a:t> </a:t>
            </a:r>
            <a:r>
              <a:rPr lang="en-US" dirty="0" err="1"/>
              <a:t>loại</a:t>
            </a:r>
            <a:r>
              <a:rPr lang="en-US" dirty="0"/>
              <a:t> </a:t>
            </a:r>
            <a:r>
              <a:rPr lang="en-US" dirty="0" err="1"/>
              <a:t>cấu</a:t>
            </a:r>
            <a:r>
              <a:rPr lang="en-US" dirty="0"/>
              <a:t> </a:t>
            </a:r>
            <a:r>
              <a:rPr lang="en-US" dirty="0" err="1"/>
              <a:t>trúc</a:t>
            </a:r>
            <a:r>
              <a:rPr lang="en-US" dirty="0"/>
              <a:t> </a:t>
            </a:r>
            <a:r>
              <a:rPr lang="en-US" dirty="0" err="1"/>
              <a:t>tinh</a:t>
            </a:r>
            <a:r>
              <a:rPr lang="en-US" dirty="0"/>
              <a:t> </a:t>
            </a:r>
            <a:r>
              <a:rPr lang="en-US" dirty="0" err="1"/>
              <a:t>thể</a:t>
            </a:r>
            <a:r>
              <a:rPr lang="en-US" dirty="0"/>
              <a:t> </a:t>
            </a:r>
            <a:r>
              <a:rPr lang="en-US" dirty="0" err="1"/>
              <a:t>khác</a:t>
            </a:r>
            <a:r>
              <a:rPr lang="en-US" dirty="0"/>
              <a:t> </a:t>
            </a:r>
            <a:r>
              <a:rPr lang="en-US" dirty="0" err="1"/>
              <a:t>nhau</a:t>
            </a:r>
            <a:r>
              <a:rPr lang="en-US" dirty="0"/>
              <a:t>. </a:t>
            </a:r>
            <a:r>
              <a:rPr lang="en-US" dirty="0" err="1"/>
              <a:t>Đây</a:t>
            </a:r>
            <a:r>
              <a:rPr lang="en-US" dirty="0"/>
              <a:t> </a:t>
            </a:r>
            <a:r>
              <a:rPr lang="en-US" dirty="0" err="1"/>
              <a:t>là</a:t>
            </a:r>
            <a:r>
              <a:rPr lang="en-US" dirty="0"/>
              <a:t> </a:t>
            </a:r>
            <a:r>
              <a:rPr lang="en-US" dirty="0" err="1"/>
              <a:t>loại</a:t>
            </a:r>
            <a:r>
              <a:rPr lang="en-US" dirty="0"/>
              <a:t> pin </a:t>
            </a:r>
            <a:r>
              <a:rPr lang="en-US" dirty="0" err="1"/>
              <a:t>thông</a:t>
            </a:r>
            <a:r>
              <a:rPr lang="en-US" dirty="0"/>
              <a:t> </a:t>
            </a:r>
            <a:r>
              <a:rPr lang="en-US" dirty="0" err="1"/>
              <a:t>dụng</a:t>
            </a:r>
            <a:r>
              <a:rPr lang="en-US" dirty="0"/>
              <a:t> </a:t>
            </a:r>
            <a:r>
              <a:rPr lang="en-US" dirty="0" err="1"/>
              <a:t>nhất</a:t>
            </a:r>
            <a:r>
              <a:rPr lang="en-US" dirty="0"/>
              <a:t> </a:t>
            </a:r>
            <a:r>
              <a:rPr lang="en-US" dirty="0" err="1"/>
              <a:t>hiện</a:t>
            </a:r>
            <a:r>
              <a:rPr lang="en-US" dirty="0"/>
              <a:t> nay. </a:t>
            </a:r>
            <a:r>
              <a:rPr lang="en-US" dirty="0" err="1"/>
              <a:t>Hiệu</a:t>
            </a:r>
            <a:r>
              <a:rPr lang="en-US" dirty="0"/>
              <a:t> </a:t>
            </a:r>
            <a:r>
              <a:rPr lang="en-US" dirty="0" err="1"/>
              <a:t>s</a:t>
            </a:r>
            <a:r>
              <a:rPr lang="en-US" dirty="0" err="1" smtClean="0"/>
              <a:t>uất</a:t>
            </a:r>
            <a:r>
              <a:rPr lang="en-US" dirty="0" smtClean="0"/>
              <a:t> </a:t>
            </a:r>
            <a:r>
              <a:rPr lang="en-US" dirty="0" err="1"/>
              <a:t>của</a:t>
            </a:r>
            <a:r>
              <a:rPr lang="en-US" dirty="0"/>
              <a:t> pin </a:t>
            </a:r>
            <a:r>
              <a:rPr lang="en-US" dirty="0" err="1"/>
              <a:t>đa</a:t>
            </a:r>
            <a:r>
              <a:rPr lang="en-US" dirty="0"/>
              <a:t> </a:t>
            </a:r>
            <a:r>
              <a:rPr lang="en-US" dirty="0" err="1"/>
              <a:t>tinh</a:t>
            </a:r>
            <a:r>
              <a:rPr lang="en-US" dirty="0"/>
              <a:t> </a:t>
            </a:r>
            <a:r>
              <a:rPr lang="en-US" dirty="0" err="1"/>
              <a:t>thấp</a:t>
            </a:r>
            <a:r>
              <a:rPr lang="en-US" dirty="0"/>
              <a:t> </a:t>
            </a:r>
            <a:r>
              <a:rPr lang="en-US" dirty="0" err="1"/>
              <a:t>hơn</a:t>
            </a:r>
            <a:r>
              <a:rPr lang="en-US" dirty="0"/>
              <a:t> </a:t>
            </a:r>
            <a:r>
              <a:rPr lang="en-US" dirty="0" err="1"/>
              <a:t>loại</a:t>
            </a:r>
            <a:r>
              <a:rPr lang="en-US" dirty="0"/>
              <a:t> pin </a:t>
            </a:r>
            <a:r>
              <a:rPr lang="en-US" dirty="0" err="1"/>
              <a:t>đơn</a:t>
            </a:r>
            <a:r>
              <a:rPr lang="en-US" dirty="0"/>
              <a:t> </a:t>
            </a:r>
            <a:r>
              <a:rPr lang="en-US" dirty="0" err="1"/>
              <a:t>tinh</a:t>
            </a:r>
            <a:r>
              <a:rPr lang="en-US" dirty="0"/>
              <a:t>. </a:t>
            </a:r>
            <a:r>
              <a:rPr lang="en-US" dirty="0" err="1"/>
              <a:t>Tuy</a:t>
            </a:r>
            <a:r>
              <a:rPr lang="en-US" dirty="0"/>
              <a:t> </a:t>
            </a:r>
            <a:r>
              <a:rPr lang="en-US" dirty="0" err="1"/>
              <a:t>nhiên</a:t>
            </a:r>
            <a:r>
              <a:rPr lang="en-US" dirty="0"/>
              <a:t> </a:t>
            </a:r>
            <a:r>
              <a:rPr lang="en-US" dirty="0" err="1"/>
              <a:t>với</a:t>
            </a:r>
            <a:r>
              <a:rPr lang="en-US" dirty="0"/>
              <a:t> </a:t>
            </a:r>
            <a:r>
              <a:rPr lang="en-US" dirty="0" err="1"/>
              <a:t>một</a:t>
            </a:r>
            <a:r>
              <a:rPr lang="en-US" dirty="0"/>
              <a:t> </a:t>
            </a:r>
            <a:r>
              <a:rPr lang="en-US" dirty="0" err="1"/>
              <a:t>tấm</a:t>
            </a:r>
            <a:r>
              <a:rPr lang="en-US" dirty="0"/>
              <a:t> pin </a:t>
            </a:r>
            <a:r>
              <a:rPr lang="en-US" dirty="0" err="1"/>
              <a:t>mặt</a:t>
            </a:r>
            <a:r>
              <a:rPr lang="en-US" dirty="0"/>
              <a:t> </a:t>
            </a:r>
            <a:r>
              <a:rPr lang="en-US" dirty="0" err="1"/>
              <a:t>trời</a:t>
            </a:r>
            <a:r>
              <a:rPr lang="en-US" dirty="0"/>
              <a:t> 36 cell </a:t>
            </a:r>
            <a:r>
              <a:rPr lang="en-US" dirty="0" err="1"/>
              <a:t>thì</a:t>
            </a:r>
            <a:r>
              <a:rPr lang="en-US" dirty="0"/>
              <a:t> </a:t>
            </a:r>
            <a:r>
              <a:rPr lang="en-US" dirty="0" err="1"/>
              <a:t>chênh</a:t>
            </a:r>
            <a:r>
              <a:rPr lang="en-US" dirty="0"/>
              <a:t> </a:t>
            </a:r>
            <a:r>
              <a:rPr lang="en-US" dirty="0" err="1"/>
              <a:t>lệch</a:t>
            </a:r>
            <a:r>
              <a:rPr lang="en-US" dirty="0"/>
              <a:t> </a:t>
            </a:r>
            <a:r>
              <a:rPr lang="en-US" dirty="0" err="1"/>
              <a:t>về</a:t>
            </a:r>
            <a:r>
              <a:rPr lang="en-US" dirty="0"/>
              <a:t> </a:t>
            </a:r>
            <a:r>
              <a:rPr lang="en-US" dirty="0" err="1"/>
              <a:t>công</a:t>
            </a:r>
            <a:r>
              <a:rPr lang="en-US" dirty="0"/>
              <a:t> </a:t>
            </a:r>
            <a:r>
              <a:rPr lang="en-US" dirty="0" err="1" smtClean="0"/>
              <a:t>suất</a:t>
            </a:r>
            <a:r>
              <a:rPr lang="en-US" dirty="0" smtClean="0"/>
              <a:t> </a:t>
            </a:r>
            <a:r>
              <a:rPr lang="en-US" dirty="0" err="1"/>
              <a:t>giữa</a:t>
            </a:r>
            <a:r>
              <a:rPr lang="en-US" dirty="0"/>
              <a:t> </a:t>
            </a:r>
            <a:r>
              <a:rPr lang="en-US" dirty="0" err="1"/>
              <a:t>hai</a:t>
            </a:r>
            <a:r>
              <a:rPr lang="en-US" dirty="0"/>
              <a:t> </a:t>
            </a:r>
            <a:r>
              <a:rPr lang="en-US" dirty="0" err="1"/>
              <a:t>loại</a:t>
            </a:r>
            <a:r>
              <a:rPr lang="en-US" dirty="0"/>
              <a:t> </a:t>
            </a:r>
            <a:r>
              <a:rPr lang="en-US" dirty="0" err="1"/>
              <a:t>này</a:t>
            </a:r>
            <a:r>
              <a:rPr lang="en-US" dirty="0"/>
              <a:t> </a:t>
            </a:r>
            <a:r>
              <a:rPr lang="en-US" dirty="0" err="1"/>
              <a:t>hoàn</a:t>
            </a:r>
            <a:r>
              <a:rPr lang="en-US" dirty="0"/>
              <a:t> </a:t>
            </a:r>
            <a:r>
              <a:rPr lang="en-US" dirty="0" err="1"/>
              <a:t>toàn</a:t>
            </a:r>
            <a:r>
              <a:rPr lang="en-US" dirty="0"/>
              <a:t> </a:t>
            </a:r>
            <a:r>
              <a:rPr lang="en-US" dirty="0" err="1"/>
              <a:t>chấp</a:t>
            </a:r>
            <a:r>
              <a:rPr lang="en-US" dirty="0"/>
              <a:t> </a:t>
            </a:r>
            <a:r>
              <a:rPr lang="en-US" dirty="0" err="1"/>
              <a:t>nhận</a:t>
            </a:r>
            <a:r>
              <a:rPr lang="en-US" dirty="0"/>
              <a:t> </a:t>
            </a:r>
            <a:r>
              <a:rPr lang="en-US" dirty="0" err="1"/>
              <a:t>được</a:t>
            </a:r>
            <a:r>
              <a:rPr lang="en-US" dirty="0"/>
              <a:t>.</a:t>
            </a:r>
          </a:p>
          <a:p>
            <a:r>
              <a:rPr lang="en-US" b="1" dirty="0"/>
              <a:t> </a:t>
            </a:r>
            <a:r>
              <a:rPr lang="en-US" dirty="0" err="1" smtClean="0"/>
              <a:t>Mặc</a:t>
            </a:r>
            <a:r>
              <a:rPr lang="en-US" dirty="0" smtClean="0"/>
              <a:t> </a:t>
            </a:r>
            <a:r>
              <a:rPr lang="en-US" dirty="0" err="1"/>
              <a:t>dù</a:t>
            </a:r>
            <a:r>
              <a:rPr lang="en-US" dirty="0"/>
              <a:t> </a:t>
            </a:r>
            <a:r>
              <a:rPr lang="en-US" dirty="0" err="1"/>
              <a:t>theo</a:t>
            </a:r>
            <a:r>
              <a:rPr lang="en-US" dirty="0"/>
              <a:t> </a:t>
            </a:r>
            <a:r>
              <a:rPr lang="en-US" dirty="0" err="1"/>
              <a:t>lý</a:t>
            </a:r>
            <a:r>
              <a:rPr lang="en-US" dirty="0"/>
              <a:t> </a:t>
            </a:r>
            <a:r>
              <a:rPr lang="en-US" dirty="0" err="1"/>
              <a:t>thuyết</a:t>
            </a:r>
            <a:r>
              <a:rPr lang="en-US" dirty="0"/>
              <a:t> </a:t>
            </a:r>
            <a:r>
              <a:rPr lang="en-US" dirty="0" err="1"/>
              <a:t>hiệu</a:t>
            </a:r>
            <a:r>
              <a:rPr lang="en-US" dirty="0"/>
              <a:t> </a:t>
            </a:r>
            <a:r>
              <a:rPr lang="en-US" dirty="0" err="1"/>
              <a:t>s</a:t>
            </a:r>
            <a:r>
              <a:rPr lang="en-US" dirty="0" err="1" smtClean="0"/>
              <a:t>uất</a:t>
            </a:r>
            <a:r>
              <a:rPr lang="en-US" dirty="0" smtClean="0"/>
              <a:t> </a:t>
            </a:r>
            <a:r>
              <a:rPr lang="en-US" dirty="0" err="1"/>
              <a:t>của</a:t>
            </a:r>
            <a:r>
              <a:rPr lang="en-US" dirty="0"/>
              <a:t> pin </a:t>
            </a:r>
            <a:r>
              <a:rPr lang="en-US" dirty="0" err="1"/>
              <a:t>mặt</a:t>
            </a:r>
            <a:r>
              <a:rPr lang="en-US" dirty="0"/>
              <a:t> </a:t>
            </a:r>
            <a:r>
              <a:rPr lang="en-US" dirty="0" err="1"/>
              <a:t>trời</a:t>
            </a:r>
            <a:r>
              <a:rPr lang="en-US" dirty="0"/>
              <a:t> </a:t>
            </a:r>
            <a:r>
              <a:rPr lang="en-US" dirty="0" err="1"/>
              <a:t>đơn</a:t>
            </a:r>
            <a:r>
              <a:rPr lang="en-US" dirty="0"/>
              <a:t> </a:t>
            </a:r>
            <a:r>
              <a:rPr lang="en-US" dirty="0" err="1"/>
              <a:t>tinh</a:t>
            </a:r>
            <a:r>
              <a:rPr lang="en-US" dirty="0"/>
              <a:t> </a:t>
            </a:r>
            <a:r>
              <a:rPr lang="en-US" dirty="0" err="1"/>
              <a:t>thể</a:t>
            </a:r>
            <a:r>
              <a:rPr lang="en-US" dirty="0"/>
              <a:t> </a:t>
            </a:r>
            <a:r>
              <a:rPr lang="en-US" dirty="0" err="1"/>
              <a:t>cao</a:t>
            </a:r>
            <a:r>
              <a:rPr lang="en-US" dirty="0"/>
              <a:t> </a:t>
            </a:r>
            <a:r>
              <a:rPr lang="en-US" dirty="0" err="1"/>
              <a:t>hơn</a:t>
            </a:r>
            <a:r>
              <a:rPr lang="en-US" dirty="0"/>
              <a:t> </a:t>
            </a:r>
            <a:r>
              <a:rPr lang="en-US" dirty="0" err="1"/>
              <a:t>loại</a:t>
            </a:r>
            <a:r>
              <a:rPr lang="en-US" dirty="0"/>
              <a:t> </a:t>
            </a:r>
            <a:r>
              <a:rPr lang="en-US" dirty="0" err="1"/>
              <a:t>đa</a:t>
            </a:r>
            <a:r>
              <a:rPr lang="en-US" dirty="0"/>
              <a:t> </a:t>
            </a:r>
            <a:r>
              <a:rPr lang="en-US" dirty="0" err="1"/>
              <a:t>tinh</a:t>
            </a:r>
            <a:r>
              <a:rPr lang="en-US" dirty="0"/>
              <a:t>, </a:t>
            </a:r>
            <a:r>
              <a:rPr lang="en-US" dirty="0" err="1"/>
              <a:t>tuy</a:t>
            </a:r>
            <a:r>
              <a:rPr lang="en-US" dirty="0"/>
              <a:t> </a:t>
            </a:r>
            <a:r>
              <a:rPr lang="en-US" dirty="0" err="1"/>
              <a:t>nhiên</a:t>
            </a:r>
            <a:r>
              <a:rPr lang="en-US" dirty="0"/>
              <a:t> </a:t>
            </a:r>
            <a:r>
              <a:rPr lang="en-US" dirty="0" err="1"/>
              <a:t>sự</a:t>
            </a:r>
            <a:r>
              <a:rPr lang="en-US" dirty="0"/>
              <a:t> </a:t>
            </a:r>
            <a:r>
              <a:rPr lang="en-US" dirty="0" err="1"/>
              <a:t>khác</a:t>
            </a:r>
            <a:r>
              <a:rPr lang="en-US" dirty="0"/>
              <a:t> </a:t>
            </a:r>
            <a:r>
              <a:rPr lang="en-US" dirty="0" err="1"/>
              <a:t>biệt</a:t>
            </a:r>
            <a:r>
              <a:rPr lang="en-US" dirty="0"/>
              <a:t> </a:t>
            </a:r>
            <a:r>
              <a:rPr lang="en-US" dirty="0" err="1"/>
              <a:t>nhỏ</a:t>
            </a:r>
            <a:r>
              <a:rPr lang="en-US" dirty="0"/>
              <a:t> </a:t>
            </a:r>
            <a:r>
              <a:rPr lang="en-US" dirty="0" err="1"/>
              <a:t>này</a:t>
            </a:r>
            <a:r>
              <a:rPr lang="en-US" dirty="0"/>
              <a:t> </a:t>
            </a:r>
            <a:r>
              <a:rPr lang="en-US" dirty="0" err="1"/>
              <a:t>vẫn</a:t>
            </a:r>
            <a:r>
              <a:rPr lang="en-US" dirty="0"/>
              <a:t> </a:t>
            </a:r>
            <a:r>
              <a:rPr lang="en-US" dirty="0" err="1"/>
              <a:t>nằm</a:t>
            </a:r>
            <a:r>
              <a:rPr lang="en-US" dirty="0"/>
              <a:t> </a:t>
            </a:r>
            <a:r>
              <a:rPr lang="en-US" dirty="0" err="1"/>
              <a:t>trong</a:t>
            </a:r>
            <a:r>
              <a:rPr lang="en-US" dirty="0"/>
              <a:t> </a:t>
            </a:r>
            <a:r>
              <a:rPr lang="en-US" dirty="0" err="1"/>
              <a:t>phạm</a:t>
            </a:r>
            <a:r>
              <a:rPr lang="en-US" dirty="0"/>
              <a:t> vi </a:t>
            </a:r>
            <a:r>
              <a:rPr lang="en-US" dirty="0" err="1"/>
              <a:t>cho</a:t>
            </a:r>
            <a:r>
              <a:rPr lang="en-US" dirty="0"/>
              <a:t> </a:t>
            </a:r>
            <a:r>
              <a:rPr lang="en-US" dirty="0" err="1"/>
              <a:t>phép</a:t>
            </a:r>
            <a:r>
              <a:rPr lang="en-US" dirty="0"/>
              <a:t>. </a:t>
            </a:r>
            <a:r>
              <a:rPr lang="en-US" dirty="0" err="1"/>
              <a:t>Những</a:t>
            </a:r>
            <a:r>
              <a:rPr lang="en-US" dirty="0"/>
              <a:t> </a:t>
            </a:r>
            <a:r>
              <a:rPr lang="en-US" dirty="0" err="1"/>
              <a:t>loại</a:t>
            </a:r>
            <a:r>
              <a:rPr lang="en-US" dirty="0"/>
              <a:t> pin </a:t>
            </a:r>
            <a:r>
              <a:rPr lang="en-US" dirty="0" err="1"/>
              <a:t>có</a:t>
            </a:r>
            <a:r>
              <a:rPr lang="en-US" dirty="0"/>
              <a:t> </a:t>
            </a:r>
            <a:r>
              <a:rPr lang="en-US" dirty="0" err="1"/>
              <a:t>cấu</a:t>
            </a:r>
            <a:r>
              <a:rPr lang="en-US" dirty="0"/>
              <a:t> </a:t>
            </a:r>
            <a:r>
              <a:rPr lang="en-US" dirty="0" err="1"/>
              <a:t>trúc</a:t>
            </a:r>
            <a:r>
              <a:rPr lang="en-US" dirty="0"/>
              <a:t> </a:t>
            </a:r>
            <a:r>
              <a:rPr lang="en-US" dirty="0" err="1"/>
              <a:t>tinh</a:t>
            </a:r>
            <a:r>
              <a:rPr lang="en-US" dirty="0"/>
              <a:t> </a:t>
            </a:r>
            <a:r>
              <a:rPr lang="en-US" dirty="0" err="1"/>
              <a:t>thể</a:t>
            </a:r>
            <a:r>
              <a:rPr lang="en-US" dirty="0"/>
              <a:t> </a:t>
            </a:r>
            <a:r>
              <a:rPr lang="en-US" dirty="0" err="1"/>
              <a:t>thường</a:t>
            </a:r>
            <a:r>
              <a:rPr lang="en-US" dirty="0"/>
              <a:t> </a:t>
            </a:r>
            <a:r>
              <a:rPr lang="en-US" dirty="0" err="1"/>
              <a:t>có</a:t>
            </a:r>
            <a:r>
              <a:rPr lang="en-US" dirty="0"/>
              <a:t> </a:t>
            </a:r>
            <a:r>
              <a:rPr lang="en-US" dirty="0" err="1"/>
              <a:t>tuổi</a:t>
            </a:r>
            <a:r>
              <a:rPr lang="en-US" dirty="0"/>
              <a:t> </a:t>
            </a:r>
            <a:r>
              <a:rPr lang="en-US" dirty="0" err="1"/>
              <a:t>thọ</a:t>
            </a:r>
            <a:r>
              <a:rPr lang="en-US" dirty="0"/>
              <a:t> </a:t>
            </a:r>
            <a:r>
              <a:rPr lang="en-US" dirty="0" err="1"/>
              <a:t>dài</a:t>
            </a:r>
            <a:r>
              <a:rPr lang="en-US" dirty="0"/>
              <a:t> </a:t>
            </a:r>
            <a:r>
              <a:rPr lang="en-US" dirty="0" err="1"/>
              <a:t>hơn</a:t>
            </a:r>
            <a:r>
              <a:rPr lang="en-US" dirty="0"/>
              <a:t> </a:t>
            </a:r>
            <a:r>
              <a:rPr lang="en-US" dirty="0" err="1"/>
              <a:t>loại</a:t>
            </a:r>
            <a:r>
              <a:rPr lang="en-US" dirty="0"/>
              <a:t> pin </a:t>
            </a:r>
            <a:r>
              <a:rPr lang="en-US" dirty="0" err="1"/>
              <a:t>vô</a:t>
            </a:r>
            <a:r>
              <a:rPr lang="en-US" dirty="0"/>
              <a:t> </a:t>
            </a:r>
            <a:r>
              <a:rPr lang="en-US" dirty="0" err="1"/>
              <a:t>định</a:t>
            </a:r>
            <a:r>
              <a:rPr lang="en-US" dirty="0"/>
              <a:t> </a:t>
            </a:r>
            <a:r>
              <a:rPr lang="en-US" dirty="0" err="1"/>
              <a:t>hình</a:t>
            </a:r>
            <a:endParaRPr lang="en-US" dirty="0"/>
          </a:p>
          <a:p>
            <a:endParaRPr lang="en-US" dirty="0"/>
          </a:p>
        </p:txBody>
      </p:sp>
      <p:pic>
        <p:nvPicPr>
          <p:cNvPr id="4" name="Picture 3">
            <a:extLst>
              <a:ext uri="{FF2B5EF4-FFF2-40B4-BE49-F238E27FC236}">
                <a16:creationId xmlns="" xmlns:a16="http://schemas.microsoft.com/office/drawing/2014/main" id="{05CD8DFB-3BD7-40F9-BC41-6E8835B73D13}"/>
              </a:ext>
            </a:extLst>
          </p:cNvPr>
          <p:cNvPicPr>
            <a:picLocks noChangeAspect="1"/>
          </p:cNvPicPr>
          <p:nvPr/>
        </p:nvPicPr>
        <p:blipFill>
          <a:blip r:embed="rId2"/>
          <a:stretch>
            <a:fillRect/>
          </a:stretch>
        </p:blipFill>
        <p:spPr>
          <a:xfrm>
            <a:off x="9245600" y="265325"/>
            <a:ext cx="2519279" cy="2465678"/>
          </a:xfrm>
          <a:prstGeom prst="rect">
            <a:avLst/>
          </a:prstGeom>
        </p:spPr>
      </p:pic>
    </p:spTree>
    <p:extLst>
      <p:ext uri="{BB962C8B-B14F-4D97-AF65-F5344CB8AC3E}">
        <p14:creationId xmlns:p14="http://schemas.microsoft.com/office/powerpoint/2010/main" val="36495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a:xfrm>
            <a:off x="2295525" y="492245"/>
            <a:ext cx="7870630" cy="844550"/>
          </a:xfrm>
          <a:solidFill>
            <a:srgbClr val="FFFF00"/>
          </a:solidFill>
        </p:spPr>
        <p:txBody>
          <a:bodyPr/>
          <a:lstStyle/>
          <a:p>
            <a:pPr algn="ctr"/>
            <a:r>
              <a:rPr lang="en-US" b="1" dirty="0" smtClean="0"/>
              <a:t>3. </a:t>
            </a:r>
            <a:r>
              <a:rPr lang="en-US" b="1" dirty="0" err="1" smtClean="0"/>
              <a:t>Các</a:t>
            </a:r>
            <a:r>
              <a:rPr lang="en-US" b="1" dirty="0" smtClean="0"/>
              <a:t> </a:t>
            </a:r>
            <a:r>
              <a:rPr lang="en-US" b="1" dirty="0" err="1"/>
              <a:t>loại</a:t>
            </a:r>
            <a:r>
              <a:rPr lang="en-US" b="1" dirty="0"/>
              <a:t> </a:t>
            </a:r>
            <a:r>
              <a:rPr lang="en-US" b="1" dirty="0" err="1"/>
              <a:t>tế</a:t>
            </a:r>
            <a:r>
              <a:rPr lang="en-US" b="1" dirty="0"/>
              <a:t> </a:t>
            </a:r>
            <a:r>
              <a:rPr lang="en-US" b="1" dirty="0" err="1"/>
              <a:t>bào</a:t>
            </a:r>
            <a:r>
              <a:rPr lang="en-US" b="1" dirty="0"/>
              <a:t> </a:t>
            </a:r>
            <a:r>
              <a:rPr lang="en-US" b="1" dirty="0" err="1"/>
              <a:t>quang</a:t>
            </a:r>
            <a:r>
              <a:rPr lang="en-US" b="1" dirty="0"/>
              <a:t> </a:t>
            </a:r>
            <a:r>
              <a:rPr lang="en-US" b="1" dirty="0" err="1"/>
              <a:t>điện</a:t>
            </a:r>
            <a:endParaRPr lang="en-US" b="1" dirty="0"/>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838200" y="1825625"/>
            <a:ext cx="7371080" cy="4493895"/>
          </a:xfrm>
        </p:spPr>
        <p:txBody>
          <a:bodyPr>
            <a:normAutofit fontScale="92500" lnSpcReduction="10000"/>
          </a:bodyPr>
          <a:lstStyle/>
          <a:p>
            <a:r>
              <a:rPr lang="en-US" b="1" dirty="0"/>
              <a:t>Ba </a:t>
            </a:r>
            <a:r>
              <a:rPr lang="en-US" b="1" dirty="0" err="1"/>
              <a:t>loại</a:t>
            </a:r>
            <a:r>
              <a:rPr lang="en-US" b="1" dirty="0"/>
              <a:t> pin </a:t>
            </a:r>
            <a:r>
              <a:rPr lang="en-US" b="1" dirty="0" err="1"/>
              <a:t>mặt</a:t>
            </a:r>
            <a:r>
              <a:rPr lang="en-US" b="1" dirty="0"/>
              <a:t> </a:t>
            </a:r>
            <a:r>
              <a:rPr lang="en-US" b="1" dirty="0" err="1"/>
              <a:t>trời</a:t>
            </a:r>
            <a:r>
              <a:rPr lang="en-US" b="1" dirty="0"/>
              <a:t> </a:t>
            </a:r>
            <a:r>
              <a:rPr lang="en-US" b="1" dirty="0" err="1"/>
              <a:t>phổ</a:t>
            </a:r>
            <a:r>
              <a:rPr lang="en-US" b="1" dirty="0"/>
              <a:t> </a:t>
            </a:r>
            <a:r>
              <a:rPr lang="en-US" b="1" dirty="0" err="1"/>
              <a:t>thông</a:t>
            </a:r>
            <a:r>
              <a:rPr lang="en-US" b="1" dirty="0"/>
              <a:t>:</a:t>
            </a:r>
          </a:p>
          <a:p>
            <a:r>
              <a:rPr lang="en-US" b="1" dirty="0"/>
              <a:t> </a:t>
            </a:r>
            <a:r>
              <a:rPr lang="en-US" b="1" dirty="0" smtClean="0"/>
              <a:t>Pin </a:t>
            </a:r>
            <a:r>
              <a:rPr lang="en-US" b="1" dirty="0" err="1"/>
              <a:t>Vô</a:t>
            </a:r>
            <a:r>
              <a:rPr lang="en-US" b="1" dirty="0"/>
              <a:t> </a:t>
            </a:r>
            <a:r>
              <a:rPr lang="en-US" b="1" dirty="0" err="1"/>
              <a:t>định</a:t>
            </a:r>
            <a:r>
              <a:rPr lang="en-US" b="1" dirty="0"/>
              <a:t> </a:t>
            </a:r>
            <a:r>
              <a:rPr lang="en-US" b="1" dirty="0" err="1"/>
              <a:t>hình</a:t>
            </a:r>
            <a:r>
              <a:rPr lang="en-US" dirty="0"/>
              <a:t>: </a:t>
            </a:r>
            <a:r>
              <a:rPr lang="en-US" dirty="0" err="1"/>
              <a:t>Loại</a:t>
            </a:r>
            <a:r>
              <a:rPr lang="en-US" dirty="0"/>
              <a:t> </a:t>
            </a:r>
            <a:r>
              <a:rPr lang="en-US" dirty="0" err="1"/>
              <a:t>này</a:t>
            </a:r>
            <a:r>
              <a:rPr lang="en-US" dirty="0"/>
              <a:t> </a:t>
            </a:r>
            <a:r>
              <a:rPr lang="en-US" dirty="0" err="1"/>
              <a:t>thường</a:t>
            </a:r>
            <a:r>
              <a:rPr lang="en-US" dirty="0"/>
              <a:t> </a:t>
            </a:r>
            <a:r>
              <a:rPr lang="en-US" dirty="0" err="1"/>
              <a:t>được</a:t>
            </a:r>
            <a:r>
              <a:rPr lang="en-US" dirty="0"/>
              <a:t> </a:t>
            </a:r>
            <a:r>
              <a:rPr lang="en-US" dirty="0" err="1"/>
              <a:t>thấy</a:t>
            </a:r>
            <a:r>
              <a:rPr lang="en-US" dirty="0"/>
              <a:t> </a:t>
            </a:r>
            <a:r>
              <a:rPr lang="en-US" dirty="0" err="1"/>
              <a:t>trong</a:t>
            </a:r>
            <a:r>
              <a:rPr lang="en-US" dirty="0"/>
              <a:t> </a:t>
            </a:r>
            <a:r>
              <a:rPr lang="en-US" dirty="0" err="1"/>
              <a:t>các</a:t>
            </a:r>
            <a:r>
              <a:rPr lang="en-US" dirty="0"/>
              <a:t> </a:t>
            </a:r>
            <a:r>
              <a:rPr lang="en-US" dirty="0" err="1"/>
              <a:t>tấm</a:t>
            </a:r>
            <a:r>
              <a:rPr lang="en-US" dirty="0"/>
              <a:t> pin </a:t>
            </a:r>
            <a:r>
              <a:rPr lang="en-US" dirty="0" err="1"/>
              <a:t>mặt</a:t>
            </a:r>
            <a:r>
              <a:rPr lang="en-US" dirty="0"/>
              <a:t> </a:t>
            </a:r>
            <a:r>
              <a:rPr lang="en-US" dirty="0" err="1"/>
              <a:t>trời</a:t>
            </a:r>
            <a:r>
              <a:rPr lang="en-US" dirty="0"/>
              <a:t> </a:t>
            </a:r>
            <a:r>
              <a:rPr lang="en-US" dirty="0" err="1"/>
              <a:t>nhỏ</a:t>
            </a:r>
            <a:r>
              <a:rPr lang="en-US" dirty="0"/>
              <a:t>: </a:t>
            </a:r>
            <a:r>
              <a:rPr lang="en-US" dirty="0" err="1"/>
              <a:t>trong</a:t>
            </a:r>
            <a:r>
              <a:rPr lang="en-US" dirty="0"/>
              <a:t> </a:t>
            </a:r>
            <a:r>
              <a:rPr lang="en-US" dirty="0" err="1"/>
              <a:t>máy</a:t>
            </a:r>
            <a:r>
              <a:rPr lang="en-US" dirty="0"/>
              <a:t> </a:t>
            </a:r>
            <a:r>
              <a:rPr lang="en-US" dirty="0" err="1"/>
              <a:t>tính</a:t>
            </a:r>
            <a:r>
              <a:rPr lang="en-US" dirty="0"/>
              <a:t> </a:t>
            </a:r>
            <a:r>
              <a:rPr lang="en-US" dirty="0" err="1"/>
              <a:t>bỏ</a:t>
            </a:r>
            <a:r>
              <a:rPr lang="en-US" dirty="0"/>
              <a:t> </a:t>
            </a:r>
            <a:r>
              <a:rPr lang="en-US" dirty="0" err="1"/>
              <a:t>túi</a:t>
            </a:r>
            <a:r>
              <a:rPr lang="en-US" dirty="0"/>
              <a:t>, </a:t>
            </a:r>
            <a:r>
              <a:rPr lang="en-US" dirty="0" err="1"/>
              <a:t>đèn</a:t>
            </a:r>
            <a:r>
              <a:rPr lang="en-US" dirty="0"/>
              <a:t> </a:t>
            </a:r>
            <a:r>
              <a:rPr lang="en-US" dirty="0" err="1"/>
              <a:t>vườn</a:t>
            </a:r>
            <a:r>
              <a:rPr lang="en-US" dirty="0"/>
              <a:t>… </a:t>
            </a:r>
            <a:r>
              <a:rPr lang="en-US" dirty="0" err="1"/>
              <a:t>Mặc</a:t>
            </a:r>
            <a:r>
              <a:rPr lang="en-US" dirty="0"/>
              <a:t> </a:t>
            </a:r>
            <a:r>
              <a:rPr lang="en-US" dirty="0" err="1"/>
              <a:t>dù</a:t>
            </a:r>
            <a:r>
              <a:rPr lang="en-US" dirty="0"/>
              <a:t> </a:t>
            </a:r>
            <a:r>
              <a:rPr lang="en-US" dirty="0" err="1"/>
              <a:t>vậy</a:t>
            </a:r>
            <a:r>
              <a:rPr lang="en-US" dirty="0"/>
              <a:t> </a:t>
            </a:r>
            <a:r>
              <a:rPr lang="en-US" dirty="0" err="1"/>
              <a:t>tấm</a:t>
            </a:r>
            <a:r>
              <a:rPr lang="en-US" dirty="0"/>
              <a:t> pin </a:t>
            </a:r>
            <a:r>
              <a:rPr lang="en-US" dirty="0" err="1"/>
              <a:t>mặt</a:t>
            </a:r>
            <a:r>
              <a:rPr lang="en-US" dirty="0"/>
              <a:t> </a:t>
            </a:r>
            <a:r>
              <a:rPr lang="en-US" dirty="0" err="1"/>
              <a:t>trời</a:t>
            </a:r>
            <a:r>
              <a:rPr lang="en-US" dirty="0"/>
              <a:t> </a:t>
            </a:r>
            <a:r>
              <a:rPr lang="en-US" dirty="0" err="1"/>
              <a:t>vô</a:t>
            </a:r>
            <a:r>
              <a:rPr lang="en-US" dirty="0"/>
              <a:t> </a:t>
            </a:r>
            <a:r>
              <a:rPr lang="en-US" dirty="0" err="1"/>
              <a:t>định</a:t>
            </a:r>
            <a:r>
              <a:rPr lang="en-US" dirty="0"/>
              <a:t> </a:t>
            </a:r>
            <a:r>
              <a:rPr lang="en-US" dirty="0" err="1"/>
              <a:t>hình</a:t>
            </a:r>
            <a:r>
              <a:rPr lang="en-US" dirty="0"/>
              <a:t> </a:t>
            </a:r>
            <a:r>
              <a:rPr lang="en-US" dirty="0" err="1"/>
              <a:t>ngày</a:t>
            </a:r>
            <a:r>
              <a:rPr lang="en-US" dirty="0"/>
              <a:t> </a:t>
            </a:r>
            <a:r>
              <a:rPr lang="en-US" dirty="0" err="1"/>
              <a:t>càng</a:t>
            </a:r>
            <a:r>
              <a:rPr lang="en-US" dirty="0"/>
              <a:t> </a:t>
            </a:r>
            <a:r>
              <a:rPr lang="en-US" dirty="0" err="1"/>
              <a:t>được</a:t>
            </a:r>
            <a:r>
              <a:rPr lang="en-US" dirty="0"/>
              <a:t> </a:t>
            </a:r>
            <a:r>
              <a:rPr lang="en-US" dirty="0" err="1"/>
              <a:t>dùng</a:t>
            </a:r>
            <a:r>
              <a:rPr lang="en-US" dirty="0"/>
              <a:t> </a:t>
            </a:r>
            <a:r>
              <a:rPr lang="en-US" dirty="0" err="1"/>
              <a:t>trong</a:t>
            </a:r>
            <a:r>
              <a:rPr lang="en-US" dirty="0"/>
              <a:t> </a:t>
            </a:r>
            <a:r>
              <a:rPr lang="en-US" dirty="0" err="1"/>
              <a:t>các</a:t>
            </a:r>
            <a:r>
              <a:rPr lang="en-US" dirty="0"/>
              <a:t> </a:t>
            </a:r>
            <a:r>
              <a:rPr lang="en-US" dirty="0" err="1"/>
              <a:t>dự</a:t>
            </a:r>
            <a:r>
              <a:rPr lang="en-US" dirty="0"/>
              <a:t> </a:t>
            </a:r>
            <a:r>
              <a:rPr lang="en-US" dirty="0" err="1"/>
              <a:t>án</a:t>
            </a:r>
            <a:r>
              <a:rPr lang="en-US" dirty="0"/>
              <a:t> </a:t>
            </a:r>
            <a:r>
              <a:rPr lang="en-US" dirty="0" err="1"/>
              <a:t>lớn</a:t>
            </a:r>
            <a:r>
              <a:rPr lang="en-US" dirty="0"/>
              <a:t>.</a:t>
            </a:r>
          </a:p>
          <a:p>
            <a:r>
              <a:rPr lang="en-US" dirty="0" err="1"/>
              <a:t>Hiệu</a:t>
            </a:r>
            <a:r>
              <a:rPr lang="en-US" dirty="0"/>
              <a:t> </a:t>
            </a:r>
            <a:r>
              <a:rPr lang="en-US" dirty="0" err="1"/>
              <a:t>suất</a:t>
            </a:r>
            <a:r>
              <a:rPr lang="en-US" dirty="0"/>
              <a:t> </a:t>
            </a:r>
            <a:r>
              <a:rPr lang="en-US" dirty="0" err="1"/>
              <a:t>của</a:t>
            </a:r>
            <a:r>
              <a:rPr lang="en-US" dirty="0"/>
              <a:t> </a:t>
            </a:r>
            <a:r>
              <a:rPr lang="en-US" dirty="0" err="1"/>
              <a:t>loại</a:t>
            </a:r>
            <a:r>
              <a:rPr lang="en-US" dirty="0"/>
              <a:t> pin </a:t>
            </a:r>
            <a:r>
              <a:rPr lang="en-US" dirty="0" err="1"/>
              <a:t>mặt</a:t>
            </a:r>
            <a:r>
              <a:rPr lang="en-US" dirty="0"/>
              <a:t> </a:t>
            </a:r>
            <a:r>
              <a:rPr lang="en-US" dirty="0" err="1"/>
              <a:t>trời</a:t>
            </a:r>
            <a:r>
              <a:rPr lang="en-US" dirty="0"/>
              <a:t> </a:t>
            </a:r>
            <a:r>
              <a:rPr lang="en-US" dirty="0" err="1"/>
              <a:t>vô</a:t>
            </a:r>
            <a:r>
              <a:rPr lang="en-US" dirty="0"/>
              <a:t> </a:t>
            </a:r>
            <a:r>
              <a:rPr lang="en-US" dirty="0" err="1"/>
              <a:t>định</a:t>
            </a:r>
            <a:r>
              <a:rPr lang="en-US" dirty="0"/>
              <a:t> </a:t>
            </a:r>
            <a:r>
              <a:rPr lang="en-US" dirty="0" err="1"/>
              <a:t>hình</a:t>
            </a:r>
            <a:r>
              <a:rPr lang="en-US" dirty="0"/>
              <a:t> </a:t>
            </a:r>
            <a:r>
              <a:rPr lang="en-US" dirty="0" err="1"/>
              <a:t>không</a:t>
            </a:r>
            <a:r>
              <a:rPr lang="en-US" dirty="0"/>
              <a:t> </a:t>
            </a:r>
            <a:r>
              <a:rPr lang="en-US" dirty="0" err="1"/>
              <a:t>cao</a:t>
            </a:r>
            <a:r>
              <a:rPr lang="en-US" dirty="0"/>
              <a:t> </a:t>
            </a:r>
            <a:r>
              <a:rPr lang="en-US" dirty="0" err="1"/>
              <a:t>như</a:t>
            </a:r>
            <a:r>
              <a:rPr lang="en-US" dirty="0"/>
              <a:t> </a:t>
            </a:r>
            <a:r>
              <a:rPr lang="en-US" dirty="0" err="1"/>
              <a:t>những</a:t>
            </a:r>
            <a:r>
              <a:rPr lang="en-US" dirty="0"/>
              <a:t> </a:t>
            </a:r>
            <a:r>
              <a:rPr lang="en-US" dirty="0" err="1"/>
              <a:t>loại</a:t>
            </a:r>
            <a:r>
              <a:rPr lang="en-US" dirty="0"/>
              <a:t> pin </a:t>
            </a:r>
            <a:r>
              <a:rPr lang="en-US" dirty="0" err="1"/>
              <a:t>tinh</a:t>
            </a:r>
            <a:r>
              <a:rPr lang="en-US" dirty="0"/>
              <a:t> </a:t>
            </a:r>
            <a:r>
              <a:rPr lang="en-US" dirty="0" err="1"/>
              <a:t>thể</a:t>
            </a:r>
            <a:r>
              <a:rPr lang="en-US" dirty="0"/>
              <a:t>. </a:t>
            </a:r>
            <a:r>
              <a:rPr lang="en-US" dirty="0" err="1"/>
              <a:t>Mặc</a:t>
            </a:r>
            <a:r>
              <a:rPr lang="en-US" dirty="0"/>
              <a:t> </a:t>
            </a:r>
            <a:r>
              <a:rPr lang="en-US" dirty="0" err="1"/>
              <a:t>dù</a:t>
            </a:r>
            <a:r>
              <a:rPr lang="en-US" dirty="0"/>
              <a:t> </a:t>
            </a:r>
            <a:r>
              <a:rPr lang="en-US" dirty="0" err="1"/>
              <a:t>vậy</a:t>
            </a:r>
            <a:r>
              <a:rPr lang="en-US" dirty="0"/>
              <a:t> </a:t>
            </a:r>
            <a:r>
              <a:rPr lang="en-US" dirty="0" err="1"/>
              <a:t>đây</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xem</a:t>
            </a:r>
            <a:r>
              <a:rPr lang="en-US" dirty="0"/>
              <a:t> </a:t>
            </a:r>
            <a:r>
              <a:rPr lang="en-US" dirty="0" err="1"/>
              <a:t>như</a:t>
            </a:r>
            <a:r>
              <a:rPr lang="en-US" dirty="0"/>
              <a:t> </a:t>
            </a:r>
            <a:r>
              <a:rPr lang="en-US" dirty="0" err="1"/>
              <a:t>một</a:t>
            </a:r>
            <a:r>
              <a:rPr lang="en-US" dirty="0"/>
              <a:t> </a:t>
            </a:r>
            <a:r>
              <a:rPr lang="en-US" dirty="0" err="1"/>
              <a:t>giải</a:t>
            </a:r>
            <a:r>
              <a:rPr lang="en-US" dirty="0"/>
              <a:t> </a:t>
            </a:r>
            <a:r>
              <a:rPr lang="en-US" dirty="0" err="1"/>
              <a:t>pháp</a:t>
            </a:r>
            <a:r>
              <a:rPr lang="en-US" dirty="0"/>
              <a:t> </a:t>
            </a:r>
            <a:r>
              <a:rPr lang="en-US" dirty="0" err="1"/>
              <a:t>dần</a:t>
            </a:r>
            <a:r>
              <a:rPr lang="en-US" dirty="0"/>
              <a:t> </a:t>
            </a:r>
            <a:r>
              <a:rPr lang="en-US" dirty="0" err="1"/>
              <a:t>thay</a:t>
            </a:r>
            <a:r>
              <a:rPr lang="en-US" dirty="0"/>
              <a:t> </a:t>
            </a:r>
            <a:r>
              <a:rPr lang="en-US" dirty="0" err="1"/>
              <a:t>thế</a:t>
            </a:r>
            <a:r>
              <a:rPr lang="en-US" dirty="0"/>
              <a:t> </a:t>
            </a:r>
            <a:r>
              <a:rPr lang="en-US" dirty="0" err="1"/>
              <a:t>loại</a:t>
            </a:r>
            <a:r>
              <a:rPr lang="en-US" dirty="0"/>
              <a:t> pin </a:t>
            </a:r>
            <a:r>
              <a:rPr lang="en-US" dirty="0" err="1"/>
              <a:t>mặt</a:t>
            </a:r>
            <a:r>
              <a:rPr lang="en-US" dirty="0"/>
              <a:t> </a:t>
            </a:r>
            <a:r>
              <a:rPr lang="en-US" dirty="0" err="1"/>
              <a:t>trời</a:t>
            </a:r>
            <a:r>
              <a:rPr lang="en-US" dirty="0"/>
              <a:t> </a:t>
            </a:r>
            <a:r>
              <a:rPr lang="en-US" dirty="0" err="1"/>
              <a:t>tinh</a:t>
            </a:r>
            <a:r>
              <a:rPr lang="en-US" dirty="0"/>
              <a:t> </a:t>
            </a:r>
            <a:r>
              <a:rPr lang="en-US" dirty="0" err="1"/>
              <a:t>thể</a:t>
            </a:r>
            <a:r>
              <a:rPr lang="en-US" dirty="0"/>
              <a:t> </a:t>
            </a:r>
            <a:r>
              <a:rPr lang="en-US" dirty="0" err="1"/>
              <a:t>vốn</a:t>
            </a:r>
            <a:r>
              <a:rPr lang="en-US" dirty="0"/>
              <a:t> </a:t>
            </a:r>
            <a:r>
              <a:rPr lang="en-US" dirty="0" err="1"/>
              <a:t>có</a:t>
            </a:r>
            <a:r>
              <a:rPr lang="en-US" dirty="0"/>
              <a:t> </a:t>
            </a:r>
            <a:r>
              <a:rPr lang="en-US" dirty="0" err="1"/>
              <a:t>giá</a:t>
            </a:r>
            <a:r>
              <a:rPr lang="en-US" dirty="0"/>
              <a:t> </a:t>
            </a:r>
            <a:r>
              <a:rPr lang="en-US" dirty="0" err="1"/>
              <a:t>thành</a:t>
            </a:r>
            <a:r>
              <a:rPr lang="en-US" dirty="0"/>
              <a:t> </a:t>
            </a:r>
            <a:r>
              <a:rPr lang="en-US" dirty="0" err="1"/>
              <a:t>khá</a:t>
            </a:r>
            <a:r>
              <a:rPr lang="en-US" dirty="0"/>
              <a:t> </a:t>
            </a:r>
            <a:r>
              <a:rPr lang="en-US" dirty="0" err="1"/>
              <a:t>cao</a:t>
            </a:r>
            <a:r>
              <a:rPr lang="en-US" dirty="0"/>
              <a:t>. </a:t>
            </a:r>
            <a:r>
              <a:rPr lang="en-US" dirty="0" err="1"/>
              <a:t>Ưu</a:t>
            </a:r>
            <a:r>
              <a:rPr lang="en-US" dirty="0"/>
              <a:t> </a:t>
            </a:r>
            <a:r>
              <a:rPr lang="en-US" dirty="0" err="1"/>
              <a:t>điểm</a:t>
            </a:r>
            <a:r>
              <a:rPr lang="en-US" dirty="0"/>
              <a:t> </a:t>
            </a:r>
            <a:r>
              <a:rPr lang="en-US" dirty="0" err="1"/>
              <a:t>lớn</a:t>
            </a:r>
            <a:r>
              <a:rPr lang="en-US" dirty="0"/>
              <a:t> </a:t>
            </a:r>
            <a:r>
              <a:rPr lang="en-US" dirty="0" err="1"/>
              <a:t>nhất</a:t>
            </a:r>
            <a:r>
              <a:rPr lang="en-US" dirty="0"/>
              <a:t> </a:t>
            </a:r>
            <a:r>
              <a:rPr lang="en-US" dirty="0" err="1"/>
              <a:t>của</a:t>
            </a:r>
            <a:r>
              <a:rPr lang="en-US" dirty="0"/>
              <a:t> </a:t>
            </a:r>
            <a:r>
              <a:rPr lang="en-US" dirty="0" err="1"/>
              <a:t>loại</a:t>
            </a:r>
            <a:r>
              <a:rPr lang="en-US" dirty="0"/>
              <a:t> pin </a:t>
            </a:r>
            <a:r>
              <a:rPr lang="en-US" dirty="0" err="1"/>
              <a:t>này</a:t>
            </a:r>
            <a:r>
              <a:rPr lang="en-US" dirty="0"/>
              <a:t> </a:t>
            </a:r>
            <a:r>
              <a:rPr lang="en-US" dirty="0" err="1"/>
              <a:t>là</a:t>
            </a:r>
            <a:r>
              <a:rPr lang="en-US" dirty="0"/>
              <a:t> </a:t>
            </a:r>
            <a:r>
              <a:rPr lang="en-US" dirty="0" err="1"/>
              <a:t>giá</a:t>
            </a:r>
            <a:r>
              <a:rPr lang="en-US" dirty="0"/>
              <a:t> </a:t>
            </a:r>
            <a:r>
              <a:rPr lang="en-US" dirty="0" err="1"/>
              <a:t>thành</a:t>
            </a:r>
            <a:r>
              <a:rPr lang="en-US" dirty="0"/>
              <a:t> </a:t>
            </a:r>
            <a:r>
              <a:rPr lang="en-US" dirty="0" err="1"/>
              <a:t>để</a:t>
            </a:r>
            <a:r>
              <a:rPr lang="en-US" dirty="0"/>
              <a:t> </a:t>
            </a:r>
            <a:r>
              <a:rPr lang="en-US" dirty="0" err="1"/>
              <a:t>sản</a:t>
            </a:r>
            <a:r>
              <a:rPr lang="en-US" dirty="0"/>
              <a:t> </a:t>
            </a:r>
            <a:r>
              <a:rPr lang="en-US" dirty="0" err="1"/>
              <a:t>xuất</a:t>
            </a:r>
            <a:r>
              <a:rPr lang="en-US" dirty="0"/>
              <a:t> ra 1Watt </a:t>
            </a:r>
            <a:r>
              <a:rPr lang="en-US" dirty="0" err="1"/>
              <a:t>thấp</a:t>
            </a:r>
            <a:r>
              <a:rPr lang="en-US" dirty="0"/>
              <a:t> </a:t>
            </a:r>
            <a:r>
              <a:rPr lang="en-US" dirty="0" err="1"/>
              <a:t>hơn</a:t>
            </a:r>
            <a:r>
              <a:rPr lang="en-US" dirty="0"/>
              <a:t> </a:t>
            </a:r>
            <a:r>
              <a:rPr lang="en-US" dirty="0" err="1"/>
              <a:t>các</a:t>
            </a:r>
            <a:r>
              <a:rPr lang="en-US" dirty="0"/>
              <a:t> </a:t>
            </a:r>
            <a:r>
              <a:rPr lang="en-US" dirty="0" err="1"/>
              <a:t>loại</a:t>
            </a:r>
            <a:r>
              <a:rPr lang="en-US" dirty="0"/>
              <a:t> pin </a:t>
            </a:r>
            <a:r>
              <a:rPr lang="en-US" dirty="0" err="1"/>
              <a:t>kể</a:t>
            </a:r>
            <a:r>
              <a:rPr lang="en-US" dirty="0"/>
              <a:t> </a:t>
            </a:r>
            <a:r>
              <a:rPr lang="en-US" dirty="0" err="1"/>
              <a:t>trên</a:t>
            </a:r>
            <a:r>
              <a:rPr lang="en-US" dirty="0"/>
              <a:t>, </a:t>
            </a:r>
            <a:r>
              <a:rPr lang="en-US" dirty="0" err="1"/>
              <a:t>đây</a:t>
            </a:r>
            <a:r>
              <a:rPr lang="en-US" dirty="0"/>
              <a:t> </a:t>
            </a:r>
            <a:r>
              <a:rPr lang="en-US" dirty="0" err="1"/>
              <a:t>có</a:t>
            </a:r>
            <a:r>
              <a:rPr lang="en-US" dirty="0"/>
              <a:t> </a:t>
            </a:r>
            <a:r>
              <a:rPr lang="en-US" dirty="0" err="1"/>
              <a:t>thể</a:t>
            </a:r>
            <a:r>
              <a:rPr lang="en-US" dirty="0"/>
              <a:t> </a:t>
            </a:r>
            <a:r>
              <a:rPr lang="en-US" dirty="0" err="1"/>
              <a:t>là</a:t>
            </a:r>
            <a:r>
              <a:rPr lang="en-US" dirty="0"/>
              <a:t> </a:t>
            </a:r>
            <a:r>
              <a:rPr lang="en-US" dirty="0" err="1"/>
              <a:t>điểm</a:t>
            </a:r>
            <a:r>
              <a:rPr lang="en-US" dirty="0"/>
              <a:t> </a:t>
            </a:r>
            <a:r>
              <a:rPr lang="en-US" dirty="0" err="1"/>
              <a:t>bù</a:t>
            </a:r>
            <a:r>
              <a:rPr lang="en-US" dirty="0"/>
              <a:t> </a:t>
            </a:r>
            <a:r>
              <a:rPr lang="en-US" dirty="0" err="1"/>
              <a:t>trừ</a:t>
            </a:r>
            <a:r>
              <a:rPr lang="en-US" dirty="0"/>
              <a:t>, </a:t>
            </a:r>
            <a:r>
              <a:rPr lang="en-US" dirty="0" err="1"/>
              <a:t>khi</a:t>
            </a:r>
            <a:r>
              <a:rPr lang="en-US" dirty="0"/>
              <a:t> </a:t>
            </a:r>
            <a:r>
              <a:rPr lang="en-US" dirty="0" err="1"/>
              <a:t>chúng</a:t>
            </a:r>
            <a:r>
              <a:rPr lang="en-US" dirty="0"/>
              <a:t> ta </a:t>
            </a:r>
            <a:r>
              <a:rPr lang="en-US" dirty="0" err="1"/>
              <a:t>muốn</a:t>
            </a:r>
            <a:r>
              <a:rPr lang="en-US" dirty="0"/>
              <a:t> </a:t>
            </a:r>
            <a:r>
              <a:rPr lang="en-US" dirty="0" err="1"/>
              <a:t>tạo</a:t>
            </a:r>
            <a:r>
              <a:rPr lang="en-US" dirty="0"/>
              <a:t> ra </a:t>
            </a:r>
            <a:r>
              <a:rPr lang="en-US" dirty="0" err="1"/>
              <a:t>nguồn</a:t>
            </a:r>
            <a:r>
              <a:rPr lang="en-US" dirty="0"/>
              <a:t> </a:t>
            </a:r>
            <a:r>
              <a:rPr lang="en-US" dirty="0" err="1"/>
              <a:t>có</a:t>
            </a:r>
            <a:r>
              <a:rPr lang="en-US" dirty="0"/>
              <a:t> </a:t>
            </a:r>
            <a:r>
              <a:rPr lang="en-US" dirty="0" err="1"/>
              <a:t>cùng</a:t>
            </a:r>
            <a:r>
              <a:rPr lang="en-US" dirty="0"/>
              <a:t> </a:t>
            </a:r>
            <a:r>
              <a:rPr lang="en-US" dirty="0" err="1"/>
              <a:t>công</a:t>
            </a:r>
            <a:r>
              <a:rPr lang="en-US" dirty="0"/>
              <a:t> </a:t>
            </a:r>
            <a:r>
              <a:rPr lang="en-US" dirty="0" err="1"/>
              <a:t>xuất</a:t>
            </a:r>
            <a:r>
              <a:rPr lang="en-US" dirty="0"/>
              <a:t>.</a:t>
            </a:r>
          </a:p>
          <a:p>
            <a:endParaRPr lang="en-US" dirty="0"/>
          </a:p>
        </p:txBody>
      </p:sp>
      <p:grpSp>
        <p:nvGrpSpPr>
          <p:cNvPr id="4" name="Group 3">
            <a:extLst>
              <a:ext uri="{FF2B5EF4-FFF2-40B4-BE49-F238E27FC236}">
                <a16:creationId xmlns="" xmlns:a16="http://schemas.microsoft.com/office/drawing/2014/main" id="{36ED0274-F163-4B99-9D41-07EDF614CA26}"/>
              </a:ext>
            </a:extLst>
          </p:cNvPr>
          <p:cNvGrpSpPr/>
          <p:nvPr/>
        </p:nvGrpSpPr>
        <p:grpSpPr>
          <a:xfrm>
            <a:off x="8534401" y="2094456"/>
            <a:ext cx="2885122" cy="2741703"/>
            <a:chOff x="1715784" y="-51387"/>
            <a:chExt cx="1869440" cy="1984006"/>
          </a:xfrm>
        </p:grpSpPr>
        <p:sp>
          <p:nvSpPr>
            <p:cNvPr id="5" name="Text Box 78">
              <a:extLst>
                <a:ext uri="{FF2B5EF4-FFF2-40B4-BE49-F238E27FC236}">
                  <a16:creationId xmlns="" xmlns:a16="http://schemas.microsoft.com/office/drawing/2014/main" id="{6C424B23-C115-4286-9702-C23573ACFF4D}"/>
                </a:ext>
              </a:extLst>
            </p:cNvPr>
            <p:cNvSpPr txBox="1"/>
            <p:nvPr/>
          </p:nvSpPr>
          <p:spPr>
            <a:xfrm>
              <a:off x="1715784" y="1078770"/>
              <a:ext cx="1869440" cy="8538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457200" algn="ctr">
                <a:lnSpc>
                  <a:spcPts val="1620"/>
                </a:lnSpc>
                <a:spcBef>
                  <a:spcPts val="600"/>
                </a:spcBef>
                <a:spcAft>
                  <a:spcPts val="0"/>
                </a:spcAft>
              </a:pPr>
              <a:r>
                <a:rPr lang="en-US" sz="1350">
                  <a:solidFill>
                    <a:srgbClr val="393939"/>
                  </a:solidFill>
                  <a:effectLst/>
                  <a:latin typeface="Times New Roman" panose="02020603050405020304" pitchFamily="18" charset="0"/>
                  <a:ea typeface="Times New Roman" panose="02020603050405020304" pitchFamily="18" charset="0"/>
                </a:rPr>
                <a:t>Pin mặt trời có cấu trúc vô định hình (Pin màng mỏng)</a:t>
              </a:r>
              <a:endParaRPr lang="en-US" sz="140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 xmlns:a16="http://schemas.microsoft.com/office/drawing/2014/main" id="{DC637D09-38B0-408D-9DCF-39C373D444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7" y="-51387"/>
              <a:ext cx="1551398" cy="1130157"/>
            </a:xfrm>
            <a:prstGeom prst="rect">
              <a:avLst/>
            </a:prstGeom>
            <a:noFill/>
            <a:ln>
              <a:noFill/>
            </a:ln>
          </p:spPr>
        </p:pic>
      </p:grpSp>
    </p:spTree>
    <p:extLst>
      <p:ext uri="{BB962C8B-B14F-4D97-AF65-F5344CB8AC3E}">
        <p14:creationId xmlns:p14="http://schemas.microsoft.com/office/powerpoint/2010/main" val="233122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69FF2C-8BEB-4B3E-AE86-D6EFE40EE743}"/>
              </a:ext>
            </a:extLst>
          </p:cNvPr>
          <p:cNvSpPr>
            <a:spLocks noGrp="1"/>
          </p:cNvSpPr>
          <p:nvPr>
            <p:ph type="title"/>
          </p:nvPr>
        </p:nvSpPr>
        <p:spPr>
          <a:xfrm>
            <a:off x="2162175" y="365125"/>
            <a:ext cx="8562975" cy="971737"/>
          </a:xfrm>
          <a:solidFill>
            <a:srgbClr val="FFFF00"/>
          </a:solidFill>
        </p:spPr>
        <p:txBody>
          <a:bodyPr/>
          <a:lstStyle/>
          <a:p>
            <a:pPr algn="ctr"/>
            <a:r>
              <a:rPr lang="en-US" b="1" dirty="0" smtClean="0"/>
              <a:t>4. </a:t>
            </a:r>
            <a:r>
              <a:rPr lang="en-US" b="1" dirty="0" err="1" smtClean="0"/>
              <a:t>Đặc</a:t>
            </a:r>
            <a:r>
              <a:rPr lang="en-US" b="1" dirty="0" smtClean="0"/>
              <a:t> </a:t>
            </a:r>
            <a:r>
              <a:rPr lang="en-US" b="1" dirty="0" err="1"/>
              <a:t>tính</a:t>
            </a:r>
            <a:r>
              <a:rPr lang="en-US" b="1" dirty="0"/>
              <a:t> </a:t>
            </a:r>
            <a:r>
              <a:rPr lang="en-US" b="1" dirty="0" err="1"/>
              <a:t>của</a:t>
            </a:r>
            <a:r>
              <a:rPr lang="en-US" b="1" dirty="0"/>
              <a:t> </a:t>
            </a:r>
            <a:r>
              <a:rPr lang="en-US" b="1" dirty="0" err="1"/>
              <a:t>tế</a:t>
            </a:r>
            <a:r>
              <a:rPr lang="en-US" b="1" dirty="0"/>
              <a:t> </a:t>
            </a:r>
            <a:r>
              <a:rPr lang="en-US" b="1" dirty="0" err="1"/>
              <a:t>bào</a:t>
            </a:r>
            <a:r>
              <a:rPr lang="en-US" b="1" dirty="0"/>
              <a:t> </a:t>
            </a:r>
            <a:r>
              <a:rPr lang="en-US" b="1" dirty="0" err="1"/>
              <a:t>quang</a:t>
            </a:r>
            <a:r>
              <a:rPr lang="en-US" b="1" dirty="0"/>
              <a:t> </a:t>
            </a:r>
            <a:r>
              <a:rPr lang="en-US" b="1" dirty="0" err="1"/>
              <a:t>điện</a:t>
            </a:r>
            <a:endParaRPr lang="en-US" b="1" dirty="0"/>
          </a:p>
        </p:txBody>
      </p:sp>
      <p:sp>
        <p:nvSpPr>
          <p:cNvPr id="3" name="Content Placeholder 2">
            <a:extLst>
              <a:ext uri="{FF2B5EF4-FFF2-40B4-BE49-F238E27FC236}">
                <a16:creationId xmlns="" xmlns:a16="http://schemas.microsoft.com/office/drawing/2014/main" id="{9CFA6C37-49DB-45CE-B18C-6F924A132825}"/>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16889906-1821-4A99-9E67-2FB5797CD1A1}"/>
              </a:ext>
            </a:extLst>
          </p:cNvPr>
          <p:cNvPicPr>
            <a:picLocks noChangeAspect="1"/>
          </p:cNvPicPr>
          <p:nvPr/>
        </p:nvPicPr>
        <p:blipFill>
          <a:blip r:embed="rId2"/>
          <a:stretch>
            <a:fillRect/>
          </a:stretch>
        </p:blipFill>
        <p:spPr>
          <a:xfrm>
            <a:off x="5140961" y="1690687"/>
            <a:ext cx="6212840" cy="471807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31545" y="1568661"/>
            <a:ext cx="3484693" cy="2152171"/>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43286" y="3720832"/>
            <a:ext cx="4084207" cy="2687930"/>
          </a:xfrm>
          <a:prstGeom prst="rect">
            <a:avLst/>
          </a:prstGeom>
          <a:noFill/>
          <a:ln>
            <a:noFill/>
          </a:ln>
        </p:spPr>
      </p:pic>
    </p:spTree>
    <p:extLst>
      <p:ext uri="{BB962C8B-B14F-4D97-AF65-F5344CB8AC3E}">
        <p14:creationId xmlns:p14="http://schemas.microsoft.com/office/powerpoint/2010/main" val="53614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US" b="1" dirty="0" smtClean="0"/>
              <a:t>5. Ý </a:t>
            </a:r>
            <a:r>
              <a:rPr lang="en-US" b="1" dirty="0" err="1"/>
              <a:t>nghĩa</a:t>
            </a:r>
            <a:r>
              <a:rPr lang="en-US" b="1" dirty="0"/>
              <a:t> </a:t>
            </a:r>
            <a:r>
              <a:rPr lang="en-US" b="1" dirty="0" err="1"/>
              <a:t>thông</a:t>
            </a:r>
            <a:r>
              <a:rPr lang="en-US" b="1" dirty="0"/>
              <a:t> </a:t>
            </a:r>
            <a:r>
              <a:rPr lang="en-US" b="1" dirty="0" err="1"/>
              <a:t>số</a:t>
            </a:r>
            <a:r>
              <a:rPr lang="en-US" b="1" dirty="0"/>
              <a:t> </a:t>
            </a:r>
            <a:r>
              <a:rPr lang="en-US" b="1" dirty="0" err="1"/>
              <a:t>kỹ</a:t>
            </a:r>
            <a:r>
              <a:rPr lang="en-US" b="1" dirty="0"/>
              <a:t> </a:t>
            </a:r>
            <a:r>
              <a:rPr lang="en-US" b="1" dirty="0" err="1"/>
              <a:t>thuật</a:t>
            </a:r>
            <a:r>
              <a:rPr lang="en-US" b="1" dirty="0"/>
              <a:t> </a:t>
            </a:r>
            <a:r>
              <a:rPr lang="en-US" b="1" dirty="0" err="1"/>
              <a:t>của</a:t>
            </a:r>
            <a:r>
              <a:rPr lang="en-US" b="1" dirty="0"/>
              <a:t> pin </a:t>
            </a:r>
            <a:r>
              <a:rPr lang="en-US" b="1" dirty="0" err="1"/>
              <a:t>mặt</a:t>
            </a:r>
            <a:r>
              <a:rPr lang="en-US" b="1" dirty="0"/>
              <a:t> </a:t>
            </a:r>
            <a:r>
              <a:rPr lang="en-US" b="1" dirty="0" err="1"/>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a:bodyPr>
          <a:lstStyle/>
          <a:p>
            <a:endParaRPr lang="en-US" dirty="0"/>
          </a:p>
        </p:txBody>
      </p:sp>
      <p:pic>
        <p:nvPicPr>
          <p:cNvPr id="4" name="Picture 3">
            <a:extLst>
              <a:ext uri="{FF2B5EF4-FFF2-40B4-BE49-F238E27FC236}">
                <a16:creationId xmlns="" xmlns:a16="http://schemas.microsoft.com/office/drawing/2014/main" id="{00EAEFBD-CBE9-41D6-9D77-EBD5412472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16000"/>
            <a:ext cx="10827327" cy="5375708"/>
          </a:xfrm>
          <a:prstGeom prst="rect">
            <a:avLst/>
          </a:prstGeom>
          <a:noFill/>
          <a:ln>
            <a:noFill/>
          </a:ln>
        </p:spPr>
      </p:pic>
    </p:spTree>
    <p:extLst>
      <p:ext uri="{BB962C8B-B14F-4D97-AF65-F5344CB8AC3E}">
        <p14:creationId xmlns:p14="http://schemas.microsoft.com/office/powerpoint/2010/main" val="222291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269876"/>
            <a:ext cx="10515600" cy="825500"/>
          </a:xfrm>
          <a:solidFill>
            <a:srgbClr val="FFFF00"/>
          </a:solidFill>
        </p:spPr>
        <p:txBody>
          <a:bodyPr>
            <a:normAutofit/>
          </a:bodyPr>
          <a:lstStyle/>
          <a:p>
            <a:pPr algn="ctr"/>
            <a:r>
              <a:rPr lang="en-US" b="1" dirty="0" smtClean="0"/>
              <a:t>5. Ý </a:t>
            </a:r>
            <a:r>
              <a:rPr lang="en-US" b="1" dirty="0" err="1"/>
              <a:t>nghĩa</a:t>
            </a:r>
            <a:r>
              <a:rPr lang="en-US" b="1" dirty="0"/>
              <a:t> </a:t>
            </a:r>
            <a:r>
              <a:rPr lang="en-US" b="1" dirty="0" err="1"/>
              <a:t>thông</a:t>
            </a:r>
            <a:r>
              <a:rPr lang="en-US" b="1" dirty="0"/>
              <a:t> </a:t>
            </a:r>
            <a:r>
              <a:rPr lang="en-US" b="1" dirty="0" err="1"/>
              <a:t>số</a:t>
            </a:r>
            <a:r>
              <a:rPr lang="en-US" b="1" dirty="0"/>
              <a:t> </a:t>
            </a:r>
            <a:r>
              <a:rPr lang="en-US" b="1" dirty="0" err="1"/>
              <a:t>kỹ</a:t>
            </a:r>
            <a:r>
              <a:rPr lang="en-US" b="1" dirty="0"/>
              <a:t> </a:t>
            </a:r>
            <a:r>
              <a:rPr lang="en-US" b="1" dirty="0" err="1"/>
              <a:t>thuật</a:t>
            </a:r>
            <a:r>
              <a:rPr lang="en-US" b="1" dirty="0"/>
              <a:t> </a:t>
            </a:r>
            <a:r>
              <a:rPr lang="en-US" b="1" dirty="0" err="1"/>
              <a:t>của</a:t>
            </a:r>
            <a:r>
              <a:rPr lang="en-US" b="1" dirty="0"/>
              <a:t> pin </a:t>
            </a:r>
            <a:r>
              <a:rPr lang="en-US" b="1" dirty="0" err="1"/>
              <a:t>mặt</a:t>
            </a:r>
            <a:r>
              <a:rPr lang="en-US" b="1" dirty="0"/>
              <a:t> </a:t>
            </a:r>
            <a:r>
              <a:rPr lang="en-US" b="1" dirty="0" err="1"/>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397000"/>
            <a:ext cx="10515600" cy="4351338"/>
          </a:xfrm>
        </p:spPr>
        <p:txBody>
          <a:bodyPr>
            <a:normAutofit fontScale="92500" lnSpcReduction="10000"/>
          </a:bodyPr>
          <a:lstStyle/>
          <a:p>
            <a:pPr marL="0" indent="0">
              <a:buNone/>
            </a:pPr>
            <a:r>
              <a:rPr lang="en-US" b="1" dirty="0" err="1"/>
              <a:t>Chỉ</a:t>
            </a:r>
            <a:r>
              <a:rPr lang="en-US" b="1" dirty="0"/>
              <a:t> </a:t>
            </a:r>
            <a:r>
              <a:rPr lang="en-US" b="1" dirty="0" err="1"/>
              <a:t>số</a:t>
            </a:r>
            <a:r>
              <a:rPr lang="en-US" b="1" dirty="0"/>
              <a:t> watt peak</a:t>
            </a:r>
          </a:p>
          <a:p>
            <a:pPr marL="0" indent="0">
              <a:buNone/>
            </a:pPr>
            <a:r>
              <a:rPr lang="en-US" dirty="0"/>
              <a:t>Wp </a:t>
            </a:r>
            <a:r>
              <a:rPr lang="en-US" dirty="0" err="1"/>
              <a:t>đại</a:t>
            </a:r>
            <a:r>
              <a:rPr lang="en-US" dirty="0"/>
              <a:t> </a:t>
            </a:r>
            <a:r>
              <a:rPr lang="en-US" dirty="0" err="1"/>
              <a:t>diện</a:t>
            </a:r>
            <a:r>
              <a:rPr lang="en-US" dirty="0"/>
              <a:t> </a:t>
            </a:r>
            <a:r>
              <a:rPr lang="en-US" dirty="0" err="1"/>
              <a:t>cho</a:t>
            </a:r>
            <a:r>
              <a:rPr lang="en-US" dirty="0"/>
              <a:t> </a:t>
            </a:r>
            <a:r>
              <a:rPr lang="en-US" dirty="0" err="1"/>
              <a:t>năng</a:t>
            </a:r>
            <a:r>
              <a:rPr lang="en-US" dirty="0"/>
              <a:t> </a:t>
            </a:r>
            <a:r>
              <a:rPr lang="en-US" dirty="0" err="1"/>
              <a:t>lượng</a:t>
            </a:r>
            <a:r>
              <a:rPr lang="en-US" dirty="0"/>
              <a:t> </a:t>
            </a:r>
            <a:r>
              <a:rPr lang="en-US" dirty="0" err="1"/>
              <a:t>điện</a:t>
            </a:r>
            <a:r>
              <a:rPr lang="en-US" dirty="0"/>
              <a:t> </a:t>
            </a:r>
            <a:r>
              <a:rPr lang="en-US" dirty="0" err="1"/>
              <a:t>tối</a:t>
            </a:r>
            <a:r>
              <a:rPr lang="en-US" dirty="0"/>
              <a:t> </a:t>
            </a:r>
            <a:r>
              <a:rPr lang="en-US" dirty="0" err="1"/>
              <a:t>đa</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cung</a:t>
            </a:r>
            <a:r>
              <a:rPr lang="en-US" dirty="0"/>
              <a:t> </a:t>
            </a:r>
            <a:r>
              <a:rPr lang="en-US" dirty="0" err="1"/>
              <a:t>cấp</a:t>
            </a:r>
            <a:r>
              <a:rPr lang="en-US" dirty="0"/>
              <a:t> </a:t>
            </a:r>
            <a:r>
              <a:rPr lang="en-US" dirty="0" err="1"/>
              <a:t>bởi</a:t>
            </a:r>
            <a:r>
              <a:rPr lang="en-US" dirty="0"/>
              <a:t> </a:t>
            </a:r>
            <a:r>
              <a:rPr lang="en-US" dirty="0" err="1"/>
              <a:t>một</a:t>
            </a:r>
            <a:r>
              <a:rPr lang="en-US" dirty="0"/>
              <a:t> </a:t>
            </a:r>
            <a:r>
              <a:rPr lang="en-US" dirty="0" err="1"/>
              <a:t>bảng</a:t>
            </a:r>
            <a:r>
              <a:rPr lang="en-US" dirty="0"/>
              <a:t> </a:t>
            </a:r>
            <a:r>
              <a:rPr lang="en-US" dirty="0" err="1"/>
              <a:t>quang</a:t>
            </a:r>
            <a:r>
              <a:rPr lang="en-US" dirty="0"/>
              <a:t> </a:t>
            </a:r>
            <a:r>
              <a:rPr lang="en-US" dirty="0" err="1"/>
              <a:t>điện</a:t>
            </a:r>
            <a:r>
              <a:rPr lang="en-US" dirty="0"/>
              <a:t> </a:t>
            </a:r>
            <a:r>
              <a:rPr lang="en-US" dirty="0" err="1"/>
              <a:t>trong</a:t>
            </a:r>
            <a:r>
              <a:rPr lang="en-US" dirty="0"/>
              <a:t> </a:t>
            </a:r>
            <a:r>
              <a:rPr lang="en-US" dirty="0" err="1"/>
              <a:t>điều</a:t>
            </a:r>
            <a:r>
              <a:rPr lang="en-US" dirty="0"/>
              <a:t> </a:t>
            </a:r>
            <a:r>
              <a:rPr lang="en-US" dirty="0" err="1"/>
              <a:t>kiện</a:t>
            </a:r>
            <a:r>
              <a:rPr lang="en-US" dirty="0"/>
              <a:t> </a:t>
            </a:r>
            <a:r>
              <a:rPr lang="en-US" dirty="0" err="1"/>
              <a:t>nhiệt</a:t>
            </a:r>
            <a:r>
              <a:rPr lang="en-US" dirty="0"/>
              <a:t> </a:t>
            </a:r>
            <a:r>
              <a:rPr lang="en-US" dirty="0" err="1"/>
              <a:t>độ</a:t>
            </a:r>
            <a:r>
              <a:rPr lang="en-US" dirty="0"/>
              <a:t> </a:t>
            </a:r>
            <a:r>
              <a:rPr lang="en-US" dirty="0" err="1"/>
              <a:t>và</a:t>
            </a:r>
            <a:r>
              <a:rPr lang="en-US" dirty="0"/>
              <a:t> </a:t>
            </a:r>
            <a:r>
              <a:rPr lang="en-US" dirty="0" err="1"/>
              <a:t>ánh</a:t>
            </a:r>
            <a:r>
              <a:rPr lang="en-US" dirty="0"/>
              <a:t> </a:t>
            </a:r>
            <a:r>
              <a:rPr lang="en-US" dirty="0" err="1"/>
              <a:t>nắng</a:t>
            </a:r>
            <a:r>
              <a:rPr lang="en-US" dirty="0"/>
              <a:t> </a:t>
            </a:r>
            <a:r>
              <a:rPr lang="en-US" dirty="0" err="1"/>
              <a:t>tiêu</a:t>
            </a:r>
            <a:r>
              <a:rPr lang="en-US" dirty="0"/>
              <a:t> </a:t>
            </a:r>
            <a:r>
              <a:rPr lang="en-US" dirty="0" err="1"/>
              <a:t>chuẩn</a:t>
            </a:r>
            <a:r>
              <a:rPr lang="en-US" dirty="0"/>
              <a:t>. </a:t>
            </a:r>
            <a:r>
              <a:rPr lang="en-US" dirty="0" err="1"/>
              <a:t>Nói</a:t>
            </a:r>
            <a:r>
              <a:rPr lang="en-US" dirty="0"/>
              <a:t> </a:t>
            </a:r>
            <a:r>
              <a:rPr lang="en-US" dirty="0" err="1"/>
              <a:t>cách</a:t>
            </a:r>
            <a:r>
              <a:rPr lang="en-US" dirty="0"/>
              <a:t> </a:t>
            </a:r>
            <a:r>
              <a:rPr lang="en-US" dirty="0" err="1"/>
              <a:t>khác</a:t>
            </a:r>
            <a:r>
              <a:rPr lang="en-US" b="1" dirty="0"/>
              <a:t>:</a:t>
            </a:r>
            <a:endParaRPr lang="en-US" dirty="0"/>
          </a:p>
          <a:p>
            <a:pPr lvl="0"/>
            <a:r>
              <a:rPr lang="en-US" dirty="0" err="1"/>
              <a:t>Ánh</a:t>
            </a:r>
            <a:r>
              <a:rPr lang="en-US" dirty="0"/>
              <a:t> </a:t>
            </a:r>
            <a:r>
              <a:rPr lang="en-US" dirty="0" err="1"/>
              <a:t>nắng</a:t>
            </a:r>
            <a:r>
              <a:rPr lang="en-US" dirty="0"/>
              <a:t> </a:t>
            </a:r>
            <a:r>
              <a:rPr lang="en-US" dirty="0" err="1"/>
              <a:t>mặt</a:t>
            </a:r>
            <a:r>
              <a:rPr lang="en-US" dirty="0"/>
              <a:t> </a:t>
            </a:r>
            <a:r>
              <a:rPr lang="en-US" dirty="0" err="1"/>
              <a:t>trời</a:t>
            </a:r>
            <a:r>
              <a:rPr lang="en-US" dirty="0"/>
              <a:t> </a:t>
            </a:r>
            <a:r>
              <a:rPr lang="en-US" b="1" dirty="0"/>
              <a:t>1000 watt</a:t>
            </a:r>
            <a:r>
              <a:rPr lang="en-US" dirty="0"/>
              <a:t> / m2</a:t>
            </a:r>
          </a:p>
          <a:p>
            <a:pPr lvl="0"/>
            <a:r>
              <a:rPr lang="en-US" dirty="0" err="1"/>
              <a:t>Nhiệt</a:t>
            </a:r>
            <a:r>
              <a:rPr lang="en-US" dirty="0"/>
              <a:t> </a:t>
            </a:r>
            <a:r>
              <a:rPr lang="en-US" dirty="0" err="1"/>
              <a:t>độ</a:t>
            </a:r>
            <a:r>
              <a:rPr lang="en-US" dirty="0"/>
              <a:t> </a:t>
            </a:r>
            <a:r>
              <a:rPr lang="en-US" dirty="0" err="1"/>
              <a:t>môi</a:t>
            </a:r>
            <a:r>
              <a:rPr lang="en-US" dirty="0"/>
              <a:t> </a:t>
            </a:r>
            <a:r>
              <a:rPr lang="en-US" dirty="0" err="1"/>
              <a:t>trường</a:t>
            </a:r>
            <a:r>
              <a:rPr lang="en-US" dirty="0"/>
              <a:t> </a:t>
            </a:r>
            <a:r>
              <a:rPr lang="en-US" dirty="0" err="1"/>
              <a:t>xung</a:t>
            </a:r>
            <a:r>
              <a:rPr lang="en-US" dirty="0"/>
              <a:t> </a:t>
            </a:r>
            <a:r>
              <a:rPr lang="en-US" dirty="0" err="1"/>
              <a:t>quanh</a:t>
            </a:r>
            <a:r>
              <a:rPr lang="en-US" dirty="0"/>
              <a:t> 25 ° C (</a:t>
            </a:r>
            <a:r>
              <a:rPr lang="en-US" dirty="0" err="1"/>
              <a:t>các</a:t>
            </a:r>
            <a:r>
              <a:rPr lang="en-US" dirty="0"/>
              <a:t> </a:t>
            </a:r>
            <a:r>
              <a:rPr lang="en-US" dirty="0" err="1"/>
              <a:t>tấm</a:t>
            </a:r>
            <a:r>
              <a:rPr lang="en-US" dirty="0"/>
              <a:t> </a:t>
            </a:r>
            <a:r>
              <a:rPr lang="en-US" dirty="0" err="1"/>
              <a:t>quang</a:t>
            </a:r>
            <a:r>
              <a:rPr lang="en-US" dirty="0"/>
              <a:t> </a:t>
            </a:r>
            <a:r>
              <a:rPr lang="en-US" dirty="0" err="1"/>
              <a:t>điện</a:t>
            </a:r>
            <a:r>
              <a:rPr lang="en-US" dirty="0"/>
              <a:t> </a:t>
            </a:r>
            <a:r>
              <a:rPr lang="en-US" dirty="0" err="1"/>
              <a:t>tạo</a:t>
            </a:r>
            <a:r>
              <a:rPr lang="en-US" dirty="0"/>
              <a:t> ra </a:t>
            </a:r>
            <a:r>
              <a:rPr lang="en-US" dirty="0" err="1"/>
              <a:t>sản</a:t>
            </a:r>
            <a:r>
              <a:rPr lang="en-US" dirty="0"/>
              <a:t> </a:t>
            </a:r>
            <a:r>
              <a:rPr lang="en-US" dirty="0" err="1"/>
              <a:t>lượng</a:t>
            </a:r>
            <a:r>
              <a:rPr lang="en-US" dirty="0"/>
              <a:t> </a:t>
            </a:r>
            <a:r>
              <a:rPr lang="en-US" dirty="0" err="1"/>
              <a:t>ít</a:t>
            </a:r>
            <a:r>
              <a:rPr lang="en-US" dirty="0"/>
              <a:t> </a:t>
            </a:r>
            <a:r>
              <a:rPr lang="en-US" dirty="0" err="1"/>
              <a:t>hơn</a:t>
            </a:r>
            <a:r>
              <a:rPr lang="en-US" dirty="0"/>
              <a:t> </a:t>
            </a:r>
            <a:r>
              <a:rPr lang="en-US" dirty="0" err="1"/>
              <a:t>giới</a:t>
            </a:r>
            <a:r>
              <a:rPr lang="en-US" dirty="0"/>
              <a:t> </a:t>
            </a:r>
            <a:r>
              <a:rPr lang="en-US" dirty="0" err="1"/>
              <a:t>hạn</a:t>
            </a:r>
            <a:r>
              <a:rPr lang="en-US" dirty="0"/>
              <a:t> </a:t>
            </a:r>
            <a:r>
              <a:rPr lang="en-US" dirty="0" err="1"/>
              <a:t>này</a:t>
            </a:r>
            <a:r>
              <a:rPr lang="en-US" dirty="0"/>
              <a:t>)</a:t>
            </a:r>
          </a:p>
          <a:p>
            <a:pPr lvl="0"/>
            <a:r>
              <a:rPr lang="en-US" dirty="0" err="1"/>
              <a:t>Một</a:t>
            </a:r>
            <a:r>
              <a:rPr lang="en-US" dirty="0"/>
              <a:t> </a:t>
            </a:r>
            <a:r>
              <a:rPr lang="en-US" dirty="0" err="1"/>
              <a:t>bầu</a:t>
            </a:r>
            <a:r>
              <a:rPr lang="en-US" dirty="0"/>
              <a:t> </a:t>
            </a:r>
            <a:r>
              <a:rPr lang="en-US" dirty="0" err="1"/>
              <a:t>trời</a:t>
            </a:r>
            <a:r>
              <a:rPr lang="en-US" dirty="0"/>
              <a:t> </a:t>
            </a:r>
            <a:r>
              <a:rPr lang="en-US" dirty="0" err="1"/>
              <a:t>quang</a:t>
            </a:r>
            <a:r>
              <a:rPr lang="en-US" dirty="0"/>
              <a:t> </a:t>
            </a:r>
            <a:r>
              <a:rPr lang="en-US" dirty="0" err="1"/>
              <a:t>đãng</a:t>
            </a:r>
            <a:r>
              <a:rPr lang="en-US" dirty="0"/>
              <a:t>, </a:t>
            </a:r>
            <a:r>
              <a:rPr lang="en-US" dirty="0" err="1"/>
              <a:t>khoảng</a:t>
            </a:r>
            <a:r>
              <a:rPr lang="en-US" dirty="0"/>
              <a:t> </a:t>
            </a:r>
            <a:r>
              <a:rPr lang="en-US" dirty="0" err="1"/>
              <a:t>giữa</a:t>
            </a:r>
            <a:r>
              <a:rPr lang="en-US" dirty="0"/>
              <a:t> </a:t>
            </a:r>
            <a:r>
              <a:rPr lang="en-US" dirty="0" err="1"/>
              <a:t>trưa</a:t>
            </a:r>
            <a:r>
              <a:rPr lang="en-US" dirty="0"/>
              <a:t> </a:t>
            </a:r>
            <a:r>
              <a:rPr lang="en-US" dirty="0" err="1"/>
              <a:t>chẳng</a:t>
            </a:r>
            <a:r>
              <a:rPr lang="en-US" dirty="0"/>
              <a:t> </a:t>
            </a:r>
            <a:r>
              <a:rPr lang="en-US" dirty="0" err="1"/>
              <a:t>hạn</a:t>
            </a:r>
            <a:endParaRPr lang="en-US" dirty="0"/>
          </a:p>
          <a:p>
            <a:pPr lvl="0"/>
            <a:endParaRPr lang="en-US" dirty="0"/>
          </a:p>
          <a:p>
            <a:pPr marL="0" lvl="0" indent="0">
              <a:buNone/>
            </a:pPr>
            <a:r>
              <a:rPr lang="en-US" b="1" i="1" dirty="0" err="1"/>
              <a:t>Công</a:t>
            </a:r>
            <a:r>
              <a:rPr lang="en-US" b="1" i="1" dirty="0"/>
              <a:t> </a:t>
            </a:r>
            <a:r>
              <a:rPr lang="en-US" b="1" i="1" dirty="0" err="1"/>
              <a:t>suất</a:t>
            </a:r>
            <a:r>
              <a:rPr lang="en-US" b="1" i="1" dirty="0"/>
              <a:t> </a:t>
            </a:r>
            <a:r>
              <a:rPr lang="en-US" b="1" i="1" dirty="0" err="1"/>
              <a:t>điện</a:t>
            </a:r>
            <a:r>
              <a:rPr lang="en-US" b="1" i="1" dirty="0"/>
              <a:t> </a:t>
            </a:r>
            <a:r>
              <a:rPr lang="en-US" b="1" i="1" dirty="0" err="1"/>
              <a:t>tối</a:t>
            </a:r>
            <a:r>
              <a:rPr lang="en-US" b="1" i="1" dirty="0"/>
              <a:t> </a:t>
            </a:r>
            <a:r>
              <a:rPr lang="en-US" b="1" i="1" dirty="0" err="1"/>
              <a:t>đa</a:t>
            </a:r>
            <a:r>
              <a:rPr lang="en-US" b="1" i="1" dirty="0"/>
              <a:t> </a:t>
            </a:r>
            <a:r>
              <a:rPr lang="en-US" b="1" i="1" dirty="0" err="1"/>
              <a:t>từ</a:t>
            </a:r>
            <a:r>
              <a:rPr lang="en-US" b="1" i="1" dirty="0"/>
              <a:t> </a:t>
            </a:r>
            <a:r>
              <a:rPr lang="en-US" b="1" i="1" dirty="0" err="1"/>
              <a:t>một</a:t>
            </a:r>
            <a:r>
              <a:rPr lang="en-US" b="1" i="1" dirty="0"/>
              <a:t> </a:t>
            </a:r>
            <a:r>
              <a:rPr lang="en-US" b="1" i="1" dirty="0" err="1"/>
              <a:t>tấm</a:t>
            </a:r>
            <a:r>
              <a:rPr lang="en-US" b="1" i="1" dirty="0"/>
              <a:t> pin </a:t>
            </a:r>
            <a:r>
              <a:rPr lang="en-US" b="1" i="1" dirty="0" err="1"/>
              <a:t>mặt</a:t>
            </a:r>
            <a:r>
              <a:rPr lang="en-US" b="1" i="1" dirty="0"/>
              <a:t> </a:t>
            </a:r>
            <a:r>
              <a:rPr lang="en-US" b="1" i="1" dirty="0" err="1"/>
              <a:t>trời</a:t>
            </a:r>
            <a:r>
              <a:rPr lang="en-US" b="1" i="1" dirty="0"/>
              <a:t> </a:t>
            </a:r>
            <a:r>
              <a:rPr lang="en-US" b="1" i="1" dirty="0" err="1"/>
              <a:t>trong</a:t>
            </a:r>
            <a:r>
              <a:rPr lang="en-US" b="1" i="1" dirty="0"/>
              <a:t> </a:t>
            </a:r>
            <a:r>
              <a:rPr lang="en-US" b="1" i="1" dirty="0" err="1"/>
              <a:t>các</a:t>
            </a:r>
            <a:r>
              <a:rPr lang="en-US" b="1" i="1" dirty="0"/>
              <a:t> </a:t>
            </a:r>
            <a:r>
              <a:rPr lang="en-US" b="1" i="1" dirty="0" err="1"/>
              <a:t>điều</a:t>
            </a:r>
            <a:r>
              <a:rPr lang="en-US" b="1" i="1" dirty="0"/>
              <a:t> </a:t>
            </a:r>
            <a:r>
              <a:rPr lang="en-US" b="1" i="1" dirty="0" err="1"/>
              <a:t>kiện</a:t>
            </a:r>
            <a:r>
              <a:rPr lang="en-US" b="1" i="1" dirty="0"/>
              <a:t> </a:t>
            </a:r>
            <a:r>
              <a:rPr lang="en-US" b="1" i="1" dirty="0" err="1"/>
              <a:t>tối</a:t>
            </a:r>
            <a:r>
              <a:rPr lang="en-US" b="1" i="1" dirty="0"/>
              <a:t> </a:t>
            </a:r>
            <a:r>
              <a:rPr lang="en-US" b="1" i="1" dirty="0" err="1"/>
              <a:t>ưu</a:t>
            </a:r>
            <a:r>
              <a:rPr lang="en-US" b="1" i="1" dirty="0"/>
              <a:t> </a:t>
            </a:r>
            <a:r>
              <a:rPr lang="en-US" b="1" i="1" dirty="0" err="1"/>
              <a:t>được</a:t>
            </a:r>
            <a:r>
              <a:rPr lang="en-US" b="1" i="1" dirty="0"/>
              <a:t> </a:t>
            </a:r>
            <a:r>
              <a:rPr lang="en-US" b="1" i="1" dirty="0" err="1"/>
              <a:t>gọi</a:t>
            </a:r>
            <a:r>
              <a:rPr lang="en-US" b="1" i="1" dirty="0"/>
              <a:t> </a:t>
            </a:r>
            <a:r>
              <a:rPr lang="en-US" b="1" i="1" dirty="0" err="1"/>
              <a:t>là</a:t>
            </a:r>
            <a:r>
              <a:rPr lang="en-US" b="1" i="1" dirty="0"/>
              <a:t> </a:t>
            </a:r>
            <a:r>
              <a:rPr lang="en-US" b="1" i="1" dirty="0" err="1"/>
              <a:t>công</a:t>
            </a:r>
            <a:r>
              <a:rPr lang="en-US" b="1" i="1" dirty="0"/>
              <a:t> </a:t>
            </a:r>
            <a:r>
              <a:rPr lang="en-US" b="1" i="1" dirty="0" err="1"/>
              <a:t>suất</a:t>
            </a:r>
            <a:r>
              <a:rPr lang="en-US" b="1" i="1" dirty="0"/>
              <a:t> </a:t>
            </a:r>
            <a:r>
              <a:rPr lang="en-US" b="1" i="1" dirty="0" err="1"/>
              <a:t>cực</a:t>
            </a:r>
            <a:r>
              <a:rPr lang="en-US" b="1" i="1" dirty="0"/>
              <a:t> </a:t>
            </a:r>
            <a:r>
              <a:rPr lang="en-US" b="1" i="1" dirty="0" err="1"/>
              <a:t>đại</a:t>
            </a:r>
            <a:r>
              <a:rPr lang="en-US" b="1" i="1" dirty="0"/>
              <a:t> (</a:t>
            </a:r>
            <a:r>
              <a:rPr lang="en-US" b="1" i="1" dirty="0" err="1"/>
              <a:t>Pmax</a:t>
            </a:r>
            <a:r>
              <a:rPr lang="en-US" b="1" i="1" dirty="0"/>
              <a:t>) </a:t>
            </a:r>
            <a:r>
              <a:rPr lang="en-US" b="1" i="1" dirty="0" err="1"/>
              <a:t>và</a:t>
            </a:r>
            <a:r>
              <a:rPr lang="en-US" b="1" i="1" dirty="0"/>
              <a:t> </a:t>
            </a:r>
            <a:r>
              <a:rPr lang="en-US" b="1" i="1" dirty="0" err="1"/>
              <a:t>được</a:t>
            </a:r>
            <a:r>
              <a:rPr lang="en-US" b="1" i="1" dirty="0"/>
              <a:t> </a:t>
            </a:r>
            <a:r>
              <a:rPr lang="en-US" b="1" i="1" dirty="0" err="1"/>
              <a:t>thể</a:t>
            </a:r>
            <a:r>
              <a:rPr lang="en-US" b="1" i="1" dirty="0"/>
              <a:t> </a:t>
            </a:r>
            <a:r>
              <a:rPr lang="en-US" b="1" i="1" dirty="0" err="1"/>
              <a:t>hiện</a:t>
            </a:r>
            <a:r>
              <a:rPr lang="en-US" b="1" i="1" dirty="0"/>
              <a:t> </a:t>
            </a:r>
            <a:r>
              <a:rPr lang="en-US" b="1" i="1" dirty="0" err="1"/>
              <a:t>bằng</a:t>
            </a:r>
            <a:r>
              <a:rPr lang="en-US" b="1" i="1" dirty="0"/>
              <a:t> Wp (</a:t>
            </a:r>
            <a:r>
              <a:rPr lang="en-US" b="1" i="1" dirty="0" err="1"/>
              <a:t>Công</a:t>
            </a:r>
            <a:r>
              <a:rPr lang="en-US" b="1" i="1" dirty="0"/>
              <a:t> </a:t>
            </a:r>
            <a:r>
              <a:rPr lang="en-US" b="1" i="1" dirty="0" err="1"/>
              <a:t>suất</a:t>
            </a:r>
            <a:r>
              <a:rPr lang="en-US" b="1" i="1" dirty="0"/>
              <a:t> </a:t>
            </a:r>
            <a:r>
              <a:rPr lang="en-US" b="1" i="1" dirty="0" err="1"/>
              <a:t>cực</a:t>
            </a:r>
            <a:r>
              <a:rPr lang="en-US" b="1" i="1" dirty="0"/>
              <a:t> </a:t>
            </a:r>
            <a:r>
              <a:rPr lang="en-US" b="1" i="1" dirty="0" err="1"/>
              <a:t>đại</a:t>
            </a:r>
            <a:r>
              <a:rPr lang="en-US" b="1" i="1" dirty="0"/>
              <a:t>).</a:t>
            </a:r>
            <a:r>
              <a:rPr lang="en-US" dirty="0"/>
              <a:t> </a:t>
            </a:r>
          </a:p>
          <a:p>
            <a:endParaRPr lang="en-US" dirty="0"/>
          </a:p>
        </p:txBody>
      </p:sp>
    </p:spTree>
    <p:extLst>
      <p:ext uri="{BB962C8B-B14F-4D97-AF65-F5344CB8AC3E}">
        <p14:creationId xmlns:p14="http://schemas.microsoft.com/office/powerpoint/2010/main" val="55156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65126"/>
            <a:ext cx="10515600" cy="863600"/>
          </a:xfrm>
          <a:solidFill>
            <a:srgbClr val="FFFF00"/>
          </a:solidFill>
        </p:spPr>
        <p:txBody>
          <a:bodyPr>
            <a:normAutofit/>
          </a:bodyPr>
          <a:lstStyle/>
          <a:p>
            <a:pPr algn="ctr"/>
            <a:r>
              <a:rPr lang="en-US" b="1" dirty="0" smtClean="0"/>
              <a:t>5. Ý </a:t>
            </a:r>
            <a:r>
              <a:rPr lang="en-US" b="1" dirty="0" err="1"/>
              <a:t>nghĩa</a:t>
            </a:r>
            <a:r>
              <a:rPr lang="en-US" b="1" dirty="0"/>
              <a:t> </a:t>
            </a:r>
            <a:r>
              <a:rPr lang="en-US" b="1" dirty="0" err="1"/>
              <a:t>thông</a:t>
            </a:r>
            <a:r>
              <a:rPr lang="en-US" b="1" dirty="0"/>
              <a:t> </a:t>
            </a:r>
            <a:r>
              <a:rPr lang="en-US" b="1" dirty="0" err="1"/>
              <a:t>số</a:t>
            </a:r>
            <a:r>
              <a:rPr lang="en-US" b="1" dirty="0"/>
              <a:t> </a:t>
            </a:r>
            <a:r>
              <a:rPr lang="en-US" b="1" dirty="0" err="1"/>
              <a:t>kỹ</a:t>
            </a:r>
            <a:r>
              <a:rPr lang="en-US" b="1" dirty="0"/>
              <a:t> </a:t>
            </a:r>
            <a:r>
              <a:rPr lang="en-US" b="1" dirty="0" err="1"/>
              <a:t>thuật</a:t>
            </a:r>
            <a:r>
              <a:rPr lang="en-US" b="1" dirty="0"/>
              <a:t> </a:t>
            </a:r>
            <a:r>
              <a:rPr lang="en-US" b="1" dirty="0" err="1"/>
              <a:t>của</a:t>
            </a:r>
            <a:r>
              <a:rPr lang="en-US" b="1" dirty="0"/>
              <a:t> pin </a:t>
            </a:r>
            <a:r>
              <a:rPr lang="en-US" b="1" dirty="0" err="1"/>
              <a:t>mặt</a:t>
            </a:r>
            <a:r>
              <a:rPr lang="en-US" b="1" dirty="0"/>
              <a:t> </a:t>
            </a:r>
            <a:r>
              <a:rPr lang="en-US" b="1" dirty="0" err="1"/>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228726"/>
            <a:ext cx="10515600" cy="4948237"/>
          </a:xfrm>
        </p:spPr>
        <p:txBody>
          <a:bodyPr>
            <a:normAutofit/>
          </a:bodyPr>
          <a:lstStyle/>
          <a:p>
            <a:pPr marL="0" indent="0">
              <a:buNone/>
            </a:pPr>
            <a:r>
              <a:rPr lang="vi-VN" b="1" dirty="0"/>
              <a:t>Điện áp danh định</a:t>
            </a:r>
            <a:endParaRPr lang="en-US" b="1" dirty="0"/>
          </a:p>
          <a:p>
            <a:pPr marL="0" indent="0">
              <a:buNone/>
            </a:pPr>
            <a:r>
              <a:rPr lang="vi-VN" dirty="0"/>
              <a:t>Điện áp danh định là một giá trị để phân loại tấm pin năng lượng mặt trời (solar panel) dựa theo acquy. Bởi vì cần có điện áp cao hơn để sạc acquy, điện áp danh định được sử dụng để giúp xem solar panel sử dụng với loại acquy nào. Vì vậy, một solar panel danh nghĩa 12V thực sự có điện áp V</a:t>
            </a:r>
            <a:r>
              <a:rPr lang="vi-VN" baseline="-25000" dirty="0"/>
              <a:t>OC</a:t>
            </a:r>
            <a:r>
              <a:rPr lang="vi-VN" dirty="0"/>
              <a:t> khoảng 22V, cộng hoặc trừ đi một hoặc hai volt và V</a:t>
            </a:r>
            <a:r>
              <a:rPr lang="vi-VN" baseline="-25000" dirty="0"/>
              <a:t>mp</a:t>
            </a:r>
            <a:r>
              <a:rPr lang="vi-VN" dirty="0"/>
              <a:t> khoảng 17V. Sự khác biệt này thường khiến mọi người nhầm lẫn khi ta cố gắng đo điện áp của một tấm pin mặt trời khi nó không kết nối với bất kỳ tải nào trừ một vôn kế. </a:t>
            </a:r>
            <a:endParaRPr lang="en-US" dirty="0"/>
          </a:p>
        </p:txBody>
      </p:sp>
    </p:spTree>
    <p:extLst>
      <p:ext uri="{BB962C8B-B14F-4D97-AF65-F5344CB8AC3E}">
        <p14:creationId xmlns:p14="http://schemas.microsoft.com/office/powerpoint/2010/main" val="3993353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US" b="1" dirty="0" smtClean="0"/>
              <a:t>5. Ý </a:t>
            </a:r>
            <a:r>
              <a:rPr lang="en-US" b="1" dirty="0" err="1"/>
              <a:t>nghĩa</a:t>
            </a:r>
            <a:r>
              <a:rPr lang="en-US" b="1" dirty="0"/>
              <a:t> </a:t>
            </a:r>
            <a:r>
              <a:rPr lang="en-US" b="1" dirty="0" err="1"/>
              <a:t>thông</a:t>
            </a:r>
            <a:r>
              <a:rPr lang="en-US" b="1" dirty="0"/>
              <a:t> </a:t>
            </a:r>
            <a:r>
              <a:rPr lang="en-US" b="1" dirty="0" err="1"/>
              <a:t>số</a:t>
            </a:r>
            <a:r>
              <a:rPr lang="en-US" b="1" dirty="0"/>
              <a:t> </a:t>
            </a:r>
            <a:r>
              <a:rPr lang="en-US" b="1" dirty="0" err="1"/>
              <a:t>kỹ</a:t>
            </a:r>
            <a:r>
              <a:rPr lang="en-US" b="1" dirty="0"/>
              <a:t> </a:t>
            </a:r>
            <a:r>
              <a:rPr lang="en-US" b="1" dirty="0" err="1"/>
              <a:t>thuật</a:t>
            </a:r>
            <a:r>
              <a:rPr lang="en-US" b="1" dirty="0"/>
              <a:t> </a:t>
            </a:r>
            <a:r>
              <a:rPr lang="en-US" b="1" dirty="0" err="1"/>
              <a:t>của</a:t>
            </a:r>
            <a:r>
              <a:rPr lang="en-US" b="1" dirty="0"/>
              <a:t> pin </a:t>
            </a:r>
            <a:r>
              <a:rPr lang="en-US" b="1" dirty="0" err="1"/>
              <a:t>mặt</a:t>
            </a:r>
            <a:r>
              <a:rPr lang="en-US" b="1" dirty="0"/>
              <a:t> </a:t>
            </a:r>
            <a:r>
              <a:rPr lang="en-US" b="1" dirty="0" err="1"/>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a:bodyPr>
          <a:lstStyle/>
          <a:p>
            <a:pPr marL="0" indent="0">
              <a:buNone/>
            </a:pPr>
            <a:r>
              <a:rPr lang="en-US" b="1" dirty="0"/>
              <a:t>Open Circuit Voltage (</a:t>
            </a:r>
            <a:r>
              <a:rPr lang="en-US" b="1" dirty="0" err="1"/>
              <a:t>Voc</a:t>
            </a:r>
            <a:r>
              <a:rPr lang="en-US" b="1" dirty="0"/>
              <a:t>) – </a:t>
            </a:r>
            <a:r>
              <a:rPr lang="en-US" b="1" dirty="0" err="1"/>
              <a:t>Điện</a:t>
            </a:r>
            <a:r>
              <a:rPr lang="en-US" b="1" dirty="0"/>
              <a:t> </a:t>
            </a:r>
            <a:r>
              <a:rPr lang="en-US" b="1" dirty="0" err="1"/>
              <a:t>áp</a:t>
            </a:r>
            <a:r>
              <a:rPr lang="en-US" b="1" dirty="0"/>
              <a:t> </a:t>
            </a:r>
            <a:r>
              <a:rPr lang="en-US" b="1" dirty="0" err="1"/>
              <a:t>hở</a:t>
            </a:r>
            <a:r>
              <a:rPr lang="en-US" b="1" dirty="0"/>
              <a:t> </a:t>
            </a:r>
            <a:r>
              <a:rPr lang="en-US" b="1" dirty="0" err="1"/>
              <a:t>mạch</a:t>
            </a:r>
            <a:endParaRPr lang="en-US" b="1" dirty="0"/>
          </a:p>
          <a:p>
            <a:pPr lvl="0"/>
            <a:r>
              <a:rPr lang="en-US" dirty="0" err="1"/>
              <a:t>Điện</a:t>
            </a:r>
            <a:r>
              <a:rPr lang="en-US" dirty="0"/>
              <a:t> </a:t>
            </a:r>
            <a:r>
              <a:rPr lang="en-US" dirty="0" err="1"/>
              <a:t>áp</a:t>
            </a:r>
            <a:r>
              <a:rPr lang="en-US" dirty="0"/>
              <a:t> </a:t>
            </a:r>
            <a:r>
              <a:rPr lang="en-US" dirty="0" err="1"/>
              <a:t>hở</a:t>
            </a:r>
            <a:r>
              <a:rPr lang="en-US" dirty="0"/>
              <a:t> </a:t>
            </a:r>
            <a:r>
              <a:rPr lang="en-US" dirty="0" err="1"/>
              <a:t>mạch</a:t>
            </a:r>
            <a:r>
              <a:rPr lang="en-US" dirty="0"/>
              <a:t> </a:t>
            </a:r>
            <a:r>
              <a:rPr lang="en-US" dirty="0" err="1"/>
              <a:t>là</a:t>
            </a:r>
            <a:r>
              <a:rPr lang="en-US" dirty="0"/>
              <a:t> </a:t>
            </a:r>
            <a:r>
              <a:rPr lang="en-US" dirty="0" err="1"/>
              <a:t>hiệu</a:t>
            </a:r>
            <a:r>
              <a:rPr lang="en-US" dirty="0"/>
              <a:t> </a:t>
            </a:r>
            <a:r>
              <a:rPr lang="en-US" dirty="0" err="1"/>
              <a:t>điện</a:t>
            </a:r>
            <a:r>
              <a:rPr lang="en-US" dirty="0"/>
              <a:t> </a:t>
            </a:r>
            <a:r>
              <a:rPr lang="en-US" dirty="0" err="1"/>
              <a:t>thế</a:t>
            </a:r>
            <a:r>
              <a:rPr lang="en-US" dirty="0"/>
              <a:t> V </a:t>
            </a:r>
            <a:r>
              <a:rPr lang="en-US" dirty="0" err="1"/>
              <a:t>cực</a:t>
            </a:r>
            <a:r>
              <a:rPr lang="en-US" dirty="0"/>
              <a:t> </a:t>
            </a:r>
            <a:r>
              <a:rPr lang="en-US" dirty="0" err="1"/>
              <a:t>đại</a:t>
            </a:r>
            <a:r>
              <a:rPr lang="en-US" dirty="0"/>
              <a:t> </a:t>
            </a:r>
            <a:r>
              <a:rPr lang="en-US" dirty="0" err="1"/>
              <a:t>khi</a:t>
            </a:r>
            <a:r>
              <a:rPr lang="en-US" dirty="0"/>
              <a:t> </a:t>
            </a:r>
            <a:r>
              <a:rPr lang="en-US" dirty="0" err="1"/>
              <a:t>được</a:t>
            </a:r>
            <a:r>
              <a:rPr lang="en-US" dirty="0"/>
              <a:t> </a:t>
            </a:r>
            <a:r>
              <a:rPr lang="en-US" dirty="0" err="1"/>
              <a:t>chiếu</a:t>
            </a:r>
            <a:r>
              <a:rPr lang="en-US" dirty="0"/>
              <a:t> </a:t>
            </a:r>
            <a:r>
              <a:rPr lang="en-US" dirty="0" err="1"/>
              <a:t>sáng</a:t>
            </a:r>
            <a:r>
              <a:rPr lang="en-US" dirty="0"/>
              <a:t> </a:t>
            </a:r>
            <a:r>
              <a:rPr lang="en-US" dirty="0" err="1"/>
              <a:t>với</a:t>
            </a:r>
            <a:r>
              <a:rPr lang="en-US" dirty="0"/>
              <a:t> </a:t>
            </a:r>
            <a:r>
              <a:rPr lang="en-US" dirty="0" err="1"/>
              <a:t>thông</a:t>
            </a:r>
            <a:r>
              <a:rPr lang="en-US" dirty="0"/>
              <a:t> </a:t>
            </a:r>
            <a:r>
              <a:rPr lang="en-US" dirty="0" err="1"/>
              <a:t>lượng</a:t>
            </a:r>
            <a:r>
              <a:rPr lang="en-US" dirty="0"/>
              <a:t> Φ ; </a:t>
            </a:r>
            <a:r>
              <a:rPr lang="en-US" dirty="0" err="1"/>
              <a:t>Khi</a:t>
            </a:r>
            <a:r>
              <a:rPr lang="en-US" dirty="0"/>
              <a:t> </a:t>
            </a:r>
            <a:r>
              <a:rPr lang="en-US" dirty="0" err="1"/>
              <a:t>đó</a:t>
            </a:r>
            <a:r>
              <a:rPr lang="en-US" dirty="0"/>
              <a:t> R = ∝ ; I = 0</a:t>
            </a:r>
          </a:p>
          <a:p>
            <a:pPr lvl="0"/>
            <a:r>
              <a:rPr lang="en-US" dirty="0" err="1"/>
              <a:t>Đây</a:t>
            </a:r>
            <a:r>
              <a:rPr lang="en-US" dirty="0"/>
              <a:t> </a:t>
            </a:r>
            <a:r>
              <a:rPr lang="en-US" dirty="0" err="1"/>
              <a:t>là</a:t>
            </a:r>
            <a:r>
              <a:rPr lang="en-US" dirty="0"/>
              <a:t> </a:t>
            </a:r>
            <a:r>
              <a:rPr lang="en-US" dirty="0" err="1"/>
              <a:t>thông</a:t>
            </a:r>
            <a:r>
              <a:rPr lang="en-US" dirty="0"/>
              <a:t> </a:t>
            </a:r>
            <a:r>
              <a:rPr lang="en-US" dirty="0" err="1"/>
              <a:t>số</a:t>
            </a:r>
            <a:r>
              <a:rPr lang="en-US" dirty="0"/>
              <a:t> </a:t>
            </a:r>
            <a:r>
              <a:rPr lang="en-US" dirty="0" err="1"/>
              <a:t>quan</a:t>
            </a:r>
            <a:r>
              <a:rPr lang="en-US" dirty="0"/>
              <a:t> </a:t>
            </a:r>
            <a:r>
              <a:rPr lang="en-US" dirty="0" err="1"/>
              <a:t>trọng</a:t>
            </a:r>
            <a:r>
              <a:rPr lang="en-US" dirty="0"/>
              <a:t>, </a:t>
            </a:r>
            <a:r>
              <a:rPr lang="en-US" dirty="0" err="1"/>
              <a:t>bởi</a:t>
            </a:r>
            <a:r>
              <a:rPr lang="en-US" dirty="0"/>
              <a:t> </a:t>
            </a:r>
            <a:r>
              <a:rPr lang="en-US" dirty="0" err="1"/>
              <a:t>vì</a:t>
            </a:r>
            <a:r>
              <a:rPr lang="en-US" dirty="0"/>
              <a:t> </a:t>
            </a:r>
            <a:r>
              <a:rPr lang="en-US" dirty="0" err="1"/>
              <a:t>nó</a:t>
            </a:r>
            <a:r>
              <a:rPr lang="en-US" dirty="0"/>
              <a:t> </a:t>
            </a:r>
            <a:r>
              <a:rPr lang="en-US" dirty="0" err="1"/>
              <a:t>là</a:t>
            </a:r>
            <a:r>
              <a:rPr lang="en-US" dirty="0"/>
              <a:t> </a:t>
            </a:r>
            <a:r>
              <a:rPr lang="en-US" dirty="0" err="1"/>
              <a:t>điện</a:t>
            </a:r>
            <a:r>
              <a:rPr lang="en-US" dirty="0"/>
              <a:t> </a:t>
            </a:r>
            <a:r>
              <a:rPr lang="en-US" dirty="0" err="1"/>
              <a:t>áp</a:t>
            </a:r>
            <a:r>
              <a:rPr lang="en-US" dirty="0"/>
              <a:t> </a:t>
            </a:r>
            <a:r>
              <a:rPr lang="en-US" dirty="0" err="1"/>
              <a:t>tối</a:t>
            </a:r>
            <a:r>
              <a:rPr lang="en-US" dirty="0"/>
              <a:t> </a:t>
            </a:r>
            <a:r>
              <a:rPr lang="en-US" dirty="0" err="1"/>
              <a:t>đa</a:t>
            </a:r>
            <a:r>
              <a:rPr lang="en-US" dirty="0"/>
              <a:t> </a:t>
            </a:r>
            <a:r>
              <a:rPr lang="en-US" dirty="0" err="1"/>
              <a:t>mà</a:t>
            </a:r>
            <a:r>
              <a:rPr lang="en-US" dirty="0"/>
              <a:t> </a:t>
            </a:r>
            <a:r>
              <a:rPr lang="en-US" dirty="0" err="1"/>
              <a:t>tấm</a:t>
            </a:r>
            <a:r>
              <a:rPr lang="en-US" dirty="0"/>
              <a:t> pin </a:t>
            </a:r>
            <a:r>
              <a:rPr lang="en-US" dirty="0" err="1"/>
              <a:t>có</a:t>
            </a:r>
            <a:r>
              <a:rPr lang="en-US" dirty="0"/>
              <a:t> </a:t>
            </a:r>
            <a:r>
              <a:rPr lang="en-US" dirty="0" err="1"/>
              <a:t>thể</a:t>
            </a:r>
            <a:r>
              <a:rPr lang="en-US" dirty="0"/>
              <a:t> </a:t>
            </a:r>
            <a:r>
              <a:rPr lang="en-US" dirty="0" err="1"/>
              <a:t>sản</a:t>
            </a:r>
            <a:r>
              <a:rPr lang="en-US" dirty="0"/>
              <a:t> </a:t>
            </a:r>
            <a:r>
              <a:rPr lang="en-US" dirty="0" err="1"/>
              <a:t>xuất</a:t>
            </a:r>
            <a:r>
              <a:rPr lang="en-US" dirty="0"/>
              <a:t> </a:t>
            </a:r>
            <a:r>
              <a:rPr lang="en-US" dirty="0" err="1"/>
              <a:t>trong</a:t>
            </a:r>
            <a:r>
              <a:rPr lang="en-US" dirty="0"/>
              <a:t> </a:t>
            </a:r>
            <a:r>
              <a:rPr lang="en-US" dirty="0" err="1"/>
              <a:t>điều</a:t>
            </a:r>
            <a:r>
              <a:rPr lang="en-US" dirty="0"/>
              <a:t> </a:t>
            </a:r>
            <a:r>
              <a:rPr lang="en-US" dirty="0" err="1"/>
              <a:t>kiện</a:t>
            </a:r>
            <a:r>
              <a:rPr lang="en-US" dirty="0"/>
              <a:t> </a:t>
            </a:r>
            <a:r>
              <a:rPr lang="en-US" dirty="0" err="1"/>
              <a:t>tiêu</a:t>
            </a:r>
            <a:r>
              <a:rPr lang="en-US" dirty="0"/>
              <a:t> </a:t>
            </a:r>
            <a:r>
              <a:rPr lang="en-US" dirty="0" err="1"/>
              <a:t>chuẩn</a:t>
            </a:r>
            <a:r>
              <a:rPr lang="en-US" dirty="0"/>
              <a:t>, </a:t>
            </a:r>
            <a:r>
              <a:rPr lang="en-US" dirty="0" err="1"/>
              <a:t>từ</a:t>
            </a:r>
            <a:r>
              <a:rPr lang="en-US" dirty="0"/>
              <a:t> </a:t>
            </a:r>
            <a:r>
              <a:rPr lang="en-US" dirty="0" err="1"/>
              <a:t>đó</a:t>
            </a:r>
            <a:r>
              <a:rPr lang="en-US" dirty="0"/>
              <a:t> </a:t>
            </a:r>
            <a:r>
              <a:rPr lang="en-US" dirty="0" err="1"/>
              <a:t>có</a:t>
            </a:r>
            <a:r>
              <a:rPr lang="en-US" dirty="0"/>
              <a:t> </a:t>
            </a:r>
            <a:r>
              <a:rPr lang="en-US" dirty="0" err="1"/>
              <a:t>thể</a:t>
            </a:r>
            <a:r>
              <a:rPr lang="en-US" dirty="0"/>
              <a:t> </a:t>
            </a:r>
            <a:r>
              <a:rPr lang="en-US" dirty="0" err="1"/>
              <a:t>xác</a:t>
            </a:r>
            <a:r>
              <a:rPr lang="en-US" dirty="0"/>
              <a:t> </a:t>
            </a:r>
            <a:r>
              <a:rPr lang="en-US" dirty="0" err="1"/>
              <a:t>định</a:t>
            </a:r>
            <a:r>
              <a:rPr lang="en-US" dirty="0"/>
              <a:t> </a:t>
            </a:r>
            <a:r>
              <a:rPr lang="en-US" dirty="0" err="1"/>
              <a:t>được</a:t>
            </a:r>
            <a:r>
              <a:rPr lang="en-US" dirty="0"/>
              <a:t> </a:t>
            </a:r>
            <a:r>
              <a:rPr lang="en-US" dirty="0" err="1"/>
              <a:t>tối</a:t>
            </a:r>
            <a:r>
              <a:rPr lang="en-US" dirty="0"/>
              <a:t> </a:t>
            </a:r>
            <a:r>
              <a:rPr lang="en-US" dirty="0" err="1"/>
              <a:t>đa</a:t>
            </a:r>
            <a:r>
              <a:rPr lang="en-US" dirty="0"/>
              <a:t> </a:t>
            </a:r>
            <a:r>
              <a:rPr lang="en-US" dirty="0" err="1"/>
              <a:t>tấm</a:t>
            </a:r>
            <a:r>
              <a:rPr lang="en-US" dirty="0"/>
              <a:t> pin </a:t>
            </a:r>
            <a:r>
              <a:rPr lang="en-US" dirty="0" err="1"/>
              <a:t>trong</a:t>
            </a:r>
            <a:r>
              <a:rPr lang="en-US" dirty="0"/>
              <a:t> 1 </a:t>
            </a:r>
            <a:r>
              <a:rPr lang="en-US" dirty="0" err="1"/>
              <a:t>dãy</a:t>
            </a:r>
            <a:r>
              <a:rPr lang="en-US" dirty="0"/>
              <a:t> </a:t>
            </a:r>
            <a:r>
              <a:rPr lang="en-US" dirty="0" err="1"/>
              <a:t>có</a:t>
            </a:r>
            <a:r>
              <a:rPr lang="en-US" dirty="0"/>
              <a:t> </a:t>
            </a:r>
            <a:r>
              <a:rPr lang="en-US" dirty="0" err="1"/>
              <a:t>thể</a:t>
            </a:r>
            <a:r>
              <a:rPr lang="en-US" dirty="0"/>
              <a:t> </a:t>
            </a:r>
            <a:r>
              <a:rPr lang="en-US" dirty="0" err="1"/>
              <a:t>kết</a:t>
            </a:r>
            <a:r>
              <a:rPr lang="en-US" dirty="0"/>
              <a:t> </a:t>
            </a:r>
            <a:r>
              <a:rPr lang="en-US" dirty="0" err="1"/>
              <a:t>nối</a:t>
            </a:r>
            <a:r>
              <a:rPr lang="en-US" dirty="0"/>
              <a:t> </a:t>
            </a:r>
            <a:r>
              <a:rPr lang="en-US" dirty="0" err="1"/>
              <a:t>vào</a:t>
            </a:r>
            <a:r>
              <a:rPr lang="en-US" dirty="0"/>
              <a:t> </a:t>
            </a:r>
            <a:r>
              <a:rPr lang="en-US" dirty="0" err="1"/>
              <a:t>kích</a:t>
            </a:r>
            <a:r>
              <a:rPr lang="en-US" dirty="0"/>
              <a:t> </a:t>
            </a:r>
            <a:r>
              <a:rPr lang="en-US" dirty="0" err="1"/>
              <a:t>điện</a:t>
            </a:r>
            <a:r>
              <a:rPr lang="en-US" dirty="0"/>
              <a:t> hay </a:t>
            </a:r>
            <a:r>
              <a:rPr lang="en-US" dirty="0" err="1"/>
              <a:t>điều</a:t>
            </a:r>
            <a:r>
              <a:rPr lang="en-US" dirty="0"/>
              <a:t> </a:t>
            </a:r>
            <a:r>
              <a:rPr lang="en-US" dirty="0" err="1"/>
              <a:t>khiển</a:t>
            </a:r>
            <a:r>
              <a:rPr lang="en-US" dirty="0"/>
              <a:t> </a:t>
            </a:r>
            <a:r>
              <a:rPr lang="en-US" dirty="0" err="1"/>
              <a:t>sạc</a:t>
            </a:r>
            <a:r>
              <a:rPr lang="en-US" dirty="0"/>
              <a:t>.</a:t>
            </a:r>
          </a:p>
          <a:p>
            <a:endParaRPr lang="en-US" dirty="0"/>
          </a:p>
        </p:txBody>
      </p:sp>
    </p:spTree>
    <p:extLst>
      <p:ext uri="{BB962C8B-B14F-4D97-AF65-F5344CB8AC3E}">
        <p14:creationId xmlns:p14="http://schemas.microsoft.com/office/powerpoint/2010/main" val="329471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US" b="1" dirty="0" smtClean="0"/>
              <a:t>5. Ý </a:t>
            </a:r>
            <a:r>
              <a:rPr lang="en-US" b="1" dirty="0" err="1"/>
              <a:t>nghĩa</a:t>
            </a:r>
            <a:r>
              <a:rPr lang="en-US" b="1" dirty="0"/>
              <a:t> </a:t>
            </a:r>
            <a:r>
              <a:rPr lang="en-US" b="1" dirty="0" err="1"/>
              <a:t>thông</a:t>
            </a:r>
            <a:r>
              <a:rPr lang="en-US" b="1" dirty="0"/>
              <a:t> </a:t>
            </a:r>
            <a:r>
              <a:rPr lang="en-US" b="1" dirty="0" err="1"/>
              <a:t>số</a:t>
            </a:r>
            <a:r>
              <a:rPr lang="en-US" b="1" dirty="0"/>
              <a:t> </a:t>
            </a:r>
            <a:r>
              <a:rPr lang="en-US" b="1" dirty="0" err="1"/>
              <a:t>kỹ</a:t>
            </a:r>
            <a:r>
              <a:rPr lang="en-US" b="1" dirty="0"/>
              <a:t> </a:t>
            </a:r>
            <a:r>
              <a:rPr lang="en-US" b="1" dirty="0" err="1"/>
              <a:t>thuật</a:t>
            </a:r>
            <a:r>
              <a:rPr lang="en-US" b="1" dirty="0"/>
              <a:t> </a:t>
            </a:r>
            <a:r>
              <a:rPr lang="en-US" b="1" dirty="0" err="1"/>
              <a:t>của</a:t>
            </a:r>
            <a:r>
              <a:rPr lang="en-US" b="1" dirty="0"/>
              <a:t> pin </a:t>
            </a:r>
            <a:r>
              <a:rPr lang="en-US" b="1" dirty="0" err="1"/>
              <a:t>mặt</a:t>
            </a:r>
            <a:r>
              <a:rPr lang="en-US" b="1" dirty="0"/>
              <a:t> </a:t>
            </a:r>
            <a:r>
              <a:rPr lang="en-US" b="1" dirty="0" err="1"/>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a:bodyPr>
          <a:lstStyle/>
          <a:p>
            <a:pPr marL="0" indent="0">
              <a:buNone/>
            </a:pPr>
            <a:r>
              <a:rPr lang="en-US" b="1" dirty="0"/>
              <a:t>Short Circuit Current (</a:t>
            </a:r>
            <a:r>
              <a:rPr lang="en-US" b="1" dirty="0" err="1"/>
              <a:t>Isc</a:t>
            </a:r>
            <a:r>
              <a:rPr lang="en-US" b="1" dirty="0"/>
              <a:t>) – </a:t>
            </a:r>
            <a:r>
              <a:rPr lang="en-US" b="1" dirty="0" err="1"/>
              <a:t>Dòng</a:t>
            </a:r>
            <a:r>
              <a:rPr lang="en-US" b="1" dirty="0"/>
              <a:t> </a:t>
            </a:r>
            <a:r>
              <a:rPr lang="en-US" b="1" dirty="0" err="1"/>
              <a:t>điện</a:t>
            </a:r>
            <a:r>
              <a:rPr lang="en-US" b="1" dirty="0"/>
              <a:t> </a:t>
            </a:r>
            <a:r>
              <a:rPr lang="en-US" b="1" dirty="0" err="1"/>
              <a:t>ngắn</a:t>
            </a:r>
            <a:r>
              <a:rPr lang="en-US" b="1" dirty="0"/>
              <a:t> </a:t>
            </a:r>
            <a:r>
              <a:rPr lang="en-US" b="1" dirty="0" err="1"/>
              <a:t>mạch</a:t>
            </a:r>
            <a:endParaRPr lang="en-US" b="1" dirty="0"/>
          </a:p>
          <a:p>
            <a:pPr lvl="0"/>
            <a:r>
              <a:rPr lang="en-US" dirty="0" err="1"/>
              <a:t>Isc</a:t>
            </a:r>
            <a:r>
              <a:rPr lang="en-US" dirty="0"/>
              <a:t> </a:t>
            </a:r>
            <a:r>
              <a:rPr lang="en-US" dirty="0" err="1"/>
              <a:t>là</a:t>
            </a:r>
            <a:r>
              <a:rPr lang="en-US" dirty="0"/>
              <a:t> </a:t>
            </a:r>
            <a:r>
              <a:rPr lang="en-US" dirty="0" err="1"/>
              <a:t>điện</a:t>
            </a:r>
            <a:r>
              <a:rPr lang="en-US" dirty="0"/>
              <a:t> </a:t>
            </a:r>
            <a:r>
              <a:rPr lang="en-US" dirty="0" err="1"/>
              <a:t>áp</a:t>
            </a:r>
            <a:r>
              <a:rPr lang="en-US" dirty="0"/>
              <a:t> </a:t>
            </a:r>
            <a:r>
              <a:rPr lang="en-US" dirty="0" err="1"/>
              <a:t>ngắn</a:t>
            </a:r>
            <a:r>
              <a:rPr lang="en-US" dirty="0"/>
              <a:t> </a:t>
            </a:r>
            <a:r>
              <a:rPr lang="en-US" dirty="0" err="1"/>
              <a:t>mạch</a:t>
            </a:r>
            <a:r>
              <a:rPr lang="en-US" dirty="0"/>
              <a:t> </a:t>
            </a:r>
            <a:r>
              <a:rPr lang="en-US" dirty="0" err="1"/>
              <a:t>sinh</a:t>
            </a:r>
            <a:r>
              <a:rPr lang="en-US" dirty="0"/>
              <a:t> ra </a:t>
            </a:r>
            <a:r>
              <a:rPr lang="en-US" dirty="0" err="1"/>
              <a:t>khi</a:t>
            </a:r>
            <a:r>
              <a:rPr lang="en-US" dirty="0"/>
              <a:t> </a:t>
            </a:r>
            <a:r>
              <a:rPr lang="en-US" dirty="0" err="1"/>
              <a:t>kết</a:t>
            </a:r>
            <a:r>
              <a:rPr lang="en-US" dirty="0"/>
              <a:t> </a:t>
            </a:r>
            <a:r>
              <a:rPr lang="en-US" dirty="0" err="1"/>
              <a:t>nối</a:t>
            </a:r>
            <a:r>
              <a:rPr lang="en-US" dirty="0"/>
              <a:t> </a:t>
            </a:r>
            <a:r>
              <a:rPr lang="en-US" dirty="0" err="1"/>
              <a:t>đầu</a:t>
            </a:r>
            <a:r>
              <a:rPr lang="en-US" dirty="0"/>
              <a:t> </a:t>
            </a:r>
            <a:r>
              <a:rPr lang="en-US" dirty="0" err="1"/>
              <a:t>âm</a:t>
            </a:r>
            <a:r>
              <a:rPr lang="en-US" dirty="0"/>
              <a:t> </a:t>
            </a:r>
            <a:r>
              <a:rPr lang="en-US" dirty="0" err="1"/>
              <a:t>và</a:t>
            </a:r>
            <a:r>
              <a:rPr lang="en-US" dirty="0"/>
              <a:t> </a:t>
            </a:r>
            <a:r>
              <a:rPr lang="en-US" dirty="0" err="1"/>
              <a:t>dương</a:t>
            </a:r>
            <a:r>
              <a:rPr lang="en-US" dirty="0"/>
              <a:t> </a:t>
            </a:r>
            <a:r>
              <a:rPr lang="en-US" dirty="0" err="1"/>
              <a:t>của</a:t>
            </a:r>
            <a:r>
              <a:rPr lang="en-US" dirty="0"/>
              <a:t> </a:t>
            </a:r>
            <a:r>
              <a:rPr lang="en-US" dirty="0" err="1"/>
              <a:t>tấm</a:t>
            </a:r>
            <a:r>
              <a:rPr lang="en-US" dirty="0"/>
              <a:t> pin </a:t>
            </a:r>
            <a:r>
              <a:rPr lang="en-US" dirty="0" err="1"/>
              <a:t>vào</a:t>
            </a:r>
            <a:r>
              <a:rPr lang="en-US" dirty="0"/>
              <a:t> </a:t>
            </a:r>
            <a:r>
              <a:rPr lang="en-US" dirty="0" err="1"/>
              <a:t>nhau</a:t>
            </a:r>
            <a:r>
              <a:rPr lang="en-US" dirty="0"/>
              <a:t>. </a:t>
            </a:r>
            <a:r>
              <a:rPr lang="en-US" dirty="0" err="1"/>
              <a:t>Sử</a:t>
            </a:r>
            <a:r>
              <a:rPr lang="en-US" dirty="0"/>
              <a:t> </a:t>
            </a:r>
            <a:r>
              <a:rPr lang="en-US" dirty="0" err="1"/>
              <a:t>dụng</a:t>
            </a:r>
            <a:r>
              <a:rPr lang="en-US" dirty="0"/>
              <a:t> </a:t>
            </a:r>
            <a:r>
              <a:rPr lang="en-US" dirty="0" err="1"/>
              <a:t>ampe</a:t>
            </a:r>
            <a:r>
              <a:rPr lang="en-US" dirty="0"/>
              <a:t> </a:t>
            </a:r>
            <a:r>
              <a:rPr lang="en-US" dirty="0" err="1"/>
              <a:t>kìm</a:t>
            </a:r>
            <a:r>
              <a:rPr lang="en-US" dirty="0"/>
              <a:t> </a:t>
            </a:r>
            <a:r>
              <a:rPr lang="en-US" dirty="0" err="1"/>
              <a:t>có</a:t>
            </a:r>
            <a:r>
              <a:rPr lang="en-US" dirty="0"/>
              <a:t> </a:t>
            </a:r>
            <a:r>
              <a:rPr lang="en-US" dirty="0" err="1"/>
              <a:t>thể</a:t>
            </a:r>
            <a:r>
              <a:rPr lang="en-US" dirty="0"/>
              <a:t> </a:t>
            </a:r>
            <a:r>
              <a:rPr lang="en-US" dirty="0" err="1"/>
              <a:t>đo</a:t>
            </a:r>
            <a:r>
              <a:rPr lang="en-US" dirty="0"/>
              <a:t> </a:t>
            </a:r>
            <a:r>
              <a:rPr lang="en-US" dirty="0" err="1"/>
              <a:t>được</a:t>
            </a:r>
            <a:r>
              <a:rPr lang="en-US" dirty="0"/>
              <a:t> </a:t>
            </a:r>
            <a:r>
              <a:rPr lang="en-US" dirty="0" err="1"/>
              <a:t>dòng</a:t>
            </a:r>
            <a:r>
              <a:rPr lang="en-US" dirty="0"/>
              <a:t> </a:t>
            </a:r>
            <a:r>
              <a:rPr lang="en-US" dirty="0" err="1"/>
              <a:t>này</a:t>
            </a:r>
            <a:r>
              <a:rPr lang="en-US" dirty="0"/>
              <a:t>, </a:t>
            </a:r>
            <a:r>
              <a:rPr lang="en-US" dirty="0" err="1"/>
              <a:t>đây</a:t>
            </a:r>
            <a:r>
              <a:rPr lang="en-US" dirty="0"/>
              <a:t> </a:t>
            </a:r>
            <a:r>
              <a:rPr lang="en-US" dirty="0" err="1"/>
              <a:t>là</a:t>
            </a:r>
            <a:r>
              <a:rPr lang="en-US" dirty="0"/>
              <a:t> </a:t>
            </a:r>
            <a:r>
              <a:rPr lang="en-US" dirty="0" err="1"/>
              <a:t>dòng</a:t>
            </a:r>
            <a:r>
              <a:rPr lang="en-US" dirty="0"/>
              <a:t> </a:t>
            </a:r>
            <a:r>
              <a:rPr lang="en-US" dirty="0" err="1"/>
              <a:t>điện</a:t>
            </a:r>
            <a:r>
              <a:rPr lang="en-US" dirty="0"/>
              <a:t> </a:t>
            </a:r>
            <a:r>
              <a:rPr lang="en-US" dirty="0" err="1"/>
              <a:t>lớn</a:t>
            </a:r>
            <a:r>
              <a:rPr lang="en-US" dirty="0"/>
              <a:t> </a:t>
            </a:r>
            <a:r>
              <a:rPr lang="en-US" dirty="0" err="1"/>
              <a:t>nhất</a:t>
            </a:r>
            <a:r>
              <a:rPr lang="en-US" dirty="0"/>
              <a:t> </a:t>
            </a:r>
            <a:r>
              <a:rPr lang="en-US" dirty="0" err="1"/>
              <a:t>mà</a:t>
            </a:r>
            <a:r>
              <a:rPr lang="en-US" dirty="0"/>
              <a:t> </a:t>
            </a:r>
            <a:r>
              <a:rPr lang="en-US" dirty="0" err="1"/>
              <a:t>tấm</a:t>
            </a:r>
            <a:r>
              <a:rPr lang="en-US" dirty="0"/>
              <a:t> pin </a:t>
            </a:r>
            <a:r>
              <a:rPr lang="en-US" dirty="0" err="1"/>
              <a:t>có</a:t>
            </a:r>
            <a:r>
              <a:rPr lang="en-US" dirty="0"/>
              <a:t> </a:t>
            </a:r>
            <a:r>
              <a:rPr lang="en-US" dirty="0" err="1"/>
              <a:t>thể</a:t>
            </a:r>
            <a:r>
              <a:rPr lang="en-US" dirty="0"/>
              <a:t> </a:t>
            </a:r>
            <a:r>
              <a:rPr lang="en-US" dirty="0" err="1"/>
              <a:t>sản</a:t>
            </a:r>
            <a:r>
              <a:rPr lang="en-US" dirty="0"/>
              <a:t> </a:t>
            </a:r>
            <a:r>
              <a:rPr lang="en-US" dirty="0" err="1"/>
              <a:t>sinh</a:t>
            </a:r>
            <a:r>
              <a:rPr lang="en-US" dirty="0"/>
              <a:t> </a:t>
            </a:r>
            <a:r>
              <a:rPr lang="en-US" dirty="0" err="1"/>
              <a:t>trong</a:t>
            </a:r>
            <a:r>
              <a:rPr lang="en-US" dirty="0"/>
              <a:t> </a:t>
            </a:r>
            <a:r>
              <a:rPr lang="en-US" dirty="0" err="1"/>
              <a:t>điều</a:t>
            </a:r>
            <a:r>
              <a:rPr lang="en-US" dirty="0"/>
              <a:t> </a:t>
            </a:r>
            <a:r>
              <a:rPr lang="en-US" dirty="0" err="1"/>
              <a:t>kiện</a:t>
            </a:r>
            <a:r>
              <a:rPr lang="en-US" dirty="0"/>
              <a:t> </a:t>
            </a:r>
            <a:r>
              <a:rPr lang="en-US" dirty="0" err="1"/>
              <a:t>tiêu</a:t>
            </a:r>
            <a:r>
              <a:rPr lang="en-US" dirty="0"/>
              <a:t> </a:t>
            </a:r>
            <a:r>
              <a:rPr lang="en-US" dirty="0" err="1"/>
              <a:t>chuẩn</a:t>
            </a:r>
            <a:r>
              <a:rPr lang="en-US" dirty="0"/>
              <a:t>.</a:t>
            </a:r>
          </a:p>
          <a:p>
            <a:pPr lvl="0"/>
            <a:r>
              <a:rPr lang="en-US" dirty="0" err="1"/>
              <a:t>Để</a:t>
            </a:r>
            <a:r>
              <a:rPr lang="en-US" dirty="0"/>
              <a:t> </a:t>
            </a:r>
            <a:r>
              <a:rPr lang="en-US" dirty="0" err="1"/>
              <a:t>xác</a:t>
            </a:r>
            <a:r>
              <a:rPr lang="en-US" dirty="0"/>
              <a:t> </a:t>
            </a:r>
            <a:r>
              <a:rPr lang="en-US" dirty="0" err="1"/>
              <a:t>định</a:t>
            </a:r>
            <a:r>
              <a:rPr lang="en-US" dirty="0"/>
              <a:t> </a:t>
            </a:r>
            <a:r>
              <a:rPr lang="en-US" dirty="0" err="1"/>
              <a:t>dòng</a:t>
            </a:r>
            <a:r>
              <a:rPr lang="en-US" dirty="0"/>
              <a:t> </a:t>
            </a:r>
            <a:r>
              <a:rPr lang="en-US" dirty="0" err="1"/>
              <a:t>điện</a:t>
            </a:r>
            <a:r>
              <a:rPr lang="en-US" dirty="0"/>
              <a:t> </a:t>
            </a:r>
            <a:r>
              <a:rPr lang="en-US" dirty="0" err="1"/>
              <a:t>mà</a:t>
            </a:r>
            <a:r>
              <a:rPr lang="en-US" dirty="0"/>
              <a:t> </a:t>
            </a:r>
            <a:r>
              <a:rPr lang="en-US" dirty="0" err="1"/>
              <a:t>thiết</a:t>
            </a:r>
            <a:r>
              <a:rPr lang="en-US" dirty="0"/>
              <a:t> </a:t>
            </a:r>
            <a:r>
              <a:rPr lang="en-US" dirty="0" err="1"/>
              <a:t>bị</a:t>
            </a:r>
            <a:r>
              <a:rPr lang="en-US" dirty="0"/>
              <a:t> </a:t>
            </a:r>
            <a:r>
              <a:rPr lang="en-US" dirty="0" err="1"/>
              <a:t>kết</a:t>
            </a:r>
            <a:r>
              <a:rPr lang="en-US" dirty="0"/>
              <a:t> </a:t>
            </a:r>
            <a:r>
              <a:rPr lang="en-US" dirty="0" err="1"/>
              <a:t>nối</a:t>
            </a:r>
            <a:r>
              <a:rPr lang="en-US" dirty="0"/>
              <a:t> </a:t>
            </a:r>
            <a:r>
              <a:rPr lang="en-US" dirty="0" err="1"/>
              <a:t>như</a:t>
            </a:r>
            <a:r>
              <a:rPr lang="en-US" dirty="0"/>
              <a:t> inverter hay </a:t>
            </a:r>
            <a:r>
              <a:rPr lang="en-US" dirty="0" err="1"/>
              <a:t>điều</a:t>
            </a:r>
            <a:r>
              <a:rPr lang="en-US" dirty="0"/>
              <a:t> </a:t>
            </a:r>
            <a:r>
              <a:rPr lang="en-US" dirty="0" err="1"/>
              <a:t>khiển</a:t>
            </a:r>
            <a:r>
              <a:rPr lang="en-US" dirty="0"/>
              <a:t> </a:t>
            </a:r>
            <a:r>
              <a:rPr lang="en-US" dirty="0" err="1"/>
              <a:t>sạc</a:t>
            </a:r>
            <a:r>
              <a:rPr lang="en-US" dirty="0"/>
              <a:t> </a:t>
            </a:r>
            <a:r>
              <a:rPr lang="en-US" dirty="0" err="1"/>
              <a:t>cần</a:t>
            </a:r>
            <a:r>
              <a:rPr lang="en-US" dirty="0"/>
              <a:t> </a:t>
            </a:r>
            <a:r>
              <a:rPr lang="en-US" dirty="0" err="1"/>
              <a:t>có</a:t>
            </a:r>
            <a:r>
              <a:rPr lang="en-US" dirty="0"/>
              <a:t>, </a:t>
            </a:r>
            <a:r>
              <a:rPr lang="en-US" dirty="0" err="1"/>
              <a:t>dòng</a:t>
            </a:r>
            <a:r>
              <a:rPr lang="en-US" dirty="0"/>
              <a:t> </a:t>
            </a:r>
            <a:r>
              <a:rPr lang="en-US" dirty="0" err="1"/>
              <a:t>Isc</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Thông</a:t>
            </a:r>
            <a:r>
              <a:rPr lang="en-US" dirty="0"/>
              <a:t> </a:t>
            </a:r>
            <a:r>
              <a:rPr lang="en-US" dirty="0" err="1"/>
              <a:t>thường</a:t>
            </a:r>
            <a:r>
              <a:rPr lang="en-US" dirty="0"/>
              <a:t> </a:t>
            </a:r>
            <a:r>
              <a:rPr lang="en-US" dirty="0" err="1"/>
              <a:t>hệ</a:t>
            </a:r>
            <a:r>
              <a:rPr lang="en-US" dirty="0"/>
              <a:t> </a:t>
            </a:r>
            <a:r>
              <a:rPr lang="en-US" dirty="0" err="1"/>
              <a:t>số</a:t>
            </a:r>
            <a:r>
              <a:rPr lang="en-US" dirty="0"/>
              <a:t> </a:t>
            </a:r>
            <a:r>
              <a:rPr lang="en-US" dirty="0" err="1"/>
              <a:t>của</a:t>
            </a:r>
            <a:r>
              <a:rPr lang="en-US" dirty="0"/>
              <a:t> </a:t>
            </a:r>
            <a:r>
              <a:rPr lang="en-US" dirty="0" err="1"/>
              <a:t>nó</a:t>
            </a:r>
            <a:r>
              <a:rPr lang="en-US" dirty="0"/>
              <a:t> </a:t>
            </a:r>
            <a:r>
              <a:rPr lang="en-US" dirty="0" err="1"/>
              <a:t>được</a:t>
            </a:r>
            <a:r>
              <a:rPr lang="en-US" dirty="0"/>
              <a:t> </a:t>
            </a:r>
            <a:r>
              <a:rPr lang="en-US" dirty="0" err="1"/>
              <a:t>tính</a:t>
            </a:r>
            <a:r>
              <a:rPr lang="en-US" dirty="0"/>
              <a:t> </a:t>
            </a:r>
            <a:r>
              <a:rPr lang="en-US" dirty="0" err="1"/>
              <a:t>gấp</a:t>
            </a:r>
            <a:r>
              <a:rPr lang="en-US" dirty="0"/>
              <a:t> 1,25 </a:t>
            </a:r>
            <a:r>
              <a:rPr lang="en-US" dirty="0" err="1"/>
              <a:t>lần</a:t>
            </a:r>
            <a:r>
              <a:rPr lang="en-US" dirty="0"/>
              <a:t> so </a:t>
            </a:r>
            <a:r>
              <a:rPr lang="en-US" dirty="0" err="1"/>
              <a:t>với</a:t>
            </a:r>
            <a:r>
              <a:rPr lang="en-US" dirty="0"/>
              <a:t> </a:t>
            </a:r>
            <a:r>
              <a:rPr lang="en-US" dirty="0" err="1"/>
              <a:t>Isc</a:t>
            </a:r>
            <a:endParaRPr lang="en-US" dirty="0"/>
          </a:p>
          <a:p>
            <a:endParaRPr lang="en-US" dirty="0"/>
          </a:p>
        </p:txBody>
      </p:sp>
    </p:spTree>
    <p:extLst>
      <p:ext uri="{BB962C8B-B14F-4D97-AF65-F5344CB8AC3E}">
        <p14:creationId xmlns:p14="http://schemas.microsoft.com/office/powerpoint/2010/main" val="352285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US" b="1" dirty="0" smtClean="0"/>
              <a:t>5. Ý </a:t>
            </a:r>
            <a:r>
              <a:rPr lang="en-US" b="1" dirty="0" err="1"/>
              <a:t>nghĩa</a:t>
            </a:r>
            <a:r>
              <a:rPr lang="en-US" b="1" dirty="0"/>
              <a:t> </a:t>
            </a:r>
            <a:r>
              <a:rPr lang="en-US" b="1" dirty="0" err="1"/>
              <a:t>thông</a:t>
            </a:r>
            <a:r>
              <a:rPr lang="en-US" b="1" dirty="0"/>
              <a:t> </a:t>
            </a:r>
            <a:r>
              <a:rPr lang="en-US" b="1" dirty="0" err="1"/>
              <a:t>số</a:t>
            </a:r>
            <a:r>
              <a:rPr lang="en-US" b="1" dirty="0"/>
              <a:t> </a:t>
            </a:r>
            <a:r>
              <a:rPr lang="en-US" b="1" dirty="0" err="1"/>
              <a:t>kỹ</a:t>
            </a:r>
            <a:r>
              <a:rPr lang="en-US" b="1" dirty="0"/>
              <a:t> </a:t>
            </a:r>
            <a:r>
              <a:rPr lang="en-US" b="1" dirty="0" err="1"/>
              <a:t>thuật</a:t>
            </a:r>
            <a:r>
              <a:rPr lang="en-US" b="1" dirty="0"/>
              <a:t> </a:t>
            </a:r>
            <a:r>
              <a:rPr lang="en-US" b="1" dirty="0" err="1"/>
              <a:t>của</a:t>
            </a:r>
            <a:r>
              <a:rPr lang="en-US" b="1" dirty="0"/>
              <a:t> pin </a:t>
            </a:r>
            <a:r>
              <a:rPr lang="en-US" b="1" dirty="0" err="1"/>
              <a:t>mặt</a:t>
            </a:r>
            <a:r>
              <a:rPr lang="en-US" b="1" dirty="0"/>
              <a:t> </a:t>
            </a:r>
            <a:r>
              <a:rPr lang="en-US" b="1" dirty="0" err="1"/>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5490029" cy="4909457"/>
          </a:xfrm>
        </p:spPr>
        <p:txBody>
          <a:bodyPr>
            <a:normAutofit/>
          </a:bodyPr>
          <a:lstStyle/>
          <a:p>
            <a:pPr marL="0" indent="0">
              <a:buNone/>
            </a:pPr>
            <a:r>
              <a:rPr lang="en-US" b="1" i="1" dirty="0"/>
              <a:t>Maximum Power Point (</a:t>
            </a:r>
            <a:r>
              <a:rPr lang="en-US" b="1" i="1" dirty="0" err="1"/>
              <a:t>Pmax</a:t>
            </a:r>
            <a:r>
              <a:rPr lang="en-US" b="1" i="1" dirty="0"/>
              <a:t>) – </a:t>
            </a:r>
            <a:r>
              <a:rPr lang="en-US" b="1" i="1" dirty="0" err="1"/>
              <a:t>Điểm</a:t>
            </a:r>
            <a:r>
              <a:rPr lang="en-US" b="1" i="1" dirty="0"/>
              <a:t> </a:t>
            </a:r>
            <a:r>
              <a:rPr lang="en-US" b="1" i="1" dirty="0" err="1"/>
              <a:t>công</a:t>
            </a:r>
            <a:r>
              <a:rPr lang="en-US" b="1" i="1" dirty="0"/>
              <a:t> </a:t>
            </a:r>
            <a:r>
              <a:rPr lang="en-US" b="1" i="1" dirty="0" err="1"/>
              <a:t>suất</a:t>
            </a:r>
            <a:r>
              <a:rPr lang="en-US" b="1" i="1" dirty="0"/>
              <a:t> </a:t>
            </a:r>
            <a:r>
              <a:rPr lang="en-US" b="1" i="1" dirty="0" err="1"/>
              <a:t>cực</a:t>
            </a:r>
            <a:r>
              <a:rPr lang="en-US" b="1" i="1" dirty="0"/>
              <a:t> </a:t>
            </a:r>
            <a:r>
              <a:rPr lang="en-US" b="1" i="1" dirty="0" err="1"/>
              <a:t>đại</a:t>
            </a:r>
            <a:endParaRPr lang="en-US" b="1" i="1" dirty="0"/>
          </a:p>
          <a:p>
            <a:pPr lvl="0"/>
            <a:r>
              <a:rPr lang="en-US" dirty="0" err="1"/>
              <a:t>Pmax</a:t>
            </a:r>
            <a:r>
              <a:rPr lang="en-US" dirty="0"/>
              <a:t> </a:t>
            </a:r>
            <a:r>
              <a:rPr lang="en-US" dirty="0" err="1"/>
              <a:t>là</a:t>
            </a:r>
            <a:r>
              <a:rPr lang="en-US" dirty="0"/>
              <a:t> </a:t>
            </a:r>
            <a:r>
              <a:rPr lang="en-US" dirty="0" err="1"/>
              <a:t>điểm</a:t>
            </a:r>
            <a:r>
              <a:rPr lang="en-US" dirty="0"/>
              <a:t> </a:t>
            </a:r>
            <a:r>
              <a:rPr lang="en-US" dirty="0" err="1"/>
              <a:t>mà</a:t>
            </a:r>
            <a:r>
              <a:rPr lang="en-US" dirty="0"/>
              <a:t> </a:t>
            </a:r>
            <a:r>
              <a:rPr lang="en-US" dirty="0" err="1"/>
              <a:t>công</a:t>
            </a:r>
            <a:r>
              <a:rPr lang="en-US" dirty="0"/>
              <a:t> </a:t>
            </a:r>
            <a:r>
              <a:rPr lang="en-US" dirty="0" err="1"/>
              <a:t>suất</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sinh</a:t>
            </a:r>
            <a:r>
              <a:rPr lang="en-US" dirty="0"/>
              <a:t> ra </a:t>
            </a:r>
            <a:r>
              <a:rPr lang="en-US" dirty="0" err="1"/>
              <a:t>cao</a:t>
            </a:r>
            <a:r>
              <a:rPr lang="en-US" dirty="0"/>
              <a:t> </a:t>
            </a:r>
            <a:r>
              <a:rPr lang="en-US" dirty="0" err="1"/>
              <a:t>nhất</a:t>
            </a:r>
            <a:r>
              <a:rPr lang="en-US" dirty="0"/>
              <a:t>, </a:t>
            </a:r>
            <a:r>
              <a:rPr lang="en-US" dirty="0" err="1"/>
              <a:t>tại</a:t>
            </a:r>
            <a:r>
              <a:rPr lang="en-US" dirty="0"/>
              <a:t> </a:t>
            </a:r>
            <a:r>
              <a:rPr lang="en-US" dirty="0" err="1"/>
              <a:t>điểm</a:t>
            </a:r>
            <a:r>
              <a:rPr lang="en-US" dirty="0"/>
              <a:t> </a:t>
            </a:r>
            <a:r>
              <a:rPr lang="en-US" dirty="0" err="1"/>
              <a:t>cong</a:t>
            </a:r>
            <a:r>
              <a:rPr lang="en-US" dirty="0"/>
              <a:t> </a:t>
            </a:r>
            <a:r>
              <a:rPr lang="en-US" dirty="0" err="1"/>
              <a:t>lớn</a:t>
            </a:r>
            <a:r>
              <a:rPr lang="en-US" dirty="0"/>
              <a:t> </a:t>
            </a:r>
            <a:r>
              <a:rPr lang="en-US" dirty="0" err="1"/>
              <a:t>nhất</a:t>
            </a:r>
            <a:r>
              <a:rPr lang="en-US" dirty="0"/>
              <a:t> </a:t>
            </a:r>
            <a:r>
              <a:rPr lang="en-US" dirty="0" err="1"/>
              <a:t>của</a:t>
            </a:r>
            <a:r>
              <a:rPr lang="en-US" dirty="0"/>
              <a:t> </a:t>
            </a:r>
            <a:r>
              <a:rPr lang="en-US" dirty="0" err="1"/>
              <a:t>đồ</a:t>
            </a:r>
            <a:r>
              <a:rPr lang="en-US" dirty="0"/>
              <a:t> </a:t>
            </a:r>
            <a:r>
              <a:rPr lang="en-US" dirty="0" err="1"/>
              <a:t>thị</a:t>
            </a:r>
            <a:r>
              <a:rPr lang="en-US" dirty="0"/>
              <a:t> </a:t>
            </a:r>
            <a:r>
              <a:rPr lang="en-US" dirty="0" err="1"/>
              <a:t>bên</a:t>
            </a:r>
            <a:r>
              <a:rPr lang="en-US" dirty="0"/>
              <a:t> </a:t>
            </a:r>
            <a:r>
              <a:rPr lang="en-US" dirty="0" err="1"/>
              <a:t>trên</a:t>
            </a:r>
            <a:r>
              <a:rPr lang="en-US" dirty="0"/>
              <a:t>. </a:t>
            </a:r>
            <a:r>
              <a:rPr lang="en-US" dirty="0" err="1"/>
              <a:t>Khi</a:t>
            </a:r>
            <a:r>
              <a:rPr lang="en-US" dirty="0"/>
              <a:t> </a:t>
            </a:r>
            <a:r>
              <a:rPr lang="en-US" dirty="0" err="1"/>
              <a:t>sử</a:t>
            </a:r>
            <a:r>
              <a:rPr lang="en-US" dirty="0"/>
              <a:t> </a:t>
            </a:r>
            <a:r>
              <a:rPr lang="en-US" dirty="0" err="1"/>
              <a:t>dụng</a:t>
            </a:r>
            <a:r>
              <a:rPr lang="en-US" dirty="0"/>
              <a:t> </a:t>
            </a:r>
            <a:r>
              <a:rPr lang="en-US" dirty="0" err="1"/>
              <a:t>điều</a:t>
            </a:r>
            <a:r>
              <a:rPr lang="en-US" dirty="0"/>
              <a:t> </a:t>
            </a:r>
            <a:r>
              <a:rPr lang="en-US" dirty="0" err="1"/>
              <a:t>khiển</a:t>
            </a:r>
            <a:r>
              <a:rPr lang="en-US" dirty="0"/>
              <a:t> </a:t>
            </a:r>
            <a:r>
              <a:rPr lang="en-US" dirty="0" err="1"/>
              <a:t>sạc</a:t>
            </a:r>
            <a:r>
              <a:rPr lang="en-US" dirty="0"/>
              <a:t> hay inverter </a:t>
            </a:r>
            <a:r>
              <a:rPr lang="en-US" dirty="0" err="1"/>
              <a:t>có</a:t>
            </a:r>
            <a:r>
              <a:rPr lang="en-US" dirty="0"/>
              <a:t> MPPT, </a:t>
            </a:r>
            <a:r>
              <a:rPr lang="en-US" dirty="0" err="1"/>
              <a:t>đây</a:t>
            </a:r>
            <a:r>
              <a:rPr lang="en-US" dirty="0"/>
              <a:t> </a:t>
            </a:r>
            <a:r>
              <a:rPr lang="en-US" dirty="0" err="1"/>
              <a:t>chính</a:t>
            </a:r>
            <a:r>
              <a:rPr lang="en-US" dirty="0"/>
              <a:t> </a:t>
            </a:r>
            <a:r>
              <a:rPr lang="en-US" dirty="0" err="1"/>
              <a:t>là</a:t>
            </a:r>
            <a:r>
              <a:rPr lang="en-US" dirty="0"/>
              <a:t> </a:t>
            </a:r>
            <a:r>
              <a:rPr lang="en-US" dirty="0" err="1"/>
              <a:t>điểm</a:t>
            </a:r>
            <a:r>
              <a:rPr lang="en-US" dirty="0"/>
              <a:t> </a:t>
            </a:r>
            <a:r>
              <a:rPr lang="en-US" dirty="0" err="1"/>
              <a:t>mà</a:t>
            </a:r>
            <a:r>
              <a:rPr lang="en-US" dirty="0"/>
              <a:t> MPPT </a:t>
            </a:r>
            <a:r>
              <a:rPr lang="en-US" dirty="0" err="1"/>
              <a:t>cố</a:t>
            </a:r>
            <a:r>
              <a:rPr lang="en-US" dirty="0"/>
              <a:t> </a:t>
            </a:r>
            <a:r>
              <a:rPr lang="en-US" dirty="0" err="1"/>
              <a:t>gắng</a:t>
            </a:r>
            <a:r>
              <a:rPr lang="en-US" dirty="0"/>
              <a:t> </a:t>
            </a:r>
            <a:r>
              <a:rPr lang="en-US" dirty="0" err="1"/>
              <a:t>giữ</a:t>
            </a:r>
            <a:r>
              <a:rPr lang="en-US" dirty="0"/>
              <a:t> </a:t>
            </a:r>
            <a:r>
              <a:rPr lang="en-US" dirty="0" err="1"/>
              <a:t>để</a:t>
            </a:r>
            <a:r>
              <a:rPr lang="en-US" dirty="0"/>
              <a:t> </a:t>
            </a:r>
            <a:r>
              <a:rPr lang="en-US" dirty="0" err="1"/>
              <a:t>có</a:t>
            </a:r>
            <a:r>
              <a:rPr lang="en-US" dirty="0"/>
              <a:t> </a:t>
            </a:r>
            <a:r>
              <a:rPr lang="en-US" dirty="0" err="1"/>
              <a:t>được</a:t>
            </a:r>
            <a:r>
              <a:rPr lang="en-US" dirty="0"/>
              <a:t> </a:t>
            </a:r>
            <a:r>
              <a:rPr lang="en-US" dirty="0" err="1"/>
              <a:t>công</a:t>
            </a:r>
            <a:r>
              <a:rPr lang="en-US" dirty="0"/>
              <a:t> </a:t>
            </a:r>
            <a:r>
              <a:rPr lang="en-US" dirty="0" err="1"/>
              <a:t>suất</a:t>
            </a:r>
            <a:r>
              <a:rPr lang="en-US" dirty="0"/>
              <a:t> </a:t>
            </a:r>
            <a:r>
              <a:rPr lang="en-US" dirty="0" err="1"/>
              <a:t>tối</a:t>
            </a:r>
            <a:r>
              <a:rPr lang="en-US" dirty="0"/>
              <a:t> </a:t>
            </a:r>
            <a:r>
              <a:rPr lang="en-US" dirty="0" err="1"/>
              <a:t>đa</a:t>
            </a:r>
            <a:r>
              <a:rPr lang="en-US" dirty="0"/>
              <a:t> :</a:t>
            </a:r>
          </a:p>
          <a:p>
            <a:r>
              <a:rPr lang="vi-VN" dirty="0"/>
              <a:t>P</a:t>
            </a:r>
            <a:r>
              <a:rPr lang="vi-VN" baseline="-25000" dirty="0"/>
              <a:t>max</a:t>
            </a:r>
            <a:r>
              <a:rPr lang="vi-VN" dirty="0"/>
              <a:t> = I</a:t>
            </a:r>
            <a:r>
              <a:rPr lang="vi-VN" baseline="-25000" dirty="0"/>
              <a:t>mpp</a:t>
            </a:r>
            <a:r>
              <a:rPr lang="vi-VN" dirty="0"/>
              <a:t> x V</a:t>
            </a:r>
            <a:r>
              <a:rPr lang="vi-VN" baseline="-25000" dirty="0"/>
              <a:t>mpp</a:t>
            </a:r>
            <a:endParaRPr lang="en-US" dirty="0"/>
          </a:p>
          <a:p>
            <a:endParaRPr lang="en-US" b="1" i="1" dirty="0"/>
          </a:p>
          <a:p>
            <a:endParaRPr lang="en-US" dirty="0"/>
          </a:p>
        </p:txBody>
      </p:sp>
      <p:pic>
        <p:nvPicPr>
          <p:cNvPr id="5" name="Picture 4">
            <a:extLst>
              <a:ext uri="{FF2B5EF4-FFF2-40B4-BE49-F238E27FC236}">
                <a16:creationId xmlns="" xmlns:a16="http://schemas.microsoft.com/office/drawing/2014/main" id="{06FF1CB6-A8FC-4E40-A042-0C524028F4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12114" y="1510846"/>
            <a:ext cx="4908096" cy="4077153"/>
          </a:xfrm>
          <a:prstGeom prst="rect">
            <a:avLst/>
          </a:prstGeom>
          <a:noFill/>
          <a:ln>
            <a:noFill/>
          </a:ln>
        </p:spPr>
      </p:pic>
    </p:spTree>
    <p:extLst>
      <p:ext uri="{BB962C8B-B14F-4D97-AF65-F5344CB8AC3E}">
        <p14:creationId xmlns:p14="http://schemas.microsoft.com/office/powerpoint/2010/main" val="216315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US" b="1" dirty="0" smtClean="0"/>
              <a:t>5. Ý </a:t>
            </a:r>
            <a:r>
              <a:rPr lang="en-US" b="1" dirty="0" err="1"/>
              <a:t>nghĩa</a:t>
            </a:r>
            <a:r>
              <a:rPr lang="en-US" b="1" dirty="0"/>
              <a:t> </a:t>
            </a:r>
            <a:r>
              <a:rPr lang="en-US" b="1" dirty="0" err="1"/>
              <a:t>thông</a:t>
            </a:r>
            <a:r>
              <a:rPr lang="en-US" b="1" dirty="0"/>
              <a:t> </a:t>
            </a:r>
            <a:r>
              <a:rPr lang="en-US" b="1" dirty="0" err="1"/>
              <a:t>số</a:t>
            </a:r>
            <a:r>
              <a:rPr lang="en-US" b="1" dirty="0"/>
              <a:t> </a:t>
            </a:r>
            <a:r>
              <a:rPr lang="en-US" b="1" dirty="0" err="1"/>
              <a:t>kỹ</a:t>
            </a:r>
            <a:r>
              <a:rPr lang="en-US" b="1" dirty="0"/>
              <a:t> </a:t>
            </a:r>
            <a:r>
              <a:rPr lang="en-US" b="1" dirty="0" err="1"/>
              <a:t>thuật</a:t>
            </a:r>
            <a:r>
              <a:rPr lang="en-US" b="1" dirty="0"/>
              <a:t> </a:t>
            </a:r>
            <a:r>
              <a:rPr lang="en-US" b="1" dirty="0" err="1"/>
              <a:t>của</a:t>
            </a:r>
            <a:r>
              <a:rPr lang="en-US" b="1" dirty="0"/>
              <a:t> pin </a:t>
            </a:r>
            <a:r>
              <a:rPr lang="en-US" b="1" dirty="0" err="1"/>
              <a:t>mặt</a:t>
            </a:r>
            <a:r>
              <a:rPr lang="en-US" b="1" dirty="0"/>
              <a:t> </a:t>
            </a:r>
            <a:r>
              <a:rPr lang="en-US" b="1" dirty="0" err="1"/>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a:bodyPr>
          <a:lstStyle/>
          <a:p>
            <a:pPr marL="0" indent="0">
              <a:buNone/>
            </a:pPr>
            <a:r>
              <a:rPr lang="en-US" b="1" dirty="0" err="1"/>
              <a:t>Thông</a:t>
            </a:r>
            <a:r>
              <a:rPr lang="en-US" b="1" dirty="0"/>
              <a:t> </a:t>
            </a:r>
            <a:r>
              <a:rPr lang="en-US" b="1" dirty="0" err="1"/>
              <a:t>số</a:t>
            </a:r>
            <a:r>
              <a:rPr lang="en-US" b="1" dirty="0"/>
              <a:t> </a:t>
            </a:r>
            <a:r>
              <a:rPr lang="en-US" b="1" dirty="0" err="1"/>
              <a:t>vật</a:t>
            </a:r>
            <a:r>
              <a:rPr lang="en-US" b="1" dirty="0"/>
              <a:t> </a:t>
            </a:r>
            <a:r>
              <a:rPr lang="en-US" b="1" dirty="0" err="1"/>
              <a:t>lý</a:t>
            </a:r>
            <a:r>
              <a:rPr lang="en-US" b="1" dirty="0"/>
              <a:t>:</a:t>
            </a:r>
            <a:r>
              <a:rPr lang="en-US" dirty="0"/>
              <a:t> </a:t>
            </a:r>
          </a:p>
          <a:p>
            <a:pPr marL="0" indent="0">
              <a:buNone/>
            </a:pPr>
            <a:r>
              <a:rPr lang="en-US" dirty="0" err="1"/>
              <a:t>Nó</a:t>
            </a:r>
            <a:r>
              <a:rPr lang="en-US" dirty="0"/>
              <a:t> </a:t>
            </a:r>
            <a:r>
              <a:rPr lang="en-US" dirty="0" err="1"/>
              <a:t>cung</a:t>
            </a:r>
            <a:r>
              <a:rPr lang="en-US" dirty="0"/>
              <a:t> </a:t>
            </a:r>
            <a:r>
              <a:rPr lang="en-US" dirty="0" err="1"/>
              <a:t>cấp</a:t>
            </a:r>
            <a:r>
              <a:rPr lang="en-US" dirty="0"/>
              <a:t> chi </a:t>
            </a:r>
            <a:r>
              <a:rPr lang="en-US" dirty="0" err="1"/>
              <a:t>tiết</a:t>
            </a:r>
            <a:r>
              <a:rPr lang="en-US" dirty="0"/>
              <a:t> </a:t>
            </a:r>
            <a:r>
              <a:rPr lang="en-US" dirty="0" err="1"/>
              <a:t>về</a:t>
            </a:r>
            <a:r>
              <a:rPr lang="en-US" dirty="0"/>
              <a:t> </a:t>
            </a:r>
            <a:r>
              <a:rPr lang="en-US" dirty="0" err="1"/>
              <a:t>chiều</a:t>
            </a:r>
            <a:r>
              <a:rPr lang="en-US" dirty="0"/>
              <a:t> </a:t>
            </a:r>
            <a:r>
              <a:rPr lang="en-US" dirty="0" err="1"/>
              <a:t>dài</a:t>
            </a:r>
            <a:r>
              <a:rPr lang="en-US" dirty="0"/>
              <a:t>, </a:t>
            </a:r>
            <a:r>
              <a:rPr lang="en-US" dirty="0" err="1"/>
              <a:t>chiều</a:t>
            </a:r>
            <a:r>
              <a:rPr lang="en-US" dirty="0"/>
              <a:t> </a:t>
            </a:r>
            <a:r>
              <a:rPr lang="en-US" dirty="0" err="1"/>
              <a:t>rộng</a:t>
            </a:r>
            <a:r>
              <a:rPr lang="en-US" dirty="0"/>
              <a:t> </a:t>
            </a:r>
            <a:r>
              <a:rPr lang="en-US" dirty="0" err="1"/>
              <a:t>và</a:t>
            </a:r>
            <a:r>
              <a:rPr lang="en-US" dirty="0"/>
              <a:t> </a:t>
            </a:r>
            <a:r>
              <a:rPr lang="en-US" dirty="0" err="1"/>
              <a:t>độ</a:t>
            </a:r>
            <a:r>
              <a:rPr lang="en-US" dirty="0"/>
              <a:t> </a:t>
            </a:r>
            <a:r>
              <a:rPr lang="en-US" dirty="0" err="1"/>
              <a:t>dày</a:t>
            </a:r>
            <a:r>
              <a:rPr lang="en-US" dirty="0"/>
              <a:t> </a:t>
            </a:r>
            <a:r>
              <a:rPr lang="en-US" dirty="0" err="1"/>
              <a:t>của</a:t>
            </a:r>
            <a:r>
              <a:rPr lang="en-US" dirty="0"/>
              <a:t> </a:t>
            </a:r>
            <a:r>
              <a:rPr lang="en-US" dirty="0" err="1"/>
              <a:t>mô-đun</a:t>
            </a:r>
            <a:r>
              <a:rPr lang="en-US" dirty="0"/>
              <a:t> </a:t>
            </a:r>
            <a:r>
              <a:rPr lang="en-US" dirty="0" err="1"/>
              <a:t>năng</a:t>
            </a:r>
            <a:r>
              <a:rPr lang="en-US" dirty="0"/>
              <a:t> </a:t>
            </a:r>
            <a:r>
              <a:rPr lang="en-US" dirty="0" err="1"/>
              <a:t>lượng</a:t>
            </a:r>
            <a:r>
              <a:rPr lang="en-US" dirty="0"/>
              <a:t> </a:t>
            </a:r>
            <a:r>
              <a:rPr lang="en-US" dirty="0" err="1"/>
              <a:t>mặt</a:t>
            </a:r>
            <a:r>
              <a:rPr lang="en-US" dirty="0"/>
              <a:t> </a:t>
            </a:r>
            <a:r>
              <a:rPr lang="en-US" dirty="0" err="1"/>
              <a:t>trời</a:t>
            </a:r>
            <a:r>
              <a:rPr lang="en-US" dirty="0"/>
              <a:t> </a:t>
            </a:r>
            <a:r>
              <a:rPr lang="en-US" dirty="0" err="1"/>
              <a:t>cùng</a:t>
            </a:r>
            <a:r>
              <a:rPr lang="en-US" dirty="0"/>
              <a:t> </a:t>
            </a:r>
            <a:r>
              <a:rPr lang="en-US" dirty="0" err="1"/>
              <a:t>với</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phụ</a:t>
            </a:r>
            <a:r>
              <a:rPr lang="en-US" dirty="0"/>
              <a:t> </a:t>
            </a:r>
            <a:r>
              <a:rPr lang="en-US" dirty="0" err="1"/>
              <a:t>của</a:t>
            </a:r>
            <a:r>
              <a:rPr lang="en-US" dirty="0"/>
              <a:t> </a:t>
            </a:r>
            <a:r>
              <a:rPr lang="en-US" dirty="0" err="1"/>
              <a:t>nó</a:t>
            </a:r>
            <a:r>
              <a:rPr lang="en-US" dirty="0"/>
              <a:t> </a:t>
            </a:r>
            <a:r>
              <a:rPr lang="en-US" dirty="0" err="1"/>
              <a:t>như</a:t>
            </a:r>
            <a:r>
              <a:rPr lang="en-US" dirty="0"/>
              <a:t> </a:t>
            </a:r>
            <a:r>
              <a:rPr lang="en-US" dirty="0" err="1"/>
              <a:t>chiều</a:t>
            </a:r>
            <a:r>
              <a:rPr lang="en-US" dirty="0"/>
              <a:t> </a:t>
            </a:r>
            <a:r>
              <a:rPr lang="en-US" dirty="0" err="1"/>
              <a:t>dài</a:t>
            </a:r>
            <a:r>
              <a:rPr lang="en-US" dirty="0"/>
              <a:t> </a:t>
            </a:r>
            <a:r>
              <a:rPr lang="en-US" dirty="0" err="1"/>
              <a:t>cáp</a:t>
            </a:r>
            <a:r>
              <a:rPr lang="en-US" dirty="0"/>
              <a:t> </a:t>
            </a:r>
            <a:r>
              <a:rPr lang="en-US" dirty="0" err="1"/>
              <a:t>và</a:t>
            </a:r>
            <a:r>
              <a:rPr lang="en-US" dirty="0"/>
              <a:t> </a:t>
            </a:r>
            <a:r>
              <a:rPr lang="en-US" dirty="0" err="1"/>
              <a:t>khoảng</a:t>
            </a:r>
            <a:r>
              <a:rPr lang="en-US" dirty="0"/>
              <a:t> </a:t>
            </a:r>
            <a:r>
              <a:rPr lang="en-US" dirty="0" err="1"/>
              <a:t>cách</a:t>
            </a:r>
            <a:r>
              <a:rPr lang="en-US" dirty="0"/>
              <a:t> </a:t>
            </a:r>
            <a:r>
              <a:rPr lang="en-US" dirty="0" err="1"/>
              <a:t>khe</a:t>
            </a:r>
            <a:r>
              <a:rPr lang="en-US" dirty="0"/>
              <a:t> </a:t>
            </a:r>
            <a:r>
              <a:rPr lang="en-US" dirty="0" err="1"/>
              <a:t>cắm</a:t>
            </a:r>
            <a:r>
              <a:rPr lang="en-US" dirty="0"/>
              <a:t>. </a:t>
            </a:r>
            <a:r>
              <a:rPr lang="en-US" dirty="0" err="1"/>
              <a:t>Nó</a:t>
            </a:r>
            <a:r>
              <a:rPr lang="en-US" dirty="0"/>
              <a:t> </a:t>
            </a:r>
            <a:r>
              <a:rPr lang="en-US" dirty="0" err="1"/>
              <a:t>cũng</a:t>
            </a:r>
            <a:r>
              <a:rPr lang="en-US" dirty="0"/>
              <a:t> </a:t>
            </a:r>
            <a:r>
              <a:rPr lang="en-US" dirty="0" err="1"/>
              <a:t>đề</a:t>
            </a:r>
            <a:r>
              <a:rPr lang="en-US" dirty="0"/>
              <a:t> </a:t>
            </a:r>
            <a:r>
              <a:rPr lang="en-US" dirty="0" err="1"/>
              <a:t>cập</a:t>
            </a:r>
            <a:r>
              <a:rPr lang="en-US" dirty="0"/>
              <a:t> </a:t>
            </a:r>
            <a:r>
              <a:rPr lang="en-US" dirty="0" err="1"/>
              <a:t>đến</a:t>
            </a:r>
            <a:r>
              <a:rPr lang="en-US" dirty="0"/>
              <a:t> </a:t>
            </a:r>
            <a:r>
              <a:rPr lang="en-US" dirty="0" err="1"/>
              <a:t>trọng</a:t>
            </a:r>
            <a:r>
              <a:rPr lang="en-US" dirty="0"/>
              <a:t> </a:t>
            </a:r>
            <a:r>
              <a:rPr lang="en-US" dirty="0" err="1"/>
              <a:t>lượng</a:t>
            </a:r>
            <a:r>
              <a:rPr lang="en-US" dirty="0"/>
              <a:t> </a:t>
            </a:r>
            <a:r>
              <a:rPr lang="en-US" dirty="0" err="1"/>
              <a:t>của</a:t>
            </a:r>
            <a:r>
              <a:rPr lang="en-US" dirty="0"/>
              <a:t> </a:t>
            </a:r>
            <a:r>
              <a:rPr lang="en-US" dirty="0" err="1"/>
              <a:t>mô-đun</a:t>
            </a:r>
            <a:r>
              <a:rPr lang="en-US" dirty="0"/>
              <a:t>.</a:t>
            </a:r>
          </a:p>
        </p:txBody>
      </p:sp>
    </p:spTree>
    <p:extLst>
      <p:ext uri="{BB962C8B-B14F-4D97-AF65-F5344CB8AC3E}">
        <p14:creationId xmlns:p14="http://schemas.microsoft.com/office/powerpoint/2010/main" val="199856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04FABB-46AE-494D-AC3F-FE5792A55FED}"/>
              </a:ext>
            </a:extLst>
          </p:cNvPr>
          <p:cNvSpPr>
            <a:spLocks noGrp="1"/>
          </p:cNvSpPr>
          <p:nvPr>
            <p:ph type="title"/>
          </p:nvPr>
        </p:nvSpPr>
        <p:spPr>
          <a:xfrm>
            <a:off x="2190750" y="403225"/>
            <a:ext cx="7620000" cy="911225"/>
          </a:xfrm>
          <a:solidFill>
            <a:srgbClr val="FFFF00"/>
          </a:solidFill>
        </p:spPr>
        <p:txBody>
          <a:bodyPr/>
          <a:lstStyle/>
          <a:p>
            <a:pPr algn="ctr"/>
            <a:r>
              <a:rPr lang="en-US" b="1" dirty="0" smtClean="0"/>
              <a:t>1. </a:t>
            </a:r>
            <a:r>
              <a:rPr lang="en-US" b="1" dirty="0" err="1" smtClean="0"/>
              <a:t>Cấu</a:t>
            </a:r>
            <a:r>
              <a:rPr lang="en-US" b="1" dirty="0" smtClean="0"/>
              <a:t> </a:t>
            </a:r>
            <a:r>
              <a:rPr lang="en-US" b="1" dirty="0" err="1" smtClean="0"/>
              <a:t>tạo</a:t>
            </a:r>
            <a:r>
              <a:rPr lang="en-US" b="1" dirty="0" smtClean="0"/>
              <a:t> p-n </a:t>
            </a:r>
            <a:r>
              <a:rPr lang="en-US" b="1" dirty="0" err="1" smtClean="0"/>
              <a:t>của</a:t>
            </a:r>
            <a:r>
              <a:rPr lang="en-US" b="1" dirty="0" smtClean="0"/>
              <a:t> pin </a:t>
            </a:r>
            <a:r>
              <a:rPr lang="en-US" b="1" dirty="0" err="1" smtClean="0"/>
              <a:t>mặt</a:t>
            </a:r>
            <a:r>
              <a:rPr lang="en-US" b="1" dirty="0" smtClean="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FE082295-305D-4FE3-B614-D0BD411FAB60}"/>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0DF34F6F-E088-49A4-BAF5-822D25A0DB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27780" y="1828800"/>
            <a:ext cx="5834231" cy="3469341"/>
          </a:xfrm>
          <a:prstGeom prst="rect">
            <a:avLst/>
          </a:prstGeom>
          <a:noFill/>
          <a:ln>
            <a:noFill/>
          </a:ln>
        </p:spPr>
      </p:pic>
      <p:pic>
        <p:nvPicPr>
          <p:cNvPr id="5" name="Picture 4">
            <a:extLst>
              <a:ext uri="{FF2B5EF4-FFF2-40B4-BE49-F238E27FC236}">
                <a16:creationId xmlns="" xmlns:a16="http://schemas.microsoft.com/office/drawing/2014/main" id="{491895A6-947A-4D92-B785-E958604248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2694" y="1667436"/>
            <a:ext cx="5515087" cy="4532762"/>
          </a:xfrm>
          <a:prstGeom prst="rect">
            <a:avLst/>
          </a:prstGeom>
          <a:noFill/>
          <a:ln>
            <a:noFill/>
          </a:ln>
        </p:spPr>
      </p:pic>
    </p:spTree>
    <p:extLst>
      <p:ext uri="{BB962C8B-B14F-4D97-AF65-F5344CB8AC3E}">
        <p14:creationId xmlns:p14="http://schemas.microsoft.com/office/powerpoint/2010/main" val="3217197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2496519" y="304100"/>
            <a:ext cx="8600268" cy="835025"/>
          </a:xfrm>
          <a:solidFill>
            <a:srgbClr val="FFFF00"/>
          </a:solidFill>
        </p:spPr>
        <p:txBody>
          <a:bodyPr>
            <a:normAutofit/>
          </a:bodyPr>
          <a:lstStyle/>
          <a:p>
            <a:pPr algn="ctr"/>
            <a:r>
              <a:rPr lang="en-US" b="1" dirty="0" smtClean="0"/>
              <a:t>6. </a:t>
            </a:r>
            <a:r>
              <a:rPr lang="en-US" b="1" dirty="0" err="1" smtClean="0"/>
              <a:t>Tính</a:t>
            </a:r>
            <a:r>
              <a:rPr lang="en-US" b="1" dirty="0" smtClean="0"/>
              <a:t> </a:t>
            </a:r>
            <a:r>
              <a:rPr lang="en-US" b="1" dirty="0" err="1" smtClean="0"/>
              <a:t>chọn</a:t>
            </a:r>
            <a:r>
              <a:rPr lang="en-US" b="1" dirty="0" smtClean="0"/>
              <a:t> </a:t>
            </a:r>
            <a:r>
              <a:rPr lang="en-US" b="1" dirty="0" err="1" smtClean="0"/>
              <a:t>tấm</a:t>
            </a:r>
            <a:r>
              <a:rPr lang="en-US" b="1" dirty="0" smtClean="0"/>
              <a:t> pin </a:t>
            </a:r>
            <a:r>
              <a:rPr lang="en-US" b="1" dirty="0" err="1" smtClean="0"/>
              <a:t>mặt</a:t>
            </a:r>
            <a:r>
              <a:rPr lang="en-US" b="1" dirty="0" smtClean="0"/>
              <a:t> </a:t>
            </a:r>
            <a:r>
              <a:rPr lang="en-US" b="1" dirty="0" err="1" smtClean="0"/>
              <a:t>trời</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a:bodyPr>
              <a:lstStyle/>
              <a:p>
                <a:pPr marL="0" indent="0">
                  <a:buNone/>
                </a:pPr>
                <a:r>
                  <a:rPr lang="vi-VN" dirty="0"/>
                  <a:t>Tính tổng số Watt-hour sử dụng mỗi ngày của từng thiết bị (Wh</a:t>
                </a:r>
                <a:r>
                  <a:rPr lang="vi-VN" baseline="-25000" dirty="0"/>
                  <a:t>sdi</a:t>
                </a:r>
                <a:r>
                  <a:rPr lang="vi-VN" dirty="0"/>
                  <a:t>). Cộng tất cả lại chúng ta có tổng số Watt-hour toàn tải sử dụng mỗi ngày (Wh</a:t>
                </a:r>
                <a:r>
                  <a:rPr lang="vi-VN" baseline="-25000" dirty="0"/>
                  <a:t>sd</a:t>
                </a:r>
                <a:r>
                  <a:rPr lang="vi-VN" dirty="0"/>
                  <a:t>).</a:t>
                </a:r>
                <a:endParaRPr lang="en-US" dirty="0"/>
              </a:p>
              <a:p>
                <a:pPr marL="0" indent="0">
                  <a:buNone/>
                </a:pP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𝑊h</m:t>
                        </m:r>
                      </m:e>
                      <m:sub>
                        <m:r>
                          <a:rPr lang="vi-VN" i="1">
                            <a:latin typeface="Cambria Math" panose="02040503050406030204" pitchFamily="18" charset="0"/>
                          </a:rPr>
                          <m:t>𝑠𝑑</m:t>
                        </m:r>
                      </m:sub>
                    </m:sSub>
                    <m:r>
                      <a:rPr lang="vi-VN" i="1">
                        <a:latin typeface="Cambria Math" panose="02040503050406030204" pitchFamily="18" charset="0"/>
                      </a:rPr>
                      <m:t>=</m:t>
                    </m:r>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𝑊h</m:t>
                            </m:r>
                          </m:e>
                          <m:sub>
                            <m:r>
                              <a:rPr lang="vi-VN" i="1">
                                <a:latin typeface="Cambria Math" panose="02040503050406030204" pitchFamily="18" charset="0"/>
                              </a:rPr>
                              <m:t>𝑠𝑑𝑖</m:t>
                            </m:r>
                          </m:sub>
                        </m:sSub>
                      </m:e>
                    </m:nary>
                    <m:r>
                      <a:rPr lang="vi-VN" i="1">
                        <a:latin typeface="Cambria Math" panose="02040503050406030204" pitchFamily="18" charset="0"/>
                      </a:rPr>
                      <m:t>=</m:t>
                    </m:r>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𝑃</m:t>
                            </m:r>
                          </m:e>
                          <m:sub>
                            <m:r>
                              <a:rPr lang="vi-VN" i="1">
                                <a:latin typeface="Cambria Math" panose="02040503050406030204" pitchFamily="18" charset="0"/>
                              </a:rPr>
                              <m:t>𝑖</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𝑖</m:t>
                            </m:r>
                          </m:sub>
                        </m:sSub>
                      </m:e>
                    </m:nary>
                  </m:oMath>
                </a14:m>
                <a:r>
                  <a:rPr lang="vi-VN" dirty="0"/>
                  <a:t> 				(1)</a:t>
                </a:r>
                <a:endParaRPr lang="en-US" dirty="0"/>
              </a:p>
              <a:p>
                <a:pPr marL="0" indent="0">
                  <a:buNone/>
                </a:pPr>
                <a:r>
                  <a:rPr lang="vi-VN" dirty="0"/>
                  <a:t>Trong đó:</a:t>
                </a:r>
                <a:endParaRPr lang="en-US" dirty="0"/>
              </a:p>
              <a:p>
                <a:r>
                  <a:rPr lang="vi-VN" dirty="0"/>
                  <a:t>Wh</a:t>
                </a:r>
                <a:r>
                  <a:rPr lang="vi-VN" baseline="-25000" dirty="0"/>
                  <a:t>sd</a:t>
                </a:r>
                <a:r>
                  <a:rPr lang="vi-VN" dirty="0"/>
                  <a:t>, Wh</a:t>
                </a:r>
                <a:r>
                  <a:rPr lang="vi-VN" baseline="-25000" dirty="0"/>
                  <a:t>sdi­</a:t>
                </a:r>
                <a:r>
                  <a:rPr lang="vi-VN" dirty="0"/>
                  <a:t> – điện năng tiêu thụ của toongr tai, từng thiết bị</a:t>
                </a:r>
                <a:endParaRPr lang="en-US" dirty="0"/>
              </a:p>
              <a:p>
                <a:r>
                  <a:rPr lang="vi-VN" dirty="0"/>
                  <a:t>P</a:t>
                </a:r>
                <a:r>
                  <a:rPr lang="vi-VN" baseline="-25000" dirty="0"/>
                  <a:t>i</a:t>
                </a:r>
                <a:r>
                  <a:rPr lang="vi-VN" dirty="0"/>
                  <a:t> – công suất của tằng thiết bị</a:t>
                </a:r>
                <a:endParaRPr lang="en-US" dirty="0"/>
              </a:p>
              <a:p>
                <a:r>
                  <a:rPr lang="en-US" dirty="0" err="1"/>
                  <a:t>t</a:t>
                </a:r>
                <a:r>
                  <a:rPr lang="en-US" baseline="-25000" dirty="0" err="1"/>
                  <a:t>i</a:t>
                </a:r>
                <a:r>
                  <a:rPr lang="en-US" dirty="0"/>
                  <a:t> – </a:t>
                </a:r>
                <a:r>
                  <a:rPr lang="en-US" dirty="0" err="1"/>
                  <a:t>thời</a:t>
                </a:r>
                <a:r>
                  <a:rPr lang="en-US" dirty="0"/>
                  <a:t> </a:t>
                </a:r>
                <a:r>
                  <a:rPr lang="en-US" dirty="0" err="1"/>
                  <a:t>gian</a:t>
                </a:r>
                <a:r>
                  <a:rPr lang="en-US" dirty="0"/>
                  <a:t> </a:t>
                </a:r>
                <a:r>
                  <a:rPr lang="en-US" dirty="0" err="1"/>
                  <a:t>sử</a:t>
                </a:r>
                <a:r>
                  <a:rPr lang="en-US" dirty="0"/>
                  <a:t> </a:t>
                </a:r>
                <a:r>
                  <a:rPr lang="en-US" dirty="0" err="1"/>
                  <a:t>dụng</a:t>
                </a:r>
                <a:r>
                  <a:rPr lang="en-US" dirty="0"/>
                  <a:t> </a:t>
                </a:r>
                <a:r>
                  <a:rPr lang="en-US" dirty="0" err="1"/>
                  <a:t>điện</a:t>
                </a:r>
                <a:r>
                  <a:rPr lang="en-US" dirty="0"/>
                  <a:t> </a:t>
                </a:r>
                <a:r>
                  <a:rPr lang="en-US" dirty="0" err="1"/>
                  <a:t>trong</a:t>
                </a:r>
                <a:r>
                  <a:rPr lang="en-US" dirty="0"/>
                  <a:t> </a:t>
                </a:r>
                <a:r>
                  <a:rPr lang="en-US" dirty="0" err="1"/>
                  <a:t>ngày</a:t>
                </a:r>
                <a:endParaRPr lang="en-US" dirty="0"/>
              </a:p>
              <a:p>
                <a:endParaRPr lang="en-US" dirty="0"/>
              </a:p>
              <a:p>
                <a:pPr marL="0" indent="0">
                  <a:buNone/>
                </a:pPr>
                <a:endParaRPr lang="en-US" dirty="0"/>
              </a:p>
            </p:txBody>
          </p:sp>
        </mc:Choice>
        <mc:Fallback xmlns="">
          <p:sp>
            <p:nvSpPr>
              <p:cNvPr id="3" name="Content Placeholder 2">
                <a:extLst>
                  <a:ext uri="{FF2B5EF4-FFF2-40B4-BE49-F238E27FC236}">
                    <a16:creationId xmlns="" xmlns:a16="http://schemas.microsoft.com/office/drawing/2014/main" id="{86900416-4AD3-4455-B363-25F314FAFDD0}"/>
                  </a:ext>
                </a:extLst>
              </p:cNvPr>
              <p:cNvSpPr>
                <a:spLocks noGrp="1" noRot="1" noChangeAspect="1" noMove="1" noResize="1" noEditPoints="1" noAdjustHandles="1" noChangeArrowheads="1" noChangeShapeType="1" noTextEdit="1"/>
              </p:cNvSpPr>
              <p:nvPr>
                <p:ph idx="1"/>
              </p:nvPr>
            </p:nvSpPr>
            <p:spPr>
              <a:xfrm>
                <a:off x="838200" y="1143000"/>
                <a:ext cx="10515600" cy="5033963"/>
              </a:xfrm>
              <a:blipFill rotWithShape="0">
                <a:blip r:embed="rId2"/>
                <a:stretch>
                  <a:fillRect l="-1217" t="-2182" r="-696"/>
                </a:stretch>
              </a:blipFill>
            </p:spPr>
            <p:txBody>
              <a:bodyPr/>
              <a:lstStyle/>
              <a:p>
                <a:r>
                  <a:rPr lang="en-GB">
                    <a:noFill/>
                  </a:rPr>
                  <a:t> </a:t>
                </a:r>
              </a:p>
            </p:txBody>
          </p:sp>
        </mc:Fallback>
      </mc:AlternateContent>
    </p:spTree>
    <p:extLst>
      <p:ext uri="{BB962C8B-B14F-4D97-AF65-F5344CB8AC3E}">
        <p14:creationId xmlns:p14="http://schemas.microsoft.com/office/powerpoint/2010/main" val="335135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2636003" y="307975"/>
            <a:ext cx="8352295" cy="835025"/>
          </a:xfrm>
          <a:solidFill>
            <a:srgbClr val="FFFF00"/>
          </a:solidFill>
        </p:spPr>
        <p:txBody>
          <a:bodyPr>
            <a:normAutofit/>
          </a:bodyPr>
          <a:lstStyle/>
          <a:p>
            <a:pPr algn="ctr"/>
            <a:r>
              <a:rPr lang="en-US" b="1" dirty="0" smtClean="0"/>
              <a:t>6. </a:t>
            </a:r>
            <a:r>
              <a:rPr lang="en-US" b="1" dirty="0" err="1" smtClean="0"/>
              <a:t>Tính</a:t>
            </a:r>
            <a:r>
              <a:rPr lang="en-US" b="1" dirty="0" smtClean="0"/>
              <a:t> </a:t>
            </a:r>
            <a:r>
              <a:rPr lang="en-US" b="1" dirty="0" err="1" smtClean="0"/>
              <a:t>chọn</a:t>
            </a:r>
            <a:r>
              <a:rPr lang="en-US" b="1" dirty="0" smtClean="0"/>
              <a:t> </a:t>
            </a:r>
            <a:r>
              <a:rPr lang="en-US" b="1" dirty="0" err="1" smtClean="0"/>
              <a:t>tấm</a:t>
            </a:r>
            <a:r>
              <a:rPr lang="en-US" b="1" dirty="0" smtClean="0"/>
              <a:t> pin </a:t>
            </a:r>
            <a:r>
              <a:rPr lang="en-US" b="1" dirty="0" err="1" smtClean="0"/>
              <a:t>mặt</a:t>
            </a:r>
            <a:r>
              <a:rPr lang="en-US" b="1" dirty="0" smtClean="0"/>
              <a:t> </a:t>
            </a:r>
            <a:r>
              <a:rPr lang="en-US" b="1" dirty="0" err="1" smtClean="0"/>
              <a:t>trời</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a:bodyPr>
              <a:lstStyle/>
              <a:p>
                <a:pPr marL="0" indent="0">
                  <a:buNone/>
                </a:pPr>
                <a:r>
                  <a:rPr lang="vi-VN" dirty="0"/>
                  <a:t>Do tổn hao trong hệ thống, cũng như xét đến tính an toàn khi những ngày nắng không tốt, số Watt-hour của tấm pin mặt trời cung cấp phải cao hơn tổng số Watt-hour của toàn tải, theo công thức sau:</a:t>
                </a:r>
                <a:endParaRPr lang="en-US" dirty="0"/>
              </a:p>
              <a:p>
                <a:pPr marL="0" indent="0">
                  <a:buNone/>
                </a:pPr>
                <a:r>
                  <a:rPr lang="vi-VN" dirty="0"/>
                  <a:t>Số Watt-hour các tấm pin mặt trời phải cung cấp:</a:t>
                </a:r>
                <a:endParaRPr lang="en-US" dirty="0"/>
              </a:p>
              <a:p>
                <a:pPr marL="0" indent="0">
                  <a:buNone/>
                </a:pPr>
                <a:r>
                  <a:rPr lang="vi-VN" dirty="0"/>
                  <a:t>Wh</a:t>
                </a:r>
                <a:r>
                  <a:rPr lang="vi-VN" baseline="-25000" dirty="0"/>
                  <a:t>pin</a:t>
                </a:r>
                <a:r>
                  <a:rPr lang="vi-VN" dirty="0"/>
                  <a:t> = (1,3-1,5).Wh</a:t>
                </a:r>
                <a:r>
                  <a:rPr lang="vi-VN" baseline="-25000" dirty="0"/>
                  <a:t>sd</a:t>
                </a:r>
                <a:r>
                  <a:rPr lang="en-US" dirty="0"/>
                  <a:t> = (1,3-1,5).</a:t>
                </a:r>
                <a14:m>
                  <m:oMath xmlns:m="http://schemas.openxmlformats.org/officeDocument/2006/math">
                    <m:r>
                      <a:rPr lang="en-US" i="1">
                        <a:latin typeface="Cambria Math" panose="02040503050406030204" pitchFamily="18" charset="0"/>
                      </a:rPr>
                      <m:t> </m:t>
                    </m:r>
                    <m:nary>
                      <m:naryPr>
                        <m:chr m:val="∑"/>
                        <m:limLoc m:val="undOvr"/>
                        <m:ctrlPr>
                          <a:rPr lang="en-US" i="1">
                            <a:latin typeface="Cambria Math" panose="02040503050406030204" pitchFamily="18" charset="0"/>
                          </a:rPr>
                        </m:ctrlPr>
                      </m:naryPr>
                      <m:sub>
                        <m:r>
                          <a:rPr lang="vi-VN" i="1">
                            <a:latin typeface="Cambria Math" panose="02040503050406030204" pitchFamily="18" charset="0"/>
                          </a:rPr>
                          <m:t>1</m:t>
                        </m:r>
                      </m:sub>
                      <m:sup>
                        <m:r>
                          <a:rPr lang="vi-VN" i="1">
                            <a:latin typeface="Cambria Math" panose="02040503050406030204" pitchFamily="18" charset="0"/>
                          </a:rPr>
                          <m:t>𝑛</m:t>
                        </m:r>
                      </m:sup>
                      <m:e>
                        <m:sSub>
                          <m:sSubPr>
                            <m:ctrlPr>
                              <a:rPr lang="en-US" i="1">
                                <a:latin typeface="Cambria Math" panose="02040503050406030204" pitchFamily="18" charset="0"/>
                              </a:rPr>
                            </m:ctrlPr>
                          </m:sSubPr>
                          <m:e>
                            <m:r>
                              <a:rPr lang="vi-VN" i="1">
                                <a:latin typeface="Cambria Math" panose="02040503050406030204" pitchFamily="18" charset="0"/>
                              </a:rPr>
                              <m:t>𝑃</m:t>
                            </m:r>
                          </m:e>
                          <m:sub>
                            <m:r>
                              <a:rPr lang="vi-VN" i="1">
                                <a:latin typeface="Cambria Math" panose="02040503050406030204" pitchFamily="18" charset="0"/>
                              </a:rPr>
                              <m:t>𝑖</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𝑖</m:t>
                            </m:r>
                          </m:sub>
                        </m:sSub>
                      </m:e>
                    </m:nary>
                  </m:oMath>
                </a14:m>
                <a:r>
                  <a:rPr lang="vi-VN" dirty="0"/>
                  <a:t>			(2)</a:t>
                </a:r>
                <a:endParaRPr lang="en-US" dirty="0"/>
              </a:p>
              <a:p>
                <a:pPr marL="0" indent="0">
                  <a:buNone/>
                </a:pPr>
                <a:r>
                  <a:rPr lang="vi-VN" dirty="0"/>
                  <a:t>Trong đó </a:t>
                </a:r>
                <a:endParaRPr lang="en-US" dirty="0"/>
              </a:p>
              <a:p>
                <a:pPr lvl="0"/>
                <a:r>
                  <a:rPr lang="vi-VN" dirty="0"/>
                  <a:t>Wh</a:t>
                </a:r>
                <a:r>
                  <a:rPr lang="vi-VN" baseline="-25000" dirty="0"/>
                  <a:t>pin</a:t>
                </a:r>
                <a:r>
                  <a:rPr lang="vi-VN" dirty="0"/>
                  <a:t> – điện năng cần cung cấp của pin mặt trời</a:t>
                </a:r>
                <a:endParaRPr lang="en-US" dirty="0"/>
              </a:p>
              <a:p>
                <a:pPr lvl="0"/>
                <a:r>
                  <a:rPr lang="vi-VN" dirty="0"/>
                  <a:t>1,3 - 1,5 là hệ số an toàn</a:t>
                </a:r>
                <a:endParaRPr lang="en-US" dirty="0"/>
              </a:p>
              <a:p>
                <a:endParaRPr lang="en-US" dirty="0"/>
              </a:p>
              <a:p>
                <a:pPr marL="0" indent="0">
                  <a:buNone/>
                </a:pPr>
                <a:endParaRPr lang="en-US" dirty="0"/>
              </a:p>
            </p:txBody>
          </p:sp>
        </mc:Choice>
        <mc:Fallback xmlns="">
          <p:sp>
            <p:nvSpPr>
              <p:cNvPr id="3" name="Content Placeholder 2">
                <a:extLst>
                  <a:ext uri="{FF2B5EF4-FFF2-40B4-BE49-F238E27FC236}">
                    <a16:creationId xmlns="" xmlns:a16="http://schemas.microsoft.com/office/drawing/2014/main" id="{86900416-4AD3-4455-B363-25F314FAFDD0}"/>
                  </a:ext>
                </a:extLst>
              </p:cNvPr>
              <p:cNvSpPr>
                <a:spLocks noGrp="1" noRot="1" noChangeAspect="1" noMove="1" noResize="1" noEditPoints="1" noAdjustHandles="1" noChangeArrowheads="1" noChangeShapeType="1" noTextEdit="1"/>
              </p:cNvSpPr>
              <p:nvPr>
                <p:ph idx="1"/>
              </p:nvPr>
            </p:nvSpPr>
            <p:spPr>
              <a:xfrm>
                <a:off x="838200" y="1143000"/>
                <a:ext cx="10515600" cy="5033963"/>
              </a:xfrm>
              <a:blipFill rotWithShape="0">
                <a:blip r:embed="rId2"/>
                <a:stretch>
                  <a:fillRect l="-1217" t="-2182" r="-1217"/>
                </a:stretch>
              </a:blipFill>
            </p:spPr>
            <p:txBody>
              <a:bodyPr/>
              <a:lstStyle/>
              <a:p>
                <a:r>
                  <a:rPr lang="en-GB">
                    <a:noFill/>
                  </a:rPr>
                  <a:t> </a:t>
                </a:r>
              </a:p>
            </p:txBody>
          </p:sp>
        </mc:Fallback>
      </mc:AlternateContent>
    </p:spTree>
    <p:extLst>
      <p:ext uri="{BB962C8B-B14F-4D97-AF65-F5344CB8AC3E}">
        <p14:creationId xmlns:p14="http://schemas.microsoft.com/office/powerpoint/2010/main" val="201046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2098083" y="257606"/>
            <a:ext cx="7995834" cy="835025"/>
          </a:xfrm>
          <a:solidFill>
            <a:srgbClr val="FFFF00"/>
          </a:solidFill>
        </p:spPr>
        <p:txBody>
          <a:bodyPr>
            <a:normAutofit/>
          </a:bodyPr>
          <a:lstStyle/>
          <a:p>
            <a:pPr algn="ctr"/>
            <a:r>
              <a:rPr lang="en-US" b="1" dirty="0" smtClean="0"/>
              <a:t>6. </a:t>
            </a:r>
            <a:r>
              <a:rPr lang="en-US" b="1" dirty="0" err="1" smtClean="0"/>
              <a:t>Tính</a:t>
            </a:r>
            <a:r>
              <a:rPr lang="en-US" b="1" dirty="0" smtClean="0"/>
              <a:t> </a:t>
            </a:r>
            <a:r>
              <a:rPr lang="en-US" b="1" dirty="0" err="1" smtClean="0"/>
              <a:t>chọn</a:t>
            </a:r>
            <a:r>
              <a:rPr lang="en-US" b="1" dirty="0" smtClean="0"/>
              <a:t> </a:t>
            </a:r>
            <a:r>
              <a:rPr lang="en-US" b="1" dirty="0" err="1" smtClean="0"/>
              <a:t>tấm</a:t>
            </a:r>
            <a:r>
              <a:rPr lang="en-US" b="1" dirty="0" smtClean="0"/>
              <a:t> pin </a:t>
            </a:r>
            <a:r>
              <a:rPr lang="en-US" b="1" dirty="0" err="1" smtClean="0"/>
              <a:t>mặt</a:t>
            </a:r>
            <a:r>
              <a:rPr lang="en-US" b="1" dirty="0" smtClean="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a:bodyPr>
          <a:lstStyle/>
          <a:p>
            <a:pPr marL="0" indent="0">
              <a:buNone/>
            </a:pPr>
            <a:r>
              <a:rPr lang="vi-VN" dirty="0"/>
              <a:t>Công suất pin mặt trời được tính:</a:t>
            </a:r>
            <a:endParaRPr lang="en-US" dirty="0"/>
          </a:p>
          <a:p>
            <a:pPr marL="0" indent="0">
              <a:buNone/>
            </a:pPr>
            <a:r>
              <a:rPr lang="en-US" dirty="0" err="1"/>
              <a:t>Wp</a:t>
            </a:r>
            <a:r>
              <a:rPr lang="en-US" dirty="0"/>
              <a:t> = </a:t>
            </a:r>
            <a:r>
              <a:rPr lang="en-US" dirty="0" err="1"/>
              <a:t>Wh</a:t>
            </a:r>
            <a:r>
              <a:rPr lang="en-US" baseline="-25000" dirty="0" err="1"/>
              <a:t>pin</a:t>
            </a:r>
            <a:r>
              <a:rPr lang="en-US" dirty="0"/>
              <a:t> /</a:t>
            </a:r>
            <a:r>
              <a:rPr lang="en-US" dirty="0" err="1"/>
              <a:t>k</a:t>
            </a:r>
            <a:r>
              <a:rPr lang="en-US" baseline="-25000" dirty="0" err="1"/>
              <a:t>tb</a:t>
            </a:r>
            <a:r>
              <a:rPr lang="en-US" dirty="0"/>
              <a:t> 						(3)</a:t>
            </a:r>
          </a:p>
          <a:p>
            <a:pPr marL="0" indent="0">
              <a:buNone/>
            </a:pPr>
            <a:r>
              <a:rPr lang="en-US" dirty="0" err="1"/>
              <a:t>Trong</a:t>
            </a:r>
            <a:r>
              <a:rPr lang="en-US" dirty="0"/>
              <a:t> </a:t>
            </a:r>
            <a:r>
              <a:rPr lang="en-US" dirty="0" err="1"/>
              <a:t>đó</a:t>
            </a:r>
            <a:r>
              <a:rPr lang="en-US" dirty="0"/>
              <a:t>:</a:t>
            </a:r>
          </a:p>
          <a:p>
            <a:pPr lvl="0"/>
            <a:r>
              <a:rPr lang="en-US" dirty="0" err="1"/>
              <a:t>Wp</a:t>
            </a:r>
            <a:r>
              <a:rPr lang="en-US" dirty="0"/>
              <a:t> – </a:t>
            </a:r>
            <a:r>
              <a:rPr lang="en-US" dirty="0" err="1"/>
              <a:t>chỉ</a:t>
            </a:r>
            <a:r>
              <a:rPr lang="en-US" dirty="0"/>
              <a:t> </a:t>
            </a:r>
            <a:r>
              <a:rPr lang="en-US" dirty="0" err="1"/>
              <a:t>số</a:t>
            </a:r>
            <a:r>
              <a:rPr lang="en-US" dirty="0"/>
              <a:t> wat –peak </a:t>
            </a:r>
            <a:r>
              <a:rPr lang="en-US" dirty="0" err="1"/>
              <a:t>của</a:t>
            </a:r>
            <a:r>
              <a:rPr lang="en-US" dirty="0"/>
              <a:t> pin</a:t>
            </a:r>
          </a:p>
          <a:p>
            <a:pPr lvl="0"/>
            <a:r>
              <a:rPr lang="en-US" dirty="0" err="1"/>
              <a:t>Wh</a:t>
            </a:r>
            <a:r>
              <a:rPr lang="en-US" baseline="-25000" dirty="0" err="1"/>
              <a:t>pin</a:t>
            </a:r>
            <a:r>
              <a:rPr lang="en-US" dirty="0"/>
              <a:t> – </a:t>
            </a:r>
            <a:r>
              <a:rPr lang="en-US" dirty="0" err="1"/>
              <a:t>tổng</a:t>
            </a:r>
            <a:r>
              <a:rPr lang="en-US" dirty="0"/>
              <a:t> </a:t>
            </a:r>
            <a:r>
              <a:rPr lang="en-US" dirty="0" err="1"/>
              <a:t>lương</a:t>
            </a:r>
            <a:r>
              <a:rPr lang="en-US" dirty="0"/>
              <a:t> </a:t>
            </a:r>
            <a:r>
              <a:rPr lang="en-US" dirty="0" err="1"/>
              <a:t>điện</a:t>
            </a:r>
            <a:r>
              <a:rPr lang="en-US" dirty="0"/>
              <a:t> </a:t>
            </a:r>
            <a:r>
              <a:rPr lang="en-US" dirty="0" err="1"/>
              <a:t>tiêu</a:t>
            </a:r>
            <a:r>
              <a:rPr lang="en-US" dirty="0"/>
              <a:t> </a:t>
            </a:r>
            <a:r>
              <a:rPr lang="en-US" dirty="0" err="1"/>
              <a:t>thụ</a:t>
            </a:r>
            <a:r>
              <a:rPr lang="en-US" dirty="0"/>
              <a:t> </a:t>
            </a:r>
            <a:r>
              <a:rPr lang="en-US" dirty="0" err="1"/>
              <a:t>trong</a:t>
            </a:r>
            <a:r>
              <a:rPr lang="en-US" dirty="0"/>
              <a:t> </a:t>
            </a:r>
            <a:r>
              <a:rPr lang="en-US" dirty="0" err="1"/>
              <a:t>ngày</a:t>
            </a:r>
            <a:r>
              <a:rPr lang="en-US" dirty="0"/>
              <a:t> </a:t>
            </a:r>
            <a:r>
              <a:rPr lang="en-US" dirty="0" err="1"/>
              <a:t>của</a:t>
            </a:r>
            <a:r>
              <a:rPr lang="en-US" dirty="0"/>
              <a:t> pin </a:t>
            </a:r>
            <a:r>
              <a:rPr lang="en-US" dirty="0" err="1"/>
              <a:t>mặt</a:t>
            </a:r>
            <a:r>
              <a:rPr lang="en-US" dirty="0"/>
              <a:t> </a:t>
            </a:r>
            <a:r>
              <a:rPr lang="en-US" dirty="0" err="1"/>
              <a:t>trời</a:t>
            </a:r>
            <a:r>
              <a:rPr lang="en-US" dirty="0"/>
              <a:t> </a:t>
            </a:r>
          </a:p>
          <a:p>
            <a:pPr lvl="0"/>
            <a:r>
              <a:rPr lang="en-US" dirty="0" err="1"/>
              <a:t>K</a:t>
            </a:r>
            <a:r>
              <a:rPr lang="en-US" baseline="-25000" dirty="0" err="1"/>
              <a:t>tb</a:t>
            </a:r>
            <a:r>
              <a:rPr lang="en-US" dirty="0"/>
              <a:t> – </a:t>
            </a:r>
            <a:r>
              <a:rPr lang="en-US" dirty="0" err="1"/>
              <a:t>hệ</a:t>
            </a:r>
            <a:r>
              <a:rPr lang="en-US" dirty="0"/>
              <a:t> </a:t>
            </a:r>
            <a:r>
              <a:rPr lang="en-US" dirty="0" err="1"/>
              <a:t>số</a:t>
            </a:r>
            <a:r>
              <a:rPr lang="en-US" dirty="0"/>
              <a:t> </a:t>
            </a:r>
            <a:r>
              <a:rPr lang="en-US" dirty="0" err="1"/>
              <a:t>trung</a:t>
            </a:r>
            <a:r>
              <a:rPr lang="en-US" dirty="0"/>
              <a:t> </a:t>
            </a:r>
            <a:r>
              <a:rPr lang="en-US" dirty="0" err="1"/>
              <a:t>bình</a:t>
            </a:r>
            <a:r>
              <a:rPr lang="en-US" dirty="0"/>
              <a:t> </a:t>
            </a:r>
            <a:r>
              <a:rPr lang="en-US" dirty="0" err="1"/>
              <a:t>giờ</a:t>
            </a:r>
            <a:r>
              <a:rPr lang="en-US" dirty="0"/>
              <a:t> </a:t>
            </a:r>
            <a:r>
              <a:rPr lang="en-US" dirty="0" err="1"/>
              <a:t>chiếu</a:t>
            </a:r>
            <a:r>
              <a:rPr lang="en-US" dirty="0"/>
              <a:t> </a:t>
            </a:r>
            <a:r>
              <a:rPr lang="en-US" dirty="0" err="1"/>
              <a:t>sáng</a:t>
            </a:r>
            <a:r>
              <a:rPr lang="en-US" dirty="0"/>
              <a:t> </a:t>
            </a:r>
            <a:r>
              <a:rPr lang="en-US" dirty="0" err="1"/>
              <a:t>ngày</a:t>
            </a:r>
            <a:endParaRPr lang="en-US" dirty="0"/>
          </a:p>
          <a:p>
            <a:endParaRPr lang="en-US" dirty="0"/>
          </a:p>
        </p:txBody>
      </p:sp>
    </p:spTree>
    <p:extLst>
      <p:ext uri="{BB962C8B-B14F-4D97-AF65-F5344CB8AC3E}">
        <p14:creationId xmlns:p14="http://schemas.microsoft.com/office/powerpoint/2010/main" val="2672391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2806485" y="307975"/>
            <a:ext cx="7778858" cy="835025"/>
          </a:xfrm>
          <a:solidFill>
            <a:srgbClr val="FFFF00"/>
          </a:solidFill>
        </p:spPr>
        <p:txBody>
          <a:bodyPr>
            <a:normAutofit/>
          </a:bodyPr>
          <a:lstStyle/>
          <a:p>
            <a:pPr algn="ctr"/>
            <a:r>
              <a:rPr lang="en-US" b="1" dirty="0" smtClean="0"/>
              <a:t>6. </a:t>
            </a:r>
            <a:r>
              <a:rPr lang="en-US" b="1" dirty="0" err="1" smtClean="0"/>
              <a:t>Tính</a:t>
            </a:r>
            <a:r>
              <a:rPr lang="en-US" b="1" dirty="0" smtClean="0"/>
              <a:t> </a:t>
            </a:r>
            <a:r>
              <a:rPr lang="en-US" b="1" dirty="0" err="1" smtClean="0"/>
              <a:t>chọn</a:t>
            </a:r>
            <a:r>
              <a:rPr lang="en-US" b="1" dirty="0" smtClean="0"/>
              <a:t> </a:t>
            </a:r>
            <a:r>
              <a:rPr lang="en-US" b="1" dirty="0" err="1" smtClean="0"/>
              <a:t>tấm</a:t>
            </a:r>
            <a:r>
              <a:rPr lang="en-US" b="1" dirty="0" smtClean="0"/>
              <a:t> pin </a:t>
            </a:r>
            <a:r>
              <a:rPr lang="en-US" b="1" dirty="0" err="1" smtClean="0"/>
              <a:t>mặt</a:t>
            </a:r>
            <a:r>
              <a:rPr lang="en-US" b="1" dirty="0" smtClean="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1"/>
            <a:ext cx="9747143" cy="3048000"/>
          </a:xfrm>
        </p:spPr>
        <p:txBody>
          <a:bodyPr>
            <a:normAutofit/>
          </a:bodyPr>
          <a:lstStyle/>
          <a:p>
            <a:pPr marL="0" indent="0">
              <a:buNone/>
            </a:pPr>
            <a:r>
              <a:rPr lang="en-GB" dirty="0" err="1" smtClean="0"/>
              <a:t>Ví</a:t>
            </a:r>
            <a:r>
              <a:rPr lang="en-GB" dirty="0" smtClean="0"/>
              <a:t> </a:t>
            </a:r>
            <a:r>
              <a:rPr lang="en-GB" dirty="0" err="1" smtClean="0"/>
              <a:t>dụ</a:t>
            </a:r>
            <a:r>
              <a:rPr lang="en-GB" dirty="0" smtClean="0"/>
              <a:t>:</a:t>
            </a:r>
          </a:p>
          <a:p>
            <a:pPr marL="0" indent="0">
              <a:buNone/>
            </a:pPr>
            <a:r>
              <a:rPr lang="vi-VN" dirty="0"/>
              <a:t>Tính hệ solar cho 1 hộ dân </a:t>
            </a:r>
            <a:r>
              <a:rPr lang="vi-VN" dirty="0" smtClean="0"/>
              <a:t>có </a:t>
            </a:r>
            <a:r>
              <a:rPr lang="vi-VN" dirty="0"/>
              <a:t>yêu cầu sử dụng như sau:</a:t>
            </a:r>
            <a:endParaRPr lang="en-US" dirty="0"/>
          </a:p>
          <a:p>
            <a:pPr marL="0" indent="0">
              <a:buNone/>
            </a:pPr>
            <a:r>
              <a:rPr lang="vi-VN" dirty="0"/>
              <a:t>– 1 bóng đèn 18 Watt sử dụng từ 6-10 giờ tối.</a:t>
            </a:r>
            <a:endParaRPr lang="en-US" dirty="0"/>
          </a:p>
          <a:p>
            <a:pPr marL="0" indent="0">
              <a:buNone/>
            </a:pPr>
            <a:r>
              <a:rPr lang="vi-VN" dirty="0"/>
              <a:t>– 1 quạt máy 60 Watt  mỗi ngày sử dụng khoảng 2 giờ.</a:t>
            </a:r>
            <a:endParaRPr lang="en-US" dirty="0"/>
          </a:p>
          <a:p>
            <a:pPr marL="0" indent="0">
              <a:buNone/>
            </a:pPr>
            <a:r>
              <a:rPr lang="vi-VN" dirty="0"/>
              <a:t>– 1 tủ lạnh 75 Watt chạy liên tục</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727026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2171055" y="288602"/>
            <a:ext cx="8243807" cy="835025"/>
          </a:xfrm>
          <a:solidFill>
            <a:srgbClr val="FFFF00"/>
          </a:solidFill>
        </p:spPr>
        <p:txBody>
          <a:bodyPr>
            <a:normAutofit/>
          </a:bodyPr>
          <a:lstStyle/>
          <a:p>
            <a:pPr algn="ctr"/>
            <a:r>
              <a:rPr lang="en-US" b="1" dirty="0" smtClean="0"/>
              <a:t>6. </a:t>
            </a:r>
            <a:r>
              <a:rPr lang="en-US" b="1" dirty="0" err="1" smtClean="0"/>
              <a:t>Tính</a:t>
            </a:r>
            <a:r>
              <a:rPr lang="en-US" b="1" dirty="0" smtClean="0"/>
              <a:t> </a:t>
            </a:r>
            <a:r>
              <a:rPr lang="en-US" b="1" dirty="0" err="1" smtClean="0"/>
              <a:t>chọn</a:t>
            </a:r>
            <a:r>
              <a:rPr lang="en-US" b="1" dirty="0" smtClean="0"/>
              <a:t> </a:t>
            </a:r>
            <a:r>
              <a:rPr lang="en-US" b="1" dirty="0" err="1" smtClean="0"/>
              <a:t>tấm</a:t>
            </a:r>
            <a:r>
              <a:rPr lang="en-US" b="1" dirty="0" smtClean="0"/>
              <a:t> pin </a:t>
            </a:r>
            <a:r>
              <a:rPr lang="en-US" b="1" dirty="0" err="1" smtClean="0"/>
              <a:t>mặt</a:t>
            </a:r>
            <a:r>
              <a:rPr lang="en-US" b="1" dirty="0" smtClean="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a:bodyPr>
          <a:lstStyle/>
          <a:p>
            <a:pPr marL="0" indent="0">
              <a:buNone/>
            </a:pPr>
            <a:r>
              <a:rPr lang="vi-VN" dirty="0"/>
              <a:t>1.</a:t>
            </a:r>
            <a:r>
              <a:rPr lang="vi-VN" b="1" dirty="0"/>
              <a:t> Xác định tổng lượng điện tiêu thụ mỗi ngày </a:t>
            </a:r>
            <a:endParaRPr lang="en-US" b="1" dirty="0"/>
          </a:p>
          <a:p>
            <a:pPr marL="0" indent="0">
              <a:buNone/>
            </a:pPr>
            <a:r>
              <a:rPr lang="vi-VN" dirty="0"/>
              <a:t> </a:t>
            </a:r>
            <a:endParaRPr lang="en-US" dirty="0"/>
          </a:p>
          <a:p>
            <a:pPr marL="0" indent="0">
              <a:buNone/>
            </a:pPr>
            <a:r>
              <a:rPr lang="vi-VN" dirty="0"/>
              <a:t>Wh = (18 W x 4 giờ) + (60 W x 2 giờ) + (75 W x 12 giờ) = 1,092 Wh/day</a:t>
            </a:r>
            <a:endParaRPr lang="en-US" dirty="0"/>
          </a:p>
          <a:p>
            <a:pPr marL="0" indent="0">
              <a:buNone/>
            </a:pPr>
            <a:r>
              <a:rPr lang="vi-VN" dirty="0"/>
              <a:t>(tủ lạnh tự động ngắt khi đủ lạnh nên xem như chạy 12 giờ nghỉ 12 giờ)</a:t>
            </a:r>
            <a:endParaRPr lang="en-US" dirty="0"/>
          </a:p>
          <a:p>
            <a:endParaRPr lang="en-US" dirty="0"/>
          </a:p>
        </p:txBody>
      </p:sp>
    </p:spTree>
    <p:extLst>
      <p:ext uri="{BB962C8B-B14F-4D97-AF65-F5344CB8AC3E}">
        <p14:creationId xmlns:p14="http://schemas.microsoft.com/office/powerpoint/2010/main" val="230786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7933841" cy="835025"/>
          </a:xfrm>
          <a:solidFill>
            <a:srgbClr val="FFFF00"/>
          </a:solidFill>
        </p:spPr>
        <p:txBody>
          <a:bodyPr>
            <a:normAutofit/>
          </a:bodyPr>
          <a:lstStyle/>
          <a:p>
            <a:pPr algn="ctr"/>
            <a:r>
              <a:rPr lang="en-US" b="1" dirty="0" smtClean="0"/>
              <a:t>6. </a:t>
            </a:r>
            <a:r>
              <a:rPr lang="en-US" b="1" dirty="0" err="1" smtClean="0"/>
              <a:t>Tính</a:t>
            </a:r>
            <a:r>
              <a:rPr lang="en-US" b="1" dirty="0" smtClean="0"/>
              <a:t> </a:t>
            </a:r>
            <a:r>
              <a:rPr lang="en-US" b="1" dirty="0" err="1" smtClean="0"/>
              <a:t>chọn</a:t>
            </a:r>
            <a:r>
              <a:rPr lang="en-US" b="1" dirty="0" smtClean="0"/>
              <a:t> </a:t>
            </a:r>
            <a:r>
              <a:rPr lang="en-US" b="1" dirty="0" err="1" smtClean="0"/>
              <a:t>tấm</a:t>
            </a:r>
            <a:r>
              <a:rPr lang="en-US" b="1" dirty="0" smtClean="0"/>
              <a:t> pin </a:t>
            </a:r>
            <a:r>
              <a:rPr lang="en-US" b="1" dirty="0" err="1" smtClean="0"/>
              <a:t>mặt</a:t>
            </a:r>
            <a:r>
              <a:rPr lang="en-US" b="1" dirty="0" smtClean="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lnSpcReduction="10000"/>
          </a:bodyPr>
          <a:lstStyle/>
          <a:p>
            <a:pPr marL="0" indent="0">
              <a:buNone/>
            </a:pPr>
            <a:r>
              <a:rPr lang="vi-VN" dirty="0"/>
              <a:t>2.</a:t>
            </a:r>
            <a:r>
              <a:rPr lang="vi-VN" b="1" dirty="0"/>
              <a:t> Tính </a:t>
            </a:r>
            <a:r>
              <a:rPr lang="en-GB" b="1" dirty="0" err="1" smtClean="0"/>
              <a:t>chọn</a:t>
            </a:r>
            <a:r>
              <a:rPr lang="en-GB" b="1" dirty="0" smtClean="0"/>
              <a:t> </a:t>
            </a:r>
            <a:r>
              <a:rPr lang="vi-VN" b="1" dirty="0" smtClean="0"/>
              <a:t>pin </a:t>
            </a:r>
            <a:r>
              <a:rPr lang="vi-VN" b="1" dirty="0"/>
              <a:t>mặt trời (PV panel)</a:t>
            </a:r>
            <a:endParaRPr lang="en-US" b="1" dirty="0"/>
          </a:p>
          <a:p>
            <a:pPr marL="0" indent="0">
              <a:buNone/>
            </a:pPr>
            <a:r>
              <a:rPr lang="en-US" dirty="0"/>
              <a:t> </a:t>
            </a:r>
          </a:p>
          <a:p>
            <a:pPr marL="0" indent="0">
              <a:buNone/>
            </a:pPr>
            <a:r>
              <a:rPr lang="en-US" dirty="0" err="1"/>
              <a:t>Wp</a:t>
            </a:r>
            <a:r>
              <a:rPr lang="en-US" dirty="0"/>
              <a:t> = </a:t>
            </a:r>
            <a:r>
              <a:rPr lang="en-US" dirty="0" err="1"/>
              <a:t>Wh</a:t>
            </a:r>
            <a:r>
              <a:rPr lang="en-US" dirty="0"/>
              <a:t>/</a:t>
            </a:r>
            <a:r>
              <a:rPr lang="en-US" dirty="0" err="1"/>
              <a:t>k</a:t>
            </a:r>
            <a:r>
              <a:rPr lang="en-US" baseline="-25000" dirty="0" err="1"/>
              <a:t>tb</a:t>
            </a:r>
            <a:endParaRPr lang="en-US" dirty="0"/>
          </a:p>
          <a:p>
            <a:pPr marL="0" indent="0">
              <a:buNone/>
            </a:pPr>
            <a:r>
              <a:rPr lang="en-US" dirty="0" err="1"/>
              <a:t>Trong</a:t>
            </a:r>
            <a:r>
              <a:rPr lang="en-US" dirty="0"/>
              <a:t> </a:t>
            </a:r>
            <a:r>
              <a:rPr lang="en-US" dirty="0" err="1"/>
              <a:t>đó</a:t>
            </a:r>
            <a:r>
              <a:rPr lang="en-US" dirty="0"/>
              <a:t>:</a:t>
            </a:r>
          </a:p>
          <a:p>
            <a:r>
              <a:rPr lang="en-US" dirty="0" err="1"/>
              <a:t>Wp</a:t>
            </a:r>
            <a:r>
              <a:rPr lang="en-US" dirty="0"/>
              <a:t> – </a:t>
            </a:r>
            <a:r>
              <a:rPr lang="en-US" dirty="0" err="1"/>
              <a:t>chỉ</a:t>
            </a:r>
            <a:r>
              <a:rPr lang="en-US" dirty="0"/>
              <a:t> </a:t>
            </a:r>
            <a:r>
              <a:rPr lang="en-US" dirty="0" err="1"/>
              <a:t>số</a:t>
            </a:r>
            <a:r>
              <a:rPr lang="en-US" dirty="0"/>
              <a:t> wat –peak </a:t>
            </a:r>
            <a:r>
              <a:rPr lang="en-US" dirty="0" err="1"/>
              <a:t>của</a:t>
            </a:r>
            <a:r>
              <a:rPr lang="en-US" dirty="0"/>
              <a:t> pin</a:t>
            </a:r>
          </a:p>
          <a:p>
            <a:r>
              <a:rPr lang="en-US" dirty="0" err="1"/>
              <a:t>Wh</a:t>
            </a:r>
            <a:r>
              <a:rPr lang="en-US" dirty="0"/>
              <a:t> – </a:t>
            </a:r>
            <a:r>
              <a:rPr lang="en-US" dirty="0" err="1"/>
              <a:t>tổng</a:t>
            </a:r>
            <a:r>
              <a:rPr lang="en-US" dirty="0"/>
              <a:t> </a:t>
            </a:r>
            <a:r>
              <a:rPr lang="en-US" dirty="0" err="1"/>
              <a:t>lương</a:t>
            </a:r>
            <a:r>
              <a:rPr lang="en-US" dirty="0"/>
              <a:t> </a:t>
            </a:r>
            <a:r>
              <a:rPr lang="en-US" dirty="0" err="1"/>
              <a:t>điện</a:t>
            </a:r>
            <a:r>
              <a:rPr lang="en-US" dirty="0"/>
              <a:t> </a:t>
            </a:r>
            <a:r>
              <a:rPr lang="en-US" dirty="0" err="1"/>
              <a:t>tiêu</a:t>
            </a:r>
            <a:r>
              <a:rPr lang="en-US" dirty="0"/>
              <a:t> </a:t>
            </a:r>
            <a:r>
              <a:rPr lang="en-US" dirty="0" err="1"/>
              <a:t>thụ</a:t>
            </a:r>
            <a:r>
              <a:rPr lang="en-US" dirty="0"/>
              <a:t> </a:t>
            </a:r>
            <a:r>
              <a:rPr lang="en-US" dirty="0" err="1"/>
              <a:t>trong</a:t>
            </a:r>
            <a:r>
              <a:rPr lang="en-US" dirty="0"/>
              <a:t> </a:t>
            </a:r>
            <a:r>
              <a:rPr lang="en-US" dirty="0" err="1"/>
              <a:t>ngày</a:t>
            </a:r>
            <a:endParaRPr lang="en-US" dirty="0"/>
          </a:p>
          <a:p>
            <a:r>
              <a:rPr lang="en-US" dirty="0" err="1"/>
              <a:t>K</a:t>
            </a:r>
            <a:r>
              <a:rPr lang="en-US" baseline="-25000" dirty="0" err="1"/>
              <a:t>tb</a:t>
            </a:r>
            <a:r>
              <a:rPr lang="en-US" dirty="0"/>
              <a:t> – </a:t>
            </a:r>
            <a:r>
              <a:rPr lang="en-US" dirty="0" err="1"/>
              <a:t>hệ</a:t>
            </a:r>
            <a:r>
              <a:rPr lang="en-US" dirty="0"/>
              <a:t> </a:t>
            </a:r>
            <a:r>
              <a:rPr lang="en-US" dirty="0" err="1"/>
              <a:t>số</a:t>
            </a:r>
            <a:r>
              <a:rPr lang="en-US" dirty="0"/>
              <a:t> </a:t>
            </a:r>
            <a:r>
              <a:rPr lang="en-US" dirty="0" err="1"/>
              <a:t>trung</a:t>
            </a:r>
            <a:r>
              <a:rPr lang="en-US" dirty="0"/>
              <a:t> </a:t>
            </a:r>
            <a:r>
              <a:rPr lang="en-US" dirty="0" err="1"/>
              <a:t>bình</a:t>
            </a:r>
            <a:r>
              <a:rPr lang="en-US" dirty="0"/>
              <a:t> </a:t>
            </a:r>
            <a:r>
              <a:rPr lang="en-US" dirty="0" err="1"/>
              <a:t>giờ</a:t>
            </a:r>
            <a:r>
              <a:rPr lang="en-US" dirty="0"/>
              <a:t> </a:t>
            </a:r>
            <a:r>
              <a:rPr lang="en-US" dirty="0" err="1"/>
              <a:t>chiếu</a:t>
            </a:r>
            <a:r>
              <a:rPr lang="en-US" dirty="0"/>
              <a:t> </a:t>
            </a:r>
            <a:r>
              <a:rPr lang="en-US" dirty="0" err="1"/>
              <a:t>sáng</a:t>
            </a:r>
            <a:r>
              <a:rPr lang="en-US" dirty="0"/>
              <a:t> </a:t>
            </a:r>
            <a:r>
              <a:rPr lang="en-US" dirty="0" err="1"/>
              <a:t>ngày</a:t>
            </a:r>
            <a:endParaRPr lang="en-US" dirty="0"/>
          </a:p>
          <a:p>
            <a:pPr marL="0" indent="0">
              <a:buNone/>
            </a:pPr>
            <a:r>
              <a:rPr lang="en-US" dirty="0" err="1"/>
              <a:t>Wh</a:t>
            </a:r>
            <a:r>
              <a:rPr lang="en-US" baseline="-25000" dirty="0" err="1"/>
              <a:t>solar</a:t>
            </a:r>
            <a:r>
              <a:rPr lang="en-US" dirty="0"/>
              <a:t> </a:t>
            </a:r>
            <a:r>
              <a:rPr lang="vi-VN" dirty="0"/>
              <a:t>= 1,092 x 1.3 = 1,419.6 Wh/day.</a:t>
            </a:r>
            <a:endParaRPr lang="en-US" dirty="0"/>
          </a:p>
          <a:p>
            <a:pPr marL="0" indent="0">
              <a:buNone/>
            </a:pPr>
            <a:r>
              <a:rPr lang="vi-VN" dirty="0"/>
              <a:t>Tính tổng Wp</a:t>
            </a:r>
            <a:r>
              <a:rPr lang="vi-VN" baseline="-25000" dirty="0"/>
              <a:t>sloar</a:t>
            </a:r>
            <a:r>
              <a:rPr lang="vi-VN" dirty="0"/>
              <a:t> của PV panel: Wp</a:t>
            </a:r>
            <a:r>
              <a:rPr lang="vi-VN" baseline="-25000" dirty="0"/>
              <a:t>solar</a:t>
            </a:r>
            <a:r>
              <a:rPr lang="vi-VN" dirty="0"/>
              <a:t> = Wh­</a:t>
            </a:r>
            <a:r>
              <a:rPr lang="vi-VN" baseline="-25000" dirty="0"/>
              <a:t>solar</a:t>
            </a:r>
            <a:r>
              <a:rPr lang="vi-VN" dirty="0"/>
              <a:t>/k</a:t>
            </a:r>
            <a:r>
              <a:rPr lang="vi-VN" baseline="-25000" dirty="0"/>
              <a:t>tb</a:t>
            </a:r>
            <a:r>
              <a:rPr lang="vi-VN" dirty="0"/>
              <a:t> = 1,419.6 / 4.58 = 310Wp</a:t>
            </a:r>
            <a:endParaRPr lang="en-US" dirty="0"/>
          </a:p>
          <a:p>
            <a:pPr marL="0" indent="0">
              <a:buNone/>
            </a:pPr>
            <a:r>
              <a:rPr lang="vi-VN" dirty="0"/>
              <a:t>Chọn loại PV có 110Wp thì số PV cần dùng là 310 / </a:t>
            </a:r>
            <a:r>
              <a:rPr lang="vi-VN" dirty="0" smtClean="0"/>
              <a:t>110</a:t>
            </a:r>
            <a:r>
              <a:rPr lang="en-GB" dirty="0" smtClean="0"/>
              <a:t>, </a:t>
            </a:r>
            <a:r>
              <a:rPr lang="vi-VN" dirty="0" smtClean="0"/>
              <a:t> </a:t>
            </a:r>
            <a:r>
              <a:rPr lang="vi-VN" dirty="0"/>
              <a:t>3 tấm</a:t>
            </a:r>
            <a:endParaRPr lang="en-US" dirty="0"/>
          </a:p>
        </p:txBody>
      </p:sp>
    </p:spTree>
    <p:extLst>
      <p:ext uri="{BB962C8B-B14F-4D97-AF65-F5344CB8AC3E}">
        <p14:creationId xmlns:p14="http://schemas.microsoft.com/office/powerpoint/2010/main" val="98999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GB" sz="3600" b="1" dirty="0" smtClean="0"/>
              <a:t>7. </a:t>
            </a:r>
            <a:r>
              <a:rPr lang="vi-VN" sz="3600" b="1" dirty="0" smtClean="0"/>
              <a:t>Cách </a:t>
            </a:r>
            <a:r>
              <a:rPr lang="vi-VN" sz="3600" b="1" dirty="0"/>
              <a:t>ghép nối các tấm pin năng lượng mặt trời</a:t>
            </a:r>
            <a:endParaRPr lang="en-US" sz="3600"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1"/>
            <a:ext cx="10515600" cy="970280"/>
          </a:xfrm>
        </p:spPr>
        <p:txBody>
          <a:bodyPr>
            <a:normAutofit/>
          </a:bodyPr>
          <a:lstStyle/>
          <a:p>
            <a:pPr marL="0" indent="0">
              <a:buNone/>
            </a:pPr>
            <a:r>
              <a:rPr lang="vi-VN" dirty="0"/>
              <a:t>Phương pháp ghép nối pin mặt trời nối tiếp</a:t>
            </a:r>
            <a:endParaRPr lang="en-US" b="1" i="1" dirty="0"/>
          </a:p>
          <a:p>
            <a:endParaRPr lang="en-US" dirty="0"/>
          </a:p>
        </p:txBody>
      </p:sp>
      <p:pic>
        <p:nvPicPr>
          <p:cNvPr id="5" name="Picture 4" descr="ghép nối cùng áp dòng"/>
          <p:cNvPicPr/>
          <p:nvPr/>
        </p:nvPicPr>
        <p:blipFill>
          <a:blip r:embed="rId2">
            <a:extLst>
              <a:ext uri="{28A0092B-C50C-407E-A947-70E740481C1C}">
                <a14:useLocalDpi xmlns:a14="http://schemas.microsoft.com/office/drawing/2010/main" val="0"/>
              </a:ext>
            </a:extLst>
          </a:blip>
          <a:srcRect/>
          <a:stretch>
            <a:fillRect/>
          </a:stretch>
        </p:blipFill>
        <p:spPr bwMode="auto">
          <a:xfrm>
            <a:off x="3393440" y="3807460"/>
            <a:ext cx="6319520" cy="2593340"/>
          </a:xfrm>
          <a:prstGeom prst="rect">
            <a:avLst/>
          </a:prstGeom>
          <a:noFill/>
          <a:ln>
            <a:noFill/>
          </a:ln>
        </p:spPr>
      </p:pic>
      <p:sp>
        <p:nvSpPr>
          <p:cNvPr id="9" name="Content Placeholder 2">
            <a:extLst>
              <a:ext uri="{FF2B5EF4-FFF2-40B4-BE49-F238E27FC236}">
                <a16:creationId xmlns="" xmlns:a16="http://schemas.microsoft.com/office/drawing/2014/main" id="{86900416-4AD3-4455-B363-25F314FAFDD0}"/>
              </a:ext>
            </a:extLst>
          </p:cNvPr>
          <p:cNvSpPr txBox="1">
            <a:spLocks/>
          </p:cNvSpPr>
          <p:nvPr/>
        </p:nvSpPr>
        <p:spPr>
          <a:xfrm>
            <a:off x="695960" y="1714500"/>
            <a:ext cx="10515600" cy="2092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t>Trong phương pháp này tất cả các tấm pin mặt trời có cùng loại và công suất định mức. Sử dụng 3 tấm pin cùng 6 volt ; 3.0 Amp như trên, chúng ta có thể thấy rằng khi chúng được kết nối với nhau, thì áp đầu ra sẽ là 18 volt (6 + 6 + 6) và dòng là 3.0 Amps, tương đương với 54 wp</a:t>
            </a:r>
            <a:endParaRPr lang="en-US" dirty="0"/>
          </a:p>
        </p:txBody>
      </p:sp>
    </p:spTree>
    <p:extLst>
      <p:ext uri="{BB962C8B-B14F-4D97-AF65-F5344CB8AC3E}">
        <p14:creationId xmlns:p14="http://schemas.microsoft.com/office/powerpoint/2010/main" val="406872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GB" sz="3600" b="1" dirty="0" smtClean="0"/>
              <a:t>7. </a:t>
            </a:r>
            <a:r>
              <a:rPr lang="vi-VN" sz="3600" b="1" dirty="0" smtClean="0"/>
              <a:t>Cách </a:t>
            </a:r>
            <a:r>
              <a:rPr lang="vi-VN" sz="3600" b="1" dirty="0"/>
              <a:t>ghép nối các tấm pin năng lượng mặt trời</a:t>
            </a:r>
            <a:endParaRPr lang="en-US" sz="3600"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1"/>
            <a:ext cx="10515600" cy="970280"/>
          </a:xfrm>
        </p:spPr>
        <p:txBody>
          <a:bodyPr>
            <a:normAutofit/>
          </a:bodyPr>
          <a:lstStyle/>
          <a:p>
            <a:pPr marL="0" indent="0">
              <a:buNone/>
            </a:pPr>
            <a:r>
              <a:rPr lang="vi-VN" dirty="0"/>
              <a:t>Phương pháp ghép nối pin mặt trời nối tiếp</a:t>
            </a:r>
            <a:endParaRPr lang="en-US" b="1" i="1" dirty="0"/>
          </a:p>
          <a:p>
            <a:endParaRPr lang="en-US" dirty="0"/>
          </a:p>
        </p:txBody>
      </p:sp>
      <p:pic>
        <p:nvPicPr>
          <p:cNvPr id="6" name="Picture 5" descr="ghép nối pin khác áp cùng dò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4080" y="1612900"/>
            <a:ext cx="5811520" cy="2776220"/>
          </a:xfrm>
          <a:prstGeom prst="rect">
            <a:avLst/>
          </a:prstGeom>
          <a:noFill/>
          <a:ln>
            <a:noFill/>
          </a:ln>
        </p:spPr>
      </p:pic>
      <p:sp>
        <p:nvSpPr>
          <p:cNvPr id="8" name="Content Placeholder 2">
            <a:extLst>
              <a:ext uri="{FF2B5EF4-FFF2-40B4-BE49-F238E27FC236}">
                <a16:creationId xmlns="" xmlns:a16="http://schemas.microsoft.com/office/drawing/2014/main" id="{86900416-4AD3-4455-B363-25F314FAFDD0}"/>
              </a:ext>
            </a:extLst>
          </p:cNvPr>
          <p:cNvSpPr txBox="1">
            <a:spLocks/>
          </p:cNvSpPr>
          <p:nvPr/>
        </p:nvSpPr>
        <p:spPr>
          <a:xfrm>
            <a:off x="980440" y="4653280"/>
            <a:ext cx="10515600" cy="186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smtClean="0"/>
              <a:t>Trong </a:t>
            </a:r>
            <a:r>
              <a:rPr lang="vi-VN" dirty="0"/>
              <a:t>phương pháp này, tất cả các tấm pin mặt trời đều khác nhau về mức công suất, cụ thể là điện áp đầu ra khác nhau nhưng dòng định mức là giống nhau. Khi đó tổng điện áp được tạo ra sẽ là 21 volt ở mức 3.0 amps, tương đương với 63 wp</a:t>
            </a:r>
            <a:endParaRPr lang="en-US" dirty="0"/>
          </a:p>
        </p:txBody>
      </p:sp>
      <p:sp>
        <p:nvSpPr>
          <p:cNvPr id="9" name="Content Placeholder 2">
            <a:extLst>
              <a:ext uri="{FF2B5EF4-FFF2-40B4-BE49-F238E27FC236}">
                <a16:creationId xmlns="" xmlns:a16="http://schemas.microsoft.com/office/drawing/2014/main" id="{86900416-4AD3-4455-B363-25F314FAFDD0}"/>
              </a:ext>
            </a:extLst>
          </p:cNvPr>
          <p:cNvSpPr txBox="1">
            <a:spLocks/>
          </p:cNvSpPr>
          <p:nvPr/>
        </p:nvSpPr>
        <p:spPr>
          <a:xfrm>
            <a:off x="817880" y="1859280"/>
            <a:ext cx="5420360" cy="314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a:t>Trường hợp 1, ghép các tấm pin nối tiếp khác nhau về điện áp nhưng có dòng định mức giống </a:t>
            </a:r>
            <a:r>
              <a:rPr lang="vi-VN" dirty="0" smtClean="0"/>
              <a:t>nhau</a:t>
            </a:r>
            <a:endParaRPr lang="vi-VN" dirty="0"/>
          </a:p>
        </p:txBody>
      </p:sp>
    </p:spTree>
    <p:extLst>
      <p:ext uri="{BB962C8B-B14F-4D97-AF65-F5344CB8AC3E}">
        <p14:creationId xmlns:p14="http://schemas.microsoft.com/office/powerpoint/2010/main" val="1976570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6"/>
            <a:ext cx="10515600" cy="835025"/>
          </a:xfrm>
          <a:solidFill>
            <a:srgbClr val="FFFF00"/>
          </a:solidFill>
        </p:spPr>
        <p:txBody>
          <a:bodyPr>
            <a:normAutofit/>
          </a:bodyPr>
          <a:lstStyle/>
          <a:p>
            <a:pPr algn="ctr"/>
            <a:r>
              <a:rPr lang="en-GB" sz="3600" b="1" dirty="0" smtClean="0"/>
              <a:t>7. </a:t>
            </a:r>
            <a:r>
              <a:rPr lang="vi-VN" sz="3600" b="1" dirty="0" smtClean="0"/>
              <a:t>Cách </a:t>
            </a:r>
            <a:r>
              <a:rPr lang="vi-VN" sz="3600" b="1" dirty="0"/>
              <a:t>ghép nối các tấm pin năng lượng mặt trời</a:t>
            </a:r>
            <a:endParaRPr lang="en-US" sz="3600"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1"/>
            <a:ext cx="10515600" cy="970280"/>
          </a:xfrm>
        </p:spPr>
        <p:txBody>
          <a:bodyPr>
            <a:normAutofit/>
          </a:bodyPr>
          <a:lstStyle/>
          <a:p>
            <a:pPr marL="0" indent="0">
              <a:buNone/>
            </a:pPr>
            <a:r>
              <a:rPr lang="vi-VN" dirty="0"/>
              <a:t>Phương pháp ghép nối pin mặt trời nối tiếp</a:t>
            </a:r>
            <a:endParaRPr lang="en-US" b="1" i="1" dirty="0"/>
          </a:p>
          <a:p>
            <a:endParaRPr lang="en-US" dirty="0"/>
          </a:p>
        </p:txBody>
      </p:sp>
      <p:pic>
        <p:nvPicPr>
          <p:cNvPr id="7" name="Picture 6" descr="ghép nối pin khác áp khác dò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3180" y="4084320"/>
            <a:ext cx="4958079" cy="2397761"/>
          </a:xfrm>
          <a:prstGeom prst="rect">
            <a:avLst/>
          </a:prstGeom>
          <a:noFill/>
          <a:ln>
            <a:noFill/>
          </a:ln>
        </p:spPr>
      </p:pic>
      <p:sp>
        <p:nvSpPr>
          <p:cNvPr id="8" name="Content Placeholder 2">
            <a:extLst>
              <a:ext uri="{FF2B5EF4-FFF2-40B4-BE49-F238E27FC236}">
                <a16:creationId xmlns="" xmlns:a16="http://schemas.microsoft.com/office/drawing/2014/main" id="{86900416-4AD3-4455-B363-25F314FAFDD0}"/>
              </a:ext>
            </a:extLst>
          </p:cNvPr>
          <p:cNvSpPr txBox="1">
            <a:spLocks/>
          </p:cNvSpPr>
          <p:nvPr/>
        </p:nvSpPr>
        <p:spPr>
          <a:xfrm>
            <a:off x="858520" y="1610360"/>
            <a:ext cx="10515600" cy="1112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a:t>Trường hợp 2, ghép các tấm pin nối tiếp khác nhau cả về dòng lẫn </a:t>
            </a:r>
            <a:r>
              <a:rPr lang="vi-VN" dirty="0" smtClean="0"/>
              <a:t>áp</a:t>
            </a:r>
            <a:endParaRPr lang="vi-VN" dirty="0"/>
          </a:p>
        </p:txBody>
      </p:sp>
      <p:sp>
        <p:nvSpPr>
          <p:cNvPr id="9" name="Content Placeholder 2">
            <a:extLst>
              <a:ext uri="{FF2B5EF4-FFF2-40B4-BE49-F238E27FC236}">
                <a16:creationId xmlns="" xmlns:a16="http://schemas.microsoft.com/office/drawing/2014/main" id="{86900416-4AD3-4455-B363-25F314FAFDD0}"/>
              </a:ext>
            </a:extLst>
          </p:cNvPr>
          <p:cNvSpPr txBox="1">
            <a:spLocks/>
          </p:cNvSpPr>
          <p:nvPr/>
        </p:nvSpPr>
        <p:spPr>
          <a:xfrm>
            <a:off x="1021080" y="2542543"/>
            <a:ext cx="10622280" cy="1968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smtClean="0"/>
              <a:t>Trong </a:t>
            </a:r>
            <a:r>
              <a:rPr lang="vi-VN" dirty="0"/>
              <a:t>phương pháp này, tất cả các tấm pin mặt trời đều có các loại và mức công suất khác nhau.Điện áp sẽ là tổng điện áp của các tấm pin, còn dòng điện sẽ bị giới hạn ở giá trị của tấm pin thấp nhất trong chuỗi, ở trường hợp này là 1 Amp</a:t>
            </a:r>
            <a:endParaRPr lang="en-US" dirty="0"/>
          </a:p>
        </p:txBody>
      </p:sp>
    </p:spTree>
    <p:extLst>
      <p:ext uri="{BB962C8B-B14F-4D97-AF65-F5344CB8AC3E}">
        <p14:creationId xmlns:p14="http://schemas.microsoft.com/office/powerpoint/2010/main" val="1976570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GB" sz="3600" b="1" dirty="0" smtClean="0"/>
              <a:t>7. </a:t>
            </a:r>
            <a:r>
              <a:rPr lang="vi-VN" sz="3600" b="1" dirty="0" smtClean="0"/>
              <a:t>Cách </a:t>
            </a:r>
            <a:r>
              <a:rPr lang="vi-VN" sz="3600" b="1" dirty="0"/>
              <a:t>ghép nối các tấm pin năng lượng mặt trời</a:t>
            </a:r>
            <a:endParaRPr lang="en-US" sz="3600"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1"/>
            <a:ext cx="10515600" cy="970280"/>
          </a:xfrm>
        </p:spPr>
        <p:txBody>
          <a:bodyPr>
            <a:normAutofit/>
          </a:bodyPr>
          <a:lstStyle/>
          <a:p>
            <a:pPr marL="0" indent="0">
              <a:buNone/>
            </a:pPr>
            <a:r>
              <a:rPr lang="vi-VN" dirty="0"/>
              <a:t>Phương pháp ghép nối pin mặt trời song song</a:t>
            </a:r>
            <a:endParaRPr lang="en-US" dirty="0"/>
          </a:p>
        </p:txBody>
      </p:sp>
      <p:sp>
        <p:nvSpPr>
          <p:cNvPr id="7" name="Content Placeholder 2">
            <a:extLst>
              <a:ext uri="{FF2B5EF4-FFF2-40B4-BE49-F238E27FC236}">
                <a16:creationId xmlns="" xmlns:a16="http://schemas.microsoft.com/office/drawing/2014/main" id="{86900416-4AD3-4455-B363-25F314FAFDD0}"/>
              </a:ext>
            </a:extLst>
          </p:cNvPr>
          <p:cNvSpPr txBox="1">
            <a:spLocks/>
          </p:cNvSpPr>
          <p:nvPr/>
        </p:nvSpPr>
        <p:spPr>
          <a:xfrm>
            <a:off x="817880" y="1991360"/>
            <a:ext cx="6558280"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t>Cũng tương tự như với trường hợp ghép nối pin mặt trời nối tiếp, thì phương pháp ghép nối song song cũng xảy ra các trường hợp các tấm pin khác nhau có thể về điện áp hoặc dòng điện đầu ra, chúng ta xét đến một vài trường hợp cụ thể như sau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360" y="1632903"/>
            <a:ext cx="4340543" cy="519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62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a:solidFill>
            <a:srgbClr val="FFFF00"/>
          </a:solidFill>
        </p:spPr>
        <p:txBody>
          <a:bodyPr/>
          <a:lstStyle/>
          <a:p>
            <a:pPr algn="ctr"/>
            <a:r>
              <a:rPr lang="en-US" b="1" dirty="0" smtClean="0"/>
              <a:t>2. </a:t>
            </a:r>
            <a:r>
              <a:rPr lang="en-US" b="1" dirty="0" err="1" smtClean="0"/>
              <a:t>Cấu</a:t>
            </a:r>
            <a:r>
              <a:rPr lang="en-US" b="1" dirty="0" smtClean="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a:t>trời</a:t>
            </a:r>
            <a:r>
              <a:rPr lang="en-US" b="1" dirty="0"/>
              <a:t> </a:t>
            </a:r>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838200" y="1825625"/>
            <a:ext cx="7217229" cy="3365500"/>
          </a:xfrm>
        </p:spPr>
        <p:txBody>
          <a:bodyPr>
            <a:noAutofit/>
          </a:bodyPr>
          <a:lstStyle/>
          <a:p>
            <a:pPr marL="0" indent="0">
              <a:buNone/>
            </a:pPr>
            <a:r>
              <a:rPr lang="en-US" sz="2200" dirty="0"/>
              <a:t>– </a:t>
            </a:r>
            <a:r>
              <a:rPr lang="en-US" sz="2200" dirty="0" err="1"/>
              <a:t>Các</a:t>
            </a:r>
            <a:r>
              <a:rPr lang="en-US" sz="2200" dirty="0"/>
              <a:t> </a:t>
            </a:r>
            <a:r>
              <a:rPr lang="en-US" sz="2200" dirty="0" err="1"/>
              <a:t>tế</a:t>
            </a:r>
            <a:r>
              <a:rPr lang="en-US" sz="2200" dirty="0"/>
              <a:t> </a:t>
            </a:r>
            <a:r>
              <a:rPr lang="en-US" sz="2200" dirty="0" err="1"/>
              <a:t>bào</a:t>
            </a:r>
            <a:r>
              <a:rPr lang="en-US" sz="2200" dirty="0"/>
              <a:t> </a:t>
            </a:r>
            <a:r>
              <a:rPr lang="en-US" sz="2200" dirty="0" err="1"/>
              <a:t>năng</a:t>
            </a:r>
            <a:r>
              <a:rPr lang="en-US" sz="2200" dirty="0"/>
              <a:t> </a:t>
            </a:r>
            <a:r>
              <a:rPr lang="en-US" sz="2200" dirty="0" err="1"/>
              <a:t>lượng</a:t>
            </a:r>
            <a:r>
              <a:rPr lang="en-US" sz="2200" dirty="0"/>
              <a:t> </a:t>
            </a:r>
            <a:r>
              <a:rPr lang="en-US" sz="2200" dirty="0" err="1"/>
              <a:t>mặt</a:t>
            </a:r>
            <a:r>
              <a:rPr lang="en-US" sz="2200" dirty="0"/>
              <a:t> </a:t>
            </a:r>
            <a:r>
              <a:rPr lang="en-US" sz="2200" dirty="0" err="1"/>
              <a:t>trời</a:t>
            </a:r>
            <a:r>
              <a:rPr lang="en-US" sz="2200" dirty="0"/>
              <a:t> </a:t>
            </a:r>
            <a:r>
              <a:rPr lang="en-US" sz="2200" dirty="0" err="1"/>
              <a:t>quang</a:t>
            </a:r>
            <a:r>
              <a:rPr lang="en-US" sz="2200" dirty="0"/>
              <a:t> </a:t>
            </a:r>
            <a:r>
              <a:rPr lang="en-US" sz="2200" dirty="0" err="1"/>
              <a:t>điện</a:t>
            </a:r>
            <a:r>
              <a:rPr lang="en-US" sz="2200" dirty="0"/>
              <a:t> </a:t>
            </a:r>
            <a:r>
              <a:rPr lang="en-US" sz="2200" dirty="0" err="1"/>
              <a:t>tạo</a:t>
            </a:r>
            <a:r>
              <a:rPr lang="en-US" sz="2200" dirty="0"/>
              <a:t> </a:t>
            </a:r>
            <a:r>
              <a:rPr lang="en-US" sz="2200" dirty="0" err="1"/>
              <a:t>ra</a:t>
            </a:r>
            <a:r>
              <a:rPr lang="en-US" sz="2200" dirty="0"/>
              <a:t> </a:t>
            </a:r>
            <a:r>
              <a:rPr lang="en-US" sz="2200" dirty="0" err="1"/>
              <a:t>một</a:t>
            </a:r>
            <a:r>
              <a:rPr lang="en-US" sz="2200" dirty="0"/>
              <a:t> </a:t>
            </a:r>
            <a:r>
              <a:rPr lang="en-US" sz="2200" dirty="0" err="1"/>
              <a:t>dòng</a:t>
            </a:r>
            <a:r>
              <a:rPr lang="en-US" sz="2200" dirty="0"/>
              <a:t> </a:t>
            </a:r>
            <a:r>
              <a:rPr lang="en-US" sz="2200" dirty="0" err="1"/>
              <a:t>điện</a:t>
            </a:r>
            <a:r>
              <a:rPr lang="en-US" sz="2200" dirty="0"/>
              <a:t> DC </a:t>
            </a:r>
            <a:r>
              <a:rPr lang="en-US" sz="2200" dirty="0" err="1"/>
              <a:t>có</a:t>
            </a:r>
            <a:r>
              <a:rPr lang="en-US" sz="2200" dirty="0"/>
              <a:t> </a:t>
            </a:r>
            <a:r>
              <a:rPr lang="en-US" sz="2200" dirty="0" err="1"/>
              <a:t>thể</a:t>
            </a:r>
            <a:r>
              <a:rPr lang="en-US" sz="2200" dirty="0"/>
              <a:t> </a:t>
            </a:r>
            <a:r>
              <a:rPr lang="en-US" sz="2200" dirty="0" err="1"/>
              <a:t>biến</a:t>
            </a:r>
            <a:r>
              <a:rPr lang="en-US" sz="2200" dirty="0"/>
              <a:t> </a:t>
            </a:r>
            <a:r>
              <a:rPr lang="en-US" sz="2200" dirty="0" err="1"/>
              <a:t>đổi</a:t>
            </a:r>
            <a:r>
              <a:rPr lang="en-US" sz="2200" dirty="0"/>
              <a:t> </a:t>
            </a:r>
            <a:r>
              <a:rPr lang="en-US" sz="2200" dirty="0" err="1"/>
              <a:t>tỷ</a:t>
            </a:r>
            <a:r>
              <a:rPr lang="en-US" sz="2200" dirty="0"/>
              <a:t> </a:t>
            </a:r>
            <a:r>
              <a:rPr lang="en-US" sz="2200" dirty="0" err="1"/>
              <a:t>lệ</a:t>
            </a:r>
            <a:r>
              <a:rPr lang="en-US" sz="2200" dirty="0"/>
              <a:t> </a:t>
            </a:r>
            <a:r>
              <a:rPr lang="en-US" sz="2200" dirty="0" err="1"/>
              <a:t>thuận</a:t>
            </a:r>
            <a:r>
              <a:rPr lang="en-US" sz="2200" dirty="0"/>
              <a:t> </a:t>
            </a:r>
            <a:r>
              <a:rPr lang="en-US" sz="2200" dirty="0" err="1"/>
              <a:t>với</a:t>
            </a:r>
            <a:r>
              <a:rPr lang="en-US" sz="2200" dirty="0"/>
              <a:t> </a:t>
            </a:r>
            <a:r>
              <a:rPr lang="en-US" sz="2200" dirty="0" err="1"/>
              <a:t>kích</a:t>
            </a:r>
            <a:r>
              <a:rPr lang="en-US" sz="2200" dirty="0"/>
              <a:t> </a:t>
            </a:r>
            <a:r>
              <a:rPr lang="en-US" sz="2200" dirty="0" err="1"/>
              <a:t>thước</a:t>
            </a:r>
            <a:r>
              <a:rPr lang="en-US" sz="2200" dirty="0"/>
              <a:t> </a:t>
            </a:r>
            <a:r>
              <a:rPr lang="en-US" sz="2200" dirty="0" err="1"/>
              <a:t>của</a:t>
            </a:r>
            <a:r>
              <a:rPr lang="en-US" sz="2200" dirty="0"/>
              <a:t> </a:t>
            </a:r>
            <a:r>
              <a:rPr lang="en-US" sz="2200" dirty="0" err="1"/>
              <a:t>chúng</a:t>
            </a:r>
            <a:r>
              <a:rPr lang="en-US" sz="2200" dirty="0"/>
              <a:t> </a:t>
            </a:r>
            <a:r>
              <a:rPr lang="en-US" sz="2200" dirty="0" err="1"/>
              <a:t>và</a:t>
            </a:r>
            <a:r>
              <a:rPr lang="en-US" sz="2200" dirty="0"/>
              <a:t> </a:t>
            </a:r>
            <a:r>
              <a:rPr lang="en-US" sz="2200" dirty="0" err="1"/>
              <a:t>lượng</a:t>
            </a:r>
            <a:r>
              <a:rPr lang="en-US" sz="2200" dirty="0"/>
              <a:t> </a:t>
            </a:r>
            <a:r>
              <a:rPr lang="en-US" sz="2200" dirty="0" err="1"/>
              <a:t>bức</a:t>
            </a:r>
            <a:r>
              <a:rPr lang="en-US" sz="2200" dirty="0"/>
              <a:t> </a:t>
            </a:r>
            <a:r>
              <a:rPr lang="en-US" sz="2200" dirty="0" err="1"/>
              <a:t>xạ</a:t>
            </a:r>
            <a:r>
              <a:rPr lang="en-US" sz="2200" dirty="0"/>
              <a:t> </a:t>
            </a:r>
            <a:r>
              <a:rPr lang="en-US" sz="2200" dirty="0" err="1"/>
              <a:t>mặt</a:t>
            </a:r>
            <a:r>
              <a:rPr lang="en-US" sz="2200" dirty="0"/>
              <a:t> </a:t>
            </a:r>
            <a:r>
              <a:rPr lang="en-US" sz="2200" dirty="0" err="1"/>
              <a:t>trời</a:t>
            </a:r>
            <a:r>
              <a:rPr lang="en-US" sz="2200" dirty="0"/>
              <a:t> </a:t>
            </a:r>
            <a:r>
              <a:rPr lang="en-US" sz="2200" dirty="0" err="1"/>
              <a:t>rơi</a:t>
            </a:r>
            <a:r>
              <a:rPr lang="en-US" sz="2200" dirty="0"/>
              <a:t> </a:t>
            </a:r>
            <a:r>
              <a:rPr lang="en-US" sz="2200" dirty="0" err="1"/>
              <a:t>trên</a:t>
            </a:r>
            <a:r>
              <a:rPr lang="en-US" sz="2200" dirty="0"/>
              <a:t> </a:t>
            </a:r>
            <a:r>
              <a:rPr lang="en-US" sz="2200" dirty="0" err="1"/>
              <a:t>tấm</a:t>
            </a:r>
            <a:r>
              <a:rPr lang="en-US" sz="2200" dirty="0"/>
              <a:t> silicon. </a:t>
            </a:r>
            <a:r>
              <a:rPr lang="en-US" sz="2200" dirty="0" err="1" smtClean="0"/>
              <a:t>Chúng</a:t>
            </a:r>
            <a:r>
              <a:rPr lang="en-US" sz="2200" dirty="0" smtClean="0"/>
              <a:t> </a:t>
            </a:r>
            <a:r>
              <a:rPr lang="en-US" sz="2200" dirty="0" err="1"/>
              <a:t>không</a:t>
            </a:r>
            <a:r>
              <a:rPr lang="en-US" sz="2200" dirty="0"/>
              <a:t> </a:t>
            </a:r>
            <a:r>
              <a:rPr lang="en-US" sz="2200" dirty="0" err="1"/>
              <a:t>lưu</a:t>
            </a:r>
            <a:r>
              <a:rPr lang="en-US" sz="2200" dirty="0"/>
              <a:t> </a:t>
            </a:r>
            <a:r>
              <a:rPr lang="en-US" sz="2200" dirty="0" err="1"/>
              <a:t>trữ</a:t>
            </a:r>
            <a:r>
              <a:rPr lang="en-US" sz="2200" dirty="0"/>
              <a:t> </a:t>
            </a:r>
            <a:r>
              <a:rPr lang="en-US" sz="2200" dirty="0" err="1"/>
              <a:t>năng</a:t>
            </a:r>
            <a:r>
              <a:rPr lang="en-US" sz="2200" dirty="0"/>
              <a:t> </a:t>
            </a:r>
            <a:r>
              <a:rPr lang="en-US" sz="2200" dirty="0" err="1"/>
              <a:t>lượng</a:t>
            </a:r>
            <a:r>
              <a:rPr lang="en-US" sz="2200" dirty="0"/>
              <a:t>, </a:t>
            </a:r>
            <a:r>
              <a:rPr lang="en-US" sz="2200" b="1" dirty="0" err="1"/>
              <a:t>nhưng</a:t>
            </a:r>
            <a:r>
              <a:rPr lang="en-US" sz="2200" b="1" dirty="0"/>
              <a:t> </a:t>
            </a:r>
            <a:r>
              <a:rPr lang="en-US" sz="2200" b="1" dirty="0" err="1"/>
              <a:t>chúng</a:t>
            </a:r>
            <a:r>
              <a:rPr lang="en-US" sz="2200" b="1" dirty="0"/>
              <a:t> </a:t>
            </a:r>
            <a:r>
              <a:rPr lang="en-US" sz="2200" b="1" dirty="0" err="1"/>
              <a:t>có</a:t>
            </a:r>
            <a:r>
              <a:rPr lang="en-US" sz="2200" b="1" dirty="0"/>
              <a:t> </a:t>
            </a:r>
            <a:r>
              <a:rPr lang="en-US" sz="2200" b="1" dirty="0" err="1"/>
              <a:t>thể</a:t>
            </a:r>
            <a:r>
              <a:rPr lang="en-US" sz="2200" b="1" dirty="0"/>
              <a:t> </a:t>
            </a:r>
            <a:r>
              <a:rPr lang="en-US" sz="2200" b="1" dirty="0" err="1"/>
              <a:t>được</a:t>
            </a:r>
            <a:r>
              <a:rPr lang="en-US" sz="2200" b="1" dirty="0"/>
              <a:t> </a:t>
            </a:r>
            <a:r>
              <a:rPr lang="en-US" sz="2200" b="1" dirty="0" err="1"/>
              <a:t>coi</a:t>
            </a:r>
            <a:r>
              <a:rPr lang="en-US" sz="2200" b="1" dirty="0"/>
              <a:t> </a:t>
            </a:r>
            <a:r>
              <a:rPr lang="en-US" sz="2200" b="1" dirty="0" err="1"/>
              <a:t>là</a:t>
            </a:r>
            <a:r>
              <a:rPr lang="en-US" sz="2200" b="1" dirty="0"/>
              <a:t> </a:t>
            </a:r>
            <a:r>
              <a:rPr lang="en-US" sz="2200" b="1" dirty="0" err="1"/>
              <a:t>một</a:t>
            </a:r>
            <a:r>
              <a:rPr lang="en-US" sz="2200" b="1" dirty="0"/>
              <a:t> </a:t>
            </a:r>
            <a:r>
              <a:rPr lang="en-US" sz="2200" b="1" dirty="0" err="1"/>
              <a:t>dạng</a:t>
            </a:r>
            <a:r>
              <a:rPr lang="en-US" sz="2200" b="1" dirty="0"/>
              <a:t> pin </a:t>
            </a:r>
            <a:r>
              <a:rPr lang="en-US" sz="2200" b="1" dirty="0" err="1" smtClean="0"/>
              <a:t>có</a:t>
            </a:r>
            <a:r>
              <a:rPr lang="en-US" sz="2200" b="1" dirty="0" smtClean="0"/>
              <a:t> </a:t>
            </a:r>
            <a:r>
              <a:rPr lang="en-US" sz="2200" b="1" dirty="0" err="1" smtClean="0"/>
              <a:t>điện</a:t>
            </a:r>
            <a:r>
              <a:rPr lang="en-US" sz="2200" b="1" dirty="0" smtClean="0"/>
              <a:t> </a:t>
            </a:r>
            <a:r>
              <a:rPr lang="en-US" sz="2200" b="1" dirty="0" err="1"/>
              <a:t>áp</a:t>
            </a:r>
            <a:r>
              <a:rPr lang="en-US" sz="2200" b="1" dirty="0"/>
              <a:t> </a:t>
            </a:r>
            <a:r>
              <a:rPr lang="en-US" sz="2200" b="1" dirty="0" err="1"/>
              <a:t>đầu</a:t>
            </a:r>
            <a:r>
              <a:rPr lang="en-US" sz="2200" b="1" dirty="0"/>
              <a:t> </a:t>
            </a:r>
            <a:r>
              <a:rPr lang="en-US" sz="2200" b="1" dirty="0" err="1"/>
              <a:t>ra</a:t>
            </a:r>
            <a:r>
              <a:rPr lang="en-US" sz="2200" b="1" dirty="0"/>
              <a:t> </a:t>
            </a:r>
            <a:r>
              <a:rPr lang="en-US" sz="2200" b="1" dirty="0" err="1" smtClean="0"/>
              <a:t>mỗi</a:t>
            </a:r>
            <a:r>
              <a:rPr lang="en-US" sz="2200" b="1" dirty="0" smtClean="0"/>
              <a:t> cell </a:t>
            </a:r>
            <a:r>
              <a:rPr lang="en-US" sz="2200" b="1" dirty="0" err="1">
                <a:solidFill>
                  <a:srgbClr val="FF0000"/>
                </a:solidFill>
              </a:rPr>
              <a:t>khoảng</a:t>
            </a:r>
            <a:r>
              <a:rPr lang="en-US" sz="2200" b="1" dirty="0">
                <a:solidFill>
                  <a:srgbClr val="FF0000"/>
                </a:solidFill>
              </a:rPr>
              <a:t> </a:t>
            </a:r>
            <a:r>
              <a:rPr lang="en-US" sz="2200" b="1" dirty="0" smtClean="0">
                <a:solidFill>
                  <a:srgbClr val="FF0000"/>
                </a:solidFill>
              </a:rPr>
              <a:t>0,5V </a:t>
            </a:r>
            <a:r>
              <a:rPr lang="en-US" sz="2200" b="1" dirty="0" err="1">
                <a:solidFill>
                  <a:srgbClr val="FF0000"/>
                </a:solidFill>
              </a:rPr>
              <a:t>đến</a:t>
            </a:r>
            <a:r>
              <a:rPr lang="en-US" sz="2200" b="1" dirty="0">
                <a:solidFill>
                  <a:srgbClr val="FF0000"/>
                </a:solidFill>
              </a:rPr>
              <a:t> </a:t>
            </a:r>
            <a:r>
              <a:rPr lang="en-US" sz="2200" b="1" dirty="0" smtClean="0">
                <a:solidFill>
                  <a:srgbClr val="FF0000"/>
                </a:solidFill>
              </a:rPr>
              <a:t>0,6V </a:t>
            </a:r>
            <a:r>
              <a:rPr lang="en-US" sz="2200" b="1" dirty="0" err="1" smtClean="0"/>
              <a:t>tùy</a:t>
            </a:r>
            <a:r>
              <a:rPr lang="en-US" sz="2200" b="1" dirty="0" smtClean="0"/>
              <a:t> </a:t>
            </a:r>
            <a:r>
              <a:rPr lang="en-US" sz="2200" b="1" dirty="0" err="1"/>
              <a:t>thuộc</a:t>
            </a:r>
            <a:r>
              <a:rPr lang="en-US" sz="2200" b="1" dirty="0"/>
              <a:t> </a:t>
            </a:r>
            <a:r>
              <a:rPr lang="en-US" sz="2200" b="1" dirty="0" err="1"/>
              <a:t>vào</a:t>
            </a:r>
            <a:r>
              <a:rPr lang="en-US" sz="2200" b="1" dirty="0"/>
              <a:t> </a:t>
            </a:r>
            <a:r>
              <a:rPr lang="en-US" sz="2200" b="1" dirty="0" err="1"/>
              <a:t>chất</a:t>
            </a:r>
            <a:r>
              <a:rPr lang="en-US" sz="2200" b="1" dirty="0"/>
              <a:t> </a:t>
            </a:r>
            <a:r>
              <a:rPr lang="en-US" sz="2200" b="1" dirty="0" err="1"/>
              <a:t>liệu</a:t>
            </a:r>
            <a:r>
              <a:rPr lang="en-US" sz="2200" b="1" dirty="0"/>
              <a:t> </a:t>
            </a:r>
            <a:r>
              <a:rPr lang="en-US" sz="2200" b="1" dirty="0" err="1"/>
              <a:t>cấu</a:t>
            </a:r>
            <a:r>
              <a:rPr lang="en-US" sz="2200" b="1" dirty="0"/>
              <a:t> </a:t>
            </a:r>
            <a:r>
              <a:rPr lang="en-US" sz="2200" b="1" dirty="0" err="1"/>
              <a:t>tạo</a:t>
            </a:r>
            <a:r>
              <a:rPr lang="en-US" sz="2200" b="1" dirty="0"/>
              <a:t> </a:t>
            </a:r>
            <a:r>
              <a:rPr lang="en-US" sz="2200" b="1" dirty="0" err="1"/>
              <a:t>lên</a:t>
            </a:r>
            <a:r>
              <a:rPr lang="en-US" sz="2200" b="1" dirty="0"/>
              <a:t> </a:t>
            </a:r>
            <a:r>
              <a:rPr lang="en-US" sz="2200" b="1" dirty="0" err="1"/>
              <a:t>tấm</a:t>
            </a:r>
            <a:r>
              <a:rPr lang="en-US" sz="2200" b="1" dirty="0"/>
              <a:t> </a:t>
            </a:r>
            <a:r>
              <a:rPr lang="en-US" sz="2200" b="1" dirty="0" smtClean="0"/>
              <a:t>pin.</a:t>
            </a:r>
            <a:endParaRPr lang="en-US" sz="2200" dirty="0" smtClean="0"/>
          </a:p>
          <a:p>
            <a:pPr marL="0" indent="0">
              <a:buNone/>
            </a:pPr>
            <a:r>
              <a:rPr lang="en-US" sz="2200" dirty="0"/>
              <a:t/>
            </a:r>
            <a:br>
              <a:rPr lang="en-US" sz="2200" dirty="0"/>
            </a:br>
            <a:r>
              <a:rPr lang="en-US" sz="2200" dirty="0"/>
              <a:t>– </a:t>
            </a:r>
            <a:r>
              <a:rPr lang="en-US" sz="2200" dirty="0" err="1"/>
              <a:t>Các</a:t>
            </a:r>
            <a:r>
              <a:rPr lang="en-US" sz="2200" dirty="0"/>
              <a:t> </a:t>
            </a:r>
            <a:r>
              <a:rPr lang="en-US" sz="2200" dirty="0" err="1"/>
              <a:t>tế</a:t>
            </a:r>
            <a:r>
              <a:rPr lang="en-US" sz="2200" dirty="0"/>
              <a:t> </a:t>
            </a:r>
            <a:r>
              <a:rPr lang="en-US" sz="2200" dirty="0" err="1"/>
              <a:t>bào</a:t>
            </a:r>
            <a:r>
              <a:rPr lang="en-US" sz="2200" dirty="0"/>
              <a:t> </a:t>
            </a:r>
            <a:r>
              <a:rPr lang="en-US" sz="2200" dirty="0" err="1"/>
              <a:t>quang</a:t>
            </a:r>
            <a:r>
              <a:rPr lang="en-US" sz="2200" dirty="0"/>
              <a:t> </a:t>
            </a:r>
            <a:r>
              <a:rPr lang="en-US" sz="2200" dirty="0" err="1"/>
              <a:t>điện</a:t>
            </a:r>
            <a:r>
              <a:rPr lang="en-US" sz="2200" dirty="0"/>
              <a:t> ( </a:t>
            </a:r>
            <a:r>
              <a:rPr lang="en-US" sz="2200" dirty="0" err="1"/>
              <a:t>pv</a:t>
            </a:r>
            <a:r>
              <a:rPr lang="en-US" sz="2200" dirty="0"/>
              <a:t> ) </a:t>
            </a:r>
            <a:r>
              <a:rPr lang="en-US" sz="2200" dirty="0" err="1"/>
              <a:t>thực</a:t>
            </a:r>
            <a:r>
              <a:rPr lang="en-US" sz="2200" dirty="0"/>
              <a:t> </a:t>
            </a:r>
            <a:r>
              <a:rPr lang="en-US" sz="2200" dirty="0" err="1"/>
              <a:t>chất</a:t>
            </a:r>
            <a:r>
              <a:rPr lang="en-US" sz="2200" dirty="0"/>
              <a:t> </a:t>
            </a:r>
            <a:r>
              <a:rPr lang="en-US" sz="2200" dirty="0" err="1"/>
              <a:t>là</a:t>
            </a:r>
            <a:r>
              <a:rPr lang="en-US" sz="2200" dirty="0"/>
              <a:t> </a:t>
            </a:r>
            <a:r>
              <a:rPr lang="en-US" sz="2200" dirty="0" err="1"/>
              <a:t>các</a:t>
            </a:r>
            <a:r>
              <a:rPr lang="en-US" sz="2200" dirty="0"/>
              <a:t> </a:t>
            </a:r>
            <a:r>
              <a:rPr lang="en-US" sz="2200" dirty="0" err="1"/>
              <a:t>thiết</a:t>
            </a:r>
            <a:r>
              <a:rPr lang="en-US" sz="2200" dirty="0"/>
              <a:t> </a:t>
            </a:r>
            <a:r>
              <a:rPr lang="en-US" sz="2200" dirty="0" err="1"/>
              <a:t>bị</a:t>
            </a:r>
            <a:r>
              <a:rPr lang="en-US" sz="2200" dirty="0"/>
              <a:t> </a:t>
            </a:r>
            <a:r>
              <a:rPr lang="en-US" sz="2200" dirty="0" err="1"/>
              <a:t>bán</a:t>
            </a:r>
            <a:r>
              <a:rPr lang="en-US" sz="2200" dirty="0"/>
              <a:t> </a:t>
            </a:r>
            <a:r>
              <a:rPr lang="en-US" sz="2200" dirty="0" err="1"/>
              <a:t>dẫn</a:t>
            </a:r>
            <a:r>
              <a:rPr lang="en-US" sz="2200" dirty="0"/>
              <a:t> </a:t>
            </a:r>
            <a:r>
              <a:rPr lang="en-US" sz="2200" dirty="0" err="1"/>
              <a:t>silic</a:t>
            </a:r>
            <a:r>
              <a:rPr lang="en-US" sz="2200" dirty="0"/>
              <a:t>, </a:t>
            </a:r>
            <a:r>
              <a:rPr lang="en-US" sz="2200" dirty="0" err="1"/>
              <a:t>chúng</a:t>
            </a:r>
            <a:r>
              <a:rPr lang="en-US" sz="2200" dirty="0"/>
              <a:t> </a:t>
            </a:r>
            <a:r>
              <a:rPr lang="en-US" sz="2200" dirty="0" err="1"/>
              <a:t>bao</a:t>
            </a:r>
            <a:r>
              <a:rPr lang="en-US" sz="2200" dirty="0"/>
              <a:t> </a:t>
            </a:r>
            <a:r>
              <a:rPr lang="en-US" sz="2200" dirty="0" err="1"/>
              <a:t>gồm</a:t>
            </a:r>
            <a:r>
              <a:rPr lang="en-US" sz="2200" dirty="0"/>
              <a:t> </a:t>
            </a:r>
            <a:r>
              <a:rPr lang="en-US" sz="2200" dirty="0" err="1"/>
              <a:t>một</a:t>
            </a:r>
            <a:r>
              <a:rPr lang="en-US" sz="2200" dirty="0"/>
              <a:t> </a:t>
            </a:r>
            <a:r>
              <a:rPr lang="en-US" sz="2200" dirty="0" err="1"/>
              <a:t>lớp</a:t>
            </a:r>
            <a:r>
              <a:rPr lang="en-US" sz="2200" dirty="0"/>
              <a:t> </a:t>
            </a:r>
            <a:r>
              <a:rPr lang="en-US" sz="2200" dirty="0" err="1"/>
              <a:t>loại</a:t>
            </a:r>
            <a:r>
              <a:rPr lang="en-US" sz="2200" dirty="0"/>
              <a:t> P ( </a:t>
            </a:r>
            <a:r>
              <a:rPr lang="en-US" sz="2200" dirty="0" err="1"/>
              <a:t>dương</a:t>
            </a:r>
            <a:r>
              <a:rPr lang="en-US" sz="2200" dirty="0"/>
              <a:t> ) </a:t>
            </a:r>
            <a:r>
              <a:rPr lang="en-US" sz="2200" dirty="0" err="1"/>
              <a:t>và</a:t>
            </a:r>
            <a:r>
              <a:rPr lang="en-US" sz="2200" dirty="0"/>
              <a:t> </a:t>
            </a:r>
            <a:r>
              <a:rPr lang="en-US" sz="2200" dirty="0" err="1"/>
              <a:t>một</a:t>
            </a:r>
            <a:r>
              <a:rPr lang="en-US" sz="2200" dirty="0"/>
              <a:t> </a:t>
            </a:r>
            <a:r>
              <a:rPr lang="en-US" sz="2200" dirty="0" err="1"/>
              <a:t>lớp</a:t>
            </a:r>
            <a:r>
              <a:rPr lang="en-US" sz="2200" dirty="0"/>
              <a:t> N ( </a:t>
            </a:r>
            <a:r>
              <a:rPr lang="en-US" sz="2200" dirty="0" err="1"/>
              <a:t>âm</a:t>
            </a:r>
            <a:r>
              <a:rPr lang="en-US" sz="2200" dirty="0"/>
              <a:t> ) </a:t>
            </a:r>
            <a:r>
              <a:rPr lang="en-US" sz="2200" dirty="0" err="1"/>
              <a:t>được</a:t>
            </a:r>
            <a:r>
              <a:rPr lang="en-US" sz="2200" dirty="0"/>
              <a:t> </a:t>
            </a:r>
            <a:r>
              <a:rPr lang="en-US" sz="2200" dirty="0" err="1"/>
              <a:t>ghép</a:t>
            </a:r>
            <a:r>
              <a:rPr lang="en-US" sz="2200" dirty="0"/>
              <a:t> </a:t>
            </a:r>
            <a:r>
              <a:rPr lang="en-US" sz="2200" dirty="0" err="1"/>
              <a:t>nối</a:t>
            </a:r>
            <a:r>
              <a:rPr lang="en-US" sz="2200" dirty="0"/>
              <a:t> </a:t>
            </a:r>
            <a:r>
              <a:rPr lang="en-US" sz="2200" dirty="0" err="1"/>
              <a:t>với</a:t>
            </a:r>
            <a:r>
              <a:rPr lang="en-US" sz="2200" dirty="0"/>
              <a:t> </a:t>
            </a:r>
            <a:r>
              <a:rPr lang="en-US" sz="2200" dirty="0" err="1"/>
              <a:t>nhau</a:t>
            </a:r>
            <a:r>
              <a:rPr lang="en-US" sz="2200" dirty="0"/>
              <a:t> </a:t>
            </a:r>
            <a:r>
              <a:rPr lang="en-US" sz="2200" dirty="0" err="1"/>
              <a:t>để</a:t>
            </a:r>
            <a:r>
              <a:rPr lang="en-US" sz="2200" dirty="0"/>
              <a:t> </a:t>
            </a:r>
            <a:r>
              <a:rPr lang="en-US" sz="2200" dirty="0" err="1"/>
              <a:t>tạo</a:t>
            </a:r>
            <a:r>
              <a:rPr lang="en-US" sz="2200" dirty="0"/>
              <a:t> </a:t>
            </a:r>
            <a:r>
              <a:rPr lang="en-US" sz="2200" dirty="0" err="1"/>
              <a:t>thành</a:t>
            </a:r>
            <a:r>
              <a:rPr lang="en-US" sz="2200" dirty="0"/>
              <a:t> </a:t>
            </a:r>
            <a:r>
              <a:rPr lang="en-US" sz="2200" dirty="0" err="1"/>
              <a:t>một</a:t>
            </a:r>
            <a:r>
              <a:rPr lang="en-US" sz="2200" dirty="0"/>
              <a:t> “</a:t>
            </a:r>
            <a:r>
              <a:rPr lang="en-US" sz="2200" dirty="0" err="1"/>
              <a:t>Liên</a:t>
            </a:r>
            <a:r>
              <a:rPr lang="en-US" sz="2200" dirty="0"/>
              <a:t> </a:t>
            </a:r>
            <a:r>
              <a:rPr lang="en-US" sz="2200" dirty="0" err="1"/>
              <a:t>kết</a:t>
            </a:r>
            <a:r>
              <a:rPr lang="en-US" sz="2200" dirty="0"/>
              <a:t> p/n”</a:t>
            </a:r>
            <a:br>
              <a:rPr lang="en-US" sz="2200" dirty="0"/>
            </a:br>
            <a:endParaRPr lang="en-US" sz="2200" dirty="0"/>
          </a:p>
        </p:txBody>
      </p:sp>
      <p:pic>
        <p:nvPicPr>
          <p:cNvPr id="4" name="Picture 3">
            <a:extLst>
              <a:ext uri="{FF2B5EF4-FFF2-40B4-BE49-F238E27FC236}">
                <a16:creationId xmlns="" xmlns:a16="http://schemas.microsoft.com/office/drawing/2014/main" id="{3CECB2C6-D0EB-4A01-9C86-69E16AC76E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55429" y="1502002"/>
            <a:ext cx="3846195" cy="2626995"/>
          </a:xfrm>
          <a:prstGeom prst="rect">
            <a:avLst/>
          </a:prstGeom>
          <a:noFill/>
          <a:ln>
            <a:noFill/>
          </a:ln>
        </p:spPr>
      </p:pic>
      <p:sp>
        <p:nvSpPr>
          <p:cNvPr id="5" name="Content Placeholder 2">
            <a:extLst>
              <a:ext uri="{FF2B5EF4-FFF2-40B4-BE49-F238E27FC236}">
                <a16:creationId xmlns="" xmlns:a16="http://schemas.microsoft.com/office/drawing/2014/main" id="{7551C07A-CB27-4DFE-BCF4-21D8BF798491}"/>
              </a:ext>
            </a:extLst>
          </p:cNvPr>
          <p:cNvSpPr txBox="1">
            <a:spLocks/>
          </p:cNvSpPr>
          <p:nvPr/>
        </p:nvSpPr>
        <p:spPr>
          <a:xfrm>
            <a:off x="590550" y="5265874"/>
            <a:ext cx="10677525" cy="1295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Cường</a:t>
            </a:r>
            <a:r>
              <a:rPr lang="en-US" sz="2400" dirty="0"/>
              <a:t> </a:t>
            </a:r>
            <a:r>
              <a:rPr lang="en-US" sz="2400" dirty="0" err="1"/>
              <a:t>độ</a:t>
            </a:r>
            <a:r>
              <a:rPr lang="en-US" sz="2400" dirty="0"/>
              <a:t> </a:t>
            </a:r>
            <a:r>
              <a:rPr lang="en-US" sz="2400" dirty="0" err="1"/>
              <a:t>dòng</a:t>
            </a:r>
            <a:r>
              <a:rPr lang="en-US" sz="2400" dirty="0"/>
              <a:t> </a:t>
            </a:r>
            <a:r>
              <a:rPr lang="en-US" sz="2400" dirty="0" err="1"/>
              <a:t>điện</a:t>
            </a:r>
            <a:r>
              <a:rPr lang="en-US" sz="2400" dirty="0"/>
              <a:t>, </a:t>
            </a:r>
            <a:r>
              <a:rPr lang="en-US" sz="2400" dirty="0" err="1"/>
              <a:t>hiệu</a:t>
            </a:r>
            <a:r>
              <a:rPr lang="en-US" sz="2400" dirty="0"/>
              <a:t> </a:t>
            </a:r>
            <a:r>
              <a:rPr lang="en-US" sz="2400" dirty="0" err="1"/>
              <a:t>điện</a:t>
            </a:r>
            <a:r>
              <a:rPr lang="en-US" sz="2400" dirty="0"/>
              <a:t> </a:t>
            </a:r>
            <a:r>
              <a:rPr lang="en-US" sz="2400" dirty="0" err="1"/>
              <a:t>thế</a:t>
            </a:r>
            <a:r>
              <a:rPr lang="en-US" sz="2400" dirty="0"/>
              <a:t> </a:t>
            </a:r>
            <a:r>
              <a:rPr lang="en-US" sz="2400" dirty="0" err="1"/>
              <a:t>hoặc</a:t>
            </a:r>
            <a:r>
              <a:rPr lang="en-US" sz="2400" dirty="0"/>
              <a:t> </a:t>
            </a:r>
            <a:r>
              <a:rPr lang="en-US" sz="2400" dirty="0" err="1"/>
              <a:t>điện</a:t>
            </a:r>
            <a:r>
              <a:rPr lang="en-US" sz="2400" dirty="0"/>
              <a:t> </a:t>
            </a:r>
            <a:r>
              <a:rPr lang="en-US" sz="2400" dirty="0" err="1"/>
              <a:t>trở</a:t>
            </a:r>
            <a:r>
              <a:rPr lang="en-US" sz="2400" dirty="0"/>
              <a:t> </a:t>
            </a:r>
            <a:r>
              <a:rPr lang="en-US" sz="2400" dirty="0" err="1"/>
              <a:t>của</a:t>
            </a:r>
            <a:r>
              <a:rPr lang="en-US" sz="2400" dirty="0"/>
              <a:t> pin </a:t>
            </a:r>
            <a:r>
              <a:rPr lang="en-US" sz="2400" dirty="0" err="1"/>
              <a:t>mặt</a:t>
            </a:r>
            <a:r>
              <a:rPr lang="en-US" sz="2400" dirty="0"/>
              <a:t> </a:t>
            </a:r>
            <a:r>
              <a:rPr lang="en-US" sz="2400" dirty="0" err="1"/>
              <a:t>trời</a:t>
            </a:r>
            <a:r>
              <a:rPr lang="en-US" sz="2400" dirty="0"/>
              <a:t> </a:t>
            </a:r>
            <a:r>
              <a:rPr lang="en-US" sz="2400" dirty="0" err="1"/>
              <a:t>thay</a:t>
            </a:r>
            <a:r>
              <a:rPr lang="en-US" sz="2400" dirty="0"/>
              <a:t> </a:t>
            </a:r>
            <a:r>
              <a:rPr lang="en-US" sz="2400" dirty="0" err="1"/>
              <a:t>đổi</a:t>
            </a:r>
            <a:r>
              <a:rPr lang="en-US" sz="2400" dirty="0"/>
              <a:t> </a:t>
            </a:r>
            <a:r>
              <a:rPr lang="en-US" sz="2400" dirty="0" err="1"/>
              <a:t>phụ</a:t>
            </a:r>
            <a:r>
              <a:rPr lang="en-US" sz="2400" dirty="0"/>
              <a:t> </a:t>
            </a:r>
            <a:r>
              <a:rPr lang="en-US" sz="2400" dirty="0" err="1"/>
              <a:t>thuộc</a:t>
            </a:r>
            <a:r>
              <a:rPr lang="en-US" sz="2400" dirty="0"/>
              <a:t> </a:t>
            </a:r>
            <a:r>
              <a:rPr lang="en-US" sz="2400" dirty="0" err="1"/>
              <a:t>bởi</a:t>
            </a:r>
            <a:r>
              <a:rPr lang="en-US" sz="2400" dirty="0"/>
              <a:t> </a:t>
            </a:r>
            <a:r>
              <a:rPr lang="en-US" sz="2400" dirty="0" err="1"/>
              <a:t>lượng</a:t>
            </a:r>
            <a:r>
              <a:rPr lang="en-US" sz="2400" dirty="0"/>
              <a:t> </a:t>
            </a:r>
            <a:r>
              <a:rPr lang="en-US" sz="2400" dirty="0" err="1"/>
              <a:t>ánh</a:t>
            </a:r>
            <a:r>
              <a:rPr lang="en-US" sz="2400" dirty="0"/>
              <a:t> </a:t>
            </a:r>
            <a:r>
              <a:rPr lang="en-US" sz="2400" dirty="0" err="1"/>
              <a:t>sáng</a:t>
            </a:r>
            <a:r>
              <a:rPr lang="en-US" sz="2400" dirty="0"/>
              <a:t> </a:t>
            </a:r>
            <a:r>
              <a:rPr lang="en-US" sz="2400" dirty="0" err="1"/>
              <a:t>chiếu</a:t>
            </a:r>
            <a:r>
              <a:rPr lang="en-US" sz="2400" dirty="0"/>
              <a:t> </a:t>
            </a:r>
            <a:r>
              <a:rPr lang="en-US" sz="2400" dirty="0" err="1"/>
              <a:t>lên</a:t>
            </a:r>
            <a:r>
              <a:rPr lang="en-US" sz="2400" dirty="0"/>
              <a:t> </a:t>
            </a:r>
            <a:r>
              <a:rPr lang="en-US" sz="2400" dirty="0" err="1"/>
              <a:t>chúng</a:t>
            </a:r>
            <a:r>
              <a:rPr lang="en-US" sz="2400" dirty="0"/>
              <a:t>. </a:t>
            </a:r>
            <a:r>
              <a:rPr lang="en-US" sz="2400" dirty="0" err="1"/>
              <a:t>Tế</a:t>
            </a:r>
            <a:r>
              <a:rPr lang="en-US" sz="2400" dirty="0"/>
              <a:t> </a:t>
            </a:r>
            <a:r>
              <a:rPr lang="en-US" sz="2400" dirty="0" err="1"/>
              <a:t>bào</a:t>
            </a:r>
            <a:r>
              <a:rPr lang="en-US" sz="2400" dirty="0"/>
              <a:t> </a:t>
            </a:r>
            <a:r>
              <a:rPr lang="en-US" sz="2400" dirty="0" err="1"/>
              <a:t>quang</a:t>
            </a:r>
            <a:r>
              <a:rPr lang="en-US" sz="2400" dirty="0"/>
              <a:t> </a:t>
            </a:r>
            <a:r>
              <a:rPr lang="en-US" sz="2400" dirty="0" err="1"/>
              <a:t>điện</a:t>
            </a:r>
            <a:r>
              <a:rPr lang="en-US" sz="2400" dirty="0"/>
              <a:t> </a:t>
            </a:r>
            <a:r>
              <a:rPr lang="en-US" sz="2400" dirty="0" err="1"/>
              <a:t>được</a:t>
            </a:r>
            <a:r>
              <a:rPr lang="en-US" sz="2400" dirty="0"/>
              <a:t> </a:t>
            </a:r>
            <a:r>
              <a:rPr lang="en-US" sz="2400" dirty="0" err="1"/>
              <a:t>ghép</a:t>
            </a:r>
            <a:r>
              <a:rPr lang="en-US" sz="2400" dirty="0"/>
              <a:t> </a:t>
            </a:r>
            <a:r>
              <a:rPr lang="en-US" sz="2400" dirty="0" err="1"/>
              <a:t>lại</a:t>
            </a:r>
            <a:r>
              <a:rPr lang="en-US" sz="2400" dirty="0"/>
              <a:t> </a:t>
            </a:r>
            <a:r>
              <a:rPr lang="en-US" sz="2400" dirty="0" err="1"/>
              <a:t>thành</a:t>
            </a:r>
            <a:r>
              <a:rPr lang="en-US" sz="2400" dirty="0"/>
              <a:t> </a:t>
            </a:r>
            <a:r>
              <a:rPr lang="en-US" sz="2400" dirty="0" err="1"/>
              <a:t>khối</a:t>
            </a:r>
            <a:r>
              <a:rPr lang="en-US" sz="2400" dirty="0"/>
              <a:t> </a:t>
            </a:r>
            <a:r>
              <a:rPr lang="en-US" sz="2400" dirty="0" err="1"/>
              <a:t>để</a:t>
            </a:r>
            <a:r>
              <a:rPr lang="en-US" sz="2400" dirty="0"/>
              <a:t> </a:t>
            </a:r>
            <a:r>
              <a:rPr lang="en-US" sz="2400" dirty="0" err="1"/>
              <a:t>trở</a:t>
            </a:r>
            <a:r>
              <a:rPr lang="en-US" sz="2400" dirty="0"/>
              <a:t> </a:t>
            </a:r>
            <a:r>
              <a:rPr lang="en-US" sz="2400" dirty="0" err="1"/>
              <a:t>thành</a:t>
            </a:r>
            <a:r>
              <a:rPr lang="en-US" sz="2400" dirty="0"/>
              <a:t> pin </a:t>
            </a:r>
            <a:r>
              <a:rPr lang="en-US" sz="2400" dirty="0" err="1"/>
              <a:t>mặt</a:t>
            </a:r>
            <a:r>
              <a:rPr lang="en-US" sz="2400" dirty="0"/>
              <a:t> </a:t>
            </a:r>
            <a:r>
              <a:rPr lang="en-US" sz="2400" dirty="0" err="1"/>
              <a:t>trời</a:t>
            </a:r>
            <a:r>
              <a:rPr lang="en-US" sz="2400" dirty="0"/>
              <a:t> (</a:t>
            </a:r>
            <a:r>
              <a:rPr lang="en-US" sz="2400" dirty="0" err="1"/>
              <a:t>thông</a:t>
            </a:r>
            <a:r>
              <a:rPr lang="en-US" sz="2400" dirty="0"/>
              <a:t> </a:t>
            </a:r>
            <a:r>
              <a:rPr lang="en-US" sz="2400" dirty="0" err="1"/>
              <a:t>thường</a:t>
            </a:r>
            <a:r>
              <a:rPr lang="en-US" sz="2400" dirty="0"/>
              <a:t> 60 </a:t>
            </a:r>
            <a:r>
              <a:rPr lang="en-US" sz="2400" dirty="0" err="1"/>
              <a:t>hoặc</a:t>
            </a:r>
            <a:r>
              <a:rPr lang="en-US" sz="2400" dirty="0"/>
              <a:t> 72 </a:t>
            </a:r>
            <a:r>
              <a:rPr lang="en-US" sz="2400" dirty="0" err="1"/>
              <a:t>tế</a:t>
            </a:r>
            <a:r>
              <a:rPr lang="en-US" sz="2400" dirty="0"/>
              <a:t> </a:t>
            </a:r>
            <a:r>
              <a:rPr lang="en-US" sz="2400" dirty="0" err="1"/>
              <a:t>bào</a:t>
            </a:r>
            <a:r>
              <a:rPr lang="en-US" sz="2400" dirty="0"/>
              <a:t> </a:t>
            </a:r>
            <a:r>
              <a:rPr lang="en-US" sz="2400" dirty="0" err="1"/>
              <a:t>quang</a:t>
            </a:r>
            <a:r>
              <a:rPr lang="en-US" sz="2400" dirty="0"/>
              <a:t> </a:t>
            </a:r>
            <a:r>
              <a:rPr lang="en-US" sz="2400" dirty="0" err="1"/>
              <a:t>điện</a:t>
            </a:r>
            <a:r>
              <a:rPr lang="en-US" sz="2400" dirty="0"/>
              <a:t> </a:t>
            </a:r>
            <a:r>
              <a:rPr lang="en-US" sz="2400" dirty="0" err="1"/>
              <a:t>trên</a:t>
            </a:r>
            <a:r>
              <a:rPr lang="en-US" sz="2400" dirty="0"/>
              <a:t> </a:t>
            </a:r>
            <a:r>
              <a:rPr lang="en-US" sz="2400" dirty="0" err="1"/>
              <a:t>một</a:t>
            </a:r>
            <a:r>
              <a:rPr lang="en-US" sz="2400" dirty="0"/>
              <a:t> </a:t>
            </a:r>
            <a:r>
              <a:rPr lang="en-US" sz="2400" dirty="0" err="1"/>
              <a:t>tấm</a:t>
            </a:r>
            <a:r>
              <a:rPr lang="en-US" sz="2400" dirty="0"/>
              <a:t> pin </a:t>
            </a:r>
            <a:r>
              <a:rPr lang="en-US" sz="2400" dirty="0" err="1"/>
              <a:t>mặt</a:t>
            </a:r>
            <a:r>
              <a:rPr lang="en-US" sz="2400" dirty="0"/>
              <a:t> </a:t>
            </a:r>
            <a:r>
              <a:rPr lang="en-US" sz="2400" dirty="0" err="1"/>
              <a:t>trời</a:t>
            </a:r>
            <a:r>
              <a:rPr lang="en-US" sz="2400" dirty="0"/>
              <a:t>)</a:t>
            </a:r>
          </a:p>
          <a:p>
            <a:endParaRPr lang="en-US" sz="2400" dirty="0"/>
          </a:p>
        </p:txBody>
      </p:sp>
    </p:spTree>
    <p:extLst>
      <p:ext uri="{BB962C8B-B14F-4D97-AF65-F5344CB8AC3E}">
        <p14:creationId xmlns:p14="http://schemas.microsoft.com/office/powerpoint/2010/main" val="2645128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GB" sz="3600" b="1" dirty="0" smtClean="0"/>
              <a:t>7. </a:t>
            </a:r>
            <a:r>
              <a:rPr lang="vi-VN" sz="3600" b="1" dirty="0" smtClean="0"/>
              <a:t>Cách </a:t>
            </a:r>
            <a:r>
              <a:rPr lang="vi-VN" sz="3600" b="1" dirty="0"/>
              <a:t>ghép nối các tấm pin năng lượng mặt trời</a:t>
            </a:r>
            <a:endParaRPr lang="en-US" sz="3600"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1"/>
            <a:ext cx="10515600" cy="970280"/>
          </a:xfrm>
        </p:spPr>
        <p:txBody>
          <a:bodyPr>
            <a:normAutofit/>
          </a:bodyPr>
          <a:lstStyle/>
          <a:p>
            <a:pPr marL="0" indent="0">
              <a:buNone/>
            </a:pPr>
            <a:r>
              <a:rPr lang="vi-VN" dirty="0"/>
              <a:t>Phương pháp ghép nối pin mặt trời song song</a:t>
            </a:r>
            <a:endParaRPr lang="en-US" dirty="0"/>
          </a:p>
        </p:txBody>
      </p:sp>
      <p:sp>
        <p:nvSpPr>
          <p:cNvPr id="7" name="Content Placeholder 2">
            <a:extLst>
              <a:ext uri="{FF2B5EF4-FFF2-40B4-BE49-F238E27FC236}">
                <a16:creationId xmlns="" xmlns:a16="http://schemas.microsoft.com/office/drawing/2014/main" id="{86900416-4AD3-4455-B363-25F314FAFDD0}"/>
              </a:ext>
            </a:extLst>
          </p:cNvPr>
          <p:cNvSpPr txBox="1">
            <a:spLocks/>
          </p:cNvSpPr>
          <p:nvPr/>
        </p:nvSpPr>
        <p:spPr>
          <a:xfrm>
            <a:off x="817880" y="2060256"/>
            <a:ext cx="5745480" cy="4177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a:t>Trường hợp 1, ghép các tấm pin song song khác nhau về điện áp nhưng có dòng định mức giống nhau</a:t>
            </a:r>
          </a:p>
          <a:p>
            <a:r>
              <a:rPr lang="vi-VN" dirty="0"/>
              <a:t> </a:t>
            </a:r>
            <a:r>
              <a:rPr lang="vi-VN" dirty="0" smtClean="0"/>
              <a:t>Trong </a:t>
            </a:r>
            <a:r>
              <a:rPr lang="vi-VN" dirty="0"/>
              <a:t>trường hợp này tổng điện áp đầu ra sẽ bị giới hạn bởi tấm pin có điện áp thấp nhất, còn dòng điện sẽ là tổng dòng điện của các tấm pin cộng lại.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1761490"/>
            <a:ext cx="4504373" cy="50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627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GB" sz="3600" b="1" dirty="0" smtClean="0"/>
              <a:t>7. </a:t>
            </a:r>
            <a:r>
              <a:rPr lang="vi-VN" sz="3600" b="1" dirty="0" smtClean="0"/>
              <a:t>Cách </a:t>
            </a:r>
            <a:r>
              <a:rPr lang="vi-VN" sz="3600" b="1" dirty="0"/>
              <a:t>ghép nối các tấm pin năng lượng mặt trời</a:t>
            </a:r>
            <a:endParaRPr lang="en-US" sz="3600"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1"/>
            <a:ext cx="10515600" cy="970280"/>
          </a:xfrm>
        </p:spPr>
        <p:txBody>
          <a:bodyPr>
            <a:normAutofit/>
          </a:bodyPr>
          <a:lstStyle/>
          <a:p>
            <a:pPr marL="0" indent="0">
              <a:buNone/>
            </a:pPr>
            <a:r>
              <a:rPr lang="vi-VN" dirty="0"/>
              <a:t>Phương pháp ghép nối pin mặt trời song song</a:t>
            </a:r>
            <a:endParaRPr lang="en-US" dirty="0"/>
          </a:p>
        </p:txBody>
      </p:sp>
      <p:sp>
        <p:nvSpPr>
          <p:cNvPr id="7" name="Content Placeholder 2">
            <a:extLst>
              <a:ext uri="{FF2B5EF4-FFF2-40B4-BE49-F238E27FC236}">
                <a16:creationId xmlns="" xmlns:a16="http://schemas.microsoft.com/office/drawing/2014/main" id="{86900416-4AD3-4455-B363-25F314FAFDD0}"/>
              </a:ext>
            </a:extLst>
          </p:cNvPr>
          <p:cNvSpPr txBox="1">
            <a:spLocks/>
          </p:cNvSpPr>
          <p:nvPr/>
        </p:nvSpPr>
        <p:spPr>
          <a:xfrm>
            <a:off x="858520" y="1811654"/>
            <a:ext cx="5339080" cy="4020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a:t>Trường hợp 2, ghép các tấm pin song song khác nhau về dòng nhưng có cùng mức điện áp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521" y="1582738"/>
            <a:ext cx="3993198" cy="508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627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477500" cy="835025"/>
          </a:xfrm>
          <a:solidFill>
            <a:srgbClr val="FFFF00"/>
          </a:solidFill>
        </p:spPr>
        <p:txBody>
          <a:bodyPr>
            <a:normAutofit/>
          </a:bodyPr>
          <a:lstStyle/>
          <a:p>
            <a:pPr algn="ctr"/>
            <a:r>
              <a:rPr lang="en-GB" sz="3600" b="1" dirty="0" smtClean="0"/>
              <a:t>7. </a:t>
            </a:r>
            <a:r>
              <a:rPr lang="vi-VN" sz="3600" b="1" dirty="0" smtClean="0"/>
              <a:t>Cách </a:t>
            </a:r>
            <a:r>
              <a:rPr lang="vi-VN" sz="3600" b="1" dirty="0"/>
              <a:t>ghép nối các tấm pin năng lượng mặt trời</a:t>
            </a:r>
            <a:endParaRPr lang="en-US" sz="3600"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1"/>
            <a:ext cx="10515600" cy="970280"/>
          </a:xfrm>
        </p:spPr>
        <p:txBody>
          <a:bodyPr>
            <a:normAutofit/>
          </a:bodyPr>
          <a:lstStyle/>
          <a:p>
            <a:pPr marL="0" indent="0">
              <a:buNone/>
            </a:pPr>
            <a:r>
              <a:rPr lang="vi-VN" dirty="0"/>
              <a:t>Phương pháp ghép nối pin hỗn hợp</a:t>
            </a:r>
            <a:endParaRPr lang="en-US" dirty="0"/>
          </a:p>
        </p:txBody>
      </p:sp>
      <p:pic>
        <p:nvPicPr>
          <p:cNvPr id="11" name="Picture 10" descr="phương pháp ghép nối pin hỗn hợp"/>
          <p:cNvPicPr/>
          <p:nvPr/>
        </p:nvPicPr>
        <p:blipFill>
          <a:blip r:embed="rId2">
            <a:extLst>
              <a:ext uri="{28A0092B-C50C-407E-A947-70E740481C1C}">
                <a14:useLocalDpi xmlns:a14="http://schemas.microsoft.com/office/drawing/2010/main" val="0"/>
              </a:ext>
            </a:extLst>
          </a:blip>
          <a:srcRect/>
          <a:stretch>
            <a:fillRect/>
          </a:stretch>
        </p:blipFill>
        <p:spPr bwMode="auto">
          <a:xfrm>
            <a:off x="1933256" y="2760980"/>
            <a:ext cx="9120824" cy="3721100"/>
          </a:xfrm>
          <a:prstGeom prst="rect">
            <a:avLst/>
          </a:prstGeom>
          <a:noFill/>
          <a:ln>
            <a:noFill/>
          </a:ln>
        </p:spPr>
      </p:pic>
      <p:sp>
        <p:nvSpPr>
          <p:cNvPr id="12" name="Content Placeholder 2">
            <a:extLst>
              <a:ext uri="{FF2B5EF4-FFF2-40B4-BE49-F238E27FC236}">
                <a16:creationId xmlns="" xmlns:a16="http://schemas.microsoft.com/office/drawing/2014/main" id="{86900416-4AD3-4455-B363-25F314FAFDD0}"/>
              </a:ext>
            </a:extLst>
          </p:cNvPr>
          <p:cNvSpPr txBox="1">
            <a:spLocks/>
          </p:cNvSpPr>
          <p:nvPr/>
        </p:nvSpPr>
        <p:spPr>
          <a:xfrm>
            <a:off x="838200" y="1684020"/>
            <a:ext cx="4424680" cy="3924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t>G</a:t>
            </a:r>
            <a:r>
              <a:rPr lang="vi-VN" dirty="0" smtClean="0"/>
              <a:t>hép </a:t>
            </a:r>
            <a:r>
              <a:rPr lang="vi-VN" dirty="0"/>
              <a:t>nối pin song song khác nhau cả về dòng lẫn áp</a:t>
            </a:r>
            <a:endParaRPr lang="en-US" dirty="0"/>
          </a:p>
        </p:txBody>
      </p:sp>
    </p:spTree>
    <p:extLst>
      <p:ext uri="{BB962C8B-B14F-4D97-AF65-F5344CB8AC3E}">
        <p14:creationId xmlns:p14="http://schemas.microsoft.com/office/powerpoint/2010/main" val="1976570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a:solidFill>
            <a:srgbClr val="FFFF00"/>
          </a:solidFill>
        </p:spPr>
        <p:txBody>
          <a:bodyPr>
            <a:normAutofit/>
          </a:bodyPr>
          <a:lstStyle/>
          <a:p>
            <a:pPr algn="ctr"/>
            <a:r>
              <a:rPr lang="en-US" b="1" dirty="0" smtClean="0"/>
              <a:t>8. Pin </a:t>
            </a:r>
            <a:r>
              <a:rPr lang="en-US" b="1" dirty="0" err="1" smtClean="0"/>
              <a:t>mặt</a:t>
            </a:r>
            <a:r>
              <a:rPr lang="en-US" b="1" dirty="0" smtClean="0"/>
              <a:t> </a:t>
            </a:r>
            <a:r>
              <a:rPr lang="en-US" b="1" dirty="0" err="1" smtClean="0"/>
              <a:t>trời</a:t>
            </a:r>
            <a:r>
              <a:rPr lang="en-US" b="1" dirty="0" smtClean="0"/>
              <a:t> </a:t>
            </a:r>
            <a:r>
              <a:rPr lang="en-US" b="1" dirty="0" err="1" smtClean="0"/>
              <a:t>có</a:t>
            </a:r>
            <a:r>
              <a:rPr lang="en-US" b="1" dirty="0" smtClean="0"/>
              <a:t> </a:t>
            </a:r>
            <a:r>
              <a:rPr lang="en-US" b="1" dirty="0" err="1" smtClean="0"/>
              <a:t>được</a:t>
            </a:r>
            <a:r>
              <a:rPr lang="en-US" b="1" dirty="0" smtClean="0"/>
              <a:t> </a:t>
            </a:r>
            <a:r>
              <a:rPr lang="en-US" b="1" dirty="0" err="1" smtClean="0"/>
              <a:t>làm</a:t>
            </a:r>
            <a:r>
              <a:rPr lang="en-US" b="1" dirty="0" smtClean="0"/>
              <a:t> </a:t>
            </a:r>
            <a:r>
              <a:rPr lang="en-US" b="1" dirty="0" err="1" smtClean="0"/>
              <a:t>việc</a:t>
            </a:r>
            <a:r>
              <a:rPr lang="en-US" b="1" dirty="0" smtClean="0"/>
              <a:t> </a:t>
            </a:r>
            <a:r>
              <a:rPr lang="en-US" b="1" dirty="0" err="1" smtClean="0"/>
              <a:t>hở</a:t>
            </a:r>
            <a:r>
              <a:rPr lang="en-US" b="1" dirty="0" smtClean="0"/>
              <a:t> </a:t>
            </a:r>
            <a:r>
              <a:rPr lang="en-US" b="1" dirty="0" err="1" smtClean="0"/>
              <a:t>mạch</a:t>
            </a:r>
            <a:r>
              <a:rPr lang="en-US" b="1" dirty="0" smtClean="0"/>
              <a:t>?</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1143000"/>
            <a:ext cx="10515600" cy="5033963"/>
          </a:xfrm>
        </p:spPr>
        <p:txBody>
          <a:bodyPr>
            <a:normAutofit/>
          </a:bodyPr>
          <a:lstStyle/>
          <a:p>
            <a:pPr marL="0" indent="0">
              <a:buNone/>
            </a:pPr>
            <a:r>
              <a:rPr lang="en-US" dirty="0" err="1" smtClean="0"/>
              <a:t>Trả</a:t>
            </a:r>
            <a:r>
              <a:rPr lang="en-US" dirty="0" smtClean="0"/>
              <a:t> </a:t>
            </a:r>
            <a:r>
              <a:rPr lang="en-US" dirty="0" err="1" smtClean="0"/>
              <a:t>lời</a:t>
            </a:r>
            <a:r>
              <a:rPr lang="en-US" dirty="0" smtClean="0"/>
              <a:t> </a:t>
            </a:r>
            <a:r>
              <a:rPr lang="en-US" dirty="0" err="1" smtClean="0"/>
              <a:t>của</a:t>
            </a:r>
            <a:r>
              <a:rPr lang="en-US" dirty="0" smtClean="0"/>
              <a:t> </a:t>
            </a:r>
            <a:r>
              <a:rPr lang="en-US" dirty="0" err="1" smtClean="0"/>
              <a:t>một</a:t>
            </a:r>
            <a:r>
              <a:rPr lang="en-US" dirty="0" smtClean="0"/>
              <a:t> </a:t>
            </a:r>
            <a:r>
              <a:rPr lang="en-US" dirty="0" err="1" smtClean="0"/>
              <a:t>số</a:t>
            </a:r>
            <a:r>
              <a:rPr lang="en-US" dirty="0" smtClean="0"/>
              <a:t> </a:t>
            </a:r>
            <a:r>
              <a:rPr lang="en-US" dirty="0" err="1" smtClean="0"/>
              <a:t>chuyên</a:t>
            </a:r>
            <a:r>
              <a:rPr lang="en-US" dirty="0" smtClean="0"/>
              <a:t> </a:t>
            </a:r>
            <a:r>
              <a:rPr lang="en-US" dirty="0" err="1" smtClean="0"/>
              <a:t>gia</a:t>
            </a:r>
            <a:r>
              <a:rPr lang="en-US" dirty="0" smtClean="0"/>
              <a:t>:</a:t>
            </a:r>
          </a:p>
          <a:p>
            <a:pPr marL="0" indent="0">
              <a:buNone/>
            </a:pPr>
            <a:r>
              <a:rPr lang="vi-VN" dirty="0">
                <a:hlinkClick r:id="rId2"/>
              </a:rPr>
              <a:t>Abdelhalim </a:t>
            </a:r>
            <a:r>
              <a:rPr lang="vi-VN" dirty="0" smtClean="0">
                <a:hlinkClick r:id="rId2"/>
              </a:rPr>
              <a:t>Zekry</a:t>
            </a:r>
            <a:r>
              <a:rPr lang="vi-VN" dirty="0" smtClean="0"/>
              <a:t> Ain </a:t>
            </a:r>
            <a:r>
              <a:rPr lang="vi-VN" dirty="0"/>
              <a:t>Shams University</a:t>
            </a:r>
            <a:endParaRPr lang="en-US" dirty="0" smtClean="0"/>
          </a:p>
          <a:p>
            <a:pPr marL="0" indent="0">
              <a:buNone/>
            </a:pPr>
            <a:r>
              <a:rPr lang="vi-VN" dirty="0"/>
              <a:t>Open circuit condition means that the there is no load connected to the cell.</a:t>
            </a:r>
          </a:p>
          <a:p>
            <a:pPr marL="0" indent="0">
              <a:buNone/>
            </a:pPr>
            <a:r>
              <a:rPr lang="vi-VN" dirty="0"/>
              <a:t>Under this condition the photogenerated electrical power will be dissipated in the cell causing some temperature rise compared to the maximum operating power condition.</a:t>
            </a:r>
          </a:p>
          <a:p>
            <a:pPr marL="0" indent="0">
              <a:buNone/>
            </a:pPr>
            <a:r>
              <a:rPr lang="vi-VN" b="1" dirty="0"/>
              <a:t>This operation mode was a subject of debate in the research gate.</a:t>
            </a:r>
            <a:endParaRPr lang="vi-VN" dirty="0"/>
          </a:p>
          <a:p>
            <a:pPr marL="0" indent="0">
              <a:buNone/>
            </a:pPr>
            <a:r>
              <a:rPr lang="vi-VN" b="1" dirty="0"/>
              <a:t>But i would stress that this operation mode is safe. However it may affect the operational lifetime of the cells.</a:t>
            </a:r>
            <a:endParaRPr lang="vi-VN" dirty="0"/>
          </a:p>
          <a:p>
            <a:pPr marL="0" indent="0">
              <a:buNone/>
            </a:pPr>
            <a:endParaRPr lang="en-US" dirty="0"/>
          </a:p>
        </p:txBody>
      </p:sp>
    </p:spTree>
    <p:extLst>
      <p:ext uri="{BB962C8B-B14F-4D97-AF65-F5344CB8AC3E}">
        <p14:creationId xmlns:p14="http://schemas.microsoft.com/office/powerpoint/2010/main" val="461020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4175"/>
            <a:ext cx="9677400" cy="949325"/>
          </a:xfrm>
          <a:solidFill>
            <a:srgbClr val="FFFF00"/>
          </a:solidFill>
        </p:spPr>
        <p:txBody>
          <a:bodyPr/>
          <a:lstStyle/>
          <a:p>
            <a:r>
              <a:rPr lang="en-US" b="1" dirty="0" smtClean="0"/>
              <a:t>8. Pin </a:t>
            </a:r>
            <a:r>
              <a:rPr lang="en-US" b="1" dirty="0" err="1"/>
              <a:t>mặt</a:t>
            </a:r>
            <a:r>
              <a:rPr lang="en-US" b="1" dirty="0"/>
              <a:t> </a:t>
            </a:r>
            <a:r>
              <a:rPr lang="en-US" b="1" dirty="0" err="1"/>
              <a:t>trời</a:t>
            </a:r>
            <a:r>
              <a:rPr lang="en-US" b="1" dirty="0"/>
              <a:t> </a:t>
            </a:r>
            <a:r>
              <a:rPr lang="en-US" b="1" dirty="0" err="1"/>
              <a:t>có</a:t>
            </a:r>
            <a:r>
              <a:rPr lang="en-US" b="1" dirty="0"/>
              <a:t> </a:t>
            </a:r>
            <a:r>
              <a:rPr lang="en-US" b="1" dirty="0" err="1"/>
              <a:t>được</a:t>
            </a:r>
            <a:r>
              <a:rPr lang="en-US" b="1" dirty="0"/>
              <a:t> </a:t>
            </a:r>
            <a:r>
              <a:rPr lang="en-US" b="1" dirty="0" err="1"/>
              <a:t>làm</a:t>
            </a:r>
            <a:r>
              <a:rPr lang="en-US" b="1" dirty="0"/>
              <a:t> </a:t>
            </a:r>
            <a:r>
              <a:rPr lang="en-US" b="1" dirty="0" err="1"/>
              <a:t>việc</a:t>
            </a:r>
            <a:r>
              <a:rPr lang="en-US" b="1" dirty="0"/>
              <a:t> </a:t>
            </a:r>
            <a:r>
              <a:rPr lang="en-US" b="1" dirty="0" err="1"/>
              <a:t>hở</a:t>
            </a:r>
            <a:r>
              <a:rPr lang="en-US" b="1" dirty="0"/>
              <a:t> </a:t>
            </a:r>
            <a:r>
              <a:rPr lang="en-US" b="1" dirty="0" err="1"/>
              <a:t>mạch</a:t>
            </a:r>
            <a:r>
              <a:rPr lang="en-US" b="1" dirty="0"/>
              <a:t>?</a:t>
            </a:r>
            <a:endParaRPr lang="vi-VN" dirty="0"/>
          </a:p>
        </p:txBody>
      </p:sp>
      <p:sp>
        <p:nvSpPr>
          <p:cNvPr id="3" name="Content Placeholder 2"/>
          <p:cNvSpPr>
            <a:spLocks noGrp="1"/>
          </p:cNvSpPr>
          <p:nvPr>
            <p:ph idx="1"/>
          </p:nvPr>
        </p:nvSpPr>
        <p:spPr/>
        <p:txBody>
          <a:bodyPr>
            <a:normAutofit fontScale="92500" lnSpcReduction="10000"/>
          </a:bodyPr>
          <a:lstStyle/>
          <a:p>
            <a:pPr marL="0" indent="0">
              <a:buNone/>
            </a:pPr>
            <a:r>
              <a:rPr lang="vi-VN" dirty="0">
                <a:hlinkClick r:id="rId2"/>
              </a:rPr>
              <a:t>Shashank </a:t>
            </a:r>
            <a:r>
              <a:rPr lang="vi-VN" dirty="0" smtClean="0">
                <a:hlinkClick r:id="rId2"/>
              </a:rPr>
              <a:t>Vyas</a:t>
            </a:r>
            <a:r>
              <a:rPr lang="vi-VN" dirty="0" smtClean="0"/>
              <a:t> The </a:t>
            </a:r>
            <a:r>
              <a:rPr lang="vi-VN" dirty="0"/>
              <a:t>Energy and Resources </a:t>
            </a:r>
            <a:r>
              <a:rPr lang="vi-VN" dirty="0" smtClean="0"/>
              <a:t>Institute</a:t>
            </a:r>
          </a:p>
          <a:p>
            <a:pPr marL="0" indent="0">
              <a:buNone/>
            </a:pPr>
            <a:r>
              <a:rPr lang="en-US" dirty="0"/>
              <a:t>Since a no-load condition is equivalent to a infinitely high load resistance, the PV will sense no current conducting path and its </a:t>
            </a:r>
            <a:r>
              <a:rPr lang="en-US" b="1" dirty="0"/>
              <a:t>terminal voltage shoots to its  </a:t>
            </a:r>
            <a:r>
              <a:rPr lang="en-US" b="1" dirty="0" err="1"/>
              <a:t>Voc</a:t>
            </a:r>
            <a:r>
              <a:rPr lang="en-US" b="1" dirty="0"/>
              <a:t> which may damage the inverter</a:t>
            </a:r>
            <a:r>
              <a:rPr lang="en-US" dirty="0"/>
              <a:t> i/p </a:t>
            </a:r>
            <a:r>
              <a:rPr lang="en-US" b="1" dirty="0"/>
              <a:t>if it is not sized properly considering the no-load condition</a:t>
            </a:r>
            <a:r>
              <a:rPr lang="en-US" b="1" dirty="0" smtClean="0"/>
              <a:t>.</a:t>
            </a:r>
            <a:endParaRPr lang="vi-VN" b="1" dirty="0" smtClean="0"/>
          </a:p>
          <a:p>
            <a:pPr marL="0" indent="0">
              <a:buNone/>
            </a:pPr>
            <a:r>
              <a:rPr lang="vi-VN" dirty="0">
                <a:hlinkClick r:id="rId3"/>
              </a:rPr>
              <a:t>Saumendra </a:t>
            </a:r>
            <a:r>
              <a:rPr lang="vi-VN" dirty="0" smtClean="0">
                <a:hlinkClick r:id="rId3"/>
              </a:rPr>
              <a:t>Aggarwal</a:t>
            </a:r>
            <a:r>
              <a:rPr lang="vi-VN" dirty="0" smtClean="0"/>
              <a:t> TERI University</a:t>
            </a:r>
          </a:p>
          <a:p>
            <a:pPr marL="0" indent="0">
              <a:buNone/>
            </a:pPr>
            <a:r>
              <a:rPr lang="en-US" dirty="0"/>
              <a:t>will there be any chance of causing damage to solar cell </a:t>
            </a:r>
            <a:r>
              <a:rPr lang="en-US" dirty="0" smtClean="0"/>
              <a:t>?</a:t>
            </a:r>
            <a:endParaRPr lang="vi-VN" dirty="0" smtClean="0"/>
          </a:p>
          <a:p>
            <a:pPr marL="0" indent="0">
              <a:buNone/>
            </a:pPr>
            <a:r>
              <a:rPr lang="en-US" dirty="0"/>
              <a:t>at no load the solar cell will be operating in open circuit condition. If  there is internal shunting resistance it will slightly load the solar cell. This shunt resistance must be high enough such that it will not cause an appreciable loss of the photo voltaic power</a:t>
            </a:r>
            <a:endParaRPr lang="vi-VN" dirty="0"/>
          </a:p>
          <a:p>
            <a:endParaRPr lang="vi-VN" dirty="0"/>
          </a:p>
        </p:txBody>
      </p:sp>
    </p:spTree>
    <p:extLst>
      <p:ext uri="{BB962C8B-B14F-4D97-AF65-F5344CB8AC3E}">
        <p14:creationId xmlns:p14="http://schemas.microsoft.com/office/powerpoint/2010/main" val="810261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4176"/>
            <a:ext cx="9925050" cy="1035050"/>
          </a:xfrm>
          <a:solidFill>
            <a:srgbClr val="FFFF00"/>
          </a:solidFill>
        </p:spPr>
        <p:txBody>
          <a:bodyPr/>
          <a:lstStyle/>
          <a:p>
            <a:pPr algn="ctr"/>
            <a:r>
              <a:rPr lang="en-US" b="1" dirty="0" smtClean="0"/>
              <a:t>8. Pin </a:t>
            </a:r>
            <a:r>
              <a:rPr lang="en-US" b="1" dirty="0" err="1"/>
              <a:t>mặt</a:t>
            </a:r>
            <a:r>
              <a:rPr lang="en-US" b="1" dirty="0"/>
              <a:t> </a:t>
            </a:r>
            <a:r>
              <a:rPr lang="en-US" b="1" dirty="0" err="1"/>
              <a:t>trời</a:t>
            </a:r>
            <a:r>
              <a:rPr lang="en-US" b="1" dirty="0"/>
              <a:t> </a:t>
            </a:r>
            <a:r>
              <a:rPr lang="en-US" b="1" dirty="0" err="1"/>
              <a:t>có</a:t>
            </a:r>
            <a:r>
              <a:rPr lang="en-US" b="1" dirty="0"/>
              <a:t> </a:t>
            </a:r>
            <a:r>
              <a:rPr lang="en-US" b="1" dirty="0" err="1"/>
              <a:t>được</a:t>
            </a:r>
            <a:r>
              <a:rPr lang="en-US" b="1" dirty="0"/>
              <a:t> </a:t>
            </a:r>
            <a:r>
              <a:rPr lang="en-US" b="1" dirty="0" err="1"/>
              <a:t>làm</a:t>
            </a:r>
            <a:r>
              <a:rPr lang="en-US" b="1" dirty="0"/>
              <a:t> </a:t>
            </a:r>
            <a:r>
              <a:rPr lang="en-US" b="1" dirty="0" err="1"/>
              <a:t>việc</a:t>
            </a:r>
            <a:r>
              <a:rPr lang="en-US" b="1" dirty="0"/>
              <a:t> </a:t>
            </a:r>
            <a:r>
              <a:rPr lang="en-US" b="1" dirty="0" err="1"/>
              <a:t>hở</a:t>
            </a:r>
            <a:r>
              <a:rPr lang="en-US" b="1" dirty="0"/>
              <a:t> </a:t>
            </a:r>
            <a:r>
              <a:rPr lang="en-US" b="1" dirty="0" err="1"/>
              <a:t>mạch</a:t>
            </a:r>
            <a:r>
              <a:rPr lang="en-US" b="1" dirty="0"/>
              <a:t>?</a:t>
            </a:r>
            <a:endParaRPr lang="vi-VN"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Hussein A </a:t>
            </a:r>
            <a:r>
              <a:rPr lang="en-US" dirty="0" err="1" smtClean="0"/>
              <a:t>Kazem</a:t>
            </a:r>
            <a:r>
              <a:rPr lang="en-US" dirty="0" smtClean="0"/>
              <a:t> </a:t>
            </a:r>
            <a:r>
              <a:rPr lang="en-US" dirty="0" err="1" smtClean="0"/>
              <a:t>Sohar</a:t>
            </a:r>
            <a:r>
              <a:rPr lang="en-US" dirty="0" smtClean="0"/>
              <a:t> </a:t>
            </a:r>
            <a:r>
              <a:rPr lang="en-US" dirty="0"/>
              <a:t>University</a:t>
            </a:r>
            <a:endParaRPr lang="vi-VN" dirty="0"/>
          </a:p>
          <a:p>
            <a:pPr marL="0" indent="0">
              <a:buNone/>
            </a:pPr>
            <a:r>
              <a:rPr lang="en-US" dirty="0"/>
              <a:t>At open circuit condition, the voltage reaches the cell highest voltage and since theoretically current is zero and the power is zero. </a:t>
            </a:r>
            <a:r>
              <a:rPr lang="en-US" b="1" dirty="0"/>
              <a:t>However, practically there is very small leakage current follow through the cell internal resistance, which is not enough to effect or damage the cell.</a:t>
            </a:r>
            <a:r>
              <a:rPr lang="en-US" dirty="0"/>
              <a:t> In general nothing will happen</a:t>
            </a:r>
            <a:r>
              <a:rPr lang="en-US" dirty="0" smtClean="0"/>
              <a:t>.</a:t>
            </a:r>
          </a:p>
          <a:p>
            <a:pPr marL="0" indent="0">
              <a:buNone/>
            </a:pPr>
            <a:r>
              <a:rPr lang="vi-VN" b="1" dirty="0">
                <a:hlinkClick r:id="rId2"/>
              </a:rPr>
              <a:t>Vladimir </a:t>
            </a:r>
            <a:r>
              <a:rPr lang="vi-VN" b="1" dirty="0" smtClean="0">
                <a:hlinkClick r:id="rId2"/>
              </a:rPr>
              <a:t>Kubov</a:t>
            </a:r>
            <a:r>
              <a:rPr lang="vi-VN" b="1" dirty="0" smtClean="0"/>
              <a:t>  </a:t>
            </a:r>
            <a:r>
              <a:rPr lang="vi-VN" dirty="0" smtClean="0"/>
              <a:t>Petro </a:t>
            </a:r>
            <a:r>
              <a:rPr lang="vi-VN" dirty="0"/>
              <a:t>Mohyla Black Sea State </a:t>
            </a:r>
            <a:r>
              <a:rPr lang="vi-VN" dirty="0" smtClean="0"/>
              <a:t>University</a:t>
            </a:r>
          </a:p>
          <a:p>
            <a:pPr marL="0" indent="0">
              <a:buNone/>
            </a:pPr>
            <a:r>
              <a:rPr lang="en-US" dirty="0"/>
              <a:t>Here is example of temperature variations on  two identical solar PV-batteries for Short Circuit- and Open Circuit - mode. The electrical load mode had switched on 12:22, and temperature difference on backside of PV-panels had changed from 1-2C (OC-mode) to 10-11C (SC-mode).</a:t>
            </a:r>
            <a:endParaRPr lang="vi-VN" dirty="0"/>
          </a:p>
          <a:p>
            <a:pPr marL="0" indent="0">
              <a:buNone/>
            </a:pPr>
            <a:endParaRPr lang="vi-VN" dirty="0"/>
          </a:p>
          <a:p>
            <a:pPr marL="0" indent="0">
              <a:buNone/>
            </a:pPr>
            <a:endParaRPr lang="vi-VN" dirty="0"/>
          </a:p>
          <a:p>
            <a:pPr marL="0" indent="0">
              <a:buNone/>
            </a:pPr>
            <a:endParaRPr lang="vi-VN" dirty="0"/>
          </a:p>
        </p:txBody>
      </p:sp>
    </p:spTree>
    <p:extLst>
      <p:ext uri="{BB962C8B-B14F-4D97-AF65-F5344CB8AC3E}">
        <p14:creationId xmlns:p14="http://schemas.microsoft.com/office/powerpoint/2010/main" val="37173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a:solidFill>
            <a:srgbClr val="FFFF00"/>
          </a:solidFill>
        </p:spPr>
        <p:txBody>
          <a:bodyPr/>
          <a:lstStyle/>
          <a:p>
            <a:pPr algn="ctr"/>
            <a:r>
              <a:rPr lang="en-US" b="1" dirty="0" smtClean="0"/>
              <a:t>2. </a:t>
            </a:r>
            <a:r>
              <a:rPr lang="en-US" b="1" dirty="0" err="1" smtClean="0"/>
              <a:t>Cấu</a:t>
            </a:r>
            <a:r>
              <a:rPr lang="en-US" b="1" dirty="0" smtClean="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a:t>trời</a:t>
            </a:r>
            <a:r>
              <a:rPr lang="en-US" b="1" dirty="0"/>
              <a:t> </a:t>
            </a:r>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1028700" y="1690688"/>
            <a:ext cx="10677525" cy="4471987"/>
          </a:xfrm>
        </p:spPr>
        <p:txBody>
          <a:bodyPr>
            <a:normAutofit fontScale="92500" lnSpcReduction="10000"/>
          </a:bodyPr>
          <a:lstStyle/>
          <a:p>
            <a:r>
              <a:rPr lang="vi-VN" b="1" dirty="0"/>
              <a:t>Lớp tế bào quang điện Solar Cells bên trong</a:t>
            </a:r>
            <a:endParaRPr lang="en-US" b="1" dirty="0"/>
          </a:p>
          <a:p>
            <a:pPr marL="0" indent="0">
              <a:buNone/>
            </a:pPr>
            <a:r>
              <a:rPr lang="vi-VN" dirty="0"/>
              <a:t>Các tế bào quang điện là thành phần chính và có chức năng hấp thu ánh sáng mặt trời quang năng và biến đổi thành điện năng.</a:t>
            </a:r>
            <a:br>
              <a:rPr lang="vi-VN" dirty="0"/>
            </a:br>
            <a:r>
              <a:rPr lang="vi-VN" dirty="0"/>
              <a:t>Các tế bào tinh thể Silics này có thể là đơn tinh thể (goi là Pin Mono) hoặc đa tinh thể (Gọi là Pin Poly), tùy theo quy trình sản xuất của từng hãng pin mặt trời .</a:t>
            </a:r>
            <a:br>
              <a:rPr lang="vi-VN" dirty="0"/>
            </a:br>
            <a:r>
              <a:rPr lang="vi-VN" dirty="0"/>
              <a:t>Các đặc tính kỹ thuật chính là: kích thước, màu sắc, số lượng tế bào – Cells pin và quan trọng hơn hết là hiệu suất chuyển đổi của pin mặt trời.</a:t>
            </a:r>
            <a:br>
              <a:rPr lang="vi-VN" dirty="0"/>
            </a:br>
            <a:r>
              <a:rPr lang="vi-VN" dirty="0"/>
              <a:t>Hiện nay , các tế bào Cells pin phổ biến nhất là các tế bào đa tinh thể Poly với hiệu suất chuyển hóa khoảng 17,6%, tạo ra một pin mặt trời 250W với 60 cells. Các tế bào Cells này được liên kết với nhau bằng một dây đồng mỏng được phủ một hợp kim thiếc.</a:t>
            </a:r>
            <a:endParaRPr lang="en-US" dirty="0"/>
          </a:p>
          <a:p>
            <a:endParaRPr lang="en-US" sz="2000" dirty="0"/>
          </a:p>
        </p:txBody>
      </p:sp>
    </p:spTree>
    <p:extLst>
      <p:ext uri="{BB962C8B-B14F-4D97-AF65-F5344CB8AC3E}">
        <p14:creationId xmlns:p14="http://schemas.microsoft.com/office/powerpoint/2010/main" val="29245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a:solidFill>
            <a:srgbClr val="FFFF00"/>
          </a:solidFill>
        </p:spPr>
        <p:txBody>
          <a:bodyPr/>
          <a:lstStyle/>
          <a:p>
            <a:pPr algn="ctr"/>
            <a:r>
              <a:rPr lang="en-US" b="1" dirty="0" smtClean="0"/>
              <a:t>2. </a:t>
            </a:r>
            <a:r>
              <a:rPr lang="en-US" b="1" dirty="0" err="1" smtClean="0"/>
              <a:t>Cấu</a:t>
            </a:r>
            <a:r>
              <a:rPr lang="en-US" b="1" dirty="0" smtClean="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a:t>trời</a:t>
            </a:r>
            <a:r>
              <a:rPr lang="en-US" b="1" dirty="0"/>
              <a:t> </a:t>
            </a:r>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838200" y="1825625"/>
            <a:ext cx="10515600" cy="4667250"/>
          </a:xfrm>
        </p:spPr>
        <p:txBody>
          <a:bodyPr>
            <a:normAutofit fontScale="85000" lnSpcReduction="20000"/>
          </a:bodyPr>
          <a:lstStyle/>
          <a:p>
            <a:r>
              <a:rPr lang="vi-VN" b="1" dirty="0"/>
              <a:t>Lớp kính trước của pin mặt trời</a:t>
            </a:r>
            <a:endParaRPr lang="en-US" b="1" dirty="0"/>
          </a:p>
          <a:p>
            <a:pPr marL="0" indent="0">
              <a:buNone/>
            </a:pPr>
            <a:r>
              <a:rPr lang="vi-VN" dirty="0"/>
              <a:t>Phần Kính mặt trước của pin mặt trời là phần nặng nhất . Nó có chức năng bảo vệ và đảm bảo độ bền cho toàn bộ tấm pin mặt trời, duy trì độ trong suốt cao. Độ dày của lớp này thường là 3,3mm nhưng nó có thể dao động từ 2 mm đến 4mm tùy thuộc vào loại kính mà hãng sản xuất pin đó chọn. Điều quan trọng là phải chú ý đến các yếu tố như chất lượng độ cứng, độ truyền quang phổ và truyền ánh sáng. Pin càng tốt thì lớp kính trước này hấp thu ánh sáng đi qua tốt hơn , phản xạ ánh sáng ít hơn.</a:t>
            </a:r>
            <a:endParaRPr lang="en-US" dirty="0"/>
          </a:p>
          <a:p>
            <a:r>
              <a:rPr lang="vi-VN" b="1" dirty="0"/>
              <a:t>Tấm nền của pin</a:t>
            </a:r>
            <a:endParaRPr lang="en-US" b="1" dirty="0"/>
          </a:p>
          <a:p>
            <a:pPr marL="0" indent="0">
              <a:buNone/>
            </a:pPr>
            <a:r>
              <a:rPr lang="vi-VN" dirty="0"/>
              <a:t>Tấm nền mặt sau của pin mặt trời được làm từ một vật liệu nhựa có chức năng cách ly điện, bảo vệ và che chắn các tế bào PV khỏi thời tiết và độ ẩm. Tấm đặc biệt này thường có màu trắng và được bán ở dạng cuộn hoặc tấm. Các loại pin các hãng khác nhau có thể khác nhau về độ dày, màu sắc và sự hiện diện của các vật liệu cụ thể để che chắn tốt hơn hoặc cho độ bền cơ học cao hơn.</a:t>
            </a:r>
            <a:endParaRPr lang="en-US" dirty="0"/>
          </a:p>
          <a:p>
            <a:endParaRPr lang="en-US" dirty="0"/>
          </a:p>
        </p:txBody>
      </p:sp>
    </p:spTree>
    <p:extLst>
      <p:ext uri="{BB962C8B-B14F-4D97-AF65-F5344CB8AC3E}">
        <p14:creationId xmlns:p14="http://schemas.microsoft.com/office/powerpoint/2010/main" val="48680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a:solidFill>
            <a:srgbClr val="FFFF00"/>
          </a:solidFill>
        </p:spPr>
        <p:txBody>
          <a:bodyPr/>
          <a:lstStyle/>
          <a:p>
            <a:pPr algn="ctr"/>
            <a:r>
              <a:rPr lang="en-US" b="1" dirty="0" smtClean="0"/>
              <a:t>2. </a:t>
            </a:r>
            <a:r>
              <a:rPr lang="en-US" b="1" dirty="0" err="1" smtClean="0"/>
              <a:t>Cấu</a:t>
            </a:r>
            <a:r>
              <a:rPr lang="en-US" b="1" dirty="0" smtClean="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a:t>trời</a:t>
            </a:r>
            <a:r>
              <a:rPr lang="en-US" b="1" dirty="0"/>
              <a:t> </a:t>
            </a:r>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838200" y="1825625"/>
            <a:ext cx="10515600" cy="4667250"/>
          </a:xfrm>
        </p:spPr>
        <p:txBody>
          <a:bodyPr>
            <a:normAutofit fontScale="77500" lnSpcReduction="20000"/>
          </a:bodyPr>
          <a:lstStyle/>
          <a:p>
            <a:r>
              <a:rPr lang="vi-VN" b="1" dirty="0"/>
              <a:t>Vật liệu đóng gói hoàn thiện Pin mặt trời</a:t>
            </a:r>
            <a:endParaRPr lang="en-US" b="1" dirty="0"/>
          </a:p>
          <a:p>
            <a:pPr marL="0" indent="0">
              <a:buNone/>
            </a:pPr>
            <a:r>
              <a:rPr lang="vi-VN" dirty="0"/>
              <a:t>Một trong những vật liệu quan trọng nhất là chất liệu đóng gói – là chất kết dính giữa các lớp khác nhau của pin mặt trời. Vật liệu phổ biến nhất được sử dụng làm chất đóng gói là </a:t>
            </a:r>
            <a:r>
              <a:rPr lang="vi-VN" u="sng" dirty="0">
                <a:hlinkClick r:id="rId2"/>
              </a:rPr>
              <a:t>EVA – Ethylene vinyl acetate</a:t>
            </a:r>
            <a:r>
              <a:rPr lang="vi-VN" dirty="0"/>
              <a:t>. Nó là một polymer đục mờ được đóng theo cuộn. Nó phải được cắt thành tấm và nằm trước và sau các tế bào quang điện. Khi chịu một quá trình nhiệt của nấu chân không, loại polymer đặc biệt này trở đăc lại thành keo trong suốt và kết dính các tế bào quang điện. Chất lượng của quá trình này, được gọi là cán màng, đảm bảo tuổi thọ cao cho chính tấm pin đó, đồng thời có ảnh hưởng đến việc truyền ánh sáng, tốc độ xử lý và khả năng chống lại màu vàng do tia UV.</a:t>
            </a:r>
            <a:endParaRPr lang="en-US" dirty="0"/>
          </a:p>
          <a:p>
            <a:r>
              <a:rPr lang="vi-VN" b="1" dirty="0"/>
              <a:t>Khung tấm pin mặt trời</a:t>
            </a:r>
            <a:endParaRPr lang="en-US" b="1" dirty="0"/>
          </a:p>
          <a:p>
            <a:pPr marL="0" indent="0">
              <a:buNone/>
            </a:pPr>
            <a:r>
              <a:rPr lang="vi-VN" dirty="0"/>
              <a:t>Một trong những phần cuối cùng được lắp ráp pin mặt trời là khung. Nó thường được làm bằng nhôm và có chức năng đảm bảo độ bền cho tấm pin.</a:t>
            </a:r>
            <a:br>
              <a:rPr lang="vi-VN" dirty="0"/>
            </a:br>
            <a:r>
              <a:rPr lang="vi-VN" dirty="0"/>
              <a:t>Đối với các trường hợp sử dụng đặc biệt, cũng có sẵn các tấm pin không khung hoặc các giải pháp nhựa đặc biệt. Những giải pháp này thường liên quan đến việc sử dụng các dung dịch hỗ trợ dán ở phía sau với công nghệ kính thủy tinh.</a:t>
            </a:r>
            <a:endParaRPr lang="en-US" dirty="0"/>
          </a:p>
          <a:p>
            <a:endParaRPr lang="en-US" dirty="0"/>
          </a:p>
        </p:txBody>
      </p:sp>
    </p:spTree>
    <p:extLst>
      <p:ext uri="{BB962C8B-B14F-4D97-AF65-F5344CB8AC3E}">
        <p14:creationId xmlns:p14="http://schemas.microsoft.com/office/powerpoint/2010/main" val="331964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a:solidFill>
            <a:srgbClr val="FFFF00"/>
          </a:solidFill>
        </p:spPr>
        <p:txBody>
          <a:bodyPr/>
          <a:lstStyle/>
          <a:p>
            <a:pPr algn="ctr"/>
            <a:r>
              <a:rPr lang="en-US" b="1" dirty="0" smtClean="0"/>
              <a:t>2. </a:t>
            </a:r>
            <a:r>
              <a:rPr lang="en-US" b="1" dirty="0" err="1" smtClean="0"/>
              <a:t>Cấu</a:t>
            </a:r>
            <a:r>
              <a:rPr lang="en-US" b="1" dirty="0" smtClean="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a:t>trời</a:t>
            </a:r>
            <a:r>
              <a:rPr lang="en-US" b="1" dirty="0"/>
              <a:t> </a:t>
            </a:r>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838200" y="1825625"/>
            <a:ext cx="10344150" cy="1803400"/>
          </a:xfrm>
        </p:spPr>
        <p:txBody>
          <a:bodyPr>
            <a:normAutofit fontScale="92500" lnSpcReduction="10000"/>
          </a:bodyPr>
          <a:lstStyle/>
          <a:p>
            <a:pPr marL="0" indent="0">
              <a:buNone/>
            </a:pPr>
            <a:r>
              <a:rPr lang="en-US" dirty="0" err="1"/>
              <a:t>Nguyên</a:t>
            </a:r>
            <a:r>
              <a:rPr lang="en-US" dirty="0"/>
              <a:t> </a:t>
            </a:r>
            <a:r>
              <a:rPr lang="en-US" dirty="0" err="1"/>
              <a:t>lý</a:t>
            </a:r>
            <a:r>
              <a:rPr lang="en-US" dirty="0"/>
              <a:t> </a:t>
            </a:r>
            <a:r>
              <a:rPr lang="en-US" dirty="0" err="1"/>
              <a:t>hoạt</a:t>
            </a:r>
            <a:r>
              <a:rPr lang="en-US" dirty="0"/>
              <a:t> </a:t>
            </a:r>
            <a:r>
              <a:rPr lang="en-US" dirty="0" err="1"/>
              <a:t>động</a:t>
            </a:r>
            <a:r>
              <a:rPr lang="en-US" dirty="0"/>
              <a:t> </a:t>
            </a:r>
            <a:r>
              <a:rPr lang="en-US" dirty="0" err="1"/>
              <a:t>tạo</a:t>
            </a:r>
            <a:r>
              <a:rPr lang="en-US" dirty="0"/>
              <a:t> ra </a:t>
            </a:r>
            <a:r>
              <a:rPr lang="en-US" dirty="0" err="1"/>
              <a:t>dòng</a:t>
            </a:r>
            <a:r>
              <a:rPr lang="en-US" dirty="0"/>
              <a:t> </a:t>
            </a:r>
            <a:r>
              <a:rPr lang="en-US" dirty="0" err="1"/>
              <a:t>điện</a:t>
            </a:r>
            <a:r>
              <a:rPr lang="en-US" dirty="0"/>
              <a:t> </a:t>
            </a:r>
            <a:r>
              <a:rPr lang="en-US" dirty="0" err="1"/>
              <a:t>của</a:t>
            </a:r>
            <a:r>
              <a:rPr lang="en-US" dirty="0"/>
              <a:t> </a:t>
            </a:r>
            <a:r>
              <a:rPr lang="en-US" dirty="0" err="1"/>
              <a:t>tấm</a:t>
            </a:r>
            <a:r>
              <a:rPr lang="en-US" dirty="0"/>
              <a:t> pin </a:t>
            </a:r>
            <a:r>
              <a:rPr lang="en-US" dirty="0" err="1"/>
              <a:t>năng</a:t>
            </a:r>
            <a:r>
              <a:rPr lang="en-US" dirty="0"/>
              <a:t> </a:t>
            </a:r>
            <a:r>
              <a:rPr lang="en-US" dirty="0" err="1"/>
              <a:t>lượng</a:t>
            </a:r>
            <a:r>
              <a:rPr lang="en-US" dirty="0"/>
              <a:t> </a:t>
            </a:r>
            <a:r>
              <a:rPr lang="en-US" dirty="0" err="1"/>
              <a:t>mặt</a:t>
            </a:r>
            <a:r>
              <a:rPr lang="en-US" dirty="0"/>
              <a:t> </a:t>
            </a:r>
            <a:r>
              <a:rPr lang="en-US" dirty="0" err="1"/>
              <a:t>trời</a:t>
            </a:r>
            <a:endParaRPr lang="en-US" dirty="0"/>
          </a:p>
          <a:p>
            <a:pPr marL="0" indent="0">
              <a:buNone/>
            </a:pPr>
            <a:r>
              <a:rPr lang="vi-VN" dirty="0"/>
              <a:t>Pin năng lượng mặt trời (hay pin quang điện, tế bào quang điện), là thiết bị bán dẫn chứa lượng lớn các diod p-n, duới sự hiện diện của ánh sáng mặt trời có khả năng tạo ra dòng điện sử dụng được. Sự chuyển đổi này gọi là </a:t>
            </a:r>
            <a:r>
              <a:rPr lang="vi-VN" u="sng" dirty="0">
                <a:hlinkClick r:id="rId2"/>
              </a:rPr>
              <a:t>hiệu ứng quang điện</a:t>
            </a:r>
            <a:r>
              <a:rPr lang="vi-VN" dirty="0"/>
              <a:t>.</a:t>
            </a:r>
            <a:endParaRPr lang="en-US" dirty="0"/>
          </a:p>
          <a:p>
            <a:endParaRPr lang="en-US" dirty="0"/>
          </a:p>
        </p:txBody>
      </p:sp>
      <p:pic>
        <p:nvPicPr>
          <p:cNvPr id="4" name="Picture 3">
            <a:extLst>
              <a:ext uri="{FF2B5EF4-FFF2-40B4-BE49-F238E27FC236}">
                <a16:creationId xmlns="" xmlns:a16="http://schemas.microsoft.com/office/drawing/2014/main" id="{BAE2BFC0-A704-4901-857F-5F54DBCFCAAD}"/>
              </a:ext>
            </a:extLst>
          </p:cNvPr>
          <p:cNvPicPr>
            <a:picLocks noChangeAspect="1"/>
          </p:cNvPicPr>
          <p:nvPr/>
        </p:nvPicPr>
        <p:blipFill>
          <a:blip r:embed="rId3"/>
          <a:stretch>
            <a:fillRect/>
          </a:stretch>
        </p:blipFill>
        <p:spPr>
          <a:xfrm>
            <a:off x="2597472" y="3920418"/>
            <a:ext cx="4291956" cy="1646063"/>
          </a:xfrm>
          <a:prstGeom prst="rect">
            <a:avLst/>
          </a:prstGeom>
        </p:spPr>
      </p:pic>
    </p:spTree>
    <p:extLst>
      <p:ext uri="{BB962C8B-B14F-4D97-AF65-F5344CB8AC3E}">
        <p14:creationId xmlns:p14="http://schemas.microsoft.com/office/powerpoint/2010/main" val="167302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a:xfrm>
            <a:off x="2381250" y="365126"/>
            <a:ext cx="7153275" cy="901700"/>
          </a:xfrm>
          <a:solidFill>
            <a:srgbClr val="FFFF00"/>
          </a:solidFill>
        </p:spPr>
        <p:txBody>
          <a:bodyPr/>
          <a:lstStyle/>
          <a:p>
            <a:pPr algn="ctr"/>
            <a:r>
              <a:rPr lang="en-US" b="1" dirty="0" smtClean="0"/>
              <a:t>3. </a:t>
            </a:r>
            <a:r>
              <a:rPr lang="en-US" b="1" dirty="0" err="1" smtClean="0"/>
              <a:t>Các</a:t>
            </a:r>
            <a:r>
              <a:rPr lang="en-US" b="1" dirty="0" smtClean="0"/>
              <a:t> </a:t>
            </a:r>
            <a:r>
              <a:rPr lang="en-US" b="1" dirty="0" err="1"/>
              <a:t>loại</a:t>
            </a:r>
            <a:r>
              <a:rPr lang="en-US" b="1" dirty="0"/>
              <a:t> </a:t>
            </a:r>
            <a:r>
              <a:rPr lang="en-US" b="1" dirty="0" err="1"/>
              <a:t>tế</a:t>
            </a:r>
            <a:r>
              <a:rPr lang="en-US" b="1" dirty="0"/>
              <a:t> </a:t>
            </a:r>
            <a:r>
              <a:rPr lang="en-US" b="1" dirty="0" err="1"/>
              <a:t>bào</a:t>
            </a:r>
            <a:r>
              <a:rPr lang="en-US" b="1" dirty="0"/>
              <a:t> </a:t>
            </a:r>
            <a:r>
              <a:rPr lang="en-US" b="1" dirty="0" err="1"/>
              <a:t>quang</a:t>
            </a:r>
            <a:r>
              <a:rPr lang="en-US" b="1" dirty="0"/>
              <a:t> </a:t>
            </a:r>
            <a:r>
              <a:rPr lang="en-US" b="1" dirty="0" err="1"/>
              <a:t>điện</a:t>
            </a:r>
            <a:endParaRPr lang="en-US" b="1" dirty="0"/>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838200" y="1825625"/>
            <a:ext cx="3896360" cy="4453255"/>
          </a:xfrm>
        </p:spPr>
        <p:txBody>
          <a:bodyPr>
            <a:normAutofit/>
          </a:bodyPr>
          <a:lstStyle/>
          <a:p>
            <a:pPr marL="0" indent="0">
              <a:buNone/>
            </a:pPr>
            <a:r>
              <a:rPr lang="en-US" b="1" dirty="0"/>
              <a:t>Ba </a:t>
            </a:r>
            <a:r>
              <a:rPr lang="en-US" b="1" dirty="0" err="1"/>
              <a:t>loại</a:t>
            </a:r>
            <a:r>
              <a:rPr lang="en-US" b="1" dirty="0"/>
              <a:t> pin </a:t>
            </a:r>
            <a:r>
              <a:rPr lang="en-US" b="1" dirty="0" err="1"/>
              <a:t>mặt</a:t>
            </a:r>
            <a:r>
              <a:rPr lang="en-US" b="1" dirty="0"/>
              <a:t> </a:t>
            </a:r>
            <a:r>
              <a:rPr lang="en-US" b="1" dirty="0" err="1"/>
              <a:t>trời</a:t>
            </a:r>
            <a:r>
              <a:rPr lang="en-US" b="1" dirty="0"/>
              <a:t> </a:t>
            </a:r>
            <a:r>
              <a:rPr lang="en-US" b="1" dirty="0" err="1"/>
              <a:t>phổ</a:t>
            </a:r>
            <a:r>
              <a:rPr lang="en-US" b="1" dirty="0"/>
              <a:t> </a:t>
            </a:r>
            <a:r>
              <a:rPr lang="en-US" b="1" dirty="0" err="1"/>
              <a:t>thông</a:t>
            </a:r>
            <a:r>
              <a:rPr lang="en-US" b="1" dirty="0"/>
              <a:t>:</a:t>
            </a:r>
          </a:p>
          <a:p>
            <a:pPr marL="0" indent="0">
              <a:buNone/>
            </a:pPr>
            <a:r>
              <a:rPr lang="en-US" dirty="0" err="1" smtClean="0"/>
              <a:t>Tấm</a:t>
            </a:r>
            <a:r>
              <a:rPr lang="en-US" dirty="0" smtClean="0"/>
              <a:t> </a:t>
            </a:r>
            <a:r>
              <a:rPr lang="en-US" dirty="0"/>
              <a:t>pin </a:t>
            </a:r>
            <a:r>
              <a:rPr lang="en-US" dirty="0" err="1"/>
              <a:t>mặt</a:t>
            </a:r>
            <a:r>
              <a:rPr lang="en-US" dirty="0"/>
              <a:t> </a:t>
            </a:r>
            <a:r>
              <a:rPr lang="en-US" dirty="0" err="1"/>
              <a:t>trời</a:t>
            </a:r>
            <a:r>
              <a:rPr lang="en-US" dirty="0"/>
              <a:t> (Solar panel) </a:t>
            </a:r>
            <a:r>
              <a:rPr lang="en-US" dirty="0" err="1"/>
              <a:t>là</a:t>
            </a:r>
            <a:r>
              <a:rPr lang="en-US" dirty="0"/>
              <a:t> </a:t>
            </a:r>
            <a:r>
              <a:rPr lang="en-US" dirty="0" err="1"/>
              <a:t>sự</a:t>
            </a:r>
            <a:r>
              <a:rPr lang="en-US" dirty="0"/>
              <a:t> </a:t>
            </a:r>
            <a:r>
              <a:rPr lang="en-US" dirty="0" err="1"/>
              <a:t>kết</a:t>
            </a:r>
            <a:r>
              <a:rPr lang="en-US" dirty="0"/>
              <a:t> </a:t>
            </a:r>
            <a:r>
              <a:rPr lang="en-US" dirty="0" err="1"/>
              <a:t>hợp</a:t>
            </a:r>
            <a:r>
              <a:rPr lang="en-US" dirty="0"/>
              <a:t> </a:t>
            </a:r>
            <a:r>
              <a:rPr lang="en-US" dirty="0" err="1"/>
              <a:t>của</a:t>
            </a:r>
            <a:r>
              <a:rPr lang="en-US" dirty="0"/>
              <a:t> </a:t>
            </a:r>
            <a:r>
              <a:rPr lang="en-US" dirty="0" err="1"/>
              <a:t>nhiều</a:t>
            </a:r>
            <a:r>
              <a:rPr lang="en-US" dirty="0"/>
              <a:t> </a:t>
            </a:r>
            <a:r>
              <a:rPr lang="en-US" dirty="0" err="1"/>
              <a:t>tế</a:t>
            </a:r>
            <a:r>
              <a:rPr lang="en-US" dirty="0"/>
              <a:t> </a:t>
            </a:r>
            <a:r>
              <a:rPr lang="en-US" dirty="0" err="1"/>
              <a:t>bào</a:t>
            </a:r>
            <a:r>
              <a:rPr lang="en-US" dirty="0"/>
              <a:t> </a:t>
            </a:r>
            <a:r>
              <a:rPr lang="en-US" dirty="0" err="1"/>
              <a:t>quang</a:t>
            </a:r>
            <a:r>
              <a:rPr lang="en-US" dirty="0"/>
              <a:t> </a:t>
            </a:r>
            <a:r>
              <a:rPr lang="en-US" dirty="0" err="1"/>
              <a:t>điện</a:t>
            </a:r>
            <a:r>
              <a:rPr lang="en-US" dirty="0"/>
              <a:t> (Solar cell). </a:t>
            </a:r>
            <a:r>
              <a:rPr lang="en-US" dirty="0" err="1">
                <a:solidFill>
                  <a:srgbClr val="FF0000"/>
                </a:solidFill>
              </a:rPr>
              <a:t>Mỗi</a:t>
            </a:r>
            <a:r>
              <a:rPr lang="en-US" dirty="0">
                <a:solidFill>
                  <a:srgbClr val="FF0000"/>
                </a:solidFill>
              </a:rPr>
              <a:t> cell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tạo</a:t>
            </a:r>
            <a:r>
              <a:rPr lang="en-US" dirty="0">
                <a:solidFill>
                  <a:srgbClr val="FF0000"/>
                </a:solidFill>
              </a:rPr>
              <a:t> ra </a:t>
            </a:r>
            <a:r>
              <a:rPr lang="en-US" dirty="0" err="1">
                <a:solidFill>
                  <a:srgbClr val="FF0000"/>
                </a:solidFill>
              </a:rPr>
              <a:t>điện</a:t>
            </a:r>
            <a:r>
              <a:rPr lang="en-US" dirty="0">
                <a:solidFill>
                  <a:srgbClr val="FF0000"/>
                </a:solidFill>
              </a:rPr>
              <a:t> </a:t>
            </a:r>
            <a:r>
              <a:rPr lang="en-US" dirty="0" err="1">
                <a:solidFill>
                  <a:srgbClr val="FF0000"/>
                </a:solidFill>
              </a:rPr>
              <a:t>thế</a:t>
            </a:r>
            <a:r>
              <a:rPr lang="en-US" dirty="0">
                <a:solidFill>
                  <a:srgbClr val="FF0000"/>
                </a:solidFill>
              </a:rPr>
              <a:t> </a:t>
            </a:r>
            <a:r>
              <a:rPr lang="en-US" dirty="0" err="1">
                <a:solidFill>
                  <a:srgbClr val="FF0000"/>
                </a:solidFill>
              </a:rPr>
              <a:t>khoảng</a:t>
            </a:r>
            <a:r>
              <a:rPr lang="en-US" dirty="0">
                <a:solidFill>
                  <a:srgbClr val="FF0000"/>
                </a:solidFill>
              </a:rPr>
              <a:t> 0.5V </a:t>
            </a:r>
            <a:r>
              <a:rPr lang="en-US" dirty="0" err="1">
                <a:solidFill>
                  <a:srgbClr val="FF0000"/>
                </a:solidFill>
              </a:rPr>
              <a:t>đến</a:t>
            </a:r>
            <a:r>
              <a:rPr lang="en-US" dirty="0">
                <a:solidFill>
                  <a:srgbClr val="FF0000"/>
                </a:solidFill>
              </a:rPr>
              <a:t> 0.6V, </a:t>
            </a:r>
            <a:r>
              <a:rPr lang="en-US" dirty="0" err="1">
                <a:solidFill>
                  <a:srgbClr val="FF0000"/>
                </a:solidFill>
              </a:rPr>
              <a:t>để</a:t>
            </a:r>
            <a:r>
              <a:rPr lang="en-US" dirty="0">
                <a:solidFill>
                  <a:srgbClr val="FF0000"/>
                </a:solidFill>
              </a:rPr>
              <a:t> </a:t>
            </a:r>
            <a:r>
              <a:rPr lang="en-US" dirty="0" err="1">
                <a:solidFill>
                  <a:srgbClr val="FF0000"/>
                </a:solidFill>
              </a:rPr>
              <a:t>tạo</a:t>
            </a:r>
            <a:r>
              <a:rPr lang="en-US" dirty="0">
                <a:solidFill>
                  <a:srgbClr val="FF0000"/>
                </a:solidFill>
              </a:rPr>
              <a:t> ra </a:t>
            </a:r>
            <a:r>
              <a:rPr lang="en-US" dirty="0" err="1">
                <a:solidFill>
                  <a:srgbClr val="FF0000"/>
                </a:solidFill>
              </a:rPr>
              <a:t>một</a:t>
            </a:r>
            <a:r>
              <a:rPr lang="en-US" dirty="0">
                <a:solidFill>
                  <a:srgbClr val="FF0000"/>
                </a:solidFill>
              </a:rPr>
              <a:t> </a:t>
            </a:r>
            <a:r>
              <a:rPr lang="en-US" dirty="0" err="1" smtClean="0">
                <a:solidFill>
                  <a:srgbClr val="FF0000"/>
                </a:solidFill>
              </a:rPr>
              <a:t>thế</a:t>
            </a:r>
            <a:r>
              <a:rPr lang="en-US" dirty="0" smtClean="0">
                <a:solidFill>
                  <a:srgbClr val="FF0000"/>
                </a:solidFill>
              </a:rPr>
              <a:t> </a:t>
            </a:r>
            <a:r>
              <a:rPr lang="en-US" dirty="0" err="1" smtClean="0">
                <a:solidFill>
                  <a:srgbClr val="FF0000"/>
                </a:solidFill>
              </a:rPr>
              <a:t>hở</a:t>
            </a:r>
            <a:r>
              <a:rPr lang="en-US" dirty="0" smtClean="0">
                <a:solidFill>
                  <a:srgbClr val="FF0000"/>
                </a:solidFill>
              </a:rPr>
              <a:t> </a:t>
            </a:r>
            <a:r>
              <a:rPr lang="en-US" dirty="0" err="1" smtClean="0">
                <a:solidFill>
                  <a:srgbClr val="FF0000"/>
                </a:solidFill>
              </a:rPr>
              <a:t>mạch</a:t>
            </a:r>
            <a:r>
              <a:rPr lang="en-US" dirty="0" smtClean="0">
                <a:solidFill>
                  <a:srgbClr val="FF0000"/>
                </a:solidFill>
              </a:rPr>
              <a:t> </a:t>
            </a:r>
            <a:r>
              <a:rPr lang="en-US" dirty="0" err="1"/>
              <a:t>khoảng</a:t>
            </a:r>
            <a:r>
              <a:rPr lang="en-US" dirty="0"/>
              <a:t> 20V </a:t>
            </a:r>
            <a:r>
              <a:rPr lang="en-US" dirty="0" err="1"/>
              <a:t>cần</a:t>
            </a:r>
            <a:r>
              <a:rPr lang="en-US" dirty="0"/>
              <a:t> </a:t>
            </a:r>
            <a:r>
              <a:rPr lang="en-US" dirty="0" err="1"/>
              <a:t>khoảng</a:t>
            </a:r>
            <a:r>
              <a:rPr lang="en-US" dirty="0"/>
              <a:t> 36 cell.</a:t>
            </a:r>
          </a:p>
          <a:p>
            <a:endParaRPr lang="en-US" dirty="0"/>
          </a:p>
        </p:txBody>
      </p:sp>
      <p:pic>
        <p:nvPicPr>
          <p:cNvPr id="4" name="Picture 3" descr="Các loại tế bào quang điện"/>
          <p:cNvPicPr/>
          <p:nvPr/>
        </p:nvPicPr>
        <p:blipFill>
          <a:blip r:embed="rId2">
            <a:extLst>
              <a:ext uri="{28A0092B-C50C-407E-A947-70E740481C1C}">
                <a14:useLocalDpi xmlns:a14="http://schemas.microsoft.com/office/drawing/2010/main" val="0"/>
              </a:ext>
            </a:extLst>
          </a:blip>
          <a:srcRect/>
          <a:stretch>
            <a:fillRect/>
          </a:stretch>
        </p:blipFill>
        <p:spPr bwMode="auto">
          <a:xfrm>
            <a:off x="5303520" y="1666874"/>
            <a:ext cx="6193155" cy="3392806"/>
          </a:xfrm>
          <a:prstGeom prst="rect">
            <a:avLst/>
          </a:prstGeom>
          <a:noFill/>
          <a:ln>
            <a:noFill/>
          </a:ln>
        </p:spPr>
      </p:pic>
    </p:spTree>
    <p:extLst>
      <p:ext uri="{BB962C8B-B14F-4D97-AF65-F5344CB8AC3E}">
        <p14:creationId xmlns:p14="http://schemas.microsoft.com/office/powerpoint/2010/main" val="304424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a:xfrm>
            <a:off x="2190750" y="381917"/>
            <a:ext cx="7675721" cy="873125"/>
          </a:xfrm>
          <a:solidFill>
            <a:srgbClr val="FFFF00"/>
          </a:solidFill>
        </p:spPr>
        <p:txBody>
          <a:bodyPr/>
          <a:lstStyle/>
          <a:p>
            <a:pPr algn="ctr"/>
            <a:r>
              <a:rPr lang="en-US" b="1" dirty="0" smtClean="0"/>
              <a:t>3. </a:t>
            </a:r>
            <a:r>
              <a:rPr lang="en-US" b="1" dirty="0" err="1" smtClean="0"/>
              <a:t>Các</a:t>
            </a:r>
            <a:r>
              <a:rPr lang="en-US" b="1" dirty="0" smtClean="0"/>
              <a:t> </a:t>
            </a:r>
            <a:r>
              <a:rPr lang="en-US" b="1" dirty="0" err="1"/>
              <a:t>loại</a:t>
            </a:r>
            <a:r>
              <a:rPr lang="en-US" b="1" dirty="0"/>
              <a:t> </a:t>
            </a:r>
            <a:r>
              <a:rPr lang="en-US" b="1" dirty="0" err="1"/>
              <a:t>tế</a:t>
            </a:r>
            <a:r>
              <a:rPr lang="en-US" b="1" dirty="0"/>
              <a:t> </a:t>
            </a:r>
            <a:r>
              <a:rPr lang="en-US" b="1" dirty="0" err="1"/>
              <a:t>bào</a:t>
            </a:r>
            <a:r>
              <a:rPr lang="en-US" b="1" dirty="0"/>
              <a:t> </a:t>
            </a:r>
            <a:r>
              <a:rPr lang="en-US" b="1" dirty="0" err="1"/>
              <a:t>quang</a:t>
            </a:r>
            <a:r>
              <a:rPr lang="en-US" b="1" dirty="0"/>
              <a:t> </a:t>
            </a:r>
            <a:r>
              <a:rPr lang="en-US" b="1" dirty="0" err="1"/>
              <a:t>điện</a:t>
            </a:r>
            <a:endParaRPr lang="en-US" b="1" dirty="0"/>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838200" y="1825625"/>
            <a:ext cx="7463971" cy="4667250"/>
          </a:xfrm>
        </p:spPr>
        <p:txBody>
          <a:bodyPr>
            <a:normAutofit/>
          </a:bodyPr>
          <a:lstStyle/>
          <a:p>
            <a:pPr marL="0" indent="0">
              <a:buNone/>
            </a:pPr>
            <a:r>
              <a:rPr lang="en-US" b="1" dirty="0"/>
              <a:t>Ba </a:t>
            </a:r>
            <a:r>
              <a:rPr lang="en-US" b="1" dirty="0" err="1"/>
              <a:t>loại</a:t>
            </a:r>
            <a:r>
              <a:rPr lang="en-US" b="1" dirty="0"/>
              <a:t> pin </a:t>
            </a:r>
            <a:r>
              <a:rPr lang="en-US" b="1" dirty="0" err="1"/>
              <a:t>mặt</a:t>
            </a:r>
            <a:r>
              <a:rPr lang="en-US" b="1" dirty="0"/>
              <a:t> </a:t>
            </a:r>
            <a:r>
              <a:rPr lang="en-US" b="1" dirty="0" err="1"/>
              <a:t>trời</a:t>
            </a:r>
            <a:r>
              <a:rPr lang="en-US" b="1" dirty="0"/>
              <a:t> </a:t>
            </a:r>
            <a:r>
              <a:rPr lang="en-US" b="1" dirty="0" err="1"/>
              <a:t>phổ</a:t>
            </a:r>
            <a:r>
              <a:rPr lang="en-US" b="1" dirty="0"/>
              <a:t> </a:t>
            </a:r>
            <a:r>
              <a:rPr lang="en-US" b="1" dirty="0" err="1"/>
              <a:t>thông</a:t>
            </a:r>
            <a:r>
              <a:rPr lang="en-US" b="1" dirty="0"/>
              <a:t>:</a:t>
            </a:r>
          </a:p>
          <a:p>
            <a:pPr marL="0" indent="0">
              <a:buNone/>
            </a:pPr>
            <a:r>
              <a:rPr lang="en-US" b="1" dirty="0" smtClean="0"/>
              <a:t>Pin </a:t>
            </a:r>
            <a:r>
              <a:rPr lang="en-US" b="1" dirty="0" err="1"/>
              <a:t>đơn</a:t>
            </a:r>
            <a:r>
              <a:rPr lang="en-US" b="1" dirty="0"/>
              <a:t> </a:t>
            </a:r>
            <a:r>
              <a:rPr lang="en-US" b="1" dirty="0" err="1"/>
              <a:t>tinh</a:t>
            </a:r>
            <a:r>
              <a:rPr lang="en-US" b="1" dirty="0"/>
              <a:t> </a:t>
            </a:r>
            <a:r>
              <a:rPr lang="en-US" b="1" dirty="0" err="1"/>
              <a:t>thể</a:t>
            </a:r>
            <a:r>
              <a:rPr lang="en-US" b="1" dirty="0"/>
              <a:t>:</a:t>
            </a:r>
            <a:r>
              <a:rPr lang="en-US" dirty="0"/>
              <a:t> </a:t>
            </a:r>
            <a:r>
              <a:rPr lang="en-US" dirty="0" err="1"/>
              <a:t>làm</a:t>
            </a:r>
            <a:r>
              <a:rPr lang="en-US" dirty="0"/>
              <a:t> </a:t>
            </a:r>
            <a:r>
              <a:rPr lang="en-US" dirty="0" err="1"/>
              <a:t>từ</a:t>
            </a:r>
            <a:r>
              <a:rPr lang="en-US" dirty="0"/>
              <a:t> </a:t>
            </a:r>
            <a:r>
              <a:rPr lang="en-US" dirty="0" err="1"/>
              <a:t>một</a:t>
            </a:r>
            <a:r>
              <a:rPr lang="en-US" dirty="0"/>
              <a:t> </a:t>
            </a:r>
            <a:r>
              <a:rPr lang="en-US" dirty="0" err="1"/>
              <a:t>tấm</a:t>
            </a:r>
            <a:r>
              <a:rPr lang="en-US" dirty="0"/>
              <a:t> wafer </a:t>
            </a:r>
            <a:r>
              <a:rPr lang="en-US" dirty="0" err="1"/>
              <a:t>lớn</a:t>
            </a:r>
            <a:r>
              <a:rPr lang="en-US" dirty="0"/>
              <a:t>, </a:t>
            </a:r>
            <a:r>
              <a:rPr lang="en-US" dirty="0" err="1"/>
              <a:t>cắt</a:t>
            </a:r>
            <a:r>
              <a:rPr lang="en-US" dirty="0"/>
              <a:t> </a:t>
            </a:r>
            <a:r>
              <a:rPr lang="en-US" dirty="0" err="1"/>
              <a:t>từ</a:t>
            </a:r>
            <a:r>
              <a:rPr lang="en-US" dirty="0"/>
              <a:t> </a:t>
            </a:r>
            <a:r>
              <a:rPr lang="en-US" dirty="0" err="1"/>
              <a:t>thỏi</a:t>
            </a:r>
            <a:r>
              <a:rPr lang="en-US" dirty="0"/>
              <a:t> </a:t>
            </a:r>
            <a:r>
              <a:rPr lang="en-US" dirty="0" err="1"/>
              <a:t>đơn</a:t>
            </a:r>
            <a:r>
              <a:rPr lang="en-US" dirty="0"/>
              <a:t> </a:t>
            </a:r>
            <a:r>
              <a:rPr lang="en-US" dirty="0" err="1"/>
              <a:t>tinh</a:t>
            </a:r>
            <a:r>
              <a:rPr lang="en-US" dirty="0"/>
              <a:t>. </a:t>
            </a:r>
            <a:r>
              <a:rPr lang="en-US" dirty="0" err="1"/>
              <a:t>Loại</a:t>
            </a:r>
            <a:r>
              <a:rPr lang="en-US" dirty="0"/>
              <a:t> pin </a:t>
            </a:r>
            <a:r>
              <a:rPr lang="en-US" dirty="0" err="1"/>
              <a:t>đơn</a:t>
            </a:r>
            <a:r>
              <a:rPr lang="en-US" dirty="0"/>
              <a:t> </a:t>
            </a:r>
            <a:r>
              <a:rPr lang="en-US" dirty="0" err="1"/>
              <a:t>tinh</a:t>
            </a:r>
            <a:r>
              <a:rPr lang="en-US" dirty="0"/>
              <a:t> </a:t>
            </a:r>
            <a:r>
              <a:rPr lang="en-US" dirty="0" err="1"/>
              <a:t>có</a:t>
            </a:r>
            <a:r>
              <a:rPr lang="en-US" dirty="0"/>
              <a:t> </a:t>
            </a:r>
            <a:r>
              <a:rPr lang="en-US" dirty="0" err="1"/>
              <a:t>hiệu</a:t>
            </a:r>
            <a:r>
              <a:rPr lang="en-US" dirty="0"/>
              <a:t> </a:t>
            </a:r>
            <a:r>
              <a:rPr lang="en-US" dirty="0" err="1"/>
              <a:t>s</a:t>
            </a:r>
            <a:r>
              <a:rPr lang="en-US" dirty="0" err="1" smtClean="0"/>
              <a:t>uất</a:t>
            </a:r>
            <a:r>
              <a:rPr lang="en-US" dirty="0" smtClean="0"/>
              <a:t> </a:t>
            </a:r>
            <a:r>
              <a:rPr lang="en-US" dirty="0" err="1"/>
              <a:t>cao</a:t>
            </a:r>
            <a:r>
              <a:rPr lang="en-US" dirty="0"/>
              <a:t> </a:t>
            </a:r>
            <a:r>
              <a:rPr lang="en-US" dirty="0" err="1"/>
              <a:t>nhất</a:t>
            </a:r>
            <a:r>
              <a:rPr lang="en-US" dirty="0"/>
              <a:t> </a:t>
            </a:r>
            <a:r>
              <a:rPr lang="en-US" dirty="0" err="1"/>
              <a:t>nhưng</a:t>
            </a:r>
            <a:r>
              <a:rPr lang="en-US" dirty="0"/>
              <a:t> </a:t>
            </a:r>
            <a:r>
              <a:rPr lang="en-US" dirty="0" err="1"/>
              <a:t>giá</a:t>
            </a:r>
            <a:r>
              <a:rPr lang="en-US" dirty="0"/>
              <a:t> </a:t>
            </a:r>
            <a:r>
              <a:rPr lang="en-US" dirty="0" err="1"/>
              <a:t>thành</a:t>
            </a:r>
            <a:r>
              <a:rPr lang="en-US" dirty="0"/>
              <a:t> </a:t>
            </a:r>
            <a:r>
              <a:rPr lang="en-US" dirty="0" err="1"/>
              <a:t>cao</a:t>
            </a:r>
            <a:r>
              <a:rPr lang="en-US" dirty="0"/>
              <a:t> </a:t>
            </a:r>
            <a:r>
              <a:rPr lang="en-US" dirty="0" err="1"/>
              <a:t>nhất</a:t>
            </a:r>
            <a:r>
              <a:rPr lang="en-US" dirty="0"/>
              <a:t>,  </a:t>
            </a:r>
            <a:r>
              <a:rPr lang="en-US" dirty="0" err="1"/>
              <a:t>Lọại</a:t>
            </a:r>
            <a:r>
              <a:rPr lang="en-US" dirty="0"/>
              <a:t> pin </a:t>
            </a:r>
            <a:r>
              <a:rPr lang="en-US" dirty="0" err="1"/>
              <a:t>này</a:t>
            </a:r>
            <a:r>
              <a:rPr lang="en-US" dirty="0"/>
              <a:t> </a:t>
            </a:r>
            <a:r>
              <a:rPr lang="en-US" dirty="0" err="1"/>
              <a:t>hoạt</a:t>
            </a:r>
            <a:r>
              <a:rPr lang="en-US" dirty="0"/>
              <a:t> </a:t>
            </a:r>
            <a:r>
              <a:rPr lang="en-US" dirty="0" err="1"/>
              <a:t>động</a:t>
            </a:r>
            <a:r>
              <a:rPr lang="en-US" dirty="0"/>
              <a:t> </a:t>
            </a:r>
            <a:r>
              <a:rPr lang="en-US" dirty="0" err="1"/>
              <a:t>tốt</a:t>
            </a:r>
            <a:r>
              <a:rPr lang="en-US" dirty="0"/>
              <a:t> </a:t>
            </a:r>
            <a:r>
              <a:rPr lang="en-US" dirty="0" err="1"/>
              <a:t>hơn</a:t>
            </a:r>
            <a:r>
              <a:rPr lang="en-US" dirty="0"/>
              <a:t> ở </a:t>
            </a:r>
            <a:r>
              <a:rPr lang="en-US" dirty="0" err="1"/>
              <a:t>điều</a:t>
            </a:r>
            <a:r>
              <a:rPr lang="en-US" dirty="0"/>
              <a:t> </a:t>
            </a:r>
            <a:r>
              <a:rPr lang="en-US" dirty="0" err="1"/>
              <a:t>kiện</a:t>
            </a:r>
            <a:r>
              <a:rPr lang="en-US" dirty="0"/>
              <a:t> </a:t>
            </a:r>
            <a:r>
              <a:rPr lang="en-US" dirty="0" err="1"/>
              <a:t>nắng</a:t>
            </a:r>
            <a:r>
              <a:rPr lang="en-US" dirty="0"/>
              <a:t> </a:t>
            </a:r>
            <a:r>
              <a:rPr lang="en-US" dirty="0" err="1"/>
              <a:t>nhẹ</a:t>
            </a:r>
            <a:r>
              <a:rPr lang="en-US" dirty="0"/>
              <a:t> (</a:t>
            </a:r>
            <a:r>
              <a:rPr lang="en-US" dirty="0" err="1"/>
              <a:t>Không</a:t>
            </a:r>
            <a:r>
              <a:rPr lang="en-US" dirty="0"/>
              <a:t> </a:t>
            </a:r>
            <a:r>
              <a:rPr lang="en-US" dirty="0" err="1"/>
              <a:t>giống</a:t>
            </a:r>
            <a:r>
              <a:rPr lang="en-US" dirty="0"/>
              <a:t> </a:t>
            </a:r>
            <a:r>
              <a:rPr lang="en-US" dirty="0" err="1"/>
              <a:t>như</a:t>
            </a:r>
            <a:r>
              <a:rPr lang="en-US" dirty="0"/>
              <a:t> </a:t>
            </a:r>
            <a:r>
              <a:rPr lang="en-US" dirty="0" err="1"/>
              <a:t>những</a:t>
            </a:r>
            <a:r>
              <a:rPr lang="en-US" dirty="0"/>
              <a:t> </a:t>
            </a:r>
            <a:r>
              <a:rPr lang="en-US" dirty="0" err="1"/>
              <a:t>quảng</a:t>
            </a:r>
            <a:r>
              <a:rPr lang="en-US" dirty="0"/>
              <a:t> </a:t>
            </a:r>
            <a:r>
              <a:rPr lang="en-US" dirty="0" err="1"/>
              <a:t>cáo</a:t>
            </a:r>
            <a:r>
              <a:rPr lang="en-US" dirty="0"/>
              <a:t> </a:t>
            </a:r>
            <a:r>
              <a:rPr lang="en-US" dirty="0" err="1"/>
              <a:t>chúng</a:t>
            </a:r>
            <a:r>
              <a:rPr lang="en-US" dirty="0"/>
              <a:t> ta </a:t>
            </a:r>
            <a:r>
              <a:rPr lang="en-US" dirty="0" err="1"/>
              <a:t>được</a:t>
            </a:r>
            <a:r>
              <a:rPr lang="en-US" dirty="0"/>
              <a:t> </a:t>
            </a:r>
            <a:r>
              <a:rPr lang="en-US" dirty="0" err="1"/>
              <a:t>xem</a:t>
            </a:r>
            <a:r>
              <a:rPr lang="en-US" dirty="0"/>
              <a:t>)</a:t>
            </a:r>
          </a:p>
          <a:p>
            <a:endParaRPr lang="en-US" dirty="0"/>
          </a:p>
        </p:txBody>
      </p:sp>
      <p:grpSp>
        <p:nvGrpSpPr>
          <p:cNvPr id="4" name="Group 3">
            <a:extLst>
              <a:ext uri="{FF2B5EF4-FFF2-40B4-BE49-F238E27FC236}">
                <a16:creationId xmlns="" xmlns:a16="http://schemas.microsoft.com/office/drawing/2014/main" id="{87FAABAF-0700-4A07-8F3A-09600774EA48}"/>
              </a:ext>
            </a:extLst>
          </p:cNvPr>
          <p:cNvGrpSpPr/>
          <p:nvPr/>
        </p:nvGrpSpPr>
        <p:grpSpPr>
          <a:xfrm>
            <a:off x="8513921" y="1727180"/>
            <a:ext cx="3205388" cy="2951483"/>
            <a:chOff x="-1" y="-131018"/>
            <a:chExt cx="1993187" cy="2010716"/>
          </a:xfrm>
        </p:grpSpPr>
        <p:sp>
          <p:nvSpPr>
            <p:cNvPr id="5" name="Text Box 69">
              <a:extLst>
                <a:ext uri="{FF2B5EF4-FFF2-40B4-BE49-F238E27FC236}">
                  <a16:creationId xmlns="" xmlns:a16="http://schemas.microsoft.com/office/drawing/2014/main" id="{B0C58ECD-3F57-436F-8339-22E165DEE960}"/>
                </a:ext>
              </a:extLst>
            </p:cNvPr>
            <p:cNvSpPr txBox="1"/>
            <p:nvPr/>
          </p:nvSpPr>
          <p:spPr>
            <a:xfrm>
              <a:off x="-1" y="1468853"/>
              <a:ext cx="1993187" cy="4108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457200" algn="ctr">
                <a:lnSpc>
                  <a:spcPts val="1620"/>
                </a:lnSpc>
                <a:spcBef>
                  <a:spcPts val="600"/>
                </a:spcBef>
                <a:spcAft>
                  <a:spcPts val="0"/>
                </a:spcAft>
              </a:pPr>
              <a:r>
                <a:rPr lang="en-US" sz="2000">
                  <a:solidFill>
                    <a:srgbClr val="393939"/>
                  </a:solidFill>
                  <a:effectLst/>
                  <a:latin typeface="Times New Roman" panose="02020603050405020304" pitchFamily="18" charset="0"/>
                  <a:ea typeface="Times New Roman" panose="02020603050405020304" pitchFamily="18" charset="0"/>
                </a:rPr>
                <a:t>Pin mặt trời đơn tinh thể</a:t>
              </a:r>
              <a:endParaRPr lang="en-US" sz="2000">
                <a:effectLst/>
                <a:latin typeface="Times New Roman" panose="02020603050405020304" pitchFamily="18" charset="0"/>
                <a:ea typeface="Times New Roman" panose="02020603050405020304" pitchFamily="18" charset="0"/>
              </a:endParaRPr>
            </a:p>
            <a:p>
              <a:pPr marL="0" marR="0" indent="457200">
                <a:spcBef>
                  <a:spcPts val="600"/>
                </a:spcBef>
                <a:spcAft>
                  <a:spcPts val="0"/>
                </a:spcAft>
              </a:pPr>
              <a:r>
                <a:rPr lang="en-US" sz="2000">
                  <a:effectLst/>
                  <a:latin typeface="Times New Roman" panose="02020603050405020304" pitchFamily="18" charset="0"/>
                  <a:ea typeface="Times New Roman" panose="02020603050405020304" pitchFamily="18" charset="0"/>
                </a:rPr>
                <a:t> </a:t>
              </a:r>
            </a:p>
          </p:txBody>
        </p:sp>
        <p:pic>
          <p:nvPicPr>
            <p:cNvPr id="6" name="Picture 5">
              <a:extLst>
                <a:ext uri="{FF2B5EF4-FFF2-40B4-BE49-F238E27FC236}">
                  <a16:creationId xmlns="" xmlns:a16="http://schemas.microsoft.com/office/drawing/2014/main" id="{ACA6A818-9FD0-4A36-84A2-12AD607ACA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484" y="-131018"/>
              <a:ext cx="1582220" cy="1551398"/>
            </a:xfrm>
            <a:prstGeom prst="rect">
              <a:avLst/>
            </a:prstGeom>
            <a:noFill/>
            <a:ln>
              <a:noFill/>
            </a:ln>
          </p:spPr>
        </p:pic>
      </p:grpSp>
    </p:spTree>
    <p:extLst>
      <p:ext uri="{BB962C8B-B14F-4D97-AF65-F5344CB8AC3E}">
        <p14:creationId xmlns:p14="http://schemas.microsoft.com/office/powerpoint/2010/main" val="325206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2463</Words>
  <Application>Microsoft Office PowerPoint</Application>
  <PresentationFormat>Widescreen</PresentationFormat>
  <Paragraphs>161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 Math</vt:lpstr>
      <vt:lpstr>Times New Roman</vt:lpstr>
      <vt:lpstr>Office Theme</vt:lpstr>
      <vt:lpstr>Pin mặt trời</vt:lpstr>
      <vt:lpstr>1. Cấu tạo p-n của pin mặt trời</vt:lpstr>
      <vt:lpstr>2. Cấu tạo và nguyên lý hoạt động của tấm pin năng lượng mặt trời </vt:lpstr>
      <vt:lpstr>2. Cấu tạo và nguyên lý hoạt động của tấm pin năng lượng mặt trời </vt:lpstr>
      <vt:lpstr>2. Cấu tạo và nguyên lý hoạt động của tấm pin năng lượng mặt trời </vt:lpstr>
      <vt:lpstr>2. Cấu tạo và nguyên lý hoạt động của tấm pin năng lượng mặt trời </vt:lpstr>
      <vt:lpstr>2. Cấu tạo và nguyên lý hoạt động của tấm pin năng lượng mặt trời </vt:lpstr>
      <vt:lpstr>3. Các loại tế bào quang điện</vt:lpstr>
      <vt:lpstr>3. Các loại tế bào quang điện</vt:lpstr>
      <vt:lpstr>3. Các loại tế bào quang điện</vt:lpstr>
      <vt:lpstr>3. Các loại tế bào quang điện</vt:lpstr>
      <vt:lpstr>4. Đặc tính của tế bào quang điện</vt:lpstr>
      <vt:lpstr>5. Ý nghĩa thông số kỹ thuật của pin mặt trời</vt:lpstr>
      <vt:lpstr>5. Ý nghĩa thông số kỹ thuật của pin mặt trời</vt:lpstr>
      <vt:lpstr>5. Ý nghĩa thông số kỹ thuật của pin mặt trời</vt:lpstr>
      <vt:lpstr>5. Ý nghĩa thông số kỹ thuật của pin mặt trời</vt:lpstr>
      <vt:lpstr>5. Ý nghĩa thông số kỹ thuật của pin mặt trời</vt:lpstr>
      <vt:lpstr>5. Ý nghĩa thông số kỹ thuật của pin mặt trời</vt:lpstr>
      <vt:lpstr>5. Ý nghĩa thông số kỹ thuật của pin mặt trời</vt:lpstr>
      <vt:lpstr>6. Tính chọn tấm pin mặt trời</vt:lpstr>
      <vt:lpstr>6. Tính chọn tấm pin mặt trời</vt:lpstr>
      <vt:lpstr>6. Tính chọn tấm pin mặt trời</vt:lpstr>
      <vt:lpstr>6. Tính chọn tấm pin mặt trời</vt:lpstr>
      <vt:lpstr>6. Tính chọn tấm pin mặt trời</vt:lpstr>
      <vt:lpstr>6. Tính chọn tấm pin mặt trời</vt:lpstr>
      <vt:lpstr>7. Cách ghép nối các tấm pin năng lượng mặt trời</vt:lpstr>
      <vt:lpstr>7. Cách ghép nối các tấm pin năng lượng mặt trời</vt:lpstr>
      <vt:lpstr>7. Cách ghép nối các tấm pin năng lượng mặt trời</vt:lpstr>
      <vt:lpstr>7. Cách ghép nối các tấm pin năng lượng mặt trời</vt:lpstr>
      <vt:lpstr>7. Cách ghép nối các tấm pin năng lượng mặt trời</vt:lpstr>
      <vt:lpstr>7. Cách ghép nối các tấm pin năng lượng mặt trời</vt:lpstr>
      <vt:lpstr>7. Cách ghép nối các tấm pin năng lượng mặt trời</vt:lpstr>
      <vt:lpstr>8. Pin mặt trời có được làm việc hở mạch?</vt:lpstr>
      <vt:lpstr>8. Pin mặt trời có được làm việc hở mạch?</vt:lpstr>
      <vt:lpstr>8. Pin mặt trời có được làm việc hở mạch?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 mặt trời</dc:title>
  <dc:creator>TRAN VAN THINH</dc:creator>
  <cp:lastModifiedBy>Admin</cp:lastModifiedBy>
  <cp:revision>22</cp:revision>
  <dcterms:created xsi:type="dcterms:W3CDTF">2020-03-02T08:10:15Z</dcterms:created>
  <dcterms:modified xsi:type="dcterms:W3CDTF">2020-04-04T04:09:50Z</dcterms:modified>
</cp:coreProperties>
</file>