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89" r:id="rId4"/>
    <p:sldId id="262" r:id="rId5"/>
    <p:sldId id="263" r:id="rId6"/>
    <p:sldId id="264" r:id="rId7"/>
    <p:sldId id="265" r:id="rId8"/>
    <p:sldId id="257" r:id="rId9"/>
    <p:sldId id="266" r:id="rId10"/>
    <p:sldId id="258" r:id="rId11"/>
    <p:sldId id="259" r:id="rId12"/>
    <p:sldId id="267" r:id="rId13"/>
    <p:sldId id="268" r:id="rId14"/>
    <p:sldId id="276" r:id="rId15"/>
    <p:sldId id="277" r:id="rId16"/>
    <p:sldId id="278" r:id="rId17"/>
    <p:sldId id="269" r:id="rId18"/>
    <p:sldId id="270" r:id="rId19"/>
    <p:sldId id="271" r:id="rId20"/>
    <p:sldId id="285" r:id="rId21"/>
    <p:sldId id="286" r:id="rId22"/>
    <p:sldId id="287" r:id="rId23"/>
    <p:sldId id="275" r:id="rId24"/>
    <p:sldId id="279" r:id="rId25"/>
    <p:sldId id="280" r:id="rId26"/>
    <p:sldId id="281" r:id="rId27"/>
    <p:sldId id="282" r:id="rId28"/>
    <p:sldId id="283" r:id="rId29"/>
    <p:sldId id="284" r:id="rId30"/>
    <p:sldId id="28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78" d="100"/>
          <a:sy n="78" d="100"/>
        </p:scale>
        <p:origin x="144" y="6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4DE5FD-B940-45AC-9AFD-E2F02C3CAD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E79BB358-64CF-4F8A-B1AF-CFB1282B9D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7829667-0895-4622-BAD8-351F8B5DDB5C}"/>
              </a:ext>
            </a:extLst>
          </p:cNvPr>
          <p:cNvSpPr>
            <a:spLocks noGrp="1"/>
          </p:cNvSpPr>
          <p:nvPr>
            <p:ph type="dt" sz="half" idx="10"/>
          </p:nvPr>
        </p:nvSpPr>
        <p:spPr/>
        <p:txBody>
          <a:bodyPr/>
          <a:lstStyle/>
          <a:p>
            <a:fld id="{EB8C4233-D751-4FCC-B684-CB823F2B70C1}" type="datetimeFigureOut">
              <a:rPr lang="en-US" smtClean="0"/>
              <a:t>4/17/2020</a:t>
            </a:fld>
            <a:endParaRPr lang="en-US"/>
          </a:p>
        </p:txBody>
      </p:sp>
      <p:sp>
        <p:nvSpPr>
          <p:cNvPr id="5" name="Footer Placeholder 4">
            <a:extLst>
              <a:ext uri="{FF2B5EF4-FFF2-40B4-BE49-F238E27FC236}">
                <a16:creationId xmlns="" xmlns:a16="http://schemas.microsoft.com/office/drawing/2014/main" id="{C18B127B-47DB-46F9-B5F9-4B8A275B17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8023A7D-CCF4-4C66-8623-3D6F2E383EF6}"/>
              </a:ext>
            </a:extLst>
          </p:cNvPr>
          <p:cNvSpPr>
            <a:spLocks noGrp="1"/>
          </p:cNvSpPr>
          <p:nvPr>
            <p:ph type="sldNum" sz="quarter" idx="12"/>
          </p:nvPr>
        </p:nvSpPr>
        <p:spPr/>
        <p:txBody>
          <a:bodyPr/>
          <a:lstStyle/>
          <a:p>
            <a:fld id="{7E20E453-CB0D-419D-BDD9-68ED051489B4}" type="slidenum">
              <a:rPr lang="en-US" smtClean="0"/>
              <a:t>‹#›</a:t>
            </a:fld>
            <a:endParaRPr lang="en-US"/>
          </a:p>
        </p:txBody>
      </p:sp>
    </p:spTree>
    <p:extLst>
      <p:ext uri="{BB962C8B-B14F-4D97-AF65-F5344CB8AC3E}">
        <p14:creationId xmlns:p14="http://schemas.microsoft.com/office/powerpoint/2010/main" val="3101892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9D078C-69A2-41E9-AAC4-913268D525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20E4046-ACCC-4EF0-8B69-250C093B1D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38F25FF-8EBF-4A92-804C-52FF9D5D3F6C}"/>
              </a:ext>
            </a:extLst>
          </p:cNvPr>
          <p:cNvSpPr>
            <a:spLocks noGrp="1"/>
          </p:cNvSpPr>
          <p:nvPr>
            <p:ph type="dt" sz="half" idx="10"/>
          </p:nvPr>
        </p:nvSpPr>
        <p:spPr/>
        <p:txBody>
          <a:bodyPr/>
          <a:lstStyle/>
          <a:p>
            <a:fld id="{EB8C4233-D751-4FCC-B684-CB823F2B70C1}" type="datetimeFigureOut">
              <a:rPr lang="en-US" smtClean="0"/>
              <a:t>4/17/2020</a:t>
            </a:fld>
            <a:endParaRPr lang="en-US"/>
          </a:p>
        </p:txBody>
      </p:sp>
      <p:sp>
        <p:nvSpPr>
          <p:cNvPr id="5" name="Footer Placeholder 4">
            <a:extLst>
              <a:ext uri="{FF2B5EF4-FFF2-40B4-BE49-F238E27FC236}">
                <a16:creationId xmlns="" xmlns:a16="http://schemas.microsoft.com/office/drawing/2014/main" id="{6BB9515C-21FE-4AB3-B8BB-ABAF4F733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384B198-FE0B-46C7-9AF5-61C19F2C98B4}"/>
              </a:ext>
            </a:extLst>
          </p:cNvPr>
          <p:cNvSpPr>
            <a:spLocks noGrp="1"/>
          </p:cNvSpPr>
          <p:nvPr>
            <p:ph type="sldNum" sz="quarter" idx="12"/>
          </p:nvPr>
        </p:nvSpPr>
        <p:spPr/>
        <p:txBody>
          <a:bodyPr/>
          <a:lstStyle/>
          <a:p>
            <a:fld id="{7E20E453-CB0D-419D-BDD9-68ED051489B4}" type="slidenum">
              <a:rPr lang="en-US" smtClean="0"/>
              <a:t>‹#›</a:t>
            </a:fld>
            <a:endParaRPr lang="en-US"/>
          </a:p>
        </p:txBody>
      </p:sp>
    </p:spTree>
    <p:extLst>
      <p:ext uri="{BB962C8B-B14F-4D97-AF65-F5344CB8AC3E}">
        <p14:creationId xmlns:p14="http://schemas.microsoft.com/office/powerpoint/2010/main" val="123832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E771A4D-C72D-48BA-9170-F4A73E50F4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61F7485-4B3C-49E6-A51B-0A6CF4F28A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4CB5571-E634-4828-86FD-4562B11E9658}"/>
              </a:ext>
            </a:extLst>
          </p:cNvPr>
          <p:cNvSpPr>
            <a:spLocks noGrp="1"/>
          </p:cNvSpPr>
          <p:nvPr>
            <p:ph type="dt" sz="half" idx="10"/>
          </p:nvPr>
        </p:nvSpPr>
        <p:spPr/>
        <p:txBody>
          <a:bodyPr/>
          <a:lstStyle/>
          <a:p>
            <a:fld id="{EB8C4233-D751-4FCC-B684-CB823F2B70C1}" type="datetimeFigureOut">
              <a:rPr lang="en-US" smtClean="0"/>
              <a:t>4/17/2020</a:t>
            </a:fld>
            <a:endParaRPr lang="en-US"/>
          </a:p>
        </p:txBody>
      </p:sp>
      <p:sp>
        <p:nvSpPr>
          <p:cNvPr id="5" name="Footer Placeholder 4">
            <a:extLst>
              <a:ext uri="{FF2B5EF4-FFF2-40B4-BE49-F238E27FC236}">
                <a16:creationId xmlns="" xmlns:a16="http://schemas.microsoft.com/office/drawing/2014/main" id="{14011BB1-BBBF-431E-BBCD-9F9E3245C6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9FE9B94-85A4-41B2-A841-DDE0FC0FE799}"/>
              </a:ext>
            </a:extLst>
          </p:cNvPr>
          <p:cNvSpPr>
            <a:spLocks noGrp="1"/>
          </p:cNvSpPr>
          <p:nvPr>
            <p:ph type="sldNum" sz="quarter" idx="12"/>
          </p:nvPr>
        </p:nvSpPr>
        <p:spPr/>
        <p:txBody>
          <a:bodyPr/>
          <a:lstStyle/>
          <a:p>
            <a:fld id="{7E20E453-CB0D-419D-BDD9-68ED051489B4}" type="slidenum">
              <a:rPr lang="en-US" smtClean="0"/>
              <a:t>‹#›</a:t>
            </a:fld>
            <a:endParaRPr lang="en-US"/>
          </a:p>
        </p:txBody>
      </p:sp>
    </p:spTree>
    <p:extLst>
      <p:ext uri="{BB962C8B-B14F-4D97-AF65-F5344CB8AC3E}">
        <p14:creationId xmlns:p14="http://schemas.microsoft.com/office/powerpoint/2010/main" val="907833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323E87-A9C2-4FE4-B067-0BCDCA3498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60D3288-51B9-4D98-8F87-9A972B14D1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70629BC-D03C-483B-87F7-B587B7E5EEB5}"/>
              </a:ext>
            </a:extLst>
          </p:cNvPr>
          <p:cNvSpPr>
            <a:spLocks noGrp="1"/>
          </p:cNvSpPr>
          <p:nvPr>
            <p:ph type="dt" sz="half" idx="10"/>
          </p:nvPr>
        </p:nvSpPr>
        <p:spPr/>
        <p:txBody>
          <a:bodyPr/>
          <a:lstStyle/>
          <a:p>
            <a:fld id="{EB8C4233-D751-4FCC-B684-CB823F2B70C1}" type="datetimeFigureOut">
              <a:rPr lang="en-US" smtClean="0"/>
              <a:t>4/17/2020</a:t>
            </a:fld>
            <a:endParaRPr lang="en-US"/>
          </a:p>
        </p:txBody>
      </p:sp>
      <p:sp>
        <p:nvSpPr>
          <p:cNvPr id="5" name="Footer Placeholder 4">
            <a:extLst>
              <a:ext uri="{FF2B5EF4-FFF2-40B4-BE49-F238E27FC236}">
                <a16:creationId xmlns="" xmlns:a16="http://schemas.microsoft.com/office/drawing/2014/main" id="{AE2942D3-0CAA-4296-8EC5-61694B063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F25614D-1ED5-457A-9585-B3E83FE85FEC}"/>
              </a:ext>
            </a:extLst>
          </p:cNvPr>
          <p:cNvSpPr>
            <a:spLocks noGrp="1"/>
          </p:cNvSpPr>
          <p:nvPr>
            <p:ph type="sldNum" sz="quarter" idx="12"/>
          </p:nvPr>
        </p:nvSpPr>
        <p:spPr/>
        <p:txBody>
          <a:bodyPr/>
          <a:lstStyle/>
          <a:p>
            <a:fld id="{7E20E453-CB0D-419D-BDD9-68ED051489B4}" type="slidenum">
              <a:rPr lang="en-US" smtClean="0"/>
              <a:t>‹#›</a:t>
            </a:fld>
            <a:endParaRPr lang="en-US"/>
          </a:p>
        </p:txBody>
      </p:sp>
    </p:spTree>
    <p:extLst>
      <p:ext uri="{BB962C8B-B14F-4D97-AF65-F5344CB8AC3E}">
        <p14:creationId xmlns:p14="http://schemas.microsoft.com/office/powerpoint/2010/main" val="102070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0B748B-561C-4F5C-8B60-E191865FDD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DBB56D8-7884-4641-86E3-A148C7BDB9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C5E1F88-E63C-4C37-9D9B-6CB0D452C128}"/>
              </a:ext>
            </a:extLst>
          </p:cNvPr>
          <p:cNvSpPr>
            <a:spLocks noGrp="1"/>
          </p:cNvSpPr>
          <p:nvPr>
            <p:ph type="dt" sz="half" idx="10"/>
          </p:nvPr>
        </p:nvSpPr>
        <p:spPr/>
        <p:txBody>
          <a:bodyPr/>
          <a:lstStyle/>
          <a:p>
            <a:fld id="{EB8C4233-D751-4FCC-B684-CB823F2B70C1}" type="datetimeFigureOut">
              <a:rPr lang="en-US" smtClean="0"/>
              <a:t>4/17/2020</a:t>
            </a:fld>
            <a:endParaRPr lang="en-US"/>
          </a:p>
        </p:txBody>
      </p:sp>
      <p:sp>
        <p:nvSpPr>
          <p:cNvPr id="5" name="Footer Placeholder 4">
            <a:extLst>
              <a:ext uri="{FF2B5EF4-FFF2-40B4-BE49-F238E27FC236}">
                <a16:creationId xmlns="" xmlns:a16="http://schemas.microsoft.com/office/drawing/2014/main" id="{066142AB-5D1A-4872-BEA2-236704BD12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BEEF8CB-1677-49C6-89DA-EFB0D57B12EF}"/>
              </a:ext>
            </a:extLst>
          </p:cNvPr>
          <p:cNvSpPr>
            <a:spLocks noGrp="1"/>
          </p:cNvSpPr>
          <p:nvPr>
            <p:ph type="sldNum" sz="quarter" idx="12"/>
          </p:nvPr>
        </p:nvSpPr>
        <p:spPr/>
        <p:txBody>
          <a:bodyPr/>
          <a:lstStyle/>
          <a:p>
            <a:fld id="{7E20E453-CB0D-419D-BDD9-68ED051489B4}" type="slidenum">
              <a:rPr lang="en-US" smtClean="0"/>
              <a:t>‹#›</a:t>
            </a:fld>
            <a:endParaRPr lang="en-US"/>
          </a:p>
        </p:txBody>
      </p:sp>
    </p:spTree>
    <p:extLst>
      <p:ext uri="{BB962C8B-B14F-4D97-AF65-F5344CB8AC3E}">
        <p14:creationId xmlns:p14="http://schemas.microsoft.com/office/powerpoint/2010/main" val="1214414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FFFDC9-AB8E-4884-B69E-ABD7FF23FB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15EEE72-FED9-4A32-8357-BFBEB8D85E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68ED4FC-4991-47CB-A61C-B271730865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4FD40C69-50E1-44A6-A05D-0D598A58E041}"/>
              </a:ext>
            </a:extLst>
          </p:cNvPr>
          <p:cNvSpPr>
            <a:spLocks noGrp="1"/>
          </p:cNvSpPr>
          <p:nvPr>
            <p:ph type="dt" sz="half" idx="10"/>
          </p:nvPr>
        </p:nvSpPr>
        <p:spPr/>
        <p:txBody>
          <a:bodyPr/>
          <a:lstStyle/>
          <a:p>
            <a:fld id="{EB8C4233-D751-4FCC-B684-CB823F2B70C1}" type="datetimeFigureOut">
              <a:rPr lang="en-US" smtClean="0"/>
              <a:t>4/17/2020</a:t>
            </a:fld>
            <a:endParaRPr lang="en-US"/>
          </a:p>
        </p:txBody>
      </p:sp>
      <p:sp>
        <p:nvSpPr>
          <p:cNvPr id="6" name="Footer Placeholder 5">
            <a:extLst>
              <a:ext uri="{FF2B5EF4-FFF2-40B4-BE49-F238E27FC236}">
                <a16:creationId xmlns="" xmlns:a16="http://schemas.microsoft.com/office/drawing/2014/main" id="{24CC45F5-57BF-4DC3-8BF5-1DACD27E60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5572B2B-017B-470E-A1F0-86D3B993EAC2}"/>
              </a:ext>
            </a:extLst>
          </p:cNvPr>
          <p:cNvSpPr>
            <a:spLocks noGrp="1"/>
          </p:cNvSpPr>
          <p:nvPr>
            <p:ph type="sldNum" sz="quarter" idx="12"/>
          </p:nvPr>
        </p:nvSpPr>
        <p:spPr/>
        <p:txBody>
          <a:bodyPr/>
          <a:lstStyle/>
          <a:p>
            <a:fld id="{7E20E453-CB0D-419D-BDD9-68ED051489B4}" type="slidenum">
              <a:rPr lang="en-US" smtClean="0"/>
              <a:t>‹#›</a:t>
            </a:fld>
            <a:endParaRPr lang="en-US"/>
          </a:p>
        </p:txBody>
      </p:sp>
    </p:spTree>
    <p:extLst>
      <p:ext uri="{BB962C8B-B14F-4D97-AF65-F5344CB8AC3E}">
        <p14:creationId xmlns:p14="http://schemas.microsoft.com/office/powerpoint/2010/main" val="2224248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E79718-6633-4403-8551-EDEAFDD94C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57F9D6F-69C0-4A72-82DC-22C9D29BED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D5C9C63-4BB5-4067-8C16-2A315CC869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F12DBD8-09C9-4BE5-ABE9-4940AA8F26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5BDF868-5318-4508-86A0-D2959CCDA9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7917E2E-AC14-437C-8988-5FC262D7DD06}"/>
              </a:ext>
            </a:extLst>
          </p:cNvPr>
          <p:cNvSpPr>
            <a:spLocks noGrp="1"/>
          </p:cNvSpPr>
          <p:nvPr>
            <p:ph type="dt" sz="half" idx="10"/>
          </p:nvPr>
        </p:nvSpPr>
        <p:spPr/>
        <p:txBody>
          <a:bodyPr/>
          <a:lstStyle/>
          <a:p>
            <a:fld id="{EB8C4233-D751-4FCC-B684-CB823F2B70C1}" type="datetimeFigureOut">
              <a:rPr lang="en-US" smtClean="0"/>
              <a:t>4/17/2020</a:t>
            </a:fld>
            <a:endParaRPr lang="en-US"/>
          </a:p>
        </p:txBody>
      </p:sp>
      <p:sp>
        <p:nvSpPr>
          <p:cNvPr id="8" name="Footer Placeholder 7">
            <a:extLst>
              <a:ext uri="{FF2B5EF4-FFF2-40B4-BE49-F238E27FC236}">
                <a16:creationId xmlns="" xmlns:a16="http://schemas.microsoft.com/office/drawing/2014/main" id="{92A27B10-F065-408D-9372-71D763FD1B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68CEC72E-DE06-4A7C-95DC-A69076CF4529}"/>
              </a:ext>
            </a:extLst>
          </p:cNvPr>
          <p:cNvSpPr>
            <a:spLocks noGrp="1"/>
          </p:cNvSpPr>
          <p:nvPr>
            <p:ph type="sldNum" sz="quarter" idx="12"/>
          </p:nvPr>
        </p:nvSpPr>
        <p:spPr/>
        <p:txBody>
          <a:bodyPr/>
          <a:lstStyle/>
          <a:p>
            <a:fld id="{7E20E453-CB0D-419D-BDD9-68ED051489B4}" type="slidenum">
              <a:rPr lang="en-US" smtClean="0"/>
              <a:t>‹#›</a:t>
            </a:fld>
            <a:endParaRPr lang="en-US"/>
          </a:p>
        </p:txBody>
      </p:sp>
    </p:spTree>
    <p:extLst>
      <p:ext uri="{BB962C8B-B14F-4D97-AF65-F5344CB8AC3E}">
        <p14:creationId xmlns:p14="http://schemas.microsoft.com/office/powerpoint/2010/main" val="1918629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D57453-A426-4C5B-AB47-FBA9E29FB2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6CD8E0E-7F83-4240-8D36-70A57843FF68}"/>
              </a:ext>
            </a:extLst>
          </p:cNvPr>
          <p:cNvSpPr>
            <a:spLocks noGrp="1"/>
          </p:cNvSpPr>
          <p:nvPr>
            <p:ph type="dt" sz="half" idx="10"/>
          </p:nvPr>
        </p:nvSpPr>
        <p:spPr/>
        <p:txBody>
          <a:bodyPr/>
          <a:lstStyle/>
          <a:p>
            <a:fld id="{EB8C4233-D751-4FCC-B684-CB823F2B70C1}" type="datetimeFigureOut">
              <a:rPr lang="en-US" smtClean="0"/>
              <a:t>4/17/2020</a:t>
            </a:fld>
            <a:endParaRPr lang="en-US"/>
          </a:p>
        </p:txBody>
      </p:sp>
      <p:sp>
        <p:nvSpPr>
          <p:cNvPr id="4" name="Footer Placeholder 3">
            <a:extLst>
              <a:ext uri="{FF2B5EF4-FFF2-40B4-BE49-F238E27FC236}">
                <a16:creationId xmlns="" xmlns:a16="http://schemas.microsoft.com/office/drawing/2014/main" id="{D7E9966D-BADC-410D-8859-50B8E72CBD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61064196-40AE-4250-B84D-CBD7568A9B95}"/>
              </a:ext>
            </a:extLst>
          </p:cNvPr>
          <p:cNvSpPr>
            <a:spLocks noGrp="1"/>
          </p:cNvSpPr>
          <p:nvPr>
            <p:ph type="sldNum" sz="quarter" idx="12"/>
          </p:nvPr>
        </p:nvSpPr>
        <p:spPr/>
        <p:txBody>
          <a:bodyPr/>
          <a:lstStyle/>
          <a:p>
            <a:fld id="{7E20E453-CB0D-419D-BDD9-68ED051489B4}" type="slidenum">
              <a:rPr lang="en-US" smtClean="0"/>
              <a:t>‹#›</a:t>
            </a:fld>
            <a:endParaRPr lang="en-US"/>
          </a:p>
        </p:txBody>
      </p:sp>
    </p:spTree>
    <p:extLst>
      <p:ext uri="{BB962C8B-B14F-4D97-AF65-F5344CB8AC3E}">
        <p14:creationId xmlns:p14="http://schemas.microsoft.com/office/powerpoint/2010/main" val="3415775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02CFFA5-F774-43CF-9E9A-5CFCF4D2DE07}"/>
              </a:ext>
            </a:extLst>
          </p:cNvPr>
          <p:cNvSpPr>
            <a:spLocks noGrp="1"/>
          </p:cNvSpPr>
          <p:nvPr>
            <p:ph type="dt" sz="half" idx="10"/>
          </p:nvPr>
        </p:nvSpPr>
        <p:spPr/>
        <p:txBody>
          <a:bodyPr/>
          <a:lstStyle/>
          <a:p>
            <a:fld id="{EB8C4233-D751-4FCC-B684-CB823F2B70C1}" type="datetimeFigureOut">
              <a:rPr lang="en-US" smtClean="0"/>
              <a:t>4/17/2020</a:t>
            </a:fld>
            <a:endParaRPr lang="en-US"/>
          </a:p>
        </p:txBody>
      </p:sp>
      <p:sp>
        <p:nvSpPr>
          <p:cNvPr id="3" name="Footer Placeholder 2">
            <a:extLst>
              <a:ext uri="{FF2B5EF4-FFF2-40B4-BE49-F238E27FC236}">
                <a16:creationId xmlns="" xmlns:a16="http://schemas.microsoft.com/office/drawing/2014/main" id="{DEAF6A3E-A39E-48A7-8063-4D01144378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DD3FAF8-9F7B-4345-9124-6729A7C77284}"/>
              </a:ext>
            </a:extLst>
          </p:cNvPr>
          <p:cNvSpPr>
            <a:spLocks noGrp="1"/>
          </p:cNvSpPr>
          <p:nvPr>
            <p:ph type="sldNum" sz="quarter" idx="12"/>
          </p:nvPr>
        </p:nvSpPr>
        <p:spPr/>
        <p:txBody>
          <a:bodyPr/>
          <a:lstStyle/>
          <a:p>
            <a:fld id="{7E20E453-CB0D-419D-BDD9-68ED051489B4}" type="slidenum">
              <a:rPr lang="en-US" smtClean="0"/>
              <a:t>‹#›</a:t>
            </a:fld>
            <a:endParaRPr lang="en-US"/>
          </a:p>
        </p:txBody>
      </p:sp>
    </p:spTree>
    <p:extLst>
      <p:ext uri="{BB962C8B-B14F-4D97-AF65-F5344CB8AC3E}">
        <p14:creationId xmlns:p14="http://schemas.microsoft.com/office/powerpoint/2010/main" val="844556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FED30E-563A-48CE-A6E8-6BE8E4DCA1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D9AB475-5FA4-4A19-83FA-9ECB42EFF3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8101AE2-0CD7-49E2-81D0-DC7B20C87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73A9421-78C1-4898-B07B-75C11932AFA7}"/>
              </a:ext>
            </a:extLst>
          </p:cNvPr>
          <p:cNvSpPr>
            <a:spLocks noGrp="1"/>
          </p:cNvSpPr>
          <p:nvPr>
            <p:ph type="dt" sz="half" idx="10"/>
          </p:nvPr>
        </p:nvSpPr>
        <p:spPr/>
        <p:txBody>
          <a:bodyPr/>
          <a:lstStyle/>
          <a:p>
            <a:fld id="{EB8C4233-D751-4FCC-B684-CB823F2B70C1}" type="datetimeFigureOut">
              <a:rPr lang="en-US" smtClean="0"/>
              <a:t>4/17/2020</a:t>
            </a:fld>
            <a:endParaRPr lang="en-US"/>
          </a:p>
        </p:txBody>
      </p:sp>
      <p:sp>
        <p:nvSpPr>
          <p:cNvPr id="6" name="Footer Placeholder 5">
            <a:extLst>
              <a:ext uri="{FF2B5EF4-FFF2-40B4-BE49-F238E27FC236}">
                <a16:creationId xmlns="" xmlns:a16="http://schemas.microsoft.com/office/drawing/2014/main" id="{CD2C6295-E2B6-42DD-9030-C768B29C8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2DA59AB-53A0-4680-858B-D9E689F05283}"/>
              </a:ext>
            </a:extLst>
          </p:cNvPr>
          <p:cNvSpPr>
            <a:spLocks noGrp="1"/>
          </p:cNvSpPr>
          <p:nvPr>
            <p:ph type="sldNum" sz="quarter" idx="12"/>
          </p:nvPr>
        </p:nvSpPr>
        <p:spPr/>
        <p:txBody>
          <a:bodyPr/>
          <a:lstStyle/>
          <a:p>
            <a:fld id="{7E20E453-CB0D-419D-BDD9-68ED051489B4}" type="slidenum">
              <a:rPr lang="en-US" smtClean="0"/>
              <a:t>‹#›</a:t>
            </a:fld>
            <a:endParaRPr lang="en-US"/>
          </a:p>
        </p:txBody>
      </p:sp>
    </p:spTree>
    <p:extLst>
      <p:ext uri="{BB962C8B-B14F-4D97-AF65-F5344CB8AC3E}">
        <p14:creationId xmlns:p14="http://schemas.microsoft.com/office/powerpoint/2010/main" val="102806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A5D266-5D84-4C4C-8BF0-7DDCD8C90E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4C055C70-FE9C-47FD-BAB8-3D2B106DD3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72BC4437-4E9B-4627-B735-B26D1D8AAB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57793BC-68B0-4235-9349-39CCEDC68ED5}"/>
              </a:ext>
            </a:extLst>
          </p:cNvPr>
          <p:cNvSpPr>
            <a:spLocks noGrp="1"/>
          </p:cNvSpPr>
          <p:nvPr>
            <p:ph type="dt" sz="half" idx="10"/>
          </p:nvPr>
        </p:nvSpPr>
        <p:spPr/>
        <p:txBody>
          <a:bodyPr/>
          <a:lstStyle/>
          <a:p>
            <a:fld id="{EB8C4233-D751-4FCC-B684-CB823F2B70C1}" type="datetimeFigureOut">
              <a:rPr lang="en-US" smtClean="0"/>
              <a:t>4/17/2020</a:t>
            </a:fld>
            <a:endParaRPr lang="en-US"/>
          </a:p>
        </p:txBody>
      </p:sp>
      <p:sp>
        <p:nvSpPr>
          <p:cNvPr id="6" name="Footer Placeholder 5">
            <a:extLst>
              <a:ext uri="{FF2B5EF4-FFF2-40B4-BE49-F238E27FC236}">
                <a16:creationId xmlns="" xmlns:a16="http://schemas.microsoft.com/office/drawing/2014/main" id="{B45526F7-0C2A-4AE9-ACB9-95A5FC7F18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FB3E16D-AABE-4519-9604-63DCC482D096}"/>
              </a:ext>
            </a:extLst>
          </p:cNvPr>
          <p:cNvSpPr>
            <a:spLocks noGrp="1"/>
          </p:cNvSpPr>
          <p:nvPr>
            <p:ph type="sldNum" sz="quarter" idx="12"/>
          </p:nvPr>
        </p:nvSpPr>
        <p:spPr/>
        <p:txBody>
          <a:bodyPr/>
          <a:lstStyle/>
          <a:p>
            <a:fld id="{7E20E453-CB0D-419D-BDD9-68ED051489B4}" type="slidenum">
              <a:rPr lang="en-US" smtClean="0"/>
              <a:t>‹#›</a:t>
            </a:fld>
            <a:endParaRPr lang="en-US"/>
          </a:p>
        </p:txBody>
      </p:sp>
    </p:spTree>
    <p:extLst>
      <p:ext uri="{BB962C8B-B14F-4D97-AF65-F5344CB8AC3E}">
        <p14:creationId xmlns:p14="http://schemas.microsoft.com/office/powerpoint/2010/main" val="3855768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4497FAE-FCBD-4957-B249-50BC75FEB6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8B89605-B2A8-496B-9258-C000748868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E23C338-778E-407E-844D-FCDC595CE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8C4233-D751-4FCC-B684-CB823F2B70C1}" type="datetimeFigureOut">
              <a:rPr lang="en-US" smtClean="0"/>
              <a:t>4/17/2020</a:t>
            </a:fld>
            <a:endParaRPr lang="en-US"/>
          </a:p>
        </p:txBody>
      </p:sp>
      <p:sp>
        <p:nvSpPr>
          <p:cNvPr id="5" name="Footer Placeholder 4">
            <a:extLst>
              <a:ext uri="{FF2B5EF4-FFF2-40B4-BE49-F238E27FC236}">
                <a16:creationId xmlns="" xmlns:a16="http://schemas.microsoft.com/office/drawing/2014/main" id="{AC8086D2-AF9E-42DB-9E2A-4DFA15D980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4CBB02D8-ADD1-4D51-B5BB-349D3ACAA1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20E453-CB0D-419D-BDD9-68ED051489B4}" type="slidenum">
              <a:rPr lang="en-US" smtClean="0"/>
              <a:t>‹#›</a:t>
            </a:fld>
            <a:endParaRPr lang="en-US"/>
          </a:p>
        </p:txBody>
      </p:sp>
    </p:spTree>
    <p:extLst>
      <p:ext uri="{BB962C8B-B14F-4D97-AF65-F5344CB8AC3E}">
        <p14:creationId xmlns:p14="http://schemas.microsoft.com/office/powerpoint/2010/main" val="164190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vi.wikipedia.org/wiki/Pin_m%E1%BA%B7t_tr%E1%BB%9Di" TargetMode="External"/><Relationship Id="rId2" Type="http://schemas.openxmlformats.org/officeDocument/2006/relationships/hyperlink" Target="https://vogiasolar.com/danh-muc-san-pham/pin-nang-luong-mat-troi/"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potech.com.vn/cat/den-duong-led/"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hethongtudong.vn/vn/bao-gia-mainmenu-155/bao-gia-he-thong-dien-mat-troi-menu-165.htm" TargetMode="External"/><Relationship Id="rId2" Type="http://schemas.openxmlformats.org/officeDocument/2006/relationships/hyperlink" Target="https://hethongtudong.vn/vn/thiet-bi-mainmenu-115/thiet-bi-he-thong-nlmt-gio-menu-164.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1C4C6E-7A22-4C5E-891E-67A07A0FFA39}"/>
              </a:ext>
            </a:extLst>
          </p:cNvPr>
          <p:cNvSpPr>
            <a:spLocks noGrp="1"/>
          </p:cNvSpPr>
          <p:nvPr>
            <p:ph type="ctrTitle"/>
          </p:nvPr>
        </p:nvSpPr>
        <p:spPr>
          <a:xfrm>
            <a:off x="1524000" y="457200"/>
            <a:ext cx="9144000" cy="1681162"/>
          </a:xfrm>
        </p:spPr>
        <p:txBody>
          <a:bodyPr>
            <a:normAutofit/>
          </a:bodyPr>
          <a:lstStyle/>
          <a:p>
            <a:pPr>
              <a:lnSpc>
                <a:spcPct val="100000"/>
              </a:lnSpc>
            </a:pPr>
            <a:r>
              <a:rPr lang="en-US" sz="4800" b="1" dirty="0" err="1">
                <a:latin typeface="Times New Roman" panose="02020603050405020304" pitchFamily="18" charset="0"/>
                <a:cs typeface="Times New Roman" panose="02020603050405020304" pitchFamily="18" charset="0"/>
              </a:rPr>
              <a:t>Tổng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quan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về</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chiếu</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sáng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bằng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Năng</a:t>
            </a:r>
            <a:r>
              <a:rPr lang="en-US" sz="4800" b="1" dirty="0">
                <a:latin typeface="Times New Roman" panose="02020603050405020304" pitchFamily="18" charset="0"/>
                <a:cs typeface="Times New Roman" panose="02020603050405020304" pitchFamily="18" charset="0"/>
              </a:rPr>
              <a:t> L</a:t>
            </a:r>
            <a:r>
              <a:rPr lang="vi-VN" sz="4800" b="1" dirty="0">
                <a:latin typeface="Times New Roman" panose="02020603050405020304" pitchFamily="18" charset="0"/>
                <a:cs typeface="Times New Roman" panose="02020603050405020304" pitchFamily="18" charset="0"/>
              </a:rPr>
              <a:t>ư</a:t>
            </a:r>
            <a:r>
              <a:rPr lang="en-US" sz="4800" b="1" dirty="0" err="1">
                <a:latin typeface="Times New Roman" panose="02020603050405020304" pitchFamily="18" charset="0"/>
                <a:cs typeface="Times New Roman" panose="02020603050405020304" pitchFamily="18" charset="0"/>
              </a:rPr>
              <a:t>ợng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mặt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trời</a:t>
            </a:r>
            <a:endParaRPr lang="en-US" sz="48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 xmlns:a16="http://schemas.microsoft.com/office/drawing/2014/main" id="{F1BB1A17-19F0-4A17-97CE-9E1D94D86D9F}"/>
              </a:ext>
            </a:extLst>
          </p:cNvPr>
          <p:cNvSpPr>
            <a:spLocks noGrp="1"/>
          </p:cNvSpPr>
          <p:nvPr>
            <p:ph type="subTitle" idx="1"/>
          </p:nvPr>
        </p:nvSpPr>
        <p:spPr>
          <a:xfrm>
            <a:off x="3019424" y="2486025"/>
            <a:ext cx="7324725" cy="4086225"/>
          </a:xfrm>
        </p:spPr>
        <p:txBody>
          <a:bodyPr>
            <a:normAutofit/>
          </a:bodyPr>
          <a:lstStyle/>
          <a:p>
            <a:pPr algn="l"/>
            <a:r>
              <a:rPr lang="en-GB" dirty="0"/>
              <a:t>1. </a:t>
            </a:r>
            <a:r>
              <a:rPr lang="vi-VN" dirty="0"/>
              <a:t>Ưu điểm và nhược điểm của đèn đường </a:t>
            </a:r>
            <a:r>
              <a:rPr lang="en-GB" dirty="0"/>
              <a:t>NLMT </a:t>
            </a:r>
          </a:p>
          <a:p>
            <a:pPr algn="l"/>
            <a:r>
              <a:rPr lang="en-US" dirty="0"/>
              <a:t>2. </a:t>
            </a:r>
            <a:r>
              <a:rPr lang="en-US" dirty="0" err="1"/>
              <a:t>Một</a:t>
            </a:r>
            <a:r>
              <a:rPr lang="en-US" dirty="0"/>
              <a:t> </a:t>
            </a:r>
            <a:r>
              <a:rPr lang="en-US" dirty="0" err="1"/>
              <a:t>số</a:t>
            </a:r>
            <a:r>
              <a:rPr lang="en-US" dirty="0"/>
              <a:t> </a:t>
            </a:r>
            <a:r>
              <a:rPr lang="en-US" dirty="0" err="1"/>
              <a:t>ứng</a:t>
            </a:r>
            <a:r>
              <a:rPr lang="en-US" dirty="0"/>
              <a:t> </a:t>
            </a:r>
            <a:r>
              <a:rPr lang="en-US" dirty="0" err="1"/>
              <a:t>dụng</a:t>
            </a:r>
            <a:r>
              <a:rPr lang="en-US" dirty="0"/>
              <a:t> </a:t>
            </a:r>
            <a:r>
              <a:rPr lang="en-US" dirty="0" err="1"/>
              <a:t>điển</a:t>
            </a:r>
            <a:r>
              <a:rPr lang="en-US" dirty="0"/>
              <a:t> </a:t>
            </a:r>
            <a:r>
              <a:rPr lang="en-US" dirty="0" err="1"/>
              <a:t>hình</a:t>
            </a:r>
            <a:endParaRPr lang="en-GB" dirty="0"/>
          </a:p>
          <a:p>
            <a:pPr algn="l"/>
            <a:r>
              <a:rPr lang="en-GB" dirty="0"/>
              <a:t>3. </a:t>
            </a:r>
            <a:r>
              <a:rPr lang="vi-VN" dirty="0"/>
              <a:t>Phạm vi tương lai của đèn đường </a:t>
            </a:r>
            <a:r>
              <a:rPr lang="en-GB" dirty="0" smtClean="0"/>
              <a:t>NLMT</a:t>
            </a:r>
            <a:endParaRPr lang="en-GB" dirty="0"/>
          </a:p>
          <a:p>
            <a:pPr algn="l"/>
            <a:r>
              <a:rPr lang="en-US" dirty="0"/>
              <a:t>4. </a:t>
            </a:r>
            <a:r>
              <a:rPr lang="en-US" dirty="0" err="1"/>
              <a:t>Tổng</a:t>
            </a:r>
            <a:r>
              <a:rPr lang="en-US" dirty="0"/>
              <a:t> </a:t>
            </a:r>
            <a:r>
              <a:rPr lang="en-US" dirty="0" err="1"/>
              <a:t>quan</a:t>
            </a:r>
            <a:r>
              <a:rPr lang="en-US" dirty="0"/>
              <a:t> </a:t>
            </a:r>
            <a:r>
              <a:rPr lang="en-US" dirty="0" err="1"/>
              <a:t>về</a:t>
            </a:r>
            <a:r>
              <a:rPr lang="en-US" dirty="0"/>
              <a:t> </a:t>
            </a:r>
            <a:r>
              <a:rPr lang="en-US" dirty="0" err="1"/>
              <a:t>hệ</a:t>
            </a:r>
            <a:r>
              <a:rPr lang="en-US" dirty="0"/>
              <a:t> </a:t>
            </a:r>
            <a:r>
              <a:rPr lang="en-US" dirty="0" err="1"/>
              <a:t>thống</a:t>
            </a:r>
            <a:endParaRPr lang="en-GB" dirty="0"/>
          </a:p>
          <a:p>
            <a:pPr algn="l"/>
            <a:r>
              <a:rPr lang="en-US" dirty="0" smtClean="0"/>
              <a:t>5</a:t>
            </a:r>
            <a:r>
              <a:rPr lang="en-US" dirty="0"/>
              <a:t>. </a:t>
            </a:r>
            <a:r>
              <a:rPr lang="en-US" dirty="0" err="1"/>
              <a:t>Sơ</a:t>
            </a:r>
            <a:r>
              <a:rPr lang="en-US" dirty="0"/>
              <a:t> </a:t>
            </a:r>
            <a:r>
              <a:rPr lang="en-US" dirty="0" err="1"/>
              <a:t>đồ</a:t>
            </a:r>
            <a:r>
              <a:rPr lang="en-US" dirty="0"/>
              <a:t> </a:t>
            </a:r>
            <a:r>
              <a:rPr lang="en-US" dirty="0" err="1"/>
              <a:t>khối</a:t>
            </a:r>
            <a:r>
              <a:rPr lang="en-US" dirty="0"/>
              <a:t> </a:t>
            </a:r>
            <a:r>
              <a:rPr lang="en-US" dirty="0" err="1"/>
              <a:t>phần</a:t>
            </a:r>
            <a:r>
              <a:rPr lang="en-US" dirty="0"/>
              <a:t> </a:t>
            </a:r>
            <a:r>
              <a:rPr lang="en-US" dirty="0" err="1"/>
              <a:t>điện</a:t>
            </a:r>
            <a:r>
              <a:rPr lang="en-US" dirty="0"/>
              <a:t> </a:t>
            </a:r>
            <a:r>
              <a:rPr lang="en-US" dirty="0" err="1"/>
              <a:t>hệ</a:t>
            </a:r>
            <a:r>
              <a:rPr lang="en-US" dirty="0"/>
              <a:t> </a:t>
            </a:r>
            <a:r>
              <a:rPr lang="en-US" dirty="0" err="1"/>
              <a:t>thống</a:t>
            </a:r>
            <a:r>
              <a:rPr lang="en-US" dirty="0"/>
              <a:t> CS NL </a:t>
            </a:r>
            <a:r>
              <a:rPr lang="en-US" dirty="0" err="1"/>
              <a:t>mặt</a:t>
            </a:r>
            <a:r>
              <a:rPr lang="en-US" dirty="0"/>
              <a:t> </a:t>
            </a:r>
            <a:r>
              <a:rPr lang="en-US" dirty="0" err="1"/>
              <a:t>trời</a:t>
            </a:r>
            <a:endParaRPr lang="en-GB" dirty="0"/>
          </a:p>
          <a:p>
            <a:pPr algn="l"/>
            <a:r>
              <a:rPr lang="en-US" dirty="0"/>
              <a:t>6. </a:t>
            </a:r>
            <a:r>
              <a:rPr lang="en-US" dirty="0" err="1"/>
              <a:t>Cấu</a:t>
            </a:r>
            <a:r>
              <a:rPr lang="en-US" dirty="0"/>
              <a:t> </a:t>
            </a:r>
            <a:r>
              <a:rPr lang="en-US" dirty="0" err="1"/>
              <a:t>tạo</a:t>
            </a:r>
            <a:r>
              <a:rPr lang="en-US" dirty="0"/>
              <a:t> </a:t>
            </a:r>
            <a:r>
              <a:rPr lang="en-US" dirty="0" err="1"/>
              <a:t>và</a:t>
            </a:r>
            <a:r>
              <a:rPr lang="en-US" dirty="0"/>
              <a:t> </a:t>
            </a:r>
            <a:r>
              <a:rPr lang="en-US" dirty="0" err="1"/>
              <a:t>nguyên</a:t>
            </a:r>
            <a:r>
              <a:rPr lang="en-US" dirty="0"/>
              <a:t> </a:t>
            </a:r>
            <a:r>
              <a:rPr lang="en-US" dirty="0" err="1"/>
              <a:t>lý</a:t>
            </a:r>
            <a:r>
              <a:rPr lang="en-US" dirty="0"/>
              <a:t> </a:t>
            </a:r>
            <a:r>
              <a:rPr lang="en-US" dirty="0" err="1"/>
              <a:t>hoạt</a:t>
            </a:r>
            <a:r>
              <a:rPr lang="en-US" dirty="0"/>
              <a:t> </a:t>
            </a:r>
            <a:r>
              <a:rPr lang="en-US" dirty="0" err="1"/>
              <a:t>động</a:t>
            </a:r>
            <a:r>
              <a:rPr lang="en-US" dirty="0"/>
              <a:t> </a:t>
            </a:r>
            <a:r>
              <a:rPr lang="en-US" dirty="0" err="1"/>
              <a:t>của</a:t>
            </a:r>
            <a:r>
              <a:rPr lang="en-US" dirty="0"/>
              <a:t> </a:t>
            </a:r>
            <a:r>
              <a:rPr lang="en-US" dirty="0" err="1"/>
              <a:t>tấm</a:t>
            </a:r>
            <a:r>
              <a:rPr lang="en-US" dirty="0"/>
              <a:t> pin NLMT</a:t>
            </a:r>
            <a:endParaRPr lang="en-GB" dirty="0"/>
          </a:p>
          <a:p>
            <a:pPr algn="l"/>
            <a:r>
              <a:rPr lang="en-GB" dirty="0"/>
              <a:t>7. </a:t>
            </a:r>
            <a:r>
              <a:rPr lang="en-GB" dirty="0" err="1"/>
              <a:t>Acquy</a:t>
            </a:r>
            <a:endParaRPr lang="en-GB" dirty="0"/>
          </a:p>
          <a:p>
            <a:pPr algn="l"/>
            <a:r>
              <a:rPr lang="en-US" dirty="0"/>
              <a:t>8. </a:t>
            </a:r>
            <a:r>
              <a:rPr lang="en-US" dirty="0" err="1"/>
              <a:t>Nạp</a:t>
            </a:r>
            <a:r>
              <a:rPr lang="en-US" dirty="0"/>
              <a:t> </a:t>
            </a:r>
            <a:r>
              <a:rPr lang="en-US" dirty="0" err="1" smtClean="0"/>
              <a:t>acquy</a:t>
            </a:r>
            <a:endParaRPr lang="en-US" dirty="0" smtClean="0"/>
          </a:p>
          <a:p>
            <a:pPr algn="l"/>
            <a:r>
              <a:rPr lang="en-US" dirty="0" smtClean="0"/>
              <a:t>9. Minh </a:t>
            </a:r>
            <a:r>
              <a:rPr lang="en-US" dirty="0" err="1" smtClean="0"/>
              <a:t>họa</a:t>
            </a:r>
            <a:r>
              <a:rPr lang="en-US" dirty="0" smtClean="0"/>
              <a:t> </a:t>
            </a:r>
            <a:r>
              <a:rPr lang="en-US" dirty="0" err="1" smtClean="0"/>
              <a:t>báo</a:t>
            </a:r>
            <a:r>
              <a:rPr lang="en-US" dirty="0" smtClean="0"/>
              <a:t> </a:t>
            </a:r>
            <a:r>
              <a:rPr lang="en-US" dirty="0" err="1" smtClean="0"/>
              <a:t>giá</a:t>
            </a:r>
            <a:r>
              <a:rPr lang="en-US" dirty="0" smtClean="0"/>
              <a:t> </a:t>
            </a:r>
            <a:r>
              <a:rPr lang="en-US" dirty="0" err="1" smtClean="0"/>
              <a:t>hệ</a:t>
            </a:r>
            <a:r>
              <a:rPr lang="en-US" dirty="0" smtClean="0"/>
              <a:t> </a:t>
            </a:r>
            <a:r>
              <a:rPr lang="en-US" dirty="0" err="1" smtClean="0"/>
              <a:t>thống</a:t>
            </a:r>
            <a:endParaRPr lang="en-GB" dirty="0"/>
          </a:p>
          <a:p>
            <a:pPr algn="l"/>
            <a:endParaRPr lang="en-US" dirty="0"/>
          </a:p>
        </p:txBody>
      </p:sp>
    </p:spTree>
    <p:extLst>
      <p:ext uri="{BB962C8B-B14F-4D97-AF65-F5344CB8AC3E}">
        <p14:creationId xmlns:p14="http://schemas.microsoft.com/office/powerpoint/2010/main" val="3069291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280EDC-9A2B-4B40-8712-0FE011A81BF5}"/>
              </a:ext>
            </a:extLst>
          </p:cNvPr>
          <p:cNvSpPr>
            <a:spLocks noGrp="1"/>
          </p:cNvSpPr>
          <p:nvPr>
            <p:ph type="title"/>
          </p:nvPr>
        </p:nvSpPr>
        <p:spPr/>
        <p:txBody>
          <a:bodyPr/>
          <a:lstStyle/>
          <a:p>
            <a:pPr algn="ctr"/>
            <a:r>
              <a:rPr lang="en-US" b="1" dirty="0" smtClean="0"/>
              <a:t>5. </a:t>
            </a:r>
            <a:r>
              <a:rPr lang="en-US" b="1" dirty="0" err="1" smtClean="0"/>
              <a:t>Sơ</a:t>
            </a:r>
            <a:r>
              <a:rPr lang="en-US" b="1" dirty="0" smtClean="0"/>
              <a:t> </a:t>
            </a:r>
            <a:r>
              <a:rPr lang="en-US" b="1" dirty="0" err="1"/>
              <a:t>đồ</a:t>
            </a:r>
            <a:r>
              <a:rPr lang="en-US" b="1" dirty="0"/>
              <a:t> </a:t>
            </a:r>
            <a:r>
              <a:rPr lang="en-US" b="1" dirty="0" err="1"/>
              <a:t>khối</a:t>
            </a:r>
            <a:r>
              <a:rPr lang="en-US" b="1" dirty="0"/>
              <a:t> </a:t>
            </a:r>
            <a:r>
              <a:rPr lang="en-US" b="1" dirty="0" err="1"/>
              <a:t>phần</a:t>
            </a:r>
            <a:r>
              <a:rPr lang="en-US" b="1" dirty="0"/>
              <a:t> </a:t>
            </a:r>
            <a:r>
              <a:rPr lang="en-US" b="1" dirty="0" err="1"/>
              <a:t>điện</a:t>
            </a:r>
            <a:r>
              <a:rPr lang="en-US" b="1" dirty="0"/>
              <a:t> </a:t>
            </a:r>
            <a:r>
              <a:rPr lang="en-US" b="1" dirty="0" err="1"/>
              <a:t>hệ</a:t>
            </a:r>
            <a:r>
              <a:rPr lang="en-US" b="1" dirty="0"/>
              <a:t> </a:t>
            </a:r>
            <a:r>
              <a:rPr lang="en-US" b="1" dirty="0" err="1"/>
              <a:t>thống</a:t>
            </a:r>
            <a:r>
              <a:rPr lang="en-US" b="1" dirty="0"/>
              <a:t> </a:t>
            </a:r>
            <a:r>
              <a:rPr lang="en-US" b="1" dirty="0" err="1"/>
              <a:t>chiếu</a:t>
            </a:r>
            <a:r>
              <a:rPr lang="en-US" b="1" dirty="0"/>
              <a:t> </a:t>
            </a:r>
            <a:r>
              <a:rPr lang="en-US" b="1" dirty="0" err="1"/>
              <a:t>sáng</a:t>
            </a:r>
            <a:r>
              <a:rPr lang="en-US" b="1" dirty="0"/>
              <a:t> </a:t>
            </a:r>
            <a:r>
              <a:rPr lang="en-US" b="1" dirty="0" err="1"/>
              <a:t>bằng</a:t>
            </a:r>
            <a:r>
              <a:rPr lang="en-US" b="1" dirty="0"/>
              <a:t> </a:t>
            </a:r>
            <a:r>
              <a:rPr lang="en-US" b="1" dirty="0" err="1"/>
              <a:t>năng</a:t>
            </a:r>
            <a:r>
              <a:rPr lang="en-US" b="1" dirty="0"/>
              <a:t> </a:t>
            </a:r>
            <a:r>
              <a:rPr lang="en-US" b="1" dirty="0" err="1"/>
              <a:t>lượng</a:t>
            </a:r>
            <a:r>
              <a:rPr lang="en-US" b="1" dirty="0"/>
              <a:t> </a:t>
            </a:r>
            <a:r>
              <a:rPr lang="en-US" b="1" dirty="0" err="1"/>
              <a:t>mặt</a:t>
            </a:r>
            <a:r>
              <a:rPr lang="en-US" b="1" dirty="0"/>
              <a:t> </a:t>
            </a:r>
            <a:r>
              <a:rPr lang="en-US" b="1" dirty="0" err="1"/>
              <a:t>trời</a:t>
            </a:r>
            <a:endParaRPr lang="en-US" b="1" dirty="0"/>
          </a:p>
        </p:txBody>
      </p:sp>
      <p:sp>
        <p:nvSpPr>
          <p:cNvPr id="3" name="Content Placeholder 2">
            <a:extLst>
              <a:ext uri="{FF2B5EF4-FFF2-40B4-BE49-F238E27FC236}">
                <a16:creationId xmlns="" xmlns:a16="http://schemas.microsoft.com/office/drawing/2014/main" id="{E6B9EACD-3C83-4639-B39B-98A1A72F6E87}"/>
              </a:ext>
            </a:extLst>
          </p:cNvPr>
          <p:cNvSpPr>
            <a:spLocks noGrp="1"/>
          </p:cNvSpPr>
          <p:nvPr>
            <p:ph idx="1"/>
          </p:nvPr>
        </p:nvSpPr>
        <p:spPr/>
        <p:txBody>
          <a:bodyPr/>
          <a:lstStyle/>
          <a:p>
            <a:r>
              <a:rPr lang="en-US" dirty="0" err="1"/>
              <a:t>Sơ</a:t>
            </a:r>
            <a:r>
              <a:rPr lang="en-US" dirty="0"/>
              <a:t> </a:t>
            </a:r>
            <a:r>
              <a:rPr lang="en-US" dirty="0" err="1"/>
              <a:t>đồ</a:t>
            </a:r>
            <a:r>
              <a:rPr lang="en-US" dirty="0"/>
              <a:t> </a:t>
            </a:r>
            <a:r>
              <a:rPr lang="en-US" dirty="0" err="1"/>
              <a:t>khối</a:t>
            </a:r>
            <a:r>
              <a:rPr lang="en-US" dirty="0"/>
              <a:t> </a:t>
            </a:r>
            <a:r>
              <a:rPr lang="en-US" dirty="0" err="1"/>
              <a:t>hệ</a:t>
            </a:r>
            <a:r>
              <a:rPr lang="en-US" dirty="0"/>
              <a:t> </a:t>
            </a:r>
            <a:r>
              <a:rPr lang="en-US" dirty="0" err="1"/>
              <a:t>thống</a:t>
            </a:r>
            <a:r>
              <a:rPr lang="en-US" dirty="0"/>
              <a:t> </a:t>
            </a:r>
            <a:r>
              <a:rPr lang="en-US" dirty="0" err="1"/>
              <a:t>đèn</a:t>
            </a:r>
            <a:r>
              <a:rPr lang="en-US" dirty="0"/>
              <a:t> </a:t>
            </a:r>
            <a:r>
              <a:rPr lang="en-US" dirty="0" err="1"/>
              <a:t>năng</a:t>
            </a:r>
            <a:r>
              <a:rPr lang="en-US" dirty="0"/>
              <a:t> </a:t>
            </a:r>
            <a:r>
              <a:rPr lang="en-US" dirty="0" err="1"/>
              <a:t>lượng</a:t>
            </a:r>
            <a:r>
              <a:rPr lang="en-US" dirty="0"/>
              <a:t> </a:t>
            </a:r>
            <a:r>
              <a:rPr lang="en-US" dirty="0" err="1"/>
              <a:t>mặt</a:t>
            </a:r>
            <a:r>
              <a:rPr lang="en-US" dirty="0"/>
              <a:t> </a:t>
            </a:r>
            <a:r>
              <a:rPr lang="en-US" dirty="0" err="1"/>
              <a:t>trời</a:t>
            </a:r>
            <a:r>
              <a:rPr lang="en-US" dirty="0"/>
              <a:t> </a:t>
            </a:r>
            <a:r>
              <a:rPr lang="en-US" dirty="0" err="1"/>
              <a:t>độc</a:t>
            </a:r>
            <a:r>
              <a:rPr lang="en-US" dirty="0"/>
              <a:t> </a:t>
            </a:r>
            <a:r>
              <a:rPr lang="en-US" dirty="0" err="1"/>
              <a:t>lập</a:t>
            </a:r>
            <a:endParaRPr lang="en-US" dirty="0"/>
          </a:p>
        </p:txBody>
      </p:sp>
      <p:grpSp>
        <p:nvGrpSpPr>
          <p:cNvPr id="5" name="Group 4">
            <a:extLst>
              <a:ext uri="{FF2B5EF4-FFF2-40B4-BE49-F238E27FC236}">
                <a16:creationId xmlns="" xmlns:a16="http://schemas.microsoft.com/office/drawing/2014/main" id="{53D16766-0B48-4FB8-9BAB-095E5024271A}"/>
              </a:ext>
            </a:extLst>
          </p:cNvPr>
          <p:cNvGrpSpPr/>
          <p:nvPr/>
        </p:nvGrpSpPr>
        <p:grpSpPr>
          <a:xfrm>
            <a:off x="1704976" y="2647951"/>
            <a:ext cx="7529512" cy="2352516"/>
            <a:chOff x="0" y="0"/>
            <a:chExt cx="6276975" cy="1998345"/>
          </a:xfrm>
        </p:grpSpPr>
        <p:grpSp>
          <p:nvGrpSpPr>
            <p:cNvPr id="6" name="Group 5">
              <a:extLst>
                <a:ext uri="{FF2B5EF4-FFF2-40B4-BE49-F238E27FC236}">
                  <a16:creationId xmlns="" xmlns:a16="http://schemas.microsoft.com/office/drawing/2014/main" id="{ECB403B8-DBD1-4859-BC86-47610D4D1B30}"/>
                </a:ext>
              </a:extLst>
            </p:cNvPr>
            <p:cNvGrpSpPr/>
            <p:nvPr/>
          </p:nvGrpSpPr>
          <p:grpSpPr>
            <a:xfrm>
              <a:off x="0" y="504825"/>
              <a:ext cx="6104033" cy="1276351"/>
              <a:chOff x="-703358" y="19050"/>
              <a:chExt cx="6104033" cy="1276351"/>
            </a:xfrm>
          </p:grpSpPr>
          <p:pic>
            <p:nvPicPr>
              <p:cNvPr id="13" name="Picture 12">
                <a:extLst>
                  <a:ext uri="{FF2B5EF4-FFF2-40B4-BE49-F238E27FC236}">
                    <a16:creationId xmlns="" xmlns:a16="http://schemas.microsoft.com/office/drawing/2014/main" id="{D5B5233D-4684-4BCC-8419-DBC666F705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367" y="152400"/>
                <a:ext cx="684308" cy="638174"/>
              </a:xfrm>
              <a:prstGeom prst="rect">
                <a:avLst/>
              </a:prstGeom>
              <a:noFill/>
              <a:ln>
                <a:noFill/>
              </a:ln>
            </p:spPr>
          </p:pic>
          <p:pic>
            <p:nvPicPr>
              <p:cNvPr id="14" name="Picture 13">
                <a:extLst>
                  <a:ext uri="{FF2B5EF4-FFF2-40B4-BE49-F238E27FC236}">
                    <a16:creationId xmlns="" xmlns:a16="http://schemas.microsoft.com/office/drawing/2014/main" id="{3997C99C-2146-42FF-9C9B-EFC038D1AD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19050"/>
                <a:ext cx="885825" cy="695325"/>
              </a:xfrm>
              <a:prstGeom prst="rect">
                <a:avLst/>
              </a:prstGeom>
              <a:noFill/>
              <a:ln>
                <a:noFill/>
              </a:ln>
            </p:spPr>
          </p:pic>
          <p:pic>
            <p:nvPicPr>
              <p:cNvPr id="15" name="Picture 14">
                <a:extLst>
                  <a:ext uri="{FF2B5EF4-FFF2-40B4-BE49-F238E27FC236}">
                    <a16:creationId xmlns="" xmlns:a16="http://schemas.microsoft.com/office/drawing/2014/main" id="{720FDC51-A194-41CB-84CC-9548DCB534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00350" y="152400"/>
                <a:ext cx="1133475" cy="514350"/>
              </a:xfrm>
              <a:prstGeom prst="rect">
                <a:avLst/>
              </a:prstGeom>
              <a:noFill/>
              <a:ln>
                <a:noFill/>
              </a:ln>
            </p:spPr>
          </p:pic>
          <p:pic>
            <p:nvPicPr>
              <p:cNvPr id="16" name="Picture 15">
                <a:extLst>
                  <a:ext uri="{FF2B5EF4-FFF2-40B4-BE49-F238E27FC236}">
                    <a16:creationId xmlns="" xmlns:a16="http://schemas.microsoft.com/office/drawing/2014/main" id="{D02D66AC-F8C3-47FA-9F8D-1B16F05AFA0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95623" y="83166"/>
                <a:ext cx="1105052" cy="583584"/>
              </a:xfrm>
              <a:prstGeom prst="rect">
                <a:avLst/>
              </a:prstGeom>
              <a:noFill/>
              <a:ln>
                <a:noFill/>
              </a:ln>
            </p:spPr>
          </p:pic>
          <p:pic>
            <p:nvPicPr>
              <p:cNvPr id="17" name="Picture 16">
                <a:extLst>
                  <a:ext uri="{FF2B5EF4-FFF2-40B4-BE49-F238E27FC236}">
                    <a16:creationId xmlns="" xmlns:a16="http://schemas.microsoft.com/office/drawing/2014/main" id="{E76A5FAE-D306-4789-B09A-1F66DE79BFD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57550" y="952501"/>
                <a:ext cx="186489" cy="342900"/>
              </a:xfrm>
              <a:prstGeom prst="rect">
                <a:avLst/>
              </a:prstGeom>
              <a:noFill/>
              <a:ln>
                <a:noFill/>
              </a:ln>
            </p:spPr>
          </p:pic>
          <p:cxnSp>
            <p:nvCxnSpPr>
              <p:cNvPr id="18" name="Straight Arrow Connector 17">
                <a:extLst>
                  <a:ext uri="{FF2B5EF4-FFF2-40B4-BE49-F238E27FC236}">
                    <a16:creationId xmlns="" xmlns:a16="http://schemas.microsoft.com/office/drawing/2014/main" id="{97F7E602-7E8E-4137-89DC-A14807BD2077}"/>
                  </a:ext>
                </a:extLst>
              </p:cNvPr>
              <p:cNvCxnSpPr/>
              <p:nvPr/>
            </p:nvCxnSpPr>
            <p:spPr>
              <a:xfrm>
                <a:off x="2438400" y="419100"/>
                <a:ext cx="361950" cy="0"/>
              </a:xfrm>
              <a:prstGeom prst="straightConnector1">
                <a:avLst/>
              </a:prstGeom>
              <a:ln w="2857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131B2149-4A2A-486F-98E0-2414776DCAD4}"/>
                  </a:ext>
                </a:extLst>
              </p:cNvPr>
              <p:cNvCxnSpPr/>
              <p:nvPr/>
            </p:nvCxnSpPr>
            <p:spPr>
              <a:xfrm>
                <a:off x="163417" y="466725"/>
                <a:ext cx="361950" cy="0"/>
              </a:xfrm>
              <a:prstGeom prst="straightConnector1">
                <a:avLst/>
              </a:prstGeom>
              <a:ln w="2857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661694FF-CED0-4BB6-9121-346AA4FC6BA6}"/>
                  </a:ext>
                </a:extLst>
              </p:cNvPr>
              <p:cNvCxnSpPr/>
              <p:nvPr/>
            </p:nvCxnSpPr>
            <p:spPr>
              <a:xfrm>
                <a:off x="1219200" y="419100"/>
                <a:ext cx="361950" cy="0"/>
              </a:xfrm>
              <a:prstGeom prst="straightConnector1">
                <a:avLst/>
              </a:prstGeom>
              <a:ln w="2857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F5AFB040-2022-4D37-A108-1B81B98E0B8A}"/>
                  </a:ext>
                </a:extLst>
              </p:cNvPr>
              <p:cNvCxnSpPr/>
              <p:nvPr/>
            </p:nvCxnSpPr>
            <p:spPr>
              <a:xfrm>
                <a:off x="3933825" y="419100"/>
                <a:ext cx="361950" cy="0"/>
              </a:xfrm>
              <a:prstGeom prst="straightConnector1">
                <a:avLst/>
              </a:prstGeom>
              <a:ln w="2857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C3F7346B-E733-4E00-AAC9-053BC20D8702}"/>
                  </a:ext>
                </a:extLst>
              </p:cNvPr>
              <p:cNvCxnSpPr/>
              <p:nvPr/>
            </p:nvCxnSpPr>
            <p:spPr>
              <a:xfrm flipV="1">
                <a:off x="3324225" y="666750"/>
                <a:ext cx="1" cy="314325"/>
              </a:xfrm>
              <a:prstGeom prst="straightConnector1">
                <a:avLst/>
              </a:prstGeom>
              <a:ln w="28575">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 xmlns:a16="http://schemas.microsoft.com/office/drawing/2014/main" id="{FABAC1F0-D377-439B-B584-546C6B14392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3358" y="76200"/>
                <a:ext cx="866775" cy="571500"/>
              </a:xfrm>
              <a:prstGeom prst="rect">
                <a:avLst/>
              </a:prstGeom>
              <a:noFill/>
            </p:spPr>
          </p:pic>
        </p:grpSp>
        <p:sp>
          <p:nvSpPr>
            <p:cNvPr id="7" name="Text Box 56">
              <a:extLst>
                <a:ext uri="{FF2B5EF4-FFF2-40B4-BE49-F238E27FC236}">
                  <a16:creationId xmlns="" xmlns:a16="http://schemas.microsoft.com/office/drawing/2014/main" id="{F4C7276B-1AD9-4184-B04F-C28B2D0D4024}"/>
                </a:ext>
              </a:extLst>
            </p:cNvPr>
            <p:cNvSpPr txBox="1"/>
            <p:nvPr/>
          </p:nvSpPr>
          <p:spPr>
            <a:xfrm>
              <a:off x="19050" y="0"/>
              <a:ext cx="872490" cy="6362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600"/>
                </a:spcBef>
                <a:spcAft>
                  <a:spcPts val="0"/>
                </a:spcAft>
              </a:pPr>
              <a:r>
                <a:rPr lang="en-US">
                  <a:effectLst/>
                  <a:latin typeface="Times New Roman" panose="02020603050405020304" pitchFamily="18" charset="0"/>
                  <a:ea typeface="Times New Roman" panose="02020603050405020304" pitchFamily="18" charset="0"/>
                </a:rPr>
                <a:t>Pin mặt trời</a:t>
              </a:r>
            </a:p>
          </p:txBody>
        </p:sp>
        <p:sp>
          <p:nvSpPr>
            <p:cNvPr id="8" name="Text Box 57">
              <a:extLst>
                <a:ext uri="{FF2B5EF4-FFF2-40B4-BE49-F238E27FC236}">
                  <a16:creationId xmlns="" xmlns:a16="http://schemas.microsoft.com/office/drawing/2014/main" id="{C1D0A303-8AA3-41D3-8865-E23D13E13CF4}"/>
                </a:ext>
              </a:extLst>
            </p:cNvPr>
            <p:cNvSpPr txBox="1"/>
            <p:nvPr/>
          </p:nvSpPr>
          <p:spPr>
            <a:xfrm>
              <a:off x="1104900" y="0"/>
              <a:ext cx="981075" cy="6362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600"/>
                </a:spcBef>
                <a:spcAft>
                  <a:spcPts val="0"/>
                </a:spcAft>
              </a:pPr>
              <a:r>
                <a:rPr lang="en-US">
                  <a:effectLst/>
                  <a:latin typeface="Times New Roman" panose="02020603050405020304" pitchFamily="18" charset="0"/>
                  <a:ea typeface="Times New Roman" panose="02020603050405020304" pitchFamily="18" charset="0"/>
                </a:rPr>
                <a:t>Điều khiển nạp</a:t>
              </a:r>
            </a:p>
          </p:txBody>
        </p:sp>
        <p:sp>
          <p:nvSpPr>
            <p:cNvPr id="9" name="Text Box 58">
              <a:extLst>
                <a:ext uri="{FF2B5EF4-FFF2-40B4-BE49-F238E27FC236}">
                  <a16:creationId xmlns="" xmlns:a16="http://schemas.microsoft.com/office/drawing/2014/main" id="{895618BA-1A2E-419F-BF48-EB82A149413C}"/>
                </a:ext>
              </a:extLst>
            </p:cNvPr>
            <p:cNvSpPr txBox="1"/>
            <p:nvPr/>
          </p:nvSpPr>
          <p:spPr>
            <a:xfrm>
              <a:off x="2286000" y="116205"/>
              <a:ext cx="981075" cy="6362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600"/>
                </a:spcBef>
                <a:spcAft>
                  <a:spcPts val="0"/>
                </a:spcAft>
              </a:pPr>
              <a:r>
                <a:rPr lang="en-US">
                  <a:effectLst/>
                  <a:latin typeface="Times New Roman" panose="02020603050405020304" pitchFamily="18" charset="0"/>
                  <a:ea typeface="Times New Roman" panose="02020603050405020304" pitchFamily="18" charset="0"/>
                </a:rPr>
                <a:t>Acquy</a:t>
              </a:r>
            </a:p>
          </p:txBody>
        </p:sp>
        <p:sp>
          <p:nvSpPr>
            <p:cNvPr id="10" name="Text Box 59">
              <a:extLst>
                <a:ext uri="{FF2B5EF4-FFF2-40B4-BE49-F238E27FC236}">
                  <a16:creationId xmlns="" xmlns:a16="http://schemas.microsoft.com/office/drawing/2014/main" id="{BAAFAE99-7FC1-4E8E-9B33-2D321F7EE206}"/>
                </a:ext>
              </a:extLst>
            </p:cNvPr>
            <p:cNvSpPr txBox="1"/>
            <p:nvPr/>
          </p:nvSpPr>
          <p:spPr>
            <a:xfrm>
              <a:off x="3656108" y="257175"/>
              <a:ext cx="981075" cy="6362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600"/>
                </a:spcBef>
                <a:spcAft>
                  <a:spcPts val="0"/>
                </a:spcAft>
              </a:pPr>
              <a:r>
                <a:rPr lang="en-US">
                  <a:effectLst/>
                  <a:latin typeface="Times New Roman" panose="02020603050405020304" pitchFamily="18" charset="0"/>
                  <a:ea typeface="Times New Roman" panose="02020603050405020304" pitchFamily="18" charset="0"/>
                </a:rPr>
                <a:t>Driver</a:t>
              </a:r>
            </a:p>
          </p:txBody>
        </p:sp>
        <p:sp>
          <p:nvSpPr>
            <p:cNvPr id="11" name="Text Box 60">
              <a:extLst>
                <a:ext uri="{FF2B5EF4-FFF2-40B4-BE49-F238E27FC236}">
                  <a16:creationId xmlns="" xmlns:a16="http://schemas.microsoft.com/office/drawing/2014/main" id="{75A4584A-E803-4319-8610-5A538061F3B9}"/>
                </a:ext>
              </a:extLst>
            </p:cNvPr>
            <p:cNvSpPr txBox="1"/>
            <p:nvPr/>
          </p:nvSpPr>
          <p:spPr>
            <a:xfrm>
              <a:off x="5124450" y="257175"/>
              <a:ext cx="1152525" cy="6362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600"/>
                </a:spcBef>
                <a:spcAft>
                  <a:spcPts val="0"/>
                </a:spcAft>
              </a:pPr>
              <a:r>
                <a:rPr lang="en-US">
                  <a:effectLst/>
                  <a:latin typeface="Times New Roman" panose="02020603050405020304" pitchFamily="18" charset="0"/>
                  <a:ea typeface="Times New Roman" panose="02020603050405020304" pitchFamily="18" charset="0"/>
                </a:rPr>
                <a:t>Modul LED</a:t>
              </a:r>
            </a:p>
          </p:txBody>
        </p:sp>
        <p:sp>
          <p:nvSpPr>
            <p:cNvPr id="12" name="Text Box 61">
              <a:extLst>
                <a:ext uri="{FF2B5EF4-FFF2-40B4-BE49-F238E27FC236}">
                  <a16:creationId xmlns="" xmlns:a16="http://schemas.microsoft.com/office/drawing/2014/main" id="{85DD60C7-E3A5-4F16-AB60-419F82967E74}"/>
                </a:ext>
              </a:extLst>
            </p:cNvPr>
            <p:cNvSpPr txBox="1"/>
            <p:nvPr/>
          </p:nvSpPr>
          <p:spPr>
            <a:xfrm>
              <a:off x="4086225" y="1362075"/>
              <a:ext cx="1152525" cy="6362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600"/>
                </a:spcBef>
                <a:spcAft>
                  <a:spcPts val="0"/>
                </a:spcAft>
              </a:pPr>
              <a:r>
                <a:rPr lang="en-US">
                  <a:effectLst/>
                  <a:latin typeface="Times New Roman" panose="02020603050405020304" pitchFamily="18" charset="0"/>
                  <a:ea typeface="Times New Roman" panose="02020603050405020304" pitchFamily="18" charset="0"/>
                </a:rPr>
                <a:t>Điều khiển</a:t>
              </a:r>
            </a:p>
          </p:txBody>
        </p:sp>
      </p:grpSp>
    </p:spTree>
    <p:extLst>
      <p:ext uri="{BB962C8B-B14F-4D97-AF65-F5344CB8AC3E}">
        <p14:creationId xmlns:p14="http://schemas.microsoft.com/office/powerpoint/2010/main" val="315536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280EDC-9A2B-4B40-8712-0FE011A81BF5}"/>
              </a:ext>
            </a:extLst>
          </p:cNvPr>
          <p:cNvSpPr>
            <a:spLocks noGrp="1"/>
          </p:cNvSpPr>
          <p:nvPr>
            <p:ph type="title"/>
          </p:nvPr>
        </p:nvSpPr>
        <p:spPr/>
        <p:txBody>
          <a:bodyPr/>
          <a:lstStyle/>
          <a:p>
            <a:pPr algn="ctr"/>
            <a:r>
              <a:rPr lang="en-US" b="1" dirty="0" smtClean="0"/>
              <a:t>5. </a:t>
            </a:r>
            <a:r>
              <a:rPr lang="en-US" b="1" dirty="0" err="1" smtClean="0"/>
              <a:t>Sơ</a:t>
            </a:r>
            <a:r>
              <a:rPr lang="en-US" b="1" dirty="0" smtClean="0"/>
              <a:t> </a:t>
            </a:r>
            <a:r>
              <a:rPr lang="en-US" b="1" dirty="0" err="1"/>
              <a:t>đồ</a:t>
            </a:r>
            <a:r>
              <a:rPr lang="en-US" b="1" dirty="0"/>
              <a:t> </a:t>
            </a:r>
            <a:r>
              <a:rPr lang="en-US" b="1" dirty="0" err="1"/>
              <a:t>khối</a:t>
            </a:r>
            <a:r>
              <a:rPr lang="en-US" b="1" dirty="0"/>
              <a:t> </a:t>
            </a:r>
            <a:r>
              <a:rPr lang="en-US" b="1" dirty="0" err="1"/>
              <a:t>phần</a:t>
            </a:r>
            <a:r>
              <a:rPr lang="en-US" b="1" dirty="0"/>
              <a:t> </a:t>
            </a:r>
            <a:r>
              <a:rPr lang="en-US" b="1" dirty="0" err="1"/>
              <a:t>điện</a:t>
            </a:r>
            <a:r>
              <a:rPr lang="en-US" b="1" dirty="0"/>
              <a:t> </a:t>
            </a:r>
            <a:r>
              <a:rPr lang="en-US" b="1" dirty="0" err="1"/>
              <a:t>hệ</a:t>
            </a:r>
            <a:r>
              <a:rPr lang="en-US" b="1" dirty="0"/>
              <a:t> </a:t>
            </a:r>
            <a:r>
              <a:rPr lang="en-US" b="1" dirty="0" err="1"/>
              <a:t>thống</a:t>
            </a:r>
            <a:r>
              <a:rPr lang="en-US" b="1" dirty="0"/>
              <a:t> </a:t>
            </a:r>
            <a:r>
              <a:rPr lang="en-US" b="1" dirty="0" err="1"/>
              <a:t>chiếu</a:t>
            </a:r>
            <a:r>
              <a:rPr lang="en-US" b="1" dirty="0"/>
              <a:t> </a:t>
            </a:r>
            <a:r>
              <a:rPr lang="en-US" b="1" dirty="0" err="1"/>
              <a:t>sáng</a:t>
            </a:r>
            <a:r>
              <a:rPr lang="en-US" b="1" dirty="0"/>
              <a:t> </a:t>
            </a:r>
            <a:r>
              <a:rPr lang="en-US" b="1" dirty="0" err="1"/>
              <a:t>bằng</a:t>
            </a:r>
            <a:r>
              <a:rPr lang="en-US" b="1" dirty="0"/>
              <a:t> </a:t>
            </a:r>
            <a:r>
              <a:rPr lang="en-US" b="1" dirty="0" err="1"/>
              <a:t>năng</a:t>
            </a:r>
            <a:r>
              <a:rPr lang="en-US" b="1" dirty="0"/>
              <a:t> </a:t>
            </a:r>
            <a:r>
              <a:rPr lang="en-US" b="1" dirty="0" err="1"/>
              <a:t>lượng</a:t>
            </a:r>
            <a:r>
              <a:rPr lang="en-US" b="1" dirty="0"/>
              <a:t> </a:t>
            </a:r>
            <a:r>
              <a:rPr lang="en-US" b="1" dirty="0" err="1"/>
              <a:t>mặt</a:t>
            </a:r>
            <a:r>
              <a:rPr lang="en-US" b="1" dirty="0"/>
              <a:t> </a:t>
            </a:r>
            <a:r>
              <a:rPr lang="en-US" b="1" dirty="0" err="1"/>
              <a:t>trời</a:t>
            </a:r>
            <a:endParaRPr lang="en-US" b="1" dirty="0"/>
          </a:p>
        </p:txBody>
      </p:sp>
      <p:sp>
        <p:nvSpPr>
          <p:cNvPr id="3" name="Content Placeholder 2">
            <a:extLst>
              <a:ext uri="{FF2B5EF4-FFF2-40B4-BE49-F238E27FC236}">
                <a16:creationId xmlns="" xmlns:a16="http://schemas.microsoft.com/office/drawing/2014/main" id="{E6B9EACD-3C83-4639-B39B-98A1A72F6E87}"/>
              </a:ext>
            </a:extLst>
          </p:cNvPr>
          <p:cNvSpPr>
            <a:spLocks noGrp="1"/>
          </p:cNvSpPr>
          <p:nvPr>
            <p:ph idx="1"/>
          </p:nvPr>
        </p:nvSpPr>
        <p:spPr/>
        <p:txBody>
          <a:bodyPr/>
          <a:lstStyle/>
          <a:p>
            <a:pPr marL="0" indent="0">
              <a:buNone/>
            </a:pPr>
            <a:r>
              <a:rPr lang="en-US" dirty="0" err="1"/>
              <a:t>Sơ</a:t>
            </a:r>
            <a:r>
              <a:rPr lang="en-US" dirty="0"/>
              <a:t> </a:t>
            </a:r>
            <a:r>
              <a:rPr lang="en-US" dirty="0" err="1"/>
              <a:t>đồ</a:t>
            </a:r>
            <a:r>
              <a:rPr lang="en-US" dirty="0"/>
              <a:t> </a:t>
            </a:r>
            <a:r>
              <a:rPr lang="en-US" dirty="0" err="1"/>
              <a:t>khối</a:t>
            </a:r>
            <a:r>
              <a:rPr lang="en-US" dirty="0"/>
              <a:t> </a:t>
            </a:r>
            <a:r>
              <a:rPr lang="en-US" dirty="0" err="1"/>
              <a:t>hệ</a:t>
            </a:r>
            <a:r>
              <a:rPr lang="en-US" dirty="0"/>
              <a:t> </a:t>
            </a:r>
            <a:r>
              <a:rPr lang="en-US" dirty="0" err="1"/>
              <a:t>thống</a:t>
            </a:r>
            <a:r>
              <a:rPr lang="en-US" dirty="0"/>
              <a:t> </a:t>
            </a:r>
            <a:r>
              <a:rPr lang="en-US" dirty="0" err="1"/>
              <a:t>đèn</a:t>
            </a:r>
            <a:r>
              <a:rPr lang="en-US" dirty="0"/>
              <a:t> </a:t>
            </a:r>
            <a:r>
              <a:rPr lang="en-US" dirty="0" err="1"/>
              <a:t>năng</a:t>
            </a:r>
            <a:r>
              <a:rPr lang="en-US" dirty="0"/>
              <a:t> </a:t>
            </a:r>
            <a:r>
              <a:rPr lang="en-US" dirty="0" err="1"/>
              <a:t>lượng</a:t>
            </a:r>
            <a:r>
              <a:rPr lang="en-US" dirty="0"/>
              <a:t> </a:t>
            </a:r>
            <a:r>
              <a:rPr lang="en-US" dirty="0" err="1"/>
              <a:t>mặt</a:t>
            </a:r>
            <a:r>
              <a:rPr lang="en-US" dirty="0"/>
              <a:t> </a:t>
            </a:r>
            <a:r>
              <a:rPr lang="en-US" dirty="0" err="1"/>
              <a:t>trời</a:t>
            </a:r>
            <a:r>
              <a:rPr lang="en-US" dirty="0"/>
              <a:t> </a:t>
            </a:r>
            <a:r>
              <a:rPr lang="en-US" dirty="0" err="1"/>
              <a:t>có</a:t>
            </a:r>
            <a:r>
              <a:rPr lang="en-US" dirty="0"/>
              <a:t> </a:t>
            </a:r>
            <a:r>
              <a:rPr lang="en-US" dirty="0" err="1"/>
              <a:t>lưới</a:t>
            </a:r>
            <a:r>
              <a:rPr lang="en-US" dirty="0"/>
              <a:t> </a:t>
            </a:r>
            <a:r>
              <a:rPr lang="en-US" dirty="0" err="1"/>
              <a:t>điện</a:t>
            </a:r>
            <a:endParaRPr lang="en-US" dirty="0"/>
          </a:p>
        </p:txBody>
      </p:sp>
      <p:grpSp>
        <p:nvGrpSpPr>
          <p:cNvPr id="24" name="Group 23">
            <a:extLst>
              <a:ext uri="{FF2B5EF4-FFF2-40B4-BE49-F238E27FC236}">
                <a16:creationId xmlns="" xmlns:a16="http://schemas.microsoft.com/office/drawing/2014/main" id="{E3450E68-2A87-462B-98F3-916445407096}"/>
              </a:ext>
            </a:extLst>
          </p:cNvPr>
          <p:cNvGrpSpPr/>
          <p:nvPr/>
        </p:nvGrpSpPr>
        <p:grpSpPr>
          <a:xfrm>
            <a:off x="1895476" y="2543175"/>
            <a:ext cx="8934450" cy="3171825"/>
            <a:chOff x="0" y="20955"/>
            <a:chExt cx="6276975" cy="2377440"/>
          </a:xfrm>
        </p:grpSpPr>
        <p:grpSp>
          <p:nvGrpSpPr>
            <p:cNvPr id="25" name="Group 24">
              <a:extLst>
                <a:ext uri="{FF2B5EF4-FFF2-40B4-BE49-F238E27FC236}">
                  <a16:creationId xmlns="" xmlns:a16="http://schemas.microsoft.com/office/drawing/2014/main" id="{2972F9F3-9752-434A-918E-03A6C44689F3}"/>
                </a:ext>
              </a:extLst>
            </p:cNvPr>
            <p:cNvGrpSpPr/>
            <p:nvPr/>
          </p:nvGrpSpPr>
          <p:grpSpPr>
            <a:xfrm>
              <a:off x="0" y="400050"/>
              <a:ext cx="6276975" cy="1998345"/>
              <a:chOff x="0" y="0"/>
              <a:chExt cx="6276975" cy="1998345"/>
            </a:xfrm>
          </p:grpSpPr>
          <p:grpSp>
            <p:nvGrpSpPr>
              <p:cNvPr id="29" name="Group 28">
                <a:extLst>
                  <a:ext uri="{FF2B5EF4-FFF2-40B4-BE49-F238E27FC236}">
                    <a16:creationId xmlns="" xmlns:a16="http://schemas.microsoft.com/office/drawing/2014/main" id="{D46D824D-B7A1-4575-B2A0-F791D8E97BFC}"/>
                  </a:ext>
                </a:extLst>
              </p:cNvPr>
              <p:cNvGrpSpPr/>
              <p:nvPr/>
            </p:nvGrpSpPr>
            <p:grpSpPr>
              <a:xfrm>
                <a:off x="0" y="504825"/>
                <a:ext cx="6104033" cy="1276351"/>
                <a:chOff x="-703358" y="19050"/>
                <a:chExt cx="6104033" cy="1276351"/>
              </a:xfrm>
            </p:grpSpPr>
            <p:pic>
              <p:nvPicPr>
                <p:cNvPr id="36" name="Picture 35">
                  <a:extLst>
                    <a:ext uri="{FF2B5EF4-FFF2-40B4-BE49-F238E27FC236}">
                      <a16:creationId xmlns="" xmlns:a16="http://schemas.microsoft.com/office/drawing/2014/main" id="{794F6360-FAB6-4D2F-B8D2-A9076992DD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367" y="152400"/>
                  <a:ext cx="684308" cy="638174"/>
                </a:xfrm>
                <a:prstGeom prst="rect">
                  <a:avLst/>
                </a:prstGeom>
                <a:noFill/>
                <a:ln>
                  <a:noFill/>
                </a:ln>
              </p:spPr>
            </p:pic>
            <p:pic>
              <p:nvPicPr>
                <p:cNvPr id="37" name="Picture 36">
                  <a:extLst>
                    <a:ext uri="{FF2B5EF4-FFF2-40B4-BE49-F238E27FC236}">
                      <a16:creationId xmlns="" xmlns:a16="http://schemas.microsoft.com/office/drawing/2014/main" id="{F9E0AF7C-0A85-4DF0-A530-C8E21144DD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19050"/>
                  <a:ext cx="885825" cy="695325"/>
                </a:xfrm>
                <a:prstGeom prst="rect">
                  <a:avLst/>
                </a:prstGeom>
                <a:noFill/>
                <a:ln>
                  <a:noFill/>
                </a:ln>
              </p:spPr>
            </p:pic>
            <p:pic>
              <p:nvPicPr>
                <p:cNvPr id="38" name="Picture 37">
                  <a:extLst>
                    <a:ext uri="{FF2B5EF4-FFF2-40B4-BE49-F238E27FC236}">
                      <a16:creationId xmlns="" xmlns:a16="http://schemas.microsoft.com/office/drawing/2014/main" id="{CA4AA6E7-74BB-4EA3-837F-3B44D32D70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00350" y="152400"/>
                  <a:ext cx="1133475" cy="514350"/>
                </a:xfrm>
                <a:prstGeom prst="rect">
                  <a:avLst/>
                </a:prstGeom>
                <a:noFill/>
                <a:ln>
                  <a:noFill/>
                </a:ln>
              </p:spPr>
            </p:pic>
            <p:pic>
              <p:nvPicPr>
                <p:cNvPr id="39" name="Picture 38">
                  <a:extLst>
                    <a:ext uri="{FF2B5EF4-FFF2-40B4-BE49-F238E27FC236}">
                      <a16:creationId xmlns="" xmlns:a16="http://schemas.microsoft.com/office/drawing/2014/main" id="{14DDA97F-B62E-47AE-A48A-04F76D644D9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95623" y="83166"/>
                  <a:ext cx="1105052" cy="583584"/>
                </a:xfrm>
                <a:prstGeom prst="rect">
                  <a:avLst/>
                </a:prstGeom>
                <a:noFill/>
                <a:ln>
                  <a:noFill/>
                </a:ln>
              </p:spPr>
            </p:pic>
            <p:pic>
              <p:nvPicPr>
                <p:cNvPr id="40" name="Picture 39">
                  <a:extLst>
                    <a:ext uri="{FF2B5EF4-FFF2-40B4-BE49-F238E27FC236}">
                      <a16:creationId xmlns="" xmlns:a16="http://schemas.microsoft.com/office/drawing/2014/main" id="{181DE5C2-6158-41D3-8402-32367A965A1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57550" y="952501"/>
                  <a:ext cx="186489" cy="342900"/>
                </a:xfrm>
                <a:prstGeom prst="rect">
                  <a:avLst/>
                </a:prstGeom>
                <a:noFill/>
                <a:ln>
                  <a:noFill/>
                </a:ln>
              </p:spPr>
            </p:pic>
            <p:cxnSp>
              <p:nvCxnSpPr>
                <p:cNvPr id="41" name="Straight Arrow Connector 40">
                  <a:extLst>
                    <a:ext uri="{FF2B5EF4-FFF2-40B4-BE49-F238E27FC236}">
                      <a16:creationId xmlns="" xmlns:a16="http://schemas.microsoft.com/office/drawing/2014/main" id="{DE825E53-868A-4C02-A578-8C1EDCA58EF5}"/>
                    </a:ext>
                  </a:extLst>
                </p:cNvPr>
                <p:cNvCxnSpPr/>
                <p:nvPr/>
              </p:nvCxnSpPr>
              <p:spPr>
                <a:xfrm>
                  <a:off x="2438400" y="419100"/>
                  <a:ext cx="361950" cy="0"/>
                </a:xfrm>
                <a:prstGeom prst="straightConnector1">
                  <a:avLst/>
                </a:prstGeom>
                <a:ln w="2857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 xmlns:a16="http://schemas.microsoft.com/office/drawing/2014/main" id="{3E8BFCD1-0FC3-4FDF-A05B-6F68E4A01916}"/>
                    </a:ext>
                  </a:extLst>
                </p:cNvPr>
                <p:cNvCxnSpPr/>
                <p:nvPr/>
              </p:nvCxnSpPr>
              <p:spPr>
                <a:xfrm>
                  <a:off x="163417" y="466725"/>
                  <a:ext cx="361950" cy="0"/>
                </a:xfrm>
                <a:prstGeom prst="straightConnector1">
                  <a:avLst/>
                </a:prstGeom>
                <a:ln w="2857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 xmlns:a16="http://schemas.microsoft.com/office/drawing/2014/main" id="{DF3C31BC-6D29-4915-A1ED-D54C6605607D}"/>
                    </a:ext>
                  </a:extLst>
                </p:cNvPr>
                <p:cNvCxnSpPr/>
                <p:nvPr/>
              </p:nvCxnSpPr>
              <p:spPr>
                <a:xfrm>
                  <a:off x="1219200" y="419100"/>
                  <a:ext cx="361950" cy="0"/>
                </a:xfrm>
                <a:prstGeom prst="straightConnector1">
                  <a:avLst/>
                </a:prstGeom>
                <a:ln w="2857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 xmlns:a16="http://schemas.microsoft.com/office/drawing/2014/main" id="{F96D8D35-6F0C-4DF4-A084-A06FACCDF986}"/>
                    </a:ext>
                  </a:extLst>
                </p:cNvPr>
                <p:cNvCxnSpPr/>
                <p:nvPr/>
              </p:nvCxnSpPr>
              <p:spPr>
                <a:xfrm>
                  <a:off x="3933825" y="419100"/>
                  <a:ext cx="361950" cy="0"/>
                </a:xfrm>
                <a:prstGeom prst="straightConnector1">
                  <a:avLst/>
                </a:prstGeom>
                <a:ln w="2857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 xmlns:a16="http://schemas.microsoft.com/office/drawing/2014/main" id="{2DF0CC96-34F4-4668-A1A4-EF261DFA5FE4}"/>
                    </a:ext>
                  </a:extLst>
                </p:cNvPr>
                <p:cNvCxnSpPr/>
                <p:nvPr/>
              </p:nvCxnSpPr>
              <p:spPr>
                <a:xfrm flipV="1">
                  <a:off x="3324225" y="666750"/>
                  <a:ext cx="1" cy="314325"/>
                </a:xfrm>
                <a:prstGeom prst="straightConnector1">
                  <a:avLst/>
                </a:prstGeom>
                <a:ln w="28575">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 xmlns:a16="http://schemas.microsoft.com/office/drawing/2014/main" id="{D589105C-6E8D-4167-9CC0-37A18D43DF2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3358" y="76200"/>
                  <a:ext cx="866775" cy="571500"/>
                </a:xfrm>
                <a:prstGeom prst="rect">
                  <a:avLst/>
                </a:prstGeom>
                <a:noFill/>
              </p:spPr>
            </p:pic>
          </p:grpSp>
          <p:sp>
            <p:nvSpPr>
              <p:cNvPr id="30" name="Text Box 36">
                <a:extLst>
                  <a:ext uri="{FF2B5EF4-FFF2-40B4-BE49-F238E27FC236}">
                    <a16:creationId xmlns="" xmlns:a16="http://schemas.microsoft.com/office/drawing/2014/main" id="{736B22C1-6485-450E-8614-06DB6127BA10}"/>
                  </a:ext>
                </a:extLst>
              </p:cNvPr>
              <p:cNvSpPr txBox="1"/>
              <p:nvPr/>
            </p:nvSpPr>
            <p:spPr>
              <a:xfrm>
                <a:off x="19050" y="0"/>
                <a:ext cx="872490" cy="6362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600"/>
                  </a:spcBef>
                  <a:spcAft>
                    <a:spcPts val="0"/>
                  </a:spcAft>
                </a:pPr>
                <a:r>
                  <a:rPr lang="en-US">
                    <a:effectLst/>
                    <a:latin typeface="Times New Roman" panose="02020603050405020304" pitchFamily="18" charset="0"/>
                    <a:ea typeface="Times New Roman" panose="02020603050405020304" pitchFamily="18" charset="0"/>
                  </a:rPr>
                  <a:t>Pin mặt trời</a:t>
                </a:r>
              </a:p>
            </p:txBody>
          </p:sp>
          <p:sp>
            <p:nvSpPr>
              <p:cNvPr id="31" name="Text Box 37">
                <a:extLst>
                  <a:ext uri="{FF2B5EF4-FFF2-40B4-BE49-F238E27FC236}">
                    <a16:creationId xmlns="" xmlns:a16="http://schemas.microsoft.com/office/drawing/2014/main" id="{FECB14EC-D6A3-4F1B-A75E-879878B7B8A2}"/>
                  </a:ext>
                </a:extLst>
              </p:cNvPr>
              <p:cNvSpPr txBox="1"/>
              <p:nvPr/>
            </p:nvSpPr>
            <p:spPr>
              <a:xfrm>
                <a:off x="1104900" y="0"/>
                <a:ext cx="981075" cy="6362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600"/>
                  </a:spcBef>
                  <a:spcAft>
                    <a:spcPts val="0"/>
                  </a:spcAft>
                </a:pPr>
                <a:r>
                  <a:rPr lang="en-US">
                    <a:effectLst/>
                    <a:latin typeface="Times New Roman" panose="02020603050405020304" pitchFamily="18" charset="0"/>
                    <a:ea typeface="Times New Roman" panose="02020603050405020304" pitchFamily="18" charset="0"/>
                  </a:rPr>
                  <a:t>Điều khiển nạp</a:t>
                </a:r>
              </a:p>
            </p:txBody>
          </p:sp>
          <p:sp>
            <p:nvSpPr>
              <p:cNvPr id="32" name="Text Box 38">
                <a:extLst>
                  <a:ext uri="{FF2B5EF4-FFF2-40B4-BE49-F238E27FC236}">
                    <a16:creationId xmlns="" xmlns:a16="http://schemas.microsoft.com/office/drawing/2014/main" id="{84877F11-8349-469C-9B97-2CC73043C8CD}"/>
                  </a:ext>
                </a:extLst>
              </p:cNvPr>
              <p:cNvSpPr txBox="1"/>
              <p:nvPr/>
            </p:nvSpPr>
            <p:spPr>
              <a:xfrm>
                <a:off x="2286000" y="19050"/>
                <a:ext cx="981075" cy="6362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600"/>
                  </a:spcBef>
                  <a:spcAft>
                    <a:spcPts val="0"/>
                  </a:spcAft>
                </a:pPr>
                <a:r>
                  <a:rPr lang="en-US">
                    <a:effectLst/>
                    <a:latin typeface="Times New Roman" panose="02020603050405020304" pitchFamily="18" charset="0"/>
                    <a:ea typeface="Times New Roman" panose="02020603050405020304" pitchFamily="18" charset="0"/>
                  </a:rPr>
                  <a:t>Acquy</a:t>
                </a:r>
              </a:p>
            </p:txBody>
          </p:sp>
          <p:sp>
            <p:nvSpPr>
              <p:cNvPr id="33" name="Text Box 39">
                <a:extLst>
                  <a:ext uri="{FF2B5EF4-FFF2-40B4-BE49-F238E27FC236}">
                    <a16:creationId xmlns="" xmlns:a16="http://schemas.microsoft.com/office/drawing/2014/main" id="{22479E7A-E850-442F-A95E-0D6BB581629F}"/>
                  </a:ext>
                </a:extLst>
              </p:cNvPr>
              <p:cNvSpPr txBox="1"/>
              <p:nvPr/>
            </p:nvSpPr>
            <p:spPr>
              <a:xfrm>
                <a:off x="3911544" y="257175"/>
                <a:ext cx="981075" cy="6362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600"/>
                  </a:spcBef>
                  <a:spcAft>
                    <a:spcPts val="0"/>
                  </a:spcAft>
                </a:pPr>
                <a:r>
                  <a:rPr lang="en-US">
                    <a:effectLst/>
                    <a:latin typeface="Times New Roman" panose="02020603050405020304" pitchFamily="18" charset="0"/>
                    <a:ea typeface="Times New Roman" panose="02020603050405020304" pitchFamily="18" charset="0"/>
                  </a:rPr>
                  <a:t>Driver</a:t>
                </a:r>
              </a:p>
            </p:txBody>
          </p:sp>
          <p:sp>
            <p:nvSpPr>
              <p:cNvPr id="34" name="Text Box 40">
                <a:extLst>
                  <a:ext uri="{FF2B5EF4-FFF2-40B4-BE49-F238E27FC236}">
                    <a16:creationId xmlns="" xmlns:a16="http://schemas.microsoft.com/office/drawing/2014/main" id="{FDB85DC2-180D-4438-8335-DE0F19644832}"/>
                  </a:ext>
                </a:extLst>
              </p:cNvPr>
              <p:cNvSpPr txBox="1"/>
              <p:nvPr/>
            </p:nvSpPr>
            <p:spPr>
              <a:xfrm>
                <a:off x="5124450" y="257175"/>
                <a:ext cx="1152525" cy="6362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600"/>
                  </a:spcBef>
                  <a:spcAft>
                    <a:spcPts val="0"/>
                  </a:spcAft>
                </a:pPr>
                <a:r>
                  <a:rPr lang="en-US">
                    <a:effectLst/>
                    <a:latin typeface="Times New Roman" panose="02020603050405020304" pitchFamily="18" charset="0"/>
                    <a:ea typeface="Times New Roman" panose="02020603050405020304" pitchFamily="18" charset="0"/>
                  </a:rPr>
                  <a:t>Modul LED</a:t>
                </a:r>
              </a:p>
            </p:txBody>
          </p:sp>
          <p:sp>
            <p:nvSpPr>
              <p:cNvPr id="35" name="Text Box 41">
                <a:extLst>
                  <a:ext uri="{FF2B5EF4-FFF2-40B4-BE49-F238E27FC236}">
                    <a16:creationId xmlns="" xmlns:a16="http://schemas.microsoft.com/office/drawing/2014/main" id="{878C0EE5-9C60-4375-B96D-300F924366C7}"/>
                  </a:ext>
                </a:extLst>
              </p:cNvPr>
              <p:cNvSpPr txBox="1"/>
              <p:nvPr/>
            </p:nvSpPr>
            <p:spPr>
              <a:xfrm>
                <a:off x="4086225" y="1362075"/>
                <a:ext cx="1152525" cy="6362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600"/>
                  </a:spcBef>
                  <a:spcAft>
                    <a:spcPts val="0"/>
                  </a:spcAft>
                </a:pPr>
                <a:r>
                  <a:rPr lang="en-US">
                    <a:effectLst/>
                    <a:latin typeface="Times New Roman" panose="02020603050405020304" pitchFamily="18" charset="0"/>
                    <a:ea typeface="Times New Roman" panose="02020603050405020304" pitchFamily="18" charset="0"/>
                  </a:rPr>
                  <a:t>Điều khiển</a:t>
                </a:r>
              </a:p>
            </p:txBody>
          </p:sp>
        </p:grpSp>
        <p:pic>
          <p:nvPicPr>
            <p:cNvPr id="26" name="Picture 25">
              <a:extLst>
                <a:ext uri="{FF2B5EF4-FFF2-40B4-BE49-F238E27FC236}">
                  <a16:creationId xmlns="" xmlns:a16="http://schemas.microsoft.com/office/drawing/2014/main" id="{6F4CAF06-C9AF-4D6D-B953-7F0CEAAABB7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71900" y="20955"/>
              <a:ext cx="590550" cy="714375"/>
            </a:xfrm>
            <a:prstGeom prst="rect">
              <a:avLst/>
            </a:prstGeom>
            <a:noFill/>
            <a:ln>
              <a:noFill/>
            </a:ln>
          </p:spPr>
        </p:pic>
        <p:cxnSp>
          <p:nvCxnSpPr>
            <p:cNvPr id="27" name="Straight Arrow Connector 26">
              <a:extLst>
                <a:ext uri="{FF2B5EF4-FFF2-40B4-BE49-F238E27FC236}">
                  <a16:creationId xmlns="" xmlns:a16="http://schemas.microsoft.com/office/drawing/2014/main" id="{03BCA004-24C4-481B-A76C-1ED1B4DE4654}"/>
                </a:ext>
              </a:extLst>
            </p:cNvPr>
            <p:cNvCxnSpPr/>
            <p:nvPr/>
          </p:nvCxnSpPr>
          <p:spPr>
            <a:xfrm rot="5400000">
              <a:off x="3867150" y="876300"/>
              <a:ext cx="361950" cy="0"/>
            </a:xfrm>
            <a:prstGeom prst="straightConnector1">
              <a:avLst/>
            </a:prstGeom>
            <a:ln w="2857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 Box 64">
              <a:extLst>
                <a:ext uri="{FF2B5EF4-FFF2-40B4-BE49-F238E27FC236}">
                  <a16:creationId xmlns="" xmlns:a16="http://schemas.microsoft.com/office/drawing/2014/main" id="{705CC2A0-3427-4CE0-9550-ED5170B2C90A}"/>
                </a:ext>
              </a:extLst>
            </p:cNvPr>
            <p:cNvSpPr txBox="1"/>
            <p:nvPr/>
          </p:nvSpPr>
          <p:spPr>
            <a:xfrm>
              <a:off x="4322858" y="180975"/>
              <a:ext cx="981075" cy="6362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600"/>
                </a:spcBef>
                <a:spcAft>
                  <a:spcPts val="0"/>
                </a:spcAft>
              </a:pPr>
              <a:r>
                <a:rPr lang="en-US">
                  <a:effectLst/>
                  <a:latin typeface="Times New Roman" panose="02020603050405020304" pitchFamily="18" charset="0"/>
                  <a:ea typeface="Times New Roman" panose="02020603050405020304" pitchFamily="18" charset="0"/>
                </a:rPr>
                <a:t>Điện lưới</a:t>
              </a:r>
            </a:p>
          </p:txBody>
        </p:sp>
      </p:grpSp>
    </p:spTree>
    <p:extLst>
      <p:ext uri="{BB962C8B-B14F-4D97-AF65-F5344CB8AC3E}">
        <p14:creationId xmlns:p14="http://schemas.microsoft.com/office/powerpoint/2010/main" val="1394090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C117B7-5CA3-4FA7-BFC6-3DA56BF945BE}"/>
              </a:ext>
            </a:extLst>
          </p:cNvPr>
          <p:cNvSpPr>
            <a:spLocks noGrp="1"/>
          </p:cNvSpPr>
          <p:nvPr>
            <p:ph type="title"/>
          </p:nvPr>
        </p:nvSpPr>
        <p:spPr/>
        <p:txBody>
          <a:bodyPr/>
          <a:lstStyle/>
          <a:p>
            <a:pPr algn="ctr"/>
            <a:r>
              <a:rPr lang="en-US" b="1" dirty="0" smtClean="0"/>
              <a:t>6. </a:t>
            </a:r>
            <a:r>
              <a:rPr lang="en-US" b="1" dirty="0" err="1" smtClean="0"/>
              <a:t>Cấu</a:t>
            </a:r>
            <a:r>
              <a:rPr lang="en-US" b="1" dirty="0" smtClean="0"/>
              <a:t> </a:t>
            </a:r>
            <a:r>
              <a:rPr lang="en-US" b="1" dirty="0" err="1"/>
              <a:t>tạo</a:t>
            </a:r>
            <a:r>
              <a:rPr lang="en-US" b="1" dirty="0"/>
              <a:t> </a:t>
            </a:r>
            <a:r>
              <a:rPr lang="en-US" b="1" dirty="0" err="1"/>
              <a:t>và</a:t>
            </a:r>
            <a:r>
              <a:rPr lang="en-US" b="1" dirty="0"/>
              <a:t> </a:t>
            </a:r>
            <a:r>
              <a:rPr lang="en-US" b="1" dirty="0" err="1"/>
              <a:t>nguyên</a:t>
            </a:r>
            <a:r>
              <a:rPr lang="en-US" b="1" dirty="0"/>
              <a:t> </a:t>
            </a:r>
            <a:r>
              <a:rPr lang="en-US" b="1" dirty="0" err="1"/>
              <a:t>lý</a:t>
            </a:r>
            <a:r>
              <a:rPr lang="en-US" b="1" dirty="0"/>
              <a:t> </a:t>
            </a:r>
            <a:r>
              <a:rPr lang="en-US" b="1" dirty="0" err="1"/>
              <a:t>hoạt</a:t>
            </a:r>
            <a:r>
              <a:rPr lang="en-US" b="1" dirty="0"/>
              <a:t> </a:t>
            </a:r>
            <a:r>
              <a:rPr lang="en-US" b="1" dirty="0" err="1"/>
              <a:t>động</a:t>
            </a:r>
            <a:r>
              <a:rPr lang="en-US" b="1" dirty="0"/>
              <a:t> </a:t>
            </a:r>
            <a:r>
              <a:rPr lang="en-US" b="1" dirty="0" err="1"/>
              <a:t>của</a:t>
            </a:r>
            <a:r>
              <a:rPr lang="en-US" b="1" dirty="0"/>
              <a:t> </a:t>
            </a:r>
            <a:r>
              <a:rPr lang="en-US" b="1" dirty="0" err="1"/>
              <a:t>tấm</a:t>
            </a:r>
            <a:r>
              <a:rPr lang="en-US" b="1" dirty="0"/>
              <a:t> pin </a:t>
            </a:r>
            <a:r>
              <a:rPr lang="en-US" b="1" dirty="0" err="1"/>
              <a:t>năng</a:t>
            </a:r>
            <a:r>
              <a:rPr lang="en-US" b="1" dirty="0"/>
              <a:t> </a:t>
            </a:r>
            <a:r>
              <a:rPr lang="en-US" b="1" dirty="0" err="1"/>
              <a:t>lượng</a:t>
            </a:r>
            <a:r>
              <a:rPr lang="en-US" b="1" dirty="0"/>
              <a:t> </a:t>
            </a:r>
            <a:r>
              <a:rPr lang="en-US" b="1" dirty="0" err="1"/>
              <a:t>mặt</a:t>
            </a:r>
            <a:r>
              <a:rPr lang="en-US" b="1" dirty="0"/>
              <a:t> </a:t>
            </a:r>
            <a:r>
              <a:rPr lang="en-US" b="1" dirty="0" err="1"/>
              <a:t>trời</a:t>
            </a:r>
            <a:r>
              <a:rPr lang="en-US" b="1" dirty="0"/>
              <a:t> </a:t>
            </a:r>
          </a:p>
        </p:txBody>
      </p:sp>
      <p:sp>
        <p:nvSpPr>
          <p:cNvPr id="3" name="Content Placeholder 2">
            <a:extLst>
              <a:ext uri="{FF2B5EF4-FFF2-40B4-BE49-F238E27FC236}">
                <a16:creationId xmlns="" xmlns:a16="http://schemas.microsoft.com/office/drawing/2014/main" id="{CBC073CC-47A9-4D34-B970-B0B442BDDA7D}"/>
              </a:ext>
            </a:extLst>
          </p:cNvPr>
          <p:cNvSpPr>
            <a:spLocks noGrp="1"/>
          </p:cNvSpPr>
          <p:nvPr>
            <p:ph idx="1"/>
          </p:nvPr>
        </p:nvSpPr>
        <p:spPr>
          <a:xfrm>
            <a:off x="838200" y="1825625"/>
            <a:ext cx="7217229" cy="3041650"/>
          </a:xfrm>
        </p:spPr>
        <p:txBody>
          <a:bodyPr>
            <a:normAutofit fontScale="77500" lnSpcReduction="20000"/>
          </a:bodyPr>
          <a:lstStyle/>
          <a:p>
            <a:r>
              <a:rPr lang="vi-VN" u="sng" dirty="0">
                <a:hlinkClick r:id="rId2"/>
              </a:rPr>
              <a:t>Pin năng lượng Mặt trời</a:t>
            </a:r>
            <a:r>
              <a:rPr lang="vi-VN" dirty="0"/>
              <a:t> hay pin mặt trời hay </a:t>
            </a:r>
            <a:r>
              <a:rPr lang="vi-VN" u="sng" dirty="0">
                <a:hlinkClick r:id="rId3"/>
              </a:rPr>
              <a:t>pin quang điện</a:t>
            </a:r>
            <a:r>
              <a:rPr lang="vi-VN" dirty="0"/>
              <a:t> (Solar panel) bao gồm nhiều tế bào quang điện (solar cells) – là phần tử bán dẫn có thành phần chính là sillic tinh khiết – có chứa trên bề mặt một số lượng lớn các cảm biến ánh sáng là điốt quang, thực hiện biến đổi năng lượng ánh sáng thành năng lượng điện. Các tế bào quang điện này được bảo vệ bởi một tấm kính trong suốt ở mặt trước và một vật liệu nhựa ở phía sau. Toàn bộ nó được đóng gói chân không trong thông qua lớp nhựa polymer càng trong suốt càng tốt.</a:t>
            </a:r>
            <a:endParaRPr lang="en-US" dirty="0"/>
          </a:p>
          <a:p>
            <a:endParaRPr lang="en-US" dirty="0"/>
          </a:p>
        </p:txBody>
      </p:sp>
      <p:pic>
        <p:nvPicPr>
          <p:cNvPr id="4" name="Picture 3">
            <a:extLst>
              <a:ext uri="{FF2B5EF4-FFF2-40B4-BE49-F238E27FC236}">
                <a16:creationId xmlns="" xmlns:a16="http://schemas.microsoft.com/office/drawing/2014/main" id="{3CECB2C6-D0EB-4A01-9C86-69E16AC76EA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55429" y="1502002"/>
            <a:ext cx="3846195" cy="2626995"/>
          </a:xfrm>
          <a:prstGeom prst="rect">
            <a:avLst/>
          </a:prstGeom>
          <a:noFill/>
          <a:ln>
            <a:noFill/>
          </a:ln>
        </p:spPr>
      </p:pic>
      <p:sp>
        <p:nvSpPr>
          <p:cNvPr id="5" name="Content Placeholder 2">
            <a:extLst>
              <a:ext uri="{FF2B5EF4-FFF2-40B4-BE49-F238E27FC236}">
                <a16:creationId xmlns="" xmlns:a16="http://schemas.microsoft.com/office/drawing/2014/main" id="{7551C07A-CB27-4DFE-BCF4-21D8BF798491}"/>
              </a:ext>
            </a:extLst>
          </p:cNvPr>
          <p:cNvSpPr txBox="1">
            <a:spLocks/>
          </p:cNvSpPr>
          <p:nvPr/>
        </p:nvSpPr>
        <p:spPr>
          <a:xfrm>
            <a:off x="838200" y="4867275"/>
            <a:ext cx="10677525" cy="1295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err="1"/>
              <a:t>Cường</a:t>
            </a:r>
            <a:r>
              <a:rPr lang="en-US" sz="2400" dirty="0"/>
              <a:t> </a:t>
            </a:r>
            <a:r>
              <a:rPr lang="en-US" sz="2400" dirty="0" err="1"/>
              <a:t>độ</a:t>
            </a:r>
            <a:r>
              <a:rPr lang="en-US" sz="2400" dirty="0"/>
              <a:t> </a:t>
            </a:r>
            <a:r>
              <a:rPr lang="en-US" sz="2400" dirty="0" err="1"/>
              <a:t>dòng</a:t>
            </a:r>
            <a:r>
              <a:rPr lang="en-US" sz="2400" dirty="0"/>
              <a:t> </a:t>
            </a:r>
            <a:r>
              <a:rPr lang="en-US" sz="2400" dirty="0" err="1"/>
              <a:t>điện</a:t>
            </a:r>
            <a:r>
              <a:rPr lang="en-US" sz="2400" dirty="0"/>
              <a:t>, </a:t>
            </a:r>
            <a:r>
              <a:rPr lang="en-US" sz="2400" dirty="0" err="1"/>
              <a:t>hiệu</a:t>
            </a:r>
            <a:r>
              <a:rPr lang="en-US" sz="2400" dirty="0"/>
              <a:t> </a:t>
            </a:r>
            <a:r>
              <a:rPr lang="en-US" sz="2400" dirty="0" err="1"/>
              <a:t>điện</a:t>
            </a:r>
            <a:r>
              <a:rPr lang="en-US" sz="2400" dirty="0"/>
              <a:t> </a:t>
            </a:r>
            <a:r>
              <a:rPr lang="en-US" sz="2400" dirty="0" err="1"/>
              <a:t>thế</a:t>
            </a:r>
            <a:r>
              <a:rPr lang="en-US" sz="2400" dirty="0"/>
              <a:t> </a:t>
            </a:r>
            <a:r>
              <a:rPr lang="en-US" sz="2400" dirty="0" err="1"/>
              <a:t>hoặc</a:t>
            </a:r>
            <a:r>
              <a:rPr lang="en-US" sz="2400" dirty="0"/>
              <a:t> </a:t>
            </a:r>
            <a:r>
              <a:rPr lang="en-US" sz="2400" dirty="0" err="1"/>
              <a:t>điện</a:t>
            </a:r>
            <a:r>
              <a:rPr lang="en-US" sz="2400" dirty="0"/>
              <a:t> </a:t>
            </a:r>
            <a:r>
              <a:rPr lang="en-US" sz="2400" dirty="0" err="1"/>
              <a:t>trở</a:t>
            </a:r>
            <a:r>
              <a:rPr lang="en-US" sz="2400" dirty="0"/>
              <a:t> </a:t>
            </a:r>
            <a:r>
              <a:rPr lang="en-US" sz="2400" dirty="0" err="1"/>
              <a:t>của</a:t>
            </a:r>
            <a:r>
              <a:rPr lang="en-US" sz="2400" dirty="0"/>
              <a:t> pin </a:t>
            </a:r>
            <a:r>
              <a:rPr lang="en-US" sz="2400" dirty="0" err="1"/>
              <a:t>mặt</a:t>
            </a:r>
            <a:r>
              <a:rPr lang="en-US" sz="2400" dirty="0"/>
              <a:t> </a:t>
            </a:r>
            <a:r>
              <a:rPr lang="en-US" sz="2400" dirty="0" err="1"/>
              <a:t>trời</a:t>
            </a:r>
            <a:r>
              <a:rPr lang="en-US" sz="2400" dirty="0"/>
              <a:t> </a:t>
            </a:r>
            <a:r>
              <a:rPr lang="en-US" sz="2400" dirty="0" err="1"/>
              <a:t>thay</a:t>
            </a:r>
            <a:r>
              <a:rPr lang="en-US" sz="2400" dirty="0"/>
              <a:t> </a:t>
            </a:r>
            <a:r>
              <a:rPr lang="en-US" sz="2400" dirty="0" err="1"/>
              <a:t>đổi</a:t>
            </a:r>
            <a:r>
              <a:rPr lang="en-US" sz="2400" dirty="0"/>
              <a:t> </a:t>
            </a:r>
            <a:r>
              <a:rPr lang="en-US" sz="2400" dirty="0" err="1"/>
              <a:t>phụ</a:t>
            </a:r>
            <a:r>
              <a:rPr lang="en-US" sz="2400" dirty="0"/>
              <a:t> </a:t>
            </a:r>
            <a:r>
              <a:rPr lang="en-US" sz="2400" dirty="0" err="1"/>
              <a:t>thuộc</a:t>
            </a:r>
            <a:r>
              <a:rPr lang="en-US" sz="2400" dirty="0"/>
              <a:t> </a:t>
            </a:r>
            <a:r>
              <a:rPr lang="en-US" sz="2400" dirty="0" err="1"/>
              <a:t>bởi</a:t>
            </a:r>
            <a:r>
              <a:rPr lang="en-US" sz="2400" dirty="0"/>
              <a:t> </a:t>
            </a:r>
            <a:r>
              <a:rPr lang="en-US" sz="2400" dirty="0" err="1"/>
              <a:t>lượng</a:t>
            </a:r>
            <a:r>
              <a:rPr lang="en-US" sz="2400" dirty="0"/>
              <a:t> </a:t>
            </a:r>
            <a:r>
              <a:rPr lang="en-US" sz="2400" dirty="0" err="1"/>
              <a:t>ánh</a:t>
            </a:r>
            <a:r>
              <a:rPr lang="en-US" sz="2400" dirty="0"/>
              <a:t> </a:t>
            </a:r>
            <a:r>
              <a:rPr lang="en-US" sz="2400" dirty="0" err="1"/>
              <a:t>sáng</a:t>
            </a:r>
            <a:r>
              <a:rPr lang="en-US" sz="2400" dirty="0"/>
              <a:t> </a:t>
            </a:r>
            <a:r>
              <a:rPr lang="en-US" sz="2400" dirty="0" err="1"/>
              <a:t>chiếu</a:t>
            </a:r>
            <a:r>
              <a:rPr lang="en-US" sz="2400" dirty="0"/>
              <a:t> </a:t>
            </a:r>
            <a:r>
              <a:rPr lang="en-US" sz="2400" dirty="0" err="1"/>
              <a:t>lên</a:t>
            </a:r>
            <a:r>
              <a:rPr lang="en-US" sz="2400" dirty="0"/>
              <a:t> </a:t>
            </a:r>
            <a:r>
              <a:rPr lang="en-US" sz="2400" dirty="0" err="1"/>
              <a:t>chúng</a:t>
            </a:r>
            <a:r>
              <a:rPr lang="en-US" sz="2400" dirty="0"/>
              <a:t>. </a:t>
            </a:r>
            <a:r>
              <a:rPr lang="en-US" sz="2400" dirty="0" err="1"/>
              <a:t>Tế</a:t>
            </a:r>
            <a:r>
              <a:rPr lang="en-US" sz="2400" dirty="0"/>
              <a:t> </a:t>
            </a:r>
            <a:r>
              <a:rPr lang="en-US" sz="2400" dirty="0" err="1"/>
              <a:t>bào</a:t>
            </a:r>
            <a:r>
              <a:rPr lang="en-US" sz="2400" dirty="0"/>
              <a:t> </a:t>
            </a:r>
            <a:r>
              <a:rPr lang="en-US" sz="2400" dirty="0" err="1"/>
              <a:t>quang</a:t>
            </a:r>
            <a:r>
              <a:rPr lang="en-US" sz="2400" dirty="0"/>
              <a:t> </a:t>
            </a:r>
            <a:r>
              <a:rPr lang="en-US" sz="2400" dirty="0" err="1"/>
              <a:t>điện</a:t>
            </a:r>
            <a:r>
              <a:rPr lang="en-US" sz="2400" dirty="0"/>
              <a:t> </a:t>
            </a:r>
            <a:r>
              <a:rPr lang="en-US" sz="2400" dirty="0" err="1"/>
              <a:t>được</a:t>
            </a:r>
            <a:r>
              <a:rPr lang="en-US" sz="2400" dirty="0"/>
              <a:t> </a:t>
            </a:r>
            <a:r>
              <a:rPr lang="en-US" sz="2400" dirty="0" err="1"/>
              <a:t>ghép</a:t>
            </a:r>
            <a:r>
              <a:rPr lang="en-US" sz="2400" dirty="0"/>
              <a:t> </a:t>
            </a:r>
            <a:r>
              <a:rPr lang="en-US" sz="2400" dirty="0" err="1"/>
              <a:t>lại</a:t>
            </a:r>
            <a:r>
              <a:rPr lang="en-US" sz="2400" dirty="0"/>
              <a:t> </a:t>
            </a:r>
            <a:r>
              <a:rPr lang="en-US" sz="2400" dirty="0" err="1"/>
              <a:t>thành</a:t>
            </a:r>
            <a:r>
              <a:rPr lang="en-US" sz="2400" dirty="0"/>
              <a:t> </a:t>
            </a:r>
            <a:r>
              <a:rPr lang="en-US" sz="2400" dirty="0" err="1"/>
              <a:t>khối</a:t>
            </a:r>
            <a:r>
              <a:rPr lang="en-US" sz="2400" dirty="0"/>
              <a:t> </a:t>
            </a:r>
            <a:r>
              <a:rPr lang="en-US" sz="2400" dirty="0" err="1"/>
              <a:t>để</a:t>
            </a:r>
            <a:r>
              <a:rPr lang="en-US" sz="2400" dirty="0"/>
              <a:t> </a:t>
            </a:r>
            <a:r>
              <a:rPr lang="en-US" sz="2400" dirty="0" err="1"/>
              <a:t>trở</a:t>
            </a:r>
            <a:r>
              <a:rPr lang="en-US" sz="2400" dirty="0"/>
              <a:t> </a:t>
            </a:r>
            <a:r>
              <a:rPr lang="en-US" sz="2400" dirty="0" err="1"/>
              <a:t>thành</a:t>
            </a:r>
            <a:r>
              <a:rPr lang="en-US" sz="2400" dirty="0"/>
              <a:t> pin </a:t>
            </a:r>
            <a:r>
              <a:rPr lang="en-US" sz="2400" dirty="0" err="1"/>
              <a:t>mặt</a:t>
            </a:r>
            <a:r>
              <a:rPr lang="en-US" sz="2400" dirty="0"/>
              <a:t> </a:t>
            </a:r>
            <a:r>
              <a:rPr lang="en-US" sz="2400" dirty="0" err="1"/>
              <a:t>trời</a:t>
            </a:r>
            <a:r>
              <a:rPr lang="en-US" sz="2400" dirty="0"/>
              <a:t> (</a:t>
            </a:r>
            <a:r>
              <a:rPr lang="en-US" sz="2400" dirty="0" err="1"/>
              <a:t>thông</a:t>
            </a:r>
            <a:r>
              <a:rPr lang="en-US" sz="2400" dirty="0"/>
              <a:t> </a:t>
            </a:r>
            <a:r>
              <a:rPr lang="en-US" sz="2400" dirty="0" err="1"/>
              <a:t>thường</a:t>
            </a:r>
            <a:r>
              <a:rPr lang="en-US" sz="2400" dirty="0"/>
              <a:t> 60 </a:t>
            </a:r>
            <a:r>
              <a:rPr lang="en-US" sz="2400" dirty="0" err="1"/>
              <a:t>hoặc</a:t>
            </a:r>
            <a:r>
              <a:rPr lang="en-US" sz="2400" dirty="0"/>
              <a:t> 72 </a:t>
            </a:r>
            <a:r>
              <a:rPr lang="en-US" sz="2400" dirty="0" err="1"/>
              <a:t>tế</a:t>
            </a:r>
            <a:r>
              <a:rPr lang="en-US" sz="2400" dirty="0"/>
              <a:t> </a:t>
            </a:r>
            <a:r>
              <a:rPr lang="en-US" sz="2400" dirty="0" err="1"/>
              <a:t>bào</a:t>
            </a:r>
            <a:r>
              <a:rPr lang="en-US" sz="2400" dirty="0"/>
              <a:t> </a:t>
            </a:r>
            <a:r>
              <a:rPr lang="en-US" sz="2400" dirty="0" err="1"/>
              <a:t>quang</a:t>
            </a:r>
            <a:r>
              <a:rPr lang="en-US" sz="2400" dirty="0"/>
              <a:t> </a:t>
            </a:r>
            <a:r>
              <a:rPr lang="en-US" sz="2400" dirty="0" err="1"/>
              <a:t>điện</a:t>
            </a:r>
            <a:r>
              <a:rPr lang="en-US" sz="2400" dirty="0"/>
              <a:t> </a:t>
            </a:r>
            <a:r>
              <a:rPr lang="en-US" sz="2400" dirty="0" err="1"/>
              <a:t>trên</a:t>
            </a:r>
            <a:r>
              <a:rPr lang="en-US" sz="2400" dirty="0"/>
              <a:t> </a:t>
            </a:r>
            <a:r>
              <a:rPr lang="en-US" sz="2400" dirty="0" err="1"/>
              <a:t>một</a:t>
            </a:r>
            <a:r>
              <a:rPr lang="en-US" sz="2400" dirty="0"/>
              <a:t> </a:t>
            </a:r>
            <a:r>
              <a:rPr lang="en-US" sz="2400" dirty="0" err="1"/>
              <a:t>tấm</a:t>
            </a:r>
            <a:r>
              <a:rPr lang="en-US" sz="2400" dirty="0"/>
              <a:t> pin </a:t>
            </a:r>
            <a:r>
              <a:rPr lang="en-US" sz="2400" dirty="0" err="1"/>
              <a:t>mặt</a:t>
            </a:r>
            <a:r>
              <a:rPr lang="en-US" sz="2400" dirty="0"/>
              <a:t> </a:t>
            </a:r>
            <a:r>
              <a:rPr lang="en-US" sz="2400" dirty="0" err="1"/>
              <a:t>trời</a:t>
            </a:r>
            <a:r>
              <a:rPr lang="en-US" sz="2400" dirty="0"/>
              <a:t>)</a:t>
            </a:r>
          </a:p>
          <a:p>
            <a:endParaRPr lang="en-US" sz="2400" dirty="0"/>
          </a:p>
        </p:txBody>
      </p:sp>
    </p:spTree>
    <p:extLst>
      <p:ext uri="{BB962C8B-B14F-4D97-AF65-F5344CB8AC3E}">
        <p14:creationId xmlns:p14="http://schemas.microsoft.com/office/powerpoint/2010/main" val="3598988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69FF2C-8BEB-4B3E-AE86-D6EFE40EE743}"/>
              </a:ext>
            </a:extLst>
          </p:cNvPr>
          <p:cNvSpPr>
            <a:spLocks noGrp="1"/>
          </p:cNvSpPr>
          <p:nvPr>
            <p:ph type="title"/>
          </p:nvPr>
        </p:nvSpPr>
        <p:spPr/>
        <p:txBody>
          <a:bodyPr>
            <a:normAutofit/>
          </a:bodyPr>
          <a:lstStyle/>
          <a:p>
            <a:pPr algn="ctr"/>
            <a:r>
              <a:rPr lang="en-US" b="1" dirty="0"/>
              <a:t>6. </a:t>
            </a:r>
            <a:r>
              <a:rPr lang="en-US" b="1" dirty="0" err="1"/>
              <a:t>Cấu</a:t>
            </a:r>
            <a:r>
              <a:rPr lang="en-US" b="1" dirty="0"/>
              <a:t> </a:t>
            </a:r>
            <a:r>
              <a:rPr lang="en-US" b="1" dirty="0" err="1"/>
              <a:t>tạo</a:t>
            </a:r>
            <a:r>
              <a:rPr lang="en-US" b="1" dirty="0"/>
              <a:t> </a:t>
            </a:r>
            <a:r>
              <a:rPr lang="en-US" b="1" dirty="0" err="1"/>
              <a:t>và</a:t>
            </a:r>
            <a:r>
              <a:rPr lang="en-US" b="1" dirty="0"/>
              <a:t> </a:t>
            </a:r>
            <a:r>
              <a:rPr lang="en-US" b="1" dirty="0" err="1"/>
              <a:t>nguyên</a:t>
            </a:r>
            <a:r>
              <a:rPr lang="en-US" b="1" dirty="0"/>
              <a:t> </a:t>
            </a:r>
            <a:r>
              <a:rPr lang="en-US" b="1" dirty="0" err="1"/>
              <a:t>lý</a:t>
            </a:r>
            <a:r>
              <a:rPr lang="en-US" b="1" dirty="0"/>
              <a:t> </a:t>
            </a:r>
            <a:r>
              <a:rPr lang="en-US" b="1" dirty="0" err="1"/>
              <a:t>hoạt</a:t>
            </a:r>
            <a:r>
              <a:rPr lang="en-US" b="1" dirty="0"/>
              <a:t> </a:t>
            </a:r>
            <a:r>
              <a:rPr lang="en-US" b="1" dirty="0" err="1"/>
              <a:t>động</a:t>
            </a:r>
            <a:r>
              <a:rPr lang="en-US" b="1" dirty="0"/>
              <a:t> </a:t>
            </a:r>
            <a:r>
              <a:rPr lang="en-US" b="1" dirty="0" err="1"/>
              <a:t>của</a:t>
            </a:r>
            <a:r>
              <a:rPr lang="en-US" b="1" dirty="0"/>
              <a:t> </a:t>
            </a:r>
            <a:r>
              <a:rPr lang="en-US" b="1" dirty="0" err="1"/>
              <a:t>tấm</a:t>
            </a:r>
            <a:r>
              <a:rPr lang="en-US" b="1" dirty="0"/>
              <a:t> pin </a:t>
            </a:r>
            <a:r>
              <a:rPr lang="en-US" b="1" dirty="0" err="1"/>
              <a:t>năng</a:t>
            </a:r>
            <a:r>
              <a:rPr lang="en-US" b="1" dirty="0"/>
              <a:t> </a:t>
            </a:r>
            <a:r>
              <a:rPr lang="en-US" b="1" dirty="0" err="1"/>
              <a:t>lượng</a:t>
            </a:r>
            <a:r>
              <a:rPr lang="en-US" b="1" dirty="0"/>
              <a:t> </a:t>
            </a:r>
            <a:r>
              <a:rPr lang="en-US" b="1" dirty="0" err="1"/>
              <a:t>mặt</a:t>
            </a:r>
            <a:r>
              <a:rPr lang="en-US" b="1" dirty="0"/>
              <a:t> </a:t>
            </a:r>
            <a:r>
              <a:rPr lang="en-US" b="1" dirty="0" err="1" smtClean="0"/>
              <a:t>trời</a:t>
            </a:r>
            <a:endParaRPr lang="en-US" b="1" dirty="0"/>
          </a:p>
        </p:txBody>
      </p:sp>
      <p:sp>
        <p:nvSpPr>
          <p:cNvPr id="3" name="Content Placeholder 2">
            <a:extLst>
              <a:ext uri="{FF2B5EF4-FFF2-40B4-BE49-F238E27FC236}">
                <a16:creationId xmlns="" xmlns:a16="http://schemas.microsoft.com/office/drawing/2014/main" id="{9CFA6C37-49DB-45CE-B18C-6F924A132825}"/>
              </a:ext>
            </a:extLst>
          </p:cNvPr>
          <p:cNvSpPr>
            <a:spLocks noGrp="1"/>
          </p:cNvSpPr>
          <p:nvPr>
            <p:ph idx="1"/>
          </p:nvPr>
        </p:nvSpPr>
        <p:spPr/>
        <p:txBody>
          <a:bodyPr/>
          <a:lstStyle/>
          <a:p>
            <a:pPr marL="0" indent="0">
              <a:buNone/>
            </a:pPr>
            <a:r>
              <a:rPr lang="en-US" dirty="0" err="1"/>
              <a:t>Đặc</a:t>
            </a:r>
            <a:r>
              <a:rPr lang="en-US" dirty="0"/>
              <a:t> </a:t>
            </a:r>
            <a:r>
              <a:rPr lang="en-US" dirty="0" err="1"/>
              <a:t>tính</a:t>
            </a:r>
            <a:r>
              <a:rPr lang="en-US" dirty="0"/>
              <a:t> </a:t>
            </a:r>
            <a:r>
              <a:rPr lang="en-US" dirty="0" err="1"/>
              <a:t>của</a:t>
            </a:r>
            <a:r>
              <a:rPr lang="en-US" dirty="0"/>
              <a:t> </a:t>
            </a:r>
            <a:r>
              <a:rPr lang="en-US" dirty="0" err="1"/>
              <a:t>tế</a:t>
            </a:r>
            <a:r>
              <a:rPr lang="en-US" dirty="0"/>
              <a:t> </a:t>
            </a:r>
            <a:r>
              <a:rPr lang="en-US" dirty="0" err="1"/>
              <a:t>bào</a:t>
            </a:r>
            <a:r>
              <a:rPr lang="en-US" dirty="0"/>
              <a:t> </a:t>
            </a:r>
            <a:r>
              <a:rPr lang="en-US" dirty="0" err="1"/>
              <a:t>quang</a:t>
            </a:r>
            <a:r>
              <a:rPr lang="en-US" dirty="0"/>
              <a:t> </a:t>
            </a:r>
            <a:r>
              <a:rPr lang="en-US" dirty="0" err="1"/>
              <a:t>điện</a:t>
            </a:r>
            <a:endParaRPr lang="en-US" dirty="0"/>
          </a:p>
        </p:txBody>
      </p:sp>
      <p:pic>
        <p:nvPicPr>
          <p:cNvPr id="4" name="Picture 3">
            <a:extLst>
              <a:ext uri="{FF2B5EF4-FFF2-40B4-BE49-F238E27FC236}">
                <a16:creationId xmlns="" xmlns:a16="http://schemas.microsoft.com/office/drawing/2014/main" id="{16889906-1821-4A99-9E67-2FB5797CD1A1}"/>
              </a:ext>
            </a:extLst>
          </p:cNvPr>
          <p:cNvPicPr>
            <a:picLocks noChangeAspect="1"/>
          </p:cNvPicPr>
          <p:nvPr/>
        </p:nvPicPr>
        <p:blipFill>
          <a:blip r:embed="rId2"/>
          <a:stretch>
            <a:fillRect/>
          </a:stretch>
        </p:blipFill>
        <p:spPr>
          <a:xfrm>
            <a:off x="1681843" y="942619"/>
            <a:ext cx="8055429" cy="6117350"/>
          </a:xfrm>
          <a:prstGeom prst="rect">
            <a:avLst/>
          </a:prstGeom>
        </p:spPr>
      </p:pic>
    </p:spTree>
    <p:extLst>
      <p:ext uri="{BB962C8B-B14F-4D97-AF65-F5344CB8AC3E}">
        <p14:creationId xmlns:p14="http://schemas.microsoft.com/office/powerpoint/2010/main" val="3500381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705853" y="176464"/>
            <a:ext cx="10515600" cy="1647576"/>
          </a:xfrm>
        </p:spPr>
        <p:txBody>
          <a:bodyPr>
            <a:normAutofit fontScale="90000"/>
          </a:bodyPr>
          <a:lstStyle/>
          <a:p>
            <a:r>
              <a:rPr lang="en-US" b="1" dirty="0"/>
              <a:t>6. </a:t>
            </a:r>
            <a:r>
              <a:rPr lang="en-US" b="1" dirty="0" err="1"/>
              <a:t>Cấu</a:t>
            </a:r>
            <a:r>
              <a:rPr lang="en-US" b="1" dirty="0"/>
              <a:t> </a:t>
            </a:r>
            <a:r>
              <a:rPr lang="en-US" b="1" dirty="0" err="1"/>
              <a:t>tạo</a:t>
            </a:r>
            <a:r>
              <a:rPr lang="en-US" b="1" dirty="0"/>
              <a:t> </a:t>
            </a:r>
            <a:r>
              <a:rPr lang="en-US" b="1" dirty="0" err="1"/>
              <a:t>và</a:t>
            </a:r>
            <a:r>
              <a:rPr lang="en-US" b="1" dirty="0"/>
              <a:t> </a:t>
            </a:r>
            <a:r>
              <a:rPr lang="en-US" b="1" dirty="0" err="1"/>
              <a:t>nguyên</a:t>
            </a:r>
            <a:r>
              <a:rPr lang="en-US" b="1" dirty="0"/>
              <a:t> </a:t>
            </a:r>
            <a:r>
              <a:rPr lang="en-US" b="1" dirty="0" err="1"/>
              <a:t>lý</a:t>
            </a:r>
            <a:r>
              <a:rPr lang="en-US" b="1" dirty="0"/>
              <a:t> </a:t>
            </a:r>
            <a:r>
              <a:rPr lang="en-US" b="1" dirty="0" err="1"/>
              <a:t>hoạt</a:t>
            </a:r>
            <a:r>
              <a:rPr lang="en-US" b="1" dirty="0"/>
              <a:t> </a:t>
            </a:r>
            <a:r>
              <a:rPr lang="en-US" b="1" dirty="0" err="1"/>
              <a:t>động</a:t>
            </a:r>
            <a:r>
              <a:rPr lang="en-US" b="1" dirty="0"/>
              <a:t> </a:t>
            </a:r>
            <a:r>
              <a:rPr lang="en-US" b="1" dirty="0" err="1"/>
              <a:t>của</a:t>
            </a:r>
            <a:r>
              <a:rPr lang="en-US" b="1" dirty="0"/>
              <a:t> </a:t>
            </a:r>
            <a:r>
              <a:rPr lang="en-US" b="1" dirty="0" err="1"/>
              <a:t>tấm</a:t>
            </a:r>
            <a:r>
              <a:rPr lang="en-US" b="1" dirty="0"/>
              <a:t> pin </a:t>
            </a:r>
            <a:r>
              <a:rPr lang="en-US" b="1" dirty="0" err="1"/>
              <a:t>năng</a:t>
            </a:r>
            <a:r>
              <a:rPr lang="en-US" b="1" dirty="0"/>
              <a:t> </a:t>
            </a:r>
            <a:r>
              <a:rPr lang="en-US" b="1" dirty="0" err="1"/>
              <a:t>lượng</a:t>
            </a:r>
            <a:r>
              <a:rPr lang="en-US" b="1" dirty="0"/>
              <a:t> </a:t>
            </a:r>
            <a:r>
              <a:rPr lang="en-US" b="1" dirty="0" err="1"/>
              <a:t>mặt</a:t>
            </a:r>
            <a:r>
              <a:rPr lang="en-US" b="1" dirty="0"/>
              <a:t> </a:t>
            </a:r>
            <a:r>
              <a:rPr lang="en-US" b="1" dirty="0" err="1" smtClean="0"/>
              <a:t>trời</a:t>
            </a:r>
            <a:r>
              <a:rPr lang="en-US" b="1" dirty="0" smtClean="0"/>
              <a:t/>
            </a:r>
            <a:br>
              <a:rPr lang="en-US" b="1" dirty="0" smtClean="0"/>
            </a:br>
            <a:r>
              <a:rPr lang="en-US" sz="3100" b="1" dirty="0" smtClean="0"/>
              <a:t>Hai </a:t>
            </a:r>
            <a:r>
              <a:rPr lang="en-US" sz="3100" b="1" dirty="0" err="1" smtClean="0"/>
              <a:t>loại</a:t>
            </a:r>
            <a:r>
              <a:rPr lang="en-US" sz="3100" b="1" dirty="0" smtClean="0"/>
              <a:t> </a:t>
            </a:r>
            <a:r>
              <a:rPr lang="en-US" sz="3100" b="1" dirty="0" err="1" smtClean="0"/>
              <a:t>tấm</a:t>
            </a:r>
            <a:r>
              <a:rPr lang="en-US" sz="3100" b="1" dirty="0" smtClean="0"/>
              <a:t> pin </a:t>
            </a:r>
            <a:r>
              <a:rPr lang="en-US" sz="3100" b="1" dirty="0" err="1" smtClean="0"/>
              <a:t>mặt</a:t>
            </a:r>
            <a:r>
              <a:rPr lang="en-US" sz="3100" b="1" dirty="0" smtClean="0"/>
              <a:t> </a:t>
            </a:r>
            <a:r>
              <a:rPr lang="en-US" sz="3100" b="1" dirty="0" err="1" smtClean="0"/>
              <a:t>trời</a:t>
            </a:r>
            <a:endParaRPr lang="en-US" sz="31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6914841"/>
              </p:ext>
            </p:extLst>
          </p:nvPr>
        </p:nvGraphicFramePr>
        <p:xfrm>
          <a:off x="705853" y="1824039"/>
          <a:ext cx="10496550" cy="5033961"/>
        </p:xfrm>
        <a:graphic>
          <a:graphicData uri="http://schemas.openxmlformats.org/drawingml/2006/table">
            <a:tbl>
              <a:tblPr firstRow="1" firstCol="1" bandRow="1">
                <a:tableStyleId>{5C22544A-7EE6-4342-B048-85BDC9FD1C3A}</a:tableStyleId>
              </a:tblPr>
              <a:tblGrid>
                <a:gridCol w="1315033"/>
                <a:gridCol w="4460949"/>
                <a:gridCol w="4720568"/>
              </a:tblGrid>
              <a:tr h="517757">
                <a:tc>
                  <a:txBody>
                    <a:bodyPr/>
                    <a:lstStyle/>
                    <a:p>
                      <a:pPr algn="ctr">
                        <a:spcAft>
                          <a:spcPts val="0"/>
                        </a:spcAft>
                      </a:pPr>
                      <a:r>
                        <a:rPr lang="vi-VN" sz="1600" dirty="0">
                          <a:effectLst/>
                        </a:rPr>
                        <a:t>TIÊU CHÍ</a:t>
                      </a:r>
                      <a:endParaRPr lang="en-GB" sz="1600" dirty="0">
                        <a:effectLst/>
                        <a:latin typeface="Times New Roman" panose="02020603050405020304" pitchFamily="18" charset="0"/>
                        <a:ea typeface="Times New Roman" panose="02020603050405020304" pitchFamily="18" charset="0"/>
                      </a:endParaRPr>
                    </a:p>
                  </a:txBody>
                  <a:tcPr marL="47241" marR="47241" marT="47241" marB="47241" anchor="ctr"/>
                </a:tc>
                <a:tc>
                  <a:txBody>
                    <a:bodyPr/>
                    <a:lstStyle/>
                    <a:p>
                      <a:pPr algn="ctr">
                        <a:spcAft>
                          <a:spcPts val="0"/>
                        </a:spcAft>
                      </a:pPr>
                      <a:r>
                        <a:rPr lang="vi-VN" sz="1600">
                          <a:effectLst/>
                        </a:rPr>
                        <a:t>PIN MONO</a:t>
                      </a:r>
                      <a:endParaRPr lang="en-GB" sz="1600">
                        <a:effectLst/>
                        <a:latin typeface="Times New Roman" panose="02020603050405020304" pitchFamily="18" charset="0"/>
                        <a:ea typeface="Times New Roman" panose="02020603050405020304" pitchFamily="18" charset="0"/>
                      </a:endParaRPr>
                    </a:p>
                  </a:txBody>
                  <a:tcPr marL="47241" marR="47241" marT="47241" marB="47241" anchor="ctr"/>
                </a:tc>
                <a:tc>
                  <a:txBody>
                    <a:bodyPr/>
                    <a:lstStyle/>
                    <a:p>
                      <a:pPr algn="ctr">
                        <a:spcAft>
                          <a:spcPts val="0"/>
                        </a:spcAft>
                      </a:pPr>
                      <a:r>
                        <a:rPr lang="vi-VN" sz="1600">
                          <a:effectLst/>
                        </a:rPr>
                        <a:t>PIN POLY</a:t>
                      </a:r>
                      <a:endParaRPr lang="en-GB" sz="1600">
                        <a:effectLst/>
                        <a:latin typeface="Times New Roman" panose="02020603050405020304" pitchFamily="18" charset="0"/>
                        <a:ea typeface="Times New Roman" panose="02020603050405020304" pitchFamily="18" charset="0"/>
                      </a:endParaRPr>
                    </a:p>
                  </a:txBody>
                  <a:tcPr marL="47241" marR="47241" marT="47241" marB="47241" anchor="ctr"/>
                </a:tc>
              </a:tr>
              <a:tr h="517757">
                <a:tc>
                  <a:txBody>
                    <a:bodyPr/>
                    <a:lstStyle/>
                    <a:p>
                      <a:pPr algn="ctr">
                        <a:spcAft>
                          <a:spcPts val="0"/>
                        </a:spcAft>
                      </a:pPr>
                      <a:r>
                        <a:rPr lang="vi-VN" sz="1600">
                          <a:effectLst/>
                        </a:rPr>
                        <a:t>Tên đầy đủ</a:t>
                      </a:r>
                      <a:endParaRPr lang="en-GB" sz="1600">
                        <a:effectLst/>
                        <a:latin typeface="Times New Roman" panose="02020603050405020304" pitchFamily="18" charset="0"/>
                        <a:ea typeface="Times New Roman" panose="02020603050405020304" pitchFamily="18" charset="0"/>
                      </a:endParaRPr>
                    </a:p>
                  </a:txBody>
                  <a:tcPr marL="47241" marR="47241" marT="47241" marB="47241" anchor="ctr"/>
                </a:tc>
                <a:tc>
                  <a:txBody>
                    <a:bodyPr/>
                    <a:lstStyle/>
                    <a:p>
                      <a:pPr algn="ctr">
                        <a:spcAft>
                          <a:spcPts val="0"/>
                        </a:spcAft>
                      </a:pPr>
                      <a:r>
                        <a:rPr lang="vi-VN" sz="1600">
                          <a:effectLst/>
                        </a:rPr>
                        <a:t>Monocrystalline</a:t>
                      </a:r>
                      <a:endParaRPr lang="en-GB" sz="1600">
                        <a:effectLst/>
                        <a:latin typeface="Times New Roman" panose="02020603050405020304" pitchFamily="18" charset="0"/>
                        <a:ea typeface="Times New Roman" panose="02020603050405020304" pitchFamily="18" charset="0"/>
                      </a:endParaRPr>
                    </a:p>
                  </a:txBody>
                  <a:tcPr marL="47241" marR="47241" marT="47241" marB="47241" anchor="ctr"/>
                </a:tc>
                <a:tc>
                  <a:txBody>
                    <a:bodyPr/>
                    <a:lstStyle/>
                    <a:p>
                      <a:pPr algn="ctr">
                        <a:spcAft>
                          <a:spcPts val="0"/>
                        </a:spcAft>
                      </a:pPr>
                      <a:r>
                        <a:rPr lang="vi-VN" sz="1600">
                          <a:effectLst/>
                        </a:rPr>
                        <a:t>Polycrystalline</a:t>
                      </a:r>
                      <a:endParaRPr lang="en-GB" sz="1600">
                        <a:effectLst/>
                        <a:latin typeface="Times New Roman" panose="02020603050405020304" pitchFamily="18" charset="0"/>
                        <a:ea typeface="Times New Roman" panose="02020603050405020304" pitchFamily="18" charset="0"/>
                      </a:endParaRPr>
                    </a:p>
                  </a:txBody>
                  <a:tcPr marL="47241" marR="47241" marT="47241" marB="47241" anchor="ctr"/>
                </a:tc>
              </a:tr>
              <a:tr h="729395">
                <a:tc>
                  <a:txBody>
                    <a:bodyPr/>
                    <a:lstStyle/>
                    <a:p>
                      <a:pPr algn="ctr">
                        <a:spcAft>
                          <a:spcPts val="0"/>
                        </a:spcAft>
                      </a:pPr>
                      <a:r>
                        <a:rPr lang="vi-VN" sz="1600">
                          <a:effectLst/>
                        </a:rPr>
                        <a:t>Hình ảnh trực quan</a:t>
                      </a:r>
                      <a:endParaRPr lang="en-GB" sz="1600">
                        <a:effectLst/>
                        <a:latin typeface="Times New Roman" panose="02020603050405020304" pitchFamily="18" charset="0"/>
                        <a:ea typeface="Times New Roman" panose="02020603050405020304" pitchFamily="18" charset="0"/>
                      </a:endParaRPr>
                    </a:p>
                  </a:txBody>
                  <a:tcPr marL="47241" marR="47241" marT="47241" marB="47241" anchor="ctr"/>
                </a:tc>
                <a:tc>
                  <a:txBody>
                    <a:bodyPr/>
                    <a:lstStyle/>
                    <a:p>
                      <a:pPr algn="ctr">
                        <a:spcAft>
                          <a:spcPts val="0"/>
                        </a:spcAft>
                      </a:pPr>
                      <a:endParaRPr lang="vi-VN" sz="1600" dirty="0">
                        <a:solidFill>
                          <a:srgbClr val="39393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1" marR="47241" marT="47241" marB="47241" anchor="ctr"/>
                </a:tc>
                <a:tc>
                  <a:txBody>
                    <a:bodyPr/>
                    <a:lstStyle/>
                    <a:p>
                      <a:pPr algn="ctr">
                        <a:spcAft>
                          <a:spcPts val="0"/>
                        </a:spcAft>
                      </a:pPr>
                      <a:endParaRPr lang="vi-VN" sz="1600">
                        <a:solidFill>
                          <a:srgbClr val="39393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1" marR="47241" marT="47241" marB="47241" anchor="ctr"/>
                </a:tc>
              </a:tr>
              <a:tr h="3269052">
                <a:tc>
                  <a:txBody>
                    <a:bodyPr/>
                    <a:lstStyle/>
                    <a:p>
                      <a:pPr algn="just">
                        <a:spcAft>
                          <a:spcPts val="0"/>
                        </a:spcAft>
                      </a:pPr>
                      <a:r>
                        <a:rPr lang="vi-VN" sz="1600" dirty="0">
                          <a:effectLst/>
                        </a:rPr>
                        <a:t> </a:t>
                      </a:r>
                      <a:endParaRPr lang="en-GB" sz="1600" dirty="0">
                        <a:effectLst/>
                      </a:endParaRPr>
                    </a:p>
                    <a:p>
                      <a:pPr algn="just">
                        <a:spcAft>
                          <a:spcPts val="0"/>
                        </a:spcAft>
                      </a:pPr>
                      <a:r>
                        <a:rPr lang="vi-VN" sz="1600" dirty="0">
                          <a:effectLst/>
                        </a:rPr>
                        <a:t> </a:t>
                      </a:r>
                      <a:endParaRPr lang="en-GB" sz="1600" dirty="0">
                        <a:effectLst/>
                      </a:endParaRPr>
                    </a:p>
                    <a:p>
                      <a:pPr algn="just">
                        <a:spcAft>
                          <a:spcPts val="0"/>
                        </a:spcAft>
                      </a:pPr>
                      <a:r>
                        <a:rPr lang="vi-VN" sz="1600" dirty="0">
                          <a:effectLst/>
                        </a:rPr>
                        <a:t> </a:t>
                      </a:r>
                      <a:endParaRPr lang="en-GB" sz="1600" dirty="0">
                        <a:effectLst/>
                      </a:endParaRPr>
                    </a:p>
                    <a:p>
                      <a:pPr algn="just">
                        <a:spcAft>
                          <a:spcPts val="0"/>
                        </a:spcAft>
                      </a:pPr>
                      <a:r>
                        <a:rPr lang="vi-VN" sz="1600" dirty="0">
                          <a:effectLst/>
                        </a:rPr>
                        <a:t> </a:t>
                      </a:r>
                      <a:endParaRPr lang="en-GB" sz="1600" dirty="0">
                        <a:effectLst/>
                      </a:endParaRPr>
                    </a:p>
                    <a:p>
                      <a:pPr algn="ctr">
                        <a:spcAft>
                          <a:spcPts val="0"/>
                        </a:spcAft>
                      </a:pPr>
                      <a:r>
                        <a:rPr lang="vi-VN" sz="1600" dirty="0">
                          <a:effectLst/>
                        </a:rPr>
                        <a:t>Nguyên liệu tạo thành</a:t>
                      </a:r>
                      <a:endParaRPr lang="en-GB" sz="1600" dirty="0">
                        <a:effectLst/>
                        <a:latin typeface="Times New Roman" panose="02020603050405020304" pitchFamily="18" charset="0"/>
                        <a:ea typeface="Times New Roman" panose="02020603050405020304" pitchFamily="18" charset="0"/>
                      </a:endParaRPr>
                    </a:p>
                  </a:txBody>
                  <a:tcPr marL="47241" marR="47241" marT="47241" marB="47241" anchor="ctr"/>
                </a:tc>
                <a:tc>
                  <a:txBody>
                    <a:bodyPr/>
                    <a:lstStyle/>
                    <a:p>
                      <a:pPr algn="just">
                        <a:spcAft>
                          <a:spcPts val="0"/>
                        </a:spcAft>
                      </a:pPr>
                      <a:r>
                        <a:rPr lang="vi-VN" sz="1600">
                          <a:effectLst/>
                        </a:rPr>
                        <a:t>Pin Mono với các tế bào năng lượng mặt trời được làm bằng monocrystalline silicon (Mono-Si), còn được gọi là silicon đơn tinh thể với độ tinh khiết cao. Chính vì vậy, nhìn bằng mắt thường sẽ thấy tấm pin đều màu và đồng nhất.</a:t>
                      </a:r>
                      <a:endParaRPr lang="en-GB" sz="1600">
                        <a:effectLst/>
                      </a:endParaRPr>
                    </a:p>
                    <a:p>
                      <a:pPr algn="just">
                        <a:spcAft>
                          <a:spcPts val="0"/>
                        </a:spcAft>
                      </a:pPr>
                      <a:r>
                        <a:rPr lang="vi-VN" sz="1600">
                          <a:effectLst/>
                        </a:rPr>
                        <a:t> </a:t>
                      </a:r>
                      <a:endParaRPr lang="en-GB" sz="1600">
                        <a:effectLst/>
                      </a:endParaRPr>
                    </a:p>
                    <a:p>
                      <a:pPr algn="just">
                        <a:spcAft>
                          <a:spcPts val="0"/>
                        </a:spcAft>
                      </a:pPr>
                      <a:r>
                        <a:rPr lang="vi-VN" sz="1600">
                          <a:effectLst/>
                        </a:rPr>
                        <a:t>Các tế bào năng lượng mặt trời của pin mono được tạo nên từ các phôi silicon có hình trụ. Bốn mặt các phôi hình trụ  được cắt ra khỏi để tối ưu hóa hiệu suất và giảm chi phí thành phần.</a:t>
                      </a:r>
                      <a:endParaRPr lang="en-GB" sz="1600">
                        <a:effectLst/>
                        <a:latin typeface="Times New Roman" panose="02020603050405020304" pitchFamily="18" charset="0"/>
                        <a:ea typeface="Times New Roman" panose="02020603050405020304" pitchFamily="18" charset="0"/>
                      </a:endParaRPr>
                    </a:p>
                  </a:txBody>
                  <a:tcPr marL="47241" marR="47241" marT="47241" marB="47241" anchor="ctr"/>
                </a:tc>
                <a:tc>
                  <a:txBody>
                    <a:bodyPr/>
                    <a:lstStyle/>
                    <a:p>
                      <a:pPr algn="just">
                        <a:spcAft>
                          <a:spcPts val="0"/>
                        </a:spcAft>
                      </a:pPr>
                      <a:r>
                        <a:rPr lang="vi-VN" sz="1600" dirty="0">
                          <a:effectLst/>
                        </a:rPr>
                        <a:t>Các tấm pin năng lượng mặt trời đầu tiên được tạo nên từ silicon đa tinh thể như polysilicon (p-Si) và silicon đa tinh thể (mc-Si).</a:t>
                      </a:r>
                      <a:endParaRPr lang="en-GB" sz="1600" dirty="0">
                        <a:effectLst/>
                      </a:endParaRPr>
                    </a:p>
                    <a:p>
                      <a:pPr algn="just">
                        <a:spcAft>
                          <a:spcPts val="0"/>
                        </a:spcAft>
                      </a:pPr>
                      <a:r>
                        <a:rPr lang="vi-VN" sz="1600" dirty="0">
                          <a:effectLst/>
                        </a:rPr>
                        <a:t> </a:t>
                      </a:r>
                      <a:endParaRPr lang="en-GB" sz="1600" dirty="0">
                        <a:effectLst/>
                      </a:endParaRPr>
                    </a:p>
                    <a:p>
                      <a:pPr algn="just">
                        <a:spcAft>
                          <a:spcPts val="0"/>
                        </a:spcAft>
                      </a:pPr>
                      <a:r>
                        <a:rPr lang="vi-VN" sz="1600" dirty="0">
                          <a:effectLst/>
                        </a:rPr>
                        <a:t>Nguyên liệu silicon tan chảy và được đổ vào khuôn hình vuông, được làm nguội và cắt thành những tấm wafer vuông hoàn hảo.</a:t>
                      </a:r>
                      <a:endParaRPr lang="en-GB" sz="1600" dirty="0">
                        <a:effectLst/>
                        <a:latin typeface="Times New Roman" panose="02020603050405020304" pitchFamily="18" charset="0"/>
                        <a:ea typeface="Times New Roman" panose="02020603050405020304" pitchFamily="18" charset="0"/>
                      </a:endParaRPr>
                    </a:p>
                  </a:txBody>
                  <a:tcPr marL="47241" marR="47241" marT="47241" marB="47241" anchor="ctr"/>
                </a:tc>
              </a:tr>
            </a:tbl>
          </a:graphicData>
        </a:graphic>
      </p:graphicFrame>
      <p:pic>
        <p:nvPicPr>
          <p:cNvPr id="1026" name="Picture 22" descr="pin mo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4738" y="2877825"/>
            <a:ext cx="509919" cy="7692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3" descr="pin po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8688" y="2877825"/>
            <a:ext cx="439341" cy="65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264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838200" y="307975"/>
            <a:ext cx="10515600" cy="1841667"/>
          </a:xfrm>
        </p:spPr>
        <p:txBody>
          <a:bodyPr>
            <a:normAutofit/>
          </a:bodyPr>
          <a:lstStyle/>
          <a:p>
            <a:pPr algn="ctr"/>
            <a:r>
              <a:rPr lang="en-US" b="1" dirty="0"/>
              <a:t>6. </a:t>
            </a:r>
            <a:r>
              <a:rPr lang="en-US" b="1" dirty="0" err="1"/>
              <a:t>Cấu</a:t>
            </a:r>
            <a:r>
              <a:rPr lang="en-US" b="1" dirty="0"/>
              <a:t> </a:t>
            </a:r>
            <a:r>
              <a:rPr lang="en-US" b="1" dirty="0" err="1"/>
              <a:t>tạo</a:t>
            </a:r>
            <a:r>
              <a:rPr lang="en-US" b="1" dirty="0"/>
              <a:t> </a:t>
            </a:r>
            <a:r>
              <a:rPr lang="en-US" b="1" dirty="0" err="1"/>
              <a:t>và</a:t>
            </a:r>
            <a:r>
              <a:rPr lang="en-US" b="1" dirty="0"/>
              <a:t> </a:t>
            </a:r>
            <a:r>
              <a:rPr lang="en-US" b="1" dirty="0" err="1"/>
              <a:t>nguyên</a:t>
            </a:r>
            <a:r>
              <a:rPr lang="en-US" b="1" dirty="0"/>
              <a:t> </a:t>
            </a:r>
            <a:r>
              <a:rPr lang="en-US" b="1" dirty="0" err="1"/>
              <a:t>lý</a:t>
            </a:r>
            <a:r>
              <a:rPr lang="en-US" b="1" dirty="0"/>
              <a:t> </a:t>
            </a:r>
            <a:r>
              <a:rPr lang="en-US" b="1" dirty="0" err="1"/>
              <a:t>hoạt</a:t>
            </a:r>
            <a:r>
              <a:rPr lang="en-US" b="1" dirty="0"/>
              <a:t> </a:t>
            </a:r>
            <a:r>
              <a:rPr lang="en-US" b="1" dirty="0" err="1"/>
              <a:t>động</a:t>
            </a:r>
            <a:r>
              <a:rPr lang="en-US" b="1" dirty="0"/>
              <a:t> </a:t>
            </a:r>
            <a:r>
              <a:rPr lang="en-US" b="1" dirty="0" err="1"/>
              <a:t>của</a:t>
            </a:r>
            <a:r>
              <a:rPr lang="en-US" b="1" dirty="0"/>
              <a:t> </a:t>
            </a:r>
            <a:r>
              <a:rPr lang="en-US" b="1" dirty="0" err="1"/>
              <a:t>tấm</a:t>
            </a:r>
            <a:r>
              <a:rPr lang="en-US" b="1" dirty="0"/>
              <a:t> pin </a:t>
            </a:r>
            <a:r>
              <a:rPr lang="en-US" b="1" dirty="0" err="1"/>
              <a:t>năng</a:t>
            </a:r>
            <a:r>
              <a:rPr lang="en-US" b="1" dirty="0"/>
              <a:t> </a:t>
            </a:r>
            <a:r>
              <a:rPr lang="en-US" b="1" dirty="0" err="1"/>
              <a:t>lượng</a:t>
            </a:r>
            <a:r>
              <a:rPr lang="en-US" b="1" dirty="0"/>
              <a:t> </a:t>
            </a:r>
            <a:r>
              <a:rPr lang="en-US" b="1" dirty="0" err="1"/>
              <a:t>mặt</a:t>
            </a:r>
            <a:r>
              <a:rPr lang="en-US" b="1" dirty="0"/>
              <a:t> </a:t>
            </a:r>
            <a:r>
              <a:rPr lang="en-US" b="1" dirty="0" err="1" smtClean="0"/>
              <a:t>trời</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8749631"/>
              </p:ext>
            </p:extLst>
          </p:nvPr>
        </p:nvGraphicFramePr>
        <p:xfrm>
          <a:off x="1176496" y="2530141"/>
          <a:ext cx="9839008" cy="3943351"/>
        </p:xfrm>
        <a:graphic>
          <a:graphicData uri="http://schemas.openxmlformats.org/drawingml/2006/table">
            <a:tbl>
              <a:tblPr firstRow="1" firstCol="1" bandRow="1">
                <a:tableStyleId>{5C22544A-7EE6-4342-B048-85BDC9FD1C3A}</a:tableStyleId>
              </a:tblPr>
              <a:tblGrid>
                <a:gridCol w="1232653"/>
                <a:gridCol w="4181499"/>
                <a:gridCol w="4424856"/>
              </a:tblGrid>
              <a:tr h="591660">
                <a:tc>
                  <a:txBody>
                    <a:bodyPr/>
                    <a:lstStyle/>
                    <a:p>
                      <a:pPr algn="ctr">
                        <a:spcAft>
                          <a:spcPts val="0"/>
                        </a:spcAft>
                      </a:pPr>
                      <a:r>
                        <a:rPr lang="vi-VN" sz="1600" dirty="0">
                          <a:effectLst/>
                        </a:rPr>
                        <a:t>Giá cả</a:t>
                      </a:r>
                      <a:endParaRPr lang="en-GB" sz="1600" dirty="0">
                        <a:effectLst/>
                        <a:latin typeface="Times New Roman" panose="02020603050405020304" pitchFamily="18" charset="0"/>
                        <a:ea typeface="Times New Roman" panose="02020603050405020304" pitchFamily="18" charset="0"/>
                      </a:endParaRPr>
                    </a:p>
                  </a:txBody>
                  <a:tcPr marL="47625" marR="47625" marT="47625" marB="47625" anchor="ctr"/>
                </a:tc>
                <a:tc>
                  <a:txBody>
                    <a:bodyPr/>
                    <a:lstStyle/>
                    <a:p>
                      <a:pPr algn="just">
                        <a:spcAft>
                          <a:spcPts val="0"/>
                        </a:spcAft>
                      </a:pPr>
                      <a:r>
                        <a:rPr lang="vi-VN" sz="1600">
                          <a:effectLst/>
                        </a:rPr>
                        <a:t>Đắt hơn</a:t>
                      </a:r>
                      <a:endParaRPr lang="en-GB" sz="1600">
                        <a:effectLst/>
                        <a:latin typeface="Times New Roman" panose="02020603050405020304" pitchFamily="18" charset="0"/>
                        <a:ea typeface="Times New Roman" panose="02020603050405020304" pitchFamily="18" charset="0"/>
                      </a:endParaRPr>
                    </a:p>
                  </a:txBody>
                  <a:tcPr marL="47625" marR="47625" marT="47625" marB="47625" anchor="ctr"/>
                </a:tc>
                <a:tc>
                  <a:txBody>
                    <a:bodyPr/>
                    <a:lstStyle/>
                    <a:p>
                      <a:pPr algn="just">
                        <a:spcAft>
                          <a:spcPts val="0"/>
                        </a:spcAft>
                      </a:pPr>
                      <a:r>
                        <a:rPr lang="en-US" sz="1600">
                          <a:effectLst/>
                        </a:rPr>
                        <a:t>Rẻ hơn một ít</a:t>
                      </a:r>
                      <a:endParaRPr lang="en-GB" sz="1600">
                        <a:effectLst/>
                        <a:latin typeface="Times New Roman" panose="02020603050405020304" pitchFamily="18" charset="0"/>
                        <a:ea typeface="Times New Roman" panose="02020603050405020304" pitchFamily="18" charset="0"/>
                      </a:endParaRPr>
                    </a:p>
                  </a:txBody>
                  <a:tcPr marL="47625" marR="47625" marT="47625" marB="47625" anchor="ctr"/>
                </a:tc>
              </a:tr>
              <a:tr h="793060">
                <a:tc>
                  <a:txBody>
                    <a:bodyPr/>
                    <a:lstStyle/>
                    <a:p>
                      <a:pPr algn="ctr">
                        <a:spcAft>
                          <a:spcPts val="0"/>
                        </a:spcAft>
                      </a:pPr>
                      <a:r>
                        <a:rPr lang="vi-VN" sz="1600">
                          <a:effectLst/>
                        </a:rPr>
                        <a:t>Hiệu suất</a:t>
                      </a:r>
                      <a:endParaRPr lang="en-GB" sz="1600">
                        <a:effectLst/>
                        <a:latin typeface="Times New Roman" panose="02020603050405020304" pitchFamily="18" charset="0"/>
                        <a:ea typeface="Times New Roman" panose="02020603050405020304" pitchFamily="18" charset="0"/>
                      </a:endParaRPr>
                    </a:p>
                  </a:txBody>
                  <a:tcPr marL="47625" marR="47625" marT="47625" marB="47625" anchor="ctr"/>
                </a:tc>
                <a:tc>
                  <a:txBody>
                    <a:bodyPr/>
                    <a:lstStyle/>
                    <a:p>
                      <a:pPr algn="just">
                        <a:spcAft>
                          <a:spcPts val="0"/>
                        </a:spcAft>
                      </a:pPr>
                      <a:r>
                        <a:rPr lang="vi-VN" sz="1600" dirty="0">
                          <a:effectLst/>
                        </a:rPr>
                        <a:t>Hiệu quả hơn</a:t>
                      </a:r>
                      <a:endParaRPr lang="en-GB" sz="1600" dirty="0">
                        <a:effectLst/>
                        <a:latin typeface="Times New Roman" panose="02020603050405020304" pitchFamily="18" charset="0"/>
                        <a:ea typeface="Times New Roman" panose="02020603050405020304" pitchFamily="18" charset="0"/>
                      </a:endParaRPr>
                    </a:p>
                  </a:txBody>
                  <a:tcPr marL="47625" marR="47625" marT="47625" marB="47625" anchor="ctr"/>
                </a:tc>
                <a:tc>
                  <a:txBody>
                    <a:bodyPr/>
                    <a:lstStyle/>
                    <a:p>
                      <a:pPr algn="just">
                        <a:spcAft>
                          <a:spcPts val="0"/>
                        </a:spcAft>
                      </a:pPr>
                      <a:r>
                        <a:rPr lang="vi-VN" sz="1600">
                          <a:effectLst/>
                        </a:rPr>
                        <a:t>Kém hơn</a:t>
                      </a:r>
                      <a:endParaRPr lang="en-GB" sz="1600">
                        <a:effectLst/>
                        <a:latin typeface="Times New Roman" panose="02020603050405020304" pitchFamily="18" charset="0"/>
                        <a:ea typeface="Times New Roman" panose="02020603050405020304" pitchFamily="18" charset="0"/>
                      </a:endParaRPr>
                    </a:p>
                  </a:txBody>
                  <a:tcPr marL="47625" marR="47625" marT="47625" marB="47625" anchor="ctr"/>
                </a:tc>
              </a:tr>
              <a:tr h="1765571">
                <a:tc>
                  <a:txBody>
                    <a:bodyPr/>
                    <a:lstStyle/>
                    <a:p>
                      <a:pPr algn="ctr">
                        <a:spcAft>
                          <a:spcPts val="0"/>
                        </a:spcAft>
                      </a:pPr>
                      <a:r>
                        <a:rPr lang="vi-VN" sz="1600">
                          <a:effectLst/>
                        </a:rPr>
                        <a:t>Tính thẩm mỹ</a:t>
                      </a:r>
                      <a:endParaRPr lang="en-GB" sz="1600">
                        <a:effectLst/>
                        <a:latin typeface="Times New Roman" panose="02020603050405020304" pitchFamily="18" charset="0"/>
                        <a:ea typeface="Times New Roman" panose="02020603050405020304" pitchFamily="18" charset="0"/>
                      </a:endParaRPr>
                    </a:p>
                  </a:txBody>
                  <a:tcPr marL="47625" marR="47625" marT="47625" marB="47625" anchor="ctr"/>
                </a:tc>
                <a:tc>
                  <a:txBody>
                    <a:bodyPr/>
                    <a:lstStyle/>
                    <a:p>
                      <a:pPr algn="just">
                        <a:spcAft>
                          <a:spcPts val="0"/>
                        </a:spcAft>
                      </a:pPr>
                      <a:r>
                        <a:rPr lang="vi-VN" sz="1600" dirty="0">
                          <a:effectLst/>
                        </a:rPr>
                        <a:t>Màu đen sẫm đồng nhất.</a:t>
                      </a:r>
                      <a:endParaRPr lang="en-GB" sz="1600" dirty="0">
                        <a:effectLst/>
                      </a:endParaRPr>
                    </a:p>
                    <a:p>
                      <a:pPr algn="just">
                        <a:spcAft>
                          <a:spcPts val="0"/>
                        </a:spcAft>
                      </a:pPr>
                      <a:r>
                        <a:rPr lang="vi-VN" sz="1600" dirty="0">
                          <a:effectLst/>
                        </a:rPr>
                        <a:t>Những cell pin hình vuông được vạt góc xếp liền nhau tạo những khoảng trống hình thoi xen kẽ.</a:t>
                      </a:r>
                      <a:endParaRPr lang="en-GB" sz="1600" dirty="0">
                        <a:effectLst/>
                        <a:latin typeface="Times New Roman" panose="02020603050405020304" pitchFamily="18" charset="0"/>
                        <a:ea typeface="Times New Roman" panose="02020603050405020304" pitchFamily="18" charset="0"/>
                      </a:endParaRPr>
                    </a:p>
                  </a:txBody>
                  <a:tcPr marL="47625" marR="47625" marT="47625" marB="47625" anchor="ctr"/>
                </a:tc>
                <a:tc>
                  <a:txBody>
                    <a:bodyPr/>
                    <a:lstStyle/>
                    <a:p>
                      <a:pPr algn="just">
                        <a:spcAft>
                          <a:spcPts val="0"/>
                        </a:spcAft>
                      </a:pPr>
                      <a:r>
                        <a:rPr lang="vi-VN" sz="1600">
                          <a:effectLst/>
                        </a:rPr>
                        <a:t>Màu xanh đậm.</a:t>
                      </a:r>
                      <a:endParaRPr lang="en-GB" sz="1600">
                        <a:effectLst/>
                      </a:endParaRPr>
                    </a:p>
                    <a:p>
                      <a:pPr algn="just">
                        <a:spcAft>
                          <a:spcPts val="0"/>
                        </a:spcAft>
                      </a:pPr>
                      <a:r>
                        <a:rPr lang="vi-VN" sz="1600">
                          <a:effectLst/>
                        </a:rPr>
                        <a:t>Những cell pin được xếp khít với nhau như một mảng lớn nguyên vẹn.</a:t>
                      </a:r>
                      <a:endParaRPr lang="en-GB" sz="1600">
                        <a:effectLst/>
                        <a:latin typeface="Times New Roman" panose="02020603050405020304" pitchFamily="18" charset="0"/>
                        <a:ea typeface="Times New Roman" panose="02020603050405020304" pitchFamily="18" charset="0"/>
                      </a:endParaRPr>
                    </a:p>
                  </a:txBody>
                  <a:tcPr marL="47625" marR="47625" marT="47625" marB="47625" anchor="ctr"/>
                </a:tc>
              </a:tr>
              <a:tr h="793060">
                <a:tc>
                  <a:txBody>
                    <a:bodyPr/>
                    <a:lstStyle/>
                    <a:p>
                      <a:pPr algn="ctr">
                        <a:spcAft>
                          <a:spcPts val="0"/>
                        </a:spcAft>
                      </a:pPr>
                      <a:r>
                        <a:rPr lang="vi-VN" sz="1600">
                          <a:effectLst/>
                        </a:rPr>
                        <a:t>Tuổi thọ</a:t>
                      </a:r>
                      <a:endParaRPr lang="en-GB" sz="1600">
                        <a:effectLst/>
                        <a:latin typeface="Times New Roman" panose="02020603050405020304" pitchFamily="18" charset="0"/>
                        <a:ea typeface="Times New Roman" panose="02020603050405020304" pitchFamily="18" charset="0"/>
                      </a:endParaRPr>
                    </a:p>
                  </a:txBody>
                  <a:tcPr marL="47625" marR="47625" marT="47625" marB="47625" anchor="ctr"/>
                </a:tc>
                <a:tc>
                  <a:txBody>
                    <a:bodyPr/>
                    <a:lstStyle/>
                    <a:p>
                      <a:pPr algn="just">
                        <a:spcAft>
                          <a:spcPts val="0"/>
                        </a:spcAft>
                      </a:pPr>
                      <a:r>
                        <a:rPr lang="vi-VN" sz="1600">
                          <a:effectLst/>
                        </a:rPr>
                        <a:t>Trên 25 năm</a:t>
                      </a:r>
                      <a:endParaRPr lang="en-GB" sz="1600">
                        <a:effectLst/>
                        <a:latin typeface="Times New Roman" panose="02020603050405020304" pitchFamily="18" charset="0"/>
                        <a:ea typeface="Times New Roman" panose="02020603050405020304" pitchFamily="18" charset="0"/>
                      </a:endParaRPr>
                    </a:p>
                  </a:txBody>
                  <a:tcPr marL="47625" marR="47625" marT="47625" marB="47625" anchor="ctr"/>
                </a:tc>
                <a:tc>
                  <a:txBody>
                    <a:bodyPr/>
                    <a:lstStyle/>
                    <a:p>
                      <a:pPr algn="just">
                        <a:spcAft>
                          <a:spcPts val="0"/>
                        </a:spcAft>
                      </a:pPr>
                      <a:r>
                        <a:rPr lang="vi-VN" sz="1600" dirty="0">
                          <a:effectLst/>
                        </a:rPr>
                        <a:t>Trên 25 năm</a:t>
                      </a:r>
                      <a:endParaRPr lang="en-GB" sz="1600" dirty="0">
                        <a:effectLst/>
                        <a:latin typeface="Times New Roman" panose="02020603050405020304" pitchFamily="18" charset="0"/>
                        <a:ea typeface="Times New Roman" panose="02020603050405020304" pitchFamily="18" charset="0"/>
                      </a:endParaRPr>
                    </a:p>
                  </a:txBody>
                  <a:tcPr marL="47625" marR="47625" marT="47625" marB="47625" anchor="ctr"/>
                </a:tc>
              </a:tr>
            </a:tbl>
          </a:graphicData>
        </a:graphic>
      </p:graphicFrame>
      <p:sp>
        <p:nvSpPr>
          <p:cNvPr id="4" name="Title 1">
            <a:extLst>
              <a:ext uri="{FF2B5EF4-FFF2-40B4-BE49-F238E27FC236}">
                <a16:creationId xmlns="" xmlns:a16="http://schemas.microsoft.com/office/drawing/2014/main" id="{6E2CD006-BCBC-4582-AE93-35778267FCDD}"/>
              </a:ext>
            </a:extLst>
          </p:cNvPr>
          <p:cNvSpPr txBox="1">
            <a:spLocks/>
          </p:cNvSpPr>
          <p:nvPr/>
        </p:nvSpPr>
        <p:spPr>
          <a:xfrm>
            <a:off x="499904" y="1755943"/>
            <a:ext cx="10515600" cy="93913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t>Hai </a:t>
            </a:r>
            <a:r>
              <a:rPr lang="en-US" sz="2800" b="1" dirty="0" err="1" smtClean="0"/>
              <a:t>loại</a:t>
            </a:r>
            <a:r>
              <a:rPr lang="en-US" sz="2800" b="1" dirty="0" smtClean="0"/>
              <a:t> </a:t>
            </a:r>
            <a:r>
              <a:rPr lang="en-US" sz="2800" b="1" dirty="0" err="1" smtClean="0"/>
              <a:t>tấm</a:t>
            </a:r>
            <a:r>
              <a:rPr lang="en-US" sz="2800" b="1" dirty="0" smtClean="0"/>
              <a:t> pin </a:t>
            </a:r>
            <a:r>
              <a:rPr lang="en-US" sz="2800" b="1" dirty="0" err="1" smtClean="0"/>
              <a:t>mặt</a:t>
            </a:r>
            <a:r>
              <a:rPr lang="en-US" sz="2800" b="1" dirty="0" smtClean="0"/>
              <a:t> </a:t>
            </a:r>
            <a:r>
              <a:rPr lang="en-US" sz="2800" b="1" dirty="0" err="1" smtClean="0"/>
              <a:t>trời</a:t>
            </a:r>
            <a:endParaRPr lang="en-US" sz="2800" b="1" dirty="0"/>
          </a:p>
        </p:txBody>
      </p:sp>
    </p:spTree>
    <p:extLst>
      <p:ext uri="{BB962C8B-B14F-4D97-AF65-F5344CB8AC3E}">
        <p14:creationId xmlns:p14="http://schemas.microsoft.com/office/powerpoint/2010/main" val="35271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785813" y="168738"/>
            <a:ext cx="10515600" cy="1601036"/>
          </a:xfrm>
        </p:spPr>
        <p:txBody>
          <a:bodyPr>
            <a:normAutofit fontScale="90000"/>
          </a:bodyPr>
          <a:lstStyle/>
          <a:p>
            <a:r>
              <a:rPr lang="en-US" b="1" dirty="0"/>
              <a:t>6. </a:t>
            </a:r>
            <a:r>
              <a:rPr lang="en-US" b="1" dirty="0" err="1"/>
              <a:t>Cấu</a:t>
            </a:r>
            <a:r>
              <a:rPr lang="en-US" b="1" dirty="0"/>
              <a:t> </a:t>
            </a:r>
            <a:r>
              <a:rPr lang="en-US" b="1" dirty="0" err="1"/>
              <a:t>tạo</a:t>
            </a:r>
            <a:r>
              <a:rPr lang="en-US" b="1" dirty="0"/>
              <a:t> </a:t>
            </a:r>
            <a:r>
              <a:rPr lang="en-US" b="1" dirty="0" err="1"/>
              <a:t>và</a:t>
            </a:r>
            <a:r>
              <a:rPr lang="en-US" b="1" dirty="0"/>
              <a:t> </a:t>
            </a:r>
            <a:r>
              <a:rPr lang="en-US" b="1" dirty="0" err="1"/>
              <a:t>nguyên</a:t>
            </a:r>
            <a:r>
              <a:rPr lang="en-US" b="1" dirty="0"/>
              <a:t> </a:t>
            </a:r>
            <a:r>
              <a:rPr lang="en-US" b="1" dirty="0" err="1"/>
              <a:t>lý</a:t>
            </a:r>
            <a:r>
              <a:rPr lang="en-US" b="1" dirty="0"/>
              <a:t> </a:t>
            </a:r>
            <a:r>
              <a:rPr lang="en-US" b="1" dirty="0" err="1"/>
              <a:t>hoạt</a:t>
            </a:r>
            <a:r>
              <a:rPr lang="en-US" b="1" dirty="0"/>
              <a:t> </a:t>
            </a:r>
            <a:r>
              <a:rPr lang="en-US" b="1" dirty="0" err="1"/>
              <a:t>động</a:t>
            </a:r>
            <a:r>
              <a:rPr lang="en-US" b="1" dirty="0"/>
              <a:t> </a:t>
            </a:r>
            <a:r>
              <a:rPr lang="en-US" b="1" dirty="0" err="1"/>
              <a:t>của</a:t>
            </a:r>
            <a:r>
              <a:rPr lang="en-US" b="1" dirty="0"/>
              <a:t> </a:t>
            </a:r>
            <a:r>
              <a:rPr lang="en-US" b="1" dirty="0" err="1"/>
              <a:t>tấm</a:t>
            </a:r>
            <a:r>
              <a:rPr lang="en-US" b="1" dirty="0"/>
              <a:t> pin </a:t>
            </a:r>
            <a:r>
              <a:rPr lang="en-US" b="1" dirty="0" err="1"/>
              <a:t>năng</a:t>
            </a:r>
            <a:r>
              <a:rPr lang="en-US" b="1" dirty="0"/>
              <a:t> </a:t>
            </a:r>
            <a:r>
              <a:rPr lang="en-US" b="1" dirty="0" err="1"/>
              <a:t>lượng</a:t>
            </a:r>
            <a:r>
              <a:rPr lang="en-US" b="1" dirty="0"/>
              <a:t> </a:t>
            </a:r>
            <a:r>
              <a:rPr lang="en-US" b="1" dirty="0" err="1"/>
              <a:t>mặt</a:t>
            </a:r>
            <a:r>
              <a:rPr lang="en-US" b="1" dirty="0"/>
              <a:t> </a:t>
            </a:r>
            <a:r>
              <a:rPr lang="en-US" b="1" dirty="0" err="1" smtClean="0"/>
              <a:t>trời</a:t>
            </a:r>
            <a:r>
              <a:rPr lang="en-US" b="1" dirty="0" smtClean="0"/>
              <a:t/>
            </a:r>
            <a:br>
              <a:rPr lang="en-US" b="1" dirty="0" smtClean="0"/>
            </a:br>
            <a:r>
              <a:rPr lang="en-US" sz="3100" b="1" dirty="0" smtClean="0"/>
              <a:t>Hai </a:t>
            </a:r>
            <a:r>
              <a:rPr lang="en-US" sz="3100" b="1" dirty="0" err="1" smtClean="0"/>
              <a:t>loại</a:t>
            </a:r>
            <a:r>
              <a:rPr lang="en-US" sz="3100" b="1" dirty="0" smtClean="0"/>
              <a:t> </a:t>
            </a:r>
            <a:r>
              <a:rPr lang="en-US" sz="3100" b="1" dirty="0" err="1" smtClean="0"/>
              <a:t>tấm</a:t>
            </a:r>
            <a:r>
              <a:rPr lang="en-US" sz="3100" b="1" dirty="0" smtClean="0"/>
              <a:t> pin </a:t>
            </a:r>
            <a:r>
              <a:rPr lang="en-US" sz="3100" b="1" dirty="0" err="1" smtClean="0"/>
              <a:t>mặt</a:t>
            </a:r>
            <a:r>
              <a:rPr lang="en-US" sz="3100" b="1" dirty="0" smtClean="0"/>
              <a:t> </a:t>
            </a:r>
            <a:r>
              <a:rPr lang="en-US" sz="3100" b="1" dirty="0" err="1" smtClean="0"/>
              <a:t>trời</a:t>
            </a:r>
            <a:endParaRPr lang="en-US" sz="31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82692288"/>
              </p:ext>
            </p:extLst>
          </p:nvPr>
        </p:nvGraphicFramePr>
        <p:xfrm>
          <a:off x="1181100" y="1769774"/>
          <a:ext cx="9725026" cy="4864624"/>
        </p:xfrm>
        <a:graphic>
          <a:graphicData uri="http://schemas.openxmlformats.org/drawingml/2006/table">
            <a:tbl>
              <a:tblPr firstRow="1" firstCol="1" bandRow="1">
                <a:tableStyleId>{5C22544A-7EE6-4342-B048-85BDC9FD1C3A}</a:tableStyleId>
              </a:tblPr>
              <a:tblGrid>
                <a:gridCol w="1218373"/>
                <a:gridCol w="4133058"/>
                <a:gridCol w="4373595"/>
              </a:tblGrid>
              <a:tr h="1884184">
                <a:tc>
                  <a:txBody>
                    <a:bodyPr/>
                    <a:lstStyle/>
                    <a:p>
                      <a:pPr algn="ctr">
                        <a:spcAft>
                          <a:spcPts val="0"/>
                        </a:spcAft>
                      </a:pPr>
                      <a:r>
                        <a:rPr lang="vi-VN" sz="1600" dirty="0">
                          <a:effectLst/>
                        </a:rPr>
                        <a:t>Ưu điểm</a:t>
                      </a:r>
                      <a:endParaRPr lang="en-GB" sz="1600" dirty="0">
                        <a:effectLst/>
                        <a:latin typeface="Times New Roman" panose="02020603050405020304" pitchFamily="18" charset="0"/>
                        <a:ea typeface="Times New Roman" panose="02020603050405020304" pitchFamily="18" charset="0"/>
                      </a:endParaRPr>
                    </a:p>
                  </a:txBody>
                  <a:tcPr marL="40260" marR="40260" marT="40260" marB="40260" anchor="ctr"/>
                </a:tc>
                <a:tc>
                  <a:txBody>
                    <a:bodyPr/>
                    <a:lstStyle/>
                    <a:p>
                      <a:pPr algn="just">
                        <a:spcAft>
                          <a:spcPts val="0"/>
                        </a:spcAft>
                      </a:pPr>
                      <a:r>
                        <a:rPr lang="vi-VN" sz="1600">
                          <a:effectLst/>
                        </a:rPr>
                        <a:t>Được làm từ silicon với độ tinh khiết cao nên hiệu suất sử dụng cao. Tỉ lệ hiệu suất của các tấm pin mono thường ở khoảng 15-20%.</a:t>
                      </a:r>
                      <a:endParaRPr lang="en-GB" sz="1600">
                        <a:effectLst/>
                      </a:endParaRPr>
                    </a:p>
                    <a:p>
                      <a:pPr algn="just">
                        <a:spcAft>
                          <a:spcPts val="0"/>
                        </a:spcAft>
                      </a:pPr>
                      <a:r>
                        <a:rPr lang="vi-VN" sz="1600">
                          <a:effectLst/>
                        </a:rPr>
                        <a:t>Độ bền cao, hiệu quả sử dụng dài lâu.</a:t>
                      </a:r>
                      <a:endParaRPr lang="en-GB" sz="1600">
                        <a:effectLst/>
                      </a:endParaRPr>
                    </a:p>
                    <a:p>
                      <a:pPr algn="just">
                        <a:spcAft>
                          <a:spcPts val="0"/>
                        </a:spcAft>
                      </a:pPr>
                      <a:r>
                        <a:rPr lang="vi-VN" sz="1600">
                          <a:effectLst/>
                        </a:rPr>
                        <a:t>Hoạt động hiệu quả hơn so với pin poly trong điều kiện ánh sáng yếu.</a:t>
                      </a:r>
                      <a:endParaRPr lang="en-GB" sz="1600">
                        <a:effectLst/>
                        <a:latin typeface="Times New Roman" panose="02020603050405020304" pitchFamily="18" charset="0"/>
                        <a:ea typeface="Times New Roman" panose="02020603050405020304" pitchFamily="18" charset="0"/>
                      </a:endParaRPr>
                    </a:p>
                  </a:txBody>
                  <a:tcPr marL="40260" marR="40260" marT="40260" marB="40260" anchor="ctr"/>
                </a:tc>
                <a:tc>
                  <a:txBody>
                    <a:bodyPr/>
                    <a:lstStyle/>
                    <a:p>
                      <a:pPr algn="just">
                        <a:spcAft>
                          <a:spcPts val="0"/>
                        </a:spcAft>
                      </a:pPr>
                      <a:r>
                        <a:rPr lang="vi-VN" sz="1600">
                          <a:effectLst/>
                        </a:rPr>
                        <a:t>Quá trình sản xuất đơn giản và ít tốn kém. Do đó giá thành cũng thấp hơn so với pin Mono.</a:t>
                      </a:r>
                      <a:endParaRPr lang="en-GB" sz="1600">
                        <a:effectLst/>
                      </a:endParaRPr>
                    </a:p>
                    <a:p>
                      <a:pPr algn="just">
                        <a:spcAft>
                          <a:spcPts val="0"/>
                        </a:spcAft>
                      </a:pPr>
                      <a:r>
                        <a:rPr lang="vi-VN" sz="1600">
                          <a:effectLst/>
                        </a:rPr>
                        <a:t>Mức độ giãn nở và chịu nhiệt cao.</a:t>
                      </a:r>
                      <a:endParaRPr lang="en-GB" sz="1600">
                        <a:effectLst/>
                        <a:latin typeface="Times New Roman" panose="02020603050405020304" pitchFamily="18" charset="0"/>
                        <a:ea typeface="Times New Roman" panose="02020603050405020304" pitchFamily="18" charset="0"/>
                      </a:endParaRPr>
                    </a:p>
                  </a:txBody>
                  <a:tcPr marL="40260" marR="40260" marT="40260" marB="40260" anchor="ctr"/>
                </a:tc>
              </a:tr>
              <a:tr h="982352">
                <a:tc>
                  <a:txBody>
                    <a:bodyPr/>
                    <a:lstStyle/>
                    <a:p>
                      <a:pPr algn="ctr">
                        <a:spcAft>
                          <a:spcPts val="0"/>
                        </a:spcAft>
                      </a:pPr>
                      <a:r>
                        <a:rPr lang="vi-VN" sz="1600">
                          <a:effectLst/>
                        </a:rPr>
                        <a:t>Nhược điểm</a:t>
                      </a:r>
                      <a:endParaRPr lang="en-GB" sz="1600">
                        <a:effectLst/>
                        <a:latin typeface="Times New Roman" panose="02020603050405020304" pitchFamily="18" charset="0"/>
                        <a:ea typeface="Times New Roman" panose="02020603050405020304" pitchFamily="18" charset="0"/>
                      </a:endParaRPr>
                    </a:p>
                  </a:txBody>
                  <a:tcPr marL="40260" marR="40260" marT="40260" marB="40260" anchor="ctr"/>
                </a:tc>
                <a:tc>
                  <a:txBody>
                    <a:bodyPr/>
                    <a:lstStyle/>
                    <a:p>
                      <a:pPr algn="just">
                        <a:spcAft>
                          <a:spcPts val="0"/>
                        </a:spcAft>
                      </a:pPr>
                      <a:r>
                        <a:rPr lang="vi-VN" sz="1600">
                          <a:effectLst/>
                        </a:rPr>
                        <a:t>Giá thành khá cao do quy trình sản xuất tốn kém.</a:t>
                      </a:r>
                      <a:endParaRPr lang="en-GB" sz="1600">
                        <a:effectLst/>
                        <a:latin typeface="Times New Roman" panose="02020603050405020304" pitchFamily="18" charset="0"/>
                        <a:ea typeface="Times New Roman" panose="02020603050405020304" pitchFamily="18" charset="0"/>
                      </a:endParaRPr>
                    </a:p>
                  </a:txBody>
                  <a:tcPr marL="40260" marR="40260" marT="40260" marB="40260" anchor="ctr"/>
                </a:tc>
                <a:tc>
                  <a:txBody>
                    <a:bodyPr/>
                    <a:lstStyle/>
                    <a:p>
                      <a:pPr algn="just">
                        <a:spcAft>
                          <a:spcPts val="0"/>
                        </a:spcAft>
                      </a:pPr>
                      <a:r>
                        <a:rPr lang="vi-VN" sz="1600">
                          <a:effectLst/>
                        </a:rPr>
                        <a:t>Hiệu suất hoạt động của pin poly nằm trong khoảng từ 13-16%. Do độ tinh khiết của silicon thấp hơn nên hiệu suất không cao bằng pin mono.</a:t>
                      </a:r>
                      <a:endParaRPr lang="en-GB" sz="1600">
                        <a:effectLst/>
                        <a:latin typeface="Times New Roman" panose="02020603050405020304" pitchFamily="18" charset="0"/>
                        <a:ea typeface="Times New Roman" panose="02020603050405020304" pitchFamily="18" charset="0"/>
                      </a:endParaRPr>
                    </a:p>
                  </a:txBody>
                  <a:tcPr marL="40260" marR="40260" marT="40260" marB="40260" anchor="ctr"/>
                </a:tc>
              </a:tr>
              <a:tr h="1484801">
                <a:tc>
                  <a:txBody>
                    <a:bodyPr/>
                    <a:lstStyle/>
                    <a:p>
                      <a:pPr algn="ctr">
                        <a:spcAft>
                          <a:spcPts val="0"/>
                        </a:spcAft>
                      </a:pPr>
                      <a:r>
                        <a:rPr lang="vi-VN" sz="1600">
                          <a:effectLst/>
                        </a:rPr>
                        <a:t>Các nhà sản xuất chính</a:t>
                      </a:r>
                      <a:endParaRPr lang="en-GB" sz="1600">
                        <a:effectLst/>
                        <a:latin typeface="Times New Roman" panose="02020603050405020304" pitchFamily="18" charset="0"/>
                        <a:ea typeface="Times New Roman" panose="02020603050405020304" pitchFamily="18" charset="0"/>
                      </a:endParaRPr>
                    </a:p>
                  </a:txBody>
                  <a:tcPr marL="40260" marR="40260" marT="40260" marB="40260" anchor="ctr"/>
                </a:tc>
                <a:tc>
                  <a:txBody>
                    <a:bodyPr/>
                    <a:lstStyle/>
                    <a:p>
                      <a:pPr marL="342900" lvl="0" indent="-342900" algn="just">
                        <a:spcBef>
                          <a:spcPts val="600"/>
                        </a:spcBef>
                        <a:spcAft>
                          <a:spcPts val="0"/>
                        </a:spcAft>
                        <a:buSzPts val="1000"/>
                        <a:buFont typeface="Symbol" panose="05050102010706020507" pitchFamily="18" charset="2"/>
                        <a:buChar char=""/>
                        <a:tabLst>
                          <a:tab pos="457200" algn="l"/>
                        </a:tabLst>
                      </a:pPr>
                      <a:r>
                        <a:rPr lang="en-US" sz="1600">
                          <a:effectLst/>
                        </a:rPr>
                        <a:t>AE Solar</a:t>
                      </a:r>
                      <a:endParaRPr lang="en-GB" sz="1600">
                        <a:effectLst/>
                      </a:endParaRPr>
                    </a:p>
                    <a:p>
                      <a:pPr marL="342900" lvl="0" indent="-342900" algn="just">
                        <a:spcBef>
                          <a:spcPts val="600"/>
                        </a:spcBef>
                        <a:spcAft>
                          <a:spcPts val="0"/>
                        </a:spcAft>
                        <a:buSzPts val="1000"/>
                        <a:buFont typeface="Symbol" panose="05050102010706020507" pitchFamily="18" charset="2"/>
                        <a:buChar char=""/>
                        <a:tabLst>
                          <a:tab pos="457200" algn="l"/>
                        </a:tabLst>
                      </a:pPr>
                      <a:r>
                        <a:rPr lang="en-US" sz="1600">
                          <a:effectLst/>
                        </a:rPr>
                        <a:t>Canadian Solar</a:t>
                      </a:r>
                      <a:endParaRPr lang="en-GB" sz="1600">
                        <a:effectLst/>
                      </a:endParaRPr>
                    </a:p>
                    <a:p>
                      <a:pPr marL="342900" lvl="0" indent="-342900" algn="just">
                        <a:spcBef>
                          <a:spcPts val="600"/>
                        </a:spcBef>
                        <a:spcAft>
                          <a:spcPts val="0"/>
                        </a:spcAft>
                        <a:buSzPts val="1000"/>
                        <a:buFont typeface="Symbol" panose="05050102010706020507" pitchFamily="18" charset="2"/>
                        <a:buChar char=""/>
                        <a:tabLst>
                          <a:tab pos="457200" algn="l"/>
                        </a:tabLst>
                      </a:pPr>
                      <a:r>
                        <a:rPr lang="en-US" sz="1600">
                          <a:effectLst/>
                        </a:rPr>
                        <a:t>SunPower</a:t>
                      </a:r>
                      <a:endParaRPr lang="en-GB" sz="1600">
                        <a:effectLst/>
                      </a:endParaRPr>
                    </a:p>
                    <a:p>
                      <a:pPr marL="342900" lvl="0" indent="-342900" algn="just">
                        <a:spcBef>
                          <a:spcPts val="600"/>
                        </a:spcBef>
                        <a:spcAft>
                          <a:spcPts val="0"/>
                        </a:spcAft>
                        <a:buSzPts val="1000"/>
                        <a:buFont typeface="Symbol" panose="05050102010706020507" pitchFamily="18" charset="2"/>
                        <a:buChar char=""/>
                        <a:tabLst>
                          <a:tab pos="457200" algn="l"/>
                        </a:tabLst>
                      </a:pPr>
                      <a:r>
                        <a:rPr lang="en-US" sz="1600">
                          <a:effectLst/>
                        </a:rPr>
                        <a:t>LG</a:t>
                      </a:r>
                      <a:endParaRPr lang="en-GB" sz="1600">
                        <a:effectLst/>
                      </a:endParaRPr>
                    </a:p>
                    <a:p>
                      <a:pPr marL="342900" lvl="0" indent="-342900" algn="just">
                        <a:spcBef>
                          <a:spcPts val="600"/>
                        </a:spcBef>
                        <a:spcAft>
                          <a:spcPts val="0"/>
                        </a:spcAft>
                        <a:buSzPts val="1000"/>
                        <a:buFont typeface="Symbol" panose="05050102010706020507" pitchFamily="18" charset="2"/>
                        <a:buChar char=""/>
                        <a:tabLst>
                          <a:tab pos="457200" algn="l"/>
                        </a:tabLst>
                      </a:pPr>
                      <a:r>
                        <a:rPr lang="en-US" sz="1600">
                          <a:effectLst/>
                        </a:rPr>
                        <a:t>Hyundai</a:t>
                      </a:r>
                      <a:endParaRPr lang="en-GB" sz="1600">
                        <a:effectLst/>
                      </a:endParaRPr>
                    </a:p>
                    <a:p>
                      <a:pPr marL="342900" lvl="0" indent="-342900" algn="just">
                        <a:spcBef>
                          <a:spcPts val="600"/>
                        </a:spcBef>
                        <a:spcAft>
                          <a:spcPts val="0"/>
                        </a:spcAft>
                        <a:buSzPts val="1000"/>
                        <a:buFont typeface="Symbol" panose="05050102010706020507" pitchFamily="18" charset="2"/>
                        <a:buChar char=""/>
                        <a:tabLst>
                          <a:tab pos="457200" algn="l"/>
                        </a:tabLst>
                      </a:pPr>
                      <a:r>
                        <a:rPr lang="en-US" sz="1600">
                          <a:effectLst/>
                        </a:rPr>
                        <a:t>SolarWorld</a:t>
                      </a:r>
                      <a:endParaRPr lang="en-GB" sz="1600">
                        <a:effectLst/>
                        <a:latin typeface="Times New Roman" panose="02020603050405020304" pitchFamily="18" charset="0"/>
                        <a:ea typeface="Times New Roman" panose="02020603050405020304" pitchFamily="18" charset="0"/>
                      </a:endParaRPr>
                    </a:p>
                  </a:txBody>
                  <a:tcPr marL="40260" marR="40260" marT="40260" marB="40260" anchor="ctr"/>
                </a:tc>
                <a:tc>
                  <a:txBody>
                    <a:bodyPr/>
                    <a:lstStyle/>
                    <a:p>
                      <a:pPr marL="342900" lvl="0" indent="-342900" algn="just">
                        <a:spcBef>
                          <a:spcPts val="600"/>
                        </a:spcBef>
                        <a:spcAft>
                          <a:spcPts val="0"/>
                        </a:spcAft>
                        <a:buSzPts val="1000"/>
                        <a:buFont typeface="Symbol" panose="05050102010706020507" pitchFamily="18" charset="2"/>
                        <a:buChar char=""/>
                        <a:tabLst>
                          <a:tab pos="457200" algn="l"/>
                        </a:tabLst>
                      </a:pPr>
                      <a:r>
                        <a:rPr lang="en-US" sz="1600" dirty="0">
                          <a:effectLst/>
                        </a:rPr>
                        <a:t>Hanwha</a:t>
                      </a:r>
                      <a:endParaRPr lang="en-GB" sz="1600" dirty="0">
                        <a:effectLst/>
                      </a:endParaRPr>
                    </a:p>
                    <a:p>
                      <a:pPr marL="342900" lvl="0" indent="-342900" algn="just">
                        <a:spcBef>
                          <a:spcPts val="600"/>
                        </a:spcBef>
                        <a:spcAft>
                          <a:spcPts val="0"/>
                        </a:spcAft>
                        <a:buSzPts val="1000"/>
                        <a:buFont typeface="Symbol" panose="05050102010706020507" pitchFamily="18" charset="2"/>
                        <a:buChar char=""/>
                        <a:tabLst>
                          <a:tab pos="457200" algn="l"/>
                        </a:tabLst>
                      </a:pPr>
                      <a:r>
                        <a:rPr lang="en-US" sz="1600" dirty="0">
                          <a:effectLst/>
                        </a:rPr>
                        <a:t>Kyocera</a:t>
                      </a:r>
                      <a:endParaRPr lang="en-GB" sz="1600" dirty="0">
                        <a:effectLst/>
                      </a:endParaRPr>
                    </a:p>
                    <a:p>
                      <a:pPr marL="342900" lvl="0" indent="-342900" algn="just">
                        <a:spcBef>
                          <a:spcPts val="600"/>
                        </a:spcBef>
                        <a:spcAft>
                          <a:spcPts val="0"/>
                        </a:spcAft>
                        <a:buSzPts val="1000"/>
                        <a:buFont typeface="Symbol" panose="05050102010706020507" pitchFamily="18" charset="2"/>
                        <a:buChar char=""/>
                        <a:tabLst>
                          <a:tab pos="457200" algn="l"/>
                        </a:tabLst>
                      </a:pPr>
                      <a:r>
                        <a:rPr lang="en-US" sz="1600" dirty="0">
                          <a:effectLst/>
                        </a:rPr>
                        <a:t>Hyundai</a:t>
                      </a:r>
                      <a:endParaRPr lang="en-GB" sz="1600" dirty="0">
                        <a:effectLst/>
                      </a:endParaRPr>
                    </a:p>
                    <a:p>
                      <a:pPr marL="342900" lvl="0" indent="-342900" algn="just">
                        <a:spcBef>
                          <a:spcPts val="600"/>
                        </a:spcBef>
                        <a:spcAft>
                          <a:spcPts val="0"/>
                        </a:spcAft>
                        <a:buSzPts val="1000"/>
                        <a:buFont typeface="Symbol" panose="05050102010706020507" pitchFamily="18" charset="2"/>
                        <a:buChar char=""/>
                        <a:tabLst>
                          <a:tab pos="457200" algn="l"/>
                        </a:tabLst>
                      </a:pPr>
                      <a:r>
                        <a:rPr lang="en-US" sz="1600" dirty="0" err="1">
                          <a:effectLst/>
                        </a:rPr>
                        <a:t>SolarWorld</a:t>
                      </a:r>
                      <a:endParaRPr lang="en-GB" sz="1600" dirty="0">
                        <a:effectLst/>
                      </a:endParaRPr>
                    </a:p>
                    <a:p>
                      <a:pPr marL="342900" lvl="0" indent="-342900" algn="just">
                        <a:spcBef>
                          <a:spcPts val="600"/>
                        </a:spcBef>
                        <a:spcAft>
                          <a:spcPts val="0"/>
                        </a:spcAft>
                        <a:buSzPts val="1000"/>
                        <a:buFont typeface="Symbol" panose="05050102010706020507" pitchFamily="18" charset="2"/>
                        <a:buChar char=""/>
                        <a:tabLst>
                          <a:tab pos="457200" algn="l"/>
                        </a:tabLst>
                      </a:pPr>
                      <a:r>
                        <a:rPr lang="en-US" sz="1600" dirty="0">
                          <a:effectLst/>
                        </a:rPr>
                        <a:t>Trina</a:t>
                      </a:r>
                      <a:endParaRPr lang="en-GB" sz="1600" dirty="0">
                        <a:effectLst/>
                        <a:latin typeface="Times New Roman" panose="02020603050405020304" pitchFamily="18" charset="0"/>
                        <a:ea typeface="Times New Roman" panose="02020603050405020304" pitchFamily="18" charset="0"/>
                      </a:endParaRPr>
                    </a:p>
                  </a:txBody>
                  <a:tcPr marL="40260" marR="40260" marT="40260" marB="40260" anchor="ctr"/>
                </a:tc>
              </a:tr>
            </a:tbl>
          </a:graphicData>
        </a:graphic>
      </p:graphicFrame>
    </p:spTree>
    <p:extLst>
      <p:ext uri="{BB962C8B-B14F-4D97-AF65-F5344CB8AC3E}">
        <p14:creationId xmlns:p14="http://schemas.microsoft.com/office/powerpoint/2010/main" val="644542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838200" y="269876"/>
            <a:ext cx="10515600" cy="1270166"/>
          </a:xfrm>
        </p:spPr>
        <p:txBody>
          <a:bodyPr>
            <a:normAutofit fontScale="90000"/>
          </a:bodyPr>
          <a:lstStyle/>
          <a:p>
            <a:pPr algn="ctr"/>
            <a:r>
              <a:rPr lang="en-US" b="1" dirty="0"/>
              <a:t>6. </a:t>
            </a:r>
            <a:r>
              <a:rPr lang="en-US" b="1" dirty="0" err="1"/>
              <a:t>Cấu</a:t>
            </a:r>
            <a:r>
              <a:rPr lang="en-US" b="1" dirty="0"/>
              <a:t> </a:t>
            </a:r>
            <a:r>
              <a:rPr lang="en-US" b="1" dirty="0" err="1"/>
              <a:t>tạo</a:t>
            </a:r>
            <a:r>
              <a:rPr lang="en-US" b="1" dirty="0"/>
              <a:t> </a:t>
            </a:r>
            <a:r>
              <a:rPr lang="en-US" b="1" dirty="0" err="1"/>
              <a:t>và</a:t>
            </a:r>
            <a:r>
              <a:rPr lang="en-US" b="1" dirty="0"/>
              <a:t> </a:t>
            </a:r>
            <a:r>
              <a:rPr lang="en-US" b="1" dirty="0" err="1"/>
              <a:t>nguyên</a:t>
            </a:r>
            <a:r>
              <a:rPr lang="en-US" b="1" dirty="0"/>
              <a:t> </a:t>
            </a:r>
            <a:r>
              <a:rPr lang="en-US" b="1" dirty="0" err="1"/>
              <a:t>lý</a:t>
            </a:r>
            <a:r>
              <a:rPr lang="en-US" b="1" dirty="0"/>
              <a:t> </a:t>
            </a:r>
            <a:r>
              <a:rPr lang="en-US" b="1" dirty="0" err="1"/>
              <a:t>hoạt</a:t>
            </a:r>
            <a:r>
              <a:rPr lang="en-US" b="1" dirty="0"/>
              <a:t> </a:t>
            </a:r>
            <a:r>
              <a:rPr lang="en-US" b="1" dirty="0" err="1"/>
              <a:t>động</a:t>
            </a:r>
            <a:r>
              <a:rPr lang="en-US" b="1" dirty="0"/>
              <a:t> </a:t>
            </a:r>
            <a:r>
              <a:rPr lang="en-US" b="1" dirty="0" err="1"/>
              <a:t>của</a:t>
            </a:r>
            <a:r>
              <a:rPr lang="en-US" b="1" dirty="0"/>
              <a:t> </a:t>
            </a:r>
            <a:r>
              <a:rPr lang="en-US" b="1" dirty="0" err="1"/>
              <a:t>tấm</a:t>
            </a:r>
            <a:r>
              <a:rPr lang="en-US" b="1" dirty="0"/>
              <a:t> pin </a:t>
            </a:r>
            <a:r>
              <a:rPr lang="en-US" b="1" dirty="0" err="1"/>
              <a:t>năng</a:t>
            </a:r>
            <a:r>
              <a:rPr lang="en-US" b="1" dirty="0"/>
              <a:t> </a:t>
            </a:r>
            <a:r>
              <a:rPr lang="en-US" b="1" dirty="0" err="1"/>
              <a:t>lượng</a:t>
            </a:r>
            <a:r>
              <a:rPr lang="en-US" b="1" dirty="0"/>
              <a:t> </a:t>
            </a:r>
            <a:r>
              <a:rPr lang="en-US" b="1" dirty="0" err="1"/>
              <a:t>mặt</a:t>
            </a:r>
            <a:r>
              <a:rPr lang="en-US" b="1" dirty="0"/>
              <a:t> </a:t>
            </a:r>
            <a:r>
              <a:rPr lang="en-US" b="1" dirty="0" err="1" smtClean="0"/>
              <a:t>trời</a:t>
            </a:r>
            <a:endParaRPr lang="en-US" b="1" dirty="0"/>
          </a:p>
        </p:txBody>
      </p:sp>
      <p:sp>
        <p:nvSpPr>
          <p:cNvPr id="3" name="Content Placeholder 2">
            <a:extLst>
              <a:ext uri="{FF2B5EF4-FFF2-40B4-BE49-F238E27FC236}">
                <a16:creationId xmlns="" xmlns:a16="http://schemas.microsoft.com/office/drawing/2014/main" id="{86900416-4AD3-4455-B363-25F314FAFDD0}"/>
              </a:ext>
            </a:extLst>
          </p:cNvPr>
          <p:cNvSpPr>
            <a:spLocks noGrp="1"/>
          </p:cNvSpPr>
          <p:nvPr>
            <p:ph idx="1"/>
          </p:nvPr>
        </p:nvSpPr>
        <p:spPr>
          <a:xfrm>
            <a:off x="838200" y="2199105"/>
            <a:ext cx="10515600" cy="4351338"/>
          </a:xfrm>
        </p:spPr>
        <p:txBody>
          <a:bodyPr>
            <a:normAutofit fontScale="92500" lnSpcReduction="10000"/>
          </a:bodyPr>
          <a:lstStyle/>
          <a:p>
            <a:pPr marL="0" indent="0">
              <a:buNone/>
            </a:pPr>
            <a:r>
              <a:rPr lang="en-US" b="1" dirty="0" err="1"/>
              <a:t>Chỉ</a:t>
            </a:r>
            <a:r>
              <a:rPr lang="en-US" b="1" dirty="0"/>
              <a:t> </a:t>
            </a:r>
            <a:r>
              <a:rPr lang="en-US" b="1" dirty="0" err="1"/>
              <a:t>số</a:t>
            </a:r>
            <a:r>
              <a:rPr lang="en-US" b="1" dirty="0"/>
              <a:t> watt peak</a:t>
            </a:r>
          </a:p>
          <a:p>
            <a:pPr marL="0" indent="0">
              <a:buNone/>
            </a:pPr>
            <a:r>
              <a:rPr lang="en-US" dirty="0"/>
              <a:t>Wp </a:t>
            </a:r>
            <a:r>
              <a:rPr lang="en-US" dirty="0" err="1"/>
              <a:t>đại</a:t>
            </a:r>
            <a:r>
              <a:rPr lang="en-US" dirty="0"/>
              <a:t> </a:t>
            </a:r>
            <a:r>
              <a:rPr lang="en-US" dirty="0" err="1"/>
              <a:t>diện</a:t>
            </a:r>
            <a:r>
              <a:rPr lang="en-US" dirty="0"/>
              <a:t> </a:t>
            </a:r>
            <a:r>
              <a:rPr lang="en-US" dirty="0" err="1"/>
              <a:t>cho</a:t>
            </a:r>
            <a:r>
              <a:rPr lang="en-US" dirty="0"/>
              <a:t> </a:t>
            </a:r>
            <a:r>
              <a:rPr lang="en-US" dirty="0" err="1"/>
              <a:t>năng</a:t>
            </a:r>
            <a:r>
              <a:rPr lang="en-US" dirty="0"/>
              <a:t> </a:t>
            </a:r>
            <a:r>
              <a:rPr lang="en-US" dirty="0" err="1"/>
              <a:t>lượng</a:t>
            </a:r>
            <a:r>
              <a:rPr lang="en-US" dirty="0"/>
              <a:t> </a:t>
            </a:r>
            <a:r>
              <a:rPr lang="en-US" dirty="0" err="1"/>
              <a:t>điện</a:t>
            </a:r>
            <a:r>
              <a:rPr lang="en-US" dirty="0"/>
              <a:t> </a:t>
            </a:r>
            <a:r>
              <a:rPr lang="en-US" dirty="0" err="1"/>
              <a:t>tối</a:t>
            </a:r>
            <a:r>
              <a:rPr lang="en-US" dirty="0"/>
              <a:t> </a:t>
            </a:r>
            <a:r>
              <a:rPr lang="en-US" dirty="0" err="1"/>
              <a:t>đa</a:t>
            </a:r>
            <a:r>
              <a:rPr lang="en-US" dirty="0"/>
              <a:t> </a:t>
            </a:r>
            <a:r>
              <a:rPr lang="en-US" dirty="0" err="1"/>
              <a:t>có</a:t>
            </a:r>
            <a:r>
              <a:rPr lang="en-US" dirty="0"/>
              <a:t> </a:t>
            </a:r>
            <a:r>
              <a:rPr lang="en-US" dirty="0" err="1"/>
              <a:t>thể</a:t>
            </a:r>
            <a:r>
              <a:rPr lang="en-US" dirty="0"/>
              <a:t> </a:t>
            </a:r>
            <a:r>
              <a:rPr lang="en-US" dirty="0" err="1"/>
              <a:t>được</a:t>
            </a:r>
            <a:r>
              <a:rPr lang="en-US" dirty="0"/>
              <a:t> </a:t>
            </a:r>
            <a:r>
              <a:rPr lang="en-US" dirty="0" err="1"/>
              <a:t>cung</a:t>
            </a:r>
            <a:r>
              <a:rPr lang="en-US" dirty="0"/>
              <a:t> </a:t>
            </a:r>
            <a:r>
              <a:rPr lang="en-US" dirty="0" err="1"/>
              <a:t>cấp</a:t>
            </a:r>
            <a:r>
              <a:rPr lang="en-US" dirty="0"/>
              <a:t> </a:t>
            </a:r>
            <a:r>
              <a:rPr lang="en-US" dirty="0" err="1"/>
              <a:t>bởi</a:t>
            </a:r>
            <a:r>
              <a:rPr lang="en-US" dirty="0"/>
              <a:t> </a:t>
            </a:r>
            <a:r>
              <a:rPr lang="en-US" dirty="0" err="1"/>
              <a:t>một</a:t>
            </a:r>
            <a:r>
              <a:rPr lang="en-US" dirty="0"/>
              <a:t> </a:t>
            </a:r>
            <a:r>
              <a:rPr lang="en-US" dirty="0" err="1"/>
              <a:t>bảng</a:t>
            </a:r>
            <a:r>
              <a:rPr lang="en-US" dirty="0"/>
              <a:t> </a:t>
            </a:r>
            <a:r>
              <a:rPr lang="en-US" dirty="0" err="1"/>
              <a:t>quang</a:t>
            </a:r>
            <a:r>
              <a:rPr lang="en-US" dirty="0"/>
              <a:t> </a:t>
            </a:r>
            <a:r>
              <a:rPr lang="en-US" dirty="0" err="1"/>
              <a:t>điện</a:t>
            </a:r>
            <a:r>
              <a:rPr lang="en-US" dirty="0"/>
              <a:t> </a:t>
            </a:r>
            <a:r>
              <a:rPr lang="en-US" dirty="0" err="1"/>
              <a:t>trong</a:t>
            </a:r>
            <a:r>
              <a:rPr lang="en-US" dirty="0"/>
              <a:t> </a:t>
            </a:r>
            <a:r>
              <a:rPr lang="en-US" dirty="0" err="1"/>
              <a:t>điều</a:t>
            </a:r>
            <a:r>
              <a:rPr lang="en-US" dirty="0"/>
              <a:t> </a:t>
            </a:r>
            <a:r>
              <a:rPr lang="en-US" dirty="0" err="1"/>
              <a:t>kiện</a:t>
            </a:r>
            <a:r>
              <a:rPr lang="en-US" dirty="0"/>
              <a:t> </a:t>
            </a:r>
            <a:r>
              <a:rPr lang="en-US" dirty="0" err="1"/>
              <a:t>nhiệt</a:t>
            </a:r>
            <a:r>
              <a:rPr lang="en-US" dirty="0"/>
              <a:t> </a:t>
            </a:r>
            <a:r>
              <a:rPr lang="en-US" dirty="0" err="1"/>
              <a:t>độ</a:t>
            </a:r>
            <a:r>
              <a:rPr lang="en-US" dirty="0"/>
              <a:t> </a:t>
            </a:r>
            <a:r>
              <a:rPr lang="en-US" dirty="0" err="1"/>
              <a:t>và</a:t>
            </a:r>
            <a:r>
              <a:rPr lang="en-US" dirty="0"/>
              <a:t> </a:t>
            </a:r>
            <a:r>
              <a:rPr lang="en-US" dirty="0" err="1"/>
              <a:t>ánh</a:t>
            </a:r>
            <a:r>
              <a:rPr lang="en-US" dirty="0"/>
              <a:t> </a:t>
            </a:r>
            <a:r>
              <a:rPr lang="en-US" dirty="0" err="1"/>
              <a:t>nắng</a:t>
            </a:r>
            <a:r>
              <a:rPr lang="en-US" dirty="0"/>
              <a:t> </a:t>
            </a:r>
            <a:r>
              <a:rPr lang="en-US" dirty="0" err="1"/>
              <a:t>tiêu</a:t>
            </a:r>
            <a:r>
              <a:rPr lang="en-US" dirty="0"/>
              <a:t> </a:t>
            </a:r>
            <a:r>
              <a:rPr lang="en-US" dirty="0" err="1"/>
              <a:t>chuẩn</a:t>
            </a:r>
            <a:r>
              <a:rPr lang="en-US" dirty="0"/>
              <a:t>. </a:t>
            </a:r>
            <a:r>
              <a:rPr lang="en-US" dirty="0" err="1"/>
              <a:t>Nói</a:t>
            </a:r>
            <a:r>
              <a:rPr lang="en-US" dirty="0"/>
              <a:t> </a:t>
            </a:r>
            <a:r>
              <a:rPr lang="en-US" dirty="0" err="1"/>
              <a:t>cách</a:t>
            </a:r>
            <a:r>
              <a:rPr lang="en-US" dirty="0"/>
              <a:t> </a:t>
            </a:r>
            <a:r>
              <a:rPr lang="en-US" dirty="0" err="1"/>
              <a:t>khác</a:t>
            </a:r>
            <a:r>
              <a:rPr lang="en-US" b="1" dirty="0"/>
              <a:t>:</a:t>
            </a:r>
            <a:endParaRPr lang="en-US" dirty="0"/>
          </a:p>
          <a:p>
            <a:pPr lvl="0"/>
            <a:r>
              <a:rPr lang="en-US" dirty="0" err="1"/>
              <a:t>Ánh</a:t>
            </a:r>
            <a:r>
              <a:rPr lang="en-US" dirty="0"/>
              <a:t> </a:t>
            </a:r>
            <a:r>
              <a:rPr lang="en-US" dirty="0" err="1"/>
              <a:t>nắng</a:t>
            </a:r>
            <a:r>
              <a:rPr lang="en-US" dirty="0"/>
              <a:t> </a:t>
            </a:r>
            <a:r>
              <a:rPr lang="en-US" dirty="0" err="1"/>
              <a:t>mặt</a:t>
            </a:r>
            <a:r>
              <a:rPr lang="en-US" dirty="0"/>
              <a:t> </a:t>
            </a:r>
            <a:r>
              <a:rPr lang="en-US" dirty="0" err="1"/>
              <a:t>trời</a:t>
            </a:r>
            <a:r>
              <a:rPr lang="en-US" dirty="0"/>
              <a:t> </a:t>
            </a:r>
            <a:r>
              <a:rPr lang="en-US" b="1" dirty="0"/>
              <a:t>1000 watt</a:t>
            </a:r>
            <a:r>
              <a:rPr lang="en-US" dirty="0"/>
              <a:t> / m2</a:t>
            </a:r>
          </a:p>
          <a:p>
            <a:pPr lvl="0"/>
            <a:r>
              <a:rPr lang="en-US" dirty="0" err="1"/>
              <a:t>Nhiệt</a:t>
            </a:r>
            <a:r>
              <a:rPr lang="en-US" dirty="0"/>
              <a:t> </a:t>
            </a:r>
            <a:r>
              <a:rPr lang="en-US" dirty="0" err="1"/>
              <a:t>độ</a:t>
            </a:r>
            <a:r>
              <a:rPr lang="en-US" dirty="0"/>
              <a:t> </a:t>
            </a:r>
            <a:r>
              <a:rPr lang="en-US" dirty="0" err="1"/>
              <a:t>môi</a:t>
            </a:r>
            <a:r>
              <a:rPr lang="en-US" dirty="0"/>
              <a:t> </a:t>
            </a:r>
            <a:r>
              <a:rPr lang="en-US" dirty="0" err="1"/>
              <a:t>trường</a:t>
            </a:r>
            <a:r>
              <a:rPr lang="en-US" dirty="0"/>
              <a:t> </a:t>
            </a:r>
            <a:r>
              <a:rPr lang="en-US" dirty="0" err="1"/>
              <a:t>xung</a:t>
            </a:r>
            <a:r>
              <a:rPr lang="en-US" dirty="0"/>
              <a:t> </a:t>
            </a:r>
            <a:r>
              <a:rPr lang="en-US" dirty="0" err="1"/>
              <a:t>quanh</a:t>
            </a:r>
            <a:r>
              <a:rPr lang="en-US" dirty="0"/>
              <a:t> 25 ° C (</a:t>
            </a:r>
            <a:r>
              <a:rPr lang="en-US" dirty="0" err="1"/>
              <a:t>các</a:t>
            </a:r>
            <a:r>
              <a:rPr lang="en-US" dirty="0"/>
              <a:t> </a:t>
            </a:r>
            <a:r>
              <a:rPr lang="en-US" dirty="0" err="1"/>
              <a:t>tấm</a:t>
            </a:r>
            <a:r>
              <a:rPr lang="en-US" dirty="0"/>
              <a:t> </a:t>
            </a:r>
            <a:r>
              <a:rPr lang="en-US" dirty="0" err="1"/>
              <a:t>quang</a:t>
            </a:r>
            <a:r>
              <a:rPr lang="en-US" dirty="0"/>
              <a:t> </a:t>
            </a:r>
            <a:r>
              <a:rPr lang="en-US" dirty="0" err="1"/>
              <a:t>điện</a:t>
            </a:r>
            <a:r>
              <a:rPr lang="en-US" dirty="0"/>
              <a:t> </a:t>
            </a:r>
            <a:r>
              <a:rPr lang="en-US" dirty="0" err="1"/>
              <a:t>tạo</a:t>
            </a:r>
            <a:r>
              <a:rPr lang="en-US" dirty="0"/>
              <a:t> ra </a:t>
            </a:r>
            <a:r>
              <a:rPr lang="en-US" dirty="0" err="1"/>
              <a:t>sản</a:t>
            </a:r>
            <a:r>
              <a:rPr lang="en-US" dirty="0"/>
              <a:t> </a:t>
            </a:r>
            <a:r>
              <a:rPr lang="en-US" dirty="0" err="1"/>
              <a:t>lượng</a:t>
            </a:r>
            <a:r>
              <a:rPr lang="en-US" dirty="0"/>
              <a:t> </a:t>
            </a:r>
            <a:r>
              <a:rPr lang="en-US" dirty="0" err="1"/>
              <a:t>ít</a:t>
            </a:r>
            <a:r>
              <a:rPr lang="en-US" dirty="0"/>
              <a:t> </a:t>
            </a:r>
            <a:r>
              <a:rPr lang="en-US" dirty="0" err="1"/>
              <a:t>hơn</a:t>
            </a:r>
            <a:r>
              <a:rPr lang="en-US" dirty="0"/>
              <a:t> </a:t>
            </a:r>
            <a:r>
              <a:rPr lang="en-US" dirty="0" err="1"/>
              <a:t>giới</a:t>
            </a:r>
            <a:r>
              <a:rPr lang="en-US" dirty="0"/>
              <a:t> </a:t>
            </a:r>
            <a:r>
              <a:rPr lang="en-US" dirty="0" err="1"/>
              <a:t>hạn</a:t>
            </a:r>
            <a:r>
              <a:rPr lang="en-US" dirty="0"/>
              <a:t> </a:t>
            </a:r>
            <a:r>
              <a:rPr lang="en-US" dirty="0" err="1"/>
              <a:t>này</a:t>
            </a:r>
            <a:r>
              <a:rPr lang="en-US" dirty="0"/>
              <a:t>)</a:t>
            </a:r>
          </a:p>
          <a:p>
            <a:pPr lvl="0"/>
            <a:r>
              <a:rPr lang="en-US" dirty="0" err="1"/>
              <a:t>Một</a:t>
            </a:r>
            <a:r>
              <a:rPr lang="en-US" dirty="0"/>
              <a:t> </a:t>
            </a:r>
            <a:r>
              <a:rPr lang="en-US" dirty="0" err="1"/>
              <a:t>bầu</a:t>
            </a:r>
            <a:r>
              <a:rPr lang="en-US" dirty="0"/>
              <a:t> </a:t>
            </a:r>
            <a:r>
              <a:rPr lang="en-US" dirty="0" err="1"/>
              <a:t>trời</a:t>
            </a:r>
            <a:r>
              <a:rPr lang="en-US" dirty="0"/>
              <a:t> </a:t>
            </a:r>
            <a:r>
              <a:rPr lang="en-US" dirty="0" err="1"/>
              <a:t>quang</a:t>
            </a:r>
            <a:r>
              <a:rPr lang="en-US" dirty="0"/>
              <a:t> </a:t>
            </a:r>
            <a:r>
              <a:rPr lang="en-US" dirty="0" err="1"/>
              <a:t>đãng</a:t>
            </a:r>
            <a:r>
              <a:rPr lang="en-US" dirty="0"/>
              <a:t>, </a:t>
            </a:r>
            <a:r>
              <a:rPr lang="en-US" dirty="0" err="1"/>
              <a:t>khoảng</a:t>
            </a:r>
            <a:r>
              <a:rPr lang="en-US" dirty="0"/>
              <a:t> </a:t>
            </a:r>
            <a:r>
              <a:rPr lang="en-US" dirty="0" err="1"/>
              <a:t>giữa</a:t>
            </a:r>
            <a:r>
              <a:rPr lang="en-US" dirty="0"/>
              <a:t> </a:t>
            </a:r>
            <a:r>
              <a:rPr lang="en-US" dirty="0" err="1"/>
              <a:t>trưa</a:t>
            </a:r>
            <a:r>
              <a:rPr lang="en-US" dirty="0"/>
              <a:t> </a:t>
            </a:r>
            <a:r>
              <a:rPr lang="en-US" dirty="0" err="1"/>
              <a:t>chẳng</a:t>
            </a:r>
            <a:r>
              <a:rPr lang="en-US" dirty="0"/>
              <a:t> </a:t>
            </a:r>
            <a:r>
              <a:rPr lang="en-US" dirty="0" err="1"/>
              <a:t>hạn</a:t>
            </a:r>
            <a:endParaRPr lang="en-US" dirty="0"/>
          </a:p>
          <a:p>
            <a:pPr lvl="0"/>
            <a:endParaRPr lang="en-US" dirty="0"/>
          </a:p>
          <a:p>
            <a:pPr marL="0" lvl="0" indent="0">
              <a:buNone/>
            </a:pPr>
            <a:r>
              <a:rPr lang="en-US" b="1" i="1" dirty="0" err="1"/>
              <a:t>Công</a:t>
            </a:r>
            <a:r>
              <a:rPr lang="en-US" b="1" i="1" dirty="0"/>
              <a:t> </a:t>
            </a:r>
            <a:r>
              <a:rPr lang="en-US" b="1" i="1" dirty="0" err="1"/>
              <a:t>suất</a:t>
            </a:r>
            <a:r>
              <a:rPr lang="en-US" b="1" i="1" dirty="0"/>
              <a:t> </a:t>
            </a:r>
            <a:r>
              <a:rPr lang="en-US" b="1" i="1" dirty="0" err="1"/>
              <a:t>điện</a:t>
            </a:r>
            <a:r>
              <a:rPr lang="en-US" b="1" i="1" dirty="0"/>
              <a:t> </a:t>
            </a:r>
            <a:r>
              <a:rPr lang="en-US" b="1" i="1" dirty="0" err="1"/>
              <a:t>tối</a:t>
            </a:r>
            <a:r>
              <a:rPr lang="en-US" b="1" i="1" dirty="0"/>
              <a:t> </a:t>
            </a:r>
            <a:r>
              <a:rPr lang="en-US" b="1" i="1" dirty="0" err="1"/>
              <a:t>đa</a:t>
            </a:r>
            <a:r>
              <a:rPr lang="en-US" b="1" i="1" dirty="0"/>
              <a:t> </a:t>
            </a:r>
            <a:r>
              <a:rPr lang="en-US" b="1" i="1" dirty="0" err="1"/>
              <a:t>từ</a:t>
            </a:r>
            <a:r>
              <a:rPr lang="en-US" b="1" i="1" dirty="0"/>
              <a:t> </a:t>
            </a:r>
            <a:r>
              <a:rPr lang="en-US" b="1" i="1" dirty="0" err="1"/>
              <a:t>một</a:t>
            </a:r>
            <a:r>
              <a:rPr lang="en-US" b="1" i="1" dirty="0"/>
              <a:t> </a:t>
            </a:r>
            <a:r>
              <a:rPr lang="en-US" b="1" i="1" dirty="0" err="1"/>
              <a:t>tấm</a:t>
            </a:r>
            <a:r>
              <a:rPr lang="en-US" b="1" i="1" dirty="0"/>
              <a:t> pin </a:t>
            </a:r>
            <a:r>
              <a:rPr lang="en-US" b="1" i="1" dirty="0" err="1"/>
              <a:t>mặt</a:t>
            </a:r>
            <a:r>
              <a:rPr lang="en-US" b="1" i="1" dirty="0"/>
              <a:t> </a:t>
            </a:r>
            <a:r>
              <a:rPr lang="en-US" b="1" i="1" dirty="0" err="1"/>
              <a:t>trời</a:t>
            </a:r>
            <a:r>
              <a:rPr lang="en-US" b="1" i="1" dirty="0"/>
              <a:t> </a:t>
            </a:r>
            <a:r>
              <a:rPr lang="en-US" b="1" i="1" dirty="0" err="1"/>
              <a:t>trong</a:t>
            </a:r>
            <a:r>
              <a:rPr lang="en-US" b="1" i="1" dirty="0"/>
              <a:t> </a:t>
            </a:r>
            <a:r>
              <a:rPr lang="en-US" b="1" i="1" dirty="0" err="1"/>
              <a:t>các</a:t>
            </a:r>
            <a:r>
              <a:rPr lang="en-US" b="1" i="1" dirty="0"/>
              <a:t> </a:t>
            </a:r>
            <a:r>
              <a:rPr lang="en-US" b="1" i="1" dirty="0" err="1"/>
              <a:t>điều</a:t>
            </a:r>
            <a:r>
              <a:rPr lang="en-US" b="1" i="1" dirty="0"/>
              <a:t> </a:t>
            </a:r>
            <a:r>
              <a:rPr lang="en-US" b="1" i="1" dirty="0" err="1"/>
              <a:t>kiện</a:t>
            </a:r>
            <a:r>
              <a:rPr lang="en-US" b="1" i="1" dirty="0"/>
              <a:t> </a:t>
            </a:r>
            <a:r>
              <a:rPr lang="en-US" b="1" i="1" dirty="0" err="1"/>
              <a:t>tối</a:t>
            </a:r>
            <a:r>
              <a:rPr lang="en-US" b="1" i="1" dirty="0"/>
              <a:t> </a:t>
            </a:r>
            <a:r>
              <a:rPr lang="en-US" b="1" i="1" dirty="0" err="1"/>
              <a:t>ưu</a:t>
            </a:r>
            <a:r>
              <a:rPr lang="en-US" b="1" i="1" dirty="0"/>
              <a:t> </a:t>
            </a:r>
            <a:r>
              <a:rPr lang="en-US" b="1" i="1" dirty="0" err="1"/>
              <a:t>được</a:t>
            </a:r>
            <a:r>
              <a:rPr lang="en-US" b="1" i="1" dirty="0"/>
              <a:t> </a:t>
            </a:r>
            <a:r>
              <a:rPr lang="en-US" b="1" i="1" dirty="0" err="1"/>
              <a:t>gọi</a:t>
            </a:r>
            <a:r>
              <a:rPr lang="en-US" b="1" i="1" dirty="0"/>
              <a:t> </a:t>
            </a:r>
            <a:r>
              <a:rPr lang="en-US" b="1" i="1" dirty="0" err="1"/>
              <a:t>là</a:t>
            </a:r>
            <a:r>
              <a:rPr lang="en-US" b="1" i="1" dirty="0"/>
              <a:t> </a:t>
            </a:r>
            <a:r>
              <a:rPr lang="en-US" b="1" i="1" dirty="0" err="1"/>
              <a:t>công</a:t>
            </a:r>
            <a:r>
              <a:rPr lang="en-US" b="1" i="1" dirty="0"/>
              <a:t> </a:t>
            </a:r>
            <a:r>
              <a:rPr lang="en-US" b="1" i="1" dirty="0" err="1"/>
              <a:t>suất</a:t>
            </a:r>
            <a:r>
              <a:rPr lang="en-US" b="1" i="1" dirty="0"/>
              <a:t> </a:t>
            </a:r>
            <a:r>
              <a:rPr lang="en-US" b="1" i="1" dirty="0" err="1"/>
              <a:t>cực</a:t>
            </a:r>
            <a:r>
              <a:rPr lang="en-US" b="1" i="1" dirty="0"/>
              <a:t> </a:t>
            </a:r>
            <a:r>
              <a:rPr lang="en-US" b="1" i="1" dirty="0" err="1"/>
              <a:t>đại</a:t>
            </a:r>
            <a:r>
              <a:rPr lang="en-US" b="1" i="1" dirty="0"/>
              <a:t> (</a:t>
            </a:r>
            <a:r>
              <a:rPr lang="en-US" b="1" i="1" dirty="0" err="1"/>
              <a:t>Pmax</a:t>
            </a:r>
            <a:r>
              <a:rPr lang="en-US" b="1" i="1" dirty="0"/>
              <a:t>) </a:t>
            </a:r>
            <a:r>
              <a:rPr lang="en-US" b="1" i="1" dirty="0" err="1"/>
              <a:t>và</a:t>
            </a:r>
            <a:r>
              <a:rPr lang="en-US" b="1" i="1" dirty="0"/>
              <a:t> </a:t>
            </a:r>
            <a:r>
              <a:rPr lang="en-US" b="1" i="1" dirty="0" err="1"/>
              <a:t>được</a:t>
            </a:r>
            <a:r>
              <a:rPr lang="en-US" b="1" i="1" dirty="0"/>
              <a:t> </a:t>
            </a:r>
            <a:r>
              <a:rPr lang="en-US" b="1" i="1" dirty="0" err="1"/>
              <a:t>thể</a:t>
            </a:r>
            <a:r>
              <a:rPr lang="en-US" b="1" i="1" dirty="0"/>
              <a:t> </a:t>
            </a:r>
            <a:r>
              <a:rPr lang="en-US" b="1" i="1" dirty="0" err="1"/>
              <a:t>hiện</a:t>
            </a:r>
            <a:r>
              <a:rPr lang="en-US" b="1" i="1" dirty="0"/>
              <a:t> </a:t>
            </a:r>
            <a:r>
              <a:rPr lang="en-US" b="1" i="1" dirty="0" err="1"/>
              <a:t>bằng</a:t>
            </a:r>
            <a:r>
              <a:rPr lang="en-US" b="1" i="1" dirty="0"/>
              <a:t> Wp (</a:t>
            </a:r>
            <a:r>
              <a:rPr lang="en-US" b="1" i="1" dirty="0" err="1"/>
              <a:t>Công</a:t>
            </a:r>
            <a:r>
              <a:rPr lang="en-US" b="1" i="1" dirty="0"/>
              <a:t> </a:t>
            </a:r>
            <a:r>
              <a:rPr lang="en-US" b="1" i="1" dirty="0" err="1"/>
              <a:t>suất</a:t>
            </a:r>
            <a:r>
              <a:rPr lang="en-US" b="1" i="1" dirty="0"/>
              <a:t> </a:t>
            </a:r>
            <a:r>
              <a:rPr lang="en-US" b="1" i="1" dirty="0" err="1"/>
              <a:t>cực</a:t>
            </a:r>
            <a:r>
              <a:rPr lang="en-US" b="1" i="1" dirty="0"/>
              <a:t> </a:t>
            </a:r>
            <a:r>
              <a:rPr lang="en-US" b="1" i="1" dirty="0" err="1"/>
              <a:t>đại</a:t>
            </a:r>
            <a:r>
              <a:rPr lang="en-US" b="1" i="1" dirty="0"/>
              <a:t>).</a:t>
            </a:r>
            <a:r>
              <a:rPr lang="en-US" dirty="0"/>
              <a:t> </a:t>
            </a:r>
          </a:p>
          <a:p>
            <a:endParaRPr lang="en-US" dirty="0"/>
          </a:p>
        </p:txBody>
      </p:sp>
      <p:sp>
        <p:nvSpPr>
          <p:cNvPr id="4" name="Title 1">
            <a:extLst>
              <a:ext uri="{FF2B5EF4-FFF2-40B4-BE49-F238E27FC236}">
                <a16:creationId xmlns="" xmlns:a16="http://schemas.microsoft.com/office/drawing/2014/main" id="{6E2CD006-BCBC-4582-AE93-35778267FCDD}"/>
              </a:ext>
            </a:extLst>
          </p:cNvPr>
          <p:cNvSpPr txBox="1">
            <a:spLocks/>
          </p:cNvSpPr>
          <p:nvPr/>
        </p:nvSpPr>
        <p:spPr>
          <a:xfrm>
            <a:off x="244642" y="1456824"/>
            <a:ext cx="10515600" cy="8255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t>Ý </a:t>
            </a:r>
            <a:r>
              <a:rPr lang="en-US" sz="2800" b="1" dirty="0" err="1" smtClean="0"/>
              <a:t>nghĩa</a:t>
            </a:r>
            <a:r>
              <a:rPr lang="en-US" sz="2800" b="1" dirty="0" smtClean="0"/>
              <a:t> </a:t>
            </a:r>
            <a:r>
              <a:rPr lang="en-US" sz="2800" b="1" dirty="0" err="1" smtClean="0"/>
              <a:t>thông</a:t>
            </a:r>
            <a:r>
              <a:rPr lang="en-US" sz="2800" b="1" dirty="0" smtClean="0"/>
              <a:t> </a:t>
            </a:r>
            <a:r>
              <a:rPr lang="en-US" sz="2800" b="1" dirty="0" err="1" smtClean="0"/>
              <a:t>số</a:t>
            </a:r>
            <a:r>
              <a:rPr lang="en-US" sz="2800" b="1" dirty="0" smtClean="0"/>
              <a:t> </a:t>
            </a:r>
            <a:r>
              <a:rPr lang="en-US" sz="2800" b="1" dirty="0" err="1" smtClean="0"/>
              <a:t>kỹ</a:t>
            </a:r>
            <a:r>
              <a:rPr lang="en-US" sz="2800" b="1" dirty="0" smtClean="0"/>
              <a:t> </a:t>
            </a:r>
            <a:r>
              <a:rPr lang="en-US" sz="2800" b="1" dirty="0" err="1" smtClean="0"/>
              <a:t>thuật</a:t>
            </a:r>
            <a:r>
              <a:rPr lang="en-US" sz="2800" b="1" dirty="0" smtClean="0"/>
              <a:t> </a:t>
            </a:r>
            <a:r>
              <a:rPr lang="en-US" sz="2800" b="1" dirty="0" err="1" smtClean="0"/>
              <a:t>của</a:t>
            </a:r>
            <a:r>
              <a:rPr lang="en-US" sz="2800" b="1" dirty="0" smtClean="0"/>
              <a:t> pin </a:t>
            </a:r>
            <a:r>
              <a:rPr lang="en-US" sz="2800" b="1" dirty="0" err="1" smtClean="0"/>
              <a:t>mặt</a:t>
            </a:r>
            <a:r>
              <a:rPr lang="en-US" sz="2800" b="1" dirty="0" smtClean="0"/>
              <a:t> </a:t>
            </a:r>
            <a:r>
              <a:rPr lang="en-US" sz="2800" b="1" dirty="0" err="1" smtClean="0"/>
              <a:t>trời</a:t>
            </a:r>
            <a:endParaRPr lang="en-US" sz="2800" b="1" dirty="0"/>
          </a:p>
        </p:txBody>
      </p:sp>
    </p:spTree>
    <p:extLst>
      <p:ext uri="{BB962C8B-B14F-4D97-AF65-F5344CB8AC3E}">
        <p14:creationId xmlns:p14="http://schemas.microsoft.com/office/powerpoint/2010/main" val="2549994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838200" y="365126"/>
            <a:ext cx="10515600" cy="863600"/>
          </a:xfrm>
        </p:spPr>
        <p:txBody>
          <a:bodyPr>
            <a:normAutofit fontScale="90000"/>
          </a:bodyPr>
          <a:lstStyle/>
          <a:p>
            <a:pPr algn="ctr"/>
            <a:r>
              <a:rPr lang="en-US" b="1" dirty="0"/>
              <a:t>6. </a:t>
            </a:r>
            <a:r>
              <a:rPr lang="en-US" b="1" dirty="0" err="1"/>
              <a:t>Cấu</a:t>
            </a:r>
            <a:r>
              <a:rPr lang="en-US" b="1" dirty="0"/>
              <a:t> </a:t>
            </a:r>
            <a:r>
              <a:rPr lang="en-US" b="1" dirty="0" err="1"/>
              <a:t>tạo</a:t>
            </a:r>
            <a:r>
              <a:rPr lang="en-US" b="1" dirty="0"/>
              <a:t> </a:t>
            </a:r>
            <a:r>
              <a:rPr lang="en-US" b="1" dirty="0" err="1"/>
              <a:t>và</a:t>
            </a:r>
            <a:r>
              <a:rPr lang="en-US" b="1" dirty="0"/>
              <a:t> </a:t>
            </a:r>
            <a:r>
              <a:rPr lang="en-US" b="1" dirty="0" err="1"/>
              <a:t>nguyên</a:t>
            </a:r>
            <a:r>
              <a:rPr lang="en-US" b="1" dirty="0"/>
              <a:t> </a:t>
            </a:r>
            <a:r>
              <a:rPr lang="en-US" b="1" dirty="0" err="1"/>
              <a:t>lý</a:t>
            </a:r>
            <a:r>
              <a:rPr lang="en-US" b="1" dirty="0"/>
              <a:t> </a:t>
            </a:r>
            <a:r>
              <a:rPr lang="en-US" b="1" dirty="0" err="1"/>
              <a:t>hoạt</a:t>
            </a:r>
            <a:r>
              <a:rPr lang="en-US" b="1" dirty="0"/>
              <a:t> </a:t>
            </a:r>
            <a:r>
              <a:rPr lang="en-US" b="1" dirty="0" err="1"/>
              <a:t>động</a:t>
            </a:r>
            <a:r>
              <a:rPr lang="en-US" b="1" dirty="0"/>
              <a:t> </a:t>
            </a:r>
            <a:r>
              <a:rPr lang="en-US" b="1" dirty="0" err="1"/>
              <a:t>của</a:t>
            </a:r>
            <a:r>
              <a:rPr lang="en-US" b="1" dirty="0"/>
              <a:t> </a:t>
            </a:r>
            <a:r>
              <a:rPr lang="en-US" b="1" dirty="0" err="1"/>
              <a:t>tấm</a:t>
            </a:r>
            <a:r>
              <a:rPr lang="en-US" b="1" dirty="0"/>
              <a:t> pin </a:t>
            </a:r>
            <a:r>
              <a:rPr lang="en-US" b="1" dirty="0" err="1"/>
              <a:t>năng</a:t>
            </a:r>
            <a:r>
              <a:rPr lang="en-US" b="1" dirty="0"/>
              <a:t> </a:t>
            </a:r>
            <a:r>
              <a:rPr lang="en-US" b="1" dirty="0" err="1"/>
              <a:t>lượng</a:t>
            </a:r>
            <a:r>
              <a:rPr lang="en-US" b="1" dirty="0"/>
              <a:t> </a:t>
            </a:r>
            <a:r>
              <a:rPr lang="en-US" b="1" dirty="0" err="1"/>
              <a:t>mặt</a:t>
            </a:r>
            <a:r>
              <a:rPr lang="en-US" b="1" dirty="0"/>
              <a:t> </a:t>
            </a:r>
            <a:r>
              <a:rPr lang="en-US" b="1" dirty="0" err="1" smtClean="0"/>
              <a:t>trời</a:t>
            </a:r>
            <a:endParaRPr lang="en-US" b="1" dirty="0"/>
          </a:p>
        </p:txBody>
      </p:sp>
      <p:sp>
        <p:nvSpPr>
          <p:cNvPr id="3" name="Content Placeholder 2">
            <a:extLst>
              <a:ext uri="{FF2B5EF4-FFF2-40B4-BE49-F238E27FC236}">
                <a16:creationId xmlns="" xmlns:a16="http://schemas.microsoft.com/office/drawing/2014/main" id="{86900416-4AD3-4455-B363-25F314FAFDD0}"/>
              </a:ext>
            </a:extLst>
          </p:cNvPr>
          <p:cNvSpPr>
            <a:spLocks noGrp="1"/>
          </p:cNvSpPr>
          <p:nvPr>
            <p:ph idx="1"/>
          </p:nvPr>
        </p:nvSpPr>
        <p:spPr>
          <a:xfrm>
            <a:off x="838200" y="2646947"/>
            <a:ext cx="10515600" cy="3610226"/>
          </a:xfrm>
        </p:spPr>
        <p:txBody>
          <a:bodyPr>
            <a:normAutofit fontScale="92500"/>
          </a:bodyPr>
          <a:lstStyle/>
          <a:p>
            <a:pPr marL="0" indent="0">
              <a:buNone/>
            </a:pPr>
            <a:r>
              <a:rPr lang="vi-VN" b="1" dirty="0"/>
              <a:t>Điện áp danh định</a:t>
            </a:r>
            <a:endParaRPr lang="en-US" b="1" dirty="0"/>
          </a:p>
          <a:p>
            <a:pPr marL="0" indent="0">
              <a:buNone/>
            </a:pPr>
            <a:r>
              <a:rPr lang="vi-VN" dirty="0"/>
              <a:t>Điện áp danh định là một giá trị để phân loại tấm pin năng lượng mặt trời (solar panel) dựa theo acquy. Bởi vì cần có điện áp cao hơn để sạc acquy, điện áp danh định được sử dụng để giúp xem solar panel sử dụng với loại acquy nào. Vì vậy, một solar panel danh nghĩa 12V thực sự có điện áp V</a:t>
            </a:r>
            <a:r>
              <a:rPr lang="vi-VN" baseline="-25000" dirty="0"/>
              <a:t>OC</a:t>
            </a:r>
            <a:r>
              <a:rPr lang="vi-VN" dirty="0"/>
              <a:t> khoảng 22V, cộng hoặc trừ đi một hoặc hai volt và V</a:t>
            </a:r>
            <a:r>
              <a:rPr lang="vi-VN" baseline="-25000" dirty="0"/>
              <a:t>mp</a:t>
            </a:r>
            <a:r>
              <a:rPr lang="vi-VN" dirty="0"/>
              <a:t> khoảng 17V. Sự khác biệt này thường khiến mọi người nhầm lẫn khi ta cố gắng đo điện áp của một tấm pin mặt trời khi nó không kết nối với bất kỳ tải nào trừ một vôn kế. </a:t>
            </a:r>
            <a:endParaRPr lang="en-US" dirty="0"/>
          </a:p>
          <a:p>
            <a:endParaRPr lang="en-US" dirty="0"/>
          </a:p>
        </p:txBody>
      </p:sp>
      <p:sp>
        <p:nvSpPr>
          <p:cNvPr id="4" name="Title 1">
            <a:extLst>
              <a:ext uri="{FF2B5EF4-FFF2-40B4-BE49-F238E27FC236}">
                <a16:creationId xmlns="" xmlns:a16="http://schemas.microsoft.com/office/drawing/2014/main" id="{6E2CD006-BCBC-4582-AE93-35778267FCDD}"/>
              </a:ext>
            </a:extLst>
          </p:cNvPr>
          <p:cNvSpPr txBox="1">
            <a:spLocks/>
          </p:cNvSpPr>
          <p:nvPr/>
        </p:nvSpPr>
        <p:spPr>
          <a:xfrm>
            <a:off x="838200" y="1722397"/>
            <a:ext cx="10515600" cy="114914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t>Ý </a:t>
            </a:r>
            <a:r>
              <a:rPr lang="en-US" sz="2800" b="1" dirty="0" err="1" smtClean="0"/>
              <a:t>nghĩa</a:t>
            </a:r>
            <a:r>
              <a:rPr lang="en-US" sz="2800" b="1" dirty="0" smtClean="0"/>
              <a:t> </a:t>
            </a:r>
            <a:r>
              <a:rPr lang="en-US" sz="2800" b="1" dirty="0" err="1" smtClean="0"/>
              <a:t>thông</a:t>
            </a:r>
            <a:r>
              <a:rPr lang="en-US" sz="2800" b="1" dirty="0" smtClean="0"/>
              <a:t> </a:t>
            </a:r>
            <a:r>
              <a:rPr lang="en-US" sz="2800" b="1" dirty="0" err="1" smtClean="0"/>
              <a:t>số</a:t>
            </a:r>
            <a:r>
              <a:rPr lang="en-US" sz="2800" b="1" dirty="0" smtClean="0"/>
              <a:t> </a:t>
            </a:r>
            <a:r>
              <a:rPr lang="en-US" sz="2800" b="1" dirty="0" err="1" smtClean="0"/>
              <a:t>kỹ</a:t>
            </a:r>
            <a:r>
              <a:rPr lang="en-US" sz="2800" b="1" dirty="0" smtClean="0"/>
              <a:t> </a:t>
            </a:r>
            <a:r>
              <a:rPr lang="en-US" sz="2800" b="1" dirty="0" err="1" smtClean="0"/>
              <a:t>thuật</a:t>
            </a:r>
            <a:r>
              <a:rPr lang="en-US" sz="2800" b="1" dirty="0" smtClean="0"/>
              <a:t> </a:t>
            </a:r>
            <a:r>
              <a:rPr lang="en-US" sz="2800" b="1" dirty="0" err="1" smtClean="0"/>
              <a:t>của</a:t>
            </a:r>
            <a:r>
              <a:rPr lang="en-US" sz="2800" b="1" dirty="0" smtClean="0"/>
              <a:t> pin </a:t>
            </a:r>
            <a:r>
              <a:rPr lang="en-US" sz="2800" b="1" dirty="0" err="1" smtClean="0"/>
              <a:t>mặt</a:t>
            </a:r>
            <a:r>
              <a:rPr lang="en-US" sz="2800" b="1" dirty="0" smtClean="0"/>
              <a:t> </a:t>
            </a:r>
            <a:r>
              <a:rPr lang="en-US" sz="2800" b="1" dirty="0" err="1" smtClean="0"/>
              <a:t>trời</a:t>
            </a:r>
            <a:endParaRPr lang="en-US" sz="2800" b="1" dirty="0"/>
          </a:p>
        </p:txBody>
      </p:sp>
    </p:spTree>
    <p:extLst>
      <p:ext uri="{BB962C8B-B14F-4D97-AF65-F5344CB8AC3E}">
        <p14:creationId xmlns:p14="http://schemas.microsoft.com/office/powerpoint/2010/main" val="68230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838200" y="307975"/>
            <a:ext cx="10515600" cy="1601036"/>
          </a:xfrm>
        </p:spPr>
        <p:txBody>
          <a:bodyPr>
            <a:normAutofit/>
          </a:bodyPr>
          <a:lstStyle/>
          <a:p>
            <a:pPr algn="ctr"/>
            <a:r>
              <a:rPr lang="en-US" b="1" dirty="0"/>
              <a:t>6. </a:t>
            </a:r>
            <a:r>
              <a:rPr lang="en-US" b="1" dirty="0" err="1"/>
              <a:t>Cấu</a:t>
            </a:r>
            <a:r>
              <a:rPr lang="en-US" b="1" dirty="0"/>
              <a:t> </a:t>
            </a:r>
            <a:r>
              <a:rPr lang="en-US" b="1" dirty="0" err="1"/>
              <a:t>tạo</a:t>
            </a:r>
            <a:r>
              <a:rPr lang="en-US" b="1" dirty="0"/>
              <a:t> </a:t>
            </a:r>
            <a:r>
              <a:rPr lang="en-US" b="1" dirty="0" err="1"/>
              <a:t>và</a:t>
            </a:r>
            <a:r>
              <a:rPr lang="en-US" b="1" dirty="0"/>
              <a:t> </a:t>
            </a:r>
            <a:r>
              <a:rPr lang="en-US" b="1" dirty="0" err="1"/>
              <a:t>nguyên</a:t>
            </a:r>
            <a:r>
              <a:rPr lang="en-US" b="1" dirty="0"/>
              <a:t> </a:t>
            </a:r>
            <a:r>
              <a:rPr lang="en-US" b="1" dirty="0" err="1"/>
              <a:t>lý</a:t>
            </a:r>
            <a:r>
              <a:rPr lang="en-US" b="1" dirty="0"/>
              <a:t> </a:t>
            </a:r>
            <a:r>
              <a:rPr lang="en-US" b="1" dirty="0" err="1"/>
              <a:t>hoạt</a:t>
            </a:r>
            <a:r>
              <a:rPr lang="en-US" b="1" dirty="0"/>
              <a:t> </a:t>
            </a:r>
            <a:r>
              <a:rPr lang="en-US" b="1" dirty="0" err="1"/>
              <a:t>động</a:t>
            </a:r>
            <a:r>
              <a:rPr lang="en-US" b="1" dirty="0"/>
              <a:t> </a:t>
            </a:r>
            <a:r>
              <a:rPr lang="en-US" b="1" dirty="0" err="1"/>
              <a:t>của</a:t>
            </a:r>
            <a:r>
              <a:rPr lang="en-US" b="1" dirty="0"/>
              <a:t> </a:t>
            </a:r>
            <a:r>
              <a:rPr lang="en-US" b="1" dirty="0" err="1"/>
              <a:t>tấm</a:t>
            </a:r>
            <a:r>
              <a:rPr lang="en-US" b="1" dirty="0"/>
              <a:t> pin </a:t>
            </a:r>
            <a:r>
              <a:rPr lang="en-US" b="1" dirty="0" err="1"/>
              <a:t>năng</a:t>
            </a:r>
            <a:r>
              <a:rPr lang="en-US" b="1" dirty="0"/>
              <a:t> </a:t>
            </a:r>
            <a:r>
              <a:rPr lang="en-US" b="1" dirty="0" err="1"/>
              <a:t>lượng</a:t>
            </a:r>
            <a:r>
              <a:rPr lang="en-US" b="1" dirty="0"/>
              <a:t> </a:t>
            </a:r>
            <a:r>
              <a:rPr lang="en-US" b="1" dirty="0" err="1"/>
              <a:t>mặt</a:t>
            </a:r>
            <a:r>
              <a:rPr lang="en-US" b="1" dirty="0"/>
              <a:t> </a:t>
            </a:r>
            <a:r>
              <a:rPr lang="en-US" b="1" dirty="0" err="1" smtClean="0"/>
              <a:t>trời</a:t>
            </a:r>
            <a:endParaRPr lang="en-US" b="1" dirty="0"/>
          </a:p>
        </p:txBody>
      </p:sp>
      <p:sp>
        <p:nvSpPr>
          <p:cNvPr id="3" name="Content Placeholder 2">
            <a:extLst>
              <a:ext uri="{FF2B5EF4-FFF2-40B4-BE49-F238E27FC236}">
                <a16:creationId xmlns="" xmlns:a16="http://schemas.microsoft.com/office/drawing/2014/main" id="{86900416-4AD3-4455-B363-25F314FAFDD0}"/>
              </a:ext>
            </a:extLst>
          </p:cNvPr>
          <p:cNvSpPr>
            <a:spLocks noGrp="1"/>
          </p:cNvSpPr>
          <p:nvPr>
            <p:ph idx="1"/>
          </p:nvPr>
        </p:nvSpPr>
        <p:spPr>
          <a:xfrm>
            <a:off x="838200" y="3064042"/>
            <a:ext cx="10515600" cy="3112921"/>
          </a:xfrm>
        </p:spPr>
        <p:txBody>
          <a:bodyPr>
            <a:normAutofit/>
          </a:bodyPr>
          <a:lstStyle/>
          <a:p>
            <a:r>
              <a:rPr lang="en-US" b="1" dirty="0"/>
              <a:t>Open Circuit Voltage (</a:t>
            </a:r>
            <a:r>
              <a:rPr lang="en-US" b="1" dirty="0" err="1"/>
              <a:t>Voc</a:t>
            </a:r>
            <a:r>
              <a:rPr lang="en-US" b="1" dirty="0"/>
              <a:t>) – </a:t>
            </a:r>
            <a:r>
              <a:rPr lang="en-US" b="1" dirty="0" err="1"/>
              <a:t>Điện</a:t>
            </a:r>
            <a:r>
              <a:rPr lang="en-US" b="1" dirty="0"/>
              <a:t> </a:t>
            </a:r>
            <a:r>
              <a:rPr lang="en-US" b="1" dirty="0" err="1"/>
              <a:t>áp</a:t>
            </a:r>
            <a:r>
              <a:rPr lang="en-US" b="1" dirty="0"/>
              <a:t> </a:t>
            </a:r>
            <a:r>
              <a:rPr lang="en-US" b="1" dirty="0" err="1"/>
              <a:t>hở</a:t>
            </a:r>
            <a:r>
              <a:rPr lang="en-US" b="1" dirty="0"/>
              <a:t> </a:t>
            </a:r>
            <a:r>
              <a:rPr lang="en-US" b="1" dirty="0" err="1"/>
              <a:t>mạch</a:t>
            </a:r>
            <a:endParaRPr lang="en-US" b="1" dirty="0"/>
          </a:p>
          <a:p>
            <a:pPr lvl="0"/>
            <a:r>
              <a:rPr lang="en-US" dirty="0" err="1"/>
              <a:t>Điện</a:t>
            </a:r>
            <a:r>
              <a:rPr lang="en-US" dirty="0"/>
              <a:t> </a:t>
            </a:r>
            <a:r>
              <a:rPr lang="en-US" dirty="0" err="1"/>
              <a:t>áp</a:t>
            </a:r>
            <a:r>
              <a:rPr lang="en-US" dirty="0"/>
              <a:t> </a:t>
            </a:r>
            <a:r>
              <a:rPr lang="en-US" dirty="0" err="1"/>
              <a:t>hở</a:t>
            </a:r>
            <a:r>
              <a:rPr lang="en-US" dirty="0"/>
              <a:t> </a:t>
            </a:r>
            <a:r>
              <a:rPr lang="en-US" dirty="0" err="1"/>
              <a:t>mạch</a:t>
            </a:r>
            <a:r>
              <a:rPr lang="en-US" dirty="0"/>
              <a:t> </a:t>
            </a:r>
            <a:r>
              <a:rPr lang="en-US" dirty="0" err="1"/>
              <a:t>là</a:t>
            </a:r>
            <a:r>
              <a:rPr lang="en-US" dirty="0"/>
              <a:t> </a:t>
            </a:r>
            <a:r>
              <a:rPr lang="en-US" dirty="0" err="1"/>
              <a:t>hiệu</a:t>
            </a:r>
            <a:r>
              <a:rPr lang="en-US" dirty="0"/>
              <a:t> </a:t>
            </a:r>
            <a:r>
              <a:rPr lang="en-US" dirty="0" err="1"/>
              <a:t>điện</a:t>
            </a:r>
            <a:r>
              <a:rPr lang="en-US" dirty="0"/>
              <a:t> </a:t>
            </a:r>
            <a:r>
              <a:rPr lang="en-US" dirty="0" err="1"/>
              <a:t>thế</a:t>
            </a:r>
            <a:r>
              <a:rPr lang="en-US" dirty="0"/>
              <a:t> V </a:t>
            </a:r>
            <a:r>
              <a:rPr lang="en-US" dirty="0" err="1"/>
              <a:t>cực</a:t>
            </a:r>
            <a:r>
              <a:rPr lang="en-US" dirty="0"/>
              <a:t> </a:t>
            </a:r>
            <a:r>
              <a:rPr lang="en-US" dirty="0" err="1"/>
              <a:t>đại</a:t>
            </a:r>
            <a:r>
              <a:rPr lang="en-US" dirty="0"/>
              <a:t> </a:t>
            </a:r>
            <a:r>
              <a:rPr lang="en-US" dirty="0" err="1"/>
              <a:t>khi</a:t>
            </a:r>
            <a:r>
              <a:rPr lang="en-US" dirty="0"/>
              <a:t> </a:t>
            </a:r>
            <a:r>
              <a:rPr lang="en-US" dirty="0" err="1"/>
              <a:t>được</a:t>
            </a:r>
            <a:r>
              <a:rPr lang="en-US" dirty="0"/>
              <a:t> </a:t>
            </a:r>
            <a:r>
              <a:rPr lang="en-US" dirty="0" err="1"/>
              <a:t>chiếu</a:t>
            </a:r>
            <a:r>
              <a:rPr lang="en-US" dirty="0"/>
              <a:t> </a:t>
            </a:r>
            <a:r>
              <a:rPr lang="en-US" dirty="0" err="1"/>
              <a:t>sáng</a:t>
            </a:r>
            <a:r>
              <a:rPr lang="en-US" dirty="0"/>
              <a:t> </a:t>
            </a:r>
            <a:r>
              <a:rPr lang="en-US" dirty="0" err="1"/>
              <a:t>với</a:t>
            </a:r>
            <a:r>
              <a:rPr lang="en-US" dirty="0"/>
              <a:t> </a:t>
            </a:r>
            <a:r>
              <a:rPr lang="en-US" dirty="0" err="1"/>
              <a:t>thông</a:t>
            </a:r>
            <a:r>
              <a:rPr lang="en-US" dirty="0"/>
              <a:t> </a:t>
            </a:r>
            <a:r>
              <a:rPr lang="en-US" dirty="0" err="1"/>
              <a:t>lượng</a:t>
            </a:r>
            <a:r>
              <a:rPr lang="en-US" dirty="0"/>
              <a:t> Φ ; </a:t>
            </a:r>
            <a:r>
              <a:rPr lang="en-US" dirty="0" err="1"/>
              <a:t>Khi</a:t>
            </a:r>
            <a:r>
              <a:rPr lang="en-US" dirty="0"/>
              <a:t> </a:t>
            </a:r>
            <a:r>
              <a:rPr lang="en-US" dirty="0" err="1"/>
              <a:t>đó</a:t>
            </a:r>
            <a:r>
              <a:rPr lang="en-US" dirty="0"/>
              <a:t> R = ∝ ; I = 0</a:t>
            </a:r>
          </a:p>
          <a:p>
            <a:pPr lvl="0"/>
            <a:r>
              <a:rPr lang="en-US" dirty="0" err="1"/>
              <a:t>Đây</a:t>
            </a:r>
            <a:r>
              <a:rPr lang="en-US" dirty="0"/>
              <a:t> </a:t>
            </a:r>
            <a:r>
              <a:rPr lang="en-US" dirty="0" err="1"/>
              <a:t>là</a:t>
            </a:r>
            <a:r>
              <a:rPr lang="en-US" dirty="0"/>
              <a:t> </a:t>
            </a:r>
            <a:r>
              <a:rPr lang="en-US" dirty="0" err="1"/>
              <a:t>thông</a:t>
            </a:r>
            <a:r>
              <a:rPr lang="en-US" dirty="0"/>
              <a:t> </a:t>
            </a:r>
            <a:r>
              <a:rPr lang="en-US" dirty="0" err="1"/>
              <a:t>số</a:t>
            </a:r>
            <a:r>
              <a:rPr lang="en-US" dirty="0"/>
              <a:t> </a:t>
            </a:r>
            <a:r>
              <a:rPr lang="en-US" dirty="0" err="1"/>
              <a:t>quan</a:t>
            </a:r>
            <a:r>
              <a:rPr lang="en-US" dirty="0"/>
              <a:t> </a:t>
            </a:r>
            <a:r>
              <a:rPr lang="en-US" dirty="0" err="1"/>
              <a:t>trọng</a:t>
            </a:r>
            <a:r>
              <a:rPr lang="en-US" dirty="0"/>
              <a:t>, </a:t>
            </a:r>
            <a:r>
              <a:rPr lang="en-US" dirty="0" err="1"/>
              <a:t>bởi</a:t>
            </a:r>
            <a:r>
              <a:rPr lang="en-US" dirty="0"/>
              <a:t> </a:t>
            </a:r>
            <a:r>
              <a:rPr lang="en-US" dirty="0" err="1"/>
              <a:t>vì</a:t>
            </a:r>
            <a:r>
              <a:rPr lang="en-US" dirty="0"/>
              <a:t> </a:t>
            </a:r>
            <a:r>
              <a:rPr lang="en-US" dirty="0" err="1"/>
              <a:t>nó</a:t>
            </a:r>
            <a:r>
              <a:rPr lang="en-US" dirty="0"/>
              <a:t> </a:t>
            </a:r>
            <a:r>
              <a:rPr lang="en-US" dirty="0" err="1"/>
              <a:t>là</a:t>
            </a:r>
            <a:r>
              <a:rPr lang="en-US" dirty="0"/>
              <a:t> </a:t>
            </a:r>
            <a:r>
              <a:rPr lang="en-US" dirty="0" err="1"/>
              <a:t>điện</a:t>
            </a:r>
            <a:r>
              <a:rPr lang="en-US" dirty="0"/>
              <a:t> </a:t>
            </a:r>
            <a:r>
              <a:rPr lang="en-US" dirty="0" err="1"/>
              <a:t>áp</a:t>
            </a:r>
            <a:r>
              <a:rPr lang="en-US" dirty="0"/>
              <a:t> </a:t>
            </a:r>
            <a:r>
              <a:rPr lang="en-US" dirty="0" err="1"/>
              <a:t>tối</a:t>
            </a:r>
            <a:r>
              <a:rPr lang="en-US" dirty="0"/>
              <a:t> </a:t>
            </a:r>
            <a:r>
              <a:rPr lang="en-US" dirty="0" err="1"/>
              <a:t>đa</a:t>
            </a:r>
            <a:r>
              <a:rPr lang="en-US" dirty="0"/>
              <a:t> </a:t>
            </a:r>
            <a:r>
              <a:rPr lang="en-US" dirty="0" err="1"/>
              <a:t>mà</a:t>
            </a:r>
            <a:r>
              <a:rPr lang="en-US" dirty="0"/>
              <a:t> </a:t>
            </a:r>
            <a:r>
              <a:rPr lang="en-US" dirty="0" err="1"/>
              <a:t>tấm</a:t>
            </a:r>
            <a:r>
              <a:rPr lang="en-US" dirty="0"/>
              <a:t> pin </a:t>
            </a:r>
            <a:r>
              <a:rPr lang="en-US" dirty="0" err="1"/>
              <a:t>có</a:t>
            </a:r>
            <a:r>
              <a:rPr lang="en-US" dirty="0"/>
              <a:t> </a:t>
            </a:r>
            <a:r>
              <a:rPr lang="en-US" dirty="0" err="1"/>
              <a:t>thể</a:t>
            </a:r>
            <a:r>
              <a:rPr lang="en-US" dirty="0"/>
              <a:t> </a:t>
            </a:r>
            <a:r>
              <a:rPr lang="en-US" dirty="0" err="1"/>
              <a:t>sản</a:t>
            </a:r>
            <a:r>
              <a:rPr lang="en-US" dirty="0"/>
              <a:t> </a:t>
            </a:r>
            <a:r>
              <a:rPr lang="en-US" dirty="0" err="1"/>
              <a:t>xuất</a:t>
            </a:r>
            <a:r>
              <a:rPr lang="en-US" dirty="0"/>
              <a:t> </a:t>
            </a:r>
            <a:r>
              <a:rPr lang="en-US" dirty="0" err="1"/>
              <a:t>trong</a:t>
            </a:r>
            <a:r>
              <a:rPr lang="en-US" dirty="0"/>
              <a:t> </a:t>
            </a:r>
            <a:r>
              <a:rPr lang="en-US" dirty="0" err="1"/>
              <a:t>điều</a:t>
            </a:r>
            <a:r>
              <a:rPr lang="en-US" dirty="0"/>
              <a:t> </a:t>
            </a:r>
            <a:r>
              <a:rPr lang="en-US" dirty="0" err="1"/>
              <a:t>kiện</a:t>
            </a:r>
            <a:r>
              <a:rPr lang="en-US" dirty="0"/>
              <a:t> </a:t>
            </a:r>
            <a:r>
              <a:rPr lang="en-US" dirty="0" err="1"/>
              <a:t>tiêu</a:t>
            </a:r>
            <a:r>
              <a:rPr lang="en-US" dirty="0"/>
              <a:t> </a:t>
            </a:r>
            <a:r>
              <a:rPr lang="en-US" dirty="0" err="1"/>
              <a:t>chuẩn</a:t>
            </a:r>
            <a:r>
              <a:rPr lang="en-US" dirty="0"/>
              <a:t>, </a:t>
            </a:r>
            <a:r>
              <a:rPr lang="en-US" dirty="0" err="1"/>
              <a:t>từ</a:t>
            </a:r>
            <a:r>
              <a:rPr lang="en-US" dirty="0"/>
              <a:t> </a:t>
            </a:r>
            <a:r>
              <a:rPr lang="en-US" dirty="0" err="1"/>
              <a:t>đó</a:t>
            </a:r>
            <a:r>
              <a:rPr lang="en-US" dirty="0"/>
              <a:t> </a:t>
            </a:r>
            <a:r>
              <a:rPr lang="en-US" dirty="0" err="1"/>
              <a:t>có</a:t>
            </a:r>
            <a:r>
              <a:rPr lang="en-US" dirty="0"/>
              <a:t> </a:t>
            </a:r>
            <a:r>
              <a:rPr lang="en-US" dirty="0" err="1"/>
              <a:t>thể</a:t>
            </a:r>
            <a:r>
              <a:rPr lang="en-US" dirty="0"/>
              <a:t> </a:t>
            </a:r>
            <a:r>
              <a:rPr lang="en-US" dirty="0" err="1"/>
              <a:t>xác</a:t>
            </a:r>
            <a:r>
              <a:rPr lang="en-US" dirty="0"/>
              <a:t> </a:t>
            </a:r>
            <a:r>
              <a:rPr lang="en-US" dirty="0" err="1"/>
              <a:t>định</a:t>
            </a:r>
            <a:r>
              <a:rPr lang="en-US" dirty="0"/>
              <a:t> </a:t>
            </a:r>
            <a:r>
              <a:rPr lang="en-US" dirty="0" err="1"/>
              <a:t>được</a:t>
            </a:r>
            <a:r>
              <a:rPr lang="en-US" dirty="0"/>
              <a:t> </a:t>
            </a:r>
            <a:r>
              <a:rPr lang="en-US" dirty="0" err="1"/>
              <a:t>tối</a:t>
            </a:r>
            <a:r>
              <a:rPr lang="en-US" dirty="0"/>
              <a:t> </a:t>
            </a:r>
            <a:r>
              <a:rPr lang="en-US" dirty="0" err="1"/>
              <a:t>đa</a:t>
            </a:r>
            <a:r>
              <a:rPr lang="en-US" dirty="0"/>
              <a:t> </a:t>
            </a:r>
            <a:r>
              <a:rPr lang="en-US" dirty="0" err="1"/>
              <a:t>tấm</a:t>
            </a:r>
            <a:r>
              <a:rPr lang="en-US" dirty="0"/>
              <a:t> pin </a:t>
            </a:r>
            <a:r>
              <a:rPr lang="en-US" dirty="0" err="1"/>
              <a:t>trong</a:t>
            </a:r>
            <a:r>
              <a:rPr lang="en-US" dirty="0"/>
              <a:t> 1 </a:t>
            </a:r>
            <a:r>
              <a:rPr lang="en-US" dirty="0" err="1"/>
              <a:t>dãy</a:t>
            </a:r>
            <a:r>
              <a:rPr lang="en-US" dirty="0"/>
              <a:t> </a:t>
            </a:r>
            <a:r>
              <a:rPr lang="en-US" dirty="0" err="1"/>
              <a:t>có</a:t>
            </a:r>
            <a:r>
              <a:rPr lang="en-US" dirty="0"/>
              <a:t> </a:t>
            </a:r>
            <a:r>
              <a:rPr lang="en-US" dirty="0" err="1"/>
              <a:t>thể</a:t>
            </a:r>
            <a:r>
              <a:rPr lang="en-US" dirty="0"/>
              <a:t> </a:t>
            </a:r>
            <a:r>
              <a:rPr lang="en-US" dirty="0" err="1"/>
              <a:t>kết</a:t>
            </a:r>
            <a:r>
              <a:rPr lang="en-US" dirty="0"/>
              <a:t> </a:t>
            </a:r>
            <a:r>
              <a:rPr lang="en-US" dirty="0" err="1"/>
              <a:t>nối</a:t>
            </a:r>
            <a:r>
              <a:rPr lang="en-US" dirty="0"/>
              <a:t> </a:t>
            </a:r>
            <a:r>
              <a:rPr lang="en-US" dirty="0" err="1"/>
              <a:t>vào</a:t>
            </a:r>
            <a:r>
              <a:rPr lang="en-US" dirty="0"/>
              <a:t> </a:t>
            </a:r>
            <a:r>
              <a:rPr lang="en-US" dirty="0" err="1"/>
              <a:t>kích</a:t>
            </a:r>
            <a:r>
              <a:rPr lang="en-US" dirty="0"/>
              <a:t> </a:t>
            </a:r>
            <a:r>
              <a:rPr lang="en-US" dirty="0" err="1"/>
              <a:t>điện</a:t>
            </a:r>
            <a:r>
              <a:rPr lang="en-US" dirty="0"/>
              <a:t> hay </a:t>
            </a:r>
            <a:r>
              <a:rPr lang="en-US" dirty="0" err="1"/>
              <a:t>điều</a:t>
            </a:r>
            <a:r>
              <a:rPr lang="en-US" dirty="0"/>
              <a:t> </a:t>
            </a:r>
            <a:r>
              <a:rPr lang="en-US" dirty="0" err="1"/>
              <a:t>khiển</a:t>
            </a:r>
            <a:r>
              <a:rPr lang="en-US" dirty="0"/>
              <a:t> </a:t>
            </a:r>
            <a:r>
              <a:rPr lang="en-US" dirty="0" err="1"/>
              <a:t>sạc</a:t>
            </a:r>
            <a:r>
              <a:rPr lang="en-US" dirty="0"/>
              <a:t>.</a:t>
            </a:r>
          </a:p>
          <a:p>
            <a:endParaRPr lang="en-US" dirty="0"/>
          </a:p>
        </p:txBody>
      </p:sp>
      <p:sp>
        <p:nvSpPr>
          <p:cNvPr id="4" name="Title 1">
            <a:extLst>
              <a:ext uri="{FF2B5EF4-FFF2-40B4-BE49-F238E27FC236}">
                <a16:creationId xmlns="" xmlns:a16="http://schemas.microsoft.com/office/drawing/2014/main" id="{6E2CD006-BCBC-4582-AE93-35778267FCDD}"/>
              </a:ext>
            </a:extLst>
          </p:cNvPr>
          <p:cNvSpPr txBox="1">
            <a:spLocks/>
          </p:cNvSpPr>
          <p:nvPr/>
        </p:nvSpPr>
        <p:spPr>
          <a:xfrm>
            <a:off x="950495" y="1909011"/>
            <a:ext cx="10515600" cy="8662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t>Ý </a:t>
            </a:r>
            <a:r>
              <a:rPr lang="en-US" sz="2800" b="1" dirty="0" err="1" smtClean="0"/>
              <a:t>nghĩa</a:t>
            </a:r>
            <a:r>
              <a:rPr lang="en-US" sz="2800" b="1" dirty="0" smtClean="0"/>
              <a:t> </a:t>
            </a:r>
            <a:r>
              <a:rPr lang="en-US" sz="2800" b="1" dirty="0" err="1" smtClean="0"/>
              <a:t>thông</a:t>
            </a:r>
            <a:r>
              <a:rPr lang="en-US" sz="2800" b="1" dirty="0" smtClean="0"/>
              <a:t> </a:t>
            </a:r>
            <a:r>
              <a:rPr lang="en-US" sz="2800" b="1" dirty="0" err="1" smtClean="0"/>
              <a:t>số</a:t>
            </a:r>
            <a:r>
              <a:rPr lang="en-US" sz="2800" b="1" dirty="0" smtClean="0"/>
              <a:t> </a:t>
            </a:r>
            <a:r>
              <a:rPr lang="en-US" sz="2800" b="1" dirty="0" err="1" smtClean="0"/>
              <a:t>kỹ</a:t>
            </a:r>
            <a:r>
              <a:rPr lang="en-US" sz="2800" b="1" dirty="0" smtClean="0"/>
              <a:t> </a:t>
            </a:r>
            <a:r>
              <a:rPr lang="en-US" sz="2800" b="1" dirty="0" err="1" smtClean="0"/>
              <a:t>thuật</a:t>
            </a:r>
            <a:r>
              <a:rPr lang="en-US" sz="2800" b="1" dirty="0" smtClean="0"/>
              <a:t> </a:t>
            </a:r>
            <a:r>
              <a:rPr lang="en-US" sz="2800" b="1" dirty="0" err="1" smtClean="0"/>
              <a:t>của</a:t>
            </a:r>
            <a:r>
              <a:rPr lang="en-US" sz="2800" b="1" dirty="0" smtClean="0"/>
              <a:t> pin </a:t>
            </a:r>
            <a:r>
              <a:rPr lang="en-US" sz="2800" b="1" dirty="0" err="1" smtClean="0"/>
              <a:t>mặt</a:t>
            </a:r>
            <a:r>
              <a:rPr lang="en-US" sz="2800" b="1" dirty="0" smtClean="0"/>
              <a:t> </a:t>
            </a:r>
            <a:r>
              <a:rPr lang="en-US" sz="2800" b="1" dirty="0" err="1" smtClean="0"/>
              <a:t>trời</a:t>
            </a:r>
            <a:endParaRPr lang="en-US" sz="2800" b="1" dirty="0"/>
          </a:p>
        </p:txBody>
      </p:sp>
    </p:spTree>
    <p:extLst>
      <p:ext uri="{BB962C8B-B14F-4D97-AF65-F5344CB8AC3E}">
        <p14:creationId xmlns:p14="http://schemas.microsoft.com/office/powerpoint/2010/main" val="4226607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280EDC-9A2B-4B40-8712-0FE011A81BF5}"/>
              </a:ext>
            </a:extLst>
          </p:cNvPr>
          <p:cNvSpPr>
            <a:spLocks noGrp="1"/>
          </p:cNvSpPr>
          <p:nvPr>
            <p:ph type="title"/>
          </p:nvPr>
        </p:nvSpPr>
        <p:spPr/>
        <p:txBody>
          <a:bodyPr/>
          <a:lstStyle/>
          <a:p>
            <a:pPr algn="ctr"/>
            <a:r>
              <a:rPr lang="en-GB" dirty="0" smtClean="0"/>
              <a:t>1. </a:t>
            </a:r>
            <a:r>
              <a:rPr lang="vi-VN" dirty="0" smtClean="0"/>
              <a:t>Ưu </a:t>
            </a:r>
            <a:r>
              <a:rPr lang="vi-VN" dirty="0"/>
              <a:t>điểm và nhược điểm của đèn đường năng lượng mặt </a:t>
            </a:r>
            <a:r>
              <a:rPr lang="vi-VN" dirty="0" smtClean="0"/>
              <a:t>trời</a:t>
            </a:r>
            <a:endParaRPr lang="en-US" dirty="0"/>
          </a:p>
        </p:txBody>
      </p:sp>
      <p:pic>
        <p:nvPicPr>
          <p:cNvPr id="4" name="Picture 3"/>
          <p:cNvPicPr>
            <a:picLocks noChangeAspect="1"/>
          </p:cNvPicPr>
          <p:nvPr/>
        </p:nvPicPr>
        <p:blipFill>
          <a:blip r:embed="rId2"/>
          <a:stretch>
            <a:fillRect/>
          </a:stretch>
        </p:blipFill>
        <p:spPr>
          <a:xfrm>
            <a:off x="906169" y="1690688"/>
            <a:ext cx="9748224" cy="4676168"/>
          </a:xfrm>
          <a:prstGeom prst="rect">
            <a:avLst/>
          </a:prstGeom>
        </p:spPr>
      </p:pic>
    </p:spTree>
    <p:extLst>
      <p:ext uri="{BB962C8B-B14F-4D97-AF65-F5344CB8AC3E}">
        <p14:creationId xmlns:p14="http://schemas.microsoft.com/office/powerpoint/2010/main" val="643833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838200" y="307975"/>
            <a:ext cx="10515600" cy="1601036"/>
          </a:xfrm>
        </p:spPr>
        <p:txBody>
          <a:bodyPr>
            <a:normAutofit/>
          </a:bodyPr>
          <a:lstStyle/>
          <a:p>
            <a:pPr algn="ctr"/>
            <a:r>
              <a:rPr lang="en-US" b="1" dirty="0"/>
              <a:t>6. </a:t>
            </a:r>
            <a:r>
              <a:rPr lang="en-US" b="1" dirty="0" err="1"/>
              <a:t>Cấu</a:t>
            </a:r>
            <a:r>
              <a:rPr lang="en-US" b="1" dirty="0"/>
              <a:t> </a:t>
            </a:r>
            <a:r>
              <a:rPr lang="en-US" b="1" dirty="0" err="1"/>
              <a:t>tạo</a:t>
            </a:r>
            <a:r>
              <a:rPr lang="en-US" b="1" dirty="0"/>
              <a:t> </a:t>
            </a:r>
            <a:r>
              <a:rPr lang="en-US" b="1" dirty="0" err="1"/>
              <a:t>và</a:t>
            </a:r>
            <a:r>
              <a:rPr lang="en-US" b="1" dirty="0"/>
              <a:t> </a:t>
            </a:r>
            <a:r>
              <a:rPr lang="en-US" b="1" dirty="0" err="1"/>
              <a:t>nguyên</a:t>
            </a:r>
            <a:r>
              <a:rPr lang="en-US" b="1" dirty="0"/>
              <a:t> </a:t>
            </a:r>
            <a:r>
              <a:rPr lang="en-US" b="1" dirty="0" err="1"/>
              <a:t>lý</a:t>
            </a:r>
            <a:r>
              <a:rPr lang="en-US" b="1" dirty="0"/>
              <a:t> </a:t>
            </a:r>
            <a:r>
              <a:rPr lang="en-US" b="1" dirty="0" err="1"/>
              <a:t>hoạt</a:t>
            </a:r>
            <a:r>
              <a:rPr lang="en-US" b="1" dirty="0"/>
              <a:t> </a:t>
            </a:r>
            <a:r>
              <a:rPr lang="en-US" b="1" dirty="0" err="1"/>
              <a:t>động</a:t>
            </a:r>
            <a:r>
              <a:rPr lang="en-US" b="1" dirty="0"/>
              <a:t> </a:t>
            </a:r>
            <a:r>
              <a:rPr lang="en-US" b="1" dirty="0" err="1"/>
              <a:t>của</a:t>
            </a:r>
            <a:r>
              <a:rPr lang="en-US" b="1" dirty="0"/>
              <a:t> </a:t>
            </a:r>
            <a:r>
              <a:rPr lang="en-US" b="1" dirty="0" err="1"/>
              <a:t>tấm</a:t>
            </a:r>
            <a:r>
              <a:rPr lang="en-US" b="1" dirty="0"/>
              <a:t> pin </a:t>
            </a:r>
            <a:r>
              <a:rPr lang="en-US" b="1" dirty="0" err="1"/>
              <a:t>năng</a:t>
            </a:r>
            <a:r>
              <a:rPr lang="en-US" b="1" dirty="0"/>
              <a:t> </a:t>
            </a:r>
            <a:r>
              <a:rPr lang="en-US" b="1" dirty="0" err="1"/>
              <a:t>lượng</a:t>
            </a:r>
            <a:r>
              <a:rPr lang="en-US" b="1" dirty="0"/>
              <a:t> </a:t>
            </a:r>
            <a:r>
              <a:rPr lang="en-US" b="1" dirty="0" err="1"/>
              <a:t>mặt</a:t>
            </a:r>
            <a:r>
              <a:rPr lang="en-US" b="1" dirty="0"/>
              <a:t> </a:t>
            </a:r>
            <a:r>
              <a:rPr lang="en-US" b="1" dirty="0" err="1" smtClean="0"/>
              <a:t>trời</a:t>
            </a:r>
            <a:endParaRPr lang="en-US" b="1" dirty="0"/>
          </a:p>
        </p:txBody>
      </p:sp>
      <p:sp>
        <p:nvSpPr>
          <p:cNvPr id="3" name="Content Placeholder 2">
            <a:extLst>
              <a:ext uri="{FF2B5EF4-FFF2-40B4-BE49-F238E27FC236}">
                <a16:creationId xmlns="" xmlns:a16="http://schemas.microsoft.com/office/drawing/2014/main" id="{86900416-4AD3-4455-B363-25F314FAFDD0}"/>
              </a:ext>
            </a:extLst>
          </p:cNvPr>
          <p:cNvSpPr>
            <a:spLocks noGrp="1"/>
          </p:cNvSpPr>
          <p:nvPr>
            <p:ph idx="1"/>
          </p:nvPr>
        </p:nvSpPr>
        <p:spPr>
          <a:xfrm>
            <a:off x="838200" y="3064042"/>
            <a:ext cx="10515600" cy="3112921"/>
          </a:xfrm>
        </p:spPr>
        <p:txBody>
          <a:bodyPr>
            <a:normAutofit lnSpcReduction="10000"/>
          </a:bodyPr>
          <a:lstStyle/>
          <a:p>
            <a:r>
              <a:rPr lang="en-US" dirty="0"/>
              <a:t>Short Circuit Current (</a:t>
            </a:r>
            <a:r>
              <a:rPr lang="en-US" dirty="0" err="1"/>
              <a:t>Isc</a:t>
            </a:r>
            <a:r>
              <a:rPr lang="en-US" dirty="0"/>
              <a:t>) – </a:t>
            </a:r>
            <a:r>
              <a:rPr lang="en-US" dirty="0" err="1"/>
              <a:t>Dòng</a:t>
            </a:r>
            <a:r>
              <a:rPr lang="en-US" dirty="0"/>
              <a:t> </a:t>
            </a:r>
            <a:r>
              <a:rPr lang="en-US" dirty="0" err="1"/>
              <a:t>điện</a:t>
            </a:r>
            <a:r>
              <a:rPr lang="en-US" dirty="0"/>
              <a:t> </a:t>
            </a:r>
            <a:r>
              <a:rPr lang="en-US" dirty="0" err="1"/>
              <a:t>ngắn</a:t>
            </a:r>
            <a:r>
              <a:rPr lang="en-US" dirty="0"/>
              <a:t> </a:t>
            </a:r>
            <a:r>
              <a:rPr lang="en-US" dirty="0" err="1"/>
              <a:t>mạch</a:t>
            </a:r>
            <a:endParaRPr lang="en-US" dirty="0"/>
          </a:p>
          <a:p>
            <a:pPr lvl="0"/>
            <a:r>
              <a:rPr lang="en-US" dirty="0" err="1"/>
              <a:t>Isc</a:t>
            </a:r>
            <a:r>
              <a:rPr lang="en-US" dirty="0"/>
              <a:t> </a:t>
            </a:r>
            <a:r>
              <a:rPr lang="en-US" dirty="0" err="1"/>
              <a:t>là</a:t>
            </a:r>
            <a:r>
              <a:rPr lang="en-US" dirty="0"/>
              <a:t> </a:t>
            </a:r>
            <a:r>
              <a:rPr lang="en-US" dirty="0" err="1"/>
              <a:t>điện</a:t>
            </a:r>
            <a:r>
              <a:rPr lang="en-US" dirty="0"/>
              <a:t> </a:t>
            </a:r>
            <a:r>
              <a:rPr lang="en-US" dirty="0" err="1"/>
              <a:t>áp</a:t>
            </a:r>
            <a:r>
              <a:rPr lang="en-US" dirty="0"/>
              <a:t> </a:t>
            </a:r>
            <a:r>
              <a:rPr lang="en-US" dirty="0" err="1"/>
              <a:t>ngắn</a:t>
            </a:r>
            <a:r>
              <a:rPr lang="en-US" dirty="0"/>
              <a:t> </a:t>
            </a:r>
            <a:r>
              <a:rPr lang="en-US" dirty="0" err="1"/>
              <a:t>mạch</a:t>
            </a:r>
            <a:r>
              <a:rPr lang="en-US" dirty="0"/>
              <a:t> </a:t>
            </a:r>
            <a:r>
              <a:rPr lang="en-US" dirty="0" err="1"/>
              <a:t>sinh</a:t>
            </a:r>
            <a:r>
              <a:rPr lang="en-US" dirty="0"/>
              <a:t> </a:t>
            </a:r>
            <a:r>
              <a:rPr lang="en-US" dirty="0" err="1"/>
              <a:t>ra</a:t>
            </a:r>
            <a:r>
              <a:rPr lang="en-US" dirty="0"/>
              <a:t> </a:t>
            </a:r>
            <a:r>
              <a:rPr lang="en-US" dirty="0" err="1"/>
              <a:t>khi</a:t>
            </a:r>
            <a:r>
              <a:rPr lang="en-US" dirty="0"/>
              <a:t> </a:t>
            </a:r>
            <a:r>
              <a:rPr lang="en-US" dirty="0" err="1"/>
              <a:t>kết</a:t>
            </a:r>
            <a:r>
              <a:rPr lang="en-US" dirty="0"/>
              <a:t> </a:t>
            </a:r>
            <a:r>
              <a:rPr lang="en-US" dirty="0" err="1"/>
              <a:t>nối</a:t>
            </a:r>
            <a:r>
              <a:rPr lang="en-US" dirty="0"/>
              <a:t> </a:t>
            </a:r>
            <a:r>
              <a:rPr lang="en-US" dirty="0" err="1"/>
              <a:t>đầu</a:t>
            </a:r>
            <a:r>
              <a:rPr lang="en-US" dirty="0"/>
              <a:t> </a:t>
            </a:r>
            <a:r>
              <a:rPr lang="en-US" dirty="0" err="1"/>
              <a:t>âm</a:t>
            </a:r>
            <a:r>
              <a:rPr lang="en-US" dirty="0"/>
              <a:t> </a:t>
            </a:r>
            <a:r>
              <a:rPr lang="en-US" dirty="0" err="1"/>
              <a:t>và</a:t>
            </a:r>
            <a:r>
              <a:rPr lang="en-US" dirty="0"/>
              <a:t> </a:t>
            </a:r>
            <a:r>
              <a:rPr lang="en-US" dirty="0" err="1"/>
              <a:t>dương</a:t>
            </a:r>
            <a:r>
              <a:rPr lang="en-US" dirty="0"/>
              <a:t> </a:t>
            </a:r>
            <a:r>
              <a:rPr lang="en-US" dirty="0" err="1"/>
              <a:t>của</a:t>
            </a:r>
            <a:r>
              <a:rPr lang="en-US" dirty="0"/>
              <a:t> </a:t>
            </a:r>
            <a:r>
              <a:rPr lang="en-US" dirty="0" err="1"/>
              <a:t>tấm</a:t>
            </a:r>
            <a:r>
              <a:rPr lang="en-US" dirty="0"/>
              <a:t> pin </a:t>
            </a:r>
            <a:r>
              <a:rPr lang="en-US" dirty="0" err="1"/>
              <a:t>vào</a:t>
            </a:r>
            <a:r>
              <a:rPr lang="en-US" dirty="0"/>
              <a:t> </a:t>
            </a:r>
            <a:r>
              <a:rPr lang="en-US" dirty="0" err="1"/>
              <a:t>nhau</a:t>
            </a:r>
            <a:r>
              <a:rPr lang="en-US" dirty="0"/>
              <a:t>. </a:t>
            </a:r>
            <a:r>
              <a:rPr lang="en-US" dirty="0" err="1"/>
              <a:t>Sử</a:t>
            </a:r>
            <a:r>
              <a:rPr lang="en-US" dirty="0"/>
              <a:t> </a:t>
            </a:r>
            <a:r>
              <a:rPr lang="en-US" dirty="0" err="1"/>
              <a:t>dụng</a:t>
            </a:r>
            <a:r>
              <a:rPr lang="en-US" dirty="0"/>
              <a:t> </a:t>
            </a:r>
            <a:r>
              <a:rPr lang="en-US" dirty="0" err="1"/>
              <a:t>ampe</a:t>
            </a:r>
            <a:r>
              <a:rPr lang="en-US" dirty="0"/>
              <a:t> </a:t>
            </a:r>
            <a:r>
              <a:rPr lang="en-US" dirty="0" err="1"/>
              <a:t>kìm</a:t>
            </a:r>
            <a:r>
              <a:rPr lang="en-US" dirty="0"/>
              <a:t> </a:t>
            </a:r>
            <a:r>
              <a:rPr lang="en-US" dirty="0" err="1"/>
              <a:t>có</a:t>
            </a:r>
            <a:r>
              <a:rPr lang="en-US" dirty="0"/>
              <a:t> </a:t>
            </a:r>
            <a:r>
              <a:rPr lang="en-US" dirty="0" err="1"/>
              <a:t>thể</a:t>
            </a:r>
            <a:r>
              <a:rPr lang="en-US" dirty="0"/>
              <a:t> </a:t>
            </a:r>
            <a:r>
              <a:rPr lang="en-US" dirty="0" err="1"/>
              <a:t>đo</a:t>
            </a:r>
            <a:r>
              <a:rPr lang="en-US" dirty="0"/>
              <a:t> </a:t>
            </a:r>
            <a:r>
              <a:rPr lang="en-US" dirty="0" err="1"/>
              <a:t>được</a:t>
            </a:r>
            <a:r>
              <a:rPr lang="en-US" dirty="0"/>
              <a:t> </a:t>
            </a:r>
            <a:r>
              <a:rPr lang="en-US" dirty="0" err="1"/>
              <a:t>dòng</a:t>
            </a:r>
            <a:r>
              <a:rPr lang="en-US" dirty="0"/>
              <a:t> </a:t>
            </a:r>
            <a:r>
              <a:rPr lang="en-US" dirty="0" err="1"/>
              <a:t>này</a:t>
            </a:r>
            <a:r>
              <a:rPr lang="en-US" dirty="0"/>
              <a:t>, </a:t>
            </a:r>
            <a:r>
              <a:rPr lang="en-US" dirty="0" err="1"/>
              <a:t>đây</a:t>
            </a:r>
            <a:r>
              <a:rPr lang="en-US" dirty="0"/>
              <a:t> </a:t>
            </a:r>
            <a:r>
              <a:rPr lang="en-US" dirty="0" err="1"/>
              <a:t>là</a:t>
            </a:r>
            <a:r>
              <a:rPr lang="en-US" dirty="0"/>
              <a:t> </a:t>
            </a:r>
            <a:r>
              <a:rPr lang="en-US" dirty="0" err="1"/>
              <a:t>dòng</a:t>
            </a:r>
            <a:r>
              <a:rPr lang="en-US" dirty="0"/>
              <a:t> </a:t>
            </a:r>
            <a:r>
              <a:rPr lang="en-US" dirty="0" err="1"/>
              <a:t>điện</a:t>
            </a:r>
            <a:r>
              <a:rPr lang="en-US" dirty="0"/>
              <a:t> </a:t>
            </a:r>
            <a:r>
              <a:rPr lang="en-US" dirty="0" err="1"/>
              <a:t>lớn</a:t>
            </a:r>
            <a:r>
              <a:rPr lang="en-US" dirty="0"/>
              <a:t> </a:t>
            </a:r>
            <a:r>
              <a:rPr lang="en-US" dirty="0" err="1"/>
              <a:t>nhất</a:t>
            </a:r>
            <a:r>
              <a:rPr lang="en-US" dirty="0"/>
              <a:t> </a:t>
            </a:r>
            <a:r>
              <a:rPr lang="en-US" dirty="0" err="1"/>
              <a:t>mà</a:t>
            </a:r>
            <a:r>
              <a:rPr lang="en-US" dirty="0"/>
              <a:t> </a:t>
            </a:r>
            <a:r>
              <a:rPr lang="en-US" dirty="0" err="1"/>
              <a:t>tấm</a:t>
            </a:r>
            <a:r>
              <a:rPr lang="en-US" dirty="0"/>
              <a:t> pin </a:t>
            </a:r>
            <a:r>
              <a:rPr lang="en-US" dirty="0" err="1"/>
              <a:t>có</a:t>
            </a:r>
            <a:r>
              <a:rPr lang="en-US" dirty="0"/>
              <a:t> </a:t>
            </a:r>
            <a:r>
              <a:rPr lang="en-US" dirty="0" err="1"/>
              <a:t>thể</a:t>
            </a:r>
            <a:r>
              <a:rPr lang="en-US" dirty="0"/>
              <a:t> </a:t>
            </a:r>
            <a:r>
              <a:rPr lang="en-US" dirty="0" err="1"/>
              <a:t>sản</a:t>
            </a:r>
            <a:r>
              <a:rPr lang="en-US" dirty="0"/>
              <a:t> </a:t>
            </a:r>
            <a:r>
              <a:rPr lang="en-US" dirty="0" err="1"/>
              <a:t>sinh</a:t>
            </a:r>
            <a:r>
              <a:rPr lang="en-US" dirty="0"/>
              <a:t> </a:t>
            </a:r>
            <a:r>
              <a:rPr lang="en-US" dirty="0" err="1"/>
              <a:t>trong</a:t>
            </a:r>
            <a:r>
              <a:rPr lang="en-US" dirty="0"/>
              <a:t> </a:t>
            </a:r>
            <a:r>
              <a:rPr lang="en-US" dirty="0" err="1"/>
              <a:t>điều</a:t>
            </a:r>
            <a:r>
              <a:rPr lang="en-US" dirty="0"/>
              <a:t> </a:t>
            </a:r>
            <a:r>
              <a:rPr lang="en-US" dirty="0" err="1"/>
              <a:t>kiện</a:t>
            </a:r>
            <a:r>
              <a:rPr lang="en-US" dirty="0"/>
              <a:t> </a:t>
            </a:r>
            <a:r>
              <a:rPr lang="en-US" dirty="0" err="1"/>
              <a:t>tiêu</a:t>
            </a:r>
            <a:r>
              <a:rPr lang="en-US" dirty="0"/>
              <a:t> </a:t>
            </a:r>
            <a:r>
              <a:rPr lang="en-US" dirty="0" err="1"/>
              <a:t>chuẩn</a:t>
            </a:r>
            <a:r>
              <a:rPr lang="en-US" dirty="0"/>
              <a:t>.</a:t>
            </a:r>
          </a:p>
          <a:p>
            <a:pPr lvl="0"/>
            <a:r>
              <a:rPr lang="en-US" dirty="0" err="1"/>
              <a:t>Để</a:t>
            </a:r>
            <a:r>
              <a:rPr lang="en-US" dirty="0"/>
              <a:t> </a:t>
            </a:r>
            <a:r>
              <a:rPr lang="en-US" dirty="0" err="1"/>
              <a:t>xác</a:t>
            </a:r>
            <a:r>
              <a:rPr lang="en-US" dirty="0"/>
              <a:t> </a:t>
            </a:r>
            <a:r>
              <a:rPr lang="en-US" dirty="0" err="1"/>
              <a:t>định</a:t>
            </a:r>
            <a:r>
              <a:rPr lang="en-US" dirty="0"/>
              <a:t> </a:t>
            </a:r>
            <a:r>
              <a:rPr lang="en-US" dirty="0" err="1"/>
              <a:t>dòng</a:t>
            </a:r>
            <a:r>
              <a:rPr lang="en-US" dirty="0"/>
              <a:t> </a:t>
            </a:r>
            <a:r>
              <a:rPr lang="en-US" dirty="0" err="1"/>
              <a:t>điện</a:t>
            </a:r>
            <a:r>
              <a:rPr lang="en-US" dirty="0"/>
              <a:t> </a:t>
            </a:r>
            <a:r>
              <a:rPr lang="en-US" dirty="0" err="1"/>
              <a:t>mà</a:t>
            </a:r>
            <a:r>
              <a:rPr lang="en-US" dirty="0"/>
              <a:t> </a:t>
            </a:r>
            <a:r>
              <a:rPr lang="en-US" dirty="0" err="1"/>
              <a:t>thiết</a:t>
            </a:r>
            <a:r>
              <a:rPr lang="en-US" dirty="0"/>
              <a:t> </a:t>
            </a:r>
            <a:r>
              <a:rPr lang="en-US" dirty="0" err="1"/>
              <a:t>bị</a:t>
            </a:r>
            <a:r>
              <a:rPr lang="en-US" dirty="0"/>
              <a:t> </a:t>
            </a:r>
            <a:r>
              <a:rPr lang="en-US" dirty="0" err="1"/>
              <a:t>kết</a:t>
            </a:r>
            <a:r>
              <a:rPr lang="en-US" dirty="0"/>
              <a:t> </a:t>
            </a:r>
            <a:r>
              <a:rPr lang="en-US" dirty="0" err="1"/>
              <a:t>nối</a:t>
            </a:r>
            <a:r>
              <a:rPr lang="en-US" dirty="0"/>
              <a:t> </a:t>
            </a:r>
            <a:r>
              <a:rPr lang="en-US" dirty="0" err="1"/>
              <a:t>như</a:t>
            </a:r>
            <a:r>
              <a:rPr lang="en-US" dirty="0"/>
              <a:t> inverter hay </a:t>
            </a:r>
            <a:r>
              <a:rPr lang="en-US" dirty="0" err="1"/>
              <a:t>điều</a:t>
            </a:r>
            <a:r>
              <a:rPr lang="en-US" dirty="0"/>
              <a:t> </a:t>
            </a:r>
            <a:r>
              <a:rPr lang="en-US" dirty="0" err="1"/>
              <a:t>khiển</a:t>
            </a:r>
            <a:r>
              <a:rPr lang="en-US" dirty="0"/>
              <a:t> </a:t>
            </a:r>
            <a:r>
              <a:rPr lang="en-US" dirty="0" err="1"/>
              <a:t>sạc</a:t>
            </a:r>
            <a:r>
              <a:rPr lang="en-US" dirty="0"/>
              <a:t> </a:t>
            </a:r>
            <a:r>
              <a:rPr lang="en-US" dirty="0" err="1"/>
              <a:t>cần</a:t>
            </a:r>
            <a:r>
              <a:rPr lang="en-US" dirty="0"/>
              <a:t> </a:t>
            </a:r>
            <a:r>
              <a:rPr lang="en-US" dirty="0" err="1"/>
              <a:t>có</a:t>
            </a:r>
            <a:r>
              <a:rPr lang="en-US" dirty="0"/>
              <a:t>, </a:t>
            </a:r>
            <a:r>
              <a:rPr lang="en-US" dirty="0" err="1"/>
              <a:t>dòng</a:t>
            </a:r>
            <a:r>
              <a:rPr lang="en-US" dirty="0"/>
              <a:t> </a:t>
            </a:r>
            <a:r>
              <a:rPr lang="en-US" dirty="0" err="1"/>
              <a:t>Isc</a:t>
            </a:r>
            <a:r>
              <a:rPr lang="en-US" dirty="0"/>
              <a:t> </a:t>
            </a:r>
            <a:r>
              <a:rPr lang="en-US" dirty="0" err="1"/>
              <a:t>được</a:t>
            </a:r>
            <a:r>
              <a:rPr lang="en-US" dirty="0"/>
              <a:t> </a:t>
            </a:r>
            <a:r>
              <a:rPr lang="en-US" dirty="0" err="1"/>
              <a:t>sử</a:t>
            </a:r>
            <a:r>
              <a:rPr lang="en-US" dirty="0"/>
              <a:t> </a:t>
            </a:r>
            <a:r>
              <a:rPr lang="en-US" dirty="0" err="1"/>
              <a:t>dụng</a:t>
            </a:r>
            <a:r>
              <a:rPr lang="en-US" dirty="0"/>
              <a:t>. </a:t>
            </a:r>
            <a:r>
              <a:rPr lang="en-US" dirty="0" err="1"/>
              <a:t>Thông</a:t>
            </a:r>
            <a:r>
              <a:rPr lang="en-US" dirty="0"/>
              <a:t> </a:t>
            </a:r>
            <a:r>
              <a:rPr lang="en-US" dirty="0" err="1"/>
              <a:t>thường</a:t>
            </a:r>
            <a:r>
              <a:rPr lang="en-US" dirty="0"/>
              <a:t> </a:t>
            </a:r>
            <a:r>
              <a:rPr lang="en-US" dirty="0" err="1"/>
              <a:t>hệ</a:t>
            </a:r>
            <a:r>
              <a:rPr lang="en-US" dirty="0"/>
              <a:t> </a:t>
            </a:r>
            <a:r>
              <a:rPr lang="en-US" dirty="0" err="1"/>
              <a:t>số</a:t>
            </a:r>
            <a:r>
              <a:rPr lang="en-US" dirty="0"/>
              <a:t> </a:t>
            </a:r>
            <a:r>
              <a:rPr lang="en-US" dirty="0" err="1"/>
              <a:t>của</a:t>
            </a:r>
            <a:r>
              <a:rPr lang="en-US" dirty="0"/>
              <a:t> </a:t>
            </a:r>
            <a:r>
              <a:rPr lang="en-US" dirty="0" err="1"/>
              <a:t>nó</a:t>
            </a:r>
            <a:r>
              <a:rPr lang="en-US" dirty="0"/>
              <a:t> </a:t>
            </a:r>
            <a:r>
              <a:rPr lang="en-US" dirty="0" err="1"/>
              <a:t>được</a:t>
            </a:r>
            <a:r>
              <a:rPr lang="en-US" dirty="0"/>
              <a:t> </a:t>
            </a:r>
            <a:r>
              <a:rPr lang="en-US" dirty="0" err="1"/>
              <a:t>tính</a:t>
            </a:r>
            <a:r>
              <a:rPr lang="en-US" dirty="0"/>
              <a:t> </a:t>
            </a:r>
            <a:r>
              <a:rPr lang="en-US" dirty="0" err="1"/>
              <a:t>gấp</a:t>
            </a:r>
            <a:r>
              <a:rPr lang="en-US" dirty="0"/>
              <a:t> 1,25 </a:t>
            </a:r>
            <a:r>
              <a:rPr lang="en-US" dirty="0" err="1"/>
              <a:t>lần</a:t>
            </a:r>
            <a:r>
              <a:rPr lang="en-US" dirty="0"/>
              <a:t> so </a:t>
            </a:r>
            <a:r>
              <a:rPr lang="en-US" dirty="0" err="1"/>
              <a:t>với</a:t>
            </a:r>
            <a:r>
              <a:rPr lang="en-US" dirty="0"/>
              <a:t> </a:t>
            </a:r>
            <a:r>
              <a:rPr lang="en-US" dirty="0" err="1"/>
              <a:t>Isc</a:t>
            </a:r>
            <a:endParaRPr lang="en-US" dirty="0"/>
          </a:p>
          <a:p>
            <a:endParaRPr lang="en-US" dirty="0"/>
          </a:p>
        </p:txBody>
      </p:sp>
      <p:sp>
        <p:nvSpPr>
          <p:cNvPr id="4" name="Title 1">
            <a:extLst>
              <a:ext uri="{FF2B5EF4-FFF2-40B4-BE49-F238E27FC236}">
                <a16:creationId xmlns="" xmlns:a16="http://schemas.microsoft.com/office/drawing/2014/main" id="{6E2CD006-BCBC-4582-AE93-35778267FCDD}"/>
              </a:ext>
            </a:extLst>
          </p:cNvPr>
          <p:cNvSpPr txBox="1">
            <a:spLocks/>
          </p:cNvSpPr>
          <p:nvPr/>
        </p:nvSpPr>
        <p:spPr>
          <a:xfrm>
            <a:off x="950495" y="1909011"/>
            <a:ext cx="10515600" cy="8662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t>Ý </a:t>
            </a:r>
            <a:r>
              <a:rPr lang="en-US" sz="2800" b="1" dirty="0" err="1" smtClean="0"/>
              <a:t>nghĩa</a:t>
            </a:r>
            <a:r>
              <a:rPr lang="en-US" sz="2800" b="1" dirty="0" smtClean="0"/>
              <a:t> </a:t>
            </a:r>
            <a:r>
              <a:rPr lang="en-US" sz="2800" b="1" dirty="0" err="1" smtClean="0"/>
              <a:t>thông</a:t>
            </a:r>
            <a:r>
              <a:rPr lang="en-US" sz="2800" b="1" dirty="0" smtClean="0"/>
              <a:t> </a:t>
            </a:r>
            <a:r>
              <a:rPr lang="en-US" sz="2800" b="1" dirty="0" err="1" smtClean="0"/>
              <a:t>số</a:t>
            </a:r>
            <a:r>
              <a:rPr lang="en-US" sz="2800" b="1" dirty="0" smtClean="0"/>
              <a:t> </a:t>
            </a:r>
            <a:r>
              <a:rPr lang="en-US" sz="2800" b="1" dirty="0" err="1" smtClean="0"/>
              <a:t>kỹ</a:t>
            </a:r>
            <a:r>
              <a:rPr lang="en-US" sz="2800" b="1" dirty="0" smtClean="0"/>
              <a:t> </a:t>
            </a:r>
            <a:r>
              <a:rPr lang="en-US" sz="2800" b="1" dirty="0" err="1" smtClean="0"/>
              <a:t>thuật</a:t>
            </a:r>
            <a:r>
              <a:rPr lang="en-US" sz="2800" b="1" dirty="0" smtClean="0"/>
              <a:t> </a:t>
            </a:r>
            <a:r>
              <a:rPr lang="en-US" sz="2800" b="1" dirty="0" err="1" smtClean="0"/>
              <a:t>của</a:t>
            </a:r>
            <a:r>
              <a:rPr lang="en-US" sz="2800" b="1" dirty="0" smtClean="0"/>
              <a:t> pin </a:t>
            </a:r>
            <a:r>
              <a:rPr lang="en-US" sz="2800" b="1" dirty="0" err="1" smtClean="0"/>
              <a:t>mặt</a:t>
            </a:r>
            <a:r>
              <a:rPr lang="en-US" sz="2800" b="1" dirty="0" smtClean="0"/>
              <a:t> </a:t>
            </a:r>
            <a:r>
              <a:rPr lang="en-US" sz="2800" b="1" dirty="0" err="1" smtClean="0"/>
              <a:t>trời</a:t>
            </a:r>
            <a:endParaRPr lang="en-US" sz="2800" b="1" dirty="0"/>
          </a:p>
        </p:txBody>
      </p:sp>
    </p:spTree>
    <p:extLst>
      <p:ext uri="{BB962C8B-B14F-4D97-AF65-F5344CB8AC3E}">
        <p14:creationId xmlns:p14="http://schemas.microsoft.com/office/powerpoint/2010/main" val="4071972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838200" y="307975"/>
            <a:ext cx="10515600" cy="1601036"/>
          </a:xfrm>
        </p:spPr>
        <p:txBody>
          <a:bodyPr>
            <a:normAutofit/>
          </a:bodyPr>
          <a:lstStyle/>
          <a:p>
            <a:pPr algn="ctr"/>
            <a:r>
              <a:rPr lang="en-US" b="1" dirty="0"/>
              <a:t>6. </a:t>
            </a:r>
            <a:r>
              <a:rPr lang="en-US" b="1" dirty="0" err="1"/>
              <a:t>Cấu</a:t>
            </a:r>
            <a:r>
              <a:rPr lang="en-US" b="1" dirty="0"/>
              <a:t> </a:t>
            </a:r>
            <a:r>
              <a:rPr lang="en-US" b="1" dirty="0" err="1"/>
              <a:t>tạo</a:t>
            </a:r>
            <a:r>
              <a:rPr lang="en-US" b="1" dirty="0"/>
              <a:t> </a:t>
            </a:r>
            <a:r>
              <a:rPr lang="en-US" b="1" dirty="0" err="1"/>
              <a:t>và</a:t>
            </a:r>
            <a:r>
              <a:rPr lang="en-US" b="1" dirty="0"/>
              <a:t> </a:t>
            </a:r>
            <a:r>
              <a:rPr lang="en-US" b="1" dirty="0" err="1"/>
              <a:t>nguyên</a:t>
            </a:r>
            <a:r>
              <a:rPr lang="en-US" b="1" dirty="0"/>
              <a:t> </a:t>
            </a:r>
            <a:r>
              <a:rPr lang="en-US" b="1" dirty="0" err="1"/>
              <a:t>lý</a:t>
            </a:r>
            <a:r>
              <a:rPr lang="en-US" b="1" dirty="0"/>
              <a:t> </a:t>
            </a:r>
            <a:r>
              <a:rPr lang="en-US" b="1" dirty="0" err="1"/>
              <a:t>hoạt</a:t>
            </a:r>
            <a:r>
              <a:rPr lang="en-US" b="1" dirty="0"/>
              <a:t> </a:t>
            </a:r>
            <a:r>
              <a:rPr lang="en-US" b="1" dirty="0" err="1"/>
              <a:t>động</a:t>
            </a:r>
            <a:r>
              <a:rPr lang="en-US" b="1" dirty="0"/>
              <a:t> </a:t>
            </a:r>
            <a:r>
              <a:rPr lang="en-US" b="1" dirty="0" err="1"/>
              <a:t>của</a:t>
            </a:r>
            <a:r>
              <a:rPr lang="en-US" b="1" dirty="0"/>
              <a:t> </a:t>
            </a:r>
            <a:r>
              <a:rPr lang="en-US" b="1" dirty="0" err="1"/>
              <a:t>tấm</a:t>
            </a:r>
            <a:r>
              <a:rPr lang="en-US" b="1" dirty="0"/>
              <a:t> pin </a:t>
            </a:r>
            <a:r>
              <a:rPr lang="en-US" b="1" dirty="0" err="1"/>
              <a:t>năng</a:t>
            </a:r>
            <a:r>
              <a:rPr lang="en-US" b="1" dirty="0"/>
              <a:t> </a:t>
            </a:r>
            <a:r>
              <a:rPr lang="en-US" b="1" dirty="0" err="1"/>
              <a:t>lượng</a:t>
            </a:r>
            <a:r>
              <a:rPr lang="en-US" b="1" dirty="0"/>
              <a:t> </a:t>
            </a:r>
            <a:r>
              <a:rPr lang="en-US" b="1" dirty="0" err="1"/>
              <a:t>mặt</a:t>
            </a:r>
            <a:r>
              <a:rPr lang="en-US" b="1" dirty="0"/>
              <a:t> </a:t>
            </a:r>
            <a:r>
              <a:rPr lang="en-US" b="1" dirty="0" err="1" smtClean="0"/>
              <a:t>trời</a:t>
            </a:r>
            <a:endParaRPr lang="en-US" b="1" dirty="0"/>
          </a:p>
        </p:txBody>
      </p:sp>
      <p:sp>
        <p:nvSpPr>
          <p:cNvPr id="3" name="Content Placeholder 2">
            <a:extLst>
              <a:ext uri="{FF2B5EF4-FFF2-40B4-BE49-F238E27FC236}">
                <a16:creationId xmlns="" xmlns:a16="http://schemas.microsoft.com/office/drawing/2014/main" id="{86900416-4AD3-4455-B363-25F314FAFDD0}"/>
              </a:ext>
            </a:extLst>
          </p:cNvPr>
          <p:cNvSpPr>
            <a:spLocks noGrp="1"/>
          </p:cNvSpPr>
          <p:nvPr>
            <p:ph idx="1"/>
          </p:nvPr>
        </p:nvSpPr>
        <p:spPr>
          <a:xfrm>
            <a:off x="838200" y="2662989"/>
            <a:ext cx="6124074" cy="3112921"/>
          </a:xfrm>
        </p:spPr>
        <p:txBody>
          <a:bodyPr>
            <a:normAutofit fontScale="92500" lnSpcReduction="20000"/>
          </a:bodyPr>
          <a:lstStyle/>
          <a:p>
            <a:r>
              <a:rPr lang="en-US" b="1" i="1" dirty="0"/>
              <a:t>Maximum Power Point (</a:t>
            </a:r>
            <a:r>
              <a:rPr lang="en-US" b="1" i="1" dirty="0" err="1"/>
              <a:t>Pmax</a:t>
            </a:r>
            <a:r>
              <a:rPr lang="en-US" b="1" i="1" dirty="0"/>
              <a:t>) – </a:t>
            </a:r>
            <a:r>
              <a:rPr lang="en-US" b="1" i="1" dirty="0" err="1"/>
              <a:t>Điểm</a:t>
            </a:r>
            <a:r>
              <a:rPr lang="en-US" b="1" i="1" dirty="0"/>
              <a:t> </a:t>
            </a:r>
            <a:r>
              <a:rPr lang="en-US" b="1" i="1" dirty="0" err="1"/>
              <a:t>công</a:t>
            </a:r>
            <a:r>
              <a:rPr lang="en-US" b="1" i="1" dirty="0"/>
              <a:t> </a:t>
            </a:r>
            <a:r>
              <a:rPr lang="en-US" b="1" i="1" dirty="0" err="1"/>
              <a:t>suất</a:t>
            </a:r>
            <a:r>
              <a:rPr lang="en-US" b="1" i="1" dirty="0"/>
              <a:t> </a:t>
            </a:r>
            <a:r>
              <a:rPr lang="en-US" b="1" i="1" dirty="0" err="1"/>
              <a:t>cực</a:t>
            </a:r>
            <a:r>
              <a:rPr lang="en-US" b="1" i="1" dirty="0"/>
              <a:t> </a:t>
            </a:r>
            <a:r>
              <a:rPr lang="en-US" b="1" i="1" dirty="0" err="1"/>
              <a:t>đại</a:t>
            </a:r>
            <a:endParaRPr lang="en-US" b="1" i="1" dirty="0"/>
          </a:p>
          <a:p>
            <a:pPr lvl="0"/>
            <a:r>
              <a:rPr lang="en-US" dirty="0" err="1"/>
              <a:t>Pmax</a:t>
            </a:r>
            <a:r>
              <a:rPr lang="en-US" dirty="0"/>
              <a:t> </a:t>
            </a:r>
            <a:r>
              <a:rPr lang="en-US" dirty="0" err="1"/>
              <a:t>là</a:t>
            </a:r>
            <a:r>
              <a:rPr lang="en-US" dirty="0"/>
              <a:t> </a:t>
            </a:r>
            <a:r>
              <a:rPr lang="en-US" dirty="0" err="1"/>
              <a:t>điểm</a:t>
            </a:r>
            <a:r>
              <a:rPr lang="en-US" dirty="0"/>
              <a:t> </a:t>
            </a:r>
            <a:r>
              <a:rPr lang="en-US" dirty="0" err="1"/>
              <a:t>mà</a:t>
            </a:r>
            <a:r>
              <a:rPr lang="en-US" dirty="0"/>
              <a:t> </a:t>
            </a:r>
            <a:r>
              <a:rPr lang="en-US" dirty="0" err="1"/>
              <a:t>công</a:t>
            </a:r>
            <a:r>
              <a:rPr lang="en-US" dirty="0"/>
              <a:t> </a:t>
            </a:r>
            <a:r>
              <a:rPr lang="en-US" dirty="0" err="1"/>
              <a:t>suất</a:t>
            </a:r>
            <a:r>
              <a:rPr lang="en-US" dirty="0"/>
              <a:t> </a:t>
            </a:r>
            <a:r>
              <a:rPr lang="en-US" dirty="0" err="1"/>
              <a:t>của</a:t>
            </a:r>
            <a:r>
              <a:rPr lang="en-US" dirty="0"/>
              <a:t> </a:t>
            </a:r>
            <a:r>
              <a:rPr lang="en-US" dirty="0" err="1"/>
              <a:t>hệ</a:t>
            </a:r>
            <a:r>
              <a:rPr lang="en-US" dirty="0"/>
              <a:t> </a:t>
            </a:r>
            <a:r>
              <a:rPr lang="en-US" dirty="0" err="1"/>
              <a:t>thống</a:t>
            </a:r>
            <a:r>
              <a:rPr lang="en-US" dirty="0"/>
              <a:t> </a:t>
            </a:r>
            <a:r>
              <a:rPr lang="en-US" dirty="0" err="1"/>
              <a:t>sinh</a:t>
            </a:r>
            <a:r>
              <a:rPr lang="en-US" dirty="0"/>
              <a:t> </a:t>
            </a:r>
            <a:r>
              <a:rPr lang="en-US" dirty="0" err="1"/>
              <a:t>ra</a:t>
            </a:r>
            <a:r>
              <a:rPr lang="en-US" dirty="0"/>
              <a:t> </a:t>
            </a:r>
            <a:r>
              <a:rPr lang="en-US" dirty="0" err="1"/>
              <a:t>cao</a:t>
            </a:r>
            <a:r>
              <a:rPr lang="en-US" dirty="0"/>
              <a:t> </a:t>
            </a:r>
            <a:r>
              <a:rPr lang="en-US" dirty="0" err="1"/>
              <a:t>nhất</a:t>
            </a:r>
            <a:r>
              <a:rPr lang="en-US" dirty="0"/>
              <a:t>, </a:t>
            </a:r>
            <a:r>
              <a:rPr lang="en-US" dirty="0" err="1"/>
              <a:t>tại</a:t>
            </a:r>
            <a:r>
              <a:rPr lang="en-US" dirty="0"/>
              <a:t> </a:t>
            </a:r>
            <a:r>
              <a:rPr lang="en-US" dirty="0" err="1"/>
              <a:t>điểm</a:t>
            </a:r>
            <a:r>
              <a:rPr lang="en-US" dirty="0"/>
              <a:t> </a:t>
            </a:r>
            <a:r>
              <a:rPr lang="en-US" dirty="0" err="1"/>
              <a:t>cong</a:t>
            </a:r>
            <a:r>
              <a:rPr lang="en-US" dirty="0"/>
              <a:t> </a:t>
            </a:r>
            <a:r>
              <a:rPr lang="en-US" dirty="0" err="1"/>
              <a:t>lớn</a:t>
            </a:r>
            <a:r>
              <a:rPr lang="en-US" dirty="0"/>
              <a:t> </a:t>
            </a:r>
            <a:r>
              <a:rPr lang="en-US" dirty="0" err="1"/>
              <a:t>nhất</a:t>
            </a:r>
            <a:r>
              <a:rPr lang="en-US" dirty="0"/>
              <a:t> </a:t>
            </a:r>
            <a:r>
              <a:rPr lang="en-US" dirty="0" err="1"/>
              <a:t>của</a:t>
            </a:r>
            <a:r>
              <a:rPr lang="en-US" dirty="0"/>
              <a:t> </a:t>
            </a:r>
            <a:r>
              <a:rPr lang="en-US" dirty="0" err="1"/>
              <a:t>đồ</a:t>
            </a:r>
            <a:r>
              <a:rPr lang="en-US" dirty="0"/>
              <a:t> </a:t>
            </a:r>
            <a:r>
              <a:rPr lang="en-US" dirty="0" err="1"/>
              <a:t>thị</a:t>
            </a:r>
            <a:r>
              <a:rPr lang="en-US" dirty="0"/>
              <a:t> </a:t>
            </a:r>
            <a:r>
              <a:rPr lang="en-US" dirty="0" err="1"/>
              <a:t>bên</a:t>
            </a:r>
            <a:r>
              <a:rPr lang="en-US" dirty="0"/>
              <a:t> </a:t>
            </a:r>
            <a:r>
              <a:rPr lang="en-US" dirty="0" err="1"/>
              <a:t>trên</a:t>
            </a:r>
            <a:r>
              <a:rPr lang="en-US" dirty="0"/>
              <a:t>. </a:t>
            </a:r>
            <a:r>
              <a:rPr lang="en-US" dirty="0" err="1"/>
              <a:t>Khi</a:t>
            </a:r>
            <a:r>
              <a:rPr lang="en-US" dirty="0"/>
              <a:t> </a:t>
            </a:r>
            <a:r>
              <a:rPr lang="en-US" dirty="0" err="1"/>
              <a:t>sử</a:t>
            </a:r>
            <a:r>
              <a:rPr lang="en-US" dirty="0"/>
              <a:t> </a:t>
            </a:r>
            <a:r>
              <a:rPr lang="en-US" dirty="0" err="1"/>
              <a:t>dụng</a:t>
            </a:r>
            <a:r>
              <a:rPr lang="en-US" dirty="0"/>
              <a:t> </a:t>
            </a:r>
            <a:r>
              <a:rPr lang="en-US" dirty="0" err="1"/>
              <a:t>điều</a:t>
            </a:r>
            <a:r>
              <a:rPr lang="en-US" dirty="0"/>
              <a:t> </a:t>
            </a:r>
            <a:r>
              <a:rPr lang="en-US" dirty="0" err="1"/>
              <a:t>khiển</a:t>
            </a:r>
            <a:r>
              <a:rPr lang="en-US" dirty="0"/>
              <a:t> </a:t>
            </a:r>
            <a:r>
              <a:rPr lang="en-US" dirty="0" err="1"/>
              <a:t>sạc</a:t>
            </a:r>
            <a:r>
              <a:rPr lang="en-US" dirty="0"/>
              <a:t> hay inverter </a:t>
            </a:r>
            <a:r>
              <a:rPr lang="en-US" dirty="0" err="1"/>
              <a:t>có</a:t>
            </a:r>
            <a:r>
              <a:rPr lang="en-US" dirty="0"/>
              <a:t> MPPT, </a:t>
            </a:r>
            <a:r>
              <a:rPr lang="en-US" dirty="0" err="1"/>
              <a:t>đây</a:t>
            </a:r>
            <a:r>
              <a:rPr lang="en-US" dirty="0"/>
              <a:t> </a:t>
            </a:r>
            <a:r>
              <a:rPr lang="en-US" dirty="0" err="1"/>
              <a:t>chính</a:t>
            </a:r>
            <a:r>
              <a:rPr lang="en-US" dirty="0"/>
              <a:t> </a:t>
            </a:r>
            <a:r>
              <a:rPr lang="en-US" dirty="0" err="1"/>
              <a:t>là</a:t>
            </a:r>
            <a:r>
              <a:rPr lang="en-US" dirty="0"/>
              <a:t> </a:t>
            </a:r>
            <a:r>
              <a:rPr lang="en-US" dirty="0" err="1"/>
              <a:t>điểm</a:t>
            </a:r>
            <a:r>
              <a:rPr lang="en-US" dirty="0"/>
              <a:t> </a:t>
            </a:r>
            <a:r>
              <a:rPr lang="en-US" dirty="0" err="1"/>
              <a:t>mà</a:t>
            </a:r>
            <a:r>
              <a:rPr lang="en-US" dirty="0"/>
              <a:t> MPPT </a:t>
            </a:r>
            <a:r>
              <a:rPr lang="en-US" dirty="0" err="1"/>
              <a:t>cố</a:t>
            </a:r>
            <a:r>
              <a:rPr lang="en-US" dirty="0"/>
              <a:t> </a:t>
            </a:r>
            <a:r>
              <a:rPr lang="en-US" dirty="0" err="1"/>
              <a:t>gắng</a:t>
            </a:r>
            <a:r>
              <a:rPr lang="en-US" dirty="0"/>
              <a:t> </a:t>
            </a:r>
            <a:r>
              <a:rPr lang="en-US" dirty="0" err="1"/>
              <a:t>giữ</a:t>
            </a:r>
            <a:r>
              <a:rPr lang="en-US" dirty="0"/>
              <a:t> </a:t>
            </a:r>
            <a:r>
              <a:rPr lang="en-US" dirty="0" err="1"/>
              <a:t>để</a:t>
            </a:r>
            <a:r>
              <a:rPr lang="en-US" dirty="0"/>
              <a:t> </a:t>
            </a:r>
            <a:r>
              <a:rPr lang="en-US" dirty="0" err="1"/>
              <a:t>có</a:t>
            </a:r>
            <a:r>
              <a:rPr lang="en-US" dirty="0"/>
              <a:t> </a:t>
            </a:r>
            <a:r>
              <a:rPr lang="en-US" dirty="0" err="1"/>
              <a:t>được</a:t>
            </a:r>
            <a:r>
              <a:rPr lang="en-US" dirty="0"/>
              <a:t> </a:t>
            </a:r>
            <a:r>
              <a:rPr lang="en-US" dirty="0" err="1"/>
              <a:t>công</a:t>
            </a:r>
            <a:r>
              <a:rPr lang="en-US" dirty="0"/>
              <a:t> </a:t>
            </a:r>
            <a:r>
              <a:rPr lang="en-US" dirty="0" err="1"/>
              <a:t>suất</a:t>
            </a:r>
            <a:r>
              <a:rPr lang="en-US" dirty="0"/>
              <a:t> </a:t>
            </a:r>
            <a:r>
              <a:rPr lang="en-US" dirty="0" err="1"/>
              <a:t>tối</a:t>
            </a:r>
            <a:r>
              <a:rPr lang="en-US" dirty="0"/>
              <a:t> </a:t>
            </a:r>
            <a:r>
              <a:rPr lang="en-US" dirty="0" err="1"/>
              <a:t>đa</a:t>
            </a:r>
            <a:r>
              <a:rPr lang="en-US" dirty="0"/>
              <a:t> :</a:t>
            </a:r>
          </a:p>
          <a:p>
            <a:r>
              <a:rPr lang="vi-VN" dirty="0"/>
              <a:t>P</a:t>
            </a:r>
            <a:r>
              <a:rPr lang="vi-VN" baseline="-25000" dirty="0"/>
              <a:t>max</a:t>
            </a:r>
            <a:r>
              <a:rPr lang="vi-VN" dirty="0"/>
              <a:t> = I</a:t>
            </a:r>
            <a:r>
              <a:rPr lang="vi-VN" baseline="-25000" dirty="0"/>
              <a:t>mpp</a:t>
            </a:r>
            <a:r>
              <a:rPr lang="vi-VN" dirty="0"/>
              <a:t> x V</a:t>
            </a:r>
            <a:r>
              <a:rPr lang="vi-VN" baseline="-25000" dirty="0"/>
              <a:t>mpp</a:t>
            </a:r>
            <a:endParaRPr lang="en-US" dirty="0"/>
          </a:p>
          <a:p>
            <a:endParaRPr lang="en-US" b="1" i="1" dirty="0"/>
          </a:p>
          <a:p>
            <a:endParaRPr lang="en-US" dirty="0"/>
          </a:p>
          <a:p>
            <a:endParaRPr lang="en-US" dirty="0"/>
          </a:p>
        </p:txBody>
      </p:sp>
      <p:sp>
        <p:nvSpPr>
          <p:cNvPr id="4" name="Title 1">
            <a:extLst>
              <a:ext uri="{FF2B5EF4-FFF2-40B4-BE49-F238E27FC236}">
                <a16:creationId xmlns="" xmlns:a16="http://schemas.microsoft.com/office/drawing/2014/main" id="{6E2CD006-BCBC-4582-AE93-35778267FCDD}"/>
              </a:ext>
            </a:extLst>
          </p:cNvPr>
          <p:cNvSpPr txBox="1">
            <a:spLocks/>
          </p:cNvSpPr>
          <p:nvPr/>
        </p:nvSpPr>
        <p:spPr>
          <a:xfrm>
            <a:off x="950495" y="1909011"/>
            <a:ext cx="10515600" cy="8662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t>Ý </a:t>
            </a:r>
            <a:r>
              <a:rPr lang="en-US" sz="2800" b="1" dirty="0" err="1" smtClean="0"/>
              <a:t>nghĩa</a:t>
            </a:r>
            <a:r>
              <a:rPr lang="en-US" sz="2800" b="1" dirty="0" smtClean="0"/>
              <a:t> </a:t>
            </a:r>
            <a:r>
              <a:rPr lang="en-US" sz="2800" b="1" dirty="0" err="1" smtClean="0"/>
              <a:t>thông</a:t>
            </a:r>
            <a:r>
              <a:rPr lang="en-US" sz="2800" b="1" dirty="0" smtClean="0"/>
              <a:t> </a:t>
            </a:r>
            <a:r>
              <a:rPr lang="en-US" sz="2800" b="1" dirty="0" err="1" smtClean="0"/>
              <a:t>số</a:t>
            </a:r>
            <a:r>
              <a:rPr lang="en-US" sz="2800" b="1" dirty="0" smtClean="0"/>
              <a:t> </a:t>
            </a:r>
            <a:r>
              <a:rPr lang="en-US" sz="2800" b="1" dirty="0" err="1" smtClean="0"/>
              <a:t>kỹ</a:t>
            </a:r>
            <a:r>
              <a:rPr lang="en-US" sz="2800" b="1" dirty="0" smtClean="0"/>
              <a:t> </a:t>
            </a:r>
            <a:r>
              <a:rPr lang="en-US" sz="2800" b="1" dirty="0" err="1" smtClean="0"/>
              <a:t>thuật</a:t>
            </a:r>
            <a:r>
              <a:rPr lang="en-US" sz="2800" b="1" dirty="0" smtClean="0"/>
              <a:t> </a:t>
            </a:r>
            <a:r>
              <a:rPr lang="en-US" sz="2800" b="1" dirty="0" err="1" smtClean="0"/>
              <a:t>của</a:t>
            </a:r>
            <a:r>
              <a:rPr lang="en-US" sz="2800" b="1" dirty="0" smtClean="0"/>
              <a:t> pin </a:t>
            </a:r>
            <a:r>
              <a:rPr lang="en-US" sz="2800" b="1" dirty="0" err="1" smtClean="0"/>
              <a:t>mặt</a:t>
            </a:r>
            <a:r>
              <a:rPr lang="en-US" sz="2800" b="1" dirty="0" smtClean="0"/>
              <a:t> </a:t>
            </a:r>
            <a:r>
              <a:rPr lang="en-US" sz="2800" b="1" dirty="0" err="1" smtClean="0"/>
              <a:t>trời</a:t>
            </a:r>
            <a:endParaRPr lang="en-US" sz="2800" b="1" dirty="0"/>
          </a:p>
        </p:txBody>
      </p:sp>
      <p:pic>
        <p:nvPicPr>
          <p:cNvPr id="5" name="Picture 4">
            <a:extLst>
              <a:ext uri="{FF2B5EF4-FFF2-40B4-BE49-F238E27FC236}">
                <a16:creationId xmlns="" xmlns:a16="http://schemas.microsoft.com/office/drawing/2014/main" id="{06FF1CB6-A8FC-4E40-A042-0C524028F4F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57999" y="1698757"/>
            <a:ext cx="4908096" cy="4077153"/>
          </a:xfrm>
          <a:prstGeom prst="rect">
            <a:avLst/>
          </a:prstGeom>
          <a:noFill/>
          <a:ln>
            <a:noFill/>
          </a:ln>
        </p:spPr>
      </p:pic>
    </p:spTree>
    <p:extLst>
      <p:ext uri="{BB962C8B-B14F-4D97-AF65-F5344CB8AC3E}">
        <p14:creationId xmlns:p14="http://schemas.microsoft.com/office/powerpoint/2010/main" val="3334439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838200" y="307975"/>
            <a:ext cx="10515600" cy="1601036"/>
          </a:xfrm>
        </p:spPr>
        <p:txBody>
          <a:bodyPr>
            <a:normAutofit/>
          </a:bodyPr>
          <a:lstStyle/>
          <a:p>
            <a:pPr algn="ctr"/>
            <a:r>
              <a:rPr lang="en-US" b="1" dirty="0"/>
              <a:t>6. </a:t>
            </a:r>
            <a:r>
              <a:rPr lang="en-US" b="1" dirty="0" err="1"/>
              <a:t>Cấu</a:t>
            </a:r>
            <a:r>
              <a:rPr lang="en-US" b="1" dirty="0"/>
              <a:t> </a:t>
            </a:r>
            <a:r>
              <a:rPr lang="en-US" b="1" dirty="0" err="1"/>
              <a:t>tạo</a:t>
            </a:r>
            <a:r>
              <a:rPr lang="en-US" b="1" dirty="0"/>
              <a:t> </a:t>
            </a:r>
            <a:r>
              <a:rPr lang="en-US" b="1" dirty="0" err="1"/>
              <a:t>và</a:t>
            </a:r>
            <a:r>
              <a:rPr lang="en-US" b="1" dirty="0"/>
              <a:t> </a:t>
            </a:r>
            <a:r>
              <a:rPr lang="en-US" b="1" dirty="0" err="1"/>
              <a:t>nguyên</a:t>
            </a:r>
            <a:r>
              <a:rPr lang="en-US" b="1" dirty="0"/>
              <a:t> </a:t>
            </a:r>
            <a:r>
              <a:rPr lang="en-US" b="1" dirty="0" err="1"/>
              <a:t>lý</a:t>
            </a:r>
            <a:r>
              <a:rPr lang="en-US" b="1" dirty="0"/>
              <a:t> </a:t>
            </a:r>
            <a:r>
              <a:rPr lang="en-US" b="1" dirty="0" err="1"/>
              <a:t>hoạt</a:t>
            </a:r>
            <a:r>
              <a:rPr lang="en-US" b="1" dirty="0"/>
              <a:t> </a:t>
            </a:r>
            <a:r>
              <a:rPr lang="en-US" b="1" dirty="0" err="1"/>
              <a:t>động</a:t>
            </a:r>
            <a:r>
              <a:rPr lang="en-US" b="1" dirty="0"/>
              <a:t> </a:t>
            </a:r>
            <a:r>
              <a:rPr lang="en-US" b="1" dirty="0" err="1"/>
              <a:t>của</a:t>
            </a:r>
            <a:r>
              <a:rPr lang="en-US" b="1" dirty="0"/>
              <a:t> </a:t>
            </a:r>
            <a:r>
              <a:rPr lang="en-US" b="1" dirty="0" err="1"/>
              <a:t>tấm</a:t>
            </a:r>
            <a:r>
              <a:rPr lang="en-US" b="1" dirty="0"/>
              <a:t> pin </a:t>
            </a:r>
            <a:r>
              <a:rPr lang="en-US" b="1" dirty="0" err="1"/>
              <a:t>năng</a:t>
            </a:r>
            <a:r>
              <a:rPr lang="en-US" b="1" dirty="0"/>
              <a:t> </a:t>
            </a:r>
            <a:r>
              <a:rPr lang="en-US" b="1" dirty="0" err="1"/>
              <a:t>lượng</a:t>
            </a:r>
            <a:r>
              <a:rPr lang="en-US" b="1" dirty="0"/>
              <a:t> </a:t>
            </a:r>
            <a:r>
              <a:rPr lang="en-US" b="1" dirty="0" err="1"/>
              <a:t>mặt</a:t>
            </a:r>
            <a:r>
              <a:rPr lang="en-US" b="1" dirty="0"/>
              <a:t> </a:t>
            </a:r>
            <a:r>
              <a:rPr lang="en-US" b="1" dirty="0" err="1" smtClean="0"/>
              <a:t>trời</a:t>
            </a:r>
            <a:endParaRPr lang="en-US" b="1" dirty="0"/>
          </a:p>
        </p:txBody>
      </p:sp>
      <p:sp>
        <p:nvSpPr>
          <p:cNvPr id="3" name="Content Placeholder 2">
            <a:extLst>
              <a:ext uri="{FF2B5EF4-FFF2-40B4-BE49-F238E27FC236}">
                <a16:creationId xmlns="" xmlns:a16="http://schemas.microsoft.com/office/drawing/2014/main" id="{86900416-4AD3-4455-B363-25F314FAFDD0}"/>
              </a:ext>
            </a:extLst>
          </p:cNvPr>
          <p:cNvSpPr>
            <a:spLocks noGrp="1"/>
          </p:cNvSpPr>
          <p:nvPr>
            <p:ph idx="1"/>
          </p:nvPr>
        </p:nvSpPr>
        <p:spPr>
          <a:xfrm>
            <a:off x="677779" y="2775284"/>
            <a:ext cx="10515600" cy="3112921"/>
          </a:xfrm>
        </p:spPr>
        <p:txBody>
          <a:bodyPr>
            <a:normAutofit/>
          </a:bodyPr>
          <a:lstStyle/>
          <a:p>
            <a:r>
              <a:rPr lang="en-US" b="1" i="1" dirty="0"/>
              <a:t>Fill factor – </a:t>
            </a:r>
            <a:r>
              <a:rPr lang="en-US" b="1" i="1" dirty="0" err="1"/>
              <a:t>Hệ</a:t>
            </a:r>
            <a:r>
              <a:rPr lang="en-US" b="1" i="1" dirty="0"/>
              <a:t> </a:t>
            </a:r>
            <a:r>
              <a:rPr lang="en-US" b="1" i="1" dirty="0" err="1"/>
              <a:t>số</a:t>
            </a:r>
            <a:r>
              <a:rPr lang="en-US" b="1" i="1" dirty="0"/>
              <a:t> </a:t>
            </a:r>
            <a:r>
              <a:rPr lang="en-US" b="1" i="1" dirty="0" err="1"/>
              <a:t>lấp</a:t>
            </a:r>
            <a:r>
              <a:rPr lang="en-US" b="1" i="1" dirty="0"/>
              <a:t> </a:t>
            </a:r>
            <a:r>
              <a:rPr lang="en-US" b="1" i="1" dirty="0" err="1"/>
              <a:t>đầy</a:t>
            </a:r>
            <a:endParaRPr lang="en-US" b="1" i="1" dirty="0"/>
          </a:p>
          <a:p>
            <a:r>
              <a:rPr lang="en-US" dirty="0" err="1"/>
              <a:t>Hệ</a:t>
            </a:r>
            <a:r>
              <a:rPr lang="en-US" dirty="0"/>
              <a:t> </a:t>
            </a:r>
            <a:r>
              <a:rPr lang="en-US" dirty="0" err="1"/>
              <a:t>số</a:t>
            </a:r>
            <a:r>
              <a:rPr lang="en-US" dirty="0"/>
              <a:t> </a:t>
            </a:r>
            <a:r>
              <a:rPr lang="en-US" dirty="0" err="1"/>
              <a:t>lấp</a:t>
            </a:r>
            <a:r>
              <a:rPr lang="en-US" dirty="0"/>
              <a:t> </a:t>
            </a:r>
            <a:r>
              <a:rPr lang="en-US" dirty="0" err="1"/>
              <a:t>đầy</a:t>
            </a:r>
            <a:r>
              <a:rPr lang="en-US" dirty="0"/>
              <a:t> </a:t>
            </a:r>
            <a:r>
              <a:rPr lang="en-US" dirty="0" err="1"/>
              <a:t>là</a:t>
            </a:r>
            <a:r>
              <a:rPr lang="en-US" dirty="0"/>
              <a:t> </a:t>
            </a:r>
            <a:r>
              <a:rPr lang="en-US" dirty="0" err="1"/>
              <a:t>tỷ</a:t>
            </a:r>
            <a:r>
              <a:rPr lang="en-US" dirty="0"/>
              <a:t> </a:t>
            </a:r>
            <a:r>
              <a:rPr lang="en-US" dirty="0" err="1"/>
              <a:t>số</a:t>
            </a:r>
            <a:r>
              <a:rPr lang="en-US" dirty="0"/>
              <a:t> </a:t>
            </a:r>
            <a:r>
              <a:rPr lang="en-US" dirty="0" err="1"/>
              <a:t>giữa</a:t>
            </a:r>
            <a:r>
              <a:rPr lang="en-US" dirty="0"/>
              <a:t> </a:t>
            </a:r>
            <a:r>
              <a:rPr lang="en-US" dirty="0" err="1"/>
              <a:t>công</a:t>
            </a:r>
            <a:r>
              <a:rPr lang="en-US" dirty="0"/>
              <a:t> </a:t>
            </a:r>
            <a:r>
              <a:rPr lang="en-US" dirty="0" err="1"/>
              <a:t>suất</a:t>
            </a:r>
            <a:r>
              <a:rPr lang="en-US" dirty="0"/>
              <a:t> </a:t>
            </a:r>
            <a:r>
              <a:rPr lang="en-US" dirty="0" err="1"/>
              <a:t>cực</a:t>
            </a:r>
            <a:r>
              <a:rPr lang="en-US" dirty="0"/>
              <a:t> </a:t>
            </a:r>
            <a:r>
              <a:rPr lang="en-US" dirty="0" err="1"/>
              <a:t>đại</a:t>
            </a:r>
            <a:r>
              <a:rPr lang="en-US" dirty="0"/>
              <a:t> </a:t>
            </a:r>
            <a:r>
              <a:rPr lang="en-US" dirty="0" err="1"/>
              <a:t>với</a:t>
            </a:r>
            <a:r>
              <a:rPr lang="en-US" dirty="0"/>
              <a:t> </a:t>
            </a:r>
            <a:r>
              <a:rPr lang="en-US" dirty="0" err="1"/>
              <a:t>Pmax</a:t>
            </a:r>
            <a:r>
              <a:rPr lang="en-US" dirty="0"/>
              <a:t> </a:t>
            </a:r>
            <a:r>
              <a:rPr lang="en-US" dirty="0" err="1"/>
              <a:t>với</a:t>
            </a:r>
            <a:r>
              <a:rPr lang="en-US" dirty="0"/>
              <a:t> </a:t>
            </a:r>
            <a:r>
              <a:rPr lang="en-US" dirty="0" err="1"/>
              <a:t>tích</a:t>
            </a:r>
            <a:r>
              <a:rPr lang="en-US" dirty="0"/>
              <a:t> </a:t>
            </a:r>
            <a:r>
              <a:rPr lang="en-US" dirty="0" err="1"/>
              <a:t>số</a:t>
            </a:r>
            <a:r>
              <a:rPr lang="en-US" dirty="0"/>
              <a:t> </a:t>
            </a:r>
            <a:r>
              <a:rPr lang="en-US" dirty="0" err="1"/>
              <a:t>Voc.Ioc</a:t>
            </a:r>
            <a:endParaRPr lang="en-US" dirty="0"/>
          </a:p>
        </p:txBody>
      </p:sp>
      <p:sp>
        <p:nvSpPr>
          <p:cNvPr id="4" name="Title 1">
            <a:extLst>
              <a:ext uri="{FF2B5EF4-FFF2-40B4-BE49-F238E27FC236}">
                <a16:creationId xmlns="" xmlns:a16="http://schemas.microsoft.com/office/drawing/2014/main" id="{6E2CD006-BCBC-4582-AE93-35778267FCDD}"/>
              </a:ext>
            </a:extLst>
          </p:cNvPr>
          <p:cNvSpPr txBox="1">
            <a:spLocks/>
          </p:cNvSpPr>
          <p:nvPr/>
        </p:nvSpPr>
        <p:spPr>
          <a:xfrm>
            <a:off x="950495" y="1909011"/>
            <a:ext cx="10515600" cy="8662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t>Ý </a:t>
            </a:r>
            <a:r>
              <a:rPr lang="en-US" sz="2800" b="1" dirty="0" err="1" smtClean="0"/>
              <a:t>nghĩa</a:t>
            </a:r>
            <a:r>
              <a:rPr lang="en-US" sz="2800" b="1" dirty="0" smtClean="0"/>
              <a:t> </a:t>
            </a:r>
            <a:r>
              <a:rPr lang="en-US" sz="2800" b="1" dirty="0" err="1" smtClean="0"/>
              <a:t>thông</a:t>
            </a:r>
            <a:r>
              <a:rPr lang="en-US" sz="2800" b="1" dirty="0" smtClean="0"/>
              <a:t> </a:t>
            </a:r>
            <a:r>
              <a:rPr lang="en-US" sz="2800" b="1" dirty="0" err="1" smtClean="0"/>
              <a:t>số</a:t>
            </a:r>
            <a:r>
              <a:rPr lang="en-US" sz="2800" b="1" dirty="0" smtClean="0"/>
              <a:t> </a:t>
            </a:r>
            <a:r>
              <a:rPr lang="en-US" sz="2800" b="1" dirty="0" err="1" smtClean="0"/>
              <a:t>kỹ</a:t>
            </a:r>
            <a:r>
              <a:rPr lang="en-US" sz="2800" b="1" dirty="0" smtClean="0"/>
              <a:t> </a:t>
            </a:r>
            <a:r>
              <a:rPr lang="en-US" sz="2800" b="1" dirty="0" err="1" smtClean="0"/>
              <a:t>thuật</a:t>
            </a:r>
            <a:r>
              <a:rPr lang="en-US" sz="2800" b="1" dirty="0" smtClean="0"/>
              <a:t> </a:t>
            </a:r>
            <a:r>
              <a:rPr lang="en-US" sz="2800" b="1" dirty="0" err="1" smtClean="0"/>
              <a:t>của</a:t>
            </a:r>
            <a:r>
              <a:rPr lang="en-US" sz="2800" b="1" dirty="0" smtClean="0"/>
              <a:t> pin </a:t>
            </a:r>
            <a:r>
              <a:rPr lang="en-US" sz="2800" b="1" dirty="0" err="1" smtClean="0"/>
              <a:t>mặt</a:t>
            </a:r>
            <a:r>
              <a:rPr lang="en-US" sz="2800" b="1" dirty="0" smtClean="0"/>
              <a:t> </a:t>
            </a:r>
            <a:r>
              <a:rPr lang="en-US" sz="2800" b="1" dirty="0" err="1" smtClean="0"/>
              <a:t>trời</a:t>
            </a:r>
            <a:endParaRPr lang="en-US" sz="2800" b="1" dirty="0"/>
          </a:p>
        </p:txBody>
      </p:sp>
      <p:pic>
        <p:nvPicPr>
          <p:cNvPr id="5" name="Picture 4" descr="Công thức công suất pin mặt trời">
            <a:extLst>
              <a:ext uri="{FF2B5EF4-FFF2-40B4-BE49-F238E27FC236}">
                <a16:creationId xmlns="" xmlns:a16="http://schemas.microsoft.com/office/drawing/2014/main" id="{A3237885-4B48-463A-82B7-EAC42B0B36B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2381" y="3818054"/>
            <a:ext cx="4302579" cy="2662192"/>
          </a:xfrm>
          <a:prstGeom prst="rect">
            <a:avLst/>
          </a:prstGeom>
          <a:noFill/>
          <a:ln>
            <a:noFill/>
          </a:ln>
        </p:spPr>
      </p:pic>
    </p:spTree>
    <p:extLst>
      <p:ext uri="{BB962C8B-B14F-4D97-AF65-F5344CB8AC3E}">
        <p14:creationId xmlns:p14="http://schemas.microsoft.com/office/powerpoint/2010/main" val="3927072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7. </a:t>
            </a:r>
            <a:r>
              <a:rPr lang="en-GB" b="1" dirty="0" err="1" smtClean="0"/>
              <a:t>Acquy</a:t>
            </a:r>
            <a:endParaRPr lang="en-GB" b="1" dirty="0"/>
          </a:p>
        </p:txBody>
      </p:sp>
      <p:sp>
        <p:nvSpPr>
          <p:cNvPr id="3" name="Content Placeholder 2"/>
          <p:cNvSpPr>
            <a:spLocks noGrp="1"/>
          </p:cNvSpPr>
          <p:nvPr>
            <p:ph idx="1"/>
          </p:nvPr>
        </p:nvSpPr>
        <p:spPr>
          <a:xfrm>
            <a:off x="838200" y="1419225"/>
            <a:ext cx="10515600" cy="4757738"/>
          </a:xfrm>
        </p:spPr>
        <p:txBody>
          <a:bodyPr/>
          <a:lstStyle/>
          <a:p>
            <a:pPr marL="0" indent="0">
              <a:buNone/>
            </a:pPr>
            <a:r>
              <a:rPr lang="en-GB" b="1" dirty="0" err="1" smtClean="0"/>
              <a:t>Chọn</a:t>
            </a:r>
            <a:r>
              <a:rPr lang="en-GB" b="1" dirty="0" smtClean="0"/>
              <a:t> </a:t>
            </a:r>
            <a:r>
              <a:rPr lang="en-GB" b="1" dirty="0" err="1" smtClean="0"/>
              <a:t>acquy</a:t>
            </a:r>
            <a:r>
              <a:rPr lang="en-GB" b="1" dirty="0" smtClean="0"/>
              <a:t> Lithium</a:t>
            </a:r>
          </a:p>
          <a:p>
            <a:pPr marL="0" indent="0">
              <a:buNone/>
            </a:pPr>
            <a:r>
              <a:rPr lang="en-US" dirty="0"/>
              <a:t>So </a:t>
            </a:r>
            <a:r>
              <a:rPr lang="en-US" dirty="0" err="1"/>
              <a:t>với</a:t>
            </a:r>
            <a:r>
              <a:rPr lang="en-US" dirty="0"/>
              <a:t> </a:t>
            </a:r>
            <a:r>
              <a:rPr lang="en-US" dirty="0" err="1"/>
              <a:t>acquy</a:t>
            </a:r>
            <a:r>
              <a:rPr lang="en-US" dirty="0"/>
              <a:t> </a:t>
            </a:r>
            <a:r>
              <a:rPr lang="en-US" dirty="0" err="1"/>
              <a:t>NiCd</a:t>
            </a:r>
            <a:r>
              <a:rPr lang="en-US" dirty="0"/>
              <a:t> </a:t>
            </a:r>
            <a:r>
              <a:rPr lang="en-US" dirty="0" err="1"/>
              <a:t>và</a:t>
            </a:r>
            <a:r>
              <a:rPr lang="en-US" dirty="0"/>
              <a:t> NiMH </a:t>
            </a:r>
            <a:r>
              <a:rPr lang="en-US" dirty="0" err="1"/>
              <a:t>của</a:t>
            </a:r>
            <a:r>
              <a:rPr lang="en-US" dirty="0"/>
              <a:t> </a:t>
            </a:r>
            <a:r>
              <a:rPr lang="en-US" dirty="0" err="1"/>
              <a:t>cùng</a:t>
            </a:r>
            <a:r>
              <a:rPr lang="en-US" dirty="0"/>
              <a:t> </a:t>
            </a:r>
            <a:r>
              <a:rPr lang="en-US" dirty="0" err="1"/>
              <a:t>một</a:t>
            </a:r>
            <a:r>
              <a:rPr lang="en-US" dirty="0"/>
              <a:t> </a:t>
            </a:r>
            <a:r>
              <a:rPr lang="en-US" dirty="0" err="1"/>
              <a:t>điện</a:t>
            </a:r>
            <a:r>
              <a:rPr lang="en-US" dirty="0"/>
              <a:t> </a:t>
            </a:r>
            <a:r>
              <a:rPr lang="en-US" dirty="0" err="1"/>
              <a:t>áp</a:t>
            </a:r>
            <a:r>
              <a:rPr lang="en-US" dirty="0"/>
              <a:t>, Li-Ion </a:t>
            </a:r>
            <a:r>
              <a:rPr lang="en-US" dirty="0" err="1"/>
              <a:t>có</a:t>
            </a:r>
            <a:r>
              <a:rPr lang="en-US" dirty="0"/>
              <a:t> </a:t>
            </a:r>
            <a:r>
              <a:rPr lang="en-US" dirty="0" err="1"/>
              <a:t>các</a:t>
            </a:r>
            <a:r>
              <a:rPr lang="en-US" dirty="0"/>
              <a:t> </a:t>
            </a:r>
            <a:r>
              <a:rPr lang="en-US" dirty="0" err="1"/>
              <a:t>ưu</a:t>
            </a:r>
            <a:r>
              <a:rPr lang="en-US" dirty="0"/>
              <a:t> </a:t>
            </a:r>
            <a:r>
              <a:rPr lang="en-US" dirty="0" err="1"/>
              <a:t>và</a:t>
            </a:r>
            <a:r>
              <a:rPr lang="en-US" dirty="0"/>
              <a:t> </a:t>
            </a:r>
            <a:r>
              <a:rPr lang="en-US" dirty="0" err="1"/>
              <a:t>nhược</a:t>
            </a:r>
            <a:r>
              <a:rPr lang="en-US" dirty="0"/>
              <a:t> </a:t>
            </a:r>
            <a:r>
              <a:rPr lang="en-US" dirty="0" err="1"/>
              <a:t>điểm</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799966415"/>
              </p:ext>
            </p:extLst>
          </p:nvPr>
        </p:nvGraphicFramePr>
        <p:xfrm>
          <a:off x="1714500" y="2744788"/>
          <a:ext cx="8020050" cy="4053840"/>
        </p:xfrm>
        <a:graphic>
          <a:graphicData uri="http://schemas.openxmlformats.org/drawingml/2006/table">
            <a:tbl>
              <a:tblPr firstRow="1" firstCol="1" bandRow="1">
                <a:tableStyleId>{5C22544A-7EE6-4342-B048-85BDC9FD1C3A}</a:tableStyleId>
              </a:tblPr>
              <a:tblGrid>
                <a:gridCol w="1487689"/>
                <a:gridCol w="6532361"/>
              </a:tblGrid>
              <a:tr h="0">
                <a:tc>
                  <a:txBody>
                    <a:bodyPr/>
                    <a:lstStyle/>
                    <a:p>
                      <a:pPr>
                        <a:spcBef>
                          <a:spcPts val="600"/>
                        </a:spcBef>
                        <a:spcAft>
                          <a:spcPts val="0"/>
                        </a:spcAft>
                      </a:pPr>
                      <a:r>
                        <a:rPr lang="en-US" sz="1800" dirty="0" err="1">
                          <a:effectLst/>
                        </a:rPr>
                        <a:t>Ưu</a:t>
                      </a:r>
                      <a:r>
                        <a:rPr lang="en-US" sz="1800" dirty="0">
                          <a:effectLst/>
                        </a:rPr>
                        <a:t> </a:t>
                      </a:r>
                      <a:r>
                        <a:rPr lang="en-US" sz="1800" dirty="0" err="1">
                          <a:effectLst/>
                        </a:rPr>
                        <a:t>điểm</a:t>
                      </a:r>
                      <a:endParaRPr lang="en-GB"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0">
                        <a:spcBef>
                          <a:spcPts val="600"/>
                        </a:spcBef>
                        <a:spcAft>
                          <a:spcPts val="0"/>
                        </a:spcAft>
                      </a:pPr>
                      <a:r>
                        <a:rPr lang="vi-VN" sz="1800" dirty="0">
                          <a:effectLst/>
                        </a:rPr>
                        <a:t>1. Trọng lượng nhẹ hơn.</a:t>
                      </a:r>
                      <a:endParaRPr lang="en-GB" sz="1800" dirty="0">
                        <a:effectLst/>
                      </a:endParaRPr>
                    </a:p>
                    <a:p>
                      <a:pPr indent="6350">
                        <a:spcBef>
                          <a:spcPts val="600"/>
                        </a:spcBef>
                        <a:spcAft>
                          <a:spcPts val="0"/>
                        </a:spcAft>
                      </a:pPr>
                      <a:r>
                        <a:rPr lang="vi-VN" sz="1800" dirty="0">
                          <a:effectLst/>
                        </a:rPr>
                        <a:t>2. Điện áp cao</a:t>
                      </a:r>
                      <a:endParaRPr lang="en-GB" sz="1800" dirty="0">
                        <a:effectLst/>
                      </a:endParaRPr>
                    </a:p>
                    <a:p>
                      <a:pPr indent="6350">
                        <a:spcBef>
                          <a:spcPts val="600"/>
                        </a:spcBef>
                        <a:spcAft>
                          <a:spcPts val="0"/>
                        </a:spcAft>
                      </a:pPr>
                      <a:r>
                        <a:rPr lang="vi-VN" sz="1800" dirty="0">
                          <a:effectLst/>
                        </a:rPr>
                        <a:t>3.  Mật độ năng lượng lớn hơn</a:t>
                      </a:r>
                      <a:endParaRPr lang="en-GB" sz="1800" dirty="0">
                        <a:effectLst/>
                      </a:endParaRPr>
                    </a:p>
                    <a:p>
                      <a:pPr indent="6350">
                        <a:spcBef>
                          <a:spcPts val="600"/>
                        </a:spcBef>
                        <a:spcAft>
                          <a:spcPts val="0"/>
                        </a:spcAft>
                      </a:pPr>
                      <a:r>
                        <a:rPr lang="vi-VN" sz="1800" dirty="0">
                          <a:effectLst/>
                        </a:rPr>
                        <a:t>4. Vòng đời dài hơn</a:t>
                      </a:r>
                      <a:endParaRPr lang="en-GB" sz="1800" dirty="0">
                        <a:effectLst/>
                      </a:endParaRPr>
                    </a:p>
                    <a:p>
                      <a:pPr indent="6350">
                        <a:spcBef>
                          <a:spcPts val="600"/>
                        </a:spcBef>
                        <a:spcAft>
                          <a:spcPts val="0"/>
                        </a:spcAft>
                      </a:pPr>
                      <a:r>
                        <a:rPr lang="vi-VN" sz="1800" dirty="0">
                          <a:effectLst/>
                        </a:rPr>
                        <a:t>5. An toàn cao hơn</a:t>
                      </a:r>
                      <a:endParaRPr lang="en-GB" sz="1800" dirty="0">
                        <a:effectLst/>
                      </a:endParaRPr>
                    </a:p>
                    <a:p>
                      <a:pPr indent="6350">
                        <a:spcBef>
                          <a:spcPts val="600"/>
                        </a:spcBef>
                        <a:spcAft>
                          <a:spcPts val="0"/>
                        </a:spcAft>
                      </a:pPr>
                      <a:r>
                        <a:rPr lang="vi-VN" sz="1800" dirty="0">
                          <a:effectLst/>
                        </a:rPr>
                        <a:t>6. Dòng tự xả nhỏ</a:t>
                      </a:r>
                      <a:endParaRPr lang="en-GB" sz="1800" dirty="0">
                        <a:effectLst/>
                      </a:endParaRPr>
                    </a:p>
                    <a:p>
                      <a:pPr indent="6350">
                        <a:spcBef>
                          <a:spcPts val="600"/>
                        </a:spcBef>
                        <a:spcAft>
                          <a:spcPts val="0"/>
                        </a:spcAft>
                      </a:pPr>
                      <a:r>
                        <a:rPr lang="vi-VN" sz="1800" dirty="0">
                          <a:effectLst/>
                        </a:rPr>
                        <a:t>7. Nạp nhanh hơn</a:t>
                      </a:r>
                      <a:endParaRPr lang="en-GB" sz="1800" dirty="0">
                        <a:effectLst/>
                      </a:endParaRPr>
                    </a:p>
                    <a:p>
                      <a:pPr indent="6350">
                        <a:spcBef>
                          <a:spcPts val="600"/>
                        </a:spcBef>
                        <a:spcAft>
                          <a:spcPts val="0"/>
                        </a:spcAft>
                      </a:pPr>
                      <a:r>
                        <a:rPr lang="vi-VN" sz="1800" dirty="0">
                          <a:effectLst/>
                        </a:rPr>
                        <a:t>8. Nhiệt độ làm việc</a:t>
                      </a:r>
                      <a:endParaRPr lang="en-GB" sz="1800" dirty="0">
                        <a:effectLst/>
                      </a:endParaRPr>
                    </a:p>
                    <a:p>
                      <a:pPr indent="6350">
                        <a:spcBef>
                          <a:spcPts val="600"/>
                        </a:spcBef>
                        <a:spcAft>
                          <a:spcPts val="0"/>
                        </a:spcAft>
                      </a:pPr>
                      <a:r>
                        <a:rPr lang="vi-VN" sz="1800" dirty="0">
                          <a:effectLst/>
                        </a:rPr>
                        <a:t>Nhiệt độ hoạt động là -25 ~ 45 ° C.  </a:t>
                      </a:r>
                      <a:endParaRPr lang="en-GB" sz="1800" dirty="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spcBef>
                          <a:spcPts val="600"/>
                        </a:spcBef>
                        <a:spcAft>
                          <a:spcPts val="0"/>
                        </a:spcAft>
                      </a:pPr>
                      <a:r>
                        <a:rPr lang="en-US" sz="1800">
                          <a:effectLst/>
                        </a:rPr>
                        <a:t>Nhược điểm</a:t>
                      </a:r>
                      <a:endParaRPr lang="en-GB"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6350">
                        <a:spcBef>
                          <a:spcPts val="600"/>
                        </a:spcBef>
                        <a:spcAft>
                          <a:spcPts val="0"/>
                        </a:spcAft>
                      </a:pPr>
                      <a:r>
                        <a:rPr lang="vi-VN" sz="1800" dirty="0">
                          <a:effectLst/>
                        </a:rPr>
                        <a:t>1</a:t>
                      </a:r>
                      <a:r>
                        <a:rPr lang="en-US" sz="1800" dirty="0">
                          <a:effectLst/>
                        </a:rPr>
                        <a:t>.</a:t>
                      </a:r>
                      <a:r>
                        <a:rPr lang="vi-VN" sz="1800" dirty="0">
                          <a:effectLst/>
                        </a:rPr>
                        <a:t> </a:t>
                      </a:r>
                      <a:r>
                        <a:rPr lang="en-US" sz="1800" dirty="0">
                          <a:effectLst/>
                        </a:rPr>
                        <a:t>L</a:t>
                      </a:r>
                      <a:r>
                        <a:rPr lang="vi-VN" sz="1800" dirty="0">
                          <a:effectLst/>
                        </a:rPr>
                        <a:t>ão hóa</a:t>
                      </a:r>
                      <a:endParaRPr lang="en-GB" sz="1800" dirty="0">
                        <a:effectLst/>
                      </a:endParaRPr>
                    </a:p>
                    <a:p>
                      <a:pPr indent="6350">
                        <a:spcBef>
                          <a:spcPts val="600"/>
                        </a:spcBef>
                        <a:spcAft>
                          <a:spcPts val="0"/>
                        </a:spcAft>
                      </a:pPr>
                      <a:r>
                        <a:rPr lang="vi-VN" sz="1800" dirty="0">
                          <a:effectLst/>
                        </a:rPr>
                        <a:t>2.  Không chịu quá tải</a:t>
                      </a:r>
                      <a:endParaRPr lang="en-GB" sz="1800" dirty="0">
                        <a:effectLst/>
                      </a:endParaRPr>
                    </a:p>
                    <a:p>
                      <a:pPr indent="6350">
                        <a:spcBef>
                          <a:spcPts val="600"/>
                        </a:spcBef>
                        <a:spcAft>
                          <a:spcPts val="0"/>
                        </a:spcAft>
                      </a:pPr>
                      <a:r>
                        <a:rPr lang="vi-VN" sz="1800" dirty="0">
                          <a:effectLst/>
                        </a:rPr>
                        <a:t>3.   Không xả quá</a:t>
                      </a:r>
                      <a:endParaRPr lang="en-GB" sz="18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532885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838200" y="307975"/>
            <a:ext cx="10515600" cy="835025"/>
          </a:xfrm>
        </p:spPr>
        <p:txBody>
          <a:bodyPr/>
          <a:lstStyle/>
          <a:p>
            <a:pPr algn="ctr"/>
            <a:r>
              <a:rPr lang="en-US" b="1" dirty="0" smtClean="0"/>
              <a:t>8. </a:t>
            </a:r>
            <a:r>
              <a:rPr lang="en-US" b="1" dirty="0" err="1" smtClean="0"/>
              <a:t>Nạp</a:t>
            </a:r>
            <a:r>
              <a:rPr lang="en-US" b="1" dirty="0" smtClean="0"/>
              <a:t> </a:t>
            </a:r>
            <a:r>
              <a:rPr lang="en-US" b="1" dirty="0" err="1" smtClean="0"/>
              <a:t>acquy</a:t>
            </a:r>
            <a:endParaRPr lang="en-US" b="1" dirty="0"/>
          </a:p>
        </p:txBody>
      </p:sp>
      <p:sp>
        <p:nvSpPr>
          <p:cNvPr id="3" name="Content Placeholder 2"/>
          <p:cNvSpPr>
            <a:spLocks noGrp="1"/>
          </p:cNvSpPr>
          <p:nvPr>
            <p:ph idx="1"/>
          </p:nvPr>
        </p:nvSpPr>
        <p:spPr>
          <a:xfrm>
            <a:off x="838200" y="1143000"/>
            <a:ext cx="10515600" cy="5033963"/>
          </a:xfrm>
        </p:spPr>
        <p:txBody>
          <a:bodyPr>
            <a:normAutofit lnSpcReduction="10000"/>
          </a:bodyPr>
          <a:lstStyle/>
          <a:p>
            <a:pPr marL="0" indent="0">
              <a:buNone/>
            </a:pPr>
            <a:r>
              <a:rPr lang="en-US" b="1" dirty="0"/>
              <a:t>1. </a:t>
            </a:r>
            <a:r>
              <a:rPr lang="en-US" b="1" dirty="0" err="1"/>
              <a:t>Nguyên</a:t>
            </a:r>
            <a:r>
              <a:rPr lang="en-US" b="1" dirty="0"/>
              <a:t> </a:t>
            </a:r>
            <a:r>
              <a:rPr lang="en-US" b="1" dirty="0" err="1"/>
              <a:t>lý</a:t>
            </a:r>
            <a:r>
              <a:rPr lang="en-US" b="1" dirty="0"/>
              <a:t> </a:t>
            </a:r>
            <a:r>
              <a:rPr lang="en-US" b="1" dirty="0" err="1"/>
              <a:t>cơ</a:t>
            </a:r>
            <a:r>
              <a:rPr lang="en-US" b="1" dirty="0"/>
              <a:t> </a:t>
            </a:r>
            <a:r>
              <a:rPr lang="en-US" b="1" dirty="0" err="1"/>
              <a:t>bản</a:t>
            </a:r>
            <a:r>
              <a:rPr lang="en-US" b="1" dirty="0"/>
              <a:t> [MP10]</a:t>
            </a:r>
            <a:endParaRPr lang="en-GB" b="1" dirty="0"/>
          </a:p>
          <a:p>
            <a:r>
              <a:rPr lang="en-US" dirty="0" err="1"/>
              <a:t>Dòng</a:t>
            </a:r>
            <a:r>
              <a:rPr lang="en-US" dirty="0"/>
              <a:t> </a:t>
            </a:r>
            <a:r>
              <a:rPr lang="en-US" dirty="0" err="1"/>
              <a:t>điện</a:t>
            </a:r>
            <a:r>
              <a:rPr lang="en-US" dirty="0"/>
              <a:t> </a:t>
            </a:r>
            <a:r>
              <a:rPr lang="en-US" dirty="0" err="1"/>
              <a:t>áp</a:t>
            </a:r>
            <a:r>
              <a:rPr lang="en-US" dirty="0"/>
              <a:t> </a:t>
            </a:r>
            <a:r>
              <a:rPr lang="en-US" dirty="0" err="1"/>
              <a:t>và</a:t>
            </a:r>
            <a:r>
              <a:rPr lang="en-US" dirty="0"/>
              <a:t> </a:t>
            </a:r>
            <a:r>
              <a:rPr lang="en-US" dirty="0" err="1"/>
              <a:t>năng</a:t>
            </a:r>
            <a:r>
              <a:rPr lang="en-US" dirty="0"/>
              <a:t> </a:t>
            </a:r>
            <a:r>
              <a:rPr lang="en-US" dirty="0" err="1"/>
              <a:t>lượng</a:t>
            </a:r>
            <a:r>
              <a:rPr lang="en-US" dirty="0"/>
              <a:t> </a:t>
            </a:r>
            <a:r>
              <a:rPr lang="en-US" dirty="0" err="1"/>
              <a:t>được</a:t>
            </a:r>
            <a:r>
              <a:rPr lang="en-US" dirty="0"/>
              <a:t> </a:t>
            </a:r>
            <a:r>
              <a:rPr lang="en-US" dirty="0" err="1"/>
              <a:t>tạo</a:t>
            </a:r>
            <a:r>
              <a:rPr lang="en-US" dirty="0"/>
              <a:t> </a:t>
            </a:r>
            <a:r>
              <a:rPr lang="en-US" dirty="0" err="1"/>
              <a:t>ra</a:t>
            </a:r>
            <a:r>
              <a:rPr lang="en-US" dirty="0"/>
              <a:t> </a:t>
            </a:r>
            <a:r>
              <a:rPr lang="en-US" dirty="0" err="1"/>
              <a:t>bởi</a:t>
            </a:r>
            <a:r>
              <a:rPr lang="en-US" dirty="0"/>
              <a:t> </a:t>
            </a:r>
            <a:r>
              <a:rPr lang="en-US" dirty="0" err="1"/>
              <a:t>một</a:t>
            </a:r>
            <a:r>
              <a:rPr lang="en-US" dirty="0"/>
              <a:t> </a:t>
            </a:r>
            <a:r>
              <a:rPr lang="en-US" dirty="0" err="1"/>
              <a:t>tấm</a:t>
            </a:r>
            <a:r>
              <a:rPr lang="en-US" dirty="0"/>
              <a:t> pin </a:t>
            </a:r>
            <a:r>
              <a:rPr lang="en-US" dirty="0" err="1"/>
              <a:t>năng</a:t>
            </a:r>
            <a:r>
              <a:rPr lang="en-US" dirty="0"/>
              <a:t> </a:t>
            </a:r>
            <a:r>
              <a:rPr lang="en-US" dirty="0" err="1"/>
              <a:t>lượng</a:t>
            </a:r>
            <a:r>
              <a:rPr lang="en-US" dirty="0"/>
              <a:t> </a:t>
            </a:r>
            <a:r>
              <a:rPr lang="en-US" dirty="0" err="1"/>
              <a:t>mặt</a:t>
            </a:r>
            <a:r>
              <a:rPr lang="en-US" dirty="0"/>
              <a:t> </a:t>
            </a:r>
            <a:r>
              <a:rPr lang="en-US" dirty="0" err="1"/>
              <a:t>trời</a:t>
            </a:r>
            <a:r>
              <a:rPr lang="en-US" dirty="0"/>
              <a:t> (</a:t>
            </a:r>
            <a:r>
              <a:rPr lang="en-US" b="1" i="1" dirty="0"/>
              <a:t>solar panel</a:t>
            </a:r>
            <a:r>
              <a:rPr lang="en-US" dirty="0"/>
              <a:t>) </a:t>
            </a:r>
            <a:r>
              <a:rPr lang="en-US" dirty="0" err="1"/>
              <a:t>rất</a:t>
            </a:r>
            <a:r>
              <a:rPr lang="en-US" dirty="0"/>
              <a:t> </a:t>
            </a:r>
            <a:r>
              <a:rPr lang="en-US" dirty="0" err="1"/>
              <a:t>khác</a:t>
            </a:r>
            <a:r>
              <a:rPr lang="en-US" dirty="0"/>
              <a:t> </a:t>
            </a:r>
            <a:r>
              <a:rPr lang="en-US" dirty="0" err="1"/>
              <a:t>nhau</a:t>
            </a:r>
            <a:r>
              <a:rPr lang="en-US" dirty="0"/>
              <a:t> </a:t>
            </a:r>
            <a:r>
              <a:rPr lang="en-US" dirty="0" err="1"/>
              <a:t>để</a:t>
            </a:r>
            <a:r>
              <a:rPr lang="en-US" dirty="0"/>
              <a:t> </a:t>
            </a:r>
            <a:r>
              <a:rPr lang="en-US" dirty="0" err="1"/>
              <a:t>đáp</a:t>
            </a:r>
            <a:r>
              <a:rPr lang="en-US" dirty="0"/>
              <a:t> </a:t>
            </a:r>
            <a:r>
              <a:rPr lang="en-US" dirty="0" err="1"/>
              <a:t>ứng</a:t>
            </a:r>
            <a:r>
              <a:rPr lang="en-US" dirty="0"/>
              <a:t> </a:t>
            </a:r>
            <a:r>
              <a:rPr lang="en-US" dirty="0" err="1"/>
              <a:t>với</a:t>
            </a:r>
            <a:r>
              <a:rPr lang="en-US" dirty="0"/>
              <a:t> </a:t>
            </a:r>
            <a:r>
              <a:rPr lang="en-US" dirty="0" err="1"/>
              <a:t>điều</a:t>
            </a:r>
            <a:r>
              <a:rPr lang="en-US" dirty="0"/>
              <a:t> </a:t>
            </a:r>
            <a:r>
              <a:rPr lang="en-US" dirty="0" err="1"/>
              <a:t>kiện</a:t>
            </a:r>
            <a:r>
              <a:rPr lang="en-US" dirty="0"/>
              <a:t> </a:t>
            </a:r>
            <a:r>
              <a:rPr lang="en-US" dirty="0" err="1"/>
              <a:t>môi</a:t>
            </a:r>
            <a:r>
              <a:rPr lang="en-US" dirty="0"/>
              <a:t> </a:t>
            </a:r>
            <a:r>
              <a:rPr lang="en-US" dirty="0" err="1"/>
              <a:t>trường</a:t>
            </a:r>
            <a:r>
              <a:rPr lang="en-US" dirty="0"/>
              <a:t> </a:t>
            </a:r>
            <a:r>
              <a:rPr lang="en-US" dirty="0" err="1"/>
              <a:t>xung</a:t>
            </a:r>
            <a:r>
              <a:rPr lang="en-US" dirty="0"/>
              <a:t> </a:t>
            </a:r>
            <a:r>
              <a:rPr lang="en-US" dirty="0" err="1"/>
              <a:t>quanh</a:t>
            </a:r>
            <a:r>
              <a:rPr lang="en-US" dirty="0"/>
              <a:t> </a:t>
            </a:r>
            <a:r>
              <a:rPr lang="en-US" dirty="0" err="1"/>
              <a:t>và</a:t>
            </a:r>
            <a:r>
              <a:rPr lang="en-US" dirty="0"/>
              <a:t> </a:t>
            </a:r>
            <a:r>
              <a:rPr lang="en-US" dirty="0" err="1"/>
              <a:t>phụ</a:t>
            </a:r>
            <a:r>
              <a:rPr lang="en-US" dirty="0"/>
              <a:t> </a:t>
            </a:r>
            <a:r>
              <a:rPr lang="en-US" dirty="0" err="1"/>
              <a:t>thuộc</a:t>
            </a:r>
            <a:r>
              <a:rPr lang="en-US" dirty="0"/>
              <a:t> </a:t>
            </a:r>
            <a:r>
              <a:rPr lang="en-US" dirty="0" err="1"/>
              <a:t>đáng</a:t>
            </a:r>
            <a:r>
              <a:rPr lang="en-US" dirty="0"/>
              <a:t> </a:t>
            </a:r>
            <a:r>
              <a:rPr lang="en-US" dirty="0" err="1"/>
              <a:t>kể</a:t>
            </a:r>
            <a:r>
              <a:rPr lang="en-US" dirty="0"/>
              <a:t> </a:t>
            </a:r>
            <a:r>
              <a:rPr lang="en-US" dirty="0" err="1"/>
              <a:t>vào</a:t>
            </a:r>
            <a:r>
              <a:rPr lang="en-US" dirty="0"/>
              <a:t> </a:t>
            </a:r>
            <a:r>
              <a:rPr lang="en-US" dirty="0" err="1"/>
              <a:t>trở</a:t>
            </a:r>
            <a:r>
              <a:rPr lang="en-US" dirty="0"/>
              <a:t> </a:t>
            </a:r>
            <a:r>
              <a:rPr lang="en-US" dirty="0" err="1"/>
              <a:t>kháng</a:t>
            </a:r>
            <a:r>
              <a:rPr lang="en-US" dirty="0"/>
              <a:t> </a:t>
            </a:r>
            <a:r>
              <a:rPr lang="en-US" dirty="0" err="1"/>
              <a:t>điện</a:t>
            </a:r>
            <a:r>
              <a:rPr lang="en-US" dirty="0"/>
              <a:t> </a:t>
            </a:r>
            <a:r>
              <a:rPr lang="en-US" dirty="0" err="1"/>
              <a:t>của</a:t>
            </a:r>
            <a:r>
              <a:rPr lang="en-US" dirty="0"/>
              <a:t> </a:t>
            </a:r>
            <a:r>
              <a:rPr lang="en-US" dirty="0" err="1"/>
              <a:t>tải</a:t>
            </a:r>
            <a:r>
              <a:rPr lang="en-US" dirty="0"/>
              <a:t> (V so </a:t>
            </a:r>
            <a:r>
              <a:rPr lang="en-US" dirty="0" err="1"/>
              <a:t>với</a:t>
            </a:r>
            <a:r>
              <a:rPr lang="en-US" dirty="0"/>
              <a:t> I). </a:t>
            </a:r>
            <a:r>
              <a:rPr lang="en-US" dirty="0" err="1"/>
              <a:t>Trong</a:t>
            </a:r>
            <a:r>
              <a:rPr lang="en-US" dirty="0"/>
              <a:t> </a:t>
            </a:r>
            <a:r>
              <a:rPr lang="en-US" dirty="0" err="1"/>
              <a:t>bất</a:t>
            </a:r>
            <a:r>
              <a:rPr lang="en-US" dirty="0"/>
              <a:t> </a:t>
            </a:r>
            <a:r>
              <a:rPr lang="en-US" dirty="0" err="1"/>
              <a:t>kỳ</a:t>
            </a:r>
            <a:r>
              <a:rPr lang="en-US" dirty="0"/>
              <a:t> </a:t>
            </a:r>
            <a:r>
              <a:rPr lang="en-US" dirty="0" err="1"/>
              <a:t>điều</a:t>
            </a:r>
            <a:r>
              <a:rPr lang="en-US" dirty="0"/>
              <a:t> </a:t>
            </a:r>
            <a:r>
              <a:rPr lang="en-US" dirty="0" err="1"/>
              <a:t>kiện</a:t>
            </a:r>
            <a:r>
              <a:rPr lang="en-US" dirty="0"/>
              <a:t> </a:t>
            </a:r>
            <a:r>
              <a:rPr lang="en-US" dirty="0" err="1"/>
              <a:t>môi</a:t>
            </a:r>
            <a:r>
              <a:rPr lang="en-US" dirty="0"/>
              <a:t> </a:t>
            </a:r>
            <a:r>
              <a:rPr lang="en-US" dirty="0" err="1"/>
              <a:t>trường</a:t>
            </a:r>
            <a:r>
              <a:rPr lang="en-US" dirty="0"/>
              <a:t> </a:t>
            </a:r>
            <a:r>
              <a:rPr lang="en-US" dirty="0" err="1"/>
              <a:t>xung</a:t>
            </a:r>
            <a:r>
              <a:rPr lang="en-US" dirty="0"/>
              <a:t> </a:t>
            </a:r>
            <a:r>
              <a:rPr lang="en-US" dirty="0" err="1"/>
              <a:t>quanh</a:t>
            </a:r>
            <a:r>
              <a:rPr lang="en-US" dirty="0"/>
              <a:t> </a:t>
            </a:r>
            <a:r>
              <a:rPr lang="en-US" dirty="0" err="1"/>
              <a:t>nào</a:t>
            </a:r>
            <a:r>
              <a:rPr lang="en-US" dirty="0"/>
              <a:t>, </a:t>
            </a:r>
            <a:r>
              <a:rPr lang="en-US" dirty="0" err="1"/>
              <a:t>nó</a:t>
            </a:r>
            <a:r>
              <a:rPr lang="en-US" dirty="0"/>
              <a:t> </a:t>
            </a:r>
            <a:r>
              <a:rPr lang="en-US" dirty="0" err="1"/>
              <a:t>được</a:t>
            </a:r>
            <a:r>
              <a:rPr lang="en-US" dirty="0"/>
              <a:t> </a:t>
            </a:r>
            <a:r>
              <a:rPr lang="en-US" dirty="0" err="1"/>
              <a:t>đặc</a:t>
            </a:r>
            <a:r>
              <a:rPr lang="en-US" dirty="0"/>
              <a:t> </a:t>
            </a:r>
            <a:r>
              <a:rPr lang="en-US" dirty="0" err="1"/>
              <a:t>trưng</a:t>
            </a:r>
            <a:r>
              <a:rPr lang="en-US" dirty="0"/>
              <a:t> </a:t>
            </a:r>
            <a:r>
              <a:rPr lang="en-US" dirty="0" err="1"/>
              <a:t>bởi</a:t>
            </a:r>
            <a:r>
              <a:rPr lang="en-US" dirty="0"/>
              <a:t> </a:t>
            </a:r>
            <a:r>
              <a:rPr lang="en-US" dirty="0" err="1"/>
              <a:t>một</a:t>
            </a:r>
            <a:r>
              <a:rPr lang="en-US" dirty="0"/>
              <a:t> </a:t>
            </a:r>
            <a:r>
              <a:rPr lang="en-US" dirty="0" err="1"/>
              <a:t>trở</a:t>
            </a:r>
            <a:r>
              <a:rPr lang="en-US" dirty="0"/>
              <a:t> </a:t>
            </a:r>
            <a:r>
              <a:rPr lang="en-US" dirty="0" err="1"/>
              <a:t>kháng</a:t>
            </a:r>
            <a:r>
              <a:rPr lang="en-US" dirty="0"/>
              <a:t> </a:t>
            </a:r>
            <a:r>
              <a:rPr lang="en-US" dirty="0" err="1"/>
              <a:t>tải</a:t>
            </a:r>
            <a:r>
              <a:rPr lang="en-US" dirty="0"/>
              <a:t> </a:t>
            </a:r>
            <a:r>
              <a:rPr lang="en-US" dirty="0" err="1"/>
              <a:t>lý</a:t>
            </a:r>
            <a:r>
              <a:rPr lang="en-US" dirty="0"/>
              <a:t> </a:t>
            </a:r>
            <a:r>
              <a:rPr lang="en-US" dirty="0" err="1"/>
              <a:t>tưởng</a:t>
            </a:r>
            <a:r>
              <a:rPr lang="en-US" dirty="0"/>
              <a:t>, </a:t>
            </a:r>
            <a:r>
              <a:rPr lang="en-US" dirty="0" err="1"/>
              <a:t>điều</a:t>
            </a:r>
            <a:r>
              <a:rPr lang="en-US" dirty="0"/>
              <a:t> </a:t>
            </a:r>
            <a:r>
              <a:rPr lang="en-US" dirty="0" err="1"/>
              <a:t>này</a:t>
            </a:r>
            <a:r>
              <a:rPr lang="en-US" dirty="0"/>
              <a:t> </a:t>
            </a:r>
            <a:r>
              <a:rPr lang="en-US" dirty="0" err="1"/>
              <a:t>nghĩa</a:t>
            </a:r>
            <a:r>
              <a:rPr lang="en-US" dirty="0"/>
              <a:t> </a:t>
            </a:r>
            <a:r>
              <a:rPr lang="en-US" dirty="0" err="1"/>
              <a:t>là</a:t>
            </a:r>
            <a:r>
              <a:rPr lang="en-US" dirty="0"/>
              <a:t> </a:t>
            </a:r>
            <a:r>
              <a:rPr lang="en-US" dirty="0" err="1"/>
              <a:t>nó</a:t>
            </a:r>
            <a:r>
              <a:rPr lang="en-US" dirty="0"/>
              <a:t> </a:t>
            </a:r>
            <a:r>
              <a:rPr lang="en-US" dirty="0" err="1"/>
              <a:t>hoạt</a:t>
            </a:r>
            <a:r>
              <a:rPr lang="en-US" dirty="0"/>
              <a:t> </a:t>
            </a:r>
            <a:r>
              <a:rPr lang="en-US" dirty="0" err="1"/>
              <a:t>động</a:t>
            </a:r>
            <a:r>
              <a:rPr lang="en-US" dirty="0"/>
              <a:t> ở V</a:t>
            </a:r>
            <a:r>
              <a:rPr lang="en-US" baseline="-25000" dirty="0"/>
              <a:t>MPPT</a:t>
            </a:r>
            <a:r>
              <a:rPr lang="en-US" dirty="0"/>
              <a:t> </a:t>
            </a:r>
            <a:r>
              <a:rPr lang="en-US" dirty="0" err="1"/>
              <a:t>và</a:t>
            </a:r>
            <a:r>
              <a:rPr lang="en-US" dirty="0"/>
              <a:t> </a:t>
            </a:r>
            <a:r>
              <a:rPr lang="en-US" dirty="0" err="1"/>
              <a:t>bơm</a:t>
            </a:r>
            <a:r>
              <a:rPr lang="en-US" dirty="0"/>
              <a:t> </a:t>
            </a:r>
            <a:r>
              <a:rPr lang="en-US" dirty="0" err="1"/>
              <a:t>công</a:t>
            </a:r>
            <a:r>
              <a:rPr lang="en-US" dirty="0"/>
              <a:t> </a:t>
            </a:r>
            <a:r>
              <a:rPr lang="en-US" dirty="0" err="1"/>
              <a:t>suất</a:t>
            </a:r>
            <a:r>
              <a:rPr lang="en-US" dirty="0"/>
              <a:t> </a:t>
            </a:r>
            <a:r>
              <a:rPr lang="en-US" dirty="0" err="1"/>
              <a:t>tối</a:t>
            </a:r>
            <a:r>
              <a:rPr lang="en-US" dirty="0"/>
              <a:t> </a:t>
            </a:r>
            <a:r>
              <a:rPr lang="en-US" dirty="0" err="1"/>
              <a:t>đa</a:t>
            </a:r>
            <a:r>
              <a:rPr lang="en-US" dirty="0" smtClean="0"/>
              <a:t>.</a:t>
            </a:r>
          </a:p>
          <a:p>
            <a:r>
              <a:rPr lang="en-US" dirty="0" err="1"/>
              <a:t>Các</a:t>
            </a:r>
            <a:r>
              <a:rPr lang="en-US" dirty="0"/>
              <a:t> </a:t>
            </a:r>
            <a:r>
              <a:rPr lang="en-US" dirty="0" err="1"/>
              <a:t>đồ</a:t>
            </a:r>
            <a:r>
              <a:rPr lang="en-US" dirty="0"/>
              <a:t> </a:t>
            </a:r>
            <a:r>
              <a:rPr lang="en-US" dirty="0" err="1"/>
              <a:t>thị</a:t>
            </a:r>
            <a:r>
              <a:rPr lang="en-US" dirty="0"/>
              <a:t> </a:t>
            </a:r>
            <a:r>
              <a:rPr lang="en-US" dirty="0" err="1"/>
              <a:t>đặc</a:t>
            </a:r>
            <a:r>
              <a:rPr lang="en-US" dirty="0"/>
              <a:t> </a:t>
            </a:r>
            <a:r>
              <a:rPr lang="en-US" dirty="0" err="1"/>
              <a:t>tính</a:t>
            </a:r>
            <a:r>
              <a:rPr lang="en-US" dirty="0"/>
              <a:t> </a:t>
            </a:r>
            <a:r>
              <a:rPr lang="en-US" dirty="0" err="1"/>
              <a:t>dòng</a:t>
            </a:r>
            <a:r>
              <a:rPr lang="en-US" dirty="0"/>
              <a:t> </a:t>
            </a:r>
            <a:r>
              <a:rPr lang="en-US" dirty="0" err="1"/>
              <a:t>điện-điện</a:t>
            </a:r>
            <a:r>
              <a:rPr lang="en-US" dirty="0"/>
              <a:t> </a:t>
            </a:r>
            <a:r>
              <a:rPr lang="en-US" dirty="0" err="1"/>
              <a:t>áp</a:t>
            </a:r>
            <a:r>
              <a:rPr lang="en-US" dirty="0"/>
              <a:t> (I-V), </a:t>
            </a:r>
            <a:r>
              <a:rPr lang="en-US" dirty="0" err="1"/>
              <a:t>của</a:t>
            </a:r>
            <a:r>
              <a:rPr lang="en-US" dirty="0"/>
              <a:t> solar panel </a:t>
            </a:r>
            <a:r>
              <a:rPr lang="en-US" dirty="0" err="1"/>
              <a:t>điển</a:t>
            </a:r>
            <a:r>
              <a:rPr lang="en-US" dirty="0"/>
              <a:t> </a:t>
            </a:r>
            <a:r>
              <a:rPr lang="en-US" dirty="0" err="1"/>
              <a:t>hình</a:t>
            </a:r>
            <a:r>
              <a:rPr lang="en-US" dirty="0"/>
              <a:t> </a:t>
            </a:r>
            <a:r>
              <a:rPr lang="en-US" dirty="0" err="1"/>
              <a:t>được</a:t>
            </a:r>
            <a:r>
              <a:rPr lang="en-US" dirty="0"/>
              <a:t> </a:t>
            </a:r>
            <a:r>
              <a:rPr lang="en-US" dirty="0" err="1"/>
              <a:t>vẽ</a:t>
            </a:r>
            <a:r>
              <a:rPr lang="en-US" dirty="0"/>
              <a:t> </a:t>
            </a:r>
            <a:r>
              <a:rPr lang="en-US" dirty="0" err="1"/>
              <a:t>trên</a:t>
            </a:r>
            <a:r>
              <a:rPr lang="en-US" dirty="0"/>
              <a:t> </a:t>
            </a:r>
            <a:r>
              <a:rPr lang="en-US" dirty="0" err="1"/>
              <a:t>hình</a:t>
            </a:r>
            <a:r>
              <a:rPr lang="en-US" dirty="0"/>
              <a:t> 1, </a:t>
            </a:r>
            <a:r>
              <a:rPr lang="en-US" dirty="0" err="1"/>
              <a:t>công</a:t>
            </a:r>
            <a:r>
              <a:rPr lang="en-US" dirty="0"/>
              <a:t> </a:t>
            </a:r>
            <a:r>
              <a:rPr lang="en-US" dirty="0" err="1"/>
              <a:t>suất</a:t>
            </a:r>
            <a:r>
              <a:rPr lang="en-US" dirty="0"/>
              <a:t> </a:t>
            </a:r>
            <a:r>
              <a:rPr lang="en-US" dirty="0" err="1"/>
              <a:t>mà</a:t>
            </a:r>
            <a:r>
              <a:rPr lang="en-US" dirty="0"/>
              <a:t> solar panel </a:t>
            </a:r>
            <a:r>
              <a:rPr lang="en-US" dirty="0" err="1"/>
              <a:t>cung</a:t>
            </a:r>
            <a:r>
              <a:rPr lang="en-US" dirty="0"/>
              <a:t> </a:t>
            </a:r>
            <a:r>
              <a:rPr lang="en-US" dirty="0" err="1"/>
              <a:t>cấp</a:t>
            </a:r>
            <a:r>
              <a:rPr lang="en-US" dirty="0"/>
              <a:t> </a:t>
            </a:r>
            <a:r>
              <a:rPr lang="en-US" dirty="0" err="1"/>
              <a:t>là</a:t>
            </a:r>
            <a:r>
              <a:rPr lang="en-US" dirty="0"/>
              <a:t> </a:t>
            </a:r>
            <a:r>
              <a:rPr lang="en-US" dirty="0" err="1"/>
              <a:t>tích</a:t>
            </a:r>
            <a:r>
              <a:rPr lang="en-US" dirty="0"/>
              <a:t> </a:t>
            </a:r>
            <a:r>
              <a:rPr lang="en-US" dirty="0" err="1"/>
              <a:t>dòng</a:t>
            </a:r>
            <a:r>
              <a:rPr lang="en-US" dirty="0"/>
              <a:t> </a:t>
            </a:r>
            <a:r>
              <a:rPr lang="en-US" dirty="0" err="1"/>
              <a:t>điện</a:t>
            </a:r>
            <a:r>
              <a:rPr lang="en-US" dirty="0"/>
              <a:t> </a:t>
            </a:r>
            <a:r>
              <a:rPr lang="en-US" dirty="0" err="1"/>
              <a:t>nhân</a:t>
            </a:r>
            <a:r>
              <a:rPr lang="en-US" dirty="0"/>
              <a:t> </a:t>
            </a:r>
            <a:r>
              <a:rPr lang="en-US" dirty="0" err="1"/>
              <a:t>điện</a:t>
            </a:r>
            <a:r>
              <a:rPr lang="en-US" dirty="0"/>
              <a:t> </a:t>
            </a:r>
            <a:r>
              <a:rPr lang="en-US" dirty="0" err="1"/>
              <a:t>áp</a:t>
            </a:r>
            <a:r>
              <a:rPr lang="en-US" dirty="0"/>
              <a:t> (P=V.I), </a:t>
            </a:r>
            <a:r>
              <a:rPr lang="en-US" dirty="0" err="1"/>
              <a:t>đồ</a:t>
            </a:r>
            <a:r>
              <a:rPr lang="en-US" dirty="0"/>
              <a:t> </a:t>
            </a:r>
            <a:r>
              <a:rPr lang="en-US" dirty="0" err="1"/>
              <a:t>thị</a:t>
            </a:r>
            <a:r>
              <a:rPr lang="en-US" dirty="0"/>
              <a:t> </a:t>
            </a:r>
            <a:r>
              <a:rPr lang="en-US" dirty="0" err="1"/>
              <a:t>công</a:t>
            </a:r>
            <a:r>
              <a:rPr lang="en-US" dirty="0"/>
              <a:t> </a:t>
            </a:r>
            <a:r>
              <a:rPr lang="en-US" dirty="0" err="1"/>
              <a:t>suất</a:t>
            </a:r>
            <a:r>
              <a:rPr lang="en-US" dirty="0"/>
              <a:t> – </a:t>
            </a:r>
            <a:r>
              <a:rPr lang="en-US" dirty="0" err="1"/>
              <a:t>điện</a:t>
            </a:r>
            <a:r>
              <a:rPr lang="en-US" dirty="0"/>
              <a:t> </a:t>
            </a:r>
            <a:r>
              <a:rPr lang="en-US" dirty="0" err="1"/>
              <a:t>áp</a:t>
            </a:r>
            <a:r>
              <a:rPr lang="en-US" dirty="0"/>
              <a:t> (P-V) </a:t>
            </a:r>
            <a:r>
              <a:rPr lang="en-US" dirty="0" err="1"/>
              <a:t>được</a:t>
            </a:r>
            <a:r>
              <a:rPr lang="en-US" dirty="0"/>
              <a:t> </a:t>
            </a:r>
            <a:r>
              <a:rPr lang="en-US" dirty="0" err="1"/>
              <a:t>vẽ</a:t>
            </a:r>
            <a:r>
              <a:rPr lang="en-US" dirty="0"/>
              <a:t> </a:t>
            </a:r>
            <a:r>
              <a:rPr lang="en-US" dirty="0" err="1"/>
              <a:t>cùng</a:t>
            </a:r>
            <a:r>
              <a:rPr lang="en-US" dirty="0"/>
              <a:t> </a:t>
            </a:r>
            <a:r>
              <a:rPr lang="en-US" dirty="0" err="1"/>
              <a:t>trên</a:t>
            </a:r>
            <a:r>
              <a:rPr lang="en-US" dirty="0"/>
              <a:t> </a:t>
            </a:r>
            <a:r>
              <a:rPr lang="en-US" dirty="0" err="1"/>
              <a:t>hình</a:t>
            </a:r>
            <a:r>
              <a:rPr lang="en-US" dirty="0"/>
              <a:t> 1a. </a:t>
            </a:r>
            <a:r>
              <a:rPr lang="en-US" dirty="0" err="1"/>
              <a:t>Đồ</a:t>
            </a:r>
            <a:r>
              <a:rPr lang="en-US" dirty="0"/>
              <a:t> </a:t>
            </a:r>
            <a:r>
              <a:rPr lang="en-US" dirty="0" err="1"/>
              <a:t>thị</a:t>
            </a:r>
            <a:r>
              <a:rPr lang="en-US" dirty="0"/>
              <a:t> P-V </a:t>
            </a:r>
            <a:r>
              <a:rPr lang="en-US" dirty="0" err="1"/>
              <a:t>có</a:t>
            </a:r>
            <a:r>
              <a:rPr lang="en-US" dirty="0"/>
              <a:t> </a:t>
            </a:r>
            <a:r>
              <a:rPr lang="en-US" dirty="0" err="1"/>
              <a:t>một</a:t>
            </a:r>
            <a:r>
              <a:rPr lang="en-US" dirty="0"/>
              <a:t> </a:t>
            </a:r>
            <a:r>
              <a:rPr lang="en-US" dirty="0" err="1"/>
              <a:t>điểm</a:t>
            </a:r>
            <a:r>
              <a:rPr lang="en-US" dirty="0"/>
              <a:t> </a:t>
            </a:r>
            <a:r>
              <a:rPr lang="en-US" dirty="0" err="1"/>
              <a:t>có</a:t>
            </a:r>
            <a:r>
              <a:rPr lang="en-US" dirty="0"/>
              <a:t> </a:t>
            </a:r>
            <a:r>
              <a:rPr lang="en-US" dirty="0" err="1"/>
              <a:t>công</a:t>
            </a:r>
            <a:r>
              <a:rPr lang="en-US" dirty="0"/>
              <a:t> </a:t>
            </a:r>
            <a:r>
              <a:rPr lang="en-US" dirty="0" err="1"/>
              <a:t>suất</a:t>
            </a:r>
            <a:r>
              <a:rPr lang="en-US" dirty="0"/>
              <a:t> </a:t>
            </a:r>
            <a:r>
              <a:rPr lang="en-US" dirty="0" err="1"/>
              <a:t>cực</a:t>
            </a:r>
            <a:r>
              <a:rPr lang="en-US" dirty="0"/>
              <a:t> </a:t>
            </a:r>
            <a:r>
              <a:rPr lang="en-US" dirty="0" err="1"/>
              <a:t>đại</a:t>
            </a:r>
            <a:r>
              <a:rPr lang="en-US" dirty="0"/>
              <a:t> </a:t>
            </a:r>
            <a:r>
              <a:rPr lang="en-US" dirty="0" err="1"/>
              <a:t>đó</a:t>
            </a:r>
            <a:r>
              <a:rPr lang="en-US" dirty="0"/>
              <a:t> </a:t>
            </a:r>
            <a:r>
              <a:rPr lang="en-US" dirty="0" err="1"/>
              <a:t>có</a:t>
            </a:r>
            <a:r>
              <a:rPr lang="en-US" dirty="0"/>
              <a:t> </a:t>
            </a:r>
            <a:r>
              <a:rPr lang="en-US" dirty="0" err="1"/>
              <a:t>dòng</a:t>
            </a:r>
            <a:r>
              <a:rPr lang="en-US" dirty="0"/>
              <a:t> </a:t>
            </a:r>
            <a:r>
              <a:rPr lang="en-US" dirty="0" err="1"/>
              <a:t>điện</a:t>
            </a:r>
            <a:r>
              <a:rPr lang="en-US" dirty="0"/>
              <a:t> </a:t>
            </a:r>
            <a:r>
              <a:rPr lang="en-US" dirty="0" err="1"/>
              <a:t>đạt</a:t>
            </a:r>
            <a:r>
              <a:rPr lang="en-US" dirty="0"/>
              <a:t> </a:t>
            </a:r>
            <a:r>
              <a:rPr lang="en-US" dirty="0" err="1"/>
              <a:t>công</a:t>
            </a:r>
            <a:r>
              <a:rPr lang="en-US" dirty="0"/>
              <a:t> </a:t>
            </a:r>
            <a:r>
              <a:rPr lang="en-US" dirty="0" err="1"/>
              <a:t>suất</a:t>
            </a:r>
            <a:r>
              <a:rPr lang="en-US" dirty="0"/>
              <a:t> </a:t>
            </a:r>
            <a:r>
              <a:rPr lang="en-US" dirty="0" err="1"/>
              <a:t>cực</a:t>
            </a:r>
            <a:r>
              <a:rPr lang="en-US" dirty="0"/>
              <a:t> </a:t>
            </a:r>
            <a:r>
              <a:rPr lang="en-US" dirty="0" err="1"/>
              <a:t>đại</a:t>
            </a:r>
            <a:r>
              <a:rPr lang="en-US" dirty="0"/>
              <a:t> (</a:t>
            </a:r>
            <a:r>
              <a:rPr lang="en-US" dirty="0" err="1"/>
              <a:t>I</a:t>
            </a:r>
            <a:r>
              <a:rPr lang="en-US" baseline="-25000" dirty="0" err="1"/>
              <a:t>mpp</a:t>
            </a:r>
            <a:r>
              <a:rPr lang="en-US" dirty="0"/>
              <a:t>) </a:t>
            </a:r>
            <a:r>
              <a:rPr lang="en-US" dirty="0" err="1"/>
              <a:t>và</a:t>
            </a:r>
            <a:r>
              <a:rPr lang="en-US" dirty="0"/>
              <a:t> </a:t>
            </a:r>
            <a:r>
              <a:rPr lang="en-US" dirty="0" err="1"/>
              <a:t>điện</a:t>
            </a:r>
            <a:r>
              <a:rPr lang="en-US" dirty="0"/>
              <a:t> </a:t>
            </a:r>
            <a:r>
              <a:rPr lang="en-US" dirty="0" err="1"/>
              <a:t>áp</a:t>
            </a:r>
            <a:r>
              <a:rPr lang="en-US" dirty="0"/>
              <a:t> </a:t>
            </a:r>
            <a:r>
              <a:rPr lang="en-US" dirty="0" err="1"/>
              <a:t>đạt</a:t>
            </a:r>
            <a:r>
              <a:rPr lang="en-US" dirty="0"/>
              <a:t> </a:t>
            </a:r>
            <a:r>
              <a:rPr lang="en-US" dirty="0" err="1"/>
              <a:t>dông</a:t>
            </a:r>
            <a:r>
              <a:rPr lang="en-US" dirty="0"/>
              <a:t> </a:t>
            </a:r>
            <a:r>
              <a:rPr lang="en-US" dirty="0" err="1"/>
              <a:t>suất</a:t>
            </a:r>
            <a:r>
              <a:rPr lang="en-US" dirty="0"/>
              <a:t> </a:t>
            </a:r>
            <a:r>
              <a:rPr lang="en-US" dirty="0" err="1"/>
              <a:t>cực</a:t>
            </a:r>
            <a:r>
              <a:rPr lang="en-US" dirty="0"/>
              <a:t> </a:t>
            </a:r>
            <a:r>
              <a:rPr lang="en-US" dirty="0" err="1"/>
              <a:t>đại</a:t>
            </a:r>
            <a:r>
              <a:rPr lang="en-US" dirty="0"/>
              <a:t> </a:t>
            </a:r>
            <a:r>
              <a:rPr lang="en-US" dirty="0" err="1"/>
              <a:t>tương</a:t>
            </a:r>
            <a:r>
              <a:rPr lang="en-US" dirty="0"/>
              <a:t> </a:t>
            </a:r>
            <a:r>
              <a:rPr lang="en-US" dirty="0" err="1"/>
              <a:t>ứng</a:t>
            </a:r>
            <a:r>
              <a:rPr lang="en-US" dirty="0"/>
              <a:t> </a:t>
            </a:r>
            <a:endParaRPr lang="en-GB" dirty="0"/>
          </a:p>
          <a:p>
            <a:endParaRPr lang="en-GB" dirty="0"/>
          </a:p>
        </p:txBody>
      </p:sp>
    </p:spTree>
    <p:extLst>
      <p:ext uri="{BB962C8B-B14F-4D97-AF65-F5344CB8AC3E}">
        <p14:creationId xmlns:p14="http://schemas.microsoft.com/office/powerpoint/2010/main" val="309681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838200" y="307975"/>
            <a:ext cx="10515600" cy="835025"/>
          </a:xfrm>
        </p:spPr>
        <p:txBody>
          <a:bodyPr/>
          <a:lstStyle/>
          <a:p>
            <a:pPr algn="ctr"/>
            <a:r>
              <a:rPr lang="en-US" b="1" dirty="0" smtClean="0"/>
              <a:t>8. </a:t>
            </a:r>
            <a:r>
              <a:rPr lang="en-US" b="1" dirty="0" err="1" smtClean="0"/>
              <a:t>Nạp</a:t>
            </a:r>
            <a:r>
              <a:rPr lang="en-US" b="1" dirty="0" smtClean="0"/>
              <a:t> </a:t>
            </a:r>
            <a:r>
              <a:rPr lang="en-US" b="1" dirty="0" err="1" smtClean="0"/>
              <a:t>acquy</a:t>
            </a:r>
            <a:endParaRPr lang="en-US" b="1" dirty="0"/>
          </a:p>
        </p:txBody>
      </p:sp>
      <p:sp>
        <p:nvSpPr>
          <p:cNvPr id="3" name="Content Placeholder 2"/>
          <p:cNvSpPr>
            <a:spLocks noGrp="1"/>
          </p:cNvSpPr>
          <p:nvPr>
            <p:ph idx="1"/>
          </p:nvPr>
        </p:nvSpPr>
        <p:spPr>
          <a:xfrm>
            <a:off x="838200" y="1143000"/>
            <a:ext cx="10515600" cy="5033963"/>
          </a:xfrm>
        </p:spPr>
        <p:txBody>
          <a:bodyPr>
            <a:normAutofit/>
          </a:bodyPr>
          <a:lstStyle/>
          <a:p>
            <a:pPr marL="0" indent="0">
              <a:buNone/>
            </a:pPr>
            <a:r>
              <a:rPr lang="en-US" b="1" dirty="0"/>
              <a:t>1. </a:t>
            </a:r>
            <a:r>
              <a:rPr lang="en-US" b="1" dirty="0" err="1"/>
              <a:t>Nguyên</a:t>
            </a:r>
            <a:r>
              <a:rPr lang="en-US" b="1" dirty="0"/>
              <a:t> </a:t>
            </a:r>
            <a:r>
              <a:rPr lang="en-US" b="1" dirty="0" err="1"/>
              <a:t>lý</a:t>
            </a:r>
            <a:r>
              <a:rPr lang="en-US" b="1" dirty="0"/>
              <a:t> </a:t>
            </a:r>
            <a:r>
              <a:rPr lang="en-US" b="1" dirty="0" err="1"/>
              <a:t>cơ</a:t>
            </a:r>
            <a:r>
              <a:rPr lang="en-US" b="1" dirty="0"/>
              <a:t> </a:t>
            </a:r>
            <a:r>
              <a:rPr lang="en-US" b="1" dirty="0" err="1" smtClean="0"/>
              <a:t>bản</a:t>
            </a:r>
            <a:endParaRPr lang="en-GB" b="1" dirty="0"/>
          </a:p>
        </p:txBody>
      </p:sp>
      <p:grpSp>
        <p:nvGrpSpPr>
          <p:cNvPr id="4" name="Group 3"/>
          <p:cNvGrpSpPr/>
          <p:nvPr/>
        </p:nvGrpSpPr>
        <p:grpSpPr>
          <a:xfrm>
            <a:off x="657726" y="1796715"/>
            <a:ext cx="10491537" cy="4380247"/>
            <a:chOff x="0" y="0"/>
            <a:chExt cx="6229985" cy="4977130"/>
          </a:xfrm>
        </p:grpSpPr>
        <p:grpSp>
          <p:nvGrpSpPr>
            <p:cNvPr id="5" name="Group 4"/>
            <p:cNvGrpSpPr/>
            <p:nvPr/>
          </p:nvGrpSpPr>
          <p:grpSpPr>
            <a:xfrm>
              <a:off x="0" y="0"/>
              <a:ext cx="6229985" cy="4977130"/>
              <a:chOff x="-2697845" y="0"/>
              <a:chExt cx="5041630" cy="4978199"/>
            </a:xfrm>
          </p:grpSpPr>
          <p:grpSp>
            <p:nvGrpSpPr>
              <p:cNvPr id="7" name="Group 6"/>
              <p:cNvGrpSpPr/>
              <p:nvPr/>
            </p:nvGrpSpPr>
            <p:grpSpPr>
              <a:xfrm>
                <a:off x="0" y="0"/>
                <a:ext cx="2343785" cy="4686300"/>
                <a:chOff x="-334384" y="0"/>
                <a:chExt cx="3330055" cy="622697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384" y="3244934"/>
                  <a:ext cx="3330055" cy="2982036"/>
                </a:xfrm>
                <a:prstGeom prst="rect">
                  <a:avLst/>
                </a:prstGeom>
                <a:noFill/>
                <a:ln>
                  <a:noFill/>
                </a:ln>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384" y="0"/>
                  <a:ext cx="3330054" cy="2982036"/>
                </a:xfrm>
                <a:prstGeom prst="rect">
                  <a:avLst/>
                </a:prstGeom>
                <a:noFill/>
                <a:ln>
                  <a:noFill/>
                </a:ln>
              </p:spPr>
            </p:pic>
          </p:grpSp>
          <p:sp>
            <p:nvSpPr>
              <p:cNvPr id="8" name="Text Box 19"/>
              <p:cNvSpPr txBox="1"/>
              <p:nvPr/>
            </p:nvSpPr>
            <p:spPr>
              <a:xfrm>
                <a:off x="-1875960" y="2021427"/>
                <a:ext cx="1248771" cy="57320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r>
                  <a:rPr lang="en-US" sz="1400">
                    <a:effectLst/>
                    <a:latin typeface="Times New Roman" panose="02020603050405020304" pitchFamily="18" charset="0"/>
                    <a:ea typeface="Arial" panose="020B0604020202020204" pitchFamily="34" charset="0"/>
                  </a:rPr>
                  <a:t>a.</a:t>
                </a:r>
                <a:endParaRPr lang="en-GB" sz="1400">
                  <a:effectLst/>
                  <a:latin typeface="Times New Roman" panose="02020603050405020304" pitchFamily="18" charset="0"/>
                  <a:ea typeface="Arial" panose="020B0604020202020204" pitchFamily="34" charset="0"/>
                </a:endParaRPr>
              </a:p>
            </p:txBody>
          </p:sp>
          <p:sp>
            <p:nvSpPr>
              <p:cNvPr id="9" name="Text Box 20"/>
              <p:cNvSpPr txBox="1"/>
              <p:nvPr/>
            </p:nvSpPr>
            <p:spPr>
              <a:xfrm>
                <a:off x="498143" y="2133613"/>
                <a:ext cx="1248771" cy="39632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r>
                  <a:rPr lang="en-US" sz="1400">
                    <a:effectLst/>
                    <a:latin typeface="Times New Roman" panose="02020603050405020304" pitchFamily="18" charset="0"/>
                    <a:ea typeface="Arial" panose="020B0604020202020204" pitchFamily="34" charset="0"/>
                  </a:rPr>
                  <a:t>b.</a:t>
                </a:r>
                <a:endParaRPr lang="en-GB" sz="1400">
                  <a:effectLst/>
                  <a:latin typeface="Times New Roman" panose="02020603050405020304" pitchFamily="18" charset="0"/>
                  <a:ea typeface="Arial" panose="020B0604020202020204" pitchFamily="34" charset="0"/>
                </a:endParaRPr>
              </a:p>
            </p:txBody>
          </p:sp>
          <p:sp>
            <p:nvSpPr>
              <p:cNvPr id="10" name="Text Box 21"/>
              <p:cNvSpPr txBox="1"/>
              <p:nvPr/>
            </p:nvSpPr>
            <p:spPr>
              <a:xfrm>
                <a:off x="559808" y="4581876"/>
                <a:ext cx="1248771" cy="39632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r>
                  <a:rPr lang="en-US" sz="1400">
                    <a:effectLst/>
                    <a:latin typeface="Times New Roman" panose="02020603050405020304" pitchFamily="18" charset="0"/>
                    <a:ea typeface="Arial" panose="020B0604020202020204" pitchFamily="34" charset="0"/>
                  </a:rPr>
                  <a:t>c.</a:t>
                </a:r>
                <a:endParaRPr lang="en-GB" sz="1400">
                  <a:effectLst/>
                  <a:latin typeface="Times New Roman" panose="02020603050405020304" pitchFamily="18" charset="0"/>
                  <a:ea typeface="Arial" panose="020B0604020202020204" pitchFamily="34" charset="0"/>
                </a:endParaRPr>
              </a:p>
            </p:txBody>
          </p:sp>
          <p:sp>
            <p:nvSpPr>
              <p:cNvPr id="11" name="Text Box 22"/>
              <p:cNvSpPr txBox="1"/>
              <p:nvPr/>
            </p:nvSpPr>
            <p:spPr>
              <a:xfrm>
                <a:off x="-2697845" y="3099442"/>
                <a:ext cx="2651595" cy="1283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r>
                  <a:rPr lang="en-US" sz="1400">
                    <a:effectLst/>
                    <a:latin typeface="Times New Roman" panose="02020603050405020304" pitchFamily="18" charset="0"/>
                    <a:ea typeface="Arial" panose="020B0604020202020204" pitchFamily="34" charset="0"/>
                  </a:rPr>
                  <a:t>Hình 1. Các đặc tính của panel năng lượng mặt trời; a. Thể hiện đặc tính I–V và P-V, b. Các đặc tính I-V với mức chiếu xạ khác nhau, c. Đặc tính P-V với mức chiếu xạ khác nhau [MP08, MT14]</a:t>
                </a:r>
                <a:endParaRPr lang="en-GB" sz="1400">
                  <a:effectLst/>
                  <a:latin typeface="Times New Roman" panose="02020603050405020304" pitchFamily="18" charset="0"/>
                  <a:ea typeface="Arial" panose="020B0604020202020204" pitchFamily="34" charset="0"/>
                </a:endParaRPr>
              </a:p>
            </p:txBody>
          </p:sp>
        </p:gr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8575"/>
              <a:ext cx="3143250" cy="2000250"/>
            </a:xfrm>
            <a:prstGeom prst="rect">
              <a:avLst/>
            </a:prstGeom>
            <a:noFill/>
            <a:ln>
              <a:noFill/>
            </a:ln>
          </p:spPr>
        </p:pic>
      </p:grpSp>
    </p:spTree>
    <p:extLst>
      <p:ext uri="{BB962C8B-B14F-4D97-AF65-F5344CB8AC3E}">
        <p14:creationId xmlns:p14="http://schemas.microsoft.com/office/powerpoint/2010/main" val="913162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838200" y="307975"/>
            <a:ext cx="10515600" cy="835025"/>
          </a:xfrm>
        </p:spPr>
        <p:txBody>
          <a:bodyPr/>
          <a:lstStyle/>
          <a:p>
            <a:pPr algn="ctr"/>
            <a:r>
              <a:rPr lang="en-US" b="1" dirty="0" smtClean="0"/>
              <a:t>8. </a:t>
            </a:r>
            <a:r>
              <a:rPr lang="en-US" b="1" dirty="0" err="1" smtClean="0"/>
              <a:t>Nạp</a:t>
            </a:r>
            <a:r>
              <a:rPr lang="en-US" b="1" dirty="0" smtClean="0"/>
              <a:t> </a:t>
            </a:r>
            <a:r>
              <a:rPr lang="en-US" b="1" dirty="0" err="1" smtClean="0"/>
              <a:t>acquy</a:t>
            </a:r>
            <a:endParaRPr lang="en-US" b="1" dirty="0"/>
          </a:p>
        </p:txBody>
      </p:sp>
      <p:sp>
        <p:nvSpPr>
          <p:cNvPr id="3" name="Content Placeholder 2"/>
          <p:cNvSpPr>
            <a:spLocks noGrp="1"/>
          </p:cNvSpPr>
          <p:nvPr>
            <p:ph idx="1"/>
          </p:nvPr>
        </p:nvSpPr>
        <p:spPr>
          <a:xfrm>
            <a:off x="838200" y="1143000"/>
            <a:ext cx="10515600" cy="5033963"/>
          </a:xfrm>
        </p:spPr>
        <p:txBody>
          <a:bodyPr>
            <a:normAutofit/>
          </a:bodyPr>
          <a:lstStyle/>
          <a:p>
            <a:pPr marL="0" indent="0">
              <a:buNone/>
            </a:pPr>
            <a:r>
              <a:rPr lang="vi-VN" b="1" dirty="0"/>
              <a:t>2. Các phương pháp nâng cao chất lượng nguồn điện mặt </a:t>
            </a:r>
            <a:r>
              <a:rPr lang="vi-VN" b="1" dirty="0" smtClean="0"/>
              <a:t>trời</a:t>
            </a:r>
            <a:endParaRPr lang="en-GB" b="1" dirty="0" smtClean="0"/>
          </a:p>
          <a:p>
            <a:pPr marL="0" indent="0">
              <a:buNone/>
            </a:pPr>
            <a:r>
              <a:rPr lang="vi-VN" dirty="0" smtClean="0"/>
              <a:t>Các </a:t>
            </a:r>
            <a:r>
              <a:rPr lang="vi-VN" dirty="0"/>
              <a:t>thuật toán điều khiển MPPT cûa bộ biến đúi DC/DC </a:t>
            </a:r>
            <a:r>
              <a:rPr lang="en-US" dirty="0" err="1"/>
              <a:t>sử</a:t>
            </a:r>
            <a:r>
              <a:rPr lang="en-US" dirty="0"/>
              <a:t> </a:t>
            </a:r>
            <a:r>
              <a:rPr lang="en-US" dirty="0" err="1"/>
              <a:t>dụng</a:t>
            </a:r>
            <a:r>
              <a:rPr lang="vi-VN" dirty="0"/>
              <a:t> nhiều tham </a:t>
            </a:r>
            <a:r>
              <a:rPr lang="en-US" dirty="0" err="1"/>
              <a:t>số</a:t>
            </a:r>
            <a:r>
              <a:rPr lang="vi-VN" dirty="0"/>
              <a:t>, thường là: Dòng PV, điện áp PV, dòng ra, điện áp ra cûa bộ DC/DC... </a:t>
            </a:r>
            <a:endParaRPr lang="en-GB" dirty="0" smtClean="0"/>
          </a:p>
          <a:p>
            <a:r>
              <a:rPr lang="vi-VN" dirty="0"/>
              <a:t>Thuật đoán điện áp không đổi (CVT) (Schoeman, 1982), </a:t>
            </a:r>
            <a:endParaRPr lang="en-GB" dirty="0"/>
          </a:p>
          <a:p>
            <a:r>
              <a:rPr lang="vi-VN" dirty="0"/>
              <a:t>Thuật toán nhiễu lọan và quan sát (P&amp;O) (Femia, 2005) </a:t>
            </a:r>
            <a:endParaRPr lang="en-GB" dirty="0"/>
          </a:p>
          <a:p>
            <a:r>
              <a:rPr lang="vi-VN" dirty="0"/>
              <a:t>và thuật toán điện dẫn gia tăng (INC) (Wang, 2011)  </a:t>
            </a:r>
            <a:endParaRPr lang="en-GB" dirty="0"/>
          </a:p>
          <a:p>
            <a:pPr marL="0" indent="0">
              <a:buNone/>
            </a:pPr>
            <a:endParaRPr lang="en-GB" b="1" dirty="0"/>
          </a:p>
        </p:txBody>
      </p:sp>
    </p:spTree>
    <p:extLst>
      <p:ext uri="{BB962C8B-B14F-4D97-AF65-F5344CB8AC3E}">
        <p14:creationId xmlns:p14="http://schemas.microsoft.com/office/powerpoint/2010/main" val="3895434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838200" y="307975"/>
            <a:ext cx="10515600" cy="835025"/>
          </a:xfrm>
        </p:spPr>
        <p:txBody>
          <a:bodyPr/>
          <a:lstStyle/>
          <a:p>
            <a:pPr algn="ctr"/>
            <a:r>
              <a:rPr lang="en-US" b="1" dirty="0" smtClean="0"/>
              <a:t>8. </a:t>
            </a:r>
            <a:r>
              <a:rPr lang="en-US" b="1" dirty="0" err="1" smtClean="0"/>
              <a:t>Nạp</a:t>
            </a:r>
            <a:r>
              <a:rPr lang="en-US" b="1" dirty="0" smtClean="0"/>
              <a:t> </a:t>
            </a:r>
            <a:r>
              <a:rPr lang="en-US" b="1" dirty="0" err="1" smtClean="0"/>
              <a:t>acquy</a:t>
            </a:r>
            <a:endParaRPr lang="en-US" b="1" dirty="0"/>
          </a:p>
        </p:txBody>
      </p:sp>
      <p:sp>
        <p:nvSpPr>
          <p:cNvPr id="3" name="Content Placeholder 2"/>
          <p:cNvSpPr>
            <a:spLocks noGrp="1"/>
          </p:cNvSpPr>
          <p:nvPr>
            <p:ph idx="1"/>
          </p:nvPr>
        </p:nvSpPr>
        <p:spPr>
          <a:xfrm>
            <a:off x="838200" y="1143000"/>
            <a:ext cx="10515600" cy="5033963"/>
          </a:xfrm>
        </p:spPr>
        <p:txBody>
          <a:bodyPr>
            <a:normAutofit fontScale="85000" lnSpcReduction="10000"/>
          </a:bodyPr>
          <a:lstStyle/>
          <a:p>
            <a:pPr marL="0" indent="0">
              <a:buNone/>
            </a:pPr>
            <a:r>
              <a:rPr lang="vi-VN" b="1" dirty="0"/>
              <a:t>3. Lựa chọn điều khiển nạp trong hệ thống điện mặt </a:t>
            </a:r>
            <a:r>
              <a:rPr lang="vi-VN" b="1" dirty="0" smtClean="0"/>
              <a:t>trời</a:t>
            </a:r>
            <a:endParaRPr lang="en-GB" b="1" dirty="0" smtClean="0"/>
          </a:p>
          <a:p>
            <a:pPr marL="0" indent="0">
              <a:buNone/>
            </a:pPr>
            <a:r>
              <a:rPr lang="en-GB" b="1" i="1" dirty="0" smtClean="0"/>
              <a:t>a.</a:t>
            </a:r>
            <a:r>
              <a:rPr lang="vi-VN" b="1" i="1" dirty="0" smtClean="0"/>
              <a:t> </a:t>
            </a:r>
            <a:r>
              <a:rPr lang="vi-VN" b="1" i="1" dirty="0"/>
              <a:t>Bộ điều khiển nạp PWM </a:t>
            </a:r>
            <a:endParaRPr lang="en-GB" b="1" i="1" dirty="0"/>
          </a:p>
          <a:p>
            <a:pPr marL="0" indent="0">
              <a:buNone/>
            </a:pPr>
            <a:r>
              <a:rPr lang="vi-VN" dirty="0"/>
              <a:t>Điều chế độ rộng xung (PWM) là công nghệ điều khiển nạp năng lượng mặt trời phổ biến nhất, ít tốn kém nhất và dễ triển khai nhất. Thường được gọi không chính xác là bộ chuyển đổi DC sang DC, chúng thực sự là các công tắc tương tự như nguồn cung cấp năng lượng chuyển đổi phù hợp với điện áp nguồn (đầu ra solar panel) tới điện áp tải (ví dụ acquy 12V</a:t>
            </a:r>
            <a:r>
              <a:rPr lang="vi-VN" dirty="0" smtClean="0"/>
              <a:t>)</a:t>
            </a:r>
            <a:endParaRPr lang="en-GB" dirty="0" smtClean="0"/>
          </a:p>
          <a:p>
            <a:pPr marL="0" indent="0">
              <a:buNone/>
            </a:pPr>
            <a:r>
              <a:rPr lang="vi-VN" dirty="0"/>
              <a:t>PWM tương đối đơn giản và đã tồn tại trong nhiều thập kỷ. Một nhược điểm là trong hầu hết các điều kiện, bộ điều khiển nạp năng lượng mặt trời PWM sẽ không tận dụng hết công suất của các tấm. </a:t>
            </a:r>
            <a:endParaRPr lang="en-GB" dirty="0" smtClean="0"/>
          </a:p>
          <a:p>
            <a:pPr marL="0" indent="0">
              <a:buNone/>
            </a:pPr>
            <a:r>
              <a:rPr lang="vi-VN" dirty="0"/>
              <a:t>Mặc dù bộ điều khiển nạp năng lượng mặt trời PWM kém hiệu quả, nhưng chúng có giá rất phải chăng và cho đến nay là sự lựa chọn phổ biến nhất cho các tải công suất không quá lớn. Sự đơn giản và giá cả của chúng làm cho sự đánh đổi năng lượng trở thành một sự thỏa hiệp chấp nhận được.</a:t>
            </a:r>
            <a:endParaRPr lang="en-GB" dirty="0"/>
          </a:p>
          <a:p>
            <a:pPr marL="0" indent="0">
              <a:buNone/>
            </a:pPr>
            <a:endParaRPr lang="en-GB" dirty="0"/>
          </a:p>
        </p:txBody>
      </p:sp>
    </p:spTree>
    <p:extLst>
      <p:ext uri="{BB962C8B-B14F-4D97-AF65-F5344CB8AC3E}">
        <p14:creationId xmlns:p14="http://schemas.microsoft.com/office/powerpoint/2010/main" val="2524773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838200" y="307975"/>
            <a:ext cx="10515600" cy="835025"/>
          </a:xfrm>
        </p:spPr>
        <p:txBody>
          <a:bodyPr/>
          <a:lstStyle/>
          <a:p>
            <a:pPr algn="ctr"/>
            <a:r>
              <a:rPr lang="en-US" b="1" dirty="0" smtClean="0"/>
              <a:t>8. </a:t>
            </a:r>
            <a:r>
              <a:rPr lang="en-US" b="1" dirty="0" err="1" smtClean="0"/>
              <a:t>Nạp</a:t>
            </a:r>
            <a:r>
              <a:rPr lang="en-US" b="1" dirty="0" smtClean="0"/>
              <a:t> </a:t>
            </a:r>
            <a:r>
              <a:rPr lang="en-US" b="1" dirty="0" err="1" smtClean="0"/>
              <a:t>acquy</a:t>
            </a:r>
            <a:endParaRPr lang="en-US" b="1" dirty="0"/>
          </a:p>
        </p:txBody>
      </p:sp>
      <p:sp>
        <p:nvSpPr>
          <p:cNvPr id="3" name="Content Placeholder 2"/>
          <p:cNvSpPr>
            <a:spLocks noGrp="1"/>
          </p:cNvSpPr>
          <p:nvPr>
            <p:ph idx="1"/>
          </p:nvPr>
        </p:nvSpPr>
        <p:spPr>
          <a:xfrm>
            <a:off x="838200" y="1143000"/>
            <a:ext cx="10515600" cy="5033963"/>
          </a:xfrm>
        </p:spPr>
        <p:txBody>
          <a:bodyPr>
            <a:normAutofit fontScale="92500" lnSpcReduction="20000"/>
          </a:bodyPr>
          <a:lstStyle/>
          <a:p>
            <a:pPr marL="0" indent="0">
              <a:buNone/>
            </a:pPr>
            <a:r>
              <a:rPr lang="vi-VN" b="1" dirty="0"/>
              <a:t>3. Lựa chọn điều khiển nạp trong hệ thống điện mặt </a:t>
            </a:r>
            <a:r>
              <a:rPr lang="vi-VN" b="1" dirty="0" smtClean="0"/>
              <a:t>trời</a:t>
            </a:r>
            <a:endParaRPr lang="en-GB" b="1" dirty="0" smtClean="0"/>
          </a:p>
          <a:p>
            <a:pPr marL="0" indent="0">
              <a:buNone/>
            </a:pPr>
            <a:r>
              <a:rPr lang="en-GB" b="1" i="1" dirty="0"/>
              <a:t>b</a:t>
            </a:r>
            <a:r>
              <a:rPr lang="vi-VN" b="1" i="1" dirty="0" smtClean="0"/>
              <a:t>. </a:t>
            </a:r>
            <a:r>
              <a:rPr lang="vi-VN" b="1" i="1" dirty="0"/>
              <a:t>Điều khiển nạp MPPT </a:t>
            </a:r>
            <a:endParaRPr lang="en-GB" b="1" i="1" dirty="0"/>
          </a:p>
          <a:p>
            <a:pPr marL="0" indent="0">
              <a:buNone/>
            </a:pPr>
            <a:r>
              <a:rPr lang="vi-VN" dirty="0"/>
              <a:t>Điều khiển nạp MPPT là điều khiển nạp bên trong có bộ vi xử lý sử dụng thuật toán MPPT để bắt solar panel làm việc ở công suất cực đại tại thời điểm đó và nạp cho ắc quy.</a:t>
            </a:r>
            <a:endParaRPr lang="en-GB" dirty="0"/>
          </a:p>
          <a:p>
            <a:pPr marL="0" indent="0">
              <a:buNone/>
            </a:pPr>
            <a:r>
              <a:rPr lang="vi-VN" dirty="0"/>
              <a:t>1. Đối với kết nối đến pin mặt trời: bộ vi xử lý sử dụng thuật toán MPPT theo dõi đường cong dòng điện – điện áp làm việc của pin mặt trời, ép solar panel làm việc tại dòng và áp của điểm công suất cực đại (MPP).</a:t>
            </a:r>
            <a:endParaRPr lang="en-GB" dirty="0"/>
          </a:p>
          <a:p>
            <a:pPr marL="0" indent="0">
              <a:buNone/>
            </a:pPr>
            <a:r>
              <a:rPr lang="vi-VN" dirty="0"/>
              <a:t>2. Đối với kết nối bình ắc quy, điều khiển nạp cấp dòng DC nạp bình có đặc tính dòng nạp tối ưu: Khi dòng từ solar panel thấp, điều khiển nạp MPPT làm nhiệm vụ tăng, nâng dòng lên để nạp vào bình. Khi dòng từ solar panel cao, điều khiển nạp MPPT làm nhiệm vụ giảm, hạ dòng xuống để bảo vệ bình.</a:t>
            </a:r>
            <a:endParaRPr lang="en-GB" dirty="0"/>
          </a:p>
          <a:p>
            <a:pPr marL="0" indent="0">
              <a:buNone/>
            </a:pPr>
            <a:endParaRPr lang="en-GB" dirty="0" smtClean="0"/>
          </a:p>
        </p:txBody>
      </p:sp>
    </p:spTree>
    <p:extLst>
      <p:ext uri="{BB962C8B-B14F-4D97-AF65-F5344CB8AC3E}">
        <p14:creationId xmlns:p14="http://schemas.microsoft.com/office/powerpoint/2010/main" val="2318426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CD006-BCBC-4582-AE93-35778267FCDD}"/>
              </a:ext>
            </a:extLst>
          </p:cNvPr>
          <p:cNvSpPr>
            <a:spLocks noGrp="1"/>
          </p:cNvSpPr>
          <p:nvPr>
            <p:ph type="title"/>
          </p:nvPr>
        </p:nvSpPr>
        <p:spPr>
          <a:xfrm>
            <a:off x="838200" y="307975"/>
            <a:ext cx="10515600" cy="835025"/>
          </a:xfrm>
        </p:spPr>
        <p:txBody>
          <a:bodyPr/>
          <a:lstStyle/>
          <a:p>
            <a:pPr algn="ctr"/>
            <a:r>
              <a:rPr lang="en-US" b="1" dirty="0" smtClean="0"/>
              <a:t>8. </a:t>
            </a:r>
            <a:r>
              <a:rPr lang="en-US" b="1" dirty="0" err="1" smtClean="0"/>
              <a:t>Nạp</a:t>
            </a:r>
            <a:r>
              <a:rPr lang="en-US" b="1" dirty="0" smtClean="0"/>
              <a:t> </a:t>
            </a:r>
            <a:r>
              <a:rPr lang="en-US" b="1" dirty="0" err="1" smtClean="0"/>
              <a:t>acquy</a:t>
            </a:r>
            <a:endParaRPr lang="en-US" b="1" dirty="0"/>
          </a:p>
        </p:txBody>
      </p:sp>
      <p:sp>
        <p:nvSpPr>
          <p:cNvPr id="3" name="Content Placeholder 2"/>
          <p:cNvSpPr>
            <a:spLocks noGrp="1"/>
          </p:cNvSpPr>
          <p:nvPr>
            <p:ph idx="1"/>
          </p:nvPr>
        </p:nvSpPr>
        <p:spPr>
          <a:xfrm>
            <a:off x="838200" y="1143001"/>
            <a:ext cx="10515600" cy="621632"/>
          </a:xfrm>
        </p:spPr>
        <p:txBody>
          <a:bodyPr>
            <a:normAutofit/>
          </a:bodyPr>
          <a:lstStyle/>
          <a:p>
            <a:pPr marL="0" indent="0">
              <a:buNone/>
            </a:pPr>
            <a:r>
              <a:rPr lang="en-GB" b="1" i="1" dirty="0"/>
              <a:t>c</a:t>
            </a:r>
            <a:r>
              <a:rPr lang="vi-VN" b="1" i="1" dirty="0" smtClean="0"/>
              <a:t>. </a:t>
            </a:r>
            <a:r>
              <a:rPr lang="vi-VN" b="1" i="1" dirty="0"/>
              <a:t>Lựa chọn điều khiển nạp trong hệ thống điện mặt </a:t>
            </a:r>
            <a:r>
              <a:rPr lang="vi-VN" b="1" i="1" dirty="0" smtClean="0"/>
              <a:t>trời</a:t>
            </a:r>
            <a:endParaRPr lang="en-GB" b="1" i="1" dirty="0" smtClean="0"/>
          </a:p>
          <a:p>
            <a:pPr marL="0" indent="0">
              <a:buNone/>
            </a:pPr>
            <a:endParaRPr lang="en-GB" b="1" dirty="0" smtClean="0"/>
          </a:p>
        </p:txBody>
      </p:sp>
      <p:pic>
        <p:nvPicPr>
          <p:cNvPr id="4" name="Picture 3" descr="Description: https://diensach.com/upload/2016/4/15/1460686418938-mppt_1.png"/>
          <p:cNvPicPr/>
          <p:nvPr/>
        </p:nvPicPr>
        <p:blipFill>
          <a:blip r:embed="rId2">
            <a:extLst>
              <a:ext uri="{28A0092B-C50C-407E-A947-70E740481C1C}">
                <a14:useLocalDpi xmlns:a14="http://schemas.microsoft.com/office/drawing/2010/main" val="0"/>
              </a:ext>
            </a:extLst>
          </a:blip>
          <a:srcRect/>
          <a:stretch>
            <a:fillRect/>
          </a:stretch>
        </p:blipFill>
        <p:spPr bwMode="auto">
          <a:xfrm>
            <a:off x="577517" y="2098809"/>
            <a:ext cx="4590298" cy="1954530"/>
          </a:xfrm>
          <a:prstGeom prst="rect">
            <a:avLst/>
          </a:prstGeom>
          <a:noFill/>
          <a:ln>
            <a:noFill/>
          </a:ln>
        </p:spPr>
      </p:pic>
      <p:pic>
        <p:nvPicPr>
          <p:cNvPr id="5" name="Picture 4" descr="Description: https://diensach.com/upload/2016/4/15/1460686403897-mppt_2.png"/>
          <p:cNvPicPr/>
          <p:nvPr/>
        </p:nvPicPr>
        <p:blipFill>
          <a:blip r:embed="rId3">
            <a:extLst>
              <a:ext uri="{28A0092B-C50C-407E-A947-70E740481C1C}">
                <a14:useLocalDpi xmlns:a14="http://schemas.microsoft.com/office/drawing/2010/main" val="0"/>
              </a:ext>
            </a:extLst>
          </a:blip>
          <a:srcRect/>
          <a:stretch>
            <a:fillRect/>
          </a:stretch>
        </p:blipFill>
        <p:spPr bwMode="auto">
          <a:xfrm>
            <a:off x="5896226" y="2046672"/>
            <a:ext cx="4410075" cy="2037080"/>
          </a:xfrm>
          <a:prstGeom prst="rect">
            <a:avLst/>
          </a:prstGeom>
          <a:noFill/>
          <a:ln>
            <a:noFill/>
          </a:ln>
        </p:spPr>
      </p:pic>
      <p:sp>
        <p:nvSpPr>
          <p:cNvPr id="6" name="Content Placeholder 2"/>
          <p:cNvSpPr txBox="1">
            <a:spLocks/>
          </p:cNvSpPr>
          <p:nvPr/>
        </p:nvSpPr>
        <p:spPr>
          <a:xfrm>
            <a:off x="577517" y="4417928"/>
            <a:ext cx="10515600" cy="6216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err="1" smtClean="0"/>
              <a:t>Nạp</a:t>
            </a:r>
            <a:r>
              <a:rPr lang="en-GB" dirty="0" smtClean="0"/>
              <a:t> </a:t>
            </a:r>
            <a:r>
              <a:rPr lang="en-GB" dirty="0" err="1" smtClean="0"/>
              <a:t>không</a:t>
            </a:r>
            <a:r>
              <a:rPr lang="en-GB" dirty="0" smtClean="0"/>
              <a:t> dung </a:t>
            </a:r>
            <a:r>
              <a:rPr lang="en-GB" smtClean="0"/>
              <a:t>MPPT                          </a:t>
            </a:r>
            <a:r>
              <a:rPr lang="en-GB" dirty="0" err="1" smtClean="0"/>
              <a:t>Nạp</a:t>
            </a:r>
            <a:r>
              <a:rPr lang="en-GB" dirty="0" smtClean="0"/>
              <a:t> </a:t>
            </a:r>
            <a:r>
              <a:rPr lang="en-GB" dirty="0" err="1" smtClean="0"/>
              <a:t>bằng</a:t>
            </a:r>
            <a:r>
              <a:rPr lang="en-GB" dirty="0" smtClean="0"/>
              <a:t> MPPT</a:t>
            </a:r>
          </a:p>
          <a:p>
            <a:pPr marL="0" indent="0">
              <a:buFont typeface="Arial" panose="020B0604020202020204" pitchFamily="34" charset="0"/>
              <a:buNone/>
            </a:pPr>
            <a:endParaRPr lang="en-GB" dirty="0" smtClean="0"/>
          </a:p>
        </p:txBody>
      </p:sp>
    </p:spTree>
    <p:extLst>
      <p:ext uri="{BB962C8B-B14F-4D97-AF65-F5344CB8AC3E}">
        <p14:creationId xmlns:p14="http://schemas.microsoft.com/office/powerpoint/2010/main" val="1740968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280EDC-9A2B-4B40-8712-0FE011A81BF5}"/>
              </a:ext>
            </a:extLst>
          </p:cNvPr>
          <p:cNvSpPr>
            <a:spLocks noGrp="1"/>
          </p:cNvSpPr>
          <p:nvPr>
            <p:ph type="title"/>
          </p:nvPr>
        </p:nvSpPr>
        <p:spPr/>
        <p:txBody>
          <a:bodyPr/>
          <a:lstStyle/>
          <a:p>
            <a:pPr algn="ctr"/>
            <a:r>
              <a:rPr lang="en-GB" dirty="0" smtClean="0"/>
              <a:t>1. </a:t>
            </a:r>
            <a:r>
              <a:rPr lang="vi-VN" dirty="0" smtClean="0"/>
              <a:t>Ưu </a:t>
            </a:r>
            <a:r>
              <a:rPr lang="vi-VN" dirty="0"/>
              <a:t>điểm và nhược điểm của đèn đường năng lượng mặt </a:t>
            </a:r>
            <a:r>
              <a:rPr lang="vi-VN" dirty="0" smtClean="0"/>
              <a:t>trời</a:t>
            </a:r>
            <a:endParaRPr lang="en-US" dirty="0"/>
          </a:p>
        </p:txBody>
      </p:sp>
      <p:sp>
        <p:nvSpPr>
          <p:cNvPr id="3" name="Content Placeholder 2">
            <a:extLst>
              <a:ext uri="{FF2B5EF4-FFF2-40B4-BE49-F238E27FC236}">
                <a16:creationId xmlns="" xmlns:a16="http://schemas.microsoft.com/office/drawing/2014/main" id="{E6B9EACD-3C83-4639-B39B-98A1A72F6E87}"/>
              </a:ext>
            </a:extLst>
          </p:cNvPr>
          <p:cNvSpPr>
            <a:spLocks noGrp="1"/>
          </p:cNvSpPr>
          <p:nvPr>
            <p:ph idx="1"/>
          </p:nvPr>
        </p:nvSpPr>
        <p:spPr/>
        <p:txBody>
          <a:bodyPr>
            <a:normAutofit fontScale="92500" lnSpcReduction="20000"/>
          </a:bodyPr>
          <a:lstStyle/>
          <a:p>
            <a:pPr marL="0" indent="0">
              <a:buNone/>
            </a:pPr>
            <a:r>
              <a:rPr lang="vi-VN" dirty="0"/>
              <a:t>Những tiến bộ công nghệ năng lượng mặt trời mới nhất đã mở đường cho các hệ thống đèn đường tự động được quan tâm. Những đèn đường năng lượng mặt trời tự động được sử dụng để nâng cấp các hệ thống chiếu sáng ngoài trời được hỗ trợ bởi các tấm quang điện. Các tấm quang điện này được kết nối ở cực hoặc gắn trên bộ phần của đèn.</a:t>
            </a:r>
            <a:endParaRPr lang="en-US" dirty="0"/>
          </a:p>
          <a:p>
            <a:pPr marL="0" indent="0">
              <a:buNone/>
            </a:pPr>
            <a:r>
              <a:rPr lang="vi-VN" dirty="0"/>
              <a:t>Pin sạc trong hệ thống đèn đường tự động cung cấp năng lượng cần thiết cho </a:t>
            </a:r>
            <a:r>
              <a:rPr lang="vi-VN" u="sng" dirty="0">
                <a:hlinkClick r:id="rId2"/>
              </a:rPr>
              <a:t>đèn đường LED</a:t>
            </a:r>
            <a:r>
              <a:rPr lang="vi-VN" dirty="0"/>
              <a:t> trong suốt cả đêm. Những đèn đường năng lượng mặt trời này có thể tự động cảm nhận ánh sáng ngoài trời với sự trợ giúp của cảm biến. Chúng có thể hoạt động một cách thông minh để tiết kiệm điện và cho ánh sáng vào những đêm liên tiếp ngay cả khi ánh sáng mặt trời không có sẵn trong một vài ngày. Đây là lý do nhiều người dùng hiện nay đang chuyển sang đèn năng lượng mặt trời.</a:t>
            </a:r>
            <a:endParaRPr lang="en-US" dirty="0"/>
          </a:p>
          <a:p>
            <a:pPr marL="0" indent="0">
              <a:buNone/>
            </a:pPr>
            <a:endParaRPr lang="en-US" dirty="0"/>
          </a:p>
        </p:txBody>
      </p:sp>
    </p:spTree>
    <p:extLst>
      <p:ext uri="{BB962C8B-B14F-4D97-AF65-F5344CB8AC3E}">
        <p14:creationId xmlns:p14="http://schemas.microsoft.com/office/powerpoint/2010/main" val="3689438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07950"/>
            <a:ext cx="10363200" cy="701675"/>
          </a:xfrm>
        </p:spPr>
        <p:txBody>
          <a:bodyPr>
            <a:normAutofit/>
          </a:bodyPr>
          <a:lstStyle/>
          <a:p>
            <a:pPr algn="ctr"/>
            <a:r>
              <a:rPr lang="en-GB" sz="4000" b="1" dirty="0" smtClean="0"/>
              <a:t>9. Minh </a:t>
            </a:r>
            <a:r>
              <a:rPr lang="en-GB" sz="4000" b="1" dirty="0" err="1" smtClean="0"/>
              <a:t>họa</a:t>
            </a:r>
            <a:r>
              <a:rPr lang="en-GB" sz="4000" b="1" dirty="0" smtClean="0"/>
              <a:t> </a:t>
            </a:r>
            <a:r>
              <a:rPr lang="en-GB" sz="4000" b="1" dirty="0" err="1" smtClean="0"/>
              <a:t>báo</a:t>
            </a:r>
            <a:r>
              <a:rPr lang="en-GB" sz="4000" b="1" dirty="0" smtClean="0"/>
              <a:t> </a:t>
            </a:r>
            <a:r>
              <a:rPr lang="en-GB" sz="4000" b="1" dirty="0" err="1" smtClean="0"/>
              <a:t>giá</a:t>
            </a:r>
            <a:r>
              <a:rPr lang="en-GB" sz="4000" b="1" dirty="0" smtClean="0"/>
              <a:t> </a:t>
            </a:r>
            <a:r>
              <a:rPr lang="en-GB" sz="4000" b="1" dirty="0" err="1" smtClean="0"/>
              <a:t>hệ</a:t>
            </a:r>
            <a:r>
              <a:rPr lang="en-GB" sz="4000" b="1" dirty="0" smtClean="0"/>
              <a:t> </a:t>
            </a:r>
            <a:r>
              <a:rPr lang="en-GB" sz="4000" b="1" dirty="0" err="1" smtClean="0"/>
              <a:t>thống</a:t>
            </a:r>
            <a:endParaRPr lang="en-GB"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343235"/>
              </p:ext>
            </p:extLst>
          </p:nvPr>
        </p:nvGraphicFramePr>
        <p:xfrm>
          <a:off x="2667000" y="928693"/>
          <a:ext cx="9144001" cy="5041264"/>
        </p:xfrm>
        <a:graphic>
          <a:graphicData uri="http://schemas.openxmlformats.org/drawingml/2006/table">
            <a:tbl>
              <a:tblPr firstRow="1" firstCol="1" bandRow="1"/>
              <a:tblGrid>
                <a:gridCol w="1762500"/>
                <a:gridCol w="1603958"/>
                <a:gridCol w="1726468"/>
                <a:gridCol w="1977666"/>
                <a:gridCol w="2073409"/>
              </a:tblGrid>
              <a:tr h="295676">
                <a:tc>
                  <a:txBody>
                    <a:bodyPr/>
                    <a:lstStyle/>
                    <a:p>
                      <a:pPr>
                        <a:spcBef>
                          <a:spcPts val="600"/>
                        </a:spcBef>
                        <a:spcAft>
                          <a:spcPts val="0"/>
                        </a:spcAft>
                      </a:pPr>
                      <a:r>
                        <a:rPr lang="vi-VN" sz="1600" dirty="0">
                          <a:effectLst/>
                          <a:latin typeface="Times New Roman" panose="02020603050405020304" pitchFamily="18" charset="0"/>
                          <a:ea typeface="Times New Roman" panose="02020603050405020304" pitchFamily="18" charset="0"/>
                        </a:rPr>
                        <a:t> </a:t>
                      </a:r>
                      <a:r>
                        <a:rPr lang="en-GB" sz="1600" baseline="0" dirty="0" err="1" smtClean="0">
                          <a:effectLst/>
                          <a:latin typeface="Times New Roman" panose="02020603050405020304" pitchFamily="18" charset="0"/>
                          <a:ea typeface="Times New Roman" panose="02020603050405020304" pitchFamily="18" charset="0"/>
                        </a:rPr>
                        <a:t>Công</a:t>
                      </a:r>
                      <a:r>
                        <a:rPr lang="en-GB" sz="1600" baseline="0" dirty="0" smtClean="0">
                          <a:effectLst/>
                          <a:latin typeface="Times New Roman" panose="02020603050405020304" pitchFamily="18" charset="0"/>
                          <a:ea typeface="Times New Roman" panose="02020603050405020304" pitchFamily="18" charset="0"/>
                        </a:rPr>
                        <a:t> </a:t>
                      </a:r>
                      <a:r>
                        <a:rPr lang="en-GB" sz="1600" baseline="0" dirty="0" err="1" smtClean="0">
                          <a:effectLst/>
                          <a:latin typeface="Times New Roman" panose="02020603050405020304" pitchFamily="18" charset="0"/>
                          <a:ea typeface="Times New Roman" panose="02020603050405020304" pitchFamily="18" charset="0"/>
                        </a:rPr>
                        <a:t>suất</a:t>
                      </a:r>
                      <a:r>
                        <a:rPr lang="en-GB" sz="1600" baseline="0" dirty="0" smtClean="0">
                          <a:effectLst/>
                          <a:latin typeface="Times New Roman" panose="02020603050405020304" pitchFamily="18" charset="0"/>
                          <a:ea typeface="Times New Roman" panose="02020603050405020304" pitchFamily="18" charset="0"/>
                        </a:rPr>
                        <a:t> </a:t>
                      </a:r>
                      <a:r>
                        <a:rPr lang="en-GB" sz="1600" baseline="0" dirty="0" err="1" smtClean="0">
                          <a:effectLst/>
                          <a:latin typeface="Times New Roman" panose="02020603050405020304" pitchFamily="18" charset="0"/>
                          <a:ea typeface="Times New Roman" panose="02020603050405020304" pitchFamily="18" charset="0"/>
                        </a:rPr>
                        <a:t>đèn</a:t>
                      </a:r>
                      <a:endParaRPr lang="en-GB"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dirty="0">
                          <a:effectLst/>
                          <a:latin typeface="Times New Roman" panose="02020603050405020304" pitchFamily="18" charset="0"/>
                          <a:ea typeface="Times New Roman" panose="02020603050405020304" pitchFamily="18" charset="0"/>
                        </a:rPr>
                        <a:t>30W</a:t>
                      </a:r>
                      <a:endParaRPr lang="en-GB"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50W</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70W</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100W</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76">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Module LED</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30W</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50 W</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70 W</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100 W</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76">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Driver</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30W</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50 W</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70 W</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100 W</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995">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Acquy</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 </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570.000 VNĐ </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720.000 VNĐ</a:t>
                      </a:r>
                      <a:endParaRPr lang="en-GB" sz="1600">
                        <a:effectLst/>
                        <a:latin typeface="Times New Roman" panose="02020603050405020304" pitchFamily="18" charset="0"/>
                        <a:ea typeface="Times New Roman" panose="02020603050405020304" pitchFamily="18" charset="0"/>
                      </a:endParaRPr>
                    </a:p>
                    <a:p>
                      <a:pPr>
                        <a:spcBef>
                          <a:spcPts val="600"/>
                        </a:spcBef>
                        <a:spcAft>
                          <a:spcPts val="0"/>
                        </a:spcAft>
                      </a:pPr>
                      <a:r>
                        <a:rPr lang="en-US" sz="1600">
                          <a:solidFill>
                            <a:srgbClr val="333333"/>
                          </a:solidFill>
                          <a:effectLst/>
                          <a:latin typeface="Roboto"/>
                          <a:ea typeface="Times New Roman" panose="02020603050405020304" pitchFamily="18" charset="0"/>
                        </a:rPr>
                        <a:t>$288.60-653.90</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Bef>
                          <a:spcPts val="600"/>
                        </a:spcBef>
                        <a:spcAft>
                          <a:spcPts val="0"/>
                        </a:spcAft>
                      </a:pPr>
                      <a:r>
                        <a:rPr lang="en-US" sz="1600">
                          <a:solidFill>
                            <a:srgbClr val="333333"/>
                          </a:solidFill>
                          <a:effectLst/>
                          <a:latin typeface="Roboto"/>
                          <a:ea typeface="Times New Roman" panose="02020603050405020304" pitchFamily="18" charset="0"/>
                        </a:rPr>
                        <a:t>$62.00 - $124.00</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5676">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Uaq</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12</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12 V</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24 V</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24 V</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76">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AH</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100Ah</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150 Ah</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100 Ah</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150 Ah</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594">
                <a:tc>
                  <a:txBody>
                    <a:bodyPr/>
                    <a:lstStyle/>
                    <a:p>
                      <a:pPr>
                        <a:spcBef>
                          <a:spcPts val="600"/>
                        </a:spcBef>
                        <a:spcAft>
                          <a:spcPts val="0"/>
                        </a:spcAft>
                      </a:pPr>
                      <a:r>
                        <a:rPr lang="en-US" sz="1600" dirty="0">
                          <a:effectLst/>
                          <a:latin typeface="Times New Roman" panose="02020603050405020304" pitchFamily="18" charset="0"/>
                          <a:ea typeface="Times New Roman" panose="02020603050405020304" pitchFamily="18" charset="0"/>
                        </a:rPr>
                        <a:t>Pin </a:t>
                      </a:r>
                      <a:r>
                        <a:rPr lang="en-US" sz="1600" dirty="0" err="1">
                          <a:effectLst/>
                          <a:latin typeface="Times New Roman" panose="02020603050405020304" pitchFamily="18" charset="0"/>
                          <a:ea typeface="Times New Roman" panose="02020603050405020304" pitchFamily="18" charset="0"/>
                        </a:rPr>
                        <a:t>MT</a:t>
                      </a:r>
                      <a:r>
                        <a:rPr lang="en-US" sz="1600" b="1" baseline="30000" dirty="0" err="1">
                          <a:solidFill>
                            <a:srgbClr val="FF0000"/>
                          </a:solidFill>
                          <a:effectLst/>
                          <a:latin typeface="Times New Roman" panose="02020603050405020304" pitchFamily="18" charset="0"/>
                          <a:ea typeface="Times New Roman" panose="02020603050405020304" pitchFamily="18" charset="0"/>
                        </a:rPr>
                        <a:t>a</a:t>
                      </a:r>
                      <a:endParaRPr lang="en-GB" sz="16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1.550.000</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2.300.000VNĐ</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2.900.000 VNĐ</a:t>
                      </a:r>
                      <a:endParaRPr lang="en-GB" sz="1600">
                        <a:effectLst/>
                        <a:latin typeface="Times New Roman" panose="02020603050405020304" pitchFamily="18" charset="0"/>
                        <a:ea typeface="Times New Roman" panose="02020603050405020304" pitchFamily="18" charset="0"/>
                      </a:endParaRPr>
                    </a:p>
                    <a:p>
                      <a:pPr>
                        <a:spcBef>
                          <a:spcPts val="600"/>
                        </a:spcBef>
                        <a:spcAft>
                          <a:spcPts val="0"/>
                        </a:spcAft>
                      </a:pPr>
                      <a:r>
                        <a:rPr lang="en-US" sz="1600">
                          <a:effectLst/>
                          <a:latin typeface="Times New Roman" panose="02020603050405020304" pitchFamily="18" charset="0"/>
                          <a:ea typeface="Times New Roman" panose="02020603050405020304" pitchFamily="18" charset="0"/>
                        </a:rPr>
                        <a:t> </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4.750.000 VNĐ</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5676">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Wp</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90</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125 W</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175 W</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250 W</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76">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Uoc</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12</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21 V</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44 V</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37,8 V</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76">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Inm</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 </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8,21 A</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5,3 A</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9,71 A</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76">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Bộ sac</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Bef>
                          <a:spcPts val="600"/>
                        </a:spcBef>
                        <a:spcAft>
                          <a:spcPts val="0"/>
                        </a:spcAft>
                      </a:pPr>
                      <a:r>
                        <a:rPr lang="vi-VN" sz="1600">
                          <a:effectLst/>
                          <a:latin typeface="Times New Roman" panose="02020603050405020304" pitchFamily="18" charset="0"/>
                          <a:ea typeface="Times New Roman" panose="02020603050405020304" pitchFamily="18" charset="0"/>
                        </a:rPr>
                        <a:t> </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Bef>
                          <a:spcPts val="600"/>
                        </a:spcBef>
                        <a:spcAft>
                          <a:spcPts val="0"/>
                        </a:spcAft>
                      </a:pPr>
                      <a:r>
                        <a:rPr lang="vi-VN" sz="1600">
                          <a:effectLst/>
                          <a:latin typeface="Times New Roman" panose="02020603050405020304" pitchFamily="18" charset="0"/>
                          <a:ea typeface="Times New Roman" panose="02020603050405020304" pitchFamily="18" charset="0"/>
                        </a:rPr>
                        <a:t> </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Bef>
                          <a:spcPts val="600"/>
                        </a:spcBef>
                        <a:spcAft>
                          <a:spcPts val="0"/>
                        </a:spcAft>
                      </a:pPr>
                      <a:r>
                        <a:rPr lang="vi-VN" sz="1600">
                          <a:effectLst/>
                          <a:latin typeface="Times New Roman" panose="02020603050405020304" pitchFamily="18" charset="0"/>
                          <a:ea typeface="Times New Roman" panose="02020603050405020304" pitchFamily="18" charset="0"/>
                        </a:rPr>
                        <a:t> </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Bef>
                          <a:spcPts val="600"/>
                        </a:spcBef>
                        <a:spcAft>
                          <a:spcPts val="0"/>
                        </a:spcAft>
                      </a:pPr>
                      <a:r>
                        <a:rPr lang="vi-VN" sz="1600">
                          <a:effectLst/>
                          <a:latin typeface="Times New Roman" panose="02020603050405020304" pitchFamily="18" charset="0"/>
                          <a:ea typeface="Times New Roman" panose="02020603050405020304" pitchFamily="18" charset="0"/>
                        </a:rPr>
                        <a:t> </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5676">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Isac</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12</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12 V</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24 V</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24 V</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76">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Usac</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5</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8,5A</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dirty="0">
                          <a:effectLst/>
                          <a:latin typeface="Times New Roman" panose="02020603050405020304" pitchFamily="18" charset="0"/>
                          <a:ea typeface="Times New Roman" panose="02020603050405020304" pitchFamily="18" charset="0"/>
                        </a:rPr>
                        <a:t>6 A</a:t>
                      </a:r>
                      <a:endParaRPr lang="en-GB"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10 A</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354">
                <a:tc>
                  <a:txBody>
                    <a:bodyPr/>
                    <a:lstStyle/>
                    <a:p>
                      <a:pPr>
                        <a:spcBef>
                          <a:spcPts val="600"/>
                        </a:spcBef>
                        <a:spcAft>
                          <a:spcPts val="0"/>
                        </a:spcAft>
                      </a:pPr>
                      <a:r>
                        <a:rPr lang="en-US" sz="1600" dirty="0" err="1">
                          <a:effectLst/>
                          <a:latin typeface="Times New Roman" panose="02020603050405020304" pitchFamily="18" charset="0"/>
                          <a:ea typeface="Times New Roman" panose="02020603050405020304" pitchFamily="18" charset="0"/>
                        </a:rPr>
                        <a:t>Giá</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hệ</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thống</a:t>
                      </a:r>
                      <a:r>
                        <a:rPr lang="en-US" sz="1600" b="1" baseline="30000" dirty="0" err="1">
                          <a:solidFill>
                            <a:srgbClr val="FF0000"/>
                          </a:solidFill>
                          <a:effectLst/>
                          <a:latin typeface="Times New Roman" panose="02020603050405020304" pitchFamily="18" charset="0"/>
                          <a:ea typeface="Times New Roman" panose="02020603050405020304" pitchFamily="18" charset="0"/>
                        </a:rPr>
                        <a:t>b</a:t>
                      </a:r>
                      <a:endParaRPr lang="en-GB" sz="16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 </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10.000.000 VNĐ</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a:effectLst/>
                          <a:latin typeface="Times New Roman" panose="02020603050405020304" pitchFamily="18" charset="0"/>
                          <a:ea typeface="Times New Roman" panose="02020603050405020304" pitchFamily="18" charset="0"/>
                        </a:rPr>
                        <a:t>13.300.000 VNĐ</a:t>
                      </a:r>
                      <a:endParaRPr lang="en-GB"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600" dirty="0">
                          <a:effectLst/>
                          <a:latin typeface="Times New Roman" panose="02020603050405020304" pitchFamily="18" charset="0"/>
                          <a:ea typeface="Times New Roman" panose="02020603050405020304" pitchFamily="18" charset="0"/>
                        </a:rPr>
                        <a:t>15.300.000 VNĐ</a:t>
                      </a:r>
                      <a:endParaRPr lang="en-GB"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42875" y="1095375"/>
            <a:ext cx="2343150" cy="4524315"/>
          </a:xfrm>
          <a:prstGeom prst="rect">
            <a:avLst/>
          </a:prstGeom>
          <a:noFill/>
        </p:spPr>
        <p:txBody>
          <a:bodyPr wrap="square" rtlCol="0">
            <a:spAutoFit/>
          </a:bodyPr>
          <a:lstStyle/>
          <a:p>
            <a:r>
              <a:rPr lang="en-US" b="1" baseline="30000" dirty="0">
                <a:solidFill>
                  <a:srgbClr val="FF0000"/>
                </a:solidFill>
              </a:rPr>
              <a:t>a</a:t>
            </a:r>
            <a:r>
              <a:rPr lang="en-US" dirty="0"/>
              <a:t> – Pin MT </a:t>
            </a:r>
            <a:r>
              <a:rPr lang="en-US" dirty="0" err="1"/>
              <a:t>có</a:t>
            </a:r>
            <a:r>
              <a:rPr lang="en-US" dirty="0"/>
              <a:t> </a:t>
            </a:r>
            <a:r>
              <a:rPr lang="en-US" dirty="0" err="1"/>
              <a:t>rất</a:t>
            </a:r>
            <a:r>
              <a:rPr lang="en-US" dirty="0"/>
              <a:t> </a:t>
            </a:r>
            <a:r>
              <a:rPr lang="en-US" dirty="0" err="1"/>
              <a:t>nhiều</a:t>
            </a:r>
            <a:r>
              <a:rPr lang="en-US" dirty="0"/>
              <a:t> </a:t>
            </a:r>
            <a:r>
              <a:rPr lang="en-US" dirty="0" err="1"/>
              <a:t>loại</a:t>
            </a:r>
            <a:r>
              <a:rPr lang="en-US" dirty="0"/>
              <a:t> </a:t>
            </a:r>
            <a:r>
              <a:rPr lang="en-US" dirty="0" err="1"/>
              <a:t>giá</a:t>
            </a:r>
            <a:r>
              <a:rPr lang="en-US" dirty="0"/>
              <a:t>, </a:t>
            </a:r>
            <a:r>
              <a:rPr lang="en-US" dirty="0" err="1"/>
              <a:t>giá</a:t>
            </a:r>
            <a:r>
              <a:rPr lang="en-US" dirty="0"/>
              <a:t> </a:t>
            </a:r>
            <a:r>
              <a:rPr lang="en-US" dirty="0" err="1"/>
              <a:t>này</a:t>
            </a:r>
            <a:r>
              <a:rPr lang="en-US" dirty="0"/>
              <a:t> </a:t>
            </a:r>
            <a:r>
              <a:rPr lang="en-US" dirty="0" err="1"/>
              <a:t>tham</a:t>
            </a:r>
            <a:r>
              <a:rPr lang="en-US" dirty="0"/>
              <a:t> </a:t>
            </a:r>
            <a:r>
              <a:rPr lang="en-US" dirty="0" err="1"/>
              <a:t>khảo</a:t>
            </a:r>
            <a:r>
              <a:rPr lang="en-US" dirty="0"/>
              <a:t> </a:t>
            </a:r>
            <a:r>
              <a:rPr lang="en-US" dirty="0" err="1"/>
              <a:t>trên</a:t>
            </a:r>
            <a:r>
              <a:rPr lang="en-US" dirty="0"/>
              <a:t> </a:t>
            </a:r>
            <a:r>
              <a:rPr lang="en-US" u="sng" dirty="0">
                <a:hlinkClick r:id="rId2"/>
              </a:rPr>
              <a:t>https://hethongtudong.vn/vn/thiet-bi-mainmenu-115/thiet-bi-he-thong-nlmt-gio-menu-164.html</a:t>
            </a:r>
            <a:endParaRPr lang="en-GB" dirty="0"/>
          </a:p>
          <a:p>
            <a:r>
              <a:rPr lang="en-US" b="1" u="sng" baseline="30000" dirty="0">
                <a:solidFill>
                  <a:srgbClr val="FF0000"/>
                </a:solidFill>
              </a:rPr>
              <a:t>b</a:t>
            </a:r>
            <a:r>
              <a:rPr lang="en-US" u="sng" dirty="0"/>
              <a:t> – </a:t>
            </a:r>
            <a:r>
              <a:rPr lang="en-US" u="sng" dirty="0" err="1"/>
              <a:t>giá</a:t>
            </a:r>
            <a:r>
              <a:rPr lang="en-US" u="sng" dirty="0"/>
              <a:t> </a:t>
            </a:r>
            <a:r>
              <a:rPr lang="en-US" u="sng" dirty="0" err="1"/>
              <a:t>này</a:t>
            </a:r>
            <a:r>
              <a:rPr lang="en-US" u="sng" dirty="0"/>
              <a:t> </a:t>
            </a:r>
            <a:r>
              <a:rPr lang="en-US" u="sng" dirty="0" err="1"/>
              <a:t>tham</a:t>
            </a:r>
            <a:r>
              <a:rPr lang="en-US" u="sng" dirty="0"/>
              <a:t> </a:t>
            </a:r>
            <a:r>
              <a:rPr lang="en-US" u="sng" dirty="0" err="1"/>
              <a:t>khảo</a:t>
            </a:r>
            <a:r>
              <a:rPr lang="en-US" u="sng" dirty="0"/>
              <a:t> </a:t>
            </a:r>
            <a:r>
              <a:rPr lang="en-US" u="sng" dirty="0" err="1"/>
              <a:t>trên</a:t>
            </a:r>
            <a:r>
              <a:rPr lang="en-US" u="sng" dirty="0"/>
              <a:t> </a:t>
            </a:r>
            <a:r>
              <a:rPr lang="en-US" u="sng" dirty="0">
                <a:hlinkClick r:id="rId3"/>
              </a:rPr>
              <a:t>https://</a:t>
            </a:r>
            <a:r>
              <a:rPr lang="en-US" u="sng" dirty="0" smtClean="0">
                <a:hlinkClick r:id="rId3"/>
              </a:rPr>
              <a:t>hethongtudong.vn/vn/bao-gia-mainmenu-155/bao-gia-he-thong-dien-mat-troi-menu-165.htm</a:t>
            </a:r>
            <a:endParaRPr lang="en-GB" dirty="0"/>
          </a:p>
        </p:txBody>
      </p:sp>
    </p:spTree>
    <p:extLst>
      <p:ext uri="{BB962C8B-B14F-4D97-AF65-F5344CB8AC3E}">
        <p14:creationId xmlns:p14="http://schemas.microsoft.com/office/powerpoint/2010/main" val="7293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280EDC-9A2B-4B40-8712-0FE011A81BF5}"/>
              </a:ext>
            </a:extLst>
          </p:cNvPr>
          <p:cNvSpPr>
            <a:spLocks noGrp="1"/>
          </p:cNvSpPr>
          <p:nvPr>
            <p:ph type="title"/>
          </p:nvPr>
        </p:nvSpPr>
        <p:spPr/>
        <p:txBody>
          <a:bodyPr/>
          <a:lstStyle/>
          <a:p>
            <a:pPr algn="ctr"/>
            <a:r>
              <a:rPr lang="en-GB" dirty="0" smtClean="0"/>
              <a:t>1. </a:t>
            </a:r>
            <a:r>
              <a:rPr lang="vi-VN" dirty="0" smtClean="0"/>
              <a:t>Ưu </a:t>
            </a:r>
            <a:r>
              <a:rPr lang="vi-VN" dirty="0"/>
              <a:t>điểm và nhược điểm của đèn đường năng lượng mặt </a:t>
            </a:r>
            <a:r>
              <a:rPr lang="vi-VN" dirty="0" smtClean="0"/>
              <a:t>trời</a:t>
            </a:r>
            <a:endParaRPr lang="en-US" dirty="0"/>
          </a:p>
        </p:txBody>
      </p:sp>
      <p:sp>
        <p:nvSpPr>
          <p:cNvPr id="3" name="Content Placeholder 2">
            <a:extLst>
              <a:ext uri="{FF2B5EF4-FFF2-40B4-BE49-F238E27FC236}">
                <a16:creationId xmlns="" xmlns:a16="http://schemas.microsoft.com/office/drawing/2014/main" id="{E6B9EACD-3C83-4639-B39B-98A1A72F6E87}"/>
              </a:ext>
            </a:extLst>
          </p:cNvPr>
          <p:cNvSpPr>
            <a:spLocks noGrp="1"/>
          </p:cNvSpPr>
          <p:nvPr>
            <p:ph idx="1"/>
          </p:nvPr>
        </p:nvSpPr>
        <p:spPr>
          <a:xfrm>
            <a:off x="838200" y="1825625"/>
            <a:ext cx="10515600" cy="4667250"/>
          </a:xfrm>
        </p:spPr>
        <p:txBody>
          <a:bodyPr>
            <a:normAutofit fontScale="70000" lnSpcReduction="20000"/>
          </a:bodyPr>
          <a:lstStyle/>
          <a:p>
            <a:pPr marL="0" indent="0">
              <a:buNone/>
            </a:pPr>
            <a:r>
              <a:rPr lang="en-US" dirty="0" err="1"/>
              <a:t>Ưu</a:t>
            </a:r>
            <a:r>
              <a:rPr lang="en-US" dirty="0"/>
              <a:t> </a:t>
            </a:r>
            <a:r>
              <a:rPr lang="en-US" dirty="0" err="1"/>
              <a:t>điểm</a:t>
            </a:r>
            <a:endParaRPr lang="en-US" dirty="0"/>
          </a:p>
          <a:p>
            <a:pPr marL="0" indent="0">
              <a:buNone/>
            </a:pPr>
            <a:r>
              <a:rPr lang="vi-VN" dirty="0"/>
              <a:t>Điều đầu tiên có thể kể đến, năng lượng mặt trời hoàn toàn miễn phí &amp; là một nguồn năng lượng tái tạo để tạo ra điện. Dưới đây là một số ưu điểm khác của việc sử dụng hệ thống đèn đường năng lượng mặt trời tự động.</a:t>
            </a:r>
            <a:endParaRPr lang="en-US" dirty="0"/>
          </a:p>
          <a:p>
            <a:pPr lvl="0"/>
            <a:r>
              <a:rPr lang="vi-VN" dirty="0"/>
              <a:t>Vì hệ thống ánh sáng đường phố tự động không có bộ phận chuyển động nên chúng cần bảo dưỡng ít hơn đèn đường thông thường.</a:t>
            </a:r>
            <a:endParaRPr lang="en-US" dirty="0"/>
          </a:p>
          <a:p>
            <a:pPr lvl="0"/>
            <a:r>
              <a:rPr lang="vi-VN" dirty="0"/>
              <a:t>Hệ thống đèn đường năng lượng mặt trời tự động là một sự sắp xếp độc lập và do đó không yêu cầu phải có hệ thống dây điện bên ngoài hoặc phải kết nối với lưới điện.</a:t>
            </a:r>
            <a:endParaRPr lang="en-US" dirty="0"/>
          </a:p>
          <a:p>
            <a:pPr lvl="0"/>
            <a:r>
              <a:rPr lang="vi-VN" dirty="0"/>
              <a:t>Rất hiệm khi hệ thống đèn đường tự động quá nóng do đó nguy cơ tai nạn cũng được giảm thiểu.</a:t>
            </a:r>
            <a:endParaRPr lang="en-US" dirty="0"/>
          </a:p>
          <a:p>
            <a:pPr lvl="0"/>
            <a:r>
              <a:rPr lang="vi-VN" dirty="0"/>
              <a:t>Chi phí vận hành đèn đường năng lượng mặt trời tự động là ít hơn nhiều so với đèn đường thông thường.</a:t>
            </a:r>
            <a:endParaRPr lang="en-US" dirty="0"/>
          </a:p>
          <a:p>
            <a:pPr lvl="0"/>
            <a:r>
              <a:rPr lang="vi-VN" dirty="0"/>
              <a:t>Hệ thống đèn đường tự động thân thiện với môi trường và do đó giúp giảm lượng khí thải carbon.</a:t>
            </a:r>
            <a:endParaRPr lang="en-US" dirty="0"/>
          </a:p>
          <a:p>
            <a:pPr lvl="0"/>
            <a:r>
              <a:rPr lang="vi-VN" dirty="0"/>
              <a:t>Đèn đường năng lượng mặt trời thông minh có thể được đặt ở những vùng xa xôi ngay cả ở những nơi không thể tiếp cận với lưới điện.</a:t>
            </a:r>
            <a:endParaRPr lang="en-US" dirty="0"/>
          </a:p>
        </p:txBody>
      </p:sp>
    </p:spTree>
    <p:extLst>
      <p:ext uri="{BB962C8B-B14F-4D97-AF65-F5344CB8AC3E}">
        <p14:creationId xmlns:p14="http://schemas.microsoft.com/office/powerpoint/2010/main" val="4066141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280EDC-9A2B-4B40-8712-0FE011A81BF5}"/>
              </a:ext>
            </a:extLst>
          </p:cNvPr>
          <p:cNvSpPr>
            <a:spLocks noGrp="1"/>
          </p:cNvSpPr>
          <p:nvPr>
            <p:ph type="title"/>
          </p:nvPr>
        </p:nvSpPr>
        <p:spPr/>
        <p:txBody>
          <a:bodyPr/>
          <a:lstStyle/>
          <a:p>
            <a:pPr algn="ctr"/>
            <a:r>
              <a:rPr lang="en-GB" dirty="0" smtClean="0"/>
              <a:t>1. </a:t>
            </a:r>
            <a:r>
              <a:rPr lang="vi-VN" dirty="0" smtClean="0"/>
              <a:t>Ưu </a:t>
            </a:r>
            <a:r>
              <a:rPr lang="vi-VN" dirty="0"/>
              <a:t>điểm và nhược điểm của đèn đường năng lượng mặt </a:t>
            </a:r>
            <a:r>
              <a:rPr lang="vi-VN" dirty="0" smtClean="0"/>
              <a:t>trời</a:t>
            </a:r>
            <a:endParaRPr lang="en-US" dirty="0"/>
          </a:p>
        </p:txBody>
      </p:sp>
      <p:sp>
        <p:nvSpPr>
          <p:cNvPr id="3" name="Content Placeholder 2">
            <a:extLst>
              <a:ext uri="{FF2B5EF4-FFF2-40B4-BE49-F238E27FC236}">
                <a16:creationId xmlns="" xmlns:a16="http://schemas.microsoft.com/office/drawing/2014/main" id="{E6B9EACD-3C83-4639-B39B-98A1A72F6E87}"/>
              </a:ext>
            </a:extLst>
          </p:cNvPr>
          <p:cNvSpPr>
            <a:spLocks noGrp="1"/>
          </p:cNvSpPr>
          <p:nvPr>
            <p:ph idx="1"/>
          </p:nvPr>
        </p:nvSpPr>
        <p:spPr>
          <a:xfrm>
            <a:off x="838200" y="1825625"/>
            <a:ext cx="10515600" cy="4667250"/>
          </a:xfrm>
        </p:spPr>
        <p:txBody>
          <a:bodyPr>
            <a:normAutofit fontScale="92500" lnSpcReduction="20000"/>
          </a:bodyPr>
          <a:lstStyle/>
          <a:p>
            <a:pPr marL="0" indent="0">
              <a:buNone/>
            </a:pPr>
            <a:r>
              <a:rPr lang="en-US" dirty="0" err="1"/>
              <a:t>Nhược</a:t>
            </a:r>
            <a:r>
              <a:rPr lang="en-US" dirty="0"/>
              <a:t> </a:t>
            </a:r>
            <a:r>
              <a:rPr lang="en-US" dirty="0" err="1"/>
              <a:t>điểm</a:t>
            </a:r>
            <a:endParaRPr lang="en-US" dirty="0"/>
          </a:p>
          <a:p>
            <a:pPr marL="0" indent="0">
              <a:buNone/>
            </a:pPr>
            <a:r>
              <a:rPr lang="vi-VN" dirty="0"/>
              <a:t>Có một số nhược điểm có liên quan đến đèn đường năng lượng mặt </a:t>
            </a:r>
            <a:r>
              <a:rPr lang="vi-VN" dirty="0" smtClean="0"/>
              <a:t>trời</a:t>
            </a:r>
            <a:endParaRPr lang="en-US" dirty="0" smtClean="0"/>
          </a:p>
          <a:p>
            <a:pPr lvl="0"/>
            <a:r>
              <a:rPr lang="vi-VN" dirty="0" smtClean="0"/>
              <a:t>Hệ thống đèn đường tự động yêu cầu đầu tư ban đầu cao hơn so với đèn đường thông thường.</a:t>
            </a:r>
            <a:endParaRPr lang="en-US" dirty="0" smtClean="0"/>
          </a:p>
          <a:p>
            <a:pPr lvl="0"/>
            <a:r>
              <a:rPr lang="vi-VN" dirty="0" smtClean="0"/>
              <a:t>Năng </a:t>
            </a:r>
            <a:r>
              <a:rPr lang="vi-VN" dirty="0"/>
              <a:t>lượng ánh sáng mặt trời hoàn toàn phụ thuộc vào điều kiện khí hậu.</a:t>
            </a:r>
            <a:endParaRPr lang="en-US" dirty="0"/>
          </a:p>
          <a:p>
            <a:pPr lvl="0"/>
            <a:r>
              <a:rPr lang="vi-VN" dirty="0"/>
              <a:t>Nguy cơ trộm cắp hệ thống đèn đường tự động tương đối cao vì chúng không có dây và đắt tiền.</a:t>
            </a:r>
            <a:endParaRPr lang="en-US" dirty="0"/>
          </a:p>
          <a:p>
            <a:pPr lvl="0"/>
            <a:r>
              <a:rPr lang="vi-VN" dirty="0"/>
              <a:t>Pin của hệ thống đèn đường tự động được yêu cầu phải được thay thế.</a:t>
            </a:r>
            <a:endParaRPr lang="en-US" dirty="0"/>
          </a:p>
          <a:p>
            <a:pPr lvl="0"/>
            <a:r>
              <a:rPr lang="vi-VN" dirty="0"/>
              <a:t>Tuyết, bụi hoặc hơi ẩm có thể tích tụ các tấm PV có thể gây trở ngại cho sản xuất năng lượng.</a:t>
            </a:r>
            <a:endParaRPr lang="en-US" dirty="0"/>
          </a:p>
        </p:txBody>
      </p:sp>
    </p:spTree>
    <p:extLst>
      <p:ext uri="{BB962C8B-B14F-4D97-AF65-F5344CB8AC3E}">
        <p14:creationId xmlns:p14="http://schemas.microsoft.com/office/powerpoint/2010/main" val="4154943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B34C19-01B1-4917-BB91-9D842E9D66EE}"/>
              </a:ext>
            </a:extLst>
          </p:cNvPr>
          <p:cNvSpPr>
            <a:spLocks noGrp="1"/>
          </p:cNvSpPr>
          <p:nvPr>
            <p:ph type="title"/>
          </p:nvPr>
        </p:nvSpPr>
        <p:spPr>
          <a:xfrm>
            <a:off x="838200" y="365125"/>
            <a:ext cx="10515600" cy="849721"/>
          </a:xfrm>
        </p:spPr>
        <p:txBody>
          <a:bodyPr/>
          <a:lstStyle/>
          <a:p>
            <a:pPr algn="ctr"/>
            <a:r>
              <a:rPr lang="en-US" dirty="0" smtClean="0"/>
              <a:t>2. </a:t>
            </a:r>
            <a:r>
              <a:rPr lang="en-US" dirty="0" err="1" smtClean="0"/>
              <a:t>Một</a:t>
            </a:r>
            <a:r>
              <a:rPr lang="en-US" dirty="0" smtClean="0"/>
              <a:t> </a:t>
            </a:r>
            <a:r>
              <a:rPr lang="en-US" dirty="0" err="1"/>
              <a:t>số</a:t>
            </a:r>
            <a:r>
              <a:rPr lang="en-US" dirty="0"/>
              <a:t> </a:t>
            </a:r>
            <a:r>
              <a:rPr lang="en-US" dirty="0" err="1"/>
              <a:t>ứng</a:t>
            </a:r>
            <a:r>
              <a:rPr lang="en-US" dirty="0"/>
              <a:t> </a:t>
            </a:r>
            <a:r>
              <a:rPr lang="en-US" dirty="0" err="1"/>
              <a:t>dụng</a:t>
            </a:r>
            <a:r>
              <a:rPr lang="en-US" dirty="0"/>
              <a:t> </a:t>
            </a:r>
            <a:r>
              <a:rPr lang="en-US" dirty="0" err="1"/>
              <a:t>điển</a:t>
            </a:r>
            <a:r>
              <a:rPr lang="en-US" dirty="0"/>
              <a:t> </a:t>
            </a:r>
            <a:r>
              <a:rPr lang="en-US" dirty="0" err="1"/>
              <a:t>hình</a:t>
            </a:r>
            <a:endParaRPr lang="en-US" dirty="0"/>
          </a:p>
        </p:txBody>
      </p:sp>
      <p:sp>
        <p:nvSpPr>
          <p:cNvPr id="3" name="Content Placeholder 2">
            <a:extLst>
              <a:ext uri="{FF2B5EF4-FFF2-40B4-BE49-F238E27FC236}">
                <a16:creationId xmlns="" xmlns:a16="http://schemas.microsoft.com/office/drawing/2014/main" id="{8CBB591B-C072-4254-8BDC-70F07172DFD7}"/>
              </a:ext>
            </a:extLst>
          </p:cNvPr>
          <p:cNvSpPr>
            <a:spLocks noGrp="1"/>
          </p:cNvSpPr>
          <p:nvPr>
            <p:ph idx="1"/>
          </p:nvPr>
        </p:nvSpPr>
        <p:spPr>
          <a:xfrm>
            <a:off x="838200" y="1214846"/>
            <a:ext cx="10515600" cy="5094513"/>
          </a:xfrm>
        </p:spPr>
        <p:txBody>
          <a:bodyPr>
            <a:normAutofit fontScale="70000" lnSpcReduction="20000"/>
          </a:bodyPr>
          <a:lstStyle/>
          <a:p>
            <a:pPr lvl="0"/>
            <a:r>
              <a:rPr lang="vi-VN" dirty="0"/>
              <a:t>Đơn vị Chính phủ &amp; Đô thị – Các tổ chức chính phủ có thể tiết kiệm một khoản tiền lớn bằng cách sử dụng hệ thống đèn đường năng lượng mặt trời tự động để chiếu sáng ngoài trời. Dự báo rằng chúng ta sẽ có 359 triệu đèn đường vào năm 2026.</a:t>
            </a:r>
            <a:endParaRPr lang="en-US" dirty="0"/>
          </a:p>
          <a:p>
            <a:pPr lvl="0"/>
            <a:r>
              <a:rPr lang="vi-VN" dirty="0"/>
              <a:t>Doanh nghiệp nhỏ &amp; Doanh nghiệp lớn – Nhiều công ty hiện nay đang áp dụng công nghệ và thực tiễn năng lượng xanh để giảm lượng khí thải carbon của họ. Cài đặt hệ thống đèn đường tự động có thể chứng minh là một bước theo hướng này.</a:t>
            </a:r>
            <a:endParaRPr lang="en-US" dirty="0"/>
          </a:p>
          <a:p>
            <a:pPr lvl="0"/>
            <a:r>
              <a:rPr lang="vi-VN" dirty="0"/>
              <a:t>Cách tuyệt vời để chiếu sáng đường phố – Ngoài ánh sáng lên đường phố, hệ thống đèn đường năng lượng mặt trời tự động cùng với CCTV cũng có thể cung cấp cho chúng ta sự an toàn bổ sung. Đèn đường năng lượng mặt trời thông minh là không dây và một trong những giải pháp chiếu sáng đường phố.</a:t>
            </a:r>
            <a:endParaRPr lang="en-US" dirty="0"/>
          </a:p>
          <a:p>
            <a:pPr lvl="0"/>
            <a:r>
              <a:rPr lang="vi-VN" dirty="0"/>
              <a:t>Dọc đường và đường cao tốc – Hệ thống đèn đường phố tự động chất lượng cao có thể tăng cường khả năng hiển thị ban đêm trên đường nông thôn, đường chính và đường cao tốc. Đây cũng là rất dễ dàng để cài đặt và có giá cả phải chăng.</a:t>
            </a:r>
            <a:endParaRPr lang="en-US" dirty="0"/>
          </a:p>
          <a:p>
            <a:pPr lvl="0"/>
            <a:r>
              <a:rPr lang="vi-VN" dirty="0"/>
              <a:t>Công viên &amp; Khu giải trí – Các khu vực chủ yếu do trẻ em sử dụng có thể tận dụng tốt hệ thống đèn đường tự động. Chúng an toàn &amp; an toàn &amp; cung cấp ánh sáng đồng đều và độ sáng tối đa cho công viên.</a:t>
            </a:r>
            <a:endParaRPr lang="en-US" dirty="0"/>
          </a:p>
          <a:p>
            <a:r>
              <a:rPr lang="vi-VN" dirty="0"/>
              <a:t>Trường học &amp; Đại học – Hệ thống đèn đường năng lượng mặt trời tự động là một lựa chọn tuyệt vời cho các trường học, cao đẳng và đại học. Với nhiều khu vực dễ tiếp cận, từ các nhà chờ xe buýt đến các cơ sở bãi đậu xe có thể lắp đặt chúng khắp khuôn viên trường.</a:t>
            </a:r>
            <a:endParaRPr lang="en-US" dirty="0"/>
          </a:p>
        </p:txBody>
      </p:sp>
    </p:spTree>
    <p:extLst>
      <p:ext uri="{BB962C8B-B14F-4D97-AF65-F5344CB8AC3E}">
        <p14:creationId xmlns:p14="http://schemas.microsoft.com/office/powerpoint/2010/main" val="3518352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56FAE1-8365-4B26-907E-65F835AF6F0F}"/>
              </a:ext>
            </a:extLst>
          </p:cNvPr>
          <p:cNvSpPr>
            <a:spLocks noGrp="1"/>
          </p:cNvSpPr>
          <p:nvPr>
            <p:ph type="title"/>
          </p:nvPr>
        </p:nvSpPr>
        <p:spPr/>
        <p:txBody>
          <a:bodyPr>
            <a:normAutofit/>
          </a:bodyPr>
          <a:lstStyle/>
          <a:p>
            <a:pPr algn="ctr"/>
            <a:r>
              <a:rPr lang="en-GB" b="1" dirty="0" smtClean="0"/>
              <a:t>3. </a:t>
            </a:r>
            <a:r>
              <a:rPr lang="vi-VN" b="1" dirty="0" smtClean="0"/>
              <a:t>Phạm </a:t>
            </a:r>
            <a:r>
              <a:rPr lang="vi-VN" b="1" dirty="0"/>
              <a:t>vi tương lai của đèn đường năng lượng mặt </a:t>
            </a:r>
            <a:r>
              <a:rPr lang="vi-VN" b="1" dirty="0" smtClean="0"/>
              <a:t>trời</a:t>
            </a:r>
            <a:endParaRPr lang="en-US" dirty="0"/>
          </a:p>
        </p:txBody>
      </p:sp>
      <p:sp>
        <p:nvSpPr>
          <p:cNvPr id="3" name="Content Placeholder 2">
            <a:extLst>
              <a:ext uri="{FF2B5EF4-FFF2-40B4-BE49-F238E27FC236}">
                <a16:creationId xmlns="" xmlns:a16="http://schemas.microsoft.com/office/drawing/2014/main" id="{7D9E1B2C-6004-4410-9862-400C583AD66A}"/>
              </a:ext>
            </a:extLst>
          </p:cNvPr>
          <p:cNvSpPr>
            <a:spLocks noGrp="1"/>
          </p:cNvSpPr>
          <p:nvPr>
            <p:ph idx="1"/>
          </p:nvPr>
        </p:nvSpPr>
        <p:spPr/>
        <p:txBody>
          <a:bodyPr/>
          <a:lstStyle/>
          <a:p>
            <a:r>
              <a:rPr lang="vi-VN" dirty="0"/>
              <a:t>Với sự tiến bộ trong khoa học &amp; công nghệ, phạm vi tương lai của đèn đường năng lượng mặt trời tự động rất tươi sáng. Nó sẽ có ảnh hưởng đến cuộc sống con người theo nhiều cách. Nó là một trong những ứng dụng quan trọng và cần thiết để bảo tồn năng lượng để ngăn chặn cạn kiệt tài nguyên. Việc chuyển sang hệ thống đèn đường tự động thông minh cũng sẽ làm giảm lãng phí năng lượng mà đèn đường thông thường được biết đến</a:t>
            </a:r>
            <a:endParaRPr lang="en-US" dirty="0"/>
          </a:p>
          <a:p>
            <a:endParaRPr lang="en-US" dirty="0"/>
          </a:p>
        </p:txBody>
      </p:sp>
    </p:spTree>
    <p:extLst>
      <p:ext uri="{BB962C8B-B14F-4D97-AF65-F5344CB8AC3E}">
        <p14:creationId xmlns:p14="http://schemas.microsoft.com/office/powerpoint/2010/main" val="247623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BD57C9-EF0A-49A1-8D05-321915355255}"/>
              </a:ext>
            </a:extLst>
          </p:cNvPr>
          <p:cNvSpPr>
            <a:spLocks noGrp="1"/>
          </p:cNvSpPr>
          <p:nvPr>
            <p:ph type="title"/>
          </p:nvPr>
        </p:nvSpPr>
        <p:spPr/>
        <p:txBody>
          <a:bodyPr/>
          <a:lstStyle/>
          <a:p>
            <a:pPr algn="ctr"/>
            <a:r>
              <a:rPr lang="en-US" b="1" dirty="0" smtClean="0"/>
              <a:t>4. </a:t>
            </a:r>
            <a:r>
              <a:rPr lang="en-US" b="1" dirty="0" err="1" smtClean="0"/>
              <a:t>Tổng</a:t>
            </a:r>
            <a:r>
              <a:rPr lang="en-US" b="1" dirty="0" smtClean="0"/>
              <a:t> </a:t>
            </a:r>
            <a:r>
              <a:rPr lang="en-US" b="1" dirty="0" err="1"/>
              <a:t>quan</a:t>
            </a:r>
            <a:r>
              <a:rPr lang="en-US" b="1" dirty="0"/>
              <a:t> </a:t>
            </a:r>
            <a:r>
              <a:rPr lang="en-US" b="1" dirty="0" err="1"/>
              <a:t>về</a:t>
            </a:r>
            <a:r>
              <a:rPr lang="en-US" b="1" dirty="0"/>
              <a:t> </a:t>
            </a:r>
            <a:r>
              <a:rPr lang="en-US" b="1" dirty="0" err="1"/>
              <a:t>hệ</a:t>
            </a:r>
            <a:r>
              <a:rPr lang="en-US" b="1" dirty="0"/>
              <a:t> </a:t>
            </a:r>
            <a:r>
              <a:rPr lang="en-US" b="1" dirty="0" err="1"/>
              <a:t>thống</a:t>
            </a:r>
            <a:endParaRPr lang="en-US" b="1" dirty="0"/>
          </a:p>
        </p:txBody>
      </p:sp>
      <p:sp>
        <p:nvSpPr>
          <p:cNvPr id="3" name="Content Placeholder 2">
            <a:extLst>
              <a:ext uri="{FF2B5EF4-FFF2-40B4-BE49-F238E27FC236}">
                <a16:creationId xmlns="" xmlns:a16="http://schemas.microsoft.com/office/drawing/2014/main" id="{161A7810-AE71-488B-841E-16AA84529676}"/>
              </a:ext>
            </a:extLst>
          </p:cNvPr>
          <p:cNvSpPr>
            <a:spLocks noGrp="1"/>
          </p:cNvSpPr>
          <p:nvPr>
            <p:ph idx="1"/>
          </p:nvPr>
        </p:nvSpPr>
        <p:spPr>
          <a:xfrm>
            <a:off x="838200" y="1825625"/>
            <a:ext cx="3601720" cy="4351338"/>
          </a:xfrm>
        </p:spPr>
        <p:txBody>
          <a:bodyPr/>
          <a:lstStyle/>
          <a:p>
            <a:r>
              <a:rPr lang="en-US" dirty="0" err="1"/>
              <a:t>Sơ</a:t>
            </a:r>
            <a:r>
              <a:rPr lang="en-US" dirty="0"/>
              <a:t> </a:t>
            </a:r>
            <a:r>
              <a:rPr lang="en-US" dirty="0" err="1"/>
              <a:t>đồ</a:t>
            </a:r>
            <a:r>
              <a:rPr lang="en-US" dirty="0"/>
              <a:t> </a:t>
            </a:r>
            <a:r>
              <a:rPr lang="en-US" dirty="0" err="1"/>
              <a:t>cấu</a:t>
            </a:r>
            <a:r>
              <a:rPr lang="en-US" dirty="0"/>
              <a:t> </a:t>
            </a:r>
            <a:r>
              <a:rPr lang="en-US" dirty="0" err="1"/>
              <a:t>hình</a:t>
            </a:r>
            <a:r>
              <a:rPr lang="en-US" dirty="0"/>
              <a:t> </a:t>
            </a:r>
            <a:r>
              <a:rPr lang="en-US" dirty="0" err="1"/>
              <a:t>hệ</a:t>
            </a:r>
            <a:r>
              <a:rPr lang="en-US" dirty="0"/>
              <a:t> </a:t>
            </a:r>
            <a:r>
              <a:rPr lang="en-US" dirty="0" err="1"/>
              <a:t>thống</a:t>
            </a:r>
            <a:r>
              <a:rPr lang="en-US" dirty="0"/>
              <a:t> </a:t>
            </a:r>
            <a:r>
              <a:rPr lang="en-US" dirty="0" err="1"/>
              <a:t>và</a:t>
            </a:r>
            <a:r>
              <a:rPr lang="en-US" dirty="0"/>
              <a:t> </a:t>
            </a:r>
            <a:r>
              <a:rPr lang="en-US" dirty="0" err="1"/>
              <a:t>tính</a:t>
            </a:r>
            <a:r>
              <a:rPr lang="en-US" dirty="0"/>
              <a:t> </a:t>
            </a:r>
            <a:r>
              <a:rPr lang="en-US" dirty="0" err="1"/>
              <a:t>năng</a:t>
            </a:r>
            <a:r>
              <a:rPr lang="en-US" dirty="0"/>
              <a:t> </a:t>
            </a:r>
            <a:r>
              <a:rPr lang="en-US" dirty="0" err="1"/>
              <a:t>các</a:t>
            </a:r>
            <a:r>
              <a:rPr lang="en-US" dirty="0"/>
              <a:t> </a:t>
            </a:r>
            <a:r>
              <a:rPr lang="en-US" dirty="0" err="1"/>
              <a:t>phần</a:t>
            </a:r>
            <a:r>
              <a:rPr lang="en-US" dirty="0"/>
              <a:t> </a:t>
            </a:r>
            <a:r>
              <a:rPr lang="en-US" dirty="0" err="1"/>
              <a:t>tử</a:t>
            </a:r>
            <a:r>
              <a:rPr lang="en-US" dirty="0"/>
              <a:t> (</a:t>
            </a:r>
            <a:r>
              <a:rPr lang="en-US" dirty="0" err="1"/>
              <a:t>bộ</a:t>
            </a:r>
            <a:r>
              <a:rPr lang="en-US" dirty="0"/>
              <a:t> </a:t>
            </a:r>
            <a:r>
              <a:rPr lang="en-US" dirty="0" err="1"/>
              <a:t>phận</a:t>
            </a:r>
            <a:r>
              <a:rPr lang="en-US" dirty="0"/>
              <a:t>)</a:t>
            </a:r>
          </a:p>
        </p:txBody>
      </p:sp>
      <p:grpSp>
        <p:nvGrpSpPr>
          <p:cNvPr id="4" name="Group 3">
            <a:extLst>
              <a:ext uri="{FF2B5EF4-FFF2-40B4-BE49-F238E27FC236}">
                <a16:creationId xmlns="" xmlns:a16="http://schemas.microsoft.com/office/drawing/2014/main" id="{E1CB77C7-1D2F-40A9-B61E-D85E01944957}"/>
              </a:ext>
            </a:extLst>
          </p:cNvPr>
          <p:cNvGrpSpPr/>
          <p:nvPr/>
        </p:nvGrpSpPr>
        <p:grpSpPr>
          <a:xfrm>
            <a:off x="4693921" y="1690688"/>
            <a:ext cx="6015354" cy="4445000"/>
            <a:chOff x="0" y="0"/>
            <a:chExt cx="5690937" cy="6665495"/>
          </a:xfrm>
        </p:grpSpPr>
        <p:pic>
          <p:nvPicPr>
            <p:cNvPr id="5" name="Picture 4" descr="Image result for cá»t ÄÃ¨n ÄÆ°á»ng nÄng lÆ°á»£ng máº·t trá»i">
              <a:extLst>
                <a:ext uri="{FF2B5EF4-FFF2-40B4-BE49-F238E27FC236}">
                  <a16:creationId xmlns="" xmlns:a16="http://schemas.microsoft.com/office/drawing/2014/main" id="{40381532-7C84-4D63-84D9-A0356FBDC7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90937" cy="6665495"/>
            </a:xfrm>
            <a:prstGeom prst="rect">
              <a:avLst/>
            </a:prstGeom>
            <a:noFill/>
            <a:ln>
              <a:noFill/>
            </a:ln>
          </p:spPr>
        </p:pic>
        <p:sp>
          <p:nvSpPr>
            <p:cNvPr id="6" name="Text Box 79">
              <a:extLst>
                <a:ext uri="{FF2B5EF4-FFF2-40B4-BE49-F238E27FC236}">
                  <a16:creationId xmlns="" xmlns:a16="http://schemas.microsoft.com/office/drawing/2014/main" id="{36715DDA-BDE9-486B-886D-037748A68829}"/>
                </a:ext>
              </a:extLst>
            </p:cNvPr>
            <p:cNvSpPr txBox="1"/>
            <p:nvPr/>
          </p:nvSpPr>
          <p:spPr>
            <a:xfrm>
              <a:off x="3403895" y="589479"/>
              <a:ext cx="1530056" cy="514978"/>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err="1">
                  <a:effectLst/>
                  <a:latin typeface="Times New Roman" panose="02020603050405020304" pitchFamily="18" charset="0"/>
                  <a:ea typeface="Times New Roman" panose="02020603050405020304" pitchFamily="18" charset="0"/>
                </a:rPr>
                <a:t>Tấm</a:t>
              </a:r>
              <a:r>
                <a:rPr lang="en-US" sz="1400" b="1" dirty="0">
                  <a:effectLst/>
                  <a:latin typeface="Times New Roman" panose="02020603050405020304" pitchFamily="18" charset="0"/>
                  <a:ea typeface="Times New Roman" panose="02020603050405020304" pitchFamily="18" charset="0"/>
                </a:rPr>
                <a:t> pin </a:t>
              </a:r>
              <a:r>
                <a:rPr lang="en-US" sz="1400" b="1" dirty="0" err="1">
                  <a:effectLst/>
                  <a:latin typeface="Times New Roman" panose="02020603050405020304" pitchFamily="18" charset="0"/>
                  <a:ea typeface="Times New Roman" panose="02020603050405020304" pitchFamily="18" charset="0"/>
                </a:rPr>
                <a:t>mặt</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trời</a:t>
              </a:r>
              <a:endParaRPr lang="en-US" sz="1400" dirty="0">
                <a:effectLst/>
                <a:latin typeface="Times New Roman" panose="02020603050405020304" pitchFamily="18" charset="0"/>
                <a:ea typeface="Times New Roman" panose="02020603050405020304" pitchFamily="18" charset="0"/>
              </a:endParaRPr>
            </a:p>
          </p:txBody>
        </p:sp>
        <p:sp>
          <p:nvSpPr>
            <p:cNvPr id="7" name="Text Box 80">
              <a:extLst>
                <a:ext uri="{FF2B5EF4-FFF2-40B4-BE49-F238E27FC236}">
                  <a16:creationId xmlns="" xmlns:a16="http://schemas.microsoft.com/office/drawing/2014/main" id="{586FF632-5DB1-4E4E-9B98-F2F7B4D9A5E8}"/>
                </a:ext>
              </a:extLst>
            </p:cNvPr>
            <p:cNvSpPr txBox="1"/>
            <p:nvPr/>
          </p:nvSpPr>
          <p:spPr>
            <a:xfrm>
              <a:off x="762000" y="878164"/>
              <a:ext cx="934412" cy="514978"/>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err="1">
                  <a:effectLst/>
                  <a:latin typeface="Times New Roman" panose="02020603050405020304" pitchFamily="18" charset="0"/>
                  <a:ea typeface="Times New Roman" panose="02020603050405020304" pitchFamily="18" charset="0"/>
                </a:rPr>
                <a:t>Đèn</a:t>
              </a:r>
              <a:r>
                <a:rPr lang="en-US" sz="1400" b="1" dirty="0">
                  <a:effectLst/>
                  <a:latin typeface="Times New Roman" panose="02020603050405020304" pitchFamily="18" charset="0"/>
                  <a:ea typeface="Times New Roman" panose="02020603050405020304" pitchFamily="18" charset="0"/>
                </a:rPr>
                <a:t> LED</a:t>
              </a:r>
              <a:endParaRPr lang="en-US" sz="1400" dirty="0">
                <a:effectLst/>
                <a:latin typeface="Times New Roman" panose="02020603050405020304" pitchFamily="18" charset="0"/>
                <a:ea typeface="Times New Roman" panose="02020603050405020304" pitchFamily="18" charset="0"/>
              </a:endParaRPr>
            </a:p>
          </p:txBody>
        </p:sp>
        <p:sp>
          <p:nvSpPr>
            <p:cNvPr id="8" name="Text Box 81">
              <a:extLst>
                <a:ext uri="{FF2B5EF4-FFF2-40B4-BE49-F238E27FC236}">
                  <a16:creationId xmlns="" xmlns:a16="http://schemas.microsoft.com/office/drawing/2014/main" id="{B5504010-91FE-49C9-9FE7-34903A31F2EF}"/>
                </a:ext>
              </a:extLst>
            </p:cNvPr>
            <p:cNvSpPr txBox="1"/>
            <p:nvPr/>
          </p:nvSpPr>
          <p:spPr>
            <a:xfrm>
              <a:off x="3272589" y="2815390"/>
              <a:ext cx="1166495" cy="514978"/>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err="1">
                  <a:effectLst/>
                  <a:latin typeface="Times New Roman" panose="02020603050405020304" pitchFamily="18" charset="0"/>
                  <a:ea typeface="Times New Roman" panose="02020603050405020304" pitchFamily="18" charset="0"/>
                </a:rPr>
                <a:t>Điều</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khiển</a:t>
              </a:r>
              <a:endParaRPr lang="en-US" sz="1400" dirty="0">
                <a:effectLst/>
                <a:latin typeface="Times New Roman" panose="02020603050405020304" pitchFamily="18" charset="0"/>
                <a:ea typeface="Times New Roman" panose="02020603050405020304" pitchFamily="18" charset="0"/>
              </a:endParaRPr>
            </a:p>
          </p:txBody>
        </p:sp>
        <p:sp>
          <p:nvSpPr>
            <p:cNvPr id="9" name="Text Box 82">
              <a:extLst>
                <a:ext uri="{FF2B5EF4-FFF2-40B4-BE49-F238E27FC236}">
                  <a16:creationId xmlns="" xmlns:a16="http://schemas.microsoft.com/office/drawing/2014/main" id="{2A8A262C-D249-4707-9879-DE6E60A138F3}"/>
                </a:ext>
              </a:extLst>
            </p:cNvPr>
            <p:cNvSpPr txBox="1"/>
            <p:nvPr/>
          </p:nvSpPr>
          <p:spPr>
            <a:xfrm>
              <a:off x="2021305" y="2815390"/>
              <a:ext cx="842010" cy="514047"/>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err="1">
                  <a:effectLst/>
                  <a:latin typeface="Times New Roman" panose="02020603050405020304" pitchFamily="18" charset="0"/>
                  <a:ea typeface="Times New Roman" panose="02020603050405020304" pitchFamily="18" charset="0"/>
                </a:rPr>
                <a:t>Acquy</a:t>
              </a:r>
              <a:endParaRPr lang="en-US" sz="1400" dirty="0">
                <a:effectLst/>
                <a:latin typeface="Times New Roman" panose="02020603050405020304" pitchFamily="18" charset="0"/>
                <a:ea typeface="Times New Roman" panose="02020603050405020304" pitchFamily="18" charset="0"/>
              </a:endParaRPr>
            </a:p>
          </p:txBody>
        </p:sp>
        <p:sp>
          <p:nvSpPr>
            <p:cNvPr id="10" name="Text Box 83">
              <a:extLst>
                <a:ext uri="{FF2B5EF4-FFF2-40B4-BE49-F238E27FC236}">
                  <a16:creationId xmlns="" xmlns:a16="http://schemas.microsoft.com/office/drawing/2014/main" id="{F8F7E245-8C15-4B17-B2F7-71AE35638C62}"/>
                </a:ext>
              </a:extLst>
            </p:cNvPr>
            <p:cNvSpPr txBox="1"/>
            <p:nvPr/>
          </p:nvSpPr>
          <p:spPr>
            <a:xfrm>
              <a:off x="2725562" y="5055926"/>
              <a:ext cx="484302" cy="514047"/>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err="1">
                  <a:effectLst/>
                  <a:latin typeface="Times New Roman" panose="02020603050405020304" pitchFamily="18" charset="0"/>
                  <a:ea typeface="Times New Roman" panose="02020603050405020304" pitchFamily="18" charset="0"/>
                </a:rPr>
                <a:t>Cột</a:t>
              </a:r>
              <a:endParaRPr lang="en-US" sz="14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628886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BD57C9-EF0A-49A1-8D05-321915355255}"/>
              </a:ext>
            </a:extLst>
          </p:cNvPr>
          <p:cNvSpPr>
            <a:spLocks noGrp="1"/>
          </p:cNvSpPr>
          <p:nvPr>
            <p:ph type="title"/>
          </p:nvPr>
        </p:nvSpPr>
        <p:spPr/>
        <p:txBody>
          <a:bodyPr/>
          <a:lstStyle/>
          <a:p>
            <a:pPr algn="ctr"/>
            <a:r>
              <a:rPr lang="en-US" b="1" dirty="0" smtClean="0"/>
              <a:t>4. </a:t>
            </a:r>
            <a:r>
              <a:rPr lang="en-US" b="1" dirty="0" err="1" smtClean="0"/>
              <a:t>Tổng</a:t>
            </a:r>
            <a:r>
              <a:rPr lang="en-US" b="1" dirty="0" smtClean="0"/>
              <a:t> </a:t>
            </a:r>
            <a:r>
              <a:rPr lang="en-US" b="1" dirty="0" err="1"/>
              <a:t>quan</a:t>
            </a:r>
            <a:r>
              <a:rPr lang="en-US" b="1" dirty="0"/>
              <a:t> </a:t>
            </a:r>
            <a:r>
              <a:rPr lang="en-US" b="1" dirty="0" err="1"/>
              <a:t>về</a:t>
            </a:r>
            <a:r>
              <a:rPr lang="en-US" b="1" dirty="0"/>
              <a:t> </a:t>
            </a:r>
            <a:r>
              <a:rPr lang="en-US" b="1" dirty="0" err="1"/>
              <a:t>hệ</a:t>
            </a:r>
            <a:r>
              <a:rPr lang="en-US" b="1" dirty="0"/>
              <a:t> </a:t>
            </a:r>
            <a:r>
              <a:rPr lang="en-US" b="1" dirty="0" err="1"/>
              <a:t>thống</a:t>
            </a:r>
            <a:endParaRPr lang="en-US" b="1" dirty="0"/>
          </a:p>
        </p:txBody>
      </p:sp>
      <p:sp>
        <p:nvSpPr>
          <p:cNvPr id="3" name="Content Placeholder 2">
            <a:extLst>
              <a:ext uri="{FF2B5EF4-FFF2-40B4-BE49-F238E27FC236}">
                <a16:creationId xmlns="" xmlns:a16="http://schemas.microsoft.com/office/drawing/2014/main" id="{161A7810-AE71-488B-841E-16AA84529676}"/>
              </a:ext>
            </a:extLst>
          </p:cNvPr>
          <p:cNvSpPr>
            <a:spLocks noGrp="1"/>
          </p:cNvSpPr>
          <p:nvPr>
            <p:ph idx="1"/>
          </p:nvPr>
        </p:nvSpPr>
        <p:spPr>
          <a:xfrm>
            <a:off x="838200" y="1825625"/>
            <a:ext cx="1786128" cy="4351338"/>
          </a:xfrm>
        </p:spPr>
        <p:txBody>
          <a:bodyPr/>
          <a:lstStyle/>
          <a:p>
            <a:r>
              <a:rPr lang="en-US" dirty="0" err="1"/>
              <a:t>Sơ</a:t>
            </a:r>
            <a:r>
              <a:rPr lang="en-US" dirty="0"/>
              <a:t> </a:t>
            </a:r>
            <a:r>
              <a:rPr lang="en-US" dirty="0" err="1"/>
              <a:t>đồ</a:t>
            </a:r>
            <a:r>
              <a:rPr lang="en-US" dirty="0"/>
              <a:t> </a:t>
            </a:r>
            <a:r>
              <a:rPr lang="en-US" dirty="0" err="1"/>
              <a:t>cấu</a:t>
            </a:r>
            <a:r>
              <a:rPr lang="en-US" dirty="0"/>
              <a:t> </a:t>
            </a:r>
            <a:r>
              <a:rPr lang="en-US" dirty="0" err="1"/>
              <a:t>hình</a:t>
            </a:r>
            <a:r>
              <a:rPr lang="en-US" dirty="0"/>
              <a:t> </a:t>
            </a:r>
            <a:r>
              <a:rPr lang="en-US" dirty="0" err="1"/>
              <a:t>hệ</a:t>
            </a:r>
            <a:r>
              <a:rPr lang="en-US" dirty="0"/>
              <a:t> </a:t>
            </a:r>
            <a:r>
              <a:rPr lang="en-US" dirty="0" err="1"/>
              <a:t>thống</a:t>
            </a:r>
            <a:r>
              <a:rPr lang="en-US" dirty="0"/>
              <a:t> </a:t>
            </a:r>
            <a:r>
              <a:rPr lang="en-US" dirty="0" err="1"/>
              <a:t>và</a:t>
            </a:r>
            <a:r>
              <a:rPr lang="en-US" dirty="0"/>
              <a:t> </a:t>
            </a:r>
            <a:r>
              <a:rPr lang="en-US" dirty="0" err="1"/>
              <a:t>tính</a:t>
            </a:r>
            <a:r>
              <a:rPr lang="en-US" dirty="0"/>
              <a:t> </a:t>
            </a:r>
            <a:r>
              <a:rPr lang="en-US" dirty="0" err="1"/>
              <a:t>năng</a:t>
            </a:r>
            <a:r>
              <a:rPr lang="en-US" dirty="0"/>
              <a:t> </a:t>
            </a:r>
            <a:r>
              <a:rPr lang="en-US" dirty="0" err="1"/>
              <a:t>các</a:t>
            </a:r>
            <a:r>
              <a:rPr lang="en-US" dirty="0"/>
              <a:t> </a:t>
            </a:r>
            <a:r>
              <a:rPr lang="en-US" dirty="0" err="1"/>
              <a:t>phần</a:t>
            </a:r>
            <a:r>
              <a:rPr lang="en-US" dirty="0"/>
              <a:t> </a:t>
            </a:r>
            <a:r>
              <a:rPr lang="en-US" dirty="0" err="1"/>
              <a:t>tử</a:t>
            </a:r>
            <a:r>
              <a:rPr lang="en-US" dirty="0"/>
              <a:t> (</a:t>
            </a:r>
            <a:r>
              <a:rPr lang="en-US" dirty="0" err="1"/>
              <a:t>bộ</a:t>
            </a:r>
            <a:r>
              <a:rPr lang="en-US" dirty="0"/>
              <a:t> </a:t>
            </a:r>
            <a:r>
              <a:rPr lang="en-US" dirty="0" err="1"/>
              <a:t>phận</a:t>
            </a:r>
            <a:r>
              <a:rPr lang="en-US" dirty="0"/>
              <a:t>)</a:t>
            </a:r>
          </a:p>
        </p:txBody>
      </p:sp>
      <p:grpSp>
        <p:nvGrpSpPr>
          <p:cNvPr id="11" name="Group 10"/>
          <p:cNvGrpSpPr/>
          <p:nvPr/>
        </p:nvGrpSpPr>
        <p:grpSpPr>
          <a:xfrm>
            <a:off x="3248977" y="1572767"/>
            <a:ext cx="8400479" cy="5188077"/>
            <a:chOff x="0" y="0"/>
            <a:chExt cx="5342562" cy="7233007"/>
          </a:xfrm>
        </p:grpSpPr>
        <p:pic>
          <p:nvPicPr>
            <p:cNvPr id="12" name="Picture 11" descr="Image result for cá»t ÄÃ¨n ÄÆ°á»ng nÄng lÆ°á»£ng máº·t trá»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42562" cy="7233007"/>
            </a:xfrm>
            <a:prstGeom prst="rect">
              <a:avLst/>
            </a:prstGeom>
            <a:noFill/>
            <a:ln>
              <a:noFill/>
            </a:ln>
          </p:spPr>
        </p:pic>
        <p:sp>
          <p:nvSpPr>
            <p:cNvPr id="13" name="Text Box 4"/>
            <p:cNvSpPr txBox="1"/>
            <p:nvPr/>
          </p:nvSpPr>
          <p:spPr>
            <a:xfrm>
              <a:off x="3400746" y="328773"/>
              <a:ext cx="1787704" cy="1685443"/>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0"/>
                </a:spcAft>
              </a:pPr>
              <a:r>
                <a:rPr lang="en-US" sz="1400" b="1" dirty="0" err="1">
                  <a:effectLst/>
                  <a:latin typeface="Times New Roman" panose="02020603050405020304" pitchFamily="18" charset="0"/>
                  <a:ea typeface="Times New Roman" panose="02020603050405020304" pitchFamily="18" charset="0"/>
                </a:rPr>
                <a:t>Tấm</a:t>
              </a:r>
              <a:r>
                <a:rPr lang="en-US" sz="1400" b="1" dirty="0">
                  <a:effectLst/>
                  <a:latin typeface="Times New Roman" panose="02020603050405020304" pitchFamily="18" charset="0"/>
                  <a:ea typeface="Times New Roman" panose="02020603050405020304" pitchFamily="18" charset="0"/>
                </a:rPr>
                <a:t> pin </a:t>
              </a:r>
              <a:r>
                <a:rPr lang="en-US" sz="1400" b="1" dirty="0" err="1">
                  <a:effectLst/>
                  <a:latin typeface="Times New Roman" panose="02020603050405020304" pitchFamily="18" charset="0"/>
                  <a:ea typeface="Times New Roman" panose="02020603050405020304" pitchFamily="18" charset="0"/>
                </a:rPr>
                <a:t>mặt</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trời</a:t>
              </a:r>
              <a:endParaRPr lang="en-GB" sz="1400" dirty="0">
                <a:effectLst/>
                <a:latin typeface="Times New Roman" panose="02020603050405020304" pitchFamily="18" charset="0"/>
                <a:ea typeface="Times New Roman" panose="02020603050405020304" pitchFamily="18" charset="0"/>
              </a:endParaRPr>
            </a:p>
            <a:p>
              <a:pPr marL="180975" lvl="0" indent="-180975">
                <a:spcBef>
                  <a:spcPts val="600"/>
                </a:spcBef>
                <a:spcAft>
                  <a:spcPts val="0"/>
                </a:spcAft>
                <a:buFont typeface="Symbol" panose="05050102010706020507" pitchFamily="18" charset="2"/>
                <a:buChar char=""/>
              </a:pPr>
              <a:r>
                <a:rPr lang="en-US" sz="1000" dirty="0" err="1">
                  <a:effectLst/>
                  <a:latin typeface="Times New Roman" panose="02020603050405020304" pitchFamily="18" charset="0"/>
                  <a:ea typeface="Times New Roman" panose="02020603050405020304" pitchFamily="18" charset="0"/>
                </a:rPr>
                <a:t>Cấu</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trúc</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tế</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bào</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Monocrystanlline</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hiệu</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suất</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cao</a:t>
              </a:r>
              <a:endParaRPr lang="en-GB" sz="1400" dirty="0">
                <a:effectLst/>
                <a:latin typeface="Times New Roman" panose="02020603050405020304" pitchFamily="18" charset="0"/>
                <a:ea typeface="Times New Roman" panose="02020603050405020304" pitchFamily="18" charset="0"/>
              </a:endParaRPr>
            </a:p>
            <a:p>
              <a:pPr marL="180975" lvl="0" indent="-180975">
                <a:spcAft>
                  <a:spcPts val="0"/>
                </a:spcAft>
                <a:buFont typeface="Symbol" panose="05050102010706020507" pitchFamily="18" charset="2"/>
                <a:buChar char=""/>
              </a:pPr>
              <a:r>
                <a:rPr lang="en-US" sz="1000" dirty="0" err="1">
                  <a:effectLst/>
                  <a:latin typeface="Times New Roman" panose="02020603050405020304" pitchFamily="18" charset="0"/>
                  <a:ea typeface="Times New Roman" panose="02020603050405020304" pitchFamily="18" charset="0"/>
                </a:rPr>
                <a:t>Khung</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nhôm</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định</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hình</a:t>
              </a:r>
              <a:endParaRPr lang="en-GB" sz="1400" dirty="0">
                <a:effectLst/>
                <a:latin typeface="Times New Roman" panose="02020603050405020304" pitchFamily="18" charset="0"/>
                <a:ea typeface="Times New Roman" panose="02020603050405020304" pitchFamily="18" charset="0"/>
              </a:endParaRPr>
            </a:p>
            <a:p>
              <a:pPr marL="180975" lvl="0" indent="-180975">
                <a:spcAft>
                  <a:spcPts val="0"/>
                </a:spcAft>
                <a:buFont typeface="Symbol" panose="05050102010706020507" pitchFamily="18" charset="2"/>
                <a:buChar char=""/>
              </a:pPr>
              <a:r>
                <a:rPr lang="en-US" sz="1000" dirty="0" err="1">
                  <a:effectLst/>
                  <a:latin typeface="Times New Roman" panose="02020603050405020304" pitchFamily="18" charset="0"/>
                  <a:ea typeface="Times New Roman" panose="02020603050405020304" pitchFamily="18" charset="0"/>
                </a:rPr>
                <a:t>Công</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suất</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theo</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thiết</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kê</a:t>
              </a:r>
              <a:endParaRPr lang="en-GB" sz="1400" dirty="0">
                <a:effectLst/>
                <a:latin typeface="Times New Roman" panose="02020603050405020304" pitchFamily="18" charset="0"/>
                <a:ea typeface="Times New Roman" panose="02020603050405020304" pitchFamily="18" charset="0"/>
              </a:endParaRPr>
            </a:p>
            <a:p>
              <a:pPr marL="180975" lvl="0" indent="-180975">
                <a:spcBef>
                  <a:spcPts val="600"/>
                </a:spcBef>
                <a:spcAft>
                  <a:spcPts val="0"/>
                </a:spcAft>
                <a:buFont typeface="Symbol" panose="05050102010706020507" pitchFamily="18" charset="2"/>
                <a:buChar char=""/>
              </a:pPr>
              <a:r>
                <a:rPr lang="en-US" sz="1000" dirty="0" err="1">
                  <a:effectLst/>
                  <a:latin typeface="Times New Roman" panose="02020603050405020304" pitchFamily="18" charset="0"/>
                  <a:ea typeface="Times New Roman" panose="02020603050405020304" pitchFamily="18" charset="0"/>
                </a:rPr>
                <a:t>Cấp</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bảo</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vệ</a:t>
              </a:r>
              <a:r>
                <a:rPr lang="en-US" sz="1000" dirty="0">
                  <a:effectLst/>
                  <a:latin typeface="Times New Roman" panose="02020603050405020304" pitchFamily="18" charset="0"/>
                  <a:ea typeface="Times New Roman" panose="02020603050405020304" pitchFamily="18" charset="0"/>
                </a:rPr>
                <a:t> IP67 (TCVN 4255)</a:t>
              </a:r>
              <a:endParaRPr lang="en-GB" sz="1400" dirty="0">
                <a:effectLst/>
                <a:latin typeface="Times New Roman" panose="02020603050405020304" pitchFamily="18" charset="0"/>
                <a:ea typeface="Times New Roman" panose="02020603050405020304" pitchFamily="18" charset="0"/>
              </a:endParaRPr>
            </a:p>
            <a:p>
              <a:pPr marL="90170">
                <a:spcBef>
                  <a:spcPts val="600"/>
                </a:spcBef>
                <a:spcAft>
                  <a:spcPts val="0"/>
                </a:spcAft>
              </a:pPr>
              <a:r>
                <a:rPr lang="en-US" sz="1000" dirty="0">
                  <a:effectLst/>
                  <a:latin typeface="Times New Roman" panose="02020603050405020304" pitchFamily="18" charset="0"/>
                  <a:ea typeface="Times New Roman" panose="02020603050405020304" pitchFamily="18" charset="0"/>
                </a:rPr>
                <a:t> </a:t>
              </a:r>
              <a:endParaRPr lang="en-GB" sz="1400" dirty="0">
                <a:effectLst/>
                <a:latin typeface="Times New Roman" panose="02020603050405020304" pitchFamily="18" charset="0"/>
                <a:ea typeface="Times New Roman" panose="02020603050405020304" pitchFamily="18" charset="0"/>
              </a:endParaRPr>
            </a:p>
          </p:txBody>
        </p:sp>
        <p:sp>
          <p:nvSpPr>
            <p:cNvPr id="14" name="Text Box 9"/>
            <p:cNvSpPr txBox="1"/>
            <p:nvPr/>
          </p:nvSpPr>
          <p:spPr>
            <a:xfrm>
              <a:off x="154104" y="82187"/>
              <a:ext cx="1819275" cy="2531193"/>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0"/>
                </a:spcAft>
              </a:pPr>
              <a:r>
                <a:rPr lang="en-US" sz="1400" b="1" dirty="0" err="1">
                  <a:effectLst/>
                  <a:latin typeface="Times New Roman" panose="02020603050405020304" pitchFamily="18" charset="0"/>
                  <a:ea typeface="Times New Roman" panose="02020603050405020304" pitchFamily="18" charset="0"/>
                </a:rPr>
                <a:t>Đèn</a:t>
              </a:r>
              <a:r>
                <a:rPr lang="en-US" sz="1400" b="1" dirty="0">
                  <a:effectLst/>
                  <a:latin typeface="Times New Roman" panose="02020603050405020304" pitchFamily="18" charset="0"/>
                  <a:ea typeface="Times New Roman" panose="02020603050405020304" pitchFamily="18" charset="0"/>
                </a:rPr>
                <a:t> LED</a:t>
              </a:r>
              <a:endParaRPr lang="en-GB" sz="1400" dirty="0">
                <a:effectLst/>
                <a:latin typeface="Times New Roman" panose="02020603050405020304" pitchFamily="18" charset="0"/>
                <a:ea typeface="Times New Roman" panose="02020603050405020304" pitchFamily="18" charset="0"/>
              </a:endParaRPr>
            </a:p>
            <a:p>
              <a:pPr marL="180975" lvl="0" indent="-180975">
                <a:spcBef>
                  <a:spcPts val="600"/>
                </a:spcBef>
                <a:spcAft>
                  <a:spcPts val="0"/>
                </a:spcAft>
                <a:buFont typeface="Symbol" panose="05050102010706020507" pitchFamily="18" charset="2"/>
                <a:buChar char=""/>
                <a:tabLst>
                  <a:tab pos="180975" algn="l"/>
                </a:tabLst>
              </a:pPr>
              <a:r>
                <a:rPr lang="en-US" sz="1000" dirty="0">
                  <a:effectLst/>
                  <a:latin typeface="Times New Roman" panose="02020603050405020304" pitchFamily="18" charset="0"/>
                  <a:ea typeface="Times New Roman" panose="02020603050405020304" pitchFamily="18" charset="0"/>
                </a:rPr>
                <a:t>Chip LED </a:t>
              </a:r>
              <a:r>
                <a:rPr lang="en-US" sz="1000" dirty="0" err="1">
                  <a:effectLst/>
                  <a:latin typeface="Times New Roman" panose="02020603050405020304" pitchFamily="18" charset="0"/>
                  <a:ea typeface="Times New Roman" panose="02020603050405020304" pitchFamily="18" charset="0"/>
                </a:rPr>
                <a:t>có</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hiệu</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suất</a:t>
              </a:r>
              <a:r>
                <a:rPr lang="en-US" sz="1000" dirty="0">
                  <a:effectLst/>
                  <a:latin typeface="Times New Roman" panose="02020603050405020304" pitchFamily="18" charset="0"/>
                  <a:ea typeface="Times New Roman" panose="02020603050405020304" pitchFamily="18" charset="0"/>
                </a:rPr>
                <a:t> &gt;100lm/W</a:t>
              </a:r>
              <a:endParaRPr lang="en-GB" sz="1400" dirty="0">
                <a:effectLst/>
                <a:latin typeface="Times New Roman" panose="02020603050405020304" pitchFamily="18" charset="0"/>
                <a:ea typeface="Times New Roman" panose="02020603050405020304" pitchFamily="18" charset="0"/>
              </a:endParaRPr>
            </a:p>
            <a:p>
              <a:pPr marL="180975" lvl="0" indent="-180975">
                <a:spcBef>
                  <a:spcPts val="600"/>
                </a:spcBef>
                <a:spcAft>
                  <a:spcPts val="0"/>
                </a:spcAft>
                <a:buFont typeface="Symbol" panose="05050102010706020507" pitchFamily="18" charset="2"/>
                <a:buChar char=""/>
                <a:tabLst>
                  <a:tab pos="180975" algn="l"/>
                </a:tabLst>
              </a:pPr>
              <a:r>
                <a:rPr lang="en-US" sz="1000" dirty="0" err="1">
                  <a:effectLst/>
                  <a:latin typeface="Times New Roman" panose="02020603050405020304" pitchFamily="18" charset="0"/>
                  <a:ea typeface="Times New Roman" panose="02020603050405020304" pitchFamily="18" charset="0"/>
                </a:rPr>
                <a:t>Vỏ</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đèn</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bằng</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nhôm</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tản</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nhiệt</a:t>
              </a:r>
              <a:endParaRPr lang="en-GB" sz="1400" dirty="0">
                <a:effectLst/>
                <a:latin typeface="Times New Roman" panose="02020603050405020304" pitchFamily="18" charset="0"/>
                <a:ea typeface="Times New Roman" panose="02020603050405020304" pitchFamily="18" charset="0"/>
              </a:endParaRPr>
            </a:p>
            <a:p>
              <a:pPr marL="180975" lvl="0" indent="-180975">
                <a:spcBef>
                  <a:spcPts val="600"/>
                </a:spcBef>
                <a:spcAft>
                  <a:spcPts val="0"/>
                </a:spcAft>
                <a:buFont typeface="Symbol" panose="05050102010706020507" pitchFamily="18" charset="2"/>
                <a:buChar char=""/>
                <a:tabLst>
                  <a:tab pos="180975" algn="l"/>
                </a:tabLst>
              </a:pPr>
              <a:r>
                <a:rPr lang="en-US" sz="1000" dirty="0" err="1">
                  <a:effectLst/>
                  <a:latin typeface="Times New Roman" panose="02020603050405020304" pitchFamily="18" charset="0"/>
                  <a:ea typeface="Times New Roman" panose="02020603050405020304" pitchFamily="18" charset="0"/>
                </a:rPr>
                <a:t>Có</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điều</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chỉnh</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độ</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sáng</a:t>
              </a:r>
              <a:endParaRPr lang="en-GB" sz="1400" dirty="0">
                <a:effectLst/>
                <a:latin typeface="Times New Roman" panose="02020603050405020304" pitchFamily="18" charset="0"/>
                <a:ea typeface="Times New Roman" panose="02020603050405020304" pitchFamily="18" charset="0"/>
              </a:endParaRPr>
            </a:p>
            <a:p>
              <a:pPr marL="180975" lvl="0" indent="-180975">
                <a:spcBef>
                  <a:spcPts val="600"/>
                </a:spcBef>
                <a:spcAft>
                  <a:spcPts val="0"/>
                </a:spcAft>
                <a:buFont typeface="Symbol" panose="05050102010706020507" pitchFamily="18" charset="2"/>
                <a:buChar char=""/>
                <a:tabLst>
                  <a:tab pos="180975" algn="l"/>
                </a:tabLst>
              </a:pPr>
              <a:r>
                <a:rPr lang="en-US" sz="1000" dirty="0" err="1">
                  <a:effectLst/>
                  <a:latin typeface="Times New Roman" panose="02020603050405020304" pitchFamily="18" charset="0"/>
                  <a:ea typeface="Times New Roman" panose="02020603050405020304" pitchFamily="18" charset="0"/>
                </a:rPr>
                <a:t>Công</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suất</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theo</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thiết</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kê</a:t>
              </a:r>
              <a:endParaRPr lang="en-GB" sz="1400" dirty="0">
                <a:effectLst/>
                <a:latin typeface="Times New Roman" panose="02020603050405020304" pitchFamily="18" charset="0"/>
                <a:ea typeface="Times New Roman" panose="02020603050405020304" pitchFamily="18" charset="0"/>
              </a:endParaRPr>
            </a:p>
            <a:p>
              <a:pPr marL="180975" lvl="0" indent="-180975">
                <a:spcBef>
                  <a:spcPts val="600"/>
                </a:spcBef>
                <a:spcAft>
                  <a:spcPts val="0"/>
                </a:spcAft>
                <a:buFont typeface="Symbol" panose="05050102010706020507" pitchFamily="18" charset="2"/>
                <a:buChar char=""/>
                <a:tabLst>
                  <a:tab pos="180975" algn="l"/>
                </a:tabLst>
              </a:pPr>
              <a:r>
                <a:rPr lang="en-US" sz="1000" dirty="0" err="1">
                  <a:effectLst/>
                  <a:latin typeface="Times New Roman" panose="02020603050405020304" pitchFamily="18" charset="0"/>
                  <a:ea typeface="Times New Roman" panose="02020603050405020304" pitchFamily="18" charset="0"/>
                </a:rPr>
                <a:t>Cấp</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bảo</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vệ</a:t>
              </a:r>
              <a:r>
                <a:rPr lang="en-US" sz="1000" dirty="0">
                  <a:effectLst/>
                  <a:latin typeface="Times New Roman" panose="02020603050405020304" pitchFamily="18" charset="0"/>
                  <a:ea typeface="Times New Roman" panose="02020603050405020304" pitchFamily="18" charset="0"/>
                </a:rPr>
                <a:t> IP67 (TCVN 4255)</a:t>
              </a:r>
              <a:endParaRPr lang="en-GB" sz="1400" dirty="0">
                <a:effectLst/>
                <a:latin typeface="Times New Roman" panose="02020603050405020304" pitchFamily="18" charset="0"/>
                <a:ea typeface="Times New Roman" panose="02020603050405020304" pitchFamily="18" charset="0"/>
              </a:endParaRPr>
            </a:p>
            <a:p>
              <a:pPr marL="180975" lvl="0" indent="-180975">
                <a:spcBef>
                  <a:spcPts val="600"/>
                </a:spcBef>
                <a:spcAft>
                  <a:spcPts val="0"/>
                </a:spcAft>
                <a:buFont typeface="Symbol" panose="05050102010706020507" pitchFamily="18" charset="2"/>
                <a:buChar char=""/>
                <a:tabLst>
                  <a:tab pos="180975" algn="l"/>
                </a:tabLst>
              </a:pPr>
              <a:r>
                <a:rPr lang="en-US" sz="1000" dirty="0" err="1">
                  <a:effectLst/>
                  <a:latin typeface="Times New Roman" panose="02020603050405020304" pitchFamily="18" charset="0"/>
                  <a:ea typeface="Times New Roman" panose="02020603050405020304" pitchFamily="18" charset="0"/>
                </a:rPr>
                <a:t>Đạt</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các</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tiêu</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chuẩn</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về</a:t>
              </a:r>
              <a:r>
                <a:rPr lang="en-US" sz="1000" dirty="0">
                  <a:effectLst/>
                  <a:latin typeface="Times New Roman" panose="02020603050405020304" pitchFamily="18" charset="0"/>
                  <a:ea typeface="Times New Roman" panose="02020603050405020304" pitchFamily="18" charset="0"/>
                </a:rPr>
                <a:t> an </a:t>
              </a:r>
              <a:r>
                <a:rPr lang="en-US" sz="1000" dirty="0" err="1">
                  <a:effectLst/>
                  <a:latin typeface="Times New Roman" panose="02020603050405020304" pitchFamily="18" charset="0"/>
                  <a:ea typeface="Times New Roman" panose="02020603050405020304" pitchFamily="18" charset="0"/>
                </a:rPr>
                <a:t>toàn</a:t>
              </a:r>
              <a:r>
                <a:rPr lang="en-US" sz="1000" dirty="0">
                  <a:effectLst/>
                  <a:latin typeface="Times New Roman" panose="02020603050405020304" pitchFamily="18" charset="0"/>
                  <a:ea typeface="Times New Roman" panose="02020603050405020304" pitchFamily="18" charset="0"/>
                </a:rPr>
                <a:t>  TCVN 7590, </a:t>
              </a:r>
              <a:r>
                <a:rPr lang="en-US" sz="1000" dirty="0" err="1">
                  <a:effectLst/>
                  <a:latin typeface="Times New Roman" panose="02020603050405020304" pitchFamily="18" charset="0"/>
                  <a:ea typeface="Times New Roman" panose="02020603050405020304" pitchFamily="18" charset="0"/>
                </a:rPr>
                <a:t>nhieux</a:t>
              </a:r>
              <a:r>
                <a:rPr lang="en-US" sz="1000" dirty="0">
                  <a:effectLst/>
                  <a:latin typeface="Times New Roman" panose="02020603050405020304" pitchFamily="18" charset="0"/>
                  <a:ea typeface="Times New Roman" panose="02020603050405020304" pitchFamily="18" charset="0"/>
                </a:rPr>
                <a:t> TCVN 7186</a:t>
              </a:r>
              <a:endParaRPr lang="en-GB" sz="1400" dirty="0">
                <a:effectLst/>
                <a:latin typeface="Times New Roman" panose="02020603050405020304" pitchFamily="18" charset="0"/>
                <a:ea typeface="Times New Roman" panose="02020603050405020304" pitchFamily="18" charset="0"/>
              </a:endParaRPr>
            </a:p>
          </p:txBody>
        </p:sp>
        <p:sp>
          <p:nvSpPr>
            <p:cNvPr id="15" name="Text Box 12"/>
            <p:cNvSpPr txBox="1"/>
            <p:nvPr/>
          </p:nvSpPr>
          <p:spPr>
            <a:xfrm>
              <a:off x="3133618" y="2363054"/>
              <a:ext cx="1819275" cy="2328281"/>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0"/>
                </a:spcAft>
              </a:pPr>
              <a:r>
                <a:rPr lang="en-US" sz="1400" b="1" dirty="0" err="1">
                  <a:effectLst/>
                  <a:latin typeface="Times New Roman" panose="02020603050405020304" pitchFamily="18" charset="0"/>
                  <a:ea typeface="Times New Roman" panose="02020603050405020304" pitchFamily="18" charset="0"/>
                </a:rPr>
                <a:t>Điều</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khiển</a:t>
              </a:r>
              <a:endParaRPr lang="en-GB" sz="1400" dirty="0">
                <a:effectLst/>
                <a:latin typeface="Times New Roman" panose="02020603050405020304" pitchFamily="18" charset="0"/>
                <a:ea typeface="Times New Roman" panose="02020603050405020304" pitchFamily="18" charset="0"/>
              </a:endParaRPr>
            </a:p>
            <a:p>
              <a:pPr marL="180975" lvl="0" indent="-180975">
                <a:spcBef>
                  <a:spcPts val="600"/>
                </a:spcBef>
                <a:spcAft>
                  <a:spcPts val="0"/>
                </a:spcAft>
                <a:buFont typeface="Symbol" panose="05050102010706020507" pitchFamily="18" charset="2"/>
                <a:buChar char=""/>
              </a:pPr>
              <a:r>
                <a:rPr lang="en-US" sz="1000" dirty="0" err="1">
                  <a:effectLst/>
                  <a:latin typeface="Times New Roman" panose="02020603050405020304" pitchFamily="18" charset="0"/>
                  <a:ea typeface="Times New Roman" panose="02020603050405020304" pitchFamily="18" charset="0"/>
                </a:rPr>
                <a:t>Điều</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khiển</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nạp</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acquy</a:t>
              </a:r>
              <a:r>
                <a:rPr lang="en-US" sz="1000" dirty="0">
                  <a:effectLst/>
                  <a:latin typeface="Times New Roman" panose="02020603050405020304" pitchFamily="18" charset="0"/>
                  <a:ea typeface="Times New Roman" panose="02020603050405020304" pitchFamily="18" charset="0"/>
                </a:rPr>
                <a:t>: PWM hay MPPT</a:t>
              </a:r>
              <a:endParaRPr lang="en-GB" sz="1400" dirty="0">
                <a:effectLst/>
                <a:latin typeface="Times New Roman" panose="02020603050405020304" pitchFamily="18" charset="0"/>
                <a:ea typeface="Times New Roman" panose="02020603050405020304" pitchFamily="18" charset="0"/>
              </a:endParaRPr>
            </a:p>
            <a:p>
              <a:pPr marL="180975" lvl="0" indent="-180975">
                <a:spcBef>
                  <a:spcPts val="600"/>
                </a:spcBef>
                <a:spcAft>
                  <a:spcPts val="0"/>
                </a:spcAft>
                <a:buFont typeface="Symbol" panose="05050102010706020507" pitchFamily="18" charset="2"/>
                <a:buChar char=""/>
              </a:pPr>
              <a:r>
                <a:rPr lang="en-US" sz="1000" dirty="0" err="1">
                  <a:effectLst/>
                  <a:latin typeface="Times New Roman" panose="02020603050405020304" pitchFamily="18" charset="0"/>
                  <a:ea typeface="Times New Roman" panose="02020603050405020304" pitchFamily="18" charset="0"/>
                </a:rPr>
                <a:t>Bảo</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vệ</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Acquy</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ngán</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mạch</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đấu</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ngược</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quá</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tải</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sét</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ngưỡng</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thấp</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áp</a:t>
              </a:r>
              <a:r>
                <a:rPr lang="en-US" sz="1000" dirty="0">
                  <a:effectLst/>
                  <a:latin typeface="Times New Roman" panose="02020603050405020304" pitchFamily="18" charset="0"/>
                  <a:ea typeface="Times New Roman" panose="02020603050405020304" pitchFamily="18" charset="0"/>
                </a:rPr>
                <a:t> …</a:t>
              </a:r>
              <a:endParaRPr lang="en-GB" sz="1400" dirty="0">
                <a:effectLst/>
                <a:latin typeface="Times New Roman" panose="02020603050405020304" pitchFamily="18" charset="0"/>
                <a:ea typeface="Times New Roman" panose="02020603050405020304" pitchFamily="18" charset="0"/>
              </a:endParaRPr>
            </a:p>
            <a:p>
              <a:pPr marL="180975" lvl="0" indent="-180975">
                <a:spcBef>
                  <a:spcPts val="600"/>
                </a:spcBef>
                <a:spcAft>
                  <a:spcPts val="0"/>
                </a:spcAft>
                <a:buFont typeface="Symbol" panose="05050102010706020507" pitchFamily="18" charset="2"/>
                <a:buChar char=""/>
              </a:pPr>
              <a:r>
                <a:rPr lang="en-US" sz="1000" dirty="0" err="1">
                  <a:effectLst/>
                  <a:latin typeface="Times New Roman" panose="02020603050405020304" pitchFamily="18" charset="0"/>
                  <a:ea typeface="Times New Roman" panose="02020603050405020304" pitchFamily="18" charset="0"/>
                </a:rPr>
                <a:t>Điều</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khiển</a:t>
              </a:r>
              <a:r>
                <a:rPr lang="en-US" sz="1000" dirty="0">
                  <a:effectLst/>
                  <a:latin typeface="Times New Roman" panose="02020603050405020304" pitchFamily="18" charset="0"/>
                  <a:ea typeface="Times New Roman" panose="02020603050405020304" pitchFamily="18" charset="0"/>
                </a:rPr>
                <a:t> ON/OFF </a:t>
              </a:r>
              <a:r>
                <a:rPr lang="en-US" sz="1000" dirty="0" err="1">
                  <a:effectLst/>
                  <a:latin typeface="Times New Roman" panose="02020603050405020304" pitchFamily="18" charset="0"/>
                  <a:ea typeface="Times New Roman" panose="02020603050405020304" pitchFamily="18" charset="0"/>
                </a:rPr>
                <a:t>hệ</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thống</a:t>
              </a:r>
              <a:endParaRPr lang="en-GB" sz="1400" dirty="0">
                <a:effectLst/>
                <a:latin typeface="Times New Roman" panose="02020603050405020304" pitchFamily="18" charset="0"/>
                <a:ea typeface="Times New Roman" panose="02020603050405020304" pitchFamily="18" charset="0"/>
              </a:endParaRPr>
            </a:p>
            <a:p>
              <a:pPr marL="180975" lvl="0" indent="-180975">
                <a:spcBef>
                  <a:spcPts val="60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Diming </a:t>
              </a:r>
              <a:r>
                <a:rPr lang="en-US" sz="1000" dirty="0" err="1">
                  <a:effectLst/>
                  <a:latin typeface="Times New Roman" panose="02020603050405020304" pitchFamily="18" charset="0"/>
                  <a:ea typeface="Times New Roman" panose="02020603050405020304" pitchFamily="18" charset="0"/>
                </a:rPr>
                <a:t>đèn</a:t>
              </a:r>
              <a:endParaRPr lang="en-GB" sz="1400" dirty="0">
                <a:effectLst/>
                <a:latin typeface="Times New Roman" panose="02020603050405020304" pitchFamily="18" charset="0"/>
                <a:ea typeface="Times New Roman" panose="02020603050405020304" pitchFamily="18" charset="0"/>
              </a:endParaRPr>
            </a:p>
            <a:p>
              <a:pPr marL="180975" lvl="0" indent="-180975">
                <a:spcBef>
                  <a:spcPts val="600"/>
                </a:spcBef>
                <a:spcAft>
                  <a:spcPts val="0"/>
                </a:spcAft>
                <a:buFont typeface="Symbol" panose="05050102010706020507" pitchFamily="18" charset="2"/>
                <a:buChar char=""/>
              </a:pPr>
              <a:r>
                <a:rPr lang="en-US" sz="1000" dirty="0" err="1">
                  <a:effectLst/>
                  <a:latin typeface="Times New Roman" panose="02020603050405020304" pitchFamily="18" charset="0"/>
                  <a:ea typeface="Times New Roman" panose="02020603050405020304" pitchFamily="18" charset="0"/>
                </a:rPr>
                <a:t>Vỏ</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hộp</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cấ</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bpảo</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vệ</a:t>
              </a:r>
              <a:r>
                <a:rPr lang="en-US" sz="1000" dirty="0">
                  <a:effectLst/>
                  <a:latin typeface="Times New Roman" panose="02020603050405020304" pitchFamily="18" charset="0"/>
                  <a:ea typeface="Times New Roman" panose="02020603050405020304" pitchFamily="18" charset="0"/>
                </a:rPr>
                <a:t> IP67 (TCVN 4255</a:t>
              </a:r>
              <a:endParaRPr lang="en-GB" sz="1400" dirty="0">
                <a:effectLst/>
                <a:latin typeface="Times New Roman" panose="02020603050405020304" pitchFamily="18" charset="0"/>
                <a:ea typeface="Times New Roman" panose="02020603050405020304" pitchFamily="18" charset="0"/>
              </a:endParaRPr>
            </a:p>
          </p:txBody>
        </p:sp>
        <p:sp>
          <p:nvSpPr>
            <p:cNvPr id="16" name="Text Box 14"/>
            <p:cNvSpPr txBox="1"/>
            <p:nvPr/>
          </p:nvSpPr>
          <p:spPr>
            <a:xfrm>
              <a:off x="1068452" y="2722384"/>
              <a:ext cx="1582816" cy="1725816"/>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0"/>
                </a:spcAft>
              </a:pPr>
              <a:r>
                <a:rPr lang="en-US" sz="1400" b="1" dirty="0" err="1">
                  <a:effectLst/>
                  <a:latin typeface="Times New Roman" panose="02020603050405020304" pitchFamily="18" charset="0"/>
                  <a:ea typeface="Times New Roman" panose="02020603050405020304" pitchFamily="18" charset="0"/>
                </a:rPr>
                <a:t>Acquy</a:t>
              </a:r>
              <a:endParaRPr lang="en-GB" sz="1400" dirty="0">
                <a:effectLst/>
                <a:latin typeface="Times New Roman" panose="02020603050405020304" pitchFamily="18" charset="0"/>
                <a:ea typeface="Times New Roman" panose="02020603050405020304" pitchFamily="18" charset="0"/>
              </a:endParaRPr>
            </a:p>
            <a:p>
              <a:pPr marL="180975" lvl="0" indent="-180975">
                <a:spcBef>
                  <a:spcPts val="600"/>
                </a:spcBef>
                <a:spcAft>
                  <a:spcPts val="0"/>
                </a:spcAft>
                <a:buFont typeface="Symbol" panose="05050102010706020507" pitchFamily="18" charset="2"/>
                <a:buChar char=""/>
              </a:pPr>
              <a:r>
                <a:rPr lang="en-US" sz="1000" dirty="0" err="1">
                  <a:effectLst/>
                  <a:latin typeface="Times New Roman" panose="02020603050405020304" pitchFamily="18" charset="0"/>
                  <a:ea typeface="Times New Roman" panose="02020603050405020304" pitchFamily="18" charset="0"/>
                </a:rPr>
                <a:t>Thích</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hợp</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cho</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ứng</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dụng</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năng</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lượng</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mặt</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trời</a:t>
              </a:r>
              <a:endParaRPr lang="en-GB" sz="1400" dirty="0">
                <a:effectLst/>
                <a:latin typeface="Times New Roman" panose="02020603050405020304" pitchFamily="18" charset="0"/>
                <a:ea typeface="Times New Roman" panose="02020603050405020304" pitchFamily="18" charset="0"/>
              </a:endParaRPr>
            </a:p>
            <a:p>
              <a:pPr marL="180975" lvl="0" indent="-180975">
                <a:spcBef>
                  <a:spcPts val="600"/>
                </a:spcBef>
                <a:spcAft>
                  <a:spcPts val="0"/>
                </a:spcAft>
                <a:buFont typeface="Symbol" panose="05050102010706020507" pitchFamily="18" charset="2"/>
                <a:buChar char=""/>
              </a:pPr>
              <a:r>
                <a:rPr lang="en-US" sz="1000" dirty="0" err="1">
                  <a:effectLst/>
                  <a:latin typeface="Times New Roman" panose="02020603050405020304" pitchFamily="18" charset="0"/>
                  <a:ea typeface="Times New Roman" panose="02020603050405020304" pitchFamily="18" charset="0"/>
                </a:rPr>
                <a:t>Thích</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hợp</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xả</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sâu</a:t>
              </a:r>
              <a:endParaRPr lang="en-GB" sz="1400" dirty="0">
                <a:effectLst/>
                <a:latin typeface="Times New Roman" panose="02020603050405020304" pitchFamily="18" charset="0"/>
                <a:ea typeface="Times New Roman" panose="02020603050405020304" pitchFamily="18" charset="0"/>
              </a:endParaRPr>
            </a:p>
            <a:p>
              <a:pPr marL="180975" lvl="0" indent="-180975">
                <a:spcBef>
                  <a:spcPts val="600"/>
                </a:spcBef>
                <a:spcAft>
                  <a:spcPts val="0"/>
                </a:spcAft>
                <a:buFont typeface="Symbol" panose="05050102010706020507" pitchFamily="18" charset="2"/>
                <a:buChar char=""/>
              </a:pPr>
              <a:r>
                <a:rPr lang="en-US" sz="1000" dirty="0" err="1">
                  <a:effectLst/>
                  <a:latin typeface="Times New Roman" panose="02020603050405020304" pitchFamily="18" charset="0"/>
                  <a:ea typeface="Times New Roman" panose="02020603050405020304" pitchFamily="18" charset="0"/>
                </a:rPr>
                <a:t>Thông</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số</a:t>
              </a:r>
              <a:r>
                <a:rPr lang="en-US" sz="1000" dirty="0">
                  <a:effectLst/>
                  <a:latin typeface="Times New Roman" panose="02020603050405020304" pitchFamily="18" charset="0"/>
                  <a:ea typeface="Times New Roman" panose="02020603050405020304" pitchFamily="18" charset="0"/>
                </a:rPr>
                <a:t> 12/24 V; </a:t>
              </a:r>
              <a:r>
                <a:rPr lang="en-US" sz="1000" dirty="0" err="1" smtClean="0">
                  <a:effectLst/>
                  <a:latin typeface="Times New Roman" panose="02020603050405020304" pitchFamily="18" charset="0"/>
                  <a:ea typeface="Times New Roman" panose="02020603050405020304" pitchFamily="18" charset="0"/>
                </a:rPr>
                <a:t>xxAh</a:t>
              </a:r>
              <a:endParaRPr lang="en-GB" sz="1400" dirty="0">
                <a:effectLst/>
                <a:latin typeface="Times New Roman" panose="02020603050405020304" pitchFamily="18" charset="0"/>
                <a:ea typeface="Times New Roman" panose="02020603050405020304" pitchFamily="18" charset="0"/>
              </a:endParaRPr>
            </a:p>
          </p:txBody>
        </p:sp>
        <p:sp>
          <p:nvSpPr>
            <p:cNvPr id="17" name="Text Box 15"/>
            <p:cNvSpPr txBox="1"/>
            <p:nvPr/>
          </p:nvSpPr>
          <p:spPr>
            <a:xfrm>
              <a:off x="2105960" y="5187938"/>
              <a:ext cx="1376980" cy="1543110"/>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0"/>
                </a:spcAft>
              </a:pPr>
              <a:r>
                <a:rPr lang="en-US" sz="1400" b="1" dirty="0" err="1">
                  <a:effectLst/>
                  <a:latin typeface="Times New Roman" panose="02020603050405020304" pitchFamily="18" charset="0"/>
                  <a:ea typeface="Times New Roman" panose="02020603050405020304" pitchFamily="18" charset="0"/>
                </a:rPr>
                <a:t>Cột</a:t>
              </a:r>
              <a:endParaRPr lang="en-GB" sz="1400" dirty="0">
                <a:effectLst/>
                <a:latin typeface="Times New Roman" panose="02020603050405020304" pitchFamily="18" charset="0"/>
                <a:ea typeface="Times New Roman" panose="02020603050405020304" pitchFamily="18" charset="0"/>
              </a:endParaRPr>
            </a:p>
            <a:p>
              <a:pPr marL="180975" lvl="0" indent="-180975">
                <a:spcBef>
                  <a:spcPts val="600"/>
                </a:spcBef>
                <a:spcAft>
                  <a:spcPts val="0"/>
                </a:spcAft>
                <a:buFont typeface="Symbol" panose="05050102010706020507" pitchFamily="18" charset="2"/>
                <a:buChar char=""/>
              </a:pPr>
              <a:r>
                <a:rPr lang="en-US" sz="1000" dirty="0" err="1">
                  <a:effectLst/>
                  <a:latin typeface="Times New Roman" panose="02020603050405020304" pitchFamily="18" charset="0"/>
                  <a:ea typeface="Times New Roman" panose="02020603050405020304" pitchFamily="18" charset="0"/>
                </a:rPr>
                <a:t>Kết</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cấu</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vững</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chắc</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đạt</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độ</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bền</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và</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tuổi</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thọ</a:t>
              </a:r>
              <a:endParaRPr lang="en-GB" sz="1400" dirty="0">
                <a:effectLst/>
                <a:latin typeface="Times New Roman" panose="02020603050405020304" pitchFamily="18" charset="0"/>
                <a:ea typeface="Times New Roman" panose="02020603050405020304" pitchFamily="18" charset="0"/>
              </a:endParaRPr>
            </a:p>
            <a:p>
              <a:pPr marL="180975" lvl="0" indent="-180975">
                <a:spcBef>
                  <a:spcPts val="600"/>
                </a:spcBef>
                <a:spcAft>
                  <a:spcPts val="0"/>
                </a:spcAft>
                <a:buFont typeface="Symbol" panose="05050102010706020507" pitchFamily="18" charset="2"/>
                <a:buChar char=""/>
              </a:pPr>
              <a:r>
                <a:rPr lang="en-US" sz="1000" dirty="0" err="1">
                  <a:effectLst/>
                  <a:latin typeface="Times New Roman" panose="02020603050405020304" pitchFamily="18" charset="0"/>
                  <a:ea typeface="Times New Roman" panose="02020603050405020304" pitchFamily="18" charset="0"/>
                </a:rPr>
                <a:t>Sử</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dụng</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vật</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liệu</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kim</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loại</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mạ</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tĩnh</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điện</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phủ</a:t>
              </a:r>
              <a:r>
                <a:rPr lang="en-US" sz="1000" dirty="0">
                  <a:effectLst/>
                  <a:latin typeface="Times New Roman" panose="02020603050405020304" pitchFamily="18" charset="0"/>
                  <a:ea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rPr>
                <a:t>nhựa</a:t>
              </a:r>
              <a:endParaRPr lang="en-GB" sz="14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645844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3414</Words>
  <Application>Microsoft Office PowerPoint</Application>
  <PresentationFormat>Widescreen</PresentationFormat>
  <Paragraphs>310</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Roboto</vt:lpstr>
      <vt:lpstr>Symbol</vt:lpstr>
      <vt:lpstr>Times New Roman</vt:lpstr>
      <vt:lpstr>Office Theme</vt:lpstr>
      <vt:lpstr>Tổng quan về chiếu sáng bằng Năng Lượng mặt trời</vt:lpstr>
      <vt:lpstr>1. Ưu điểm và nhược điểm của đèn đường năng lượng mặt trời</vt:lpstr>
      <vt:lpstr>1. Ưu điểm và nhược điểm của đèn đường năng lượng mặt trời</vt:lpstr>
      <vt:lpstr>1. Ưu điểm và nhược điểm của đèn đường năng lượng mặt trời</vt:lpstr>
      <vt:lpstr>1. Ưu điểm và nhược điểm của đèn đường năng lượng mặt trời</vt:lpstr>
      <vt:lpstr>2. Một số ứng dụng điển hình</vt:lpstr>
      <vt:lpstr>3. Phạm vi tương lai của đèn đường năng lượng mặt trời</vt:lpstr>
      <vt:lpstr>4. Tổng quan về hệ thống</vt:lpstr>
      <vt:lpstr>4. Tổng quan về hệ thống</vt:lpstr>
      <vt:lpstr>5. Sơ đồ khối phần điện hệ thống chiếu sáng bằng năng lượng mặt trời</vt:lpstr>
      <vt:lpstr>5. Sơ đồ khối phần điện hệ thống chiếu sáng bằng năng lượng mặt trời</vt:lpstr>
      <vt:lpstr>6. Cấu tạo và nguyên lý hoạt động của tấm pin năng lượng mặt trời </vt:lpstr>
      <vt:lpstr>6. Cấu tạo và nguyên lý hoạt động của tấm pin năng lượng mặt trời</vt:lpstr>
      <vt:lpstr>6. Cấu tạo và nguyên lý hoạt động của tấm pin năng lượng mặt trời Hai loại tấm pin mặt trời</vt:lpstr>
      <vt:lpstr>6. Cấu tạo và nguyên lý hoạt động của tấm pin năng lượng mặt trời</vt:lpstr>
      <vt:lpstr>6. Cấu tạo và nguyên lý hoạt động của tấm pin năng lượng mặt trời Hai loại tấm pin mặt trời</vt:lpstr>
      <vt:lpstr>6. Cấu tạo và nguyên lý hoạt động của tấm pin năng lượng mặt trời</vt:lpstr>
      <vt:lpstr>6. Cấu tạo và nguyên lý hoạt động của tấm pin năng lượng mặt trời</vt:lpstr>
      <vt:lpstr>6. Cấu tạo và nguyên lý hoạt động của tấm pin năng lượng mặt trời</vt:lpstr>
      <vt:lpstr>6. Cấu tạo và nguyên lý hoạt động của tấm pin năng lượng mặt trời</vt:lpstr>
      <vt:lpstr>6. Cấu tạo và nguyên lý hoạt động của tấm pin năng lượng mặt trời</vt:lpstr>
      <vt:lpstr>6. Cấu tạo và nguyên lý hoạt động của tấm pin năng lượng mặt trời</vt:lpstr>
      <vt:lpstr>7. Acquy</vt:lpstr>
      <vt:lpstr>8. Nạp acquy</vt:lpstr>
      <vt:lpstr>8. Nạp acquy</vt:lpstr>
      <vt:lpstr>8. Nạp acquy</vt:lpstr>
      <vt:lpstr>8. Nạp acquy</vt:lpstr>
      <vt:lpstr>8. Nạp acquy</vt:lpstr>
      <vt:lpstr>8. Nạp acquy</vt:lpstr>
      <vt:lpstr>9. Minh họa báo giá hệ thống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Tổng quan về chiếu sáng bằng Năng Lượng mặt trời</dc:title>
  <dc:creator>TRAN VAN THINH</dc:creator>
  <cp:lastModifiedBy>Admin</cp:lastModifiedBy>
  <cp:revision>18</cp:revision>
  <dcterms:created xsi:type="dcterms:W3CDTF">2020-03-01T09:59:21Z</dcterms:created>
  <dcterms:modified xsi:type="dcterms:W3CDTF">2020-04-17T04:38:17Z</dcterms:modified>
</cp:coreProperties>
</file>