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304" r:id="rId4"/>
    <p:sldId id="303" r:id="rId5"/>
    <p:sldId id="307" r:id="rId6"/>
    <p:sldId id="308" r:id="rId7"/>
    <p:sldId id="309" r:id="rId8"/>
    <p:sldId id="284" r:id="rId9"/>
    <p:sldId id="310" r:id="rId10"/>
    <p:sldId id="312" r:id="rId11"/>
    <p:sldId id="313" r:id="rId12"/>
    <p:sldId id="314" r:id="rId13"/>
    <p:sldId id="311" r:id="rId14"/>
    <p:sldId id="315" r:id="rId15"/>
    <p:sldId id="316" r:id="rId16"/>
    <p:sldId id="319" r:id="rId17"/>
    <p:sldId id="317" r:id="rId18"/>
    <p:sldId id="320" r:id="rId19"/>
    <p:sldId id="318" r:id="rId20"/>
    <p:sldId id="322" r:id="rId21"/>
    <p:sldId id="321" r:id="rId22"/>
    <p:sldId id="324" r:id="rId23"/>
    <p:sldId id="325" r:id="rId24"/>
    <p:sldId id="326" r:id="rId25"/>
    <p:sldId id="327" r:id="rId26"/>
    <p:sldId id="329" r:id="rId27"/>
    <p:sldId id="328" r:id="rId28"/>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p:scale>
          <a:sx n="70" d="100"/>
          <a:sy n="70" d="100"/>
        </p:scale>
        <p:origin x="-738"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09/07/2019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09/07/2019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09/07/2019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09/07/2019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09/07/2019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09/07/2019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09/07/2019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09/07/2019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09/07/2019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09/07/2019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09/07/2019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09/07/2019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offgridham.com/2015/12/solar-charge-controll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vuphong.vn/danh-muc/tam-pin-nang-luong-mat-tro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548680"/>
            <a:ext cx="5688632" cy="1470025"/>
          </a:xfrm>
        </p:spPr>
        <p:txBody>
          <a:bodyPr/>
          <a:lstStyle/>
          <a:p>
            <a:r>
              <a:rPr lang="en-US" b="1" dirty="0" err="1" smtClean="0">
                <a:solidFill>
                  <a:srgbClr val="FF0000"/>
                </a:solidFill>
                <a:latin typeface="Times New Roman" pitchFamily="18" charset="0"/>
                <a:cs typeface="Times New Roman" pitchFamily="18" charset="0"/>
              </a:rPr>
              <a:t>Thiết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kế</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chiếu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sáng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bằng</a:t>
            </a:r>
            <a:r>
              <a:rPr lang="en-US" b="1" dirty="0" smtClean="0">
                <a:solidFill>
                  <a:srgbClr val="FF0000"/>
                </a:solidFill>
                <a:latin typeface="Times New Roman" pitchFamily="18" charset="0"/>
                <a:cs typeface="Times New Roman" pitchFamily="18" charset="0"/>
              </a:rPr>
              <a:t> NLMT</a:t>
            </a:r>
            <a:endParaRPr lang="vi-VN" dirty="0"/>
          </a:p>
        </p:txBody>
      </p:sp>
      <p:sp>
        <p:nvSpPr>
          <p:cNvPr id="3" name="Subtitle 2"/>
          <p:cNvSpPr>
            <a:spLocks noGrp="1"/>
          </p:cNvSpPr>
          <p:nvPr>
            <p:ph type="subTitle" idx="1"/>
          </p:nvPr>
        </p:nvSpPr>
        <p:spPr>
          <a:xfrm>
            <a:off x="1371600" y="1988840"/>
            <a:ext cx="5576664" cy="3888432"/>
          </a:xfrm>
        </p:spPr>
        <p:txBody>
          <a:bodyPr>
            <a:normAutofit/>
          </a:bodyPr>
          <a:lstStyle/>
          <a:p>
            <a:pPr marL="514350" indent="-514350" algn="l">
              <a:buAutoNum type="arabicPeriod"/>
            </a:pPr>
            <a:r>
              <a:rPr lang="en-US" b="1" dirty="0" err="1" smtClean="0">
                <a:solidFill>
                  <a:schemeClr val="tx1"/>
                </a:solidFill>
              </a:rPr>
              <a:t>Cấu</a:t>
            </a:r>
            <a:r>
              <a:rPr lang="en-US" b="1" dirty="0" smtClean="0">
                <a:solidFill>
                  <a:schemeClr val="tx1"/>
                </a:solidFill>
              </a:rPr>
              <a:t> </a:t>
            </a:r>
            <a:r>
              <a:rPr lang="en-US" b="1" dirty="0" err="1" smtClean="0">
                <a:solidFill>
                  <a:schemeClr val="tx1"/>
                </a:solidFill>
              </a:rPr>
              <a:t>hình</a:t>
            </a:r>
            <a:r>
              <a:rPr lang="en-US" b="1" dirty="0" smtClean="0">
                <a:solidFill>
                  <a:schemeClr val="tx1"/>
                </a:solidFill>
              </a:rPr>
              <a:t> </a:t>
            </a:r>
            <a:r>
              <a:rPr lang="en-US" b="1" dirty="0" err="1" smtClean="0">
                <a:solidFill>
                  <a:schemeClr val="tx1"/>
                </a:solidFill>
              </a:rPr>
              <a:t>hệ</a:t>
            </a:r>
            <a:r>
              <a:rPr lang="en-US" b="1" dirty="0" smtClean="0">
                <a:solidFill>
                  <a:schemeClr val="tx1"/>
                </a:solidFill>
              </a:rPr>
              <a:t> </a:t>
            </a:r>
            <a:r>
              <a:rPr lang="en-US" b="1" dirty="0" err="1" smtClean="0">
                <a:solidFill>
                  <a:schemeClr val="tx1"/>
                </a:solidFill>
              </a:rPr>
              <a:t>thống</a:t>
            </a:r>
            <a:endParaRPr lang="en-US" b="1" dirty="0" smtClean="0">
              <a:solidFill>
                <a:schemeClr val="tx1"/>
              </a:solidFill>
            </a:endParaRPr>
          </a:p>
          <a:p>
            <a:pPr marL="514350" indent="-514350" algn="l">
              <a:buAutoNum type="arabicPeriod"/>
            </a:pP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bước</a:t>
            </a:r>
            <a:r>
              <a:rPr lang="en-US" b="1" dirty="0" smtClean="0">
                <a:solidFill>
                  <a:schemeClr val="tx1"/>
                </a:solidFill>
              </a:rPr>
              <a:t> </a:t>
            </a:r>
            <a:r>
              <a:rPr lang="en-US" b="1" dirty="0" err="1" smtClean="0">
                <a:solidFill>
                  <a:schemeClr val="tx1"/>
                </a:solidFill>
              </a:rPr>
              <a:t>thiết</a:t>
            </a:r>
            <a:r>
              <a:rPr lang="en-US" b="1" dirty="0" smtClean="0">
                <a:solidFill>
                  <a:schemeClr val="tx1"/>
                </a:solidFill>
              </a:rPr>
              <a:t> </a:t>
            </a:r>
            <a:r>
              <a:rPr lang="en-US" b="1" dirty="0" err="1" smtClean="0">
                <a:solidFill>
                  <a:schemeClr val="tx1"/>
                </a:solidFill>
              </a:rPr>
              <a:t>kế</a:t>
            </a:r>
            <a:endParaRPr lang="en-US" b="1" dirty="0" smtClean="0">
              <a:solidFill>
                <a:schemeClr val="tx1"/>
              </a:solidFill>
            </a:endParaRPr>
          </a:p>
          <a:p>
            <a:pPr marL="514350" indent="-514350" algn="l">
              <a:buAutoNum type="arabicPeriod"/>
            </a:pPr>
            <a:r>
              <a:rPr lang="en-US" b="1" dirty="0" err="1" smtClean="0">
                <a:solidFill>
                  <a:schemeClr val="tx1"/>
                </a:solidFill>
              </a:rPr>
              <a:t>Nạp</a:t>
            </a:r>
            <a:r>
              <a:rPr lang="en-US" b="1" dirty="0" smtClean="0">
                <a:solidFill>
                  <a:schemeClr val="tx1"/>
                </a:solidFill>
              </a:rPr>
              <a:t> </a:t>
            </a:r>
            <a:r>
              <a:rPr lang="en-US" b="1" dirty="0" err="1" smtClean="0">
                <a:solidFill>
                  <a:schemeClr val="tx1"/>
                </a:solidFill>
              </a:rPr>
              <a:t>acquy</a:t>
            </a:r>
            <a:endParaRPr lang="en-US" b="1" dirty="0" smtClean="0">
              <a:solidFill>
                <a:schemeClr val="tx1"/>
              </a:solidFill>
            </a:endParaRPr>
          </a:p>
          <a:p>
            <a:pPr marL="514350" indent="-514350" algn="l">
              <a:buAutoNum type="arabicPeriod"/>
            </a:pPr>
            <a:r>
              <a:rPr lang="en-US" b="1" dirty="0" err="1" smtClean="0">
                <a:solidFill>
                  <a:schemeClr val="tx1"/>
                </a:solidFill>
              </a:rPr>
              <a:t>Lựa</a:t>
            </a:r>
            <a:r>
              <a:rPr lang="en-US" b="1" dirty="0" smtClean="0">
                <a:solidFill>
                  <a:schemeClr val="tx1"/>
                </a:solidFill>
              </a:rPr>
              <a:t> </a:t>
            </a:r>
            <a:r>
              <a:rPr lang="en-US" b="1" dirty="0" err="1" smtClean="0">
                <a:solidFill>
                  <a:schemeClr val="tx1"/>
                </a:solidFill>
              </a:rPr>
              <a:t>chọn</a:t>
            </a:r>
            <a:r>
              <a:rPr lang="en-US" b="1" dirty="0" smtClean="0">
                <a:solidFill>
                  <a:schemeClr val="tx1"/>
                </a:solidFill>
              </a:rPr>
              <a:t> </a:t>
            </a:r>
            <a:r>
              <a:rPr lang="en-US" b="1" dirty="0" err="1" smtClean="0">
                <a:solidFill>
                  <a:schemeClr val="tx1"/>
                </a:solidFill>
              </a:rPr>
              <a:t>tấm</a:t>
            </a:r>
            <a:r>
              <a:rPr lang="en-US" b="1" dirty="0" smtClean="0">
                <a:solidFill>
                  <a:schemeClr val="tx1"/>
                </a:solidFill>
              </a:rPr>
              <a:t> pin NLMT</a:t>
            </a:r>
          </a:p>
          <a:p>
            <a:pPr marL="514350" indent="-514350" algn="l">
              <a:buAutoNum type="arabicPeriod"/>
            </a:pPr>
            <a:r>
              <a:rPr lang="en-US" b="1" dirty="0" err="1" smtClean="0">
                <a:solidFill>
                  <a:schemeClr val="tx1"/>
                </a:solidFill>
              </a:rPr>
              <a:t>Lựa</a:t>
            </a:r>
            <a:r>
              <a:rPr lang="en-US" b="1" dirty="0" smtClean="0">
                <a:solidFill>
                  <a:schemeClr val="tx1"/>
                </a:solidFill>
              </a:rPr>
              <a:t> </a:t>
            </a:r>
            <a:r>
              <a:rPr lang="en-US" b="1" dirty="0" err="1" smtClean="0">
                <a:solidFill>
                  <a:schemeClr val="tx1"/>
                </a:solidFill>
              </a:rPr>
              <a:t>chọn</a:t>
            </a:r>
            <a:r>
              <a:rPr lang="en-US" b="1" dirty="0" smtClean="0">
                <a:solidFill>
                  <a:schemeClr val="tx1"/>
                </a:solidFill>
              </a:rPr>
              <a:t> </a:t>
            </a:r>
            <a:r>
              <a:rPr lang="en-US" b="1" dirty="0" err="1" smtClean="0">
                <a:solidFill>
                  <a:schemeClr val="tx1"/>
                </a:solidFill>
              </a:rPr>
              <a:t>acquy</a:t>
            </a:r>
            <a:endParaRPr lang="en-US" b="1" dirty="0" smtClean="0">
              <a:solidFill>
                <a:schemeClr val="tx1"/>
              </a:solidFill>
            </a:endParaRPr>
          </a:p>
          <a:p>
            <a:pPr marL="514350" indent="-514350" algn="l">
              <a:buAutoNum type="arabicPeriod"/>
            </a:pPr>
            <a:r>
              <a:rPr lang="en-US" b="1" dirty="0" err="1" smtClean="0">
                <a:solidFill>
                  <a:schemeClr val="tx1"/>
                </a:solidFill>
              </a:rPr>
              <a:t>Điều</a:t>
            </a:r>
            <a:r>
              <a:rPr lang="en-US" b="1" dirty="0" smtClean="0">
                <a:solidFill>
                  <a:schemeClr val="tx1"/>
                </a:solidFill>
              </a:rPr>
              <a:t> </a:t>
            </a:r>
            <a:r>
              <a:rPr lang="en-US" b="1" dirty="0" err="1" smtClean="0">
                <a:solidFill>
                  <a:schemeClr val="tx1"/>
                </a:solidFill>
              </a:rPr>
              <a:t>khiển</a:t>
            </a:r>
            <a:r>
              <a:rPr lang="en-US" b="1" dirty="0" smtClean="0">
                <a:solidFill>
                  <a:schemeClr val="tx1"/>
                </a:solidFill>
              </a:rPr>
              <a:t> </a:t>
            </a:r>
            <a:r>
              <a:rPr lang="en-US" b="1" dirty="0" err="1" smtClean="0">
                <a:solidFill>
                  <a:schemeClr val="tx1"/>
                </a:solidFill>
              </a:rPr>
              <a:t>thông</a:t>
            </a:r>
            <a:r>
              <a:rPr lang="en-US" b="1" dirty="0" smtClean="0">
                <a:solidFill>
                  <a:schemeClr val="tx1"/>
                </a:solidFill>
              </a:rPr>
              <a:t> minh</a:t>
            </a:r>
            <a:endParaRPr lang="vi-VN" b="1"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76064"/>
          </a:xfrm>
        </p:spPr>
        <p:txBody>
          <a:bodyPr>
            <a:normAutofit/>
          </a:bodyPr>
          <a:lstStyle/>
          <a:p>
            <a:pPr marL="0" indent="0">
              <a:buNone/>
            </a:pPr>
            <a:r>
              <a:rPr lang="en-US" sz="2400" dirty="0" smtClean="0"/>
              <a:t>Dung </a:t>
            </a:r>
            <a:r>
              <a:rPr lang="en-US" sz="2400" dirty="0" err="1" smtClean="0"/>
              <a:t>lượng</a:t>
            </a:r>
            <a:r>
              <a:rPr lang="en-US" sz="2400" dirty="0" smtClean="0"/>
              <a:t> </a:t>
            </a:r>
            <a:r>
              <a:rPr lang="en-US" sz="2400" dirty="0" err="1" smtClean="0"/>
              <a:t>acquy</a:t>
            </a:r>
            <a:r>
              <a:rPr lang="en-US" sz="2400" dirty="0" smtClean="0"/>
              <a:t> </a:t>
            </a:r>
            <a:r>
              <a:rPr lang="en-US" sz="2400" dirty="0" err="1" smtClean="0"/>
              <a:t>có</a:t>
            </a:r>
            <a:r>
              <a:rPr lang="en-US" sz="2400" dirty="0" smtClean="0"/>
              <a:t> </a:t>
            </a:r>
            <a:r>
              <a:rPr lang="en-US" sz="2400" dirty="0" err="1" smtClean="0"/>
              <a:t>xét</a:t>
            </a:r>
            <a:r>
              <a:rPr lang="en-US" sz="2400" dirty="0" smtClean="0"/>
              <a:t> </a:t>
            </a:r>
            <a:r>
              <a:rPr lang="en-US" sz="2400" dirty="0" err="1" smtClean="0"/>
              <a:t>dự</a:t>
            </a:r>
            <a:r>
              <a:rPr lang="en-US" sz="2400" dirty="0" smtClean="0"/>
              <a:t> </a:t>
            </a:r>
            <a:r>
              <a:rPr lang="en-US" sz="2400" dirty="0" err="1" smtClean="0"/>
              <a:t>phòng</a:t>
            </a:r>
            <a:r>
              <a:rPr lang="en-US" sz="2400" dirty="0" smtClean="0"/>
              <a:t> </a:t>
            </a:r>
            <a:r>
              <a:rPr lang="en-US" sz="2400" dirty="0" err="1" smtClean="0"/>
              <a:t>ngày</a:t>
            </a:r>
            <a:r>
              <a:rPr lang="en-US" sz="2400" dirty="0" smtClean="0"/>
              <a:t> </a:t>
            </a:r>
            <a:r>
              <a:rPr lang="en-US" sz="2400" dirty="0" err="1" smtClean="0"/>
              <a:t>mưa</a:t>
            </a:r>
            <a:endParaRPr lang="en-US" sz="2400" dirty="0" smtClean="0"/>
          </a:p>
          <a:p>
            <a:pPr marL="0" indent="0">
              <a:buNone/>
            </a:pP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331640" y="1700808"/>
                <a:ext cx="5526193" cy="941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ea typeface="Times New Roman"/>
                          <a:cs typeface="Times New Roman"/>
                        </a:rPr>
                        <m:t>𝐴𝐻</m:t>
                      </m:r>
                      <m:r>
                        <a:rPr lang="en-US" sz="2400" i="1">
                          <a:solidFill>
                            <a:srgbClr val="000000"/>
                          </a:solidFill>
                          <a:latin typeface="Cambria Math"/>
                          <a:ea typeface="Times New Roman"/>
                          <a:cs typeface="Times New Roman"/>
                        </a:rPr>
                        <m:t>=</m:t>
                      </m:r>
                      <m:f>
                        <m:fPr>
                          <m:ctrlPr>
                            <a:rPr lang="vi-VN" sz="2400" i="1">
                              <a:solidFill>
                                <a:srgbClr val="000000"/>
                              </a:solidFill>
                              <a:effectLst/>
                              <a:latin typeface="Cambria Math"/>
                              <a:cs typeface="Times New Roman"/>
                            </a:rPr>
                          </m:ctrlPr>
                        </m:fPr>
                        <m:num>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𝑊h</m:t>
                              </m:r>
                            </m:e>
                            <m:sub>
                              <m:r>
                                <a:rPr lang="en-US" sz="2400" i="1">
                                  <a:solidFill>
                                    <a:srgbClr val="000000"/>
                                  </a:solidFill>
                                  <a:effectLst/>
                                  <a:latin typeface="Cambria Math"/>
                                  <a:ea typeface="Times New Roman"/>
                                  <a:cs typeface="Times New Roman"/>
                                </a:rPr>
                                <m:t>𝑠𝑑</m:t>
                              </m:r>
                            </m:sub>
                          </m:sSub>
                        </m:num>
                        <m:den>
                          <m:d>
                            <m:dPr>
                              <m:ctrlPr>
                                <a:rPr lang="vi-VN" sz="2400" i="1">
                                  <a:solidFill>
                                    <a:srgbClr val="000000"/>
                                  </a:solidFill>
                                  <a:effectLst/>
                                  <a:latin typeface="Cambria Math"/>
                                  <a:cs typeface="Times New Roman"/>
                                </a:rPr>
                              </m:ctrlPr>
                            </m:dPr>
                            <m:e>
                              <m:r>
                                <a:rPr lang="en-US" sz="2400" i="1">
                                  <a:solidFill>
                                    <a:srgbClr val="000000"/>
                                  </a:solidFill>
                                  <a:effectLst/>
                                  <a:latin typeface="Cambria Math"/>
                                  <a:ea typeface="Times New Roman"/>
                                  <a:cs typeface="Times New Roman"/>
                                  <a:sym typeface="Symbol"/>
                                </a:rPr>
                                <m:t></m:t>
                              </m:r>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𝑘</m:t>
                                  </m:r>
                                </m:e>
                                <m:sub>
                                  <m:r>
                                    <a:rPr lang="en-US" sz="2400" i="1">
                                      <a:solidFill>
                                        <a:srgbClr val="000000"/>
                                      </a:solidFill>
                                      <a:effectLst/>
                                      <a:latin typeface="Cambria Math"/>
                                      <a:ea typeface="Times New Roman"/>
                                      <a:cs typeface="Times New Roman"/>
                                    </a:rPr>
                                    <m:t>𝑥𝑠</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𝑈</m:t>
                                  </m:r>
                                </m:e>
                                <m:sub>
                                  <m:r>
                                    <a:rPr lang="en-US" sz="2400" i="1">
                                      <a:solidFill>
                                        <a:srgbClr val="000000"/>
                                      </a:solidFill>
                                      <a:effectLst/>
                                      <a:latin typeface="Cambria Math"/>
                                      <a:ea typeface="Times New Roman"/>
                                      <a:cs typeface="Times New Roman"/>
                                    </a:rPr>
                                    <m:t>𝑎𝑐𝑞</m:t>
                                  </m:r>
                                </m:sub>
                              </m:sSub>
                            </m:e>
                          </m:d>
                        </m:den>
                      </m:f>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𝑘</m:t>
                          </m:r>
                        </m:e>
                        <m:sub>
                          <m:r>
                            <a:rPr lang="en-US" sz="2400" i="1">
                              <a:solidFill>
                                <a:srgbClr val="000000"/>
                              </a:solidFill>
                              <a:effectLst/>
                              <a:latin typeface="Cambria Math"/>
                              <a:ea typeface="Times New Roman"/>
                              <a:cs typeface="Times New Roman"/>
                            </a:rPr>
                            <m:t>𝑑𝑝</m:t>
                          </m:r>
                        </m:sub>
                      </m:sSub>
                      <m:r>
                        <a:rPr lang="en-US" sz="2400">
                          <a:solidFill>
                            <a:srgbClr val="000000"/>
                          </a:solidFill>
                          <a:effectLst/>
                          <a:latin typeface="Cambria Math"/>
                          <a:ea typeface="Times New Roman"/>
                          <a:cs typeface="Times New Roman"/>
                        </a:rPr>
                        <m:t>.</m:t>
                      </m:r>
                      <m:r>
                        <a:rPr lang="en-US" sz="2400" i="1">
                          <a:solidFill>
                            <a:srgbClr val="000000"/>
                          </a:solidFill>
                          <a:effectLst/>
                          <a:latin typeface="Cambria Math"/>
                          <a:ea typeface="Times New Roman"/>
                          <a:cs typeface="Times New Roman"/>
                        </a:rPr>
                        <m:t> </m:t>
                      </m:r>
                      <m:f>
                        <m:fPr>
                          <m:ctrlPr>
                            <a:rPr lang="vi-VN" sz="2400" i="1">
                              <a:solidFill>
                                <a:srgbClr val="000000"/>
                              </a:solidFill>
                              <a:effectLst/>
                              <a:latin typeface="Cambria Math"/>
                              <a:cs typeface="Times New Roman"/>
                            </a:rPr>
                          </m:ctrlPr>
                        </m:fPr>
                        <m:num>
                          <m:nary>
                            <m:naryPr>
                              <m:chr m:val="∑"/>
                              <m:limLoc m:val="undOvr"/>
                              <m:ctrlPr>
                                <a:rPr lang="vi-VN" sz="2400" i="1">
                                  <a:solidFill>
                                    <a:srgbClr val="000000"/>
                                  </a:solidFill>
                                  <a:effectLst/>
                                  <a:latin typeface="Cambria Math"/>
                                  <a:cs typeface="Times New Roman"/>
                                </a:rPr>
                              </m:ctrlPr>
                            </m:naryPr>
                            <m:sub>
                              <m:r>
                                <a:rPr lang="en-US" sz="2400" i="1">
                                  <a:solidFill>
                                    <a:srgbClr val="000000"/>
                                  </a:solidFill>
                                  <a:effectLst/>
                                  <a:latin typeface="Cambria Math"/>
                                  <a:ea typeface="Times New Roman"/>
                                  <a:cs typeface="Times New Roman"/>
                                </a:rPr>
                                <m:t>1</m:t>
                              </m:r>
                            </m:sub>
                            <m:sup>
                              <m:r>
                                <a:rPr lang="en-US" sz="2400" i="1">
                                  <a:solidFill>
                                    <a:srgbClr val="000000"/>
                                  </a:solidFill>
                                  <a:effectLst/>
                                  <a:latin typeface="Cambria Math"/>
                                  <a:ea typeface="Times New Roman"/>
                                  <a:cs typeface="Times New Roman"/>
                                </a:rPr>
                                <m:t>𝑛</m:t>
                              </m:r>
                            </m:sup>
                            <m:e>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𝑃</m:t>
                                  </m:r>
                                </m:e>
                                <m:sub>
                                  <m:r>
                                    <a:rPr lang="en-US" sz="2400" i="1">
                                      <a:solidFill>
                                        <a:srgbClr val="000000"/>
                                      </a:solidFill>
                                      <a:effectLst/>
                                      <a:latin typeface="Cambria Math"/>
                                      <a:ea typeface="Times New Roman"/>
                                      <a:cs typeface="Times New Roman"/>
                                    </a:rPr>
                                    <m:t>𝑖</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𝑡</m:t>
                                  </m:r>
                                </m:e>
                                <m:sub>
                                  <m:r>
                                    <a:rPr lang="en-US" sz="2400" i="1">
                                      <a:solidFill>
                                        <a:srgbClr val="000000"/>
                                      </a:solidFill>
                                      <a:effectLst/>
                                      <a:latin typeface="Cambria Math"/>
                                      <a:ea typeface="Times New Roman"/>
                                      <a:cs typeface="Times New Roman"/>
                                    </a:rPr>
                                    <m:t>𝑖</m:t>
                                  </m:r>
                                </m:sub>
                              </m:sSub>
                            </m:e>
                          </m:nary>
                        </m:num>
                        <m:den>
                          <m:d>
                            <m:dPr>
                              <m:ctrlPr>
                                <a:rPr lang="vi-VN" sz="2400" i="1">
                                  <a:solidFill>
                                    <a:srgbClr val="000000"/>
                                  </a:solidFill>
                                  <a:effectLst/>
                                  <a:latin typeface="Cambria Math"/>
                                  <a:cs typeface="Times New Roman"/>
                                </a:rPr>
                              </m:ctrlPr>
                            </m:dPr>
                            <m:e>
                              <m:r>
                                <a:rPr lang="en-US" sz="2400" i="1">
                                  <a:solidFill>
                                    <a:srgbClr val="000000"/>
                                  </a:solidFill>
                                  <a:effectLst/>
                                  <a:latin typeface="Cambria Math"/>
                                  <a:ea typeface="Times New Roman"/>
                                  <a:cs typeface="Times New Roman"/>
                                  <a:sym typeface="Symbol"/>
                                </a:rPr>
                                <m:t></m:t>
                              </m:r>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𝑘</m:t>
                                  </m:r>
                                </m:e>
                                <m:sub>
                                  <m:r>
                                    <a:rPr lang="en-US" sz="2400" i="1">
                                      <a:solidFill>
                                        <a:srgbClr val="000000"/>
                                      </a:solidFill>
                                      <a:effectLst/>
                                      <a:latin typeface="Cambria Math"/>
                                      <a:ea typeface="Times New Roman"/>
                                      <a:cs typeface="Times New Roman"/>
                                    </a:rPr>
                                    <m:t>𝑥𝑠</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𝑈</m:t>
                                  </m:r>
                                </m:e>
                                <m:sub>
                                  <m:r>
                                    <a:rPr lang="en-US" sz="2400" i="1">
                                      <a:solidFill>
                                        <a:srgbClr val="000000"/>
                                      </a:solidFill>
                                      <a:effectLst/>
                                      <a:latin typeface="Cambria Math"/>
                                      <a:ea typeface="Times New Roman"/>
                                      <a:cs typeface="Times New Roman"/>
                                    </a:rPr>
                                    <m:t>𝑎𝑐𝑞</m:t>
                                  </m:r>
                                </m:sub>
                              </m:sSub>
                            </m:e>
                          </m:d>
                        </m:den>
                      </m:f>
                    </m:oMath>
                  </m:oMathPara>
                </a14:m>
                <a:endParaRPr lang="vi-VN" sz="2400" dirty="0"/>
              </a:p>
            </p:txBody>
          </p:sp>
        </mc:Choice>
        <mc:Fallback xmlns="">
          <p:sp>
            <p:nvSpPr>
              <p:cNvPr id="2" name="Rectangle 1"/>
              <p:cNvSpPr>
                <a:spLocks noRot="1" noChangeAspect="1" noMove="1" noResize="1" noEditPoints="1" noAdjustHandles="1" noChangeArrowheads="1" noChangeShapeType="1" noTextEdit="1"/>
              </p:cNvSpPr>
              <p:nvPr/>
            </p:nvSpPr>
            <p:spPr>
              <a:xfrm>
                <a:off x="1331640" y="1700808"/>
                <a:ext cx="5526193" cy="941861"/>
              </a:xfrm>
              <a:prstGeom prst="rect">
                <a:avLst/>
              </a:prstGeom>
              <a:blipFill rotWithShape="1">
                <a:blip r:embed="rId2"/>
                <a:stretch>
                  <a:fillRect/>
                </a:stretch>
              </a:blipFill>
            </p:spPr>
            <p:txBody>
              <a:bodyPr/>
              <a:lstStyle/>
              <a:p>
                <a:r>
                  <a:rPr lang="vi-VN">
                    <a:noFill/>
                  </a:rPr>
                  <a:t> </a:t>
                </a:r>
              </a:p>
            </p:txBody>
          </p:sp>
        </mc:Fallback>
      </mc:AlternateContent>
      <p:sp>
        <p:nvSpPr>
          <p:cNvPr id="6" name="Rectangle 3"/>
          <p:cNvSpPr txBox="1">
            <a:spLocks noChangeArrowheads="1"/>
          </p:cNvSpPr>
          <p:nvPr/>
        </p:nvSpPr>
        <p:spPr>
          <a:xfrm>
            <a:off x="450492" y="2924944"/>
            <a:ext cx="8013700" cy="12601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Trong đó: </a:t>
            </a:r>
          </a:p>
          <a:p>
            <a:pPr lvl="0"/>
            <a:r>
              <a:rPr lang="vi-VN" sz="2400" dirty="0"/>
              <a:t>k</a:t>
            </a:r>
            <a:r>
              <a:rPr lang="vi-VN" sz="2400" baseline="-25000" dirty="0"/>
              <a:t>dp</a:t>
            </a:r>
            <a:r>
              <a:rPr lang="vi-VN" sz="2400" dirty="0"/>
              <a:t> – hệ số dự phòng cho ngày không nắng</a:t>
            </a:r>
          </a:p>
        </p:txBody>
      </p:sp>
    </p:spTree>
    <p:extLst>
      <p:ext uri="{BB962C8B-B14F-4D97-AF65-F5344CB8AC3E}">
        <p14:creationId xmlns:p14="http://schemas.microsoft.com/office/powerpoint/2010/main" val="3691276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184576"/>
          </a:xfrm>
        </p:spPr>
        <p:txBody>
          <a:bodyPr>
            <a:normAutofit/>
          </a:bodyPr>
          <a:lstStyle/>
          <a:p>
            <a:pPr marL="0" indent="0">
              <a:buNone/>
            </a:pPr>
            <a:r>
              <a:rPr lang="vi-VN" sz="2400" dirty="0"/>
              <a:t>Bộ điều khiển nạp acquy là thiết bị thực hiện chức năng điều tiết năng lượng điện nạp cho acquy, bảo vệ cho acquy chống quá nạp và xả quá sâu (bộ điều khiển còn thực hiện việc bảo vệ nạp quá điện thế (ví dụ &gt;4,3V/ cell acquy Lithium) hoặc điện thế thấp (&lt;3,6V / cell acquy Lithium) nhằm nâng cao tuổi thọ của bình acquy, và giúp hệ thống solar panel sử dụng hiệu quả và lâu dài. Bộ điều khiển còn cho biết tình trạng nạp điện của pin mặt trời vào acquy giúp cho người sử dụng kiểm soát được các phụ tải. </a:t>
            </a:r>
            <a:r>
              <a:rPr lang="vi-VN" sz="2400" b="1" dirty="0"/>
              <a:t>Hiểu cách bộ điều khiển sạc năng lượng mặt trời thực hiện nhiệm vụ của mình là rất quan trọng để lập kế hoạch cho nhu cầu năng lượng điện lưới của mình.</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69127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3312368"/>
          </a:xfrm>
        </p:spPr>
        <p:txBody>
          <a:bodyPr>
            <a:normAutofit/>
          </a:bodyPr>
          <a:lstStyle/>
          <a:p>
            <a:pPr marL="0" indent="0">
              <a:buNone/>
            </a:pPr>
            <a:r>
              <a:rPr lang="vi-VN" sz="2400" dirty="0"/>
              <a:t>Có hai phương pháp nạp acquy từ solar panel PWM và MPPT. Hệ thống chiếu sáng bằng năng lượng mặt trời trong tài liệu này được thiết kế cho công suất nhỏ hơn 200W nên chọn phương pháp nạp PWM. Chi tiết về việc tính toán và lựa chọn bộ nạp xem trong phụ lục 3.</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347853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Đặc tính solar panel</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71761"/>
            <a:ext cx="7636608"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52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3312368"/>
          </a:xfrm>
        </p:spPr>
        <p:txBody>
          <a:bodyPr>
            <a:normAutofit/>
          </a:bodyPr>
          <a:lstStyle/>
          <a:p>
            <a:pPr marL="0" indent="0">
              <a:buNone/>
            </a:pPr>
            <a:r>
              <a:rPr lang="vi-VN" sz="2400" dirty="0"/>
              <a:t>Có rất nhiều thuật toán được sử dụng cho bài toán điều khiển MPPT. Nhưng phổ biến nhất là 3 thuật </a:t>
            </a:r>
            <a:r>
              <a:rPr lang="vi-VN" sz="2400" dirty="0" smtClean="0"/>
              <a:t>toán.: </a:t>
            </a:r>
            <a:endParaRPr lang="vi-VN" sz="2400" dirty="0"/>
          </a:p>
          <a:p>
            <a:r>
              <a:rPr lang="vi-VN" sz="2400" dirty="0"/>
              <a:t>Thuật đoán điện áp không đổi (CVT) (Schoeman, 1982), </a:t>
            </a:r>
          </a:p>
          <a:p>
            <a:r>
              <a:rPr lang="vi-VN" sz="2400" dirty="0"/>
              <a:t>Thuật toán nhiễu lọan và quan sát (P&amp;O) (Femia, 2005) </a:t>
            </a:r>
          </a:p>
          <a:p>
            <a:r>
              <a:rPr lang="vi-VN" sz="2400" dirty="0"/>
              <a:t>và thuật toán điện dẫn gia tăng (INC) (Wang, 2011) </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983666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1224136"/>
          </a:xfrm>
        </p:spPr>
        <p:txBody>
          <a:bodyPr>
            <a:normAutofit/>
          </a:bodyPr>
          <a:lstStyle/>
          <a:p>
            <a:pPr marL="0" indent="0">
              <a:buNone/>
            </a:pPr>
            <a:r>
              <a:rPr lang="vi-VN" sz="2400" dirty="0" smtClean="0"/>
              <a:t>Thuật toán P&amp;O, </a:t>
            </a:r>
          </a:p>
          <a:p>
            <a:pPr marL="0" indent="0">
              <a:buNone/>
            </a:pPr>
            <a:r>
              <a:rPr lang="vi-VN" sz="2400" dirty="0" smtClean="0"/>
              <a:t>Nguyên lý</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593777"/>
            <a:ext cx="5544616" cy="3182614"/>
          </a:xfrm>
          <a:prstGeom prst="rect">
            <a:avLst/>
          </a:prstGeom>
          <a:noFill/>
          <a:ln>
            <a:noFill/>
          </a:ln>
        </p:spPr>
      </p:pic>
    </p:spTree>
    <p:extLst>
      <p:ext uri="{BB962C8B-B14F-4D97-AF65-F5344CB8AC3E}">
        <p14:creationId xmlns:p14="http://schemas.microsoft.com/office/powerpoint/2010/main" val="3983666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Thuật toán P&amp;O, Lưu đồ thuật toán</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888931"/>
            <a:ext cx="6192688" cy="4564405"/>
          </a:xfrm>
          <a:prstGeom prst="rect">
            <a:avLst/>
          </a:prstGeom>
          <a:noFill/>
          <a:ln>
            <a:noFill/>
          </a:ln>
        </p:spPr>
      </p:pic>
    </p:spTree>
    <p:extLst>
      <p:ext uri="{BB962C8B-B14F-4D97-AF65-F5344CB8AC3E}">
        <p14:creationId xmlns:p14="http://schemas.microsoft.com/office/powerpoint/2010/main" val="273329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075" name="Rectangle 3"/>
              <p:cNvSpPr>
                <a:spLocks noGrp="1" noChangeArrowheads="1"/>
              </p:cNvSpPr>
              <p:nvPr>
                <p:ph type="body" idx="1"/>
              </p:nvPr>
            </p:nvSpPr>
            <p:spPr>
              <a:xfrm>
                <a:off x="427051" y="1124744"/>
                <a:ext cx="8013700" cy="1224136"/>
              </a:xfrm>
            </p:spPr>
            <p:txBody>
              <a:bodyPr>
                <a:normAutofit/>
              </a:bodyPr>
              <a:lstStyle/>
              <a:p>
                <a:pPr marL="0" indent="0">
                  <a:buNone/>
                </a:pPr>
                <a:r>
                  <a:rPr lang="en-US" sz="2400" dirty="0" err="1"/>
                  <a:t>Thuật</a:t>
                </a:r>
                <a:r>
                  <a:rPr lang="en-US" sz="2400" dirty="0"/>
                  <a:t> </a:t>
                </a:r>
                <a:r>
                  <a:rPr lang="en-US" sz="2400" dirty="0" err="1"/>
                  <a:t>toán</a:t>
                </a:r>
                <a:r>
                  <a:rPr lang="en-US" sz="2400" dirty="0"/>
                  <a:t> </a:t>
                </a:r>
                <a:r>
                  <a:rPr lang="en-US" sz="2400" dirty="0" err="1"/>
                  <a:t>điện</a:t>
                </a:r>
                <a:r>
                  <a:rPr lang="en-US" sz="2400" dirty="0"/>
                  <a:t> </a:t>
                </a:r>
                <a:r>
                  <a:rPr lang="en-US" sz="2400" dirty="0" err="1"/>
                  <a:t>dẫn</a:t>
                </a:r>
                <a:r>
                  <a:rPr lang="en-US" sz="2400" dirty="0"/>
                  <a:t> (</a:t>
                </a:r>
                <a14:m>
                  <m:oMath xmlns:m="http://schemas.openxmlformats.org/officeDocument/2006/math">
                    <m:r>
                      <a:rPr lang="en-US" sz="2400" b="1" i="1">
                        <a:latin typeface="Cambria Math"/>
                      </a:rPr>
                      <m:t>𝒈</m:t>
                    </m:r>
                    <m:r>
                      <a:rPr lang="en-US" sz="2400" b="1">
                        <a:latin typeface="Cambria Math"/>
                      </a:rPr>
                      <m:t>=</m:t>
                    </m:r>
                    <m:f>
                      <m:fPr>
                        <m:ctrlPr>
                          <a:rPr lang="vi-VN" sz="2400" i="1">
                            <a:latin typeface="Cambria Math"/>
                          </a:rPr>
                        </m:ctrlPr>
                      </m:fPr>
                      <m:num>
                        <m:r>
                          <a:rPr lang="en-US" sz="2400" b="1" i="1">
                            <a:latin typeface="Cambria Math"/>
                          </a:rPr>
                          <m:t>𝑰</m:t>
                        </m:r>
                      </m:num>
                      <m:den>
                        <m:r>
                          <a:rPr lang="en-US" sz="2400" b="1" i="1">
                            <a:latin typeface="Cambria Math"/>
                          </a:rPr>
                          <m:t>𝑽</m:t>
                        </m:r>
                      </m:den>
                    </m:f>
                    <m:r>
                      <a:rPr lang="en-US" sz="2400" b="1">
                        <a:latin typeface="Cambria Math"/>
                      </a:rPr>
                      <m:t>)</m:t>
                    </m:r>
                  </m:oMath>
                </a14:m>
                <a:r>
                  <a:rPr lang="en-US" sz="2400" dirty="0"/>
                  <a:t> </a:t>
                </a:r>
                <a:r>
                  <a:rPr lang="en-US" sz="2400" dirty="0" err="1"/>
                  <a:t>gia</a:t>
                </a:r>
                <a:r>
                  <a:rPr lang="en-US" sz="2400" dirty="0"/>
                  <a:t> </a:t>
                </a:r>
                <a:r>
                  <a:rPr lang="en-US" sz="2400" dirty="0" err="1"/>
                  <a:t>tăng</a:t>
                </a:r>
                <a:r>
                  <a:rPr lang="en-US" sz="2400" dirty="0"/>
                  <a:t> (INC</a:t>
                </a:r>
                <a:r>
                  <a:rPr lang="en-US" sz="2400" dirty="0" smtClean="0"/>
                  <a:t>)</a:t>
                </a:r>
                <a:endParaRPr lang="vi-VN" sz="2400" dirty="0" smtClean="0"/>
              </a:p>
              <a:p>
                <a:pPr marL="0" indent="0">
                  <a:buNone/>
                </a:pPr>
                <a:r>
                  <a:rPr lang="vi-VN" sz="2400" dirty="0" smtClean="0"/>
                  <a:t>Nguyên lý</a:t>
                </a:r>
                <a:endParaRPr lang="vi-VN" sz="2400" dirty="0"/>
              </a:p>
            </p:txBody>
          </p:sp>
        </mc:Choice>
        <mc:Fallback xmlns="">
          <p:sp>
            <p:nvSpPr>
              <p:cNvPr id="3075" name="Rectangle 3"/>
              <p:cNvSpPr>
                <a:spLocks noGrp="1" noRot="1" noChangeAspect="1" noMove="1" noResize="1" noEditPoints="1" noAdjustHandles="1" noChangeArrowheads="1" noChangeShapeType="1" noTextEdit="1"/>
              </p:cNvSpPr>
              <p:nvPr>
                <p:ph type="body" idx="1"/>
              </p:nvPr>
            </p:nvSpPr>
            <p:spPr>
              <a:xfrm>
                <a:off x="427051" y="1124744"/>
                <a:ext cx="8013700" cy="1224136"/>
              </a:xfrm>
              <a:blipFill rotWithShape="1">
                <a:blip r:embed="rId2"/>
                <a:stretch>
                  <a:fillRect l="-1141"/>
                </a:stretch>
              </a:blipFill>
            </p:spPr>
            <p:txBody>
              <a:bodyPr/>
              <a:lstStyle/>
              <a:p>
                <a:r>
                  <a:rPr lang="vi-VN">
                    <a:noFill/>
                  </a:rPr>
                  <a:t> </a:t>
                </a:r>
              </a:p>
            </p:txBody>
          </p:sp>
        </mc:Fallback>
      </mc:AlternateContent>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14550"/>
            <a:ext cx="5616624" cy="3906738"/>
          </a:xfrm>
          <a:prstGeom prst="rect">
            <a:avLst/>
          </a:prstGeom>
          <a:noFill/>
          <a:ln>
            <a:noFill/>
          </a:ln>
        </p:spPr>
      </p:pic>
    </p:spTree>
    <p:extLst>
      <p:ext uri="{BB962C8B-B14F-4D97-AF65-F5344CB8AC3E}">
        <p14:creationId xmlns:p14="http://schemas.microsoft.com/office/powerpoint/2010/main" val="3983666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075" name="Rectangle 3"/>
              <p:cNvSpPr>
                <a:spLocks noGrp="1" noChangeArrowheads="1"/>
              </p:cNvSpPr>
              <p:nvPr>
                <p:ph type="body" idx="1"/>
              </p:nvPr>
            </p:nvSpPr>
            <p:spPr>
              <a:xfrm>
                <a:off x="427051" y="1124744"/>
                <a:ext cx="8013700" cy="1224136"/>
              </a:xfrm>
            </p:spPr>
            <p:txBody>
              <a:bodyPr>
                <a:normAutofit/>
              </a:bodyPr>
              <a:lstStyle/>
              <a:p>
                <a:pPr marL="0" indent="0">
                  <a:buNone/>
                </a:pPr>
                <a:r>
                  <a:rPr lang="en-US" sz="2400" dirty="0" err="1"/>
                  <a:t>Thuật</a:t>
                </a:r>
                <a:r>
                  <a:rPr lang="en-US" sz="2400" dirty="0"/>
                  <a:t> </a:t>
                </a:r>
                <a:r>
                  <a:rPr lang="en-US" sz="2400" dirty="0" err="1"/>
                  <a:t>toán</a:t>
                </a:r>
                <a:r>
                  <a:rPr lang="en-US" sz="2400" dirty="0"/>
                  <a:t> </a:t>
                </a:r>
                <a:r>
                  <a:rPr lang="en-US" sz="2400" dirty="0" err="1"/>
                  <a:t>điện</a:t>
                </a:r>
                <a:r>
                  <a:rPr lang="en-US" sz="2400" dirty="0"/>
                  <a:t> </a:t>
                </a:r>
                <a:r>
                  <a:rPr lang="en-US" sz="2400" dirty="0" err="1"/>
                  <a:t>dẫn</a:t>
                </a:r>
                <a:r>
                  <a:rPr lang="en-US" sz="2400" dirty="0"/>
                  <a:t> (</a:t>
                </a:r>
                <a14:m>
                  <m:oMath xmlns:m="http://schemas.openxmlformats.org/officeDocument/2006/math">
                    <m:r>
                      <a:rPr lang="en-US" sz="2400" b="1" i="1">
                        <a:latin typeface="Cambria Math"/>
                      </a:rPr>
                      <m:t>𝒈</m:t>
                    </m:r>
                    <m:r>
                      <a:rPr lang="en-US" sz="2400" b="1">
                        <a:latin typeface="Cambria Math"/>
                      </a:rPr>
                      <m:t>=</m:t>
                    </m:r>
                    <m:f>
                      <m:fPr>
                        <m:ctrlPr>
                          <a:rPr lang="vi-VN" sz="2400" i="1">
                            <a:latin typeface="Cambria Math"/>
                          </a:rPr>
                        </m:ctrlPr>
                      </m:fPr>
                      <m:num>
                        <m:r>
                          <a:rPr lang="en-US" sz="2400" b="1" i="1">
                            <a:latin typeface="Cambria Math"/>
                          </a:rPr>
                          <m:t>𝑰</m:t>
                        </m:r>
                      </m:num>
                      <m:den>
                        <m:r>
                          <a:rPr lang="en-US" sz="2400" b="1" i="1">
                            <a:latin typeface="Cambria Math"/>
                          </a:rPr>
                          <m:t>𝑽</m:t>
                        </m:r>
                      </m:den>
                    </m:f>
                    <m:r>
                      <a:rPr lang="en-US" sz="2400" b="1">
                        <a:latin typeface="Cambria Math"/>
                      </a:rPr>
                      <m:t>)</m:t>
                    </m:r>
                  </m:oMath>
                </a14:m>
                <a:r>
                  <a:rPr lang="en-US" sz="2400" dirty="0"/>
                  <a:t> </a:t>
                </a:r>
                <a:r>
                  <a:rPr lang="en-US" sz="2400" dirty="0" err="1"/>
                  <a:t>gia</a:t>
                </a:r>
                <a:r>
                  <a:rPr lang="en-US" sz="2400" dirty="0"/>
                  <a:t> </a:t>
                </a:r>
                <a:r>
                  <a:rPr lang="en-US" sz="2400" dirty="0" err="1"/>
                  <a:t>tăng</a:t>
                </a:r>
                <a:r>
                  <a:rPr lang="en-US" sz="2400" dirty="0"/>
                  <a:t> (INC</a:t>
                </a:r>
                <a:r>
                  <a:rPr lang="en-US" sz="2400" dirty="0" smtClean="0"/>
                  <a:t>)</a:t>
                </a:r>
                <a:endParaRPr lang="vi-VN" sz="2400" dirty="0" smtClean="0"/>
              </a:p>
              <a:p>
                <a:pPr marL="0" indent="0">
                  <a:buNone/>
                </a:pPr>
                <a:r>
                  <a:rPr lang="vi-VN" sz="2400" dirty="0" smtClean="0"/>
                  <a:t>Lưu đồ thuật toán</a:t>
                </a:r>
                <a:endParaRPr lang="vi-VN" sz="2400" dirty="0"/>
              </a:p>
            </p:txBody>
          </p:sp>
        </mc:Choice>
        <mc:Fallback xmlns="">
          <p:sp>
            <p:nvSpPr>
              <p:cNvPr id="3075" name="Rectangle 3"/>
              <p:cNvSpPr>
                <a:spLocks noGrp="1" noRot="1" noChangeAspect="1" noMove="1" noResize="1" noEditPoints="1" noAdjustHandles="1" noChangeArrowheads="1" noChangeShapeType="1" noTextEdit="1"/>
              </p:cNvSpPr>
              <p:nvPr>
                <p:ph type="body" idx="1"/>
              </p:nvPr>
            </p:nvSpPr>
            <p:spPr>
              <a:xfrm>
                <a:off x="427051" y="1124744"/>
                <a:ext cx="8013700" cy="1224136"/>
              </a:xfrm>
              <a:blipFill rotWithShape="1">
                <a:blip r:embed="rId2"/>
                <a:stretch>
                  <a:fillRect l="-1141"/>
                </a:stretch>
              </a:blipFill>
            </p:spPr>
            <p:txBody>
              <a:bodyPr/>
              <a:lstStyle/>
              <a:p>
                <a:r>
                  <a:rPr lang="vi-VN">
                    <a:noFill/>
                  </a:rPr>
                  <a:t> </a:t>
                </a:r>
              </a:p>
            </p:txBody>
          </p:sp>
        </mc:Fallback>
      </mc:AlternateContent>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24074"/>
            <a:ext cx="5184576" cy="4329261"/>
          </a:xfrm>
          <a:prstGeom prst="rect">
            <a:avLst/>
          </a:prstGeom>
          <a:noFill/>
          <a:ln>
            <a:noFill/>
          </a:ln>
        </p:spPr>
      </p:pic>
    </p:spTree>
    <p:extLst>
      <p:ext uri="{BB962C8B-B14F-4D97-AF65-F5344CB8AC3E}">
        <p14:creationId xmlns:p14="http://schemas.microsoft.com/office/powerpoint/2010/main" val="382317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Lựa chọn giải pháp điều khiển</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35167" y="1878740"/>
            <a:ext cx="8013700" cy="4142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i="1" dirty="0"/>
              <a:t>1 </a:t>
            </a:r>
            <a:r>
              <a:rPr lang="vi-VN" sz="2400" b="1" i="1" dirty="0">
                <a:solidFill>
                  <a:srgbClr val="FF0000"/>
                </a:solidFill>
              </a:rPr>
              <a:t>Bộ điều khiển nạp PWM </a:t>
            </a:r>
          </a:p>
          <a:p>
            <a:r>
              <a:rPr lang="vi-VN" sz="2400" dirty="0"/>
              <a:t>Điều chế độ rộng xung (PWM) là công nghệ điều khiển nạp năng lượng mặt trời phổ biến nhất, ít tốn kém nhất và dễ triển khai nhất. Thường được gọi không chính xác là bộ chuyển đổi DC sang DC, chúng thực sự là các công tắc, tương tự như nguồn cung cấp năng lượng chuyển đổi phù hợp với điện áp nguồn (đầu ra solar panel) tới điện áp tải (ví dụ acquy tại thời điểm nạp từ dung lượng 50% là  12,06V – bảng P2.2) </a:t>
            </a:r>
          </a:p>
        </p:txBody>
      </p:sp>
    </p:spTree>
    <p:extLst>
      <p:ext uri="{BB962C8B-B14F-4D97-AF65-F5344CB8AC3E}">
        <p14:creationId xmlns:p14="http://schemas.microsoft.com/office/powerpoint/2010/main" val="398366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1. </a:t>
            </a:r>
            <a:r>
              <a:rPr lang="en-US" sz="3600" b="1" dirty="0" err="1" smtClean="0">
                <a:solidFill>
                  <a:srgbClr val="009900"/>
                </a:solidFill>
                <a:latin typeface="Times New Roman" pitchFamily="18" charset="0"/>
                <a:cs typeface="Times New Roman" pitchFamily="18" charset="0"/>
              </a:rPr>
              <a:t>cấu</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hình</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hệ</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thống</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a:buNone/>
            </a:pPr>
            <a:r>
              <a:rPr lang="en-US" sz="2400" dirty="0" err="1" smtClean="0">
                <a:solidFill>
                  <a:srgbClr val="0000CC"/>
                </a:solidFill>
                <a:latin typeface="Times New Roman" pitchFamily="18" charset="0"/>
                <a:cs typeface="Times New Roman" pitchFamily="18" charset="0"/>
              </a:rPr>
              <a:t>Sơ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đồ</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cấu</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hình</a:t>
            </a:r>
            <a:r>
              <a:rPr lang="en-US" sz="2400" dirty="0" smtClean="0">
                <a:solidFill>
                  <a:srgbClr val="0000CC"/>
                </a:solidFill>
                <a:latin typeface="Times New Roman" pitchFamily="18" charset="0"/>
                <a:cs typeface="Times New Roman" pitchFamily="18" charset="0"/>
              </a:rPr>
              <a:t> HT</a:t>
            </a: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720456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07704" y="260648"/>
            <a:ext cx="5900896"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Lựa chọn giải pháp điều khiển</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435167" y="1878740"/>
                <a:ext cx="8013700" cy="41425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i="1" dirty="0"/>
                  <a:t>2. Bộ điều khiển nạp MPPT </a:t>
                </a:r>
              </a:p>
              <a:p>
                <a:r>
                  <a:rPr lang="vi-VN" sz="2400" dirty="0"/>
                  <a:t>Hầu hết các bộ điều khiển sạc nhiều cấp đều sử dụng bộ nạp Theo dõi điểm tối đa (MPPT). Chúng khớp đầu ra của các tấm pin mặt trời với điện áp acquy để đảm bảo sạc tối đa công suất. Như ví dụ trong mục P3.2.2 cho thấy khi nạp bằng PWM sẽ lãng phí khoảng 24% công suất! Bộ điều khiển MPPT bù cho điện áp acquy thấp hơn bằng cách cung cấp gần 10A </a:t>
                </a:r>
                <a14:m>
                  <m:oMath xmlns:m="http://schemas.openxmlformats.org/officeDocument/2006/math">
                    <m:d>
                      <m:dPr>
                        <m:ctrlPr>
                          <a:rPr lang="vi-VN" sz="2400" i="1">
                            <a:latin typeface="Cambria Math"/>
                          </a:rPr>
                        </m:ctrlPr>
                      </m:dPr>
                      <m:e>
                        <m:r>
                          <a:rPr lang="vi-VN" sz="2400" i="1">
                            <a:latin typeface="Cambria Math"/>
                          </a:rPr>
                          <m:t>𝐼</m:t>
                        </m:r>
                        <m:r>
                          <a:rPr lang="vi-VN" sz="2400" i="1">
                            <a:latin typeface="Cambria Math"/>
                          </a:rPr>
                          <m:t>=</m:t>
                        </m:r>
                        <m:f>
                          <m:fPr>
                            <m:ctrlPr>
                              <a:rPr lang="vi-VN" sz="2400" i="1">
                                <a:latin typeface="Cambria Math"/>
                              </a:rPr>
                            </m:ctrlPr>
                          </m:fPr>
                          <m:num>
                            <m:r>
                              <a:rPr lang="vi-VN" sz="2400" i="1">
                                <a:latin typeface="Cambria Math"/>
                              </a:rPr>
                              <m:t>135</m:t>
                            </m:r>
                            <m:r>
                              <a:rPr lang="vi-VN" sz="2400" i="1">
                                <a:latin typeface="Cambria Math"/>
                              </a:rPr>
                              <m:t>𝑊</m:t>
                            </m:r>
                          </m:num>
                          <m:den>
                            <m:r>
                              <a:rPr lang="vi-VN" sz="2400" i="1">
                                <a:latin typeface="Cambria Math"/>
                              </a:rPr>
                              <m:t>13,5</m:t>
                            </m:r>
                            <m:r>
                              <a:rPr lang="vi-VN" sz="2400" i="1">
                                <a:latin typeface="Cambria Math"/>
                              </a:rPr>
                              <m:t>𝑉</m:t>
                            </m:r>
                          </m:den>
                        </m:f>
                        <m:r>
                          <a:rPr lang="vi-VN" sz="2400" i="1">
                            <a:latin typeface="Cambria Math"/>
                          </a:rPr>
                          <m:t>=10</m:t>
                        </m:r>
                        <m:r>
                          <a:rPr lang="vi-VN" sz="2400" i="1">
                            <a:latin typeface="Cambria Math"/>
                          </a:rPr>
                          <m:t>𝐴</m:t>
                        </m:r>
                      </m:e>
                    </m:d>
                  </m:oMath>
                </a14:m>
                <a:r>
                  <a:rPr lang="vi-VN" sz="2400" dirty="0"/>
                  <a:t> vào pin 12V duy trì công suất tối đa của solar panel 135 W!</a:t>
                </a:r>
              </a:p>
            </p:txBody>
          </p:sp>
        </mc:Choice>
        <mc:Fallback xmlns="">
          <p:sp>
            <p:nvSpPr>
              <p:cNvPr id="6" name="Rectangle 3"/>
              <p:cNvSpPr txBox="1">
                <a:spLocks noRot="1" noChangeAspect="1" noMove="1" noResize="1" noEditPoints="1" noAdjustHandles="1" noChangeArrowheads="1" noChangeShapeType="1" noTextEdit="1"/>
              </p:cNvSpPr>
              <p:nvPr/>
            </p:nvSpPr>
            <p:spPr>
              <a:xfrm>
                <a:off x="435167" y="1878740"/>
                <a:ext cx="8013700" cy="4142548"/>
              </a:xfrm>
              <a:prstGeom prst="rect">
                <a:avLst/>
              </a:prstGeom>
              <a:blipFill rotWithShape="1">
                <a:blip r:embed="rId2"/>
                <a:stretch>
                  <a:fillRect l="-1141" t="-1029" r="-456" b="-588"/>
                </a:stretch>
              </a:blipFill>
            </p:spPr>
            <p:txBody>
              <a:bodyPr/>
              <a:lstStyle/>
              <a:p>
                <a:r>
                  <a:rPr lang="vi-VN">
                    <a:noFill/>
                  </a:rPr>
                  <a:t> </a:t>
                </a:r>
              </a:p>
            </p:txBody>
          </p:sp>
        </mc:Fallback>
      </mc:AlternateContent>
    </p:spTree>
    <p:extLst>
      <p:ext uri="{BB962C8B-B14F-4D97-AF65-F5344CB8AC3E}">
        <p14:creationId xmlns:p14="http://schemas.microsoft.com/office/powerpoint/2010/main" val="2333818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Lựa chọn giải pháp điều khiển</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8" name="Picture 7" descr="Description: Description: https://diensach.com/upload/2016/4/15/1460686418938-mppt_1.png"/>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4554090" cy="2088232"/>
          </a:xfrm>
          <a:prstGeom prst="rect">
            <a:avLst/>
          </a:prstGeom>
          <a:noFill/>
          <a:ln>
            <a:noFill/>
          </a:ln>
        </p:spPr>
      </p:pic>
      <p:pic>
        <p:nvPicPr>
          <p:cNvPr id="9" name="Picture 8" descr="Description: Description: https://diensach.com/upload/2016/4/15/1460686403897-mppt_2.png"/>
          <p:cNvPicPr/>
          <p:nvPr/>
        </p:nvPicPr>
        <p:blipFill>
          <a:blip r:embed="rId3">
            <a:extLst>
              <a:ext uri="{28A0092B-C50C-407E-A947-70E740481C1C}">
                <a14:useLocalDpi xmlns:a14="http://schemas.microsoft.com/office/drawing/2010/main" val="0"/>
              </a:ext>
            </a:extLst>
          </a:blip>
          <a:srcRect/>
          <a:stretch>
            <a:fillRect/>
          </a:stretch>
        </p:blipFill>
        <p:spPr bwMode="auto">
          <a:xfrm>
            <a:off x="1259631" y="4005064"/>
            <a:ext cx="4410075" cy="2038350"/>
          </a:xfrm>
          <a:prstGeom prst="rect">
            <a:avLst/>
          </a:prstGeom>
          <a:noFill/>
          <a:ln>
            <a:noFill/>
          </a:ln>
        </p:spPr>
      </p:pic>
      <p:sp>
        <p:nvSpPr>
          <p:cNvPr id="10" name="Rectangle 3"/>
          <p:cNvSpPr txBox="1">
            <a:spLocks noChangeArrowheads="1"/>
          </p:cNvSpPr>
          <p:nvPr/>
        </p:nvSpPr>
        <p:spPr>
          <a:xfrm>
            <a:off x="6300192" y="2492896"/>
            <a:ext cx="217639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Không MPPT</a:t>
            </a:r>
            <a:endParaRPr lang="vi-VN" sz="2400" dirty="0"/>
          </a:p>
        </p:txBody>
      </p:sp>
      <p:sp>
        <p:nvSpPr>
          <p:cNvPr id="11" name="Rectangle 3"/>
          <p:cNvSpPr txBox="1">
            <a:spLocks noChangeArrowheads="1"/>
          </p:cNvSpPr>
          <p:nvPr/>
        </p:nvSpPr>
        <p:spPr>
          <a:xfrm>
            <a:off x="6274523" y="4628195"/>
            <a:ext cx="217639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Có MPPT</a:t>
            </a:r>
            <a:endParaRPr lang="vi-VN" sz="2400" dirty="0"/>
          </a:p>
        </p:txBody>
      </p:sp>
    </p:spTree>
    <p:extLst>
      <p:ext uri="{BB962C8B-B14F-4D97-AF65-F5344CB8AC3E}">
        <p14:creationId xmlns:p14="http://schemas.microsoft.com/office/powerpoint/2010/main" val="131742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So sánh điều khiển</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970" y="1445711"/>
            <a:ext cx="6696744" cy="512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303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Ba chế độ nạp acquy</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6" name="Rectangle 3"/>
          <p:cNvSpPr txBox="1">
            <a:spLocks noChangeArrowheads="1"/>
          </p:cNvSpPr>
          <p:nvPr/>
        </p:nvSpPr>
        <p:spPr>
          <a:xfrm>
            <a:off x="450492" y="1700808"/>
            <a:ext cx="801370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sz="2400" dirty="0"/>
              <a:t>Giai đoạn 1: acquy sẽ được nạp với dòng điện không đổi để đảm bảo acquy được nạp nhanh trong một thời gian ngắn.</a:t>
            </a:r>
          </a:p>
          <a:p>
            <a:r>
              <a:rPr lang="vi-VN" sz="2400" dirty="0"/>
              <a:t>Giai đoạn 2: khi acquy đạt đến một mức điện áp nhất định bộ nạp sẽ chuyển sang giai đoạn này và duy trì một điện áp không đổi trong một thời gian nhất định, dòng nạp sẽ giảm dần để đảm bảo acuy được nạp đầy.</a:t>
            </a:r>
          </a:p>
          <a:p>
            <a:r>
              <a:rPr lang="vi-VN" sz="2400" dirty="0"/>
              <a:t>Giai đoạn 3: sau một thời gian acquy được nạp ở trạng thái ổn áp bộ nạp sẽ chuyển sang giai đoạn nạp trôi nổi (float charge) giai đoạn này nạp với một dòng rất nhỏ nhằm bù đắp phần dung lượng do acquy tự xả.</a:t>
            </a:r>
          </a:p>
        </p:txBody>
      </p:sp>
    </p:spTree>
    <p:extLst>
      <p:ext uri="{BB962C8B-B14F-4D97-AF65-F5344CB8AC3E}">
        <p14:creationId xmlns:p14="http://schemas.microsoft.com/office/powerpoint/2010/main" val="754303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Ba chế độ nạp acquy</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3842"/>
            <a:ext cx="6912768" cy="4317446"/>
          </a:xfrm>
          <a:prstGeom prst="rect">
            <a:avLst/>
          </a:prstGeom>
          <a:noFill/>
          <a:ln>
            <a:noFill/>
          </a:ln>
        </p:spPr>
      </p:pic>
    </p:spTree>
    <p:extLst>
      <p:ext uri="{BB962C8B-B14F-4D97-AF65-F5344CB8AC3E}">
        <p14:creationId xmlns:p14="http://schemas.microsoft.com/office/powerpoint/2010/main" val="754303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Chế độ nạp acquy Lithium</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grpSp>
        <p:nvGrpSpPr>
          <p:cNvPr id="6" name="Group 5"/>
          <p:cNvGrpSpPr/>
          <p:nvPr/>
        </p:nvGrpSpPr>
        <p:grpSpPr>
          <a:xfrm>
            <a:off x="971600" y="1855357"/>
            <a:ext cx="7056784" cy="4309947"/>
            <a:chOff x="0" y="0"/>
            <a:chExt cx="4019029" cy="3139051"/>
          </a:xfrm>
        </p:grpSpPr>
        <p:sp>
          <p:nvSpPr>
            <p:cNvPr id="8" name="Text Box 149"/>
            <p:cNvSpPr txBox="1"/>
            <p:nvPr/>
          </p:nvSpPr>
          <p:spPr>
            <a:xfrm>
              <a:off x="0" y="2771933"/>
              <a:ext cx="4019029" cy="3671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400" i="0">
                  <a:effectLst/>
                  <a:latin typeface="Times New Roman"/>
                  <a:ea typeface="Times New Roman"/>
                </a:rPr>
                <a:t>Hình P3.13. Quy trình nạp ắc quy Li-ion hai giai đoạn [NAQ4, NAQ6]</a:t>
              </a:r>
              <a:endParaRPr lang="vi-VN" sz="1400">
                <a:effectLst/>
                <a:latin typeface="Times New Roman"/>
                <a:ea typeface="Times New Roman"/>
              </a:endParaRPr>
            </a:p>
          </p:txBody>
        </p:sp>
        <p:pic>
          <p:nvPicPr>
            <p:cNvPr id="9" name="Picture 8" descr="https://www.batteryuniversity.com/_img/content/ne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19029" cy="2679032"/>
            </a:xfrm>
            <a:prstGeom prst="rect">
              <a:avLst/>
            </a:prstGeom>
            <a:noFill/>
            <a:ln>
              <a:noFill/>
            </a:ln>
          </p:spPr>
        </p:pic>
      </p:grpSp>
    </p:spTree>
    <p:extLst>
      <p:ext uri="{BB962C8B-B14F-4D97-AF65-F5344CB8AC3E}">
        <p14:creationId xmlns:p14="http://schemas.microsoft.com/office/powerpoint/2010/main" val="754303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Kết luận về lựa chọn acquy: Chọn phương pháp nạp</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41987" y="1700808"/>
            <a:ext cx="801370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vi-VN" sz="2400" dirty="0"/>
          </a:p>
        </p:txBody>
      </p:sp>
      <p:graphicFrame>
        <p:nvGraphicFramePr>
          <p:cNvPr id="5" name="Table 4"/>
          <p:cNvGraphicFramePr>
            <a:graphicFrameLocks noGrp="1"/>
          </p:cNvGraphicFramePr>
          <p:nvPr>
            <p:extLst>
              <p:ext uri="{D42A27DB-BD31-4B8C-83A1-F6EECF244321}">
                <p14:modId xmlns:p14="http://schemas.microsoft.com/office/powerpoint/2010/main" val="1678397810"/>
              </p:ext>
            </p:extLst>
          </p:nvPr>
        </p:nvGraphicFramePr>
        <p:xfrm>
          <a:off x="251520" y="1685742"/>
          <a:ext cx="8640960" cy="4724400"/>
        </p:xfrm>
        <a:graphic>
          <a:graphicData uri="http://schemas.openxmlformats.org/drawingml/2006/table">
            <a:tbl>
              <a:tblPr firstRow="1" firstCol="1" bandRow="1"/>
              <a:tblGrid>
                <a:gridCol w="713011"/>
                <a:gridCol w="3408454"/>
                <a:gridCol w="4519495"/>
              </a:tblGrid>
              <a:tr h="221982">
                <a:tc>
                  <a:txBody>
                    <a:bodyPr/>
                    <a:lstStyle/>
                    <a:p>
                      <a:pPr indent="457200" fontAlgn="base"/>
                      <a:r>
                        <a:rPr lang="vi-VN" sz="1500">
                          <a:solidFill>
                            <a:srgbClr val="0D0D0D"/>
                          </a:solidFill>
                          <a:effectLst/>
                          <a:latin typeface="Times New Roman"/>
                          <a:ea typeface="Times New Roman"/>
                          <a:cs typeface="Times New Roman"/>
                        </a:rPr>
                        <a:t> </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fontAlgn="base"/>
                      <a:r>
                        <a:rPr lang="en-US" sz="1500">
                          <a:solidFill>
                            <a:srgbClr val="0D0D0D"/>
                          </a:solidFill>
                          <a:effectLst/>
                          <a:latin typeface="Times New Roman"/>
                          <a:ea typeface="Times New Roman"/>
                          <a:cs typeface="Times New Roman"/>
                        </a:rPr>
                        <a:t>PWM</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fontAlgn="base"/>
                      <a:r>
                        <a:rPr lang="en-US" sz="1500">
                          <a:solidFill>
                            <a:srgbClr val="0D0D0D"/>
                          </a:solidFill>
                          <a:effectLst/>
                          <a:latin typeface="Times New Roman"/>
                          <a:ea typeface="Times New Roman"/>
                          <a:cs typeface="Times New Roman"/>
                        </a:rPr>
                        <a:t>MPPT</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2821">
                <a:tc>
                  <a:txBody>
                    <a:bodyPr/>
                    <a:lstStyle/>
                    <a:p>
                      <a:pPr indent="0" algn="ctr" fontAlgn="base"/>
                      <a:r>
                        <a:rPr lang="en-US" sz="1500" dirty="0" err="1">
                          <a:solidFill>
                            <a:srgbClr val="0D0D0D"/>
                          </a:solidFill>
                          <a:effectLst/>
                          <a:latin typeface="Times New Roman"/>
                          <a:ea typeface="Times New Roman"/>
                          <a:cs typeface="Times New Roman"/>
                        </a:rPr>
                        <a:t>Ưu</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điểm</a:t>
                      </a:r>
                      <a:endParaRPr lang="vi-VN" sz="1100" dirty="0">
                        <a:effectLst/>
                        <a:latin typeface="Times New Roman"/>
                        <a:ea typeface="Times New Roman"/>
                      </a:endParaRPr>
                    </a:p>
                  </a:txBody>
                  <a:tcPr marL="55495" marR="55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fontAlgn="base">
                        <a:spcBef>
                          <a:spcPts val="600"/>
                        </a:spcBef>
                        <a:spcAft>
                          <a:spcPts val="0"/>
                        </a:spcAft>
                      </a:pPr>
                      <a:r>
                        <a:rPr lang="en-US" sz="1500">
                          <a:solidFill>
                            <a:srgbClr val="0D0D0D"/>
                          </a:solidFill>
                          <a:effectLst/>
                          <a:latin typeface="Times New Roman"/>
                          <a:ea typeface="Times New Roman"/>
                          <a:cs typeface="Times New Roman"/>
                        </a:rPr>
                        <a:t>• Giá thành thấp</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dễ sử dụng</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ít bị hư hỏng</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a:t>
                      </a:r>
                      <a:r>
                        <a:rPr lang="en-US" sz="1500">
                          <a:solidFill>
                            <a:srgbClr val="0D0D0D"/>
                          </a:solidFill>
                          <a:effectLst/>
                          <a:highlight>
                            <a:srgbClr val="FFFF00"/>
                          </a:highlight>
                          <a:latin typeface="Times New Roman"/>
                          <a:ea typeface="Times New Roman"/>
                          <a:cs typeface="Times New Roman"/>
                        </a:rPr>
                        <a:t>lựa chọn tốt cho các hệ thống nhỏ hơn (dưới 350 watt)</a:t>
                      </a:r>
                      <a:endParaRPr lang="vi-VN" sz="1100">
                        <a:effectLst/>
                        <a:latin typeface="Times New Roman"/>
                        <a:ea typeface="Times New Roman"/>
                      </a:endParaRPr>
                    </a:p>
                    <a:p>
                      <a:pPr indent="6985" fontAlgn="base">
                        <a:spcBef>
                          <a:spcPts val="600"/>
                        </a:spcBef>
                        <a:spcAft>
                          <a:spcPts val="0"/>
                        </a:spcAft>
                      </a:pPr>
                      <a:r>
                        <a:rPr lang="en-US" sz="1500">
                          <a:effectLst/>
                          <a:latin typeface="Times New Roman"/>
                          <a:ea typeface="Times New Roman"/>
                        </a:rPr>
                        <a:t>[MT05, 16 </a:t>
                      </a:r>
                      <a:r>
                        <a:rPr lang="vi-VN" sz="1500" u="sng">
                          <a:solidFill>
                            <a:srgbClr val="0000FF"/>
                          </a:solidFill>
                          <a:effectLst/>
                          <a:latin typeface="Times New Roman"/>
                          <a:ea typeface="Times New Roman"/>
                          <a:hlinkClick r:id="rId2"/>
                        </a:rPr>
                        <a:t>https://offgridham.com/2015/12/solar-charge-controller/</a:t>
                      </a:r>
                      <a:r>
                        <a:rPr lang="vi-VN" sz="1500" u="sng">
                          <a:solidFill>
                            <a:srgbClr val="0000FF"/>
                          </a:solidFill>
                          <a:effectLst/>
                          <a:latin typeface="Times New Roman"/>
                          <a:ea typeface="Times New Roman"/>
                        </a:rPr>
                        <a:t>]</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fontAlgn="base">
                        <a:spcBef>
                          <a:spcPts val="600"/>
                        </a:spcBef>
                        <a:spcAft>
                          <a:spcPts val="0"/>
                        </a:spcAft>
                      </a:pPr>
                      <a:r>
                        <a:rPr lang="en-US" sz="1500">
                          <a:solidFill>
                            <a:srgbClr val="0D0D0D"/>
                          </a:solidFill>
                          <a:effectLst/>
                          <a:latin typeface="Times New Roman"/>
                          <a:ea typeface="Times New Roman"/>
                          <a:cs typeface="Times New Roman"/>
                        </a:rPr>
                        <a:t>• Rất hiệu quả; chuyển hơn 90% năng lượng đầu vào đưa tới tải</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Có thể được sử dụng cho các điện áp khác nhau giữa solar panel và tải (nghĩa là sẽ dễ dàng khớp bảng 24 volt với acquy 12 volt)</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Có thể mở rộng hệ thống</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Một số kiểu MPPT có cổng Ethernet để có thể điều chỉnh cài đặt và theo dõi hiệu suất thông qua máy tính ở nhà.</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1160">
                <a:tc>
                  <a:txBody>
                    <a:bodyPr/>
                    <a:lstStyle/>
                    <a:p>
                      <a:pPr indent="0" algn="ctr" fontAlgn="base"/>
                      <a:r>
                        <a:rPr lang="en-US" sz="1500" dirty="0" err="1">
                          <a:solidFill>
                            <a:srgbClr val="0D0D0D"/>
                          </a:solidFill>
                          <a:effectLst/>
                          <a:latin typeface="Times New Roman"/>
                          <a:ea typeface="Times New Roman"/>
                          <a:cs typeface="Times New Roman"/>
                        </a:rPr>
                        <a:t>Nhược</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điểm</a:t>
                      </a:r>
                      <a:endParaRPr lang="vi-VN" sz="1100" dirty="0">
                        <a:effectLst/>
                        <a:latin typeface="Times New Roman"/>
                        <a:ea typeface="Times New Roman"/>
                      </a:endParaRPr>
                    </a:p>
                  </a:txBody>
                  <a:tcPr marL="55495" marR="554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fontAlgn="base">
                        <a:spcBef>
                          <a:spcPts val="600"/>
                        </a:spcBef>
                        <a:spcAft>
                          <a:spcPts val="0"/>
                        </a:spcAft>
                      </a:pPr>
                      <a:r>
                        <a:rPr lang="en-US" sz="1500">
                          <a:solidFill>
                            <a:srgbClr val="0D0D0D"/>
                          </a:solidFill>
                          <a:effectLst/>
                          <a:latin typeface="Times New Roman"/>
                          <a:ea typeface="Times New Roman"/>
                          <a:cs typeface="Times New Roman"/>
                        </a:rPr>
                        <a:t>• Không thể sử dụng khi điện áp solar panel khác với điện áp tải (nghĩa là sẽ không hoạt động với bảng 24 volt và acquy 12 volt).</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Không hiệu quả - giảm thiểu tổn thất điện năng 10-30% thông qua bộ điều khiển.</a:t>
                      </a:r>
                      <a:endParaRPr lang="vi-VN" sz="1100">
                        <a:effectLst/>
                        <a:latin typeface="Times New Roman"/>
                        <a:ea typeface="Times New Roman"/>
                      </a:endParaRPr>
                    </a:p>
                    <a:p>
                      <a:pPr indent="6985" fontAlgn="base">
                        <a:spcBef>
                          <a:spcPts val="600"/>
                        </a:spcBef>
                        <a:spcAft>
                          <a:spcPts val="0"/>
                        </a:spcAft>
                      </a:pPr>
                      <a:r>
                        <a:rPr lang="en-US" sz="1500">
                          <a:solidFill>
                            <a:srgbClr val="0D0D0D"/>
                          </a:solidFill>
                          <a:effectLst/>
                          <a:latin typeface="Times New Roman"/>
                          <a:ea typeface="Times New Roman"/>
                          <a:cs typeface="Times New Roman"/>
                        </a:rPr>
                        <a:t>• Không có khả năng mở rộng. Giới hạn ở một điện áp cố định và hiện tại.</a:t>
                      </a:r>
                      <a:endParaRPr lang="vi-VN" sz="110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 fontAlgn="base">
                        <a:spcBef>
                          <a:spcPts val="600"/>
                        </a:spcBef>
                        <a:spcAft>
                          <a:spcPts val="0"/>
                        </a:spcAft>
                      </a:pP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Đắt</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hơn</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nhiều</a:t>
                      </a:r>
                      <a:r>
                        <a:rPr lang="en-US" sz="1500" dirty="0">
                          <a:solidFill>
                            <a:srgbClr val="0D0D0D"/>
                          </a:solidFill>
                          <a:effectLst/>
                          <a:latin typeface="Times New Roman"/>
                          <a:ea typeface="Times New Roman"/>
                          <a:cs typeface="Times New Roman"/>
                        </a:rPr>
                        <a:t> so </a:t>
                      </a:r>
                      <a:r>
                        <a:rPr lang="en-US" sz="1500" dirty="0" err="1">
                          <a:solidFill>
                            <a:srgbClr val="0D0D0D"/>
                          </a:solidFill>
                          <a:effectLst/>
                          <a:latin typeface="Times New Roman"/>
                          <a:ea typeface="Times New Roman"/>
                          <a:cs typeface="Times New Roman"/>
                        </a:rPr>
                        <a:t>với</a:t>
                      </a:r>
                      <a:r>
                        <a:rPr lang="en-US" sz="1500" dirty="0">
                          <a:solidFill>
                            <a:srgbClr val="0D0D0D"/>
                          </a:solidFill>
                          <a:effectLst/>
                          <a:latin typeface="Times New Roman"/>
                          <a:ea typeface="Times New Roman"/>
                          <a:cs typeface="Times New Roman"/>
                        </a:rPr>
                        <a:t> PWM</a:t>
                      </a:r>
                      <a:endParaRPr lang="vi-VN" sz="1100" dirty="0">
                        <a:effectLst/>
                        <a:latin typeface="Times New Roman"/>
                        <a:ea typeface="Times New Roman"/>
                      </a:endParaRPr>
                    </a:p>
                    <a:p>
                      <a:pPr indent="6985" fontAlgn="base">
                        <a:spcBef>
                          <a:spcPts val="600"/>
                        </a:spcBef>
                        <a:spcAft>
                          <a:spcPts val="0"/>
                        </a:spcAft>
                      </a:pPr>
                      <a:r>
                        <a:rPr lang="en-US" sz="1500" dirty="0">
                          <a:solidFill>
                            <a:srgbClr val="0D0D0D"/>
                          </a:solidFill>
                          <a:effectLs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Không</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hiệu</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quả</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về</a:t>
                      </a:r>
                      <a:r>
                        <a:rPr lang="en-US" sz="1500" dirty="0">
                          <a:solidFill>
                            <a:srgbClr val="0D0D0D"/>
                          </a:solidFill>
                          <a:effectLst/>
                          <a:highlight>
                            <a:srgbClr val="FFFF00"/>
                          </a:highlight>
                          <a:latin typeface="Times New Roman"/>
                          <a:ea typeface="Times New Roman"/>
                          <a:cs typeface="Times New Roman"/>
                        </a:rPr>
                        <a:t> chi </a:t>
                      </a:r>
                      <a:r>
                        <a:rPr lang="en-US" sz="1500" dirty="0" err="1">
                          <a:solidFill>
                            <a:srgbClr val="0D0D0D"/>
                          </a:solidFill>
                          <a:effectLst/>
                          <a:highlight>
                            <a:srgbClr val="FFFF00"/>
                          </a:highlight>
                          <a:latin typeface="Times New Roman"/>
                          <a:ea typeface="Times New Roman"/>
                          <a:cs typeface="Times New Roman"/>
                        </a:rPr>
                        <a:t>phí</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trên</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các</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hệ</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thống</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nhỏ</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hơn</a:t>
                      </a:r>
                      <a:r>
                        <a:rPr lang="en-US" sz="1500" dirty="0">
                          <a:solidFill>
                            <a:srgbClr val="0D0D0D"/>
                          </a:solidFill>
                          <a:effectLst/>
                          <a:highlight>
                            <a:srgbClr val="FFFF00"/>
                          </a:highlight>
                          <a:latin typeface="Times New Roman"/>
                          <a:ea typeface="Times New Roman"/>
                          <a:cs typeface="Times New Roman"/>
                        </a:rPr>
                        <a:t> (</a:t>
                      </a:r>
                      <a:r>
                        <a:rPr lang="en-US" sz="1500" dirty="0" err="1">
                          <a:solidFill>
                            <a:srgbClr val="0D0D0D"/>
                          </a:solidFill>
                          <a:effectLst/>
                          <a:highlight>
                            <a:srgbClr val="FFFF00"/>
                          </a:highlight>
                          <a:latin typeface="Times New Roman"/>
                          <a:ea typeface="Times New Roman"/>
                          <a:cs typeface="Times New Roman"/>
                        </a:rPr>
                        <a:t>dưới</a:t>
                      </a:r>
                      <a:r>
                        <a:rPr lang="en-US" sz="1500" dirty="0">
                          <a:solidFill>
                            <a:srgbClr val="0D0D0D"/>
                          </a:solidFill>
                          <a:effectLst/>
                          <a:highlight>
                            <a:srgbClr val="FFFF00"/>
                          </a:highlight>
                          <a:latin typeface="Times New Roman"/>
                          <a:ea typeface="Times New Roman"/>
                          <a:cs typeface="Times New Roman"/>
                        </a:rPr>
                        <a:t> 350 watt)</a:t>
                      </a:r>
                      <a:endParaRPr lang="vi-VN" sz="1100" dirty="0">
                        <a:effectLst/>
                        <a:latin typeface="Times New Roman"/>
                        <a:ea typeface="Times New Roman"/>
                      </a:endParaRPr>
                    </a:p>
                    <a:p>
                      <a:pPr indent="6985" fontAlgn="base">
                        <a:spcBef>
                          <a:spcPts val="600"/>
                        </a:spcBef>
                        <a:spcAft>
                          <a:spcPts val="0"/>
                        </a:spcAft>
                      </a:pP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Đòi</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hỏi</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kỹ</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năng</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kỹ</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thuật</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cao</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hơn</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để</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cài</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đặt</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và</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thiết</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lập</a:t>
                      </a:r>
                      <a:endParaRPr lang="vi-VN" sz="1100" dirty="0">
                        <a:effectLst/>
                        <a:latin typeface="Times New Roman"/>
                        <a:ea typeface="Times New Roman"/>
                      </a:endParaRPr>
                    </a:p>
                    <a:p>
                      <a:pPr indent="6985" fontAlgn="base">
                        <a:spcBef>
                          <a:spcPts val="600"/>
                        </a:spcBef>
                        <a:spcAft>
                          <a:spcPts val="0"/>
                        </a:spcAft>
                      </a:pP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Chỉ</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khuyến</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nghị</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cho</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các</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ứng</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dụng</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văn</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phòng</a:t>
                      </a:r>
                      <a:r>
                        <a:rPr lang="en-US" sz="1500" dirty="0">
                          <a:solidFill>
                            <a:srgbClr val="0D0D0D"/>
                          </a:solidFill>
                          <a:effectLst/>
                          <a:latin typeface="Times New Roman"/>
                          <a:ea typeface="Times New Roman"/>
                          <a:cs typeface="Times New Roman"/>
                        </a:rPr>
                        <a:t> / </a:t>
                      </a:r>
                      <a:r>
                        <a:rPr lang="en-US" sz="1500" dirty="0" err="1">
                          <a:solidFill>
                            <a:srgbClr val="0D0D0D"/>
                          </a:solidFill>
                          <a:effectLst/>
                          <a:latin typeface="Times New Roman"/>
                          <a:ea typeface="Times New Roman"/>
                          <a:cs typeface="Times New Roman"/>
                        </a:rPr>
                        <a:t>trong</a:t>
                      </a:r>
                      <a:r>
                        <a:rPr lang="en-US" sz="1500" dirty="0">
                          <a:solidFill>
                            <a:srgbClr val="0D0D0D"/>
                          </a:solidFill>
                          <a:effectLst/>
                          <a:latin typeface="Times New Roman"/>
                          <a:ea typeface="Times New Roman"/>
                          <a:cs typeface="Times New Roman"/>
                        </a:rPr>
                        <a:t> </a:t>
                      </a:r>
                      <a:r>
                        <a:rPr lang="en-US" sz="1500" dirty="0" err="1">
                          <a:solidFill>
                            <a:srgbClr val="0D0D0D"/>
                          </a:solidFill>
                          <a:effectLst/>
                          <a:latin typeface="Times New Roman"/>
                          <a:ea typeface="Times New Roman"/>
                          <a:cs typeface="Times New Roman"/>
                        </a:rPr>
                        <a:t>nhà</a:t>
                      </a:r>
                      <a:endParaRPr lang="vi-VN" sz="1100" dirty="0">
                        <a:effectLst/>
                        <a:latin typeface="Times New Roman"/>
                        <a:ea typeface="Times New Roman"/>
                      </a:endParaRPr>
                    </a:p>
                  </a:txBody>
                  <a:tcPr marL="55495" marR="554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0977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3. MPPT </a:t>
            </a:r>
            <a:r>
              <a:rPr lang="en-US" sz="3600" b="1" dirty="0" err="1" smtClean="0">
                <a:solidFill>
                  <a:srgbClr val="009900"/>
                </a:solidFill>
                <a:latin typeface="Times New Roman" pitchFamily="18" charset="0"/>
                <a:cs typeface="Times New Roman" pitchFamily="18" charset="0"/>
              </a:rPr>
              <a:t>và</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nạp</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acquy</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marL="0" indent="0">
              <a:buNone/>
            </a:pPr>
            <a:r>
              <a:rPr lang="vi-VN" sz="2400" dirty="0" smtClean="0"/>
              <a:t>Kết luận về lựa chọn acquy</a:t>
            </a:r>
            <a:endParaRPr lang="vi-VN"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
        <p:nvSpPr>
          <p:cNvPr id="10" name="Rectangle 3"/>
          <p:cNvSpPr txBox="1">
            <a:spLocks noChangeArrowheads="1"/>
          </p:cNvSpPr>
          <p:nvPr/>
        </p:nvSpPr>
        <p:spPr>
          <a:xfrm>
            <a:off x="441987" y="1700808"/>
            <a:ext cx="8013700" cy="475252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Từ các nhận xét trên, ta có thể rút ra một số yêu cầu cần chú ý khi nạp acquy Li-ion:</a:t>
            </a:r>
          </a:p>
          <a:p>
            <a:pPr lvl="0"/>
            <a:r>
              <a:rPr lang="vi-VN" sz="2400" dirty="0"/>
              <a:t>Không nên nạp khi nhiệt độ môi trường quá thấp hoặc quá cao.</a:t>
            </a:r>
          </a:p>
          <a:p>
            <a:pPr lvl="0"/>
            <a:r>
              <a:rPr lang="vi-VN" sz="2400" dirty="0"/>
              <a:t>Dừng nạp ngay khi bộ nhiệt độ acquy tăng cao bất thường</a:t>
            </a:r>
          </a:p>
          <a:p>
            <a:pPr lvl="0"/>
            <a:r>
              <a:rPr lang="vi-VN" sz="2400" dirty="0"/>
              <a:t>Dừng nạp ngay khi dung lượng acquy đạt khoảng 90 - 99%. Như vậy sẽ tốt cho acquy hơn là nạp đến 100% hoặc hơn. Thông thường, các bộ nạp có đèn báo dung lượng và tự cắt khi dung lượng đạt mức 90 - 99%. Nếu không, người dùng cần theo dõi để cắt nạp. Điều này sẽ làm tăng tuổi thọ acquy.</a:t>
            </a:r>
          </a:p>
          <a:p>
            <a:pPr lvl="0"/>
            <a:r>
              <a:rPr lang="vi-VN" sz="2400" dirty="0"/>
              <a:t>Trước khi lưu trữ acquy không sử dụng trong một thời gian dài, nên nạp trước cho nó đến khoảng 40-50% dung lượng để tránh hiện tượng over-discharge vì acquy bị self-dischage.</a:t>
            </a:r>
          </a:p>
          <a:p>
            <a:pPr lvl="0"/>
            <a:r>
              <a:rPr lang="vi-VN" sz="2400" dirty="0"/>
              <a:t>Không nên cố nạp acquy có sức điện động dưới 2,7V/cell (đã bị over-discharge) bằng các bộ nạp thông thường (chỉ có chế độ ổn dòng và ổn áp) mà phải dùng các bộ nạp chuyên dụng (hỗ trợ đầy đủ cả 4 chế độ: Pre-charge, Activation, Constant Current, Constant Voltage).</a:t>
            </a:r>
          </a:p>
        </p:txBody>
      </p:sp>
    </p:spTree>
    <p:extLst>
      <p:ext uri="{BB962C8B-B14F-4D97-AF65-F5344CB8AC3E}">
        <p14:creationId xmlns:p14="http://schemas.microsoft.com/office/powerpoint/2010/main" val="2188498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15616" y="260648"/>
            <a:ext cx="6912768" cy="817562"/>
          </a:xfrm>
          <a:solidFill>
            <a:srgbClr val="FFFF00"/>
          </a:solidFill>
        </p:spPr>
        <p:txBody>
          <a:bodyPr vert="horz" lIns="91440" tIns="45720" rIns="91440" bIns="45720" rtlCol="0" anchor="ctr">
            <a:noAutofit/>
          </a:bodyPr>
          <a:lstStyle/>
          <a:p>
            <a:r>
              <a:rPr lang="en-US" sz="3600" b="1" dirty="0" smtClean="0">
                <a:solidFill>
                  <a:srgbClr val="009900"/>
                </a:solidFill>
                <a:latin typeface="Times New Roman" pitchFamily="18" charset="0"/>
                <a:cs typeface="Times New Roman" pitchFamily="18" charset="0"/>
              </a:rPr>
              <a:t>1. </a:t>
            </a:r>
            <a:r>
              <a:rPr lang="en-US" sz="3600" b="1" dirty="0" err="1" smtClean="0">
                <a:solidFill>
                  <a:srgbClr val="009900"/>
                </a:solidFill>
                <a:latin typeface="Times New Roman" pitchFamily="18" charset="0"/>
                <a:cs typeface="Times New Roman" pitchFamily="18" charset="0"/>
              </a:rPr>
              <a:t>cấu</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hình</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hệ</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thống</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792088"/>
          </a:xfrm>
        </p:spPr>
        <p:txBody>
          <a:bodyPr>
            <a:normAutofit/>
          </a:bodyPr>
          <a:lstStyle/>
          <a:p>
            <a:pPr>
              <a:buNone/>
            </a:pPr>
            <a:r>
              <a:rPr lang="en-US" sz="2400" dirty="0" err="1" smtClean="0">
                <a:solidFill>
                  <a:srgbClr val="0000CC"/>
                </a:solidFill>
                <a:latin typeface="Times New Roman" pitchFamily="18" charset="0"/>
                <a:cs typeface="Times New Roman" pitchFamily="18" charset="0"/>
              </a:rPr>
              <a:t>Sơ</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đồ</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khối</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phần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điện</a:t>
            </a:r>
            <a:endParaRPr lang="en-US" sz="2400" dirty="0" smtClean="0">
              <a:solidFill>
                <a:srgbClr val="0000CC"/>
              </a:solidFill>
              <a:latin typeface="Times New Roman" pitchFamily="18" charset="0"/>
              <a:cs typeface="Times New Roman" pitchFamily="18" charset="0"/>
            </a:endParaRPr>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grpSp>
        <p:nvGrpSpPr>
          <p:cNvPr id="8" name="Group 7"/>
          <p:cNvGrpSpPr/>
          <p:nvPr/>
        </p:nvGrpSpPr>
        <p:grpSpPr>
          <a:xfrm>
            <a:off x="683568" y="1841318"/>
            <a:ext cx="7281431" cy="4612017"/>
            <a:chOff x="0" y="-49530"/>
            <a:chExt cx="6276975" cy="5250527"/>
          </a:xfrm>
        </p:grpSpPr>
        <p:grpSp>
          <p:nvGrpSpPr>
            <p:cNvPr id="9" name="Group 8"/>
            <p:cNvGrpSpPr/>
            <p:nvPr/>
          </p:nvGrpSpPr>
          <p:grpSpPr>
            <a:xfrm>
              <a:off x="38100" y="-49530"/>
              <a:ext cx="6238875" cy="2047875"/>
              <a:chOff x="0" y="-49530"/>
              <a:chExt cx="6238875" cy="2047875"/>
            </a:xfrm>
          </p:grpSpPr>
          <p:grpSp>
            <p:nvGrpSpPr>
              <p:cNvPr id="35" name="Group 34"/>
              <p:cNvGrpSpPr/>
              <p:nvPr/>
            </p:nvGrpSpPr>
            <p:grpSpPr>
              <a:xfrm>
                <a:off x="0" y="504825"/>
                <a:ext cx="6104033" cy="1276351"/>
                <a:chOff x="-703358" y="19050"/>
                <a:chExt cx="6104033" cy="1276351"/>
              </a:xfrm>
            </p:grpSpPr>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67" y="152400"/>
                  <a:ext cx="684308" cy="638174"/>
                </a:xfrm>
                <a:prstGeom prst="rect">
                  <a:avLst/>
                </a:prstGeom>
                <a:noFill/>
                <a:ln>
                  <a:noFill/>
                </a:ln>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050"/>
                  <a:ext cx="885825" cy="695325"/>
                </a:xfrm>
                <a:prstGeom prst="rect">
                  <a:avLst/>
                </a:prstGeom>
                <a:noFill/>
                <a:ln>
                  <a:noFill/>
                </a:ln>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152400"/>
                  <a:ext cx="1133475" cy="514350"/>
                </a:xfrm>
                <a:prstGeom prst="rect">
                  <a:avLst/>
                </a:prstGeom>
                <a:noFill/>
                <a:ln>
                  <a:noFill/>
                </a:ln>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5623" y="83166"/>
                  <a:ext cx="1105052" cy="583584"/>
                </a:xfrm>
                <a:prstGeom prst="rect">
                  <a:avLst/>
                </a:prstGeom>
                <a:noFill/>
                <a:ln>
                  <a:noFill/>
                </a:ln>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952501"/>
                  <a:ext cx="186489" cy="342900"/>
                </a:xfrm>
                <a:prstGeom prst="rect">
                  <a:avLst/>
                </a:prstGeom>
                <a:noFill/>
                <a:ln>
                  <a:noFill/>
                </a:ln>
              </p:spPr>
            </p:pic>
            <p:cxnSp>
              <p:nvCxnSpPr>
                <p:cNvPr id="47" name="Straight Arrow Connector 46"/>
                <p:cNvCxnSpPr/>
                <p:nvPr/>
              </p:nvCxnSpPr>
              <p:spPr>
                <a:xfrm>
                  <a:off x="24384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63417" y="466725"/>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2192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933825"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324225" y="666750"/>
                  <a:ext cx="1" cy="314325"/>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358" y="76200"/>
                  <a:ext cx="866775" cy="571500"/>
                </a:xfrm>
                <a:prstGeom prst="rect">
                  <a:avLst/>
                </a:prstGeom>
                <a:noFill/>
              </p:spPr>
            </p:pic>
          </p:grpSp>
          <p:sp>
            <p:nvSpPr>
              <p:cNvPr id="36" name="Text Box 56"/>
              <p:cNvSpPr txBox="1"/>
              <p:nvPr/>
            </p:nvSpPr>
            <p:spPr>
              <a:xfrm>
                <a:off x="19049" y="0"/>
                <a:ext cx="11715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Pin mặt trời</a:t>
                </a:r>
                <a:endParaRPr lang="vi-VN" sz="1400">
                  <a:effectLst/>
                  <a:latin typeface="Times New Roman"/>
                  <a:ea typeface="Times New Roman"/>
                </a:endParaRPr>
              </a:p>
            </p:txBody>
          </p:sp>
          <p:sp>
            <p:nvSpPr>
              <p:cNvPr id="37" name="Text Box 57"/>
              <p:cNvSpPr txBox="1"/>
              <p:nvPr/>
            </p:nvSpPr>
            <p:spPr>
              <a:xfrm>
                <a:off x="1104900" y="-49530"/>
                <a:ext cx="1228725" cy="685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Điều khiển nạp</a:t>
                </a:r>
                <a:endParaRPr lang="vi-VN" sz="1400">
                  <a:effectLst/>
                  <a:latin typeface="Times New Roman"/>
                  <a:ea typeface="Times New Roman"/>
                </a:endParaRPr>
              </a:p>
            </p:txBody>
          </p:sp>
          <p:sp>
            <p:nvSpPr>
              <p:cNvPr id="38" name="Text Box 58"/>
              <p:cNvSpPr txBox="1"/>
              <p:nvPr/>
            </p:nvSpPr>
            <p:spPr>
              <a:xfrm>
                <a:off x="2286000" y="11620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Acquy</a:t>
                </a:r>
                <a:endParaRPr lang="vi-VN" sz="1400">
                  <a:effectLst/>
                  <a:latin typeface="Times New Roman"/>
                  <a:ea typeface="Times New Roman"/>
                </a:endParaRPr>
              </a:p>
            </p:txBody>
          </p:sp>
          <p:sp>
            <p:nvSpPr>
              <p:cNvPr id="39" name="Text Box 59"/>
              <p:cNvSpPr txBox="1"/>
              <p:nvPr/>
            </p:nvSpPr>
            <p:spPr>
              <a:xfrm>
                <a:off x="3656108" y="25717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Driver</a:t>
                </a:r>
                <a:endParaRPr lang="vi-VN" sz="1400">
                  <a:effectLst/>
                  <a:latin typeface="Times New Roman"/>
                  <a:ea typeface="Times New Roman"/>
                </a:endParaRPr>
              </a:p>
            </p:txBody>
          </p:sp>
          <p:sp>
            <p:nvSpPr>
              <p:cNvPr id="40" name="Text Box 60"/>
              <p:cNvSpPr txBox="1"/>
              <p:nvPr/>
            </p:nvSpPr>
            <p:spPr>
              <a:xfrm>
                <a:off x="5086350" y="1333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800">
                    <a:effectLst/>
                    <a:latin typeface="Times New Roman"/>
                    <a:ea typeface="Times New Roman"/>
                  </a:rPr>
                  <a:t>Modul LED</a:t>
                </a:r>
                <a:endParaRPr lang="vi-VN" sz="1400">
                  <a:effectLst/>
                  <a:latin typeface="Times New Roman"/>
                  <a:ea typeface="Times New Roman"/>
                </a:endParaRPr>
              </a:p>
            </p:txBody>
          </p:sp>
          <p:sp>
            <p:nvSpPr>
              <p:cNvPr id="41" name="Text Box 61"/>
              <p:cNvSpPr txBox="1"/>
              <p:nvPr/>
            </p:nvSpPr>
            <p:spPr>
              <a:xfrm>
                <a:off x="4086225" y="13620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800">
                    <a:effectLst/>
                    <a:latin typeface="Times New Roman"/>
                    <a:ea typeface="Times New Roman"/>
                  </a:rPr>
                  <a:t>Điều khiển</a:t>
                </a:r>
                <a:endParaRPr lang="vi-VN" sz="1400">
                  <a:effectLst/>
                  <a:latin typeface="Times New Roman"/>
                  <a:ea typeface="Times New Roman"/>
                </a:endParaRPr>
              </a:p>
            </p:txBody>
          </p:sp>
        </p:grpSp>
        <p:grpSp>
          <p:nvGrpSpPr>
            <p:cNvPr id="10" name="Group 9"/>
            <p:cNvGrpSpPr/>
            <p:nvPr/>
          </p:nvGrpSpPr>
          <p:grpSpPr>
            <a:xfrm>
              <a:off x="0" y="2286000"/>
              <a:ext cx="6276975" cy="2377440"/>
              <a:chOff x="0" y="20955"/>
              <a:chExt cx="6276975" cy="2377440"/>
            </a:xfrm>
          </p:grpSpPr>
          <p:grpSp>
            <p:nvGrpSpPr>
              <p:cNvPr id="13" name="Group 12"/>
              <p:cNvGrpSpPr/>
              <p:nvPr/>
            </p:nvGrpSpPr>
            <p:grpSpPr>
              <a:xfrm>
                <a:off x="0" y="268605"/>
                <a:ext cx="6276975" cy="2129790"/>
                <a:chOff x="0" y="-131445"/>
                <a:chExt cx="6276975" cy="2129790"/>
              </a:xfrm>
            </p:grpSpPr>
            <p:grpSp>
              <p:nvGrpSpPr>
                <p:cNvPr id="17" name="Group 16"/>
                <p:cNvGrpSpPr/>
                <p:nvPr/>
              </p:nvGrpSpPr>
              <p:grpSpPr>
                <a:xfrm>
                  <a:off x="0" y="504825"/>
                  <a:ext cx="6104033" cy="1276351"/>
                  <a:chOff x="-703358" y="19050"/>
                  <a:chExt cx="6104033" cy="1276351"/>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367" y="152400"/>
                    <a:ext cx="684308" cy="638174"/>
                  </a:xfrm>
                  <a:prstGeom prst="rect">
                    <a:avLst/>
                  </a:prstGeom>
                  <a:noFill/>
                  <a:ln>
                    <a:noFill/>
                  </a:ln>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19050"/>
                    <a:ext cx="885825" cy="695325"/>
                  </a:xfrm>
                  <a:prstGeom prst="rect">
                    <a:avLst/>
                  </a:prstGeom>
                  <a:noFill/>
                  <a:ln>
                    <a:noFill/>
                  </a:ln>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152400"/>
                    <a:ext cx="1133475" cy="514350"/>
                  </a:xfrm>
                  <a:prstGeom prst="rect">
                    <a:avLst/>
                  </a:prstGeom>
                  <a:noFill/>
                  <a:ln>
                    <a:noFill/>
                  </a:ln>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5623" y="83166"/>
                    <a:ext cx="1105052" cy="583584"/>
                  </a:xfrm>
                  <a:prstGeom prst="rect">
                    <a:avLst/>
                  </a:prstGeom>
                  <a:noFill/>
                  <a:ln>
                    <a:noFill/>
                  </a:ln>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952501"/>
                    <a:ext cx="186489" cy="342900"/>
                  </a:xfrm>
                  <a:prstGeom prst="rect">
                    <a:avLst/>
                  </a:prstGeom>
                  <a:noFill/>
                  <a:ln>
                    <a:noFill/>
                  </a:ln>
                </p:spPr>
              </p:pic>
              <p:cxnSp>
                <p:nvCxnSpPr>
                  <p:cNvPr id="29" name="Straight Arrow Connector 28"/>
                  <p:cNvCxnSpPr/>
                  <p:nvPr/>
                </p:nvCxnSpPr>
                <p:spPr>
                  <a:xfrm>
                    <a:off x="24384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63417" y="466725"/>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19200"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33825" y="4191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324225" y="666750"/>
                    <a:ext cx="1" cy="314325"/>
                  </a:xfrm>
                  <a:prstGeom prst="straightConnector1">
                    <a:avLst/>
                  </a:prstGeom>
                  <a:ln w="28575">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3358" y="76200"/>
                    <a:ext cx="866775" cy="571500"/>
                  </a:xfrm>
                  <a:prstGeom prst="rect">
                    <a:avLst/>
                  </a:prstGeom>
                  <a:noFill/>
                </p:spPr>
              </p:pic>
            </p:grpSp>
            <p:sp>
              <p:nvSpPr>
                <p:cNvPr id="18" name="Text Box 36"/>
                <p:cNvSpPr txBox="1"/>
                <p:nvPr/>
              </p:nvSpPr>
              <p:spPr>
                <a:xfrm>
                  <a:off x="19049" y="0"/>
                  <a:ext cx="12096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Pin mặt trời</a:t>
                  </a:r>
                  <a:endParaRPr lang="vi-VN" sz="1400">
                    <a:effectLst/>
                    <a:latin typeface="Times New Roman"/>
                    <a:ea typeface="Times New Roman"/>
                  </a:endParaRPr>
                </a:p>
              </p:txBody>
            </p:sp>
            <p:sp>
              <p:nvSpPr>
                <p:cNvPr id="19" name="Text Box 37"/>
                <p:cNvSpPr txBox="1"/>
                <p:nvPr/>
              </p:nvSpPr>
              <p:spPr>
                <a:xfrm>
                  <a:off x="1143000" y="-131445"/>
                  <a:ext cx="1314450"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Điều khiển nạp</a:t>
                  </a:r>
                  <a:endParaRPr lang="vi-VN" sz="1400">
                    <a:effectLst/>
                    <a:latin typeface="Times New Roman"/>
                    <a:ea typeface="Times New Roman"/>
                  </a:endParaRPr>
                </a:p>
              </p:txBody>
            </p:sp>
            <p:sp>
              <p:nvSpPr>
                <p:cNvPr id="20" name="Text Box 38"/>
                <p:cNvSpPr txBox="1"/>
                <p:nvPr/>
              </p:nvSpPr>
              <p:spPr>
                <a:xfrm>
                  <a:off x="2286000" y="19050"/>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Acquy</a:t>
                  </a:r>
                  <a:endParaRPr lang="vi-VN" sz="1400">
                    <a:effectLst/>
                    <a:latin typeface="Times New Roman"/>
                    <a:ea typeface="Times New Roman"/>
                  </a:endParaRPr>
                </a:p>
              </p:txBody>
            </p:sp>
            <p:sp>
              <p:nvSpPr>
                <p:cNvPr id="21" name="Text Box 39"/>
                <p:cNvSpPr txBox="1"/>
                <p:nvPr/>
              </p:nvSpPr>
              <p:spPr>
                <a:xfrm>
                  <a:off x="3911544" y="257175"/>
                  <a:ext cx="98107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Driver</a:t>
                  </a:r>
                  <a:endParaRPr lang="vi-VN" sz="1400">
                    <a:effectLst/>
                    <a:latin typeface="Times New Roman"/>
                    <a:ea typeface="Times New Roman"/>
                  </a:endParaRPr>
                </a:p>
              </p:txBody>
            </p:sp>
            <p:sp>
              <p:nvSpPr>
                <p:cNvPr id="22" name="Text Box 40"/>
                <p:cNvSpPr txBox="1"/>
                <p:nvPr/>
              </p:nvSpPr>
              <p:spPr>
                <a:xfrm>
                  <a:off x="5124450" y="49530"/>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800">
                      <a:effectLst/>
                      <a:latin typeface="Times New Roman"/>
                      <a:ea typeface="Times New Roman"/>
                    </a:rPr>
                    <a:t>Modul LED</a:t>
                  </a:r>
                  <a:endParaRPr lang="vi-VN" sz="1400">
                    <a:effectLst/>
                    <a:latin typeface="Times New Roman"/>
                    <a:ea typeface="Times New Roman"/>
                  </a:endParaRPr>
                </a:p>
              </p:txBody>
            </p:sp>
            <p:sp>
              <p:nvSpPr>
                <p:cNvPr id="23" name="Text Box 41"/>
                <p:cNvSpPr txBox="1"/>
                <p:nvPr/>
              </p:nvSpPr>
              <p:spPr>
                <a:xfrm>
                  <a:off x="4086225" y="1362075"/>
                  <a:ext cx="1152525"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800">
                      <a:effectLst/>
                      <a:latin typeface="Times New Roman"/>
                      <a:ea typeface="Times New Roman"/>
                    </a:rPr>
                    <a:t>Điều khiển</a:t>
                  </a:r>
                  <a:endParaRPr lang="vi-VN" sz="1400">
                    <a:effectLst/>
                    <a:latin typeface="Times New Roman"/>
                    <a:ea typeface="Times New Roman"/>
                  </a:endParaRPr>
                </a:p>
              </p:txBody>
            </p:sp>
          </p:grpSp>
          <p:pic>
            <p:nvPicPr>
              <p:cNvPr id="14"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71900" y="20955"/>
                <a:ext cx="590550" cy="714375"/>
              </a:xfrm>
              <a:prstGeom prst="rect">
                <a:avLst/>
              </a:prstGeom>
              <a:noFill/>
              <a:ln>
                <a:noFill/>
              </a:ln>
            </p:spPr>
          </p:pic>
          <p:cxnSp>
            <p:nvCxnSpPr>
              <p:cNvPr id="15" name="Straight Arrow Connector 14"/>
              <p:cNvCxnSpPr/>
              <p:nvPr/>
            </p:nvCxnSpPr>
            <p:spPr>
              <a:xfrm rot="5400000">
                <a:off x="3867150" y="876300"/>
                <a:ext cx="361950" cy="0"/>
              </a:xfrm>
              <a:prstGeom prst="straightConnector1">
                <a:avLst/>
              </a:prstGeom>
              <a:ln w="28575">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 Box 64"/>
              <p:cNvSpPr txBox="1"/>
              <p:nvPr/>
            </p:nvSpPr>
            <p:spPr>
              <a:xfrm>
                <a:off x="4322858" y="180975"/>
                <a:ext cx="1573117" cy="6362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Bef>
                    <a:spcPts val="600"/>
                  </a:spcBef>
                  <a:spcAft>
                    <a:spcPts val="0"/>
                  </a:spcAft>
                </a:pPr>
                <a:r>
                  <a:rPr lang="en-US" sz="1800">
                    <a:effectLst/>
                    <a:latin typeface="Times New Roman"/>
                    <a:ea typeface="Times New Roman"/>
                  </a:rPr>
                  <a:t>Điện lưới</a:t>
                </a:r>
                <a:endParaRPr lang="vi-VN" sz="1400">
                  <a:effectLst/>
                  <a:latin typeface="Times New Roman"/>
                  <a:ea typeface="Times New Roman"/>
                </a:endParaRPr>
              </a:p>
            </p:txBody>
          </p:sp>
        </p:grpSp>
        <p:sp>
          <p:nvSpPr>
            <p:cNvPr id="11" name="Text Box 69"/>
            <p:cNvSpPr txBox="1"/>
            <p:nvPr/>
          </p:nvSpPr>
          <p:spPr>
            <a:xfrm>
              <a:off x="361938" y="1876424"/>
              <a:ext cx="5534025" cy="7352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Hình 1.2a. Sơ đồ khối hệ thống đèn năng lượng mặt trời độc lập</a:t>
              </a:r>
              <a:endParaRPr lang="vi-VN" sz="1400">
                <a:effectLst/>
                <a:latin typeface="Times New Roman"/>
                <a:ea typeface="Times New Roman"/>
              </a:endParaRPr>
            </a:p>
          </p:txBody>
        </p:sp>
        <p:sp>
          <p:nvSpPr>
            <p:cNvPr id="12" name="Text Box 70"/>
            <p:cNvSpPr txBox="1"/>
            <p:nvPr/>
          </p:nvSpPr>
          <p:spPr>
            <a:xfrm>
              <a:off x="866775" y="4495268"/>
              <a:ext cx="5029200" cy="7057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lgn="ctr">
                <a:spcBef>
                  <a:spcPts val="600"/>
                </a:spcBef>
                <a:spcAft>
                  <a:spcPts val="0"/>
                </a:spcAft>
              </a:pPr>
              <a:r>
                <a:rPr lang="en-US" sz="1800">
                  <a:effectLst/>
                  <a:latin typeface="Times New Roman"/>
                  <a:ea typeface="Times New Roman"/>
                </a:rPr>
                <a:t>Hình 1.2b. Sơ đồ khối hệ thống đèn năng lượng mặt trời có lưới điện</a:t>
              </a:r>
              <a:endParaRPr lang="vi-VN" sz="1400">
                <a:effectLst/>
                <a:latin typeface="Times New Roman"/>
                <a:ea typeface="Times New Roman"/>
              </a:endParaRPr>
            </a:p>
          </p:txBody>
        </p:sp>
      </p:grpSp>
    </p:spTree>
    <p:extLst>
      <p:ext uri="{BB962C8B-B14F-4D97-AF65-F5344CB8AC3E}">
        <p14:creationId xmlns:p14="http://schemas.microsoft.com/office/powerpoint/2010/main" val="337014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smtClean="0">
                <a:solidFill>
                  <a:srgbClr val="009900"/>
                </a:solidFill>
                <a:latin typeface="Times New Roman" pitchFamily="18" charset="0"/>
                <a:cs typeface="Times New Roman" pitchFamily="18" charset="0"/>
              </a:rPr>
              <a:t>Các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bước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thiết</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1152128"/>
          </a:xfrm>
        </p:spPr>
        <p:txBody>
          <a:bodyPr>
            <a:normAutofit/>
          </a:bodyPr>
          <a:lstStyle/>
          <a:p>
            <a:pPr marL="0" indent="0">
              <a:buNone/>
            </a:pPr>
            <a:r>
              <a:rPr lang="vi-VN" sz="2400" dirty="0" smtClean="0"/>
              <a:t>1. Tính </a:t>
            </a:r>
            <a:r>
              <a:rPr lang="vi-VN" sz="2400" dirty="0"/>
              <a:t>tổng lượng tiêu thụ điện của tất cả các thiết bị mà hệ thống solar phải cung cấp</a:t>
            </a:r>
            <a:endParaRPr lang="vi-VN" sz="2400" b="1" dirty="0"/>
          </a:p>
        </p:txBody>
      </p:sp>
      <p:sp>
        <p:nvSpPr>
          <p:cNvPr id="7" name="Rectangle 3"/>
          <p:cNvSpPr txBox="1">
            <a:spLocks noChangeArrowheads="1"/>
          </p:cNvSpPr>
          <p:nvPr/>
        </p:nvSpPr>
        <p:spPr>
          <a:xfrm>
            <a:off x="450491" y="3573016"/>
            <a:ext cx="801370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Trong đó:</a:t>
            </a:r>
          </a:p>
          <a:p>
            <a:r>
              <a:rPr lang="vi-VN" sz="2400" dirty="0"/>
              <a:t>Wh</a:t>
            </a:r>
            <a:r>
              <a:rPr lang="vi-VN" sz="2400" baseline="-25000" dirty="0"/>
              <a:t>sd</a:t>
            </a:r>
            <a:r>
              <a:rPr lang="vi-VN" sz="2400" dirty="0"/>
              <a:t>, Wh</a:t>
            </a:r>
            <a:r>
              <a:rPr lang="vi-VN" sz="2400" baseline="-25000" dirty="0"/>
              <a:t>sdi­</a:t>
            </a:r>
            <a:r>
              <a:rPr lang="vi-VN" sz="2400" dirty="0"/>
              <a:t> – điện năng tiêu thụ của tổng tải, và từng thiết bị</a:t>
            </a:r>
          </a:p>
          <a:p>
            <a:r>
              <a:rPr lang="vi-VN" sz="2400" dirty="0"/>
              <a:t>P</a:t>
            </a:r>
            <a:r>
              <a:rPr lang="vi-VN" sz="2400" baseline="-25000" dirty="0"/>
              <a:t>i</a:t>
            </a:r>
            <a:r>
              <a:rPr lang="vi-VN" sz="2400" dirty="0"/>
              <a:t> – công suất của từng thiết bị</a:t>
            </a:r>
          </a:p>
          <a:p>
            <a:r>
              <a:rPr lang="en-US" sz="2400" dirty="0" err="1"/>
              <a:t>t</a:t>
            </a:r>
            <a:r>
              <a:rPr lang="en-US" sz="2400" baseline="-25000" dirty="0" err="1"/>
              <a:t>i</a:t>
            </a:r>
            <a:r>
              <a:rPr lang="en-US" sz="2400" dirty="0"/>
              <a:t> – </a:t>
            </a:r>
            <a:r>
              <a:rPr lang="en-US" sz="2400" dirty="0" err="1"/>
              <a:t>thời</a:t>
            </a:r>
            <a:r>
              <a:rPr lang="en-US" sz="2400" dirty="0"/>
              <a:t> </a:t>
            </a:r>
            <a:r>
              <a:rPr lang="en-US" sz="2400" dirty="0" err="1"/>
              <a:t>gian</a:t>
            </a:r>
            <a:r>
              <a:rPr lang="en-US" sz="2400" dirty="0"/>
              <a:t> </a:t>
            </a:r>
            <a:r>
              <a:rPr lang="en-US" sz="2400" dirty="0" err="1"/>
              <a:t>sử</a:t>
            </a:r>
            <a:r>
              <a:rPr lang="en-US" sz="2400" dirty="0"/>
              <a:t> </a:t>
            </a:r>
            <a:r>
              <a:rPr lang="en-US" sz="2400" dirty="0" err="1"/>
              <a:t>dụng</a:t>
            </a:r>
            <a:r>
              <a:rPr lang="en-US" sz="2400" dirty="0"/>
              <a:t> </a:t>
            </a:r>
            <a:r>
              <a:rPr lang="en-US" sz="2400" dirty="0" err="1"/>
              <a:t>điện</a:t>
            </a:r>
            <a:r>
              <a:rPr lang="en-US" sz="2400" dirty="0"/>
              <a:t> </a:t>
            </a:r>
            <a:r>
              <a:rPr lang="en-US" sz="2400" dirty="0" err="1"/>
              <a:t>trong</a:t>
            </a:r>
            <a:r>
              <a:rPr lang="en-US" sz="2400" dirty="0"/>
              <a:t> </a:t>
            </a:r>
            <a:r>
              <a:rPr lang="en-US" sz="2400" dirty="0" err="1"/>
              <a:t>ngày</a:t>
            </a:r>
            <a:r>
              <a:rPr lang="en-US" sz="2400" dirty="0"/>
              <a:t> </a:t>
            </a:r>
            <a:r>
              <a:rPr lang="en-US" sz="2400" dirty="0" err="1"/>
              <a:t>của</a:t>
            </a:r>
            <a:r>
              <a:rPr lang="en-US" sz="2400" dirty="0"/>
              <a:t> </a:t>
            </a:r>
            <a:r>
              <a:rPr lang="en-US" sz="2400" dirty="0" err="1"/>
              <a:t>từng</a:t>
            </a:r>
            <a:r>
              <a:rPr lang="en-US" sz="2400" dirty="0"/>
              <a:t> </a:t>
            </a:r>
            <a:r>
              <a:rPr lang="en-US" sz="2400" dirty="0" err="1"/>
              <a:t>thiết</a:t>
            </a:r>
            <a:r>
              <a:rPr lang="en-US" sz="2400" dirty="0"/>
              <a:t> </a:t>
            </a:r>
            <a:r>
              <a:rPr lang="en-US" sz="2400" dirty="0" err="1"/>
              <a:t>bị</a:t>
            </a:r>
            <a:endParaRPr lang="vi-VN" sz="2400" dirty="0"/>
          </a:p>
        </p:txBody>
      </p:sp>
      <mc:AlternateContent xmlns:mc="http://schemas.openxmlformats.org/markup-compatibility/2006" xmlns:a14="http://schemas.microsoft.com/office/drawing/2010/main">
        <mc:Choice Requires="a14">
          <p:sp>
            <p:nvSpPr>
              <p:cNvPr id="3" name="Rectangle 2"/>
              <p:cNvSpPr/>
              <p:nvPr/>
            </p:nvSpPr>
            <p:spPr>
              <a:xfrm>
                <a:off x="2123728" y="1933901"/>
                <a:ext cx="4127348" cy="1098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sz="2400" i="1">
                              <a:solidFill>
                                <a:srgbClr val="000000"/>
                              </a:solidFill>
                              <a:latin typeface="Cambria Math"/>
                              <a:cs typeface="Times New Roman"/>
                            </a:rPr>
                          </m:ctrlPr>
                        </m:sSubPr>
                        <m:e>
                          <m:r>
                            <a:rPr lang="en-US" sz="2400" i="1">
                              <a:solidFill>
                                <a:srgbClr val="000000"/>
                              </a:solidFill>
                              <a:effectLst/>
                              <a:latin typeface="Cambria Math"/>
                              <a:ea typeface="Times New Roman"/>
                              <a:cs typeface="Times New Roman"/>
                            </a:rPr>
                            <m:t>𝑊h</m:t>
                          </m:r>
                        </m:e>
                        <m:sub>
                          <m:r>
                            <a:rPr lang="en-US" sz="2400" i="1">
                              <a:solidFill>
                                <a:srgbClr val="000000"/>
                              </a:solidFill>
                              <a:effectLst/>
                              <a:latin typeface="Cambria Math"/>
                              <a:ea typeface="Times New Roman"/>
                              <a:cs typeface="Times New Roman"/>
                            </a:rPr>
                            <m:t>𝑠𝑑</m:t>
                          </m:r>
                        </m:sub>
                      </m:sSub>
                      <m:r>
                        <a:rPr lang="en-US" sz="2400" i="1">
                          <a:solidFill>
                            <a:srgbClr val="000000"/>
                          </a:solidFill>
                          <a:effectLst/>
                          <a:latin typeface="Cambria Math"/>
                          <a:ea typeface="Times New Roman"/>
                          <a:cs typeface="Times New Roman"/>
                        </a:rPr>
                        <m:t>=</m:t>
                      </m:r>
                      <m:nary>
                        <m:naryPr>
                          <m:chr m:val="∑"/>
                          <m:limLoc m:val="undOvr"/>
                          <m:ctrlPr>
                            <a:rPr lang="vi-VN" sz="2400" i="1">
                              <a:solidFill>
                                <a:srgbClr val="000000"/>
                              </a:solidFill>
                              <a:effectLst/>
                              <a:latin typeface="Cambria Math"/>
                              <a:cs typeface="Times New Roman"/>
                            </a:rPr>
                          </m:ctrlPr>
                        </m:naryPr>
                        <m:sub>
                          <m:r>
                            <a:rPr lang="en-US" sz="2400" i="1">
                              <a:solidFill>
                                <a:srgbClr val="000000"/>
                              </a:solidFill>
                              <a:effectLst/>
                              <a:latin typeface="Cambria Math"/>
                              <a:ea typeface="Times New Roman"/>
                              <a:cs typeface="Times New Roman"/>
                            </a:rPr>
                            <m:t>1</m:t>
                          </m:r>
                        </m:sub>
                        <m:sup>
                          <m:r>
                            <a:rPr lang="en-US" sz="2400" i="1">
                              <a:solidFill>
                                <a:srgbClr val="000000"/>
                              </a:solidFill>
                              <a:effectLst/>
                              <a:latin typeface="Cambria Math"/>
                              <a:ea typeface="Times New Roman"/>
                              <a:cs typeface="Times New Roman"/>
                            </a:rPr>
                            <m:t>𝑛</m:t>
                          </m:r>
                        </m:sup>
                        <m:e>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𝑊h</m:t>
                              </m:r>
                            </m:e>
                            <m:sub>
                              <m:r>
                                <a:rPr lang="en-US" sz="2400" i="1">
                                  <a:solidFill>
                                    <a:srgbClr val="000000"/>
                                  </a:solidFill>
                                  <a:effectLst/>
                                  <a:latin typeface="Cambria Math"/>
                                  <a:ea typeface="Times New Roman"/>
                                  <a:cs typeface="Times New Roman"/>
                                </a:rPr>
                                <m:t>𝑠𝑑𝑖</m:t>
                              </m:r>
                            </m:sub>
                          </m:sSub>
                        </m:e>
                      </m:nary>
                      <m:r>
                        <a:rPr lang="en-US" sz="2400" i="1">
                          <a:solidFill>
                            <a:srgbClr val="000000"/>
                          </a:solidFill>
                          <a:effectLst/>
                          <a:latin typeface="Cambria Math"/>
                          <a:ea typeface="Times New Roman"/>
                          <a:cs typeface="Times New Roman"/>
                        </a:rPr>
                        <m:t>=</m:t>
                      </m:r>
                      <m:nary>
                        <m:naryPr>
                          <m:chr m:val="∑"/>
                          <m:limLoc m:val="undOvr"/>
                          <m:ctrlPr>
                            <a:rPr lang="vi-VN" sz="2400" i="1">
                              <a:solidFill>
                                <a:srgbClr val="000000"/>
                              </a:solidFill>
                              <a:effectLst/>
                              <a:latin typeface="Cambria Math"/>
                              <a:cs typeface="Times New Roman"/>
                            </a:rPr>
                          </m:ctrlPr>
                        </m:naryPr>
                        <m:sub>
                          <m:r>
                            <a:rPr lang="en-US" sz="2400" i="1">
                              <a:solidFill>
                                <a:srgbClr val="000000"/>
                              </a:solidFill>
                              <a:effectLst/>
                              <a:latin typeface="Cambria Math"/>
                              <a:ea typeface="Times New Roman"/>
                              <a:cs typeface="Times New Roman"/>
                            </a:rPr>
                            <m:t>1</m:t>
                          </m:r>
                        </m:sub>
                        <m:sup>
                          <m:r>
                            <a:rPr lang="en-US" sz="2400" i="1">
                              <a:solidFill>
                                <a:srgbClr val="000000"/>
                              </a:solidFill>
                              <a:effectLst/>
                              <a:latin typeface="Cambria Math"/>
                              <a:ea typeface="Times New Roman"/>
                              <a:cs typeface="Times New Roman"/>
                            </a:rPr>
                            <m:t>𝑛</m:t>
                          </m:r>
                        </m:sup>
                        <m:e>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𝑃</m:t>
                              </m:r>
                            </m:e>
                            <m:sub>
                              <m:r>
                                <a:rPr lang="en-US" sz="2400" i="1">
                                  <a:solidFill>
                                    <a:srgbClr val="000000"/>
                                  </a:solidFill>
                                  <a:effectLst/>
                                  <a:latin typeface="Cambria Math"/>
                                  <a:ea typeface="Times New Roman"/>
                                  <a:cs typeface="Times New Roman"/>
                                </a:rPr>
                                <m:t>𝑖</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𝑡</m:t>
                              </m:r>
                            </m:e>
                            <m:sub>
                              <m:r>
                                <a:rPr lang="en-US" sz="2400" i="1">
                                  <a:solidFill>
                                    <a:srgbClr val="000000"/>
                                  </a:solidFill>
                                  <a:effectLst/>
                                  <a:latin typeface="Cambria Math"/>
                                  <a:ea typeface="Times New Roman"/>
                                  <a:cs typeface="Times New Roman"/>
                                </a:rPr>
                                <m:t>𝑖</m:t>
                              </m:r>
                            </m:sub>
                          </m:sSub>
                        </m:e>
                      </m:nary>
                    </m:oMath>
                  </m:oMathPara>
                </a14:m>
                <a:endParaRPr lang="vi-VN" sz="2400" dirty="0"/>
              </a:p>
            </p:txBody>
          </p:sp>
        </mc:Choice>
        <mc:Fallback xmlns="">
          <p:sp>
            <p:nvSpPr>
              <p:cNvPr id="3" name="Rectangle 2"/>
              <p:cNvSpPr>
                <a:spLocks noRot="1" noChangeAspect="1" noMove="1" noResize="1" noEditPoints="1" noAdjustHandles="1" noChangeArrowheads="1" noChangeShapeType="1" noTextEdit="1"/>
              </p:cNvSpPr>
              <p:nvPr/>
            </p:nvSpPr>
            <p:spPr>
              <a:xfrm>
                <a:off x="2123728" y="1933901"/>
                <a:ext cx="4127348" cy="1098570"/>
              </a:xfrm>
              <a:prstGeom prst="rect">
                <a:avLst/>
              </a:prstGeom>
              <a:blipFill rotWithShape="1">
                <a:blip r:embed="rId2"/>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2629959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smtClean="0">
                <a:solidFill>
                  <a:srgbClr val="009900"/>
                </a:solidFill>
                <a:latin typeface="Times New Roman" pitchFamily="18" charset="0"/>
                <a:cs typeface="Times New Roman" pitchFamily="18" charset="0"/>
              </a:rPr>
              <a:t>Các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bước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thiết</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1152128"/>
          </a:xfrm>
        </p:spPr>
        <p:txBody>
          <a:bodyPr>
            <a:normAutofit/>
          </a:bodyPr>
          <a:lstStyle/>
          <a:p>
            <a:pPr marL="0" indent="0">
              <a:buNone/>
            </a:pPr>
            <a:r>
              <a:rPr lang="vi-VN" sz="2400" dirty="0"/>
              <a:t>2. Tính điện năng mà các</a:t>
            </a:r>
            <a:r>
              <a:rPr lang="vi-VN" sz="2400" dirty="0">
                <a:hlinkClick r:id="rId2" tooltip=" tấm pin mặt trời"/>
              </a:rPr>
              <a:t> tấm pin mặt trời</a:t>
            </a:r>
            <a:r>
              <a:rPr lang="vi-VN" sz="2400" dirty="0"/>
              <a:t> phải cung cấp mỗi ngày Wh</a:t>
            </a:r>
            <a:r>
              <a:rPr lang="vi-VN" sz="2400" baseline="-25000" dirty="0"/>
              <a:t>pin</a:t>
            </a:r>
            <a:r>
              <a:rPr lang="vi-VN" sz="2400" dirty="0"/>
              <a:t>.</a:t>
            </a:r>
            <a:endParaRPr lang="vi-VN" sz="2400" b="1" dirty="0"/>
          </a:p>
        </p:txBody>
      </p:sp>
      <p:sp>
        <p:nvSpPr>
          <p:cNvPr id="7" name="Rectangle 3"/>
          <p:cNvSpPr txBox="1">
            <a:spLocks noChangeArrowheads="1"/>
          </p:cNvSpPr>
          <p:nvPr/>
        </p:nvSpPr>
        <p:spPr>
          <a:xfrm>
            <a:off x="450491" y="3573016"/>
            <a:ext cx="801370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Trong đó:</a:t>
            </a:r>
          </a:p>
          <a:p>
            <a:pPr lvl="0"/>
            <a:r>
              <a:rPr lang="vi-VN" sz="2400" dirty="0"/>
              <a:t>Wh</a:t>
            </a:r>
            <a:r>
              <a:rPr lang="vi-VN" sz="2400" baseline="-25000" dirty="0"/>
              <a:t>pin</a:t>
            </a:r>
            <a:r>
              <a:rPr lang="vi-VN" sz="2400" dirty="0"/>
              <a:t> – điện năng cần cung cấp của pin mặt trời</a:t>
            </a:r>
          </a:p>
          <a:p>
            <a:pPr lvl="0"/>
            <a:r>
              <a:rPr lang="vi-VN" sz="2400" dirty="0"/>
              <a:t>1,3 - 1,5 là hệ số an toàn</a:t>
            </a:r>
          </a:p>
        </p:txBody>
      </p:sp>
      <mc:AlternateContent xmlns:mc="http://schemas.openxmlformats.org/markup-compatibility/2006" xmlns:a14="http://schemas.microsoft.com/office/drawing/2010/main">
        <mc:Choice Requires="a14">
          <p:sp>
            <p:nvSpPr>
              <p:cNvPr id="2" name="Rectangle 1"/>
              <p:cNvSpPr/>
              <p:nvPr/>
            </p:nvSpPr>
            <p:spPr>
              <a:xfrm>
                <a:off x="1763688" y="2276872"/>
                <a:ext cx="5486630" cy="461665"/>
              </a:xfrm>
              <a:prstGeom prst="rect">
                <a:avLst/>
              </a:prstGeom>
            </p:spPr>
            <p:txBody>
              <a:bodyPr wrap="none">
                <a:spAutoFit/>
              </a:bodyPr>
              <a:lstStyle/>
              <a:p>
                <a:r>
                  <a:rPr lang="en-US" sz="2400" dirty="0" err="1">
                    <a:solidFill>
                      <a:srgbClr val="000000"/>
                    </a:solidFill>
                    <a:latin typeface="Times New Roman"/>
                    <a:ea typeface="Times New Roman"/>
                  </a:rPr>
                  <a:t>Wh</a:t>
                </a:r>
                <a:r>
                  <a:rPr lang="en-US" sz="2400" baseline="-25000" dirty="0" err="1">
                    <a:solidFill>
                      <a:srgbClr val="000000"/>
                    </a:solidFill>
                    <a:effectLst/>
                    <a:latin typeface="Times New Roman"/>
                    <a:ea typeface="Times New Roman"/>
                  </a:rPr>
                  <a:t>pin</a:t>
                </a:r>
                <a:r>
                  <a:rPr lang="en-US" sz="2400" dirty="0">
                    <a:solidFill>
                      <a:srgbClr val="000000"/>
                    </a:solidFill>
                    <a:effectLst/>
                    <a:latin typeface="Times New Roman"/>
                    <a:ea typeface="Times New Roman"/>
                  </a:rPr>
                  <a:t> = (1,3-1,5).</a:t>
                </a:r>
                <a:r>
                  <a:rPr lang="en-US" sz="2400" dirty="0" err="1">
                    <a:solidFill>
                      <a:srgbClr val="000000"/>
                    </a:solidFill>
                    <a:effectLst/>
                    <a:latin typeface="Times New Roman"/>
                    <a:ea typeface="Times New Roman"/>
                  </a:rPr>
                  <a:t>Wh</a:t>
                </a:r>
                <a:r>
                  <a:rPr lang="en-US" sz="2400" baseline="-25000" dirty="0" err="1">
                    <a:solidFill>
                      <a:srgbClr val="000000"/>
                    </a:solidFill>
                    <a:effectLst/>
                    <a:latin typeface="Times New Roman"/>
                    <a:ea typeface="Times New Roman"/>
                  </a:rPr>
                  <a:t>sd</a:t>
                </a:r>
                <a:r>
                  <a:rPr lang="en-US" sz="2400" dirty="0">
                    <a:solidFill>
                      <a:srgbClr val="000000"/>
                    </a:solidFill>
                    <a:effectLst/>
                    <a:latin typeface="Times New Roman"/>
                    <a:ea typeface="Times New Roman"/>
                  </a:rPr>
                  <a:t> = (1,3-1,5).</a:t>
                </a:r>
                <a14:m>
                  <m:oMath xmlns:m="http://schemas.openxmlformats.org/officeDocument/2006/math">
                    <m:r>
                      <a:rPr lang="en-US" sz="2400" i="1">
                        <a:solidFill>
                          <a:srgbClr val="000000"/>
                        </a:solidFill>
                        <a:effectLst/>
                        <a:latin typeface="Cambria Math"/>
                        <a:ea typeface="Times New Roman"/>
                        <a:cs typeface="Times New Roman"/>
                      </a:rPr>
                      <m:t> </m:t>
                    </m:r>
                    <m:nary>
                      <m:naryPr>
                        <m:chr m:val="∑"/>
                        <m:limLoc m:val="undOvr"/>
                        <m:ctrlPr>
                          <a:rPr lang="vi-VN" sz="2400" i="1">
                            <a:solidFill>
                              <a:srgbClr val="000000"/>
                            </a:solidFill>
                            <a:effectLst/>
                            <a:latin typeface="Cambria Math"/>
                            <a:cs typeface="Times New Roman"/>
                          </a:rPr>
                        </m:ctrlPr>
                      </m:naryPr>
                      <m:sub>
                        <m:r>
                          <a:rPr lang="en-US" sz="2400" i="1">
                            <a:solidFill>
                              <a:srgbClr val="000000"/>
                            </a:solidFill>
                            <a:effectLst/>
                            <a:latin typeface="Cambria Math"/>
                            <a:ea typeface="Times New Roman"/>
                            <a:cs typeface="Times New Roman"/>
                          </a:rPr>
                          <m:t>1</m:t>
                        </m:r>
                      </m:sub>
                      <m:sup>
                        <m:r>
                          <a:rPr lang="en-US" sz="2400" i="1">
                            <a:solidFill>
                              <a:srgbClr val="000000"/>
                            </a:solidFill>
                            <a:effectLst/>
                            <a:latin typeface="Cambria Math"/>
                            <a:ea typeface="Times New Roman"/>
                            <a:cs typeface="Times New Roman"/>
                          </a:rPr>
                          <m:t>𝑛</m:t>
                        </m:r>
                      </m:sup>
                      <m:e>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𝑃</m:t>
                            </m:r>
                          </m:e>
                          <m:sub>
                            <m:r>
                              <a:rPr lang="en-US" sz="2400" i="1">
                                <a:solidFill>
                                  <a:srgbClr val="000000"/>
                                </a:solidFill>
                                <a:effectLst/>
                                <a:latin typeface="Cambria Math"/>
                                <a:ea typeface="Times New Roman"/>
                                <a:cs typeface="Times New Roman"/>
                              </a:rPr>
                              <m:t>𝑖</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𝑡</m:t>
                            </m:r>
                          </m:e>
                          <m:sub>
                            <m:r>
                              <a:rPr lang="en-US" sz="2400" i="1">
                                <a:solidFill>
                                  <a:srgbClr val="000000"/>
                                </a:solidFill>
                                <a:effectLst/>
                                <a:latin typeface="Cambria Math"/>
                                <a:ea typeface="Times New Roman"/>
                                <a:cs typeface="Times New Roman"/>
                              </a:rPr>
                              <m:t>𝑖</m:t>
                            </m:r>
                          </m:sub>
                        </m:sSub>
                      </m:e>
                    </m:nary>
                  </m:oMath>
                </a14:m>
                <a:endParaRPr lang="vi-VN" sz="2400" dirty="0"/>
              </a:p>
            </p:txBody>
          </p:sp>
        </mc:Choice>
        <mc:Fallback xmlns="">
          <p:sp>
            <p:nvSpPr>
              <p:cNvPr id="2" name="Rectangle 1"/>
              <p:cNvSpPr>
                <a:spLocks noRot="1" noChangeAspect="1" noMove="1" noResize="1" noEditPoints="1" noAdjustHandles="1" noChangeArrowheads="1" noChangeShapeType="1" noTextEdit="1"/>
              </p:cNvSpPr>
              <p:nvPr/>
            </p:nvSpPr>
            <p:spPr>
              <a:xfrm>
                <a:off x="1763688" y="2276872"/>
                <a:ext cx="5486630" cy="461665"/>
              </a:xfrm>
              <a:prstGeom prst="rect">
                <a:avLst/>
              </a:prstGeom>
              <a:blipFill rotWithShape="1">
                <a:blip r:embed="rId3"/>
                <a:stretch>
                  <a:fillRect l="-1667" t="-130667" r="-3556" b="-200000"/>
                </a:stretch>
              </a:blipFill>
            </p:spPr>
            <p:txBody>
              <a:bodyPr/>
              <a:lstStyle/>
              <a:p>
                <a:r>
                  <a:rPr lang="vi-VN">
                    <a:noFill/>
                  </a:rPr>
                  <a:t> </a:t>
                </a:r>
              </a:p>
            </p:txBody>
          </p:sp>
        </mc:Fallback>
      </mc:AlternateContent>
    </p:spTree>
    <p:extLst>
      <p:ext uri="{BB962C8B-B14F-4D97-AF65-F5344CB8AC3E}">
        <p14:creationId xmlns:p14="http://schemas.microsoft.com/office/powerpoint/2010/main" val="125527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smtClean="0">
                <a:solidFill>
                  <a:srgbClr val="009900"/>
                </a:solidFill>
                <a:latin typeface="Times New Roman" pitchFamily="18" charset="0"/>
                <a:cs typeface="Times New Roman" pitchFamily="18" charset="0"/>
              </a:rPr>
              <a:t>Các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bước</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thiết</a:t>
            </a:r>
            <a:r>
              <a:rPr lang="en-US" sz="3600" b="1" dirty="0" smtClean="0">
                <a:solidFill>
                  <a:srgbClr val="009900"/>
                </a:solidFill>
                <a:latin typeface="Times New Roman" pitchFamily="18" charset="0"/>
                <a:cs typeface="Times New Roman" pitchFamily="18" charset="0"/>
              </a:rPr>
              <a:t> </a:t>
            </a:r>
            <a:r>
              <a:rPr lang="en-US" sz="3600" b="1" dirty="0" err="1" smtClean="0">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1152128"/>
          </a:xfrm>
        </p:spPr>
        <p:txBody>
          <a:bodyPr>
            <a:normAutofit/>
          </a:bodyPr>
          <a:lstStyle/>
          <a:p>
            <a:pPr marL="0" indent="0">
              <a:buNone/>
            </a:pPr>
            <a:r>
              <a:rPr lang="vi-VN" sz="2400" dirty="0"/>
              <a:t>3. Tính toán công suất pin mặt trời cần sử dụng</a:t>
            </a:r>
            <a:endParaRPr lang="vi-VN" sz="2400" b="1" dirty="0"/>
          </a:p>
        </p:txBody>
      </p:sp>
      <p:sp>
        <p:nvSpPr>
          <p:cNvPr id="7" name="Rectangle 3"/>
          <p:cNvSpPr txBox="1">
            <a:spLocks noChangeArrowheads="1"/>
          </p:cNvSpPr>
          <p:nvPr/>
        </p:nvSpPr>
        <p:spPr>
          <a:xfrm>
            <a:off x="450491" y="2518812"/>
            <a:ext cx="8013700" cy="32312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t>Trong đó:</a:t>
            </a:r>
          </a:p>
          <a:p>
            <a:pPr lvl="0"/>
            <a:r>
              <a:rPr lang="en-US" sz="2400" dirty="0" err="1"/>
              <a:t>Wp</a:t>
            </a:r>
            <a:r>
              <a:rPr lang="en-US" sz="2400" dirty="0"/>
              <a:t> – </a:t>
            </a:r>
            <a:r>
              <a:rPr lang="en-US" sz="2400" dirty="0" err="1"/>
              <a:t>chỉ</a:t>
            </a:r>
            <a:r>
              <a:rPr lang="en-US" sz="2400" dirty="0"/>
              <a:t> </a:t>
            </a:r>
            <a:r>
              <a:rPr lang="en-US" sz="2400" dirty="0" err="1"/>
              <a:t>số</a:t>
            </a:r>
            <a:r>
              <a:rPr lang="en-US" sz="2400" dirty="0"/>
              <a:t> </a:t>
            </a:r>
            <a:r>
              <a:rPr lang="en-US" sz="2400" dirty="0" err="1"/>
              <a:t>wat</a:t>
            </a:r>
            <a:r>
              <a:rPr lang="en-US" sz="2400" dirty="0"/>
              <a:t> –peak </a:t>
            </a:r>
            <a:r>
              <a:rPr lang="en-US" sz="2400" dirty="0" err="1"/>
              <a:t>của</a:t>
            </a:r>
            <a:r>
              <a:rPr lang="en-US" sz="2400" dirty="0"/>
              <a:t> pin</a:t>
            </a:r>
            <a:endParaRPr lang="vi-VN" sz="2400" dirty="0"/>
          </a:p>
          <a:p>
            <a:pPr lvl="0"/>
            <a:r>
              <a:rPr lang="en-US" sz="2400" dirty="0" err="1"/>
              <a:t>Wh</a:t>
            </a:r>
            <a:r>
              <a:rPr lang="en-US" sz="2400" baseline="-25000" dirty="0" err="1"/>
              <a:t>pin</a:t>
            </a:r>
            <a:r>
              <a:rPr lang="en-US" sz="2400" dirty="0"/>
              <a:t> – </a:t>
            </a:r>
            <a:r>
              <a:rPr lang="en-US" sz="2400" dirty="0" err="1"/>
              <a:t>tổng</a:t>
            </a:r>
            <a:r>
              <a:rPr lang="en-US" sz="2400" dirty="0"/>
              <a:t> </a:t>
            </a:r>
            <a:r>
              <a:rPr lang="en-US" sz="2400" dirty="0" err="1"/>
              <a:t>lượng</a:t>
            </a:r>
            <a:r>
              <a:rPr lang="en-US" sz="2400" dirty="0"/>
              <a:t> </a:t>
            </a:r>
            <a:r>
              <a:rPr lang="en-US" sz="2400" dirty="0" err="1"/>
              <a:t>điện</a:t>
            </a:r>
            <a:r>
              <a:rPr lang="en-US" sz="2400" dirty="0"/>
              <a:t> </a:t>
            </a:r>
            <a:r>
              <a:rPr lang="en-US" sz="2400" dirty="0" err="1"/>
              <a:t>tiêu</a:t>
            </a:r>
            <a:r>
              <a:rPr lang="en-US" sz="2400" dirty="0"/>
              <a:t> </a:t>
            </a:r>
            <a:r>
              <a:rPr lang="en-US" sz="2400" dirty="0" err="1"/>
              <a:t>thụ</a:t>
            </a:r>
            <a:r>
              <a:rPr lang="en-US" sz="2400" dirty="0"/>
              <a:t> </a:t>
            </a:r>
            <a:r>
              <a:rPr lang="en-US" sz="2400" dirty="0" err="1"/>
              <a:t>trong</a:t>
            </a:r>
            <a:r>
              <a:rPr lang="en-US" sz="2400" dirty="0"/>
              <a:t> </a:t>
            </a:r>
            <a:r>
              <a:rPr lang="en-US" sz="2400" dirty="0" err="1"/>
              <a:t>ngày</a:t>
            </a:r>
            <a:r>
              <a:rPr lang="en-US" sz="2400" dirty="0"/>
              <a:t> </a:t>
            </a:r>
            <a:r>
              <a:rPr lang="en-US" sz="2400" dirty="0" err="1"/>
              <a:t>của</a:t>
            </a:r>
            <a:r>
              <a:rPr lang="en-US" sz="2400" dirty="0"/>
              <a:t> pin </a:t>
            </a:r>
            <a:r>
              <a:rPr lang="en-US" sz="2400" dirty="0" err="1"/>
              <a:t>mặt</a:t>
            </a:r>
            <a:r>
              <a:rPr lang="en-US" sz="2400" dirty="0"/>
              <a:t> </a:t>
            </a:r>
            <a:r>
              <a:rPr lang="en-US" sz="2400" dirty="0" err="1"/>
              <a:t>trời</a:t>
            </a:r>
            <a:r>
              <a:rPr lang="en-US" sz="2400" dirty="0"/>
              <a:t> </a:t>
            </a:r>
            <a:endParaRPr lang="vi-VN" sz="2400" dirty="0"/>
          </a:p>
          <a:p>
            <a:pPr lvl="0"/>
            <a:r>
              <a:rPr lang="en-US" sz="2400" dirty="0" err="1"/>
              <a:t>k</a:t>
            </a:r>
            <a:r>
              <a:rPr lang="en-US" sz="2400" baseline="-25000" dirty="0" err="1"/>
              <a:t>ht</a:t>
            </a:r>
            <a:r>
              <a:rPr lang="en-US" sz="2400" dirty="0"/>
              <a:t> – </a:t>
            </a:r>
            <a:r>
              <a:rPr lang="en-US" sz="2400" dirty="0" err="1"/>
              <a:t>hệ</a:t>
            </a:r>
            <a:r>
              <a:rPr lang="en-US" sz="2400" dirty="0"/>
              <a:t> </a:t>
            </a:r>
            <a:r>
              <a:rPr lang="en-US" sz="2400" dirty="0" err="1"/>
              <a:t>số</a:t>
            </a:r>
            <a:r>
              <a:rPr lang="en-US" sz="2400" dirty="0"/>
              <a:t> </a:t>
            </a:r>
            <a:r>
              <a:rPr lang="en-US" sz="2400" dirty="0" err="1"/>
              <a:t>hấp</a:t>
            </a:r>
            <a:r>
              <a:rPr lang="en-US" sz="2400" dirty="0"/>
              <a:t> </a:t>
            </a:r>
            <a:r>
              <a:rPr lang="en-US" sz="2400" dirty="0" err="1"/>
              <a:t>thu</a:t>
            </a:r>
            <a:r>
              <a:rPr lang="en-US" sz="2400" dirty="0"/>
              <a:t> </a:t>
            </a:r>
            <a:r>
              <a:rPr lang="en-US" sz="2400" dirty="0" err="1"/>
              <a:t>ánh</a:t>
            </a:r>
            <a:r>
              <a:rPr lang="en-US" sz="2400" dirty="0"/>
              <a:t> </a:t>
            </a:r>
            <a:r>
              <a:rPr lang="en-US" sz="2400" dirty="0" err="1"/>
              <a:t>sáng</a:t>
            </a:r>
            <a:r>
              <a:rPr lang="en-US" sz="2400" dirty="0"/>
              <a:t> </a:t>
            </a:r>
            <a:r>
              <a:rPr lang="en-US" sz="2400" dirty="0" err="1"/>
              <a:t>trong</a:t>
            </a:r>
            <a:r>
              <a:rPr lang="en-US" sz="2400" dirty="0"/>
              <a:t> </a:t>
            </a:r>
            <a:r>
              <a:rPr lang="en-US" sz="2400" dirty="0" err="1"/>
              <a:t>ngày</a:t>
            </a:r>
            <a:r>
              <a:rPr lang="en-US" sz="2400" dirty="0"/>
              <a:t> (</a:t>
            </a:r>
            <a:r>
              <a:rPr lang="en-US" sz="2400" dirty="0" err="1"/>
              <a:t>thường</a:t>
            </a:r>
            <a:r>
              <a:rPr lang="en-US" sz="2400" dirty="0"/>
              <a:t> </a:t>
            </a:r>
            <a:r>
              <a:rPr lang="en-US" sz="2400" dirty="0" err="1"/>
              <a:t>chọn</a:t>
            </a:r>
            <a:r>
              <a:rPr lang="en-US" sz="2400" dirty="0"/>
              <a:t> 4-5 </a:t>
            </a:r>
            <a:r>
              <a:rPr lang="vi-VN" sz="2400" dirty="0"/>
              <a:t>kWh/m</a:t>
            </a:r>
            <a:r>
              <a:rPr lang="vi-VN" sz="2400" baseline="30000" dirty="0"/>
              <a:t>2</a:t>
            </a:r>
            <a:r>
              <a:rPr lang="vi-VN" sz="2400" dirty="0"/>
              <a:t>/ngày</a:t>
            </a:r>
            <a:r>
              <a:rPr lang="en-US" sz="2400" dirty="0" smtClean="0"/>
              <a:t>)</a:t>
            </a:r>
          </a:p>
          <a:p>
            <a:pPr lvl="0"/>
            <a:endParaRPr lang="en-US" sz="2400" dirty="0"/>
          </a:p>
          <a:p>
            <a:pPr marL="0" lvl="0" indent="0">
              <a:buNone/>
            </a:pPr>
            <a:r>
              <a:rPr lang="en-US" sz="2400" dirty="0" err="1"/>
              <a:t>Tính</a:t>
            </a:r>
            <a:r>
              <a:rPr lang="en-US" sz="2400" dirty="0"/>
              <a:t> </a:t>
            </a:r>
            <a:r>
              <a:rPr lang="en-US" sz="2400" dirty="0" err="1"/>
              <a:t>số</a:t>
            </a:r>
            <a:r>
              <a:rPr lang="en-US" sz="2400" dirty="0"/>
              <a:t> </a:t>
            </a:r>
            <a:r>
              <a:rPr lang="en-US" sz="2400" dirty="0" err="1"/>
              <a:t>lượng</a:t>
            </a:r>
            <a:r>
              <a:rPr lang="en-US" sz="2400" dirty="0"/>
              <a:t> </a:t>
            </a:r>
            <a:r>
              <a:rPr lang="en-US" sz="2400" dirty="0" err="1"/>
              <a:t>tấm</a:t>
            </a:r>
            <a:r>
              <a:rPr lang="en-US" sz="2400" dirty="0"/>
              <a:t> pin </a:t>
            </a:r>
            <a:r>
              <a:rPr lang="en-US" sz="2400" dirty="0" err="1"/>
              <a:t>mặt</a:t>
            </a:r>
            <a:r>
              <a:rPr lang="en-US" sz="2400" dirty="0"/>
              <a:t> </a:t>
            </a:r>
            <a:r>
              <a:rPr lang="en-US" sz="2400" dirty="0" err="1"/>
              <a:t>trời</a:t>
            </a:r>
            <a:r>
              <a:rPr lang="en-US" sz="2400" dirty="0"/>
              <a:t> </a:t>
            </a:r>
            <a:endParaRPr lang="vi-VN" sz="2400" dirty="0"/>
          </a:p>
        </p:txBody>
      </p:sp>
      <p:sp>
        <p:nvSpPr>
          <p:cNvPr id="2" name="Rectangle 1"/>
          <p:cNvSpPr/>
          <p:nvPr/>
        </p:nvSpPr>
        <p:spPr>
          <a:xfrm>
            <a:off x="2039721" y="1685999"/>
            <a:ext cx="2210092" cy="461665"/>
          </a:xfrm>
          <a:prstGeom prst="rect">
            <a:avLst/>
          </a:prstGeom>
        </p:spPr>
        <p:txBody>
          <a:bodyPr wrap="none">
            <a:spAutoFit/>
          </a:bodyPr>
          <a:lstStyle/>
          <a:p>
            <a:r>
              <a:rPr lang="en-US" sz="2400" dirty="0" err="1">
                <a:solidFill>
                  <a:srgbClr val="000000"/>
                </a:solidFill>
                <a:latin typeface="Times New Roman"/>
                <a:ea typeface="Times New Roman"/>
              </a:rPr>
              <a:t>Wp</a:t>
            </a:r>
            <a:r>
              <a:rPr lang="en-US" sz="2400" dirty="0">
                <a:solidFill>
                  <a:srgbClr val="000000"/>
                </a:solidFill>
                <a:latin typeface="Times New Roman"/>
                <a:ea typeface="Times New Roman"/>
              </a:rPr>
              <a:t> = </a:t>
            </a:r>
            <a:r>
              <a:rPr lang="en-US" sz="2400" dirty="0" err="1">
                <a:solidFill>
                  <a:srgbClr val="000000"/>
                </a:solidFill>
                <a:latin typeface="Times New Roman"/>
                <a:ea typeface="Times New Roman"/>
              </a:rPr>
              <a:t>Wh</a:t>
            </a:r>
            <a:r>
              <a:rPr lang="en-US" sz="2400" baseline="-25000" dirty="0" err="1">
                <a:solidFill>
                  <a:srgbClr val="000000"/>
                </a:solidFill>
                <a:latin typeface="Times New Roman"/>
                <a:ea typeface="Times New Roman"/>
              </a:rPr>
              <a:t>pin</a:t>
            </a:r>
            <a:r>
              <a:rPr lang="en-US" sz="2400" dirty="0">
                <a:solidFill>
                  <a:srgbClr val="000000"/>
                </a:solidFill>
                <a:latin typeface="Times New Roman"/>
                <a:ea typeface="Times New Roman"/>
              </a:rPr>
              <a:t> /</a:t>
            </a:r>
            <a:r>
              <a:rPr lang="en-US" sz="2400" dirty="0" err="1">
                <a:solidFill>
                  <a:srgbClr val="000000"/>
                </a:solidFill>
                <a:latin typeface="Times New Roman"/>
                <a:ea typeface="Times New Roman"/>
              </a:rPr>
              <a:t>k</a:t>
            </a:r>
            <a:r>
              <a:rPr lang="en-US" sz="2400" baseline="-25000" dirty="0" err="1">
                <a:solidFill>
                  <a:srgbClr val="000000"/>
                </a:solidFill>
                <a:latin typeface="Times New Roman"/>
                <a:ea typeface="Times New Roman"/>
              </a:rPr>
              <a:t>ht</a:t>
            </a:r>
            <a:r>
              <a:rPr lang="en-US" sz="2400" dirty="0">
                <a:solidFill>
                  <a:srgbClr val="000000"/>
                </a:solidFill>
                <a:latin typeface="Times New Roman"/>
                <a:ea typeface="Times New Roman"/>
              </a:rPr>
              <a:t> </a:t>
            </a:r>
            <a:endParaRPr lang="vi-VN" sz="2400" dirty="0"/>
          </a:p>
        </p:txBody>
      </p:sp>
      <mc:AlternateContent xmlns:mc="http://schemas.openxmlformats.org/markup-compatibility/2006" xmlns:a14="http://schemas.microsoft.com/office/drawing/2010/main">
        <mc:Choice Requires="a14">
          <p:sp>
            <p:nvSpPr>
              <p:cNvPr id="4" name="Rectangle 3"/>
              <p:cNvSpPr/>
              <p:nvPr/>
            </p:nvSpPr>
            <p:spPr>
              <a:xfrm>
                <a:off x="2639789" y="5750110"/>
                <a:ext cx="1817552" cy="664926"/>
              </a:xfrm>
              <a:prstGeom prst="rect">
                <a:avLst/>
              </a:prstGeom>
            </p:spPr>
            <p:txBody>
              <a:bodyPr wrap="square">
                <a:spAutoFit/>
              </a:bodyPr>
              <a:lstStyle/>
              <a:p>
                <a14:m>
                  <m:oMath xmlns:m="http://schemas.openxmlformats.org/officeDocument/2006/math">
                    <m:r>
                      <a:rPr lang="en-US" sz="2400" i="1">
                        <a:solidFill>
                          <a:srgbClr val="000000"/>
                        </a:solidFill>
                        <a:latin typeface="Cambria Math"/>
                        <a:ea typeface="Times New Roman"/>
                        <a:cs typeface="Times New Roman"/>
                      </a:rPr>
                      <m:t>𝑛</m:t>
                    </m:r>
                    <m:r>
                      <a:rPr lang="en-US" sz="2400" i="1">
                        <a:solidFill>
                          <a:srgbClr val="000000"/>
                        </a:solidFill>
                        <a:latin typeface="Cambria Math"/>
                        <a:ea typeface="Times New Roman"/>
                        <a:cs typeface="Times New Roman"/>
                      </a:rPr>
                      <m:t>=</m:t>
                    </m:r>
                    <m:f>
                      <m:fPr>
                        <m:ctrlPr>
                          <a:rPr lang="vi-VN" sz="2400" i="1">
                            <a:solidFill>
                              <a:srgbClr val="000000"/>
                            </a:solidFill>
                            <a:effectLst/>
                            <a:latin typeface="Cambria Math"/>
                            <a:cs typeface="Times New Roman"/>
                          </a:rPr>
                        </m:ctrlPr>
                      </m:fPr>
                      <m:num>
                        <m:r>
                          <a:rPr lang="en-US" sz="2400" i="1">
                            <a:solidFill>
                              <a:srgbClr val="000000"/>
                            </a:solidFill>
                            <a:effectLst/>
                            <a:latin typeface="Cambria Math"/>
                            <a:ea typeface="Times New Roman"/>
                            <a:cs typeface="Times New Roman"/>
                          </a:rPr>
                          <m:t>𝑊𝑝</m:t>
                        </m:r>
                      </m:num>
                      <m:den>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𝑊𝑝</m:t>
                            </m:r>
                          </m:e>
                          <m:sub>
                            <m:r>
                              <a:rPr lang="en-US" sz="2400" i="1">
                                <a:solidFill>
                                  <a:srgbClr val="000000"/>
                                </a:solidFill>
                                <a:effectLst/>
                                <a:latin typeface="Cambria Math"/>
                                <a:ea typeface="Times New Roman"/>
                                <a:cs typeface="Times New Roman"/>
                              </a:rPr>
                              <m:t>𝑖</m:t>
                            </m:r>
                          </m:sub>
                        </m:sSub>
                      </m:den>
                    </m:f>
                  </m:oMath>
                </a14:m>
                <a:r>
                  <a:rPr lang="en-US" sz="2400" dirty="0">
                    <a:solidFill>
                      <a:srgbClr val="000000"/>
                    </a:solidFill>
                    <a:effectLst/>
                    <a:latin typeface="Times New Roman"/>
                    <a:ea typeface="Times New Roman"/>
                  </a:rPr>
                  <a:t> </a:t>
                </a:r>
                <a:endParaRPr lang="vi-VN" sz="2400" dirty="0"/>
              </a:p>
            </p:txBody>
          </p:sp>
        </mc:Choice>
        <mc:Fallback xmlns="">
          <p:sp>
            <p:nvSpPr>
              <p:cNvPr id="4" name="Rectangle 3"/>
              <p:cNvSpPr>
                <a:spLocks noRot="1" noChangeAspect="1" noMove="1" noResize="1" noEditPoints="1" noAdjustHandles="1" noChangeArrowheads="1" noChangeShapeType="1" noTextEdit="1"/>
              </p:cNvSpPr>
              <p:nvPr/>
            </p:nvSpPr>
            <p:spPr>
              <a:xfrm>
                <a:off x="2639789" y="5750110"/>
                <a:ext cx="1817552" cy="664926"/>
              </a:xfrm>
              <a:prstGeom prst="rect">
                <a:avLst/>
              </a:prstGeom>
              <a:blipFill rotWithShape="1">
                <a:blip r:embed="rId2"/>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2552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4104456"/>
          </a:xfrm>
        </p:spPr>
        <p:txBody>
          <a:bodyPr>
            <a:normAutofit/>
          </a:bodyPr>
          <a:lstStyle/>
          <a:p>
            <a:pPr marL="0" indent="0">
              <a:buNone/>
            </a:pPr>
            <a:r>
              <a:rPr lang="en-US" sz="2400" dirty="0"/>
              <a:t>4. </a:t>
            </a:r>
            <a:r>
              <a:rPr lang="en-US" sz="2400" dirty="0" err="1"/>
              <a:t>Tính</a:t>
            </a:r>
            <a:r>
              <a:rPr lang="en-US" sz="2400" dirty="0"/>
              <a:t> </a:t>
            </a:r>
            <a:r>
              <a:rPr lang="en-US" sz="2400" dirty="0" err="1"/>
              <a:t>toán</a:t>
            </a:r>
            <a:r>
              <a:rPr lang="en-US" sz="2400" dirty="0"/>
              <a:t> </a:t>
            </a:r>
            <a:r>
              <a:rPr lang="en-US" sz="2400" dirty="0" err="1"/>
              <a:t>bộ</a:t>
            </a:r>
            <a:r>
              <a:rPr lang="en-US" sz="2400" dirty="0"/>
              <a:t> </a:t>
            </a:r>
            <a:r>
              <a:rPr lang="en-US" sz="2400" dirty="0" smtClean="0"/>
              <a:t>inverter</a:t>
            </a:r>
          </a:p>
          <a:p>
            <a:pPr marL="0" indent="0">
              <a:buNone/>
            </a:pPr>
            <a:endParaRPr lang="en-US" sz="2400" dirty="0"/>
          </a:p>
          <a:p>
            <a:pPr marL="0" indent="0">
              <a:buNone/>
            </a:pPr>
            <a:r>
              <a:rPr lang="vi-VN" sz="2400" dirty="0"/>
              <a:t>Công suất inverter</a:t>
            </a:r>
          </a:p>
          <a:p>
            <a:pPr marL="0" indent="0">
              <a:buNone/>
            </a:pPr>
            <a:r>
              <a:rPr lang="en-US" sz="2400" dirty="0"/>
              <a:t>P</a:t>
            </a:r>
            <a:r>
              <a:rPr lang="en-US" sz="2400" baseline="-25000" dirty="0"/>
              <a:t>INV</a:t>
            </a:r>
            <a:r>
              <a:rPr lang="en-US" sz="2400" dirty="0"/>
              <a:t> = </a:t>
            </a:r>
            <a:r>
              <a:rPr lang="en-US" sz="2400" dirty="0" err="1"/>
              <a:t>k</a:t>
            </a:r>
            <a:r>
              <a:rPr lang="en-US" sz="2400" baseline="-25000" dirty="0" err="1"/>
              <a:t>INV</a:t>
            </a:r>
            <a:r>
              <a:rPr lang="en-US" sz="2400" dirty="0"/>
              <a:t>. </a:t>
            </a:r>
            <a:r>
              <a:rPr lang="en-US" sz="2400" dirty="0" err="1"/>
              <a:t>P</a:t>
            </a:r>
            <a:r>
              <a:rPr lang="en-US" sz="2400" baseline="-25000" dirty="0" err="1"/>
              <a:t>tải</a:t>
            </a:r>
            <a:r>
              <a:rPr lang="en-US" sz="2400" dirty="0"/>
              <a:t> </a:t>
            </a:r>
            <a:r>
              <a:rPr lang="en-US" sz="2400" dirty="0" smtClean="0"/>
              <a:t> </a:t>
            </a:r>
          </a:p>
          <a:p>
            <a:pPr marL="0" indent="0">
              <a:buNone/>
            </a:pPr>
            <a:endParaRPr lang="en-US" sz="2400" b="1" dirty="0"/>
          </a:p>
          <a:p>
            <a:pPr marL="0" indent="0">
              <a:buNone/>
            </a:pPr>
            <a:r>
              <a:rPr lang="en-US" sz="2400" dirty="0" err="1"/>
              <a:t>Trong</a:t>
            </a:r>
            <a:r>
              <a:rPr lang="en-US" sz="2400" dirty="0"/>
              <a:t> </a:t>
            </a:r>
            <a:r>
              <a:rPr lang="en-US" sz="2400" dirty="0" err="1"/>
              <a:t>đó</a:t>
            </a:r>
            <a:r>
              <a:rPr lang="en-US" sz="2400" dirty="0"/>
              <a:t>:</a:t>
            </a:r>
            <a:endParaRPr lang="vi-VN" sz="2400" dirty="0"/>
          </a:p>
          <a:p>
            <a:pPr lvl="0"/>
            <a:r>
              <a:rPr lang="en-US" sz="2400" dirty="0"/>
              <a:t>P</a:t>
            </a:r>
            <a:r>
              <a:rPr lang="en-US" sz="2400" baseline="-25000" dirty="0"/>
              <a:t>INV</a:t>
            </a:r>
            <a:r>
              <a:rPr lang="en-US" sz="2400" dirty="0"/>
              <a:t> – </a:t>
            </a:r>
            <a:r>
              <a:rPr lang="en-US" sz="2400" dirty="0" err="1"/>
              <a:t>công</a:t>
            </a:r>
            <a:r>
              <a:rPr lang="en-US" sz="2400" dirty="0"/>
              <a:t> </a:t>
            </a:r>
            <a:r>
              <a:rPr lang="en-US" sz="2400" dirty="0" err="1"/>
              <a:t>suất</a:t>
            </a:r>
            <a:r>
              <a:rPr lang="en-US" sz="2400" dirty="0"/>
              <a:t> inverter;</a:t>
            </a:r>
            <a:endParaRPr lang="vi-VN" sz="2400" dirty="0"/>
          </a:p>
          <a:p>
            <a:pPr lvl="0"/>
            <a:r>
              <a:rPr lang="en-US" sz="2400" dirty="0" err="1"/>
              <a:t>k</a:t>
            </a:r>
            <a:r>
              <a:rPr lang="en-US" sz="2400" baseline="-25000" dirty="0" err="1"/>
              <a:t>INV</a:t>
            </a:r>
            <a:r>
              <a:rPr lang="en-US" sz="2400" dirty="0"/>
              <a:t> – </a:t>
            </a:r>
            <a:r>
              <a:rPr lang="en-US" sz="2400" dirty="0" err="1"/>
              <a:t>hệ</a:t>
            </a:r>
            <a:r>
              <a:rPr lang="en-US" sz="2400" dirty="0"/>
              <a:t> </a:t>
            </a:r>
            <a:r>
              <a:rPr lang="en-US" sz="2400" dirty="0" err="1"/>
              <a:t>số</a:t>
            </a:r>
            <a:r>
              <a:rPr lang="en-US" sz="2400" dirty="0"/>
              <a:t> </a:t>
            </a:r>
            <a:r>
              <a:rPr lang="en-US" sz="2400" dirty="0" err="1"/>
              <a:t>sử</a:t>
            </a:r>
            <a:r>
              <a:rPr lang="en-US" sz="2400" dirty="0"/>
              <a:t> dung inverter</a:t>
            </a:r>
            <a:endParaRPr lang="vi-VN" sz="2400" dirty="0"/>
          </a:p>
          <a:p>
            <a:pPr lvl="0"/>
            <a:r>
              <a:rPr lang="en-US" sz="2400" dirty="0" err="1"/>
              <a:t>P</a:t>
            </a:r>
            <a:r>
              <a:rPr lang="en-US" sz="2400" baseline="-25000" dirty="0" err="1"/>
              <a:t>tải</a:t>
            </a:r>
            <a:r>
              <a:rPr lang="en-US" sz="2400" dirty="0"/>
              <a:t> – </a:t>
            </a:r>
            <a:r>
              <a:rPr lang="en-US" sz="2400" dirty="0" err="1"/>
              <a:t>tổng</a:t>
            </a:r>
            <a:r>
              <a:rPr lang="en-US" sz="2400" dirty="0"/>
              <a:t> </a:t>
            </a:r>
            <a:r>
              <a:rPr lang="en-US" sz="2400" dirty="0" err="1"/>
              <a:t>công</a:t>
            </a:r>
            <a:r>
              <a:rPr lang="en-US" sz="2400" dirty="0"/>
              <a:t> </a:t>
            </a:r>
            <a:r>
              <a:rPr lang="en-US" sz="2400" dirty="0" err="1"/>
              <a:t>suất</a:t>
            </a:r>
            <a:r>
              <a:rPr lang="en-US" sz="2400" dirty="0"/>
              <a:t> </a:t>
            </a:r>
            <a:r>
              <a:rPr lang="en-US" sz="2400" dirty="0" err="1"/>
              <a:t>tải</a:t>
            </a:r>
            <a:endParaRPr lang="vi-VN" sz="2400" dirty="0"/>
          </a:p>
          <a:p>
            <a:pPr marL="0" indent="0">
              <a:buNone/>
            </a:pP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80526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4104456"/>
          </a:xfrm>
        </p:spPr>
        <p:txBody>
          <a:bodyPr>
            <a:normAutofit/>
          </a:bodyPr>
          <a:lstStyle/>
          <a:p>
            <a:pPr marL="0" indent="0">
              <a:buNone/>
            </a:pPr>
            <a:r>
              <a:rPr lang="en-US" sz="2400" b="1" i="1" dirty="0"/>
              <a:t>5. </a:t>
            </a:r>
            <a:r>
              <a:rPr lang="en-US" sz="2400" b="1" i="1" dirty="0" err="1"/>
              <a:t>Tính</a:t>
            </a:r>
            <a:r>
              <a:rPr lang="en-US" sz="2400" b="1" i="1" dirty="0"/>
              <a:t> </a:t>
            </a:r>
            <a:r>
              <a:rPr lang="en-US" sz="2400" b="1" i="1" dirty="0" err="1"/>
              <a:t>toán</a:t>
            </a:r>
            <a:r>
              <a:rPr lang="en-US" sz="2400" b="1" i="1" dirty="0"/>
              <a:t> </a:t>
            </a:r>
            <a:r>
              <a:rPr lang="en-US" sz="2400" b="1" i="1" dirty="0" err="1"/>
              <a:t>acquy</a:t>
            </a:r>
            <a:endParaRPr lang="vi-VN" sz="2400" b="1" i="1" dirty="0"/>
          </a:p>
          <a:p>
            <a:r>
              <a:rPr lang="vi-VN" sz="2400" dirty="0"/>
              <a:t>Battery dùng cho hệ solar là loại</a:t>
            </a:r>
            <a:r>
              <a:rPr lang="en-US" sz="2400" dirty="0"/>
              <a:t> </a:t>
            </a:r>
            <a:r>
              <a:rPr lang="en-US" sz="2400" dirty="0" err="1"/>
              <a:t>xả</a:t>
            </a:r>
            <a:r>
              <a:rPr lang="en-US" sz="2400" dirty="0"/>
              <a:t> </a:t>
            </a:r>
            <a:r>
              <a:rPr lang="en-US" sz="2400" dirty="0" err="1"/>
              <a:t>sâu</a:t>
            </a:r>
            <a:r>
              <a:rPr lang="en-US" sz="2400" dirty="0"/>
              <a:t> (</a:t>
            </a:r>
            <a:r>
              <a:rPr lang="vi-VN" sz="2400" dirty="0"/>
              <a:t>deep-cycle</a:t>
            </a:r>
            <a:r>
              <a:rPr lang="en-US" sz="2400" dirty="0"/>
              <a:t>)</a:t>
            </a:r>
            <a:r>
              <a:rPr lang="vi-VN" sz="2400" dirty="0"/>
              <a:t>. Loại này cho phép xả đến mức bình rất thấp và cho phép nạp đầy nhanh. Loại này có khả năng nạp xả rất nhiều lần (có nhiều cycle) mà không bị hỏng bên trong, do vậy khá bền, tuổi thọ cao.</a:t>
            </a:r>
          </a:p>
          <a:p>
            <a:pPr marL="0" indent="0">
              <a:buNone/>
            </a:pPr>
            <a:endParaRPr lang="vi-VN" sz="2400" b="1"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8627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5400" y="260648"/>
            <a:ext cx="7128792" cy="817562"/>
          </a:xfrm>
          <a:solidFill>
            <a:srgbClr val="FFFF00"/>
          </a:solidFill>
        </p:spPr>
        <p:txBody>
          <a:bodyPr vert="horz" lIns="91440" tIns="45720" rIns="91440" bIns="45720" rtlCol="0" anchor="ctr">
            <a:noAutofit/>
          </a:bodyPr>
          <a:lstStyle/>
          <a:p>
            <a:r>
              <a:rPr lang="en-US" sz="3600" b="1" dirty="0">
                <a:solidFill>
                  <a:srgbClr val="009900"/>
                </a:solidFill>
                <a:latin typeface="Times New Roman" pitchFamily="18" charset="0"/>
                <a:cs typeface="Times New Roman" pitchFamily="18" charset="0"/>
              </a:rPr>
              <a:t>2. </a:t>
            </a:r>
            <a:r>
              <a:rPr lang="en-US" sz="3600" b="1" dirty="0" err="1">
                <a:solidFill>
                  <a:srgbClr val="009900"/>
                </a:solidFill>
                <a:latin typeface="Times New Roman" pitchFamily="18" charset="0"/>
                <a:cs typeface="Times New Roman" pitchFamily="18" charset="0"/>
              </a:rPr>
              <a:t>Các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bước</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thiết</a:t>
            </a:r>
            <a:r>
              <a:rPr lang="en-US" sz="3600" b="1" dirty="0">
                <a:solidFill>
                  <a:srgbClr val="009900"/>
                </a:solidFill>
                <a:latin typeface="Times New Roman" pitchFamily="18" charset="0"/>
                <a:cs typeface="Times New Roman" pitchFamily="18" charset="0"/>
              </a:rPr>
              <a:t> </a:t>
            </a:r>
            <a:r>
              <a:rPr lang="en-US" sz="3600" b="1" dirty="0" err="1">
                <a:solidFill>
                  <a:srgbClr val="009900"/>
                </a:solidFill>
                <a:latin typeface="Times New Roman" pitchFamily="18" charset="0"/>
                <a:cs typeface="Times New Roman" pitchFamily="18" charset="0"/>
              </a:rPr>
              <a:t>kế</a:t>
            </a:r>
            <a:endParaRPr lang="en-US" sz="3600" b="1" dirty="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27051" y="1124744"/>
            <a:ext cx="8013700" cy="576064"/>
          </a:xfrm>
        </p:spPr>
        <p:txBody>
          <a:bodyPr>
            <a:normAutofit/>
          </a:bodyPr>
          <a:lstStyle/>
          <a:p>
            <a:pPr marL="0" indent="0">
              <a:buNone/>
            </a:pPr>
            <a:r>
              <a:rPr lang="en-US" sz="2400" dirty="0" smtClean="0"/>
              <a:t>Dung </a:t>
            </a:r>
            <a:r>
              <a:rPr lang="en-US" sz="2400" dirty="0" err="1" smtClean="0"/>
              <a:t>lượng</a:t>
            </a:r>
            <a:r>
              <a:rPr lang="en-US" sz="2400" dirty="0" smtClean="0"/>
              <a:t> </a:t>
            </a:r>
            <a:r>
              <a:rPr lang="en-US" sz="2400" dirty="0" err="1" smtClean="0"/>
              <a:t>acquy</a:t>
            </a:r>
            <a:endParaRPr lang="en-US" sz="2400" dirty="0" smtClean="0"/>
          </a:p>
          <a:p>
            <a:pPr marL="0" indent="0">
              <a:buNone/>
            </a:pPr>
            <a:endParaRPr lang="en-US" sz="2400" dirty="0"/>
          </a:p>
        </p:txBody>
      </p:sp>
      <p:sp>
        <p:nvSpPr>
          <p:cNvPr id="7" name="Rectangle 3"/>
          <p:cNvSpPr txBox="1">
            <a:spLocks noChangeArrowheads="1"/>
          </p:cNvSpPr>
          <p:nvPr/>
        </p:nvSpPr>
        <p:spPr>
          <a:xfrm>
            <a:off x="450492" y="1916832"/>
            <a:ext cx="8013700" cy="4536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vi-VN" sz="2400" dirty="0" smtClean="0"/>
          </a:p>
          <a:p>
            <a:pPr>
              <a:buFontTx/>
              <a:buNone/>
            </a:pPr>
            <a:endParaRPr lang="en-US" sz="2400" dirty="0" smtClean="0">
              <a:solidFill>
                <a:srgbClr val="0000CC"/>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2267743" y="1700808"/>
                <a:ext cx="4941609" cy="9418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a:ea typeface="Times New Roman"/>
                          <a:cs typeface="Times New Roman"/>
                        </a:rPr>
                        <m:t>𝐴𝐻</m:t>
                      </m:r>
                      <m:r>
                        <a:rPr lang="en-US" sz="2400" i="1">
                          <a:solidFill>
                            <a:srgbClr val="000000"/>
                          </a:solidFill>
                          <a:latin typeface="Cambria Math"/>
                          <a:ea typeface="Times New Roman"/>
                          <a:cs typeface="Times New Roman"/>
                        </a:rPr>
                        <m:t>=</m:t>
                      </m:r>
                      <m:f>
                        <m:fPr>
                          <m:ctrlPr>
                            <a:rPr lang="vi-VN" sz="2400" i="1">
                              <a:solidFill>
                                <a:srgbClr val="000000"/>
                              </a:solidFill>
                              <a:effectLst/>
                              <a:latin typeface="Cambria Math"/>
                              <a:cs typeface="Times New Roman"/>
                            </a:rPr>
                          </m:ctrlPr>
                        </m:fPr>
                        <m:num>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𝑊h</m:t>
                              </m:r>
                            </m:e>
                            <m:sub>
                              <m:r>
                                <a:rPr lang="en-US" sz="2400" i="1">
                                  <a:solidFill>
                                    <a:srgbClr val="000000"/>
                                  </a:solidFill>
                                  <a:effectLst/>
                                  <a:latin typeface="Cambria Math"/>
                                  <a:ea typeface="Times New Roman"/>
                                  <a:cs typeface="Times New Roman"/>
                                </a:rPr>
                                <m:t>𝑠𝑑</m:t>
                              </m:r>
                            </m:sub>
                          </m:sSub>
                        </m:num>
                        <m:den>
                          <m:d>
                            <m:dPr>
                              <m:ctrlPr>
                                <a:rPr lang="vi-VN" sz="2400" i="1">
                                  <a:solidFill>
                                    <a:srgbClr val="000000"/>
                                  </a:solidFill>
                                  <a:effectLst/>
                                  <a:latin typeface="Cambria Math"/>
                                  <a:cs typeface="Times New Roman"/>
                                </a:rPr>
                              </m:ctrlPr>
                            </m:dPr>
                            <m:e>
                              <m:r>
                                <a:rPr lang="en-US" sz="2400" i="1">
                                  <a:solidFill>
                                    <a:srgbClr val="000000"/>
                                  </a:solidFill>
                                  <a:effectLst/>
                                  <a:latin typeface="Cambria Math"/>
                                  <a:ea typeface="Times New Roman"/>
                                  <a:cs typeface="Times New Roman"/>
                                  <a:sym typeface="Symbol"/>
                                </a:rPr>
                                <m:t></m:t>
                              </m:r>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𝑘</m:t>
                                  </m:r>
                                </m:e>
                                <m:sub>
                                  <m:r>
                                    <a:rPr lang="en-US" sz="2400" i="1">
                                      <a:solidFill>
                                        <a:srgbClr val="000000"/>
                                      </a:solidFill>
                                      <a:effectLst/>
                                      <a:latin typeface="Cambria Math"/>
                                      <a:ea typeface="Times New Roman"/>
                                      <a:cs typeface="Times New Roman"/>
                                    </a:rPr>
                                    <m:t>𝑥𝑠</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𝑈</m:t>
                                  </m:r>
                                </m:e>
                                <m:sub>
                                  <m:r>
                                    <a:rPr lang="en-US" sz="2400" i="1">
                                      <a:solidFill>
                                        <a:srgbClr val="000000"/>
                                      </a:solidFill>
                                      <a:effectLst/>
                                      <a:latin typeface="Cambria Math"/>
                                      <a:ea typeface="Times New Roman"/>
                                      <a:cs typeface="Times New Roman"/>
                                    </a:rPr>
                                    <m:t>𝑎𝑐𝑞</m:t>
                                  </m:r>
                                </m:sub>
                              </m:sSub>
                            </m:e>
                          </m:d>
                        </m:den>
                      </m:f>
                      <m:r>
                        <a:rPr lang="en-US" sz="2400" i="1">
                          <a:solidFill>
                            <a:srgbClr val="000000"/>
                          </a:solidFill>
                          <a:effectLst/>
                          <a:latin typeface="Cambria Math"/>
                          <a:ea typeface="Times New Roman"/>
                          <a:cs typeface="Times New Roman"/>
                        </a:rPr>
                        <m:t>=</m:t>
                      </m:r>
                      <m:f>
                        <m:fPr>
                          <m:ctrlPr>
                            <a:rPr lang="vi-VN" sz="2400" i="1">
                              <a:solidFill>
                                <a:srgbClr val="000000"/>
                              </a:solidFill>
                              <a:effectLst/>
                              <a:latin typeface="Cambria Math"/>
                              <a:cs typeface="Times New Roman"/>
                            </a:rPr>
                          </m:ctrlPr>
                        </m:fPr>
                        <m:num>
                          <m:r>
                            <a:rPr lang="en-US" sz="2400" i="1">
                              <a:solidFill>
                                <a:srgbClr val="000000"/>
                              </a:solidFill>
                              <a:effectLst/>
                              <a:latin typeface="Cambria Math"/>
                              <a:ea typeface="Times New Roman"/>
                              <a:cs typeface="Times New Roman"/>
                            </a:rPr>
                            <m:t> </m:t>
                          </m:r>
                          <m:nary>
                            <m:naryPr>
                              <m:chr m:val="∑"/>
                              <m:limLoc m:val="undOvr"/>
                              <m:ctrlPr>
                                <a:rPr lang="vi-VN" sz="2400" i="1">
                                  <a:solidFill>
                                    <a:srgbClr val="000000"/>
                                  </a:solidFill>
                                  <a:effectLst/>
                                  <a:latin typeface="Cambria Math"/>
                                  <a:cs typeface="Times New Roman"/>
                                </a:rPr>
                              </m:ctrlPr>
                            </m:naryPr>
                            <m:sub>
                              <m:r>
                                <a:rPr lang="en-US" sz="2400" i="1">
                                  <a:solidFill>
                                    <a:srgbClr val="000000"/>
                                  </a:solidFill>
                                  <a:effectLst/>
                                  <a:latin typeface="Cambria Math"/>
                                  <a:ea typeface="Times New Roman"/>
                                  <a:cs typeface="Times New Roman"/>
                                </a:rPr>
                                <m:t>1</m:t>
                              </m:r>
                            </m:sub>
                            <m:sup>
                              <m:r>
                                <a:rPr lang="en-US" sz="2400" i="1">
                                  <a:solidFill>
                                    <a:srgbClr val="000000"/>
                                  </a:solidFill>
                                  <a:effectLst/>
                                  <a:latin typeface="Cambria Math"/>
                                  <a:ea typeface="Times New Roman"/>
                                  <a:cs typeface="Times New Roman"/>
                                </a:rPr>
                                <m:t>𝑛</m:t>
                              </m:r>
                            </m:sup>
                            <m:e>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𝑃</m:t>
                                  </m:r>
                                </m:e>
                                <m:sub>
                                  <m:r>
                                    <a:rPr lang="en-US" sz="2400" i="1">
                                      <a:solidFill>
                                        <a:srgbClr val="000000"/>
                                      </a:solidFill>
                                      <a:effectLst/>
                                      <a:latin typeface="Cambria Math"/>
                                      <a:ea typeface="Times New Roman"/>
                                      <a:cs typeface="Times New Roman"/>
                                    </a:rPr>
                                    <m:t>𝑖</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𝑡</m:t>
                                  </m:r>
                                </m:e>
                                <m:sub>
                                  <m:r>
                                    <a:rPr lang="en-US" sz="2400" i="1">
                                      <a:solidFill>
                                        <a:srgbClr val="000000"/>
                                      </a:solidFill>
                                      <a:effectLst/>
                                      <a:latin typeface="Cambria Math"/>
                                      <a:ea typeface="Times New Roman"/>
                                      <a:cs typeface="Times New Roman"/>
                                    </a:rPr>
                                    <m:t>𝑖</m:t>
                                  </m:r>
                                </m:sub>
                              </m:sSub>
                            </m:e>
                          </m:nary>
                        </m:num>
                        <m:den>
                          <m:d>
                            <m:dPr>
                              <m:ctrlPr>
                                <a:rPr lang="vi-VN" sz="2400" i="1">
                                  <a:solidFill>
                                    <a:srgbClr val="000000"/>
                                  </a:solidFill>
                                  <a:effectLst/>
                                  <a:latin typeface="Cambria Math"/>
                                  <a:cs typeface="Times New Roman"/>
                                </a:rPr>
                              </m:ctrlPr>
                            </m:dPr>
                            <m:e>
                              <m:r>
                                <a:rPr lang="en-US" sz="2400" i="1">
                                  <a:solidFill>
                                    <a:srgbClr val="000000"/>
                                  </a:solidFill>
                                  <a:effectLst/>
                                  <a:latin typeface="Cambria Math"/>
                                  <a:ea typeface="Times New Roman"/>
                                  <a:cs typeface="Times New Roman"/>
                                  <a:sym typeface="Symbol"/>
                                </a:rPr>
                                <m:t></m:t>
                              </m:r>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𝑘</m:t>
                                  </m:r>
                                </m:e>
                                <m:sub>
                                  <m:r>
                                    <a:rPr lang="en-US" sz="2400" i="1">
                                      <a:solidFill>
                                        <a:srgbClr val="000000"/>
                                      </a:solidFill>
                                      <a:effectLst/>
                                      <a:latin typeface="Cambria Math"/>
                                      <a:ea typeface="Times New Roman"/>
                                      <a:cs typeface="Times New Roman"/>
                                    </a:rPr>
                                    <m:t>𝑥𝑠</m:t>
                                  </m:r>
                                </m:sub>
                              </m:sSub>
                              <m:r>
                                <a:rPr lang="en-US" sz="2400" i="1">
                                  <a:solidFill>
                                    <a:srgbClr val="000000"/>
                                  </a:solidFill>
                                  <a:effectLst/>
                                  <a:latin typeface="Cambria Math"/>
                                  <a:ea typeface="Times New Roman"/>
                                  <a:cs typeface="Times New Roman"/>
                                </a:rPr>
                                <m:t>.</m:t>
                              </m:r>
                              <m:sSub>
                                <m:sSubPr>
                                  <m:ctrlPr>
                                    <a:rPr lang="vi-VN" sz="2400" i="1">
                                      <a:solidFill>
                                        <a:srgbClr val="000000"/>
                                      </a:solidFill>
                                      <a:effectLst/>
                                      <a:latin typeface="Cambria Math"/>
                                      <a:cs typeface="Times New Roman"/>
                                    </a:rPr>
                                  </m:ctrlPr>
                                </m:sSubPr>
                                <m:e>
                                  <m:r>
                                    <a:rPr lang="en-US" sz="2400" i="1">
                                      <a:solidFill>
                                        <a:srgbClr val="000000"/>
                                      </a:solidFill>
                                      <a:effectLst/>
                                      <a:latin typeface="Cambria Math"/>
                                      <a:ea typeface="Times New Roman"/>
                                      <a:cs typeface="Times New Roman"/>
                                    </a:rPr>
                                    <m:t>𝑈</m:t>
                                  </m:r>
                                </m:e>
                                <m:sub>
                                  <m:r>
                                    <a:rPr lang="en-US" sz="2400" i="1">
                                      <a:solidFill>
                                        <a:srgbClr val="000000"/>
                                      </a:solidFill>
                                      <a:effectLst/>
                                      <a:latin typeface="Cambria Math"/>
                                      <a:ea typeface="Times New Roman"/>
                                      <a:cs typeface="Times New Roman"/>
                                    </a:rPr>
                                    <m:t>𝑎𝑐𝑞</m:t>
                                  </m:r>
                                </m:sub>
                              </m:sSub>
                            </m:e>
                          </m:d>
                        </m:den>
                      </m:f>
                    </m:oMath>
                  </m:oMathPara>
                </a14:m>
                <a:endParaRPr lang="vi-VN" sz="2400" dirty="0"/>
              </a:p>
            </p:txBody>
          </p:sp>
        </mc:Choice>
        <mc:Fallback xmlns="">
          <p:sp>
            <p:nvSpPr>
              <p:cNvPr id="2" name="Rectangle 1"/>
              <p:cNvSpPr>
                <a:spLocks noRot="1" noChangeAspect="1" noMove="1" noResize="1" noEditPoints="1" noAdjustHandles="1" noChangeArrowheads="1" noChangeShapeType="1" noTextEdit="1"/>
              </p:cNvSpPr>
              <p:nvPr/>
            </p:nvSpPr>
            <p:spPr>
              <a:xfrm>
                <a:off x="2267743" y="1700808"/>
                <a:ext cx="4941609" cy="941861"/>
              </a:xfrm>
              <a:prstGeom prst="rect">
                <a:avLst/>
              </a:prstGeom>
              <a:blipFill rotWithShape="1">
                <a:blip r:embed="rId2"/>
                <a:stretch>
                  <a:fillRect/>
                </a:stretch>
              </a:blipFill>
            </p:spPr>
            <p:txBody>
              <a:bodyPr/>
              <a:lstStyle/>
              <a:p>
                <a:r>
                  <a:rPr lang="vi-VN">
                    <a:noFill/>
                  </a:rPr>
                  <a:t> </a:t>
                </a:r>
              </a:p>
            </p:txBody>
          </p:sp>
        </mc:Fallback>
      </mc:AlternateContent>
      <p:sp>
        <p:nvSpPr>
          <p:cNvPr id="6" name="Rectangle 3"/>
          <p:cNvSpPr txBox="1">
            <a:spLocks noChangeArrowheads="1"/>
          </p:cNvSpPr>
          <p:nvPr/>
        </p:nvSpPr>
        <p:spPr>
          <a:xfrm>
            <a:off x="450492" y="2642668"/>
            <a:ext cx="8013700" cy="36666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Trong</a:t>
            </a:r>
            <a:r>
              <a:rPr lang="en-US" sz="2400" dirty="0" smtClean="0"/>
              <a:t> </a:t>
            </a:r>
            <a:r>
              <a:rPr lang="en-US" sz="2400" dirty="0" err="1"/>
              <a:t>đó</a:t>
            </a:r>
            <a:r>
              <a:rPr lang="en-US" sz="2400" dirty="0"/>
              <a:t>:</a:t>
            </a:r>
            <a:endParaRPr lang="vi-VN" sz="2400" dirty="0"/>
          </a:p>
          <a:p>
            <a:pPr lvl="0"/>
            <a:r>
              <a:rPr lang="en-US" sz="2400" dirty="0"/>
              <a:t>AH – dung </a:t>
            </a:r>
            <a:r>
              <a:rPr lang="en-US" sz="2400" dirty="0" err="1"/>
              <a:t>lượng</a:t>
            </a:r>
            <a:r>
              <a:rPr lang="en-US" sz="2400" dirty="0"/>
              <a:t> </a:t>
            </a:r>
            <a:r>
              <a:rPr lang="en-US" sz="2400" dirty="0" err="1"/>
              <a:t>acquy</a:t>
            </a:r>
            <a:endParaRPr lang="vi-VN" sz="2400" dirty="0"/>
          </a:p>
          <a:p>
            <a:pPr lvl="0"/>
            <a:r>
              <a:rPr lang="en-US" sz="2400" dirty="0" err="1"/>
              <a:t>Wh</a:t>
            </a:r>
            <a:r>
              <a:rPr lang="en-US" sz="2400" dirty="0"/>
              <a:t> – </a:t>
            </a:r>
            <a:r>
              <a:rPr lang="en-US" sz="2400" dirty="0" err="1"/>
              <a:t>Điện</a:t>
            </a:r>
            <a:r>
              <a:rPr lang="en-US" sz="2400" dirty="0"/>
              <a:t> </a:t>
            </a:r>
            <a:r>
              <a:rPr lang="en-US" sz="2400" dirty="0" err="1"/>
              <a:t>năng</a:t>
            </a:r>
            <a:r>
              <a:rPr lang="en-US" sz="2400" dirty="0"/>
              <a:t> </a:t>
            </a:r>
            <a:r>
              <a:rPr lang="en-US" sz="2400" dirty="0" err="1"/>
              <a:t>tiêu</a:t>
            </a:r>
            <a:r>
              <a:rPr lang="en-US" sz="2400" dirty="0"/>
              <a:t> </a:t>
            </a:r>
            <a:r>
              <a:rPr lang="en-US" sz="2400" dirty="0" err="1"/>
              <a:t>thụ</a:t>
            </a:r>
            <a:r>
              <a:rPr lang="en-US" sz="2400" dirty="0"/>
              <a:t> </a:t>
            </a:r>
            <a:r>
              <a:rPr lang="en-US" sz="2400" dirty="0" err="1"/>
              <a:t>trong</a:t>
            </a:r>
            <a:r>
              <a:rPr lang="en-US" sz="2400" dirty="0"/>
              <a:t> </a:t>
            </a:r>
            <a:r>
              <a:rPr lang="en-US" sz="2400" dirty="0" err="1"/>
              <a:t>ngày</a:t>
            </a:r>
            <a:endParaRPr lang="vi-VN" sz="2400" dirty="0"/>
          </a:p>
          <a:p>
            <a:pPr lvl="0"/>
            <a:r>
              <a:rPr lang="en-US" sz="2400" dirty="0"/>
              <a:t> ‘</a:t>
            </a:r>
            <a:r>
              <a:rPr lang="en-US" sz="2400" dirty="0">
                <a:sym typeface="Symbol"/>
              </a:rPr>
              <a:t></a:t>
            </a:r>
            <a:r>
              <a:rPr lang="en-US" sz="2400" dirty="0"/>
              <a:t> - </a:t>
            </a:r>
            <a:r>
              <a:rPr lang="en-US" sz="2400" dirty="0" err="1"/>
              <a:t>hiệu</a:t>
            </a:r>
            <a:r>
              <a:rPr lang="en-US" sz="2400" dirty="0"/>
              <a:t> </a:t>
            </a:r>
            <a:r>
              <a:rPr lang="en-US" sz="2400" dirty="0" err="1"/>
              <a:t>suất</a:t>
            </a:r>
            <a:r>
              <a:rPr lang="en-US" sz="2400" dirty="0"/>
              <a:t> </a:t>
            </a:r>
            <a:r>
              <a:rPr lang="en-US" sz="2400" dirty="0" err="1"/>
              <a:t>acuy</a:t>
            </a:r>
            <a:endParaRPr lang="vi-VN" sz="2400" dirty="0"/>
          </a:p>
          <a:p>
            <a:pPr lvl="0"/>
            <a:r>
              <a:rPr lang="en-US" sz="2400" dirty="0" err="1"/>
              <a:t>k</a:t>
            </a:r>
            <a:r>
              <a:rPr lang="en-US" sz="2400" baseline="-25000" dirty="0" err="1"/>
              <a:t>xs</a:t>
            </a:r>
            <a:r>
              <a:rPr lang="en-US" sz="2400" dirty="0"/>
              <a:t> – </a:t>
            </a:r>
            <a:r>
              <a:rPr lang="en-US" sz="2400" dirty="0" err="1"/>
              <a:t>hệ</a:t>
            </a:r>
            <a:r>
              <a:rPr lang="en-US" sz="2400" dirty="0"/>
              <a:t> </a:t>
            </a:r>
            <a:r>
              <a:rPr lang="en-US" sz="2400" dirty="0" err="1"/>
              <a:t>số</a:t>
            </a:r>
            <a:r>
              <a:rPr lang="en-US" sz="2400" dirty="0"/>
              <a:t> </a:t>
            </a:r>
            <a:r>
              <a:rPr lang="en-US" sz="2400" dirty="0" err="1"/>
              <a:t>xả</a:t>
            </a:r>
            <a:r>
              <a:rPr lang="en-US" sz="2400" dirty="0"/>
              <a:t> </a:t>
            </a:r>
            <a:r>
              <a:rPr lang="en-US" sz="2400" dirty="0" err="1"/>
              <a:t>sâu</a:t>
            </a:r>
            <a:r>
              <a:rPr lang="en-US" sz="2400" dirty="0"/>
              <a:t> (</a:t>
            </a:r>
            <a:r>
              <a:rPr lang="en-US" sz="2400" dirty="0" err="1"/>
              <a:t>thường</a:t>
            </a:r>
            <a:r>
              <a:rPr lang="en-US" sz="2400" dirty="0"/>
              <a:t> </a:t>
            </a:r>
            <a:r>
              <a:rPr lang="en-US" sz="2400" dirty="0" err="1"/>
              <a:t>chọn</a:t>
            </a:r>
            <a:r>
              <a:rPr lang="en-US" sz="2400" dirty="0"/>
              <a:t> 0,6)</a:t>
            </a:r>
            <a:endParaRPr lang="vi-VN" sz="2400" dirty="0"/>
          </a:p>
          <a:p>
            <a:pPr lvl="0"/>
            <a:r>
              <a:rPr lang="en-US" sz="2400" dirty="0" err="1"/>
              <a:t>U</a:t>
            </a:r>
            <a:r>
              <a:rPr lang="en-US" sz="2400" baseline="-25000" dirty="0" err="1"/>
              <a:t>acq</a:t>
            </a:r>
            <a:r>
              <a:rPr lang="en-US" sz="2400" baseline="-25000" dirty="0"/>
              <a:t> </a:t>
            </a:r>
            <a:r>
              <a:rPr lang="en-US" sz="2400" dirty="0"/>
              <a:t>- </a:t>
            </a:r>
            <a:r>
              <a:rPr lang="en-US" sz="2400" dirty="0" err="1"/>
              <a:t>điện</a:t>
            </a:r>
            <a:r>
              <a:rPr lang="en-US" sz="2400" dirty="0"/>
              <a:t> </a:t>
            </a:r>
            <a:r>
              <a:rPr lang="en-US" sz="2400" dirty="0" err="1"/>
              <a:t>áp</a:t>
            </a:r>
            <a:r>
              <a:rPr lang="en-US" sz="2400" dirty="0"/>
              <a:t> </a:t>
            </a:r>
            <a:r>
              <a:rPr lang="en-US" sz="2400" dirty="0" err="1"/>
              <a:t>acquy</a:t>
            </a:r>
            <a:endParaRPr lang="vi-VN" sz="2400" dirty="0"/>
          </a:p>
          <a:p>
            <a:pPr lvl="0"/>
            <a:r>
              <a:rPr lang="vi-VN" sz="2400" dirty="0"/>
              <a:t>P</a:t>
            </a:r>
            <a:r>
              <a:rPr lang="vi-VN" sz="2400" baseline="-25000" dirty="0"/>
              <a:t>i</a:t>
            </a:r>
            <a:r>
              <a:rPr lang="vi-VN" sz="2400" dirty="0"/>
              <a:t> – công suất của từng thiết bị</a:t>
            </a:r>
          </a:p>
          <a:p>
            <a:pPr lvl="0"/>
            <a:r>
              <a:rPr lang="vi-VN" sz="2400" dirty="0"/>
              <a:t>t</a:t>
            </a:r>
            <a:r>
              <a:rPr lang="vi-VN" sz="2400" baseline="-25000" dirty="0"/>
              <a:t>i</a:t>
            </a:r>
            <a:r>
              <a:rPr lang="vi-VN" sz="2400" dirty="0"/>
              <a:t> – thời gian sử dụng điện trong ngày của từng thiết bị</a:t>
            </a:r>
          </a:p>
          <a:p>
            <a:pPr marL="0" indent="0">
              <a:buFont typeface="Arial" pitchFamily="34" charset="0"/>
              <a:buNone/>
            </a:pPr>
            <a:endParaRPr lang="en-US" sz="2400" dirty="0"/>
          </a:p>
        </p:txBody>
      </p:sp>
    </p:spTree>
    <p:extLst>
      <p:ext uri="{BB962C8B-B14F-4D97-AF65-F5344CB8AC3E}">
        <p14:creationId xmlns:p14="http://schemas.microsoft.com/office/powerpoint/2010/main" val="3080526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2034</TotalTime>
  <Words>1989</Words>
  <Application>Microsoft Office PowerPoint</Application>
  <PresentationFormat>On-screen Show (4:3)</PresentationFormat>
  <Paragraphs>155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Thiết kế chiếu sáng bằng NLMT</vt:lpstr>
      <vt:lpstr>1. cấu hình hệ thống</vt:lpstr>
      <vt:lpstr>1. cấu hình hệ thống</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2. Các bước thiết kế</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lpstr>3. MPPT và nạp acquy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139</cp:revision>
  <dcterms:created xsi:type="dcterms:W3CDTF">2018-11-18T03:13:45Z</dcterms:created>
  <dcterms:modified xsi:type="dcterms:W3CDTF">2019-07-09T03:37:40Z</dcterms:modified>
</cp:coreProperties>
</file>