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9" r:id="rId3"/>
    <p:sldId id="282" r:id="rId4"/>
    <p:sldId id="287" r:id="rId5"/>
    <p:sldId id="290" r:id="rId6"/>
    <p:sldId id="291" r:id="rId7"/>
    <p:sldId id="284" r:id="rId8"/>
    <p:sldId id="257" r:id="rId9"/>
    <p:sldId id="260" r:id="rId10"/>
    <p:sldId id="265" r:id="rId11"/>
    <p:sldId id="266" r:id="rId12"/>
    <p:sldId id="261" r:id="rId13"/>
    <p:sldId id="262" r:id="rId14"/>
    <p:sldId id="268" r:id="rId15"/>
    <p:sldId id="267" r:id="rId16"/>
    <p:sldId id="269" r:id="rId17"/>
    <p:sldId id="270" r:id="rId18"/>
    <p:sldId id="271" r:id="rId19"/>
    <p:sldId id="292" r:id="rId20"/>
    <p:sldId id="309" r:id="rId21"/>
    <p:sldId id="310" r:id="rId22"/>
    <p:sldId id="311" r:id="rId23"/>
    <p:sldId id="272" r:id="rId24"/>
    <p:sldId id="273" r:id="rId25"/>
    <p:sldId id="274" r:id="rId26"/>
    <p:sldId id="275" r:id="rId27"/>
    <p:sldId id="276" r:id="rId28"/>
    <p:sldId id="277" r:id="rId29"/>
    <p:sldId id="278" r:id="rId30"/>
    <p:sldId id="279" r:id="rId31"/>
    <p:sldId id="285" r:id="rId32"/>
    <p:sldId id="295" r:id="rId33"/>
    <p:sldId id="296" r:id="rId34"/>
    <p:sldId id="297" r:id="rId35"/>
    <p:sldId id="305" r:id="rId36"/>
    <p:sldId id="303" r:id="rId37"/>
    <p:sldId id="288" r:id="rId38"/>
    <p:sldId id="299" r:id="rId39"/>
    <p:sldId id="301" r:id="rId40"/>
    <p:sldId id="300" r:id="rId41"/>
    <p:sldId id="281" r:id="rId42"/>
    <p:sldId id="302" r:id="rId43"/>
    <p:sldId id="306" r:id="rId44"/>
    <p:sldId id="307" r:id="rId45"/>
    <p:sldId id="30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p:cViewPr varScale="1">
        <p:scale>
          <a:sx n="81" d="100"/>
          <a:sy n="81" d="100"/>
        </p:scale>
        <p:origin x="1028" y="56"/>
      </p:cViewPr>
      <p:guideLst>
        <p:guide orient="horz" pos="2160"/>
        <p:guide pos="2880"/>
      </p:guideLst>
    </p:cSldViewPr>
  </p:slideViewPr>
  <p:notesTextViewPr>
    <p:cViewPr>
      <p:scale>
        <a:sx n="1" d="1"/>
        <a:sy n="1" d="1"/>
      </p:scale>
      <p:origin x="0" y="0"/>
    </p:cViewPr>
  </p:notesTextViewPr>
  <p:sorterViewPr>
    <p:cViewPr>
      <p:scale>
        <a:sx n="100" d="100"/>
        <a:sy n="100" d="100"/>
      </p:scale>
      <p:origin x="0" y="163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7AD03-6B6F-4DB8-B278-3B8925DE37FA}" type="datetimeFigureOut">
              <a:rPr lang="en-US" smtClean="0"/>
              <a:t>3/7/2020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4A199E-EB4B-463C-856E-BF778E1B3C08}" type="slidenum">
              <a:rPr lang="en-US" smtClean="0"/>
              <a:t>‹#›</a:t>
            </a:fld>
            <a:endParaRPr lang="en-US"/>
          </a:p>
        </p:txBody>
      </p:sp>
    </p:spTree>
    <p:extLst>
      <p:ext uri="{BB962C8B-B14F-4D97-AF65-F5344CB8AC3E}">
        <p14:creationId xmlns:p14="http://schemas.microsoft.com/office/powerpoint/2010/main" val="241612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A199E-EB4B-463C-856E-BF778E1B3C08}" type="slidenum">
              <a:rPr lang="en-US" smtClean="0"/>
              <a:t>41</a:t>
            </a:fld>
            <a:endParaRPr lang="en-US"/>
          </a:p>
        </p:txBody>
      </p:sp>
    </p:spTree>
    <p:extLst>
      <p:ext uri="{BB962C8B-B14F-4D97-AF65-F5344CB8AC3E}">
        <p14:creationId xmlns:p14="http://schemas.microsoft.com/office/powerpoint/2010/main" val="382058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BA457-E433-46F7-9E78-52603164EC7E}"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5851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5E8E4-413F-4071-88D6-A3F80AEE6FF3}"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32218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505C9-BF4D-4E97-84B9-646C83F8FFD7}"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2243168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FABDB-1A10-4AE8-B059-BE7FBAF06745}"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31783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774FD-ADB8-49E3-A4C8-BE9AB8556F15}" type="datetime1">
              <a:rPr lang="en-US" smtClean="0"/>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922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62AB4-F9FC-4295-80AB-AA67FE96C338}"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357339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D360A4-0A00-45ED-BFDA-47F45FD28132}" type="datetime1">
              <a:rPr lang="en-US" smtClean="0"/>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393609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73945-9E24-4A82-AA0E-86D633FA08FC}" type="datetime1">
              <a:rPr lang="en-US" smtClean="0"/>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97361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01EB-DE65-4F18-A808-4A3A5F6BCEE6}" type="datetime1">
              <a:rPr lang="en-US" smtClean="0"/>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296865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DA7BD4-F56A-425C-95B4-4330D5996B7C}"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284215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A9F29-B643-4F64-8EB3-0B45329B1EDF}" type="datetime1">
              <a:rPr lang="en-US" smtClean="0"/>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t>‹#›</a:t>
            </a:fld>
            <a:endParaRPr lang="en-US"/>
          </a:p>
        </p:txBody>
      </p:sp>
    </p:spTree>
    <p:extLst>
      <p:ext uri="{BB962C8B-B14F-4D97-AF65-F5344CB8AC3E}">
        <p14:creationId xmlns:p14="http://schemas.microsoft.com/office/powerpoint/2010/main" val="132967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EC715-FD84-4FB4-80B6-670B57FDBA0E}" type="datetime1">
              <a:rPr lang="en-US" smtClean="0"/>
              <a:t>3/7/2020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B762-D7D0-4BE0-9AF2-065F899B6A77}" type="slidenum">
              <a:rPr lang="en-US" smtClean="0"/>
              <a:t>‹#›</a:t>
            </a:fld>
            <a:endParaRPr lang="en-US"/>
          </a:p>
        </p:txBody>
      </p:sp>
    </p:spTree>
    <p:extLst>
      <p:ext uri="{BB962C8B-B14F-4D97-AF65-F5344CB8AC3E}">
        <p14:creationId xmlns:p14="http://schemas.microsoft.com/office/powerpoint/2010/main" val="2797754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Chong%20set%20Varistor/Chong%20set/SPD/Surge%20Protection%20guide.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file:///C:\Users\Notebook\Desktop\RD%20nh&#225;p.xls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981200"/>
          </a:xfrm>
          <a:solidFill>
            <a:srgbClr val="FFFF00"/>
          </a:solidFill>
        </p:spPr>
        <p:txBody>
          <a:bodyPr>
            <a:normAutofit/>
          </a:bodyPr>
          <a:lstStyle/>
          <a:p>
            <a:r>
              <a:rPr lang="en-US" b="1" dirty="0" err="1" smtClean="0">
                <a:latin typeface="Arial" pitchFamily="34" charset="0"/>
                <a:cs typeface="Arial" pitchFamily="34" charset="0"/>
              </a:rPr>
              <a:t>Chuyên</a:t>
            </a:r>
            <a:r>
              <a:rPr lang="en-US" b="1" dirty="0" smtClean="0">
                <a:latin typeface="Arial" pitchFamily="34" charset="0"/>
                <a:cs typeface="Arial" pitchFamily="34" charset="0"/>
              </a:rPr>
              <a:t> </a:t>
            </a:r>
            <a:r>
              <a:rPr lang="en-US" b="1" dirty="0" err="1" smtClean="0">
                <a:latin typeface="Arial" pitchFamily="34" charset="0"/>
                <a:cs typeface="Arial" pitchFamily="34" charset="0"/>
              </a:rPr>
              <a:t>đề</a:t>
            </a:r>
            <a:r>
              <a:rPr lang="en-US" b="1" dirty="0" smtClean="0">
                <a:latin typeface="Arial" pitchFamily="34" charset="0"/>
                <a:cs typeface="Arial" pitchFamily="34" charset="0"/>
              </a:rPr>
              <a:t> 3</a:t>
            </a:r>
            <a:br>
              <a:rPr lang="en-US" b="1" dirty="0" smtClean="0">
                <a:latin typeface="Arial" pitchFamily="34" charset="0"/>
                <a:cs typeface="Arial" pitchFamily="34" charset="0"/>
              </a:rPr>
            </a:br>
            <a:r>
              <a:rPr lang="en-US" b="1" dirty="0" smtClean="0">
                <a:latin typeface="Arial" pitchFamily="34" charset="0"/>
                <a:cs typeface="Arial" pitchFamily="34" charset="0"/>
              </a:rPr>
              <a:t>BẢO </a:t>
            </a:r>
            <a:r>
              <a:rPr lang="en-US" b="1" dirty="0" smtClean="0">
                <a:latin typeface="Arial" pitchFamily="34" charset="0"/>
                <a:cs typeface="Arial" pitchFamily="34" charset="0"/>
              </a:rPr>
              <a:t>VỆ XUNG ĐIỆN ÁP</a:t>
            </a:r>
            <a:endParaRPr lang="en-US" b="1" dirty="0">
              <a:latin typeface="Arial" pitchFamily="34" charset="0"/>
              <a:cs typeface="Arial" pitchFamily="34" charset="0"/>
            </a:endParaRPr>
          </a:p>
        </p:txBody>
      </p:sp>
      <p:sp>
        <p:nvSpPr>
          <p:cNvPr id="3" name="Subtitle 2"/>
          <p:cNvSpPr>
            <a:spLocks noGrp="1"/>
          </p:cNvSpPr>
          <p:nvPr>
            <p:ph type="subTitle" idx="1"/>
          </p:nvPr>
        </p:nvSpPr>
        <p:spPr>
          <a:xfrm>
            <a:off x="1524000" y="2819400"/>
            <a:ext cx="6400800" cy="2743200"/>
          </a:xfrm>
        </p:spPr>
        <p:txBody>
          <a:bodyPr>
            <a:normAutofit fontScale="77500" lnSpcReduction="20000"/>
          </a:bodyPr>
          <a:lstStyle/>
          <a:p>
            <a:pPr marL="514350" indent="-514350" algn="l">
              <a:buAutoNum type="arabicPeriod"/>
            </a:pPr>
            <a:r>
              <a:rPr lang="en-US" b="1" dirty="0" err="1" smtClean="0">
                <a:solidFill>
                  <a:schemeClr val="tx1"/>
                </a:solidFill>
              </a:rPr>
              <a:t>Xung</a:t>
            </a:r>
            <a:r>
              <a:rPr lang="en-US" b="1" dirty="0" smtClean="0">
                <a:solidFill>
                  <a:schemeClr val="tx1"/>
                </a:solidFill>
              </a:rPr>
              <a:t> </a:t>
            </a:r>
            <a:r>
              <a:rPr lang="en-US" b="1" dirty="0" err="1">
                <a:solidFill>
                  <a:schemeClr val="tx1"/>
                </a:solidFill>
              </a:rPr>
              <a:t>điện</a:t>
            </a:r>
            <a:r>
              <a:rPr lang="en-US" b="1" dirty="0">
                <a:solidFill>
                  <a:schemeClr val="tx1"/>
                </a:solidFill>
              </a:rPr>
              <a:t> </a:t>
            </a:r>
            <a:r>
              <a:rPr lang="en-US" b="1" dirty="0" err="1">
                <a:solidFill>
                  <a:schemeClr val="tx1"/>
                </a:solidFill>
              </a:rPr>
              <a:t>áp</a:t>
            </a:r>
            <a:r>
              <a:rPr lang="en-US" b="1" dirty="0">
                <a:solidFill>
                  <a:schemeClr val="tx1"/>
                </a:solidFill>
              </a:rPr>
              <a:t>, </a:t>
            </a:r>
            <a:r>
              <a:rPr lang="en-US" b="1" dirty="0" err="1">
                <a:solidFill>
                  <a:schemeClr val="tx1"/>
                </a:solidFill>
              </a:rPr>
              <a:t>dòng</a:t>
            </a:r>
            <a:r>
              <a:rPr lang="en-US" b="1" dirty="0">
                <a:solidFill>
                  <a:schemeClr val="tx1"/>
                </a:solidFill>
              </a:rPr>
              <a:t> </a:t>
            </a:r>
            <a:r>
              <a:rPr lang="en-US" b="1" dirty="0" err="1" smtClean="0">
                <a:solidFill>
                  <a:schemeClr val="tx1"/>
                </a:solidFill>
              </a:rPr>
              <a:t>điện</a:t>
            </a:r>
            <a:endParaRPr lang="en-US" b="1" dirty="0" smtClean="0">
              <a:solidFill>
                <a:schemeClr val="tx1"/>
              </a:solidFill>
            </a:endParaRPr>
          </a:p>
          <a:p>
            <a:pPr marL="514350" indent="-514350" algn="l">
              <a:buAutoNum type="arabicPeriod"/>
            </a:pPr>
            <a:r>
              <a:rPr lang="en-US" b="1" dirty="0" err="1" smtClean="0">
                <a:solidFill>
                  <a:schemeClr val="tx1"/>
                </a:solidFill>
              </a:rPr>
              <a:t>Khái</a:t>
            </a:r>
            <a:r>
              <a:rPr lang="en-US" b="1" dirty="0" smtClean="0">
                <a:solidFill>
                  <a:schemeClr val="tx1"/>
                </a:solidFill>
              </a:rPr>
              <a:t> </a:t>
            </a:r>
            <a:r>
              <a:rPr lang="en-US" b="1" dirty="0" err="1">
                <a:solidFill>
                  <a:schemeClr val="tx1"/>
                </a:solidFill>
              </a:rPr>
              <a:t>quát</a:t>
            </a:r>
            <a:r>
              <a:rPr lang="en-US" b="1" dirty="0">
                <a:solidFill>
                  <a:schemeClr val="tx1"/>
                </a:solidFill>
              </a:rPr>
              <a:t> </a:t>
            </a:r>
            <a:r>
              <a:rPr lang="en-US" b="1" dirty="0" err="1">
                <a:solidFill>
                  <a:schemeClr val="tx1"/>
                </a:solidFill>
              </a:rPr>
              <a:t>về</a:t>
            </a:r>
            <a:r>
              <a:rPr lang="en-US" b="1" dirty="0">
                <a:solidFill>
                  <a:schemeClr val="tx1"/>
                </a:solidFill>
              </a:rPr>
              <a:t> </a:t>
            </a:r>
            <a:r>
              <a:rPr lang="en-US" b="1" dirty="0" err="1" smtClean="0">
                <a:solidFill>
                  <a:schemeClr val="tx1"/>
                </a:solidFill>
              </a:rPr>
              <a:t>sét</a:t>
            </a:r>
            <a:endParaRPr lang="en-US" b="1" dirty="0" smtClean="0">
              <a:solidFill>
                <a:schemeClr val="tx1"/>
              </a:solidFill>
            </a:endParaRPr>
          </a:p>
          <a:p>
            <a:pPr marL="514350" indent="-514350" algn="l">
              <a:buAutoNum type="arabicPeriod"/>
            </a:pPr>
            <a:r>
              <a:rPr lang="en-US" b="1" dirty="0" err="1" smtClean="0">
                <a:solidFill>
                  <a:schemeClr val="tx1"/>
                </a:solidFill>
              </a:rPr>
              <a:t>Vùng</a:t>
            </a:r>
            <a:r>
              <a:rPr lang="en-US" b="1" dirty="0" smtClean="0">
                <a:solidFill>
                  <a:schemeClr val="tx1"/>
                </a:solidFill>
              </a:rPr>
              <a:t> </a:t>
            </a:r>
            <a:r>
              <a:rPr lang="en-US" b="1" dirty="0" err="1">
                <a:solidFill>
                  <a:schemeClr val="tx1"/>
                </a:solidFill>
              </a:rPr>
              <a:t>ảnh</a:t>
            </a:r>
            <a:r>
              <a:rPr lang="en-US" b="1" dirty="0">
                <a:solidFill>
                  <a:schemeClr val="tx1"/>
                </a:solidFill>
              </a:rPr>
              <a:t> </a:t>
            </a:r>
            <a:r>
              <a:rPr lang="en-US" b="1" dirty="0" err="1">
                <a:solidFill>
                  <a:schemeClr val="tx1"/>
                </a:solidFill>
              </a:rPr>
              <a:t>hưởng</a:t>
            </a:r>
            <a:r>
              <a:rPr lang="en-US" b="1" dirty="0">
                <a:solidFill>
                  <a:schemeClr val="tx1"/>
                </a:solidFill>
              </a:rPr>
              <a:t> </a:t>
            </a:r>
            <a:r>
              <a:rPr lang="en-US" b="1" dirty="0" err="1">
                <a:solidFill>
                  <a:schemeClr val="tx1"/>
                </a:solidFill>
              </a:rPr>
              <a:t>của</a:t>
            </a:r>
            <a:r>
              <a:rPr lang="en-US" b="1" dirty="0">
                <a:solidFill>
                  <a:schemeClr val="tx1"/>
                </a:solidFill>
              </a:rPr>
              <a:t> </a:t>
            </a:r>
            <a:r>
              <a:rPr lang="en-US" b="1" dirty="0" err="1">
                <a:solidFill>
                  <a:schemeClr val="tx1"/>
                </a:solidFill>
              </a:rPr>
              <a:t>dòng</a:t>
            </a:r>
            <a:r>
              <a:rPr lang="en-US" b="1" dirty="0">
                <a:solidFill>
                  <a:schemeClr val="tx1"/>
                </a:solidFill>
              </a:rPr>
              <a:t> </a:t>
            </a:r>
            <a:r>
              <a:rPr lang="en-US" b="1" dirty="0" err="1" smtClean="0">
                <a:solidFill>
                  <a:schemeClr val="tx1"/>
                </a:solidFill>
              </a:rPr>
              <a:t>sét</a:t>
            </a:r>
            <a:endParaRPr lang="en-US" b="1" dirty="0" smtClean="0">
              <a:solidFill>
                <a:schemeClr val="tx1"/>
              </a:solidFill>
            </a:endParaRPr>
          </a:p>
          <a:p>
            <a:pPr marL="514350" indent="-514350" algn="l">
              <a:buAutoNum type="arabicPeriod"/>
            </a:pPr>
            <a:r>
              <a:rPr lang="en-US" b="1" dirty="0" err="1" smtClean="0">
                <a:solidFill>
                  <a:schemeClr val="tx1"/>
                </a:solidFill>
              </a:rPr>
              <a:t>Tác</a:t>
            </a:r>
            <a:r>
              <a:rPr lang="en-US" b="1" dirty="0" smtClean="0">
                <a:solidFill>
                  <a:schemeClr val="tx1"/>
                </a:solidFill>
              </a:rPr>
              <a:t> </a:t>
            </a:r>
            <a:r>
              <a:rPr lang="en-US" b="1" dirty="0" err="1" smtClean="0">
                <a:solidFill>
                  <a:schemeClr val="tx1"/>
                </a:solidFill>
              </a:rPr>
              <a:t>hại</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a:t>
            </a:r>
            <a:r>
              <a:rPr lang="en-US" b="1" dirty="0" err="1" smtClean="0">
                <a:solidFill>
                  <a:schemeClr val="tx1"/>
                </a:solidFill>
              </a:rPr>
              <a:t>xung</a:t>
            </a:r>
            <a:r>
              <a:rPr lang="en-US" b="1" dirty="0" smtClean="0">
                <a:solidFill>
                  <a:schemeClr val="tx1"/>
                </a:solidFill>
              </a:rPr>
              <a:t> </a:t>
            </a:r>
            <a:r>
              <a:rPr lang="en-US" b="1" dirty="0" err="1" smtClean="0">
                <a:solidFill>
                  <a:schemeClr val="tx1"/>
                </a:solidFill>
              </a:rPr>
              <a:t>sét</a:t>
            </a:r>
            <a:endParaRPr lang="en-US" b="1" dirty="0" smtClean="0">
              <a:solidFill>
                <a:schemeClr val="tx1"/>
              </a:solidFill>
            </a:endParaRPr>
          </a:p>
          <a:p>
            <a:pPr marL="514350" indent="-514350" algn="l">
              <a:buAutoNum type="arabicPeriod"/>
            </a:pPr>
            <a:r>
              <a:rPr lang="en-US" b="1" dirty="0" err="1" smtClean="0">
                <a:solidFill>
                  <a:schemeClr val="tx1"/>
                </a:solidFill>
              </a:rPr>
              <a:t>Bảo</a:t>
            </a:r>
            <a:r>
              <a:rPr lang="en-US" b="1" dirty="0" smtClean="0">
                <a:solidFill>
                  <a:schemeClr val="tx1"/>
                </a:solidFill>
              </a:rPr>
              <a:t> </a:t>
            </a:r>
            <a:r>
              <a:rPr lang="en-US" b="1" dirty="0" err="1">
                <a:solidFill>
                  <a:schemeClr val="tx1"/>
                </a:solidFill>
              </a:rPr>
              <a:t>vệ</a:t>
            </a:r>
            <a:r>
              <a:rPr lang="en-US" b="1" dirty="0">
                <a:solidFill>
                  <a:schemeClr val="tx1"/>
                </a:solidFill>
              </a:rPr>
              <a:t> </a:t>
            </a:r>
            <a:r>
              <a:rPr lang="en-US" b="1" dirty="0" err="1">
                <a:solidFill>
                  <a:schemeClr val="tx1"/>
                </a:solidFill>
              </a:rPr>
              <a:t>xung</a:t>
            </a:r>
            <a:r>
              <a:rPr lang="en-US" b="1" dirty="0">
                <a:solidFill>
                  <a:schemeClr val="tx1"/>
                </a:solidFill>
              </a:rPr>
              <a:t> </a:t>
            </a:r>
            <a:r>
              <a:rPr lang="en-US" b="1" dirty="0" err="1">
                <a:solidFill>
                  <a:schemeClr val="tx1"/>
                </a:solidFill>
              </a:rPr>
              <a:t>sét</a:t>
            </a:r>
            <a:r>
              <a:rPr lang="en-US" b="1" dirty="0">
                <a:solidFill>
                  <a:schemeClr val="tx1"/>
                </a:solidFill>
              </a:rPr>
              <a:t> </a:t>
            </a:r>
            <a:r>
              <a:rPr lang="en-US" b="1" dirty="0" err="1">
                <a:solidFill>
                  <a:schemeClr val="tx1"/>
                </a:solidFill>
              </a:rPr>
              <a:t>cho</a:t>
            </a:r>
            <a:r>
              <a:rPr lang="en-US" b="1" dirty="0">
                <a:solidFill>
                  <a:schemeClr val="tx1"/>
                </a:solidFill>
              </a:rPr>
              <a:t> </a:t>
            </a:r>
            <a:r>
              <a:rPr lang="en-US" b="1" dirty="0" err="1">
                <a:solidFill>
                  <a:schemeClr val="tx1"/>
                </a:solidFill>
              </a:rPr>
              <a:t>thiết</a:t>
            </a:r>
            <a:r>
              <a:rPr lang="en-US" b="1" dirty="0">
                <a:solidFill>
                  <a:schemeClr val="tx1"/>
                </a:solidFill>
              </a:rPr>
              <a:t> </a:t>
            </a:r>
            <a:r>
              <a:rPr lang="en-US" b="1" dirty="0" err="1" smtClean="0">
                <a:solidFill>
                  <a:schemeClr val="tx1"/>
                </a:solidFill>
              </a:rPr>
              <a:t>bị</a:t>
            </a:r>
            <a:endParaRPr lang="en-US" b="1" dirty="0" smtClean="0">
              <a:solidFill>
                <a:schemeClr val="tx1"/>
              </a:solidFill>
            </a:endParaRPr>
          </a:p>
          <a:p>
            <a:pPr marL="514350" indent="-514350" algn="l">
              <a:buAutoNum type="arabicPeriod"/>
            </a:pPr>
            <a:r>
              <a:rPr lang="en-US" b="1" dirty="0" err="1">
                <a:solidFill>
                  <a:schemeClr val="tx1"/>
                </a:solidFill>
              </a:rPr>
              <a:t>Tiêu</a:t>
            </a:r>
            <a:r>
              <a:rPr lang="en-US" b="1" dirty="0">
                <a:solidFill>
                  <a:schemeClr val="tx1"/>
                </a:solidFill>
              </a:rPr>
              <a:t> </a:t>
            </a:r>
            <a:r>
              <a:rPr lang="en-US" b="1" dirty="0" err="1">
                <a:solidFill>
                  <a:schemeClr val="tx1"/>
                </a:solidFill>
              </a:rPr>
              <a:t>chuẩn</a:t>
            </a:r>
            <a:r>
              <a:rPr lang="en-US" b="1" dirty="0">
                <a:solidFill>
                  <a:schemeClr val="tx1"/>
                </a:solidFill>
              </a:rPr>
              <a:t> </a:t>
            </a:r>
            <a:r>
              <a:rPr lang="en-US" b="1" dirty="0" err="1" smtClean="0">
                <a:solidFill>
                  <a:schemeClr val="tx1"/>
                </a:solidFill>
              </a:rPr>
              <a:t>về</a:t>
            </a:r>
            <a:r>
              <a:rPr lang="en-US" b="1" dirty="0" smtClean="0">
                <a:solidFill>
                  <a:schemeClr val="tx1"/>
                </a:solidFill>
              </a:rPr>
              <a:t> </a:t>
            </a:r>
            <a:r>
              <a:rPr lang="en-US" b="1" dirty="0" err="1" smtClean="0">
                <a:solidFill>
                  <a:schemeClr val="tx1"/>
                </a:solidFill>
              </a:rPr>
              <a:t>xung</a:t>
            </a:r>
            <a:r>
              <a:rPr lang="en-US" b="1" dirty="0" smtClean="0">
                <a:solidFill>
                  <a:schemeClr val="tx1"/>
                </a:solidFill>
              </a:rPr>
              <a:t> </a:t>
            </a:r>
            <a:r>
              <a:rPr lang="en-US" b="1" dirty="0" err="1" smtClean="0">
                <a:solidFill>
                  <a:schemeClr val="tx1"/>
                </a:solidFill>
              </a:rPr>
              <a:t>sét</a:t>
            </a:r>
            <a:endParaRPr lang="en-US" b="1" dirty="0" smtClean="0">
              <a:solidFill>
                <a:schemeClr val="tx1"/>
              </a:solidFill>
            </a:endParaRPr>
          </a:p>
          <a:p>
            <a:pPr marL="514350" indent="-514350" algn="l">
              <a:buAutoNum type="arabicPeriod"/>
            </a:pPr>
            <a:r>
              <a:rPr lang="en-US" b="1" dirty="0" err="1">
                <a:solidFill>
                  <a:schemeClr val="tx1"/>
                </a:solidFill>
              </a:rPr>
              <a:t>Giải</a:t>
            </a:r>
            <a:r>
              <a:rPr lang="en-US" b="1" dirty="0">
                <a:solidFill>
                  <a:schemeClr val="tx1"/>
                </a:solidFill>
              </a:rPr>
              <a:t> </a:t>
            </a:r>
            <a:r>
              <a:rPr lang="en-US" b="1" dirty="0" err="1">
                <a:solidFill>
                  <a:schemeClr val="tx1"/>
                </a:solidFill>
              </a:rPr>
              <a:t>pháp</a:t>
            </a:r>
            <a:endParaRPr lang="en-US" b="1" dirty="0">
              <a:solidFill>
                <a:schemeClr val="tx1"/>
              </a:solidFill>
            </a:endParaRPr>
          </a:p>
        </p:txBody>
      </p:sp>
      <p:sp>
        <p:nvSpPr>
          <p:cNvPr id="4" name="Date Placeholder 3"/>
          <p:cNvSpPr>
            <a:spLocks noGrp="1"/>
          </p:cNvSpPr>
          <p:nvPr>
            <p:ph type="dt" sz="half" idx="10"/>
          </p:nvPr>
        </p:nvSpPr>
        <p:spPr/>
        <p:txBody>
          <a:bodyPr/>
          <a:lstStyle/>
          <a:p>
            <a:fld id="{0C7BE374-76AA-4A10-B69C-FD7381E81078}"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1</a:t>
            </a:fld>
            <a:endParaRPr lang="en-US"/>
          </a:p>
        </p:txBody>
      </p:sp>
    </p:spTree>
    <p:extLst>
      <p:ext uri="{BB962C8B-B14F-4D97-AF65-F5344CB8AC3E}">
        <p14:creationId xmlns:p14="http://schemas.microsoft.com/office/powerpoint/2010/main" val="251447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066800"/>
            <a:ext cx="6858000" cy="715962"/>
          </a:xfrm>
        </p:spPr>
        <p:txBody>
          <a:bodyPr>
            <a:normAutofit/>
          </a:bodyPr>
          <a:lstStyle/>
          <a:p>
            <a:pPr algn="l"/>
            <a:r>
              <a:rPr lang="en-US" sz="2800" b="1" dirty="0" err="1" smtClean="0"/>
              <a:t>Sét</a:t>
            </a:r>
            <a:r>
              <a:rPr lang="en-US" sz="2800" b="1" dirty="0" smtClean="0"/>
              <a:t> </a:t>
            </a:r>
            <a:r>
              <a:rPr lang="en-US" sz="2800" b="1" dirty="0" err="1" smtClean="0"/>
              <a:t>đánh</a:t>
            </a:r>
            <a:r>
              <a:rPr lang="en-US" sz="2800" b="1" dirty="0" smtClean="0"/>
              <a:t> </a:t>
            </a:r>
            <a:r>
              <a:rPr lang="en-US" sz="2800" b="1" dirty="0" err="1" smtClean="0"/>
              <a:t>từ</a:t>
            </a:r>
            <a:r>
              <a:rPr lang="en-US" sz="2800" b="1" dirty="0" smtClean="0"/>
              <a:t> </a:t>
            </a:r>
            <a:r>
              <a:rPr lang="en-US" sz="2800" b="1" dirty="0" err="1"/>
              <a:t>mây</a:t>
            </a:r>
            <a:r>
              <a:rPr lang="en-US" sz="2800" b="1" dirty="0"/>
              <a:t> </a:t>
            </a:r>
            <a:r>
              <a:rPr lang="en-US" sz="2800" b="1" dirty="0" err="1"/>
              <a:t>xuống</a:t>
            </a:r>
            <a:r>
              <a:rPr lang="en-US" sz="2800" b="1" dirty="0"/>
              <a:t> </a:t>
            </a:r>
            <a:r>
              <a:rPr lang="en-US" sz="2800" b="1" dirty="0" err="1"/>
              <a:t>đất</a:t>
            </a:r>
            <a:endParaRPr lang="en-US" sz="2800" b="1" dirty="0"/>
          </a:p>
        </p:txBody>
      </p:sp>
      <p:sp>
        <p:nvSpPr>
          <p:cNvPr id="3" name="Content Placeholder 2"/>
          <p:cNvSpPr>
            <a:spLocks noGrp="1"/>
          </p:cNvSpPr>
          <p:nvPr>
            <p:ph idx="1"/>
          </p:nvPr>
        </p:nvSpPr>
        <p:spPr>
          <a:xfrm>
            <a:off x="279400" y="1752600"/>
            <a:ext cx="8229600" cy="1752599"/>
          </a:xfrm>
        </p:spPr>
        <p:txBody>
          <a:bodyPr>
            <a:normAutofit/>
          </a:bodyPr>
          <a:lstStyle/>
          <a:p>
            <a:pPr marL="0" indent="0">
              <a:buNone/>
            </a:pPr>
            <a:r>
              <a:rPr lang="en-US" sz="2400" dirty="0" err="1"/>
              <a:t>Đây</a:t>
            </a:r>
            <a:r>
              <a:rPr lang="en-US" sz="2400" dirty="0"/>
              <a:t> </a:t>
            </a:r>
            <a:r>
              <a:rPr lang="en-US" sz="2400" dirty="0" err="1"/>
              <a:t>là</a:t>
            </a:r>
            <a:r>
              <a:rPr lang="en-US" sz="2400" dirty="0"/>
              <a:t> </a:t>
            </a:r>
            <a:r>
              <a:rPr lang="en-US" sz="2400" dirty="0" err="1"/>
              <a:t>loại</a:t>
            </a:r>
            <a:r>
              <a:rPr lang="en-US" sz="2400" dirty="0"/>
              <a:t> </a:t>
            </a:r>
            <a:r>
              <a:rPr lang="en-US" sz="2400" dirty="0" err="1"/>
              <a:t>được</a:t>
            </a:r>
            <a:r>
              <a:rPr lang="en-US" sz="2400" dirty="0"/>
              <a:t> </a:t>
            </a:r>
            <a:r>
              <a:rPr lang="en-US" sz="2400" dirty="0" err="1"/>
              <a:t>biết</a:t>
            </a:r>
            <a:r>
              <a:rPr lang="en-US" sz="2400" dirty="0"/>
              <a:t> </a:t>
            </a:r>
            <a:r>
              <a:rPr lang="en-US" sz="2400" dirty="0" err="1"/>
              <a:t>đến</a:t>
            </a:r>
            <a:r>
              <a:rPr lang="en-US" sz="2400" dirty="0"/>
              <a:t> </a:t>
            </a:r>
            <a:r>
              <a:rPr lang="en-US" sz="2400" dirty="0" err="1"/>
              <a:t>nhiều</a:t>
            </a:r>
            <a:r>
              <a:rPr lang="en-US" sz="2400" dirty="0"/>
              <a:t> </a:t>
            </a:r>
            <a:r>
              <a:rPr lang="en-US" sz="2400" dirty="0" err="1"/>
              <a:t>nhất</a:t>
            </a:r>
            <a:r>
              <a:rPr lang="en-US" sz="2400" dirty="0"/>
              <a:t> </a:t>
            </a:r>
            <a:r>
              <a:rPr lang="en-US" sz="2400" dirty="0" err="1"/>
              <a:t>và</a:t>
            </a:r>
            <a:r>
              <a:rPr lang="en-US" sz="2400" dirty="0"/>
              <a:t> </a:t>
            </a:r>
            <a:r>
              <a:rPr lang="en-US" sz="2400" dirty="0" err="1"/>
              <a:t>thường</a:t>
            </a:r>
            <a:r>
              <a:rPr lang="en-US" sz="2400" dirty="0"/>
              <a:t> </a:t>
            </a:r>
            <a:r>
              <a:rPr lang="en-US" sz="2400" dirty="0" err="1"/>
              <a:t>xuyên</a:t>
            </a:r>
            <a:r>
              <a:rPr lang="en-US" sz="2400" dirty="0"/>
              <a:t> </a:t>
            </a:r>
            <a:r>
              <a:rPr lang="en-US" sz="2400" dirty="0" err="1"/>
              <a:t>xảy</a:t>
            </a:r>
            <a:r>
              <a:rPr lang="en-US" sz="2400" dirty="0"/>
              <a:t> </a:t>
            </a:r>
            <a:r>
              <a:rPr lang="en-US" sz="2400" dirty="0" err="1"/>
              <a:t>ra</a:t>
            </a:r>
            <a:r>
              <a:rPr lang="en-US" sz="2400" dirty="0"/>
              <a:t> </a:t>
            </a:r>
            <a:r>
              <a:rPr lang="en-US" sz="2400" dirty="0" err="1"/>
              <a:t>trong</a:t>
            </a:r>
            <a:r>
              <a:rPr lang="en-US" sz="2400" dirty="0"/>
              <a:t> </a:t>
            </a:r>
            <a:r>
              <a:rPr lang="en-US" sz="2400" dirty="0" err="1"/>
              <a:t>các</a:t>
            </a:r>
            <a:r>
              <a:rPr lang="en-US" sz="2400" dirty="0"/>
              <a:t> </a:t>
            </a:r>
            <a:r>
              <a:rPr lang="en-US" sz="2400" dirty="0" err="1"/>
              <a:t>kiểu</a:t>
            </a:r>
            <a:r>
              <a:rPr lang="en-US" sz="2400" dirty="0"/>
              <a:t> </a:t>
            </a:r>
            <a:r>
              <a:rPr lang="en-US" sz="2400" dirty="0" err="1"/>
              <a:t>sét</a:t>
            </a:r>
            <a:r>
              <a:rPr lang="en-US" sz="2400" dirty="0"/>
              <a:t>. </a:t>
            </a:r>
            <a:r>
              <a:rPr lang="en-US" sz="2400" dirty="0" err="1"/>
              <a:t>Trong</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loại</a:t>
            </a:r>
            <a:r>
              <a:rPr lang="en-US" sz="2400" dirty="0"/>
              <a:t> </a:t>
            </a:r>
            <a:r>
              <a:rPr lang="en-US" sz="2400" dirty="0" err="1"/>
              <a:t>sét</a:t>
            </a:r>
            <a:r>
              <a:rPr lang="en-US" sz="2400" dirty="0"/>
              <a:t> </a:t>
            </a:r>
            <a:r>
              <a:rPr lang="en-US" sz="2400" b="1" dirty="0" err="1"/>
              <a:t>đây</a:t>
            </a:r>
            <a:r>
              <a:rPr lang="en-US" sz="2400" b="1" dirty="0"/>
              <a:t> </a:t>
            </a:r>
            <a:r>
              <a:rPr lang="en-US" sz="2400" b="1" dirty="0" err="1"/>
              <a:t>là</a:t>
            </a:r>
            <a:r>
              <a:rPr lang="en-US" sz="2400" b="1" dirty="0"/>
              <a:t> </a:t>
            </a:r>
            <a:r>
              <a:rPr lang="en-US" sz="2400" b="1" dirty="0" err="1"/>
              <a:t>loại</a:t>
            </a:r>
            <a:r>
              <a:rPr lang="en-US" sz="2400" b="1" dirty="0"/>
              <a:t> </a:t>
            </a:r>
            <a:r>
              <a:rPr lang="en-US" sz="2400" b="1" dirty="0" err="1"/>
              <a:t>đe</a:t>
            </a:r>
            <a:r>
              <a:rPr lang="en-US" sz="2400" b="1" dirty="0"/>
              <a:t> </a:t>
            </a:r>
            <a:r>
              <a:rPr lang="en-US" sz="2400" b="1" dirty="0" err="1"/>
              <a:t>dọa</a:t>
            </a:r>
            <a:r>
              <a:rPr lang="en-US" sz="2400" b="1" dirty="0"/>
              <a:t> </a:t>
            </a:r>
            <a:r>
              <a:rPr lang="en-US" sz="2400" dirty="0" err="1"/>
              <a:t>đến</a:t>
            </a:r>
            <a:r>
              <a:rPr lang="en-US" sz="2400" dirty="0"/>
              <a:t> </a:t>
            </a:r>
            <a:r>
              <a:rPr lang="en-US" sz="2400" dirty="0" err="1"/>
              <a:t>tính</a:t>
            </a:r>
            <a:r>
              <a:rPr lang="en-US" sz="2400" dirty="0"/>
              <a:t> </a:t>
            </a:r>
            <a:r>
              <a:rPr lang="en-US" sz="2400" dirty="0" err="1"/>
              <a:t>mạng</a:t>
            </a:r>
            <a:r>
              <a:rPr lang="en-US" sz="2400" dirty="0"/>
              <a:t>, </a:t>
            </a:r>
            <a:r>
              <a:rPr lang="en-US" sz="2400" dirty="0" err="1"/>
              <a:t>tài</a:t>
            </a:r>
            <a:r>
              <a:rPr lang="en-US" sz="2400" dirty="0"/>
              <a:t> </a:t>
            </a:r>
            <a:r>
              <a:rPr lang="en-US" sz="2400" dirty="0" err="1"/>
              <a:t>sản</a:t>
            </a:r>
            <a:r>
              <a:rPr lang="en-US" sz="2400" dirty="0"/>
              <a:t> </a:t>
            </a:r>
            <a:r>
              <a:rPr lang="en-US" sz="2400" b="1" dirty="0" err="1"/>
              <a:t>nhiều</a:t>
            </a:r>
            <a:r>
              <a:rPr lang="en-US" sz="2400" b="1" dirty="0"/>
              <a:t> </a:t>
            </a:r>
            <a:r>
              <a:rPr lang="en-US" sz="2400" b="1" dirty="0" err="1"/>
              <a:t>nhất</a:t>
            </a:r>
            <a:r>
              <a:rPr lang="en-US" sz="2400" b="1" dirty="0"/>
              <a:t> </a:t>
            </a:r>
            <a:r>
              <a:rPr lang="en-US" sz="2400" b="1" dirty="0" err="1"/>
              <a:t>vì</a:t>
            </a:r>
            <a:r>
              <a:rPr lang="en-US" sz="2400" b="1" dirty="0"/>
              <a:t> </a:t>
            </a:r>
            <a:r>
              <a:rPr lang="en-US" sz="2400" b="1" dirty="0" err="1"/>
              <a:t>chúng</a:t>
            </a:r>
            <a:r>
              <a:rPr lang="en-US" sz="2400" b="1" dirty="0"/>
              <a:t> </a:t>
            </a:r>
            <a:r>
              <a:rPr lang="en-US" sz="2400" b="1" dirty="0" err="1"/>
              <a:t>đánh</a:t>
            </a:r>
            <a:r>
              <a:rPr lang="en-US" sz="2400" b="1" dirty="0"/>
              <a:t> </a:t>
            </a:r>
            <a:r>
              <a:rPr lang="en-US" sz="2400" b="1" dirty="0" err="1"/>
              <a:t>thẳng</a:t>
            </a:r>
            <a:r>
              <a:rPr lang="en-US" sz="2400" b="1" dirty="0"/>
              <a:t> </a:t>
            </a:r>
            <a:r>
              <a:rPr lang="en-US" sz="2400" b="1" dirty="0" err="1"/>
              <a:t>xuống</a:t>
            </a:r>
            <a:r>
              <a:rPr lang="en-US" sz="2400" b="1" dirty="0"/>
              <a:t> </a:t>
            </a:r>
            <a:r>
              <a:rPr lang="en-US" sz="2400" b="1" dirty="0" err="1"/>
              <a:t>đất</a:t>
            </a:r>
            <a:r>
              <a:rPr lang="en-US" sz="2400" dirty="0"/>
              <a: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8686800" cy="3200400"/>
          </a:xfrm>
          <a:prstGeom prst="rect">
            <a:avLst/>
          </a:prstGeom>
          <a:noFill/>
          <a:ln>
            <a:noFill/>
          </a:ln>
        </p:spPr>
      </p:pic>
      <p:sp>
        <p:nvSpPr>
          <p:cNvPr id="5" name="Content Placeholder 2"/>
          <p:cNvSpPr txBox="1">
            <a:spLocks/>
          </p:cNvSpPr>
          <p:nvPr/>
        </p:nvSpPr>
        <p:spPr>
          <a:xfrm>
            <a:off x="2209800" y="6122276"/>
            <a:ext cx="32766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Mây điện tích dương</a:t>
            </a:r>
            <a:endParaRPr lang="en-US" sz="2800"/>
          </a:p>
        </p:txBody>
      </p:sp>
      <p:sp>
        <p:nvSpPr>
          <p:cNvPr id="6" name="Content Placeholder 2"/>
          <p:cNvSpPr txBox="1">
            <a:spLocks/>
          </p:cNvSpPr>
          <p:nvPr/>
        </p:nvSpPr>
        <p:spPr>
          <a:xfrm>
            <a:off x="5948855" y="6122276"/>
            <a:ext cx="3042745"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Mây điện tích âm</a:t>
            </a:r>
            <a:endParaRPr lang="en-US" sz="2800"/>
          </a:p>
        </p:txBody>
      </p:sp>
      <p:sp>
        <p:nvSpPr>
          <p:cNvPr id="7" name="Date Placeholder 6"/>
          <p:cNvSpPr>
            <a:spLocks noGrp="1"/>
          </p:cNvSpPr>
          <p:nvPr>
            <p:ph type="dt" sz="half" idx="10"/>
          </p:nvPr>
        </p:nvSpPr>
        <p:spPr/>
        <p:txBody>
          <a:bodyPr/>
          <a:lstStyle/>
          <a:p>
            <a:fld id="{2E17D072-B77C-4CEB-88D8-2969F280F785}" type="datetime1">
              <a:rPr lang="en-US" smtClean="0"/>
              <a:t>3/7/2020</a:t>
            </a:fld>
            <a:endParaRPr lang="en-US"/>
          </a:p>
        </p:txBody>
      </p:sp>
      <p:sp>
        <p:nvSpPr>
          <p:cNvPr id="8" name="Slide Number Placeholder 7"/>
          <p:cNvSpPr>
            <a:spLocks noGrp="1"/>
          </p:cNvSpPr>
          <p:nvPr>
            <p:ph type="sldNum" sz="quarter" idx="12"/>
          </p:nvPr>
        </p:nvSpPr>
        <p:spPr/>
        <p:txBody>
          <a:bodyPr/>
          <a:lstStyle/>
          <a:p>
            <a:fld id="{9A38B762-D7D0-4BE0-9AF2-065F899B6A77}" type="slidenum">
              <a:rPr lang="en-US" smtClean="0"/>
              <a:t>10</a:t>
            </a:fld>
            <a:endParaRPr lang="en-US"/>
          </a:p>
        </p:txBody>
      </p:sp>
      <p:sp>
        <p:nvSpPr>
          <p:cNvPr id="9" name="Title 1"/>
          <p:cNvSpPr txBox="1">
            <a:spLocks/>
          </p:cNvSpPr>
          <p:nvPr/>
        </p:nvSpPr>
        <p:spPr>
          <a:xfrm>
            <a:off x="2133600" y="304800"/>
            <a:ext cx="50292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2. Khái quát về sét</a:t>
            </a:r>
            <a:endParaRPr lang="en-US" b="1" dirty="0"/>
          </a:p>
        </p:txBody>
      </p:sp>
    </p:spTree>
    <p:extLst>
      <p:ext uri="{BB962C8B-B14F-4D97-AF65-F5344CB8AC3E}">
        <p14:creationId xmlns:p14="http://schemas.microsoft.com/office/powerpoint/2010/main" val="78591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219200"/>
            <a:ext cx="6705600" cy="639762"/>
          </a:xfrm>
        </p:spPr>
        <p:txBody>
          <a:bodyPr>
            <a:normAutofit/>
          </a:bodyPr>
          <a:lstStyle/>
          <a:p>
            <a:pPr algn="l"/>
            <a:r>
              <a:rPr lang="vi-VN" sz="3200" b="1" dirty="0"/>
              <a:t>Sét đánh ngược từ đất lên mây</a:t>
            </a:r>
            <a:endParaRPr lang="en-US" sz="3200" b="1" dirty="0"/>
          </a:p>
        </p:txBody>
      </p:sp>
      <p:sp>
        <p:nvSpPr>
          <p:cNvPr id="3" name="Content Placeholder 2"/>
          <p:cNvSpPr>
            <a:spLocks noGrp="1"/>
          </p:cNvSpPr>
          <p:nvPr>
            <p:ph idx="1"/>
          </p:nvPr>
        </p:nvSpPr>
        <p:spPr>
          <a:xfrm>
            <a:off x="317500" y="1970690"/>
            <a:ext cx="8229600" cy="1224455"/>
          </a:xfrm>
        </p:spPr>
        <p:txBody>
          <a:bodyPr>
            <a:noAutofit/>
          </a:bodyPr>
          <a:lstStyle/>
          <a:p>
            <a:pPr marL="0" indent="0">
              <a:buNone/>
            </a:pPr>
            <a:r>
              <a:rPr lang="en-US" sz="2400" dirty="0" err="1">
                <a:latin typeface="Times New Roman" pitchFamily="18" charset="0"/>
                <a:cs typeface="Times New Roman" pitchFamily="18" charset="0"/>
              </a:rPr>
              <a:t>Sét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luồng</a:t>
            </a:r>
            <a:r>
              <a:rPr lang="en-US" sz="2400" dirty="0">
                <a:latin typeface="Times New Roman" pitchFamily="18" charset="0"/>
                <a:cs typeface="Times New Roman" pitchFamily="18" charset="0"/>
              </a:rPr>
              <a:t> ion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mây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di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ion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endParaRPr lang="en-US" sz="24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6407" y="3195145"/>
            <a:ext cx="8458200" cy="2895600"/>
          </a:xfrm>
          <a:prstGeom prst="rect">
            <a:avLst/>
          </a:prstGeom>
          <a:noFill/>
          <a:ln>
            <a:noFill/>
          </a:ln>
        </p:spPr>
      </p:pic>
      <p:sp>
        <p:nvSpPr>
          <p:cNvPr id="5" name="Content Placeholder 2"/>
          <p:cNvSpPr txBox="1">
            <a:spLocks/>
          </p:cNvSpPr>
          <p:nvPr/>
        </p:nvSpPr>
        <p:spPr>
          <a:xfrm>
            <a:off x="3258207" y="5633545"/>
            <a:ext cx="2514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err="1" smtClean="0"/>
              <a:t>Từ</a:t>
            </a:r>
            <a:r>
              <a:rPr lang="en-US" sz="2800" dirty="0" smtClean="0"/>
              <a:t> </a:t>
            </a:r>
            <a:r>
              <a:rPr lang="en-US" sz="2800" dirty="0" err="1" smtClean="0"/>
              <a:t>đất</a:t>
            </a:r>
            <a:r>
              <a:rPr lang="en-US" sz="2800" dirty="0" smtClean="0"/>
              <a:t> </a:t>
            </a:r>
            <a:r>
              <a:rPr lang="en-US" sz="2800" dirty="0" err="1" smtClean="0"/>
              <a:t>đánh</a:t>
            </a:r>
            <a:r>
              <a:rPr lang="en-US" sz="2800" dirty="0" smtClean="0"/>
              <a:t> </a:t>
            </a:r>
            <a:r>
              <a:rPr lang="en-US" sz="2800" dirty="0" err="1" smtClean="0"/>
              <a:t>lên</a:t>
            </a:r>
            <a:r>
              <a:rPr lang="en-US" sz="2800" dirty="0" smtClean="0"/>
              <a:t> </a:t>
            </a:r>
            <a:r>
              <a:rPr lang="en-US" sz="2800" dirty="0" err="1" smtClean="0"/>
              <a:t>tích</a:t>
            </a:r>
            <a:r>
              <a:rPr lang="en-US" sz="2800" dirty="0" smtClean="0"/>
              <a:t> </a:t>
            </a:r>
            <a:r>
              <a:rPr lang="en-US" sz="2800" dirty="0" err="1" smtClean="0"/>
              <a:t>dương</a:t>
            </a:r>
            <a:endParaRPr lang="en-US" sz="2800" dirty="0"/>
          </a:p>
        </p:txBody>
      </p:sp>
      <p:sp>
        <p:nvSpPr>
          <p:cNvPr id="6" name="Content Placeholder 2"/>
          <p:cNvSpPr txBox="1">
            <a:spLocks/>
          </p:cNvSpPr>
          <p:nvPr/>
        </p:nvSpPr>
        <p:spPr>
          <a:xfrm>
            <a:off x="6019800" y="5644055"/>
            <a:ext cx="2514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Từ đất đánh lên tích âm</a:t>
            </a:r>
            <a:endParaRPr lang="en-US" sz="2800"/>
          </a:p>
        </p:txBody>
      </p:sp>
      <p:sp>
        <p:nvSpPr>
          <p:cNvPr id="7" name="Date Placeholder 6"/>
          <p:cNvSpPr>
            <a:spLocks noGrp="1"/>
          </p:cNvSpPr>
          <p:nvPr>
            <p:ph type="dt" sz="half" idx="10"/>
          </p:nvPr>
        </p:nvSpPr>
        <p:spPr/>
        <p:txBody>
          <a:bodyPr/>
          <a:lstStyle/>
          <a:p>
            <a:fld id="{19DD0383-87C5-470A-928A-19F5F7F9B0D5}" type="datetime1">
              <a:rPr lang="en-US" smtClean="0"/>
              <a:t>3/7/2020</a:t>
            </a:fld>
            <a:endParaRPr lang="en-US"/>
          </a:p>
        </p:txBody>
      </p:sp>
      <p:sp>
        <p:nvSpPr>
          <p:cNvPr id="8" name="Slide Number Placeholder 7"/>
          <p:cNvSpPr>
            <a:spLocks noGrp="1"/>
          </p:cNvSpPr>
          <p:nvPr>
            <p:ph type="sldNum" sz="quarter" idx="12"/>
          </p:nvPr>
        </p:nvSpPr>
        <p:spPr/>
        <p:txBody>
          <a:bodyPr/>
          <a:lstStyle/>
          <a:p>
            <a:fld id="{9A38B762-D7D0-4BE0-9AF2-065F899B6A77}" type="slidenum">
              <a:rPr lang="en-US" smtClean="0"/>
              <a:t>11</a:t>
            </a:fld>
            <a:endParaRPr lang="en-US"/>
          </a:p>
        </p:txBody>
      </p:sp>
      <p:sp>
        <p:nvSpPr>
          <p:cNvPr id="9" name="Title 1"/>
          <p:cNvSpPr txBox="1">
            <a:spLocks/>
          </p:cNvSpPr>
          <p:nvPr/>
        </p:nvSpPr>
        <p:spPr>
          <a:xfrm>
            <a:off x="2133600" y="304800"/>
            <a:ext cx="50292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 </a:t>
            </a:r>
            <a:r>
              <a:rPr lang="en-US" b="1" dirty="0" err="1" smtClean="0"/>
              <a:t>Khái</a:t>
            </a:r>
            <a:r>
              <a:rPr lang="en-US" b="1" dirty="0" smtClean="0"/>
              <a:t> </a:t>
            </a:r>
            <a:r>
              <a:rPr lang="en-US" b="1" dirty="0" err="1" smtClean="0"/>
              <a:t>quát</a:t>
            </a:r>
            <a:r>
              <a:rPr lang="en-US" b="1" dirty="0" smtClean="0"/>
              <a:t> </a:t>
            </a:r>
            <a:r>
              <a:rPr lang="en-US" b="1" dirty="0" err="1" smtClean="0"/>
              <a:t>về</a:t>
            </a:r>
            <a:r>
              <a:rPr lang="en-US" b="1" dirty="0" smtClean="0"/>
              <a:t> </a:t>
            </a:r>
            <a:r>
              <a:rPr lang="en-US" b="1" dirty="0" err="1" smtClean="0"/>
              <a:t>sét</a:t>
            </a:r>
            <a:endParaRPr lang="en-US" b="1" dirty="0"/>
          </a:p>
        </p:txBody>
      </p:sp>
    </p:spTree>
    <p:extLst>
      <p:ext uri="{BB962C8B-B14F-4D97-AF65-F5344CB8AC3E}">
        <p14:creationId xmlns:p14="http://schemas.microsoft.com/office/powerpoint/2010/main" val="269124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6324600" cy="487362"/>
          </a:xfrm>
        </p:spPr>
        <p:txBody>
          <a:bodyPr>
            <a:noAutofit/>
          </a:bodyPr>
          <a:lstStyle/>
          <a:p>
            <a:r>
              <a:rPr lang="en-US" sz="3600" b="1" smtClean="0"/>
              <a:t>Điện thế vùng ảnh hưởng sét</a:t>
            </a:r>
            <a:endParaRPr lang="en-US" sz="3600" b="1"/>
          </a:p>
        </p:txBody>
      </p:sp>
      <p:sp>
        <p:nvSpPr>
          <p:cNvPr id="3" name="Content Placeholder 2"/>
          <p:cNvSpPr>
            <a:spLocks noGrp="1"/>
          </p:cNvSpPr>
          <p:nvPr>
            <p:ph idx="1"/>
          </p:nvPr>
        </p:nvSpPr>
        <p:spPr>
          <a:xfrm>
            <a:off x="457200" y="1676400"/>
            <a:ext cx="8229600" cy="838200"/>
          </a:xfrm>
        </p:spPr>
        <p:txBody>
          <a:bodyPr>
            <a:normAutofit fontScale="92500" lnSpcReduction="20000"/>
          </a:bodyPr>
          <a:lstStyle/>
          <a:p>
            <a:pPr marL="0" indent="0">
              <a:buNone/>
            </a:pPr>
            <a:r>
              <a:rPr lang="en-US" dirty="0" err="1" smtClean="0"/>
              <a:t>Tại</a:t>
            </a:r>
            <a:r>
              <a:rPr lang="en-US" dirty="0" smtClean="0"/>
              <a:t> </a:t>
            </a:r>
            <a:r>
              <a:rPr lang="en-US" dirty="0" err="1" smtClean="0"/>
              <a:t>điểm</a:t>
            </a:r>
            <a:r>
              <a:rPr lang="en-US" dirty="0" smtClean="0"/>
              <a:t> </a:t>
            </a:r>
            <a:r>
              <a:rPr lang="en-US" dirty="0" err="1" smtClean="0"/>
              <a:t>sét</a:t>
            </a:r>
            <a:r>
              <a:rPr lang="en-US" dirty="0" smtClean="0"/>
              <a:t> </a:t>
            </a:r>
            <a:r>
              <a:rPr lang="en-US" dirty="0" err="1" smtClean="0"/>
              <a:t>đánh</a:t>
            </a:r>
            <a:r>
              <a:rPr lang="en-US" dirty="0" smtClean="0"/>
              <a:t> </a:t>
            </a:r>
            <a:r>
              <a:rPr lang="en-US" dirty="0" err="1" smtClean="0"/>
              <a:t>điện</a:t>
            </a:r>
            <a:r>
              <a:rPr lang="en-US" dirty="0" smtClean="0"/>
              <a:t> </a:t>
            </a:r>
            <a:r>
              <a:rPr lang="en-US" dirty="0" err="1" smtClean="0"/>
              <a:t>tích</a:t>
            </a:r>
            <a:r>
              <a:rPr lang="en-US" dirty="0" smtClean="0"/>
              <a:t> (</a:t>
            </a:r>
            <a:r>
              <a:rPr lang="en-US" dirty="0" err="1" smtClean="0"/>
              <a:t>điện</a:t>
            </a:r>
            <a:r>
              <a:rPr lang="en-US" dirty="0" smtClean="0"/>
              <a:t> </a:t>
            </a:r>
            <a:r>
              <a:rPr lang="en-US" dirty="0" err="1" smtClean="0"/>
              <a:t>thế</a:t>
            </a:r>
            <a:r>
              <a:rPr lang="en-US" dirty="0" smtClean="0"/>
              <a:t>) </a:t>
            </a:r>
            <a:r>
              <a:rPr lang="en-US" dirty="0" err="1" smtClean="0"/>
              <a:t>lớn</a:t>
            </a:r>
            <a:r>
              <a:rPr lang="en-US" dirty="0" smtClean="0"/>
              <a:t> </a:t>
            </a:r>
            <a:r>
              <a:rPr lang="en-US" dirty="0" err="1" smtClean="0"/>
              <a:t>nhất</a:t>
            </a:r>
            <a:r>
              <a:rPr lang="en-US" dirty="0" smtClean="0"/>
              <a:t> </a:t>
            </a:r>
            <a:r>
              <a:rPr lang="en-US" dirty="0" err="1" smtClean="0"/>
              <a:t>sau</a:t>
            </a:r>
            <a:r>
              <a:rPr lang="en-US" dirty="0" smtClean="0"/>
              <a:t> </a:t>
            </a:r>
            <a:r>
              <a:rPr lang="en-US" dirty="0" err="1" smtClean="0"/>
              <a:t>đó</a:t>
            </a:r>
            <a:r>
              <a:rPr lang="en-US" dirty="0" smtClean="0"/>
              <a:t> </a:t>
            </a:r>
            <a:r>
              <a:rPr lang="en-US" dirty="0" err="1" smtClean="0"/>
              <a:t>giảm</a:t>
            </a:r>
            <a:r>
              <a:rPr lang="en-US" dirty="0" smtClean="0"/>
              <a:t> </a:t>
            </a:r>
            <a:r>
              <a:rPr lang="en-US" dirty="0" err="1" smtClean="0"/>
              <a:t>theo</a:t>
            </a:r>
            <a:r>
              <a:rPr lang="en-US" dirty="0" smtClean="0"/>
              <a:t> </a:t>
            </a:r>
            <a:r>
              <a:rPr lang="en-US" dirty="0" err="1" smtClean="0"/>
              <a:t>đường</a:t>
            </a:r>
            <a:r>
              <a:rPr lang="en-US" dirty="0" smtClean="0"/>
              <a:t> </a:t>
            </a:r>
            <a:r>
              <a:rPr lang="en-US" dirty="0" err="1" smtClean="0"/>
              <a:t>cong</a:t>
            </a:r>
            <a:endParaRPr lang="en-US" dirty="0"/>
          </a:p>
        </p:txBody>
      </p:sp>
      <p:pic>
        <p:nvPicPr>
          <p:cNvPr id="4" name="Picture 3"/>
          <p:cNvPicPr/>
          <p:nvPr/>
        </p:nvPicPr>
        <p:blipFill>
          <a:blip r:embed="rId2"/>
          <a:stretch>
            <a:fillRect/>
          </a:stretch>
        </p:blipFill>
        <p:spPr>
          <a:xfrm>
            <a:off x="1143000" y="2514600"/>
            <a:ext cx="6705600" cy="4038600"/>
          </a:xfrm>
          <a:prstGeom prst="rect">
            <a:avLst/>
          </a:prstGeom>
        </p:spPr>
      </p:pic>
      <p:sp>
        <p:nvSpPr>
          <p:cNvPr id="5" name="Date Placeholder 4"/>
          <p:cNvSpPr>
            <a:spLocks noGrp="1"/>
          </p:cNvSpPr>
          <p:nvPr>
            <p:ph type="dt" sz="half" idx="10"/>
          </p:nvPr>
        </p:nvSpPr>
        <p:spPr/>
        <p:txBody>
          <a:bodyPr/>
          <a:lstStyle/>
          <a:p>
            <a:fld id="{A495329F-E489-40C1-B6BF-A1A747DF6BA3}"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12</a:t>
            </a:fld>
            <a:endParaRPr lang="en-US"/>
          </a:p>
        </p:txBody>
      </p:sp>
      <p:sp>
        <p:nvSpPr>
          <p:cNvPr id="7" name="Title 1"/>
          <p:cNvSpPr txBox="1">
            <a:spLocks/>
          </p:cNvSpPr>
          <p:nvPr/>
        </p:nvSpPr>
        <p:spPr>
          <a:xfrm>
            <a:off x="2133600" y="304800"/>
            <a:ext cx="50292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 </a:t>
            </a:r>
            <a:r>
              <a:rPr lang="en-US" b="1" dirty="0" err="1" smtClean="0"/>
              <a:t>Khái</a:t>
            </a:r>
            <a:r>
              <a:rPr lang="en-US" b="1" dirty="0" smtClean="0"/>
              <a:t> </a:t>
            </a:r>
            <a:r>
              <a:rPr lang="en-US" b="1" dirty="0" err="1" smtClean="0"/>
              <a:t>quát</a:t>
            </a:r>
            <a:r>
              <a:rPr lang="en-US" b="1" dirty="0" smtClean="0"/>
              <a:t> </a:t>
            </a:r>
            <a:r>
              <a:rPr lang="en-US" b="1" dirty="0" err="1" smtClean="0"/>
              <a:t>về</a:t>
            </a:r>
            <a:r>
              <a:rPr lang="en-US" b="1" dirty="0" smtClean="0"/>
              <a:t> </a:t>
            </a:r>
            <a:r>
              <a:rPr lang="en-US" b="1" dirty="0" err="1" smtClean="0"/>
              <a:t>sét</a:t>
            </a:r>
            <a:endParaRPr lang="en-US" b="1" dirty="0"/>
          </a:p>
        </p:txBody>
      </p:sp>
    </p:spTree>
    <p:extLst>
      <p:ext uri="{BB962C8B-B14F-4D97-AF65-F5344CB8AC3E}">
        <p14:creationId xmlns:p14="http://schemas.microsoft.com/office/powerpoint/2010/main" val="125968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9481"/>
            <a:ext cx="8229600" cy="731838"/>
          </a:xfrm>
        </p:spPr>
        <p:txBody>
          <a:bodyPr>
            <a:normAutofit/>
          </a:bodyPr>
          <a:lstStyle/>
          <a:p>
            <a:pPr algn="l"/>
            <a:r>
              <a:rPr lang="en-US" sz="3600" dirty="0" err="1" smtClean="0"/>
              <a:t>Dạng</a:t>
            </a:r>
            <a:r>
              <a:rPr lang="en-US" sz="3600" dirty="0" smtClean="0"/>
              <a:t> </a:t>
            </a:r>
            <a:r>
              <a:rPr lang="en-US" sz="3600" dirty="0" err="1" smtClean="0"/>
              <a:t>xung</a:t>
            </a:r>
            <a:r>
              <a:rPr lang="en-US" sz="3600" dirty="0" smtClean="0"/>
              <a:t> </a:t>
            </a:r>
            <a:r>
              <a:rPr lang="en-US" sz="3600" dirty="0" err="1" smtClean="0"/>
              <a:t>sét</a:t>
            </a:r>
            <a:endParaRPr lang="en-US" sz="3600" dirty="0"/>
          </a:p>
        </p:txBody>
      </p:sp>
      <p:sp>
        <p:nvSpPr>
          <p:cNvPr id="3" name="Content Placeholder 2"/>
          <p:cNvSpPr>
            <a:spLocks noGrp="1"/>
          </p:cNvSpPr>
          <p:nvPr>
            <p:ph idx="1"/>
          </p:nvPr>
        </p:nvSpPr>
        <p:spPr>
          <a:xfrm>
            <a:off x="457200" y="1600201"/>
            <a:ext cx="3352800" cy="2666999"/>
          </a:xfrm>
        </p:spPr>
        <p:txBody>
          <a:bodyPr>
            <a:normAutofit fontScale="85000" lnSpcReduction="20000"/>
          </a:bodyPr>
          <a:lstStyle/>
          <a:p>
            <a:pPr marL="0" indent="0">
              <a:buNone/>
            </a:pPr>
            <a:r>
              <a:rPr lang="vi-VN" dirty="0"/>
              <a:t>Độ dốc của tăng trưởng dòng sét Δi / Δt, có tác dụng trong khoảng thời gian Δt, xác định mật độ của điện áp cảm ứng điện từ gây ra.</a:t>
            </a:r>
            <a:endParaRPr lang="en-US" dirty="0"/>
          </a:p>
        </p:txBody>
      </p:sp>
      <p:pic>
        <p:nvPicPr>
          <p:cNvPr id="4" name="Picture 3"/>
          <p:cNvPicPr/>
          <p:nvPr/>
        </p:nvPicPr>
        <p:blipFill>
          <a:blip r:embed="rId2"/>
          <a:stretch>
            <a:fillRect/>
          </a:stretch>
        </p:blipFill>
        <p:spPr>
          <a:xfrm>
            <a:off x="4038600" y="1295400"/>
            <a:ext cx="4724400" cy="5334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7" y="5340614"/>
            <a:ext cx="4088235" cy="67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91" y="4343399"/>
            <a:ext cx="2016509" cy="9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CD4613AD-11AF-4584-AE9A-D0C771E56860}"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13</a:t>
            </a:fld>
            <a:endParaRPr lang="en-US"/>
          </a:p>
        </p:txBody>
      </p:sp>
      <p:sp>
        <p:nvSpPr>
          <p:cNvPr id="9" name="Title 1"/>
          <p:cNvSpPr txBox="1">
            <a:spLocks/>
          </p:cNvSpPr>
          <p:nvPr/>
        </p:nvSpPr>
        <p:spPr>
          <a:xfrm>
            <a:off x="2133600" y="304800"/>
            <a:ext cx="50292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 </a:t>
            </a:r>
            <a:r>
              <a:rPr lang="en-US" b="1" dirty="0" err="1" smtClean="0"/>
              <a:t>Khái</a:t>
            </a:r>
            <a:r>
              <a:rPr lang="en-US" b="1" dirty="0" smtClean="0"/>
              <a:t> </a:t>
            </a:r>
            <a:r>
              <a:rPr lang="en-US" b="1" dirty="0" err="1" smtClean="0"/>
              <a:t>quát</a:t>
            </a:r>
            <a:r>
              <a:rPr lang="en-US" b="1" dirty="0" smtClean="0"/>
              <a:t> </a:t>
            </a:r>
            <a:r>
              <a:rPr lang="en-US" b="1" dirty="0" err="1" smtClean="0"/>
              <a:t>về</a:t>
            </a:r>
            <a:r>
              <a:rPr lang="en-US" b="1" dirty="0" smtClean="0"/>
              <a:t> </a:t>
            </a:r>
            <a:r>
              <a:rPr lang="en-US" b="1" dirty="0" err="1" smtClean="0"/>
              <a:t>sét</a:t>
            </a:r>
            <a:endParaRPr lang="en-US" b="1" dirty="0"/>
          </a:p>
        </p:txBody>
      </p:sp>
    </p:spTree>
    <p:extLst>
      <p:ext uri="{BB962C8B-B14F-4D97-AF65-F5344CB8AC3E}">
        <p14:creationId xmlns:p14="http://schemas.microsoft.com/office/powerpoint/2010/main" val="168447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858000" cy="792162"/>
          </a:xfrm>
        </p:spPr>
        <p:txBody>
          <a:bodyPr>
            <a:normAutofit/>
          </a:bodyPr>
          <a:lstStyle/>
          <a:p>
            <a:pPr algn="l"/>
            <a:r>
              <a:rPr lang="en-US" sz="3200" b="1" dirty="0" err="1" smtClean="0"/>
              <a:t>Tiêu</a:t>
            </a:r>
            <a:r>
              <a:rPr lang="en-US" sz="3200" b="1" dirty="0" smtClean="0"/>
              <a:t> </a:t>
            </a:r>
            <a:r>
              <a:rPr lang="en-US" sz="3200" b="1" dirty="0" err="1" smtClean="0"/>
              <a:t>chuẩn</a:t>
            </a:r>
            <a:r>
              <a:rPr lang="en-US" sz="3200" b="1" dirty="0" smtClean="0"/>
              <a:t> </a:t>
            </a:r>
            <a:r>
              <a:rPr lang="en-US" sz="3200" b="1" dirty="0" err="1" smtClean="0"/>
              <a:t>các</a:t>
            </a:r>
            <a:r>
              <a:rPr lang="en-US" sz="3200" b="1" dirty="0" smtClean="0"/>
              <a:t> </a:t>
            </a:r>
            <a:r>
              <a:rPr lang="en-US" sz="3200" b="1" dirty="0" err="1" smtClean="0"/>
              <a:t>dạng</a:t>
            </a:r>
            <a:r>
              <a:rPr lang="en-US" sz="3200" b="1" dirty="0" smtClean="0"/>
              <a:t> </a:t>
            </a:r>
            <a:r>
              <a:rPr lang="en-US" sz="3200" b="1" dirty="0" err="1" smtClean="0"/>
              <a:t>sóng</a:t>
            </a:r>
            <a:r>
              <a:rPr lang="en-US" sz="3200" b="1" dirty="0" smtClean="0"/>
              <a:t> </a:t>
            </a:r>
            <a:r>
              <a:rPr lang="en-US" sz="3200" b="1" dirty="0" err="1" smtClean="0"/>
              <a:t>sét</a:t>
            </a:r>
            <a:endParaRPr lang="en-US" sz="3200" b="1" dirty="0"/>
          </a:p>
        </p:txBody>
      </p:sp>
      <p:sp>
        <p:nvSpPr>
          <p:cNvPr id="3" name="Content Placeholder 2"/>
          <p:cNvSpPr>
            <a:spLocks noGrp="1"/>
          </p:cNvSpPr>
          <p:nvPr>
            <p:ph idx="1"/>
          </p:nvPr>
        </p:nvSpPr>
        <p:spPr>
          <a:xfrm>
            <a:off x="282933" y="1706696"/>
            <a:ext cx="8229600" cy="609600"/>
          </a:xfrm>
        </p:spPr>
        <p:txBody>
          <a:bodyPr>
            <a:normAutofit/>
          </a:bodyPr>
          <a:lstStyle/>
          <a:p>
            <a:pPr marL="0" indent="0">
              <a:buNone/>
            </a:pPr>
            <a:r>
              <a:rPr lang="en-US" sz="2800" dirty="0" err="1" smtClean="0"/>
              <a:t>Có</a:t>
            </a:r>
            <a:r>
              <a:rPr lang="en-US" sz="2800" dirty="0" smtClean="0"/>
              <a:t> 3 </a:t>
            </a:r>
            <a:r>
              <a:rPr lang="en-US" sz="2800" dirty="0" err="1" smtClean="0"/>
              <a:t>dạng</a:t>
            </a:r>
            <a:r>
              <a:rPr lang="en-US" sz="2800" dirty="0" smtClean="0"/>
              <a:t> </a:t>
            </a:r>
            <a:r>
              <a:rPr lang="en-US" sz="2800" dirty="0" err="1" smtClean="0"/>
              <a:t>sóng</a:t>
            </a:r>
            <a:r>
              <a:rPr lang="en-US" sz="2800" dirty="0" smtClean="0"/>
              <a:t> </a:t>
            </a:r>
            <a:r>
              <a:rPr lang="en-US" sz="2800" dirty="0" err="1" smtClean="0"/>
              <a:t>sét</a:t>
            </a:r>
            <a:r>
              <a:rPr lang="en-US" sz="2800" dirty="0" smtClean="0"/>
              <a:t> </a:t>
            </a:r>
            <a:r>
              <a:rPr lang="en-US" sz="2800" dirty="0" err="1" smtClean="0"/>
              <a:t>tiêu</a:t>
            </a:r>
            <a:r>
              <a:rPr lang="en-US" sz="2800" dirty="0" smtClean="0"/>
              <a:t> </a:t>
            </a:r>
            <a:r>
              <a:rPr lang="en-US" sz="2800" dirty="0" err="1" smtClean="0"/>
              <a:t>chuẩn</a:t>
            </a:r>
            <a:endParaRPr lang="en-US" sz="2800" dirty="0"/>
          </a:p>
        </p:txBody>
      </p:sp>
      <p:sp>
        <p:nvSpPr>
          <p:cNvPr id="4" name="Date Placeholder 3"/>
          <p:cNvSpPr>
            <a:spLocks noGrp="1"/>
          </p:cNvSpPr>
          <p:nvPr>
            <p:ph type="dt" sz="half" idx="10"/>
          </p:nvPr>
        </p:nvSpPr>
        <p:spPr/>
        <p:txBody>
          <a:bodyPr/>
          <a:lstStyle/>
          <a:p>
            <a:fld id="{7F9775B6-EA0A-4A6C-840B-D9AA891D71A2}"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14</a:t>
            </a:fld>
            <a:endParaRPr lang="en-US"/>
          </a:p>
        </p:txBody>
      </p:sp>
      <p:grpSp>
        <p:nvGrpSpPr>
          <p:cNvPr id="7" name="Group 6"/>
          <p:cNvGrpSpPr/>
          <p:nvPr/>
        </p:nvGrpSpPr>
        <p:grpSpPr>
          <a:xfrm>
            <a:off x="104299" y="2639409"/>
            <a:ext cx="3980089" cy="2962275"/>
            <a:chOff x="104299" y="1506592"/>
            <a:chExt cx="3980089" cy="2962275"/>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9" y="1506592"/>
              <a:ext cx="39528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89414" y="2133599"/>
              <a:ext cx="1694974" cy="646331"/>
            </a:xfrm>
            <a:prstGeom prst="rect">
              <a:avLst/>
            </a:prstGeom>
            <a:noFill/>
          </p:spPr>
          <p:txBody>
            <a:bodyPr wrap="square" rtlCol="0">
              <a:spAutoFit/>
            </a:bodyPr>
            <a:lstStyle/>
            <a:p>
              <a:r>
                <a:rPr lang="en-US" smtClean="0">
                  <a:solidFill>
                    <a:srgbClr val="FF0000"/>
                  </a:solidFill>
                </a:rPr>
                <a:t>Xung áp cho hở mạch</a:t>
              </a:r>
              <a:endParaRPr lang="en-US">
                <a:solidFill>
                  <a:srgbClr val="FF0000"/>
                </a:solidFill>
              </a:endParaRPr>
            </a:p>
          </p:txBody>
        </p:sp>
      </p:grpSp>
      <p:grpSp>
        <p:nvGrpSpPr>
          <p:cNvPr id="8" name="Group 7"/>
          <p:cNvGrpSpPr/>
          <p:nvPr/>
        </p:nvGrpSpPr>
        <p:grpSpPr>
          <a:xfrm>
            <a:off x="4724400" y="1289267"/>
            <a:ext cx="3962400" cy="2981325"/>
            <a:chOff x="4724400" y="1289267"/>
            <a:chExt cx="3962400" cy="2981325"/>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89267"/>
              <a:ext cx="39624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15745" y="1993131"/>
              <a:ext cx="1694974" cy="646331"/>
            </a:xfrm>
            <a:prstGeom prst="rect">
              <a:avLst/>
            </a:prstGeom>
            <a:noFill/>
          </p:spPr>
          <p:txBody>
            <a:bodyPr wrap="square" rtlCol="0">
              <a:spAutoFit/>
            </a:bodyPr>
            <a:lstStyle/>
            <a:p>
              <a:r>
                <a:rPr lang="en-US" dirty="0" err="1" smtClean="0">
                  <a:solidFill>
                    <a:srgbClr val="FF0000"/>
                  </a:solidFill>
                </a:rPr>
                <a:t>Xung</a:t>
              </a:r>
              <a:r>
                <a:rPr lang="en-US" dirty="0" smtClean="0">
                  <a:solidFill>
                    <a:srgbClr val="FF0000"/>
                  </a:solidFill>
                </a:rPr>
                <a:t> </a:t>
              </a:r>
              <a:r>
                <a:rPr lang="en-US" dirty="0" err="1" smtClean="0">
                  <a:solidFill>
                    <a:srgbClr val="FF0000"/>
                  </a:solidFill>
                </a:rPr>
                <a:t>dòng</a:t>
              </a:r>
              <a:r>
                <a:rPr lang="en-US" dirty="0" smtClean="0">
                  <a:solidFill>
                    <a:srgbClr val="FF0000"/>
                  </a:solidFill>
                </a:rPr>
                <a:t> </a:t>
              </a:r>
              <a:r>
                <a:rPr lang="en-US" dirty="0" err="1" smtClean="0">
                  <a:solidFill>
                    <a:srgbClr val="FF0000"/>
                  </a:solidFill>
                </a:rPr>
                <a:t>cho</a:t>
              </a:r>
              <a:r>
                <a:rPr lang="en-US" dirty="0" smtClean="0">
                  <a:solidFill>
                    <a:srgbClr val="FF0000"/>
                  </a:solidFill>
                </a:rPr>
                <a:t> </a:t>
              </a:r>
              <a:r>
                <a:rPr lang="en-US" dirty="0" err="1" smtClean="0">
                  <a:solidFill>
                    <a:srgbClr val="FF0000"/>
                  </a:solidFill>
                </a:rPr>
                <a:t>ngắn</a:t>
              </a:r>
              <a:r>
                <a:rPr lang="en-US" dirty="0" smtClean="0">
                  <a:solidFill>
                    <a:srgbClr val="FF0000"/>
                  </a:solidFill>
                </a:rPr>
                <a:t> </a:t>
              </a:r>
              <a:r>
                <a:rPr lang="en-US" dirty="0" err="1" smtClean="0">
                  <a:solidFill>
                    <a:srgbClr val="FF0000"/>
                  </a:solidFill>
                </a:rPr>
                <a:t>mạch</a:t>
              </a:r>
              <a:endParaRPr lang="en-US" dirty="0">
                <a:solidFill>
                  <a:srgbClr val="FF0000"/>
                </a:solidFill>
              </a:endParaRPr>
            </a:p>
          </p:txBody>
        </p:sp>
      </p:grpSp>
      <p:grpSp>
        <p:nvGrpSpPr>
          <p:cNvPr id="9" name="Group 8"/>
          <p:cNvGrpSpPr/>
          <p:nvPr/>
        </p:nvGrpSpPr>
        <p:grpSpPr>
          <a:xfrm>
            <a:off x="5410200" y="4411059"/>
            <a:ext cx="3014794" cy="2381250"/>
            <a:chOff x="5410200" y="4411059"/>
            <a:chExt cx="3014794" cy="2381250"/>
          </a:xfrm>
        </p:grpSpPr>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11059"/>
              <a:ext cx="301479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678386" y="4572000"/>
              <a:ext cx="1694974" cy="646331"/>
            </a:xfrm>
            <a:prstGeom prst="rect">
              <a:avLst/>
            </a:prstGeom>
            <a:noFill/>
          </p:spPr>
          <p:txBody>
            <a:bodyPr wrap="square" rtlCol="0">
              <a:spAutoFit/>
            </a:bodyPr>
            <a:lstStyle/>
            <a:p>
              <a:r>
                <a:rPr lang="en-US" dirty="0" err="1" smtClean="0">
                  <a:solidFill>
                    <a:srgbClr val="FF0000"/>
                  </a:solidFill>
                </a:rPr>
                <a:t>Xung</a:t>
              </a:r>
              <a:r>
                <a:rPr lang="en-US" dirty="0" smtClean="0">
                  <a:solidFill>
                    <a:srgbClr val="FF0000"/>
                  </a:solidFill>
                </a:rPr>
                <a:t> </a:t>
              </a:r>
              <a:r>
                <a:rPr lang="en-US" dirty="0" err="1" smtClean="0">
                  <a:solidFill>
                    <a:srgbClr val="FF0000"/>
                  </a:solidFill>
                </a:rPr>
                <a:t>dòng</a:t>
              </a:r>
              <a:r>
                <a:rPr lang="en-US" dirty="0" smtClean="0">
                  <a:solidFill>
                    <a:srgbClr val="FF0000"/>
                  </a:solidFill>
                </a:rPr>
                <a:t> </a:t>
              </a:r>
              <a:r>
                <a:rPr lang="en-US" dirty="0" err="1" smtClean="0">
                  <a:solidFill>
                    <a:srgbClr val="FF0000"/>
                  </a:solidFill>
                </a:rPr>
                <a:t>cho</a:t>
              </a:r>
              <a:r>
                <a:rPr lang="en-US" dirty="0" smtClean="0">
                  <a:solidFill>
                    <a:srgbClr val="FF0000"/>
                  </a:solidFill>
                </a:rPr>
                <a:t> </a:t>
              </a:r>
              <a:r>
                <a:rPr lang="en-US" dirty="0" err="1" smtClean="0">
                  <a:solidFill>
                    <a:srgbClr val="FF0000"/>
                  </a:solidFill>
                </a:rPr>
                <a:t>ngắn</a:t>
              </a:r>
              <a:r>
                <a:rPr lang="en-US" dirty="0" smtClean="0">
                  <a:solidFill>
                    <a:srgbClr val="FF0000"/>
                  </a:solidFill>
                </a:rPr>
                <a:t> </a:t>
              </a:r>
              <a:r>
                <a:rPr lang="en-US" dirty="0" err="1" smtClean="0">
                  <a:solidFill>
                    <a:srgbClr val="FF0000"/>
                  </a:solidFill>
                </a:rPr>
                <a:t>mạch</a:t>
              </a:r>
              <a:endParaRPr lang="en-US" dirty="0">
                <a:solidFill>
                  <a:srgbClr val="FF0000"/>
                </a:solidFill>
              </a:endParaRPr>
            </a:p>
          </p:txBody>
        </p:sp>
      </p:grpSp>
      <p:sp>
        <p:nvSpPr>
          <p:cNvPr id="15" name="Title 1"/>
          <p:cNvSpPr txBox="1">
            <a:spLocks/>
          </p:cNvSpPr>
          <p:nvPr/>
        </p:nvSpPr>
        <p:spPr>
          <a:xfrm>
            <a:off x="2133600" y="304800"/>
            <a:ext cx="50292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 </a:t>
            </a:r>
            <a:r>
              <a:rPr lang="en-US" b="1" dirty="0" err="1" smtClean="0"/>
              <a:t>Khái</a:t>
            </a:r>
            <a:r>
              <a:rPr lang="en-US" b="1" dirty="0" smtClean="0"/>
              <a:t> </a:t>
            </a:r>
            <a:r>
              <a:rPr lang="en-US" b="1" dirty="0" err="1" smtClean="0"/>
              <a:t>quát</a:t>
            </a:r>
            <a:r>
              <a:rPr lang="en-US" b="1" dirty="0" smtClean="0"/>
              <a:t> </a:t>
            </a:r>
            <a:r>
              <a:rPr lang="en-US" b="1" dirty="0" err="1" smtClean="0"/>
              <a:t>về</a:t>
            </a:r>
            <a:r>
              <a:rPr lang="en-US" b="1" dirty="0" smtClean="0"/>
              <a:t> </a:t>
            </a:r>
            <a:r>
              <a:rPr lang="en-US" b="1" dirty="0" err="1" smtClean="0"/>
              <a:t>sét</a:t>
            </a:r>
            <a:endParaRPr lang="en-US" b="1" dirty="0"/>
          </a:p>
        </p:txBody>
      </p:sp>
    </p:spTree>
    <p:extLst>
      <p:ext uri="{BB962C8B-B14F-4D97-AF65-F5344CB8AC3E}">
        <p14:creationId xmlns:p14="http://schemas.microsoft.com/office/powerpoint/2010/main" val="231372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14400"/>
            <a:ext cx="5334000" cy="715962"/>
          </a:xfrm>
        </p:spPr>
        <p:txBody>
          <a:bodyPr>
            <a:normAutofit/>
          </a:bodyPr>
          <a:lstStyle/>
          <a:p>
            <a:pPr algn="l"/>
            <a:r>
              <a:rPr lang="en-US" sz="3200" b="1" dirty="0" err="1" smtClean="0"/>
              <a:t>Thông</a:t>
            </a:r>
            <a:r>
              <a:rPr lang="en-US" sz="3200" b="1" dirty="0" smtClean="0"/>
              <a:t> </a:t>
            </a:r>
            <a:r>
              <a:rPr lang="en-US" sz="3200" b="1" dirty="0" err="1"/>
              <a:t>số</a:t>
            </a:r>
            <a:r>
              <a:rPr lang="en-US" sz="3200" b="1" dirty="0"/>
              <a:t> </a:t>
            </a:r>
            <a:r>
              <a:rPr lang="en-US" sz="3200" b="1" dirty="0" err="1"/>
              <a:t>dòng</a:t>
            </a:r>
            <a:r>
              <a:rPr lang="en-US" sz="3200" b="1" dirty="0"/>
              <a:t> </a:t>
            </a:r>
            <a:r>
              <a:rPr lang="en-US" sz="3200" b="1" dirty="0" err="1" smtClean="0"/>
              <a:t>sét</a:t>
            </a:r>
            <a:endParaRPr lang="en-US" sz="3200" b="1" dirty="0"/>
          </a:p>
        </p:txBody>
      </p:sp>
      <p:grpSp>
        <p:nvGrpSpPr>
          <p:cNvPr id="6" name="Group 5"/>
          <p:cNvGrpSpPr/>
          <p:nvPr/>
        </p:nvGrpSpPr>
        <p:grpSpPr>
          <a:xfrm>
            <a:off x="304800" y="1447800"/>
            <a:ext cx="8534400" cy="4800599"/>
            <a:chOff x="533400" y="2187993"/>
            <a:chExt cx="5715000" cy="2468462"/>
          </a:xfrm>
        </p:grpSpPr>
        <p:pic>
          <p:nvPicPr>
            <p:cNvPr id="4" name="Picture 3"/>
            <p:cNvPicPr/>
            <p:nvPr/>
          </p:nvPicPr>
          <p:blipFill>
            <a:blip r:embed="rId2"/>
            <a:stretch>
              <a:fillRect/>
            </a:stretch>
          </p:blipFill>
          <p:spPr>
            <a:xfrm>
              <a:off x="533400" y="2201545"/>
              <a:ext cx="2898775" cy="2454910"/>
            </a:xfrm>
            <a:prstGeom prst="rect">
              <a:avLst/>
            </a:prstGeom>
          </p:spPr>
        </p:pic>
        <p:pic>
          <p:nvPicPr>
            <p:cNvPr id="5" name="Picture 4"/>
            <p:cNvPicPr/>
            <p:nvPr/>
          </p:nvPicPr>
          <p:blipFill>
            <a:blip r:embed="rId3"/>
            <a:stretch>
              <a:fillRect/>
            </a:stretch>
          </p:blipFill>
          <p:spPr>
            <a:xfrm>
              <a:off x="3447415" y="2187993"/>
              <a:ext cx="2800985" cy="2451735"/>
            </a:xfrm>
            <a:prstGeom prst="rect">
              <a:avLst/>
            </a:prstGeom>
          </p:spPr>
        </p:pic>
      </p:grpSp>
      <p:sp>
        <p:nvSpPr>
          <p:cNvPr id="3" name="Date Placeholder 2"/>
          <p:cNvSpPr>
            <a:spLocks noGrp="1"/>
          </p:cNvSpPr>
          <p:nvPr>
            <p:ph type="dt" sz="half" idx="10"/>
          </p:nvPr>
        </p:nvSpPr>
        <p:spPr/>
        <p:txBody>
          <a:bodyPr/>
          <a:lstStyle/>
          <a:p>
            <a:fld id="{DA4837E6-88A3-4F06-A11C-135FDA81CEA4}" type="datetime1">
              <a:rPr lang="en-US" smtClean="0"/>
              <a:t>3/7/2020</a:t>
            </a:fld>
            <a:endParaRPr lang="en-US"/>
          </a:p>
        </p:txBody>
      </p:sp>
      <p:sp>
        <p:nvSpPr>
          <p:cNvPr id="7" name="Slide Number Placeholder 6"/>
          <p:cNvSpPr>
            <a:spLocks noGrp="1"/>
          </p:cNvSpPr>
          <p:nvPr>
            <p:ph type="sldNum" sz="quarter" idx="12"/>
          </p:nvPr>
        </p:nvSpPr>
        <p:spPr/>
        <p:txBody>
          <a:bodyPr/>
          <a:lstStyle/>
          <a:p>
            <a:fld id="{9A38B762-D7D0-4BE0-9AF2-065F899B6A77}" type="slidenum">
              <a:rPr lang="en-US" smtClean="0"/>
              <a:t>15</a:t>
            </a:fld>
            <a:endParaRPr lang="en-US"/>
          </a:p>
        </p:txBody>
      </p:sp>
      <p:sp>
        <p:nvSpPr>
          <p:cNvPr id="8" name="Title 1"/>
          <p:cNvSpPr txBox="1">
            <a:spLocks/>
          </p:cNvSpPr>
          <p:nvPr/>
        </p:nvSpPr>
        <p:spPr>
          <a:xfrm>
            <a:off x="2133600" y="304800"/>
            <a:ext cx="50292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2. </a:t>
            </a:r>
            <a:r>
              <a:rPr lang="en-US" b="1" dirty="0" err="1" smtClean="0"/>
              <a:t>Khái</a:t>
            </a:r>
            <a:r>
              <a:rPr lang="en-US" b="1" dirty="0" smtClean="0"/>
              <a:t> </a:t>
            </a:r>
            <a:r>
              <a:rPr lang="en-US" b="1" dirty="0" err="1" smtClean="0"/>
              <a:t>quát</a:t>
            </a:r>
            <a:r>
              <a:rPr lang="en-US" b="1" dirty="0" smtClean="0"/>
              <a:t> </a:t>
            </a:r>
            <a:r>
              <a:rPr lang="en-US" b="1" dirty="0" err="1" smtClean="0"/>
              <a:t>về</a:t>
            </a:r>
            <a:r>
              <a:rPr lang="en-US" b="1" dirty="0" smtClean="0"/>
              <a:t> </a:t>
            </a:r>
            <a:r>
              <a:rPr lang="en-US" b="1" dirty="0" err="1" smtClean="0"/>
              <a:t>sét</a:t>
            </a:r>
            <a:endParaRPr lang="en-US" b="1" dirty="0"/>
          </a:p>
        </p:txBody>
      </p:sp>
    </p:spTree>
    <p:extLst>
      <p:ext uri="{BB962C8B-B14F-4D97-AF65-F5344CB8AC3E}">
        <p14:creationId xmlns:p14="http://schemas.microsoft.com/office/powerpoint/2010/main" val="360273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838200"/>
          </a:xfrm>
          <a:solidFill>
            <a:srgbClr val="FFFF00"/>
          </a:solidFill>
        </p:spPr>
        <p:txBody>
          <a:bodyPr>
            <a:normAutofit/>
          </a:bodyPr>
          <a:lstStyle/>
          <a:p>
            <a:r>
              <a:rPr lang="en-US" sz="4000" b="1" dirty="0"/>
              <a:t>3. </a:t>
            </a:r>
            <a:r>
              <a:rPr lang="en-US" sz="4000" b="1" dirty="0" err="1"/>
              <a:t>Vùng</a:t>
            </a:r>
            <a:r>
              <a:rPr lang="en-US" sz="4000" b="1" dirty="0"/>
              <a:t> </a:t>
            </a:r>
            <a:r>
              <a:rPr lang="en-US" sz="4000" b="1" dirty="0" err="1"/>
              <a:t>ảnh</a:t>
            </a:r>
            <a:r>
              <a:rPr lang="en-US" sz="4000" b="1" dirty="0"/>
              <a:t> </a:t>
            </a:r>
            <a:r>
              <a:rPr lang="en-US" sz="4000" b="1" dirty="0" err="1"/>
              <a:t>hưởng</a:t>
            </a:r>
            <a:r>
              <a:rPr lang="en-US" sz="4000" b="1" dirty="0"/>
              <a:t> </a:t>
            </a:r>
            <a:r>
              <a:rPr lang="en-US" sz="4000" b="1" dirty="0" err="1"/>
              <a:t>của</a:t>
            </a:r>
            <a:r>
              <a:rPr lang="en-US" sz="4000" b="1" dirty="0"/>
              <a:t> </a:t>
            </a:r>
            <a:r>
              <a:rPr lang="en-US" sz="4000" b="1" dirty="0" err="1"/>
              <a:t>dòng</a:t>
            </a:r>
            <a:r>
              <a:rPr lang="en-US" sz="4000" b="1" dirty="0"/>
              <a:t> </a:t>
            </a:r>
            <a:r>
              <a:rPr lang="en-US" sz="4000" b="1" dirty="0" err="1"/>
              <a:t>sét</a:t>
            </a:r>
            <a:endParaRPr lang="en-US" sz="4000" b="1" dirty="0"/>
          </a:p>
        </p:txBody>
      </p:sp>
      <p:sp>
        <p:nvSpPr>
          <p:cNvPr id="3" name="Content Placeholder 2"/>
          <p:cNvSpPr>
            <a:spLocks noGrp="1"/>
          </p:cNvSpPr>
          <p:nvPr>
            <p:ph idx="1"/>
          </p:nvPr>
        </p:nvSpPr>
        <p:spPr>
          <a:xfrm>
            <a:off x="495300" y="1143000"/>
            <a:ext cx="6629400" cy="1219200"/>
          </a:xfrm>
        </p:spPr>
        <p:txBody>
          <a:bodyPr/>
          <a:lstStyle/>
          <a:p>
            <a:pPr marL="0" indent="0">
              <a:buNone/>
            </a:pPr>
            <a:r>
              <a:rPr lang="en-US" dirty="0" err="1"/>
              <a:t>Ảnh</a:t>
            </a:r>
            <a:r>
              <a:rPr lang="en-US" dirty="0"/>
              <a:t> </a:t>
            </a:r>
            <a:r>
              <a:rPr lang="en-US" dirty="0" err="1"/>
              <a:t>hưởng</a:t>
            </a:r>
            <a:r>
              <a:rPr lang="en-US" dirty="0"/>
              <a:t> </a:t>
            </a:r>
            <a:r>
              <a:rPr lang="en-US" dirty="0" err="1"/>
              <a:t>của</a:t>
            </a:r>
            <a:r>
              <a:rPr lang="en-US" dirty="0"/>
              <a:t> gradient </a:t>
            </a:r>
            <a:r>
              <a:rPr lang="en-US" dirty="0" err="1"/>
              <a:t>điện</a:t>
            </a:r>
            <a:r>
              <a:rPr lang="en-US" dirty="0"/>
              <a:t> </a:t>
            </a:r>
            <a:r>
              <a:rPr lang="en-US" dirty="0" err="1"/>
              <a:t>áp</a:t>
            </a:r>
            <a:r>
              <a:rPr lang="en-US" dirty="0"/>
              <a:t>  </a:t>
            </a:r>
            <a:r>
              <a:rPr lang="en-US" dirty="0" err="1"/>
              <a:t>được</a:t>
            </a:r>
            <a:r>
              <a:rPr lang="en-US" dirty="0"/>
              <a:t> </a:t>
            </a:r>
            <a:r>
              <a:rPr lang="en-US" dirty="0" err="1"/>
              <a:t>xác</a:t>
            </a:r>
            <a:r>
              <a:rPr lang="en-US" dirty="0"/>
              <a:t> </a:t>
            </a:r>
            <a:r>
              <a:rPr lang="en-US" dirty="0" err="1"/>
              <a:t>định</a:t>
            </a:r>
            <a:r>
              <a:rPr lang="en-US" dirty="0"/>
              <a:t> </a:t>
            </a:r>
            <a:r>
              <a:rPr lang="en-US" dirty="0" err="1"/>
              <a:t>theo</a:t>
            </a:r>
            <a:r>
              <a:rPr lang="en-US" dirty="0"/>
              <a:t> </a:t>
            </a:r>
            <a:r>
              <a:rPr lang="en-US" dirty="0" err="1"/>
              <a:t>biểu</a:t>
            </a:r>
            <a:r>
              <a:rPr lang="en-US" dirty="0"/>
              <a:t> </a:t>
            </a:r>
            <a:r>
              <a:rPr lang="en-US" dirty="0" err="1"/>
              <a:t>thức</a:t>
            </a:r>
            <a:endParaRPr lang="en-US" dirty="0"/>
          </a:p>
        </p:txBody>
      </p:sp>
      <p:pic>
        <p:nvPicPr>
          <p:cNvPr id="4" name="Picture 3"/>
          <p:cNvPicPr/>
          <p:nvPr/>
        </p:nvPicPr>
        <p:blipFill>
          <a:blip r:embed="rId2"/>
          <a:stretch>
            <a:fillRect/>
          </a:stretch>
        </p:blipFill>
        <p:spPr>
          <a:xfrm>
            <a:off x="6553200" y="1371600"/>
            <a:ext cx="2201487" cy="20574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33627" y="2476517"/>
                <a:ext cx="2284988" cy="685765"/>
              </a:xfrm>
              <a:prstGeom prst="rect">
                <a:avLst/>
              </a:prstGeom>
            </p:spPr>
            <p:txBody>
              <a:bodyPr wrap="square">
                <a:spAutoFit/>
              </a:bodyPr>
              <a:lstStyle/>
              <a:p>
                <a14:m>
                  <m:oMath xmlns:m="http://schemas.openxmlformats.org/officeDocument/2006/math">
                    <m:r>
                      <a:rPr lang="en-US" sz="2800" i="1">
                        <a:latin typeface="Cambria Math"/>
                      </a:rPr>
                      <m:t>𝑈</m:t>
                    </m:r>
                    <m:r>
                      <a:rPr lang="en-US" sz="2800" i="1">
                        <a:latin typeface="Cambria Math"/>
                      </a:rPr>
                      <m:t>=</m:t>
                    </m:r>
                    <m:r>
                      <a:rPr lang="en-US" sz="2800" i="1">
                        <a:latin typeface="Cambria Math"/>
                      </a:rPr>
                      <m:t>𝐼</m:t>
                    </m:r>
                    <m:r>
                      <a:rPr lang="en-US" sz="2800" i="1">
                        <a:latin typeface="Cambria Math"/>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𝜌</m:t>
                            </m:r>
                          </m:e>
                          <m:sub>
                            <m:r>
                              <a:rPr lang="en-US" sz="2800" i="1">
                                <a:latin typeface="Cambria Math"/>
                              </a:rPr>
                              <m:t>𝐸</m:t>
                            </m:r>
                          </m:sub>
                        </m:sSub>
                      </m:num>
                      <m:den>
                        <m:r>
                          <a:rPr lang="en-US" sz="2800" i="1">
                            <a:latin typeface="Cambria Math"/>
                          </a:rPr>
                          <m:t>2.</m:t>
                        </m:r>
                        <m:r>
                          <a:rPr lang="en-US" sz="2800" i="1">
                            <a:latin typeface="Cambria Math"/>
                          </a:rPr>
                          <m:t>𝜋</m:t>
                        </m:r>
                        <m:r>
                          <a:rPr lang="en-US" sz="2800" i="1">
                            <a:latin typeface="Cambria Math"/>
                          </a:rPr>
                          <m:t>.</m:t>
                        </m:r>
                        <m:r>
                          <a:rPr lang="en-US" sz="2800" i="1">
                            <a:latin typeface="Cambria Math"/>
                          </a:rPr>
                          <m:t>𝑑</m:t>
                        </m:r>
                      </m:den>
                    </m:f>
                  </m:oMath>
                </a14:m>
                <a:r>
                  <a:rPr lang="en-US" sz="2800"/>
                  <a:t> 	</a:t>
                </a:r>
              </a:p>
            </p:txBody>
          </p:sp>
        </mc:Choice>
        <mc:Fallback xmlns="">
          <p:sp>
            <p:nvSpPr>
              <p:cNvPr id="5" name="Rectangle 4"/>
              <p:cNvSpPr>
                <a:spLocks noRot="1" noChangeAspect="1" noMove="1" noResize="1" noEditPoints="1" noAdjustHandles="1" noChangeArrowheads="1" noChangeShapeType="1" noTextEdit="1"/>
              </p:cNvSpPr>
              <p:nvPr/>
            </p:nvSpPr>
            <p:spPr>
              <a:xfrm>
                <a:off x="1633627" y="2476517"/>
                <a:ext cx="2284988" cy="685765"/>
              </a:xfrm>
              <a:prstGeom prst="rect">
                <a:avLst/>
              </a:prstGeom>
              <a:blipFill rotWithShape="1">
                <a:blip r:embed="rId3"/>
                <a:stretch>
                  <a:fillRect/>
                </a:stretch>
              </a:blipFill>
            </p:spPr>
            <p:txBody>
              <a:bodyPr/>
              <a:lstStyle/>
              <a:p>
                <a:r>
                  <a:rPr lang="en-US">
                    <a:noFill/>
                  </a:rPr>
                  <a:t> </a:t>
                </a:r>
              </a:p>
            </p:txBody>
          </p:sp>
        </mc:Fallback>
      </mc:AlternateContent>
      <p:sp>
        <p:nvSpPr>
          <p:cNvPr id="6" name="Content Placeholder 2"/>
          <p:cNvSpPr txBox="1">
            <a:spLocks/>
          </p:cNvSpPr>
          <p:nvPr/>
        </p:nvSpPr>
        <p:spPr>
          <a:xfrm>
            <a:off x="601287" y="3162282"/>
            <a:ext cx="6629400" cy="285751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dirty="0" err="1" smtClean="0"/>
              <a:t>Trong</a:t>
            </a:r>
            <a:r>
              <a:rPr lang="en-US" dirty="0" smtClean="0"/>
              <a:t> </a:t>
            </a:r>
            <a:r>
              <a:rPr lang="en-US" dirty="0" err="1" smtClean="0"/>
              <a:t>đó</a:t>
            </a:r>
            <a:r>
              <a:rPr lang="en-US" dirty="0" smtClean="0"/>
              <a:t>:</a:t>
            </a:r>
          </a:p>
          <a:p>
            <a:pPr lvl="0"/>
            <a:r>
              <a:rPr lang="en-US" dirty="0" smtClean="0"/>
              <a:t>U </a:t>
            </a:r>
            <a:r>
              <a:rPr lang="en-US" dirty="0"/>
              <a:t>-  </a:t>
            </a:r>
            <a:r>
              <a:rPr lang="en-US" dirty="0" err="1"/>
              <a:t>điện</a:t>
            </a:r>
            <a:r>
              <a:rPr lang="en-US" dirty="0"/>
              <a:t> </a:t>
            </a:r>
            <a:r>
              <a:rPr lang="en-US" dirty="0" err="1"/>
              <a:t>áp</a:t>
            </a:r>
            <a:r>
              <a:rPr lang="en-US" dirty="0"/>
              <a:t> (</a:t>
            </a:r>
            <a:r>
              <a:rPr lang="en-US" dirty="0" err="1"/>
              <a:t>điện</a:t>
            </a:r>
            <a:r>
              <a:rPr lang="en-US" dirty="0"/>
              <a:t> </a:t>
            </a:r>
            <a:r>
              <a:rPr lang="en-US" dirty="0" err="1"/>
              <a:t>thế</a:t>
            </a:r>
            <a:r>
              <a:rPr lang="en-US" dirty="0"/>
              <a:t>)</a:t>
            </a:r>
          </a:p>
          <a:p>
            <a:pPr lvl="0"/>
            <a:r>
              <a:rPr lang="en-US" dirty="0"/>
              <a:t>I – </a:t>
            </a:r>
            <a:r>
              <a:rPr lang="en-US" dirty="0" err="1"/>
              <a:t>xung</a:t>
            </a:r>
            <a:r>
              <a:rPr lang="en-US" dirty="0"/>
              <a:t> </a:t>
            </a:r>
            <a:r>
              <a:rPr lang="en-US" dirty="0" err="1"/>
              <a:t>dòng</a:t>
            </a:r>
            <a:r>
              <a:rPr lang="en-US" dirty="0"/>
              <a:t> </a:t>
            </a:r>
            <a:r>
              <a:rPr lang="en-US" dirty="0" err="1"/>
              <a:t>sét</a:t>
            </a:r>
            <a:endParaRPr lang="en-US" dirty="0"/>
          </a:p>
          <a:p>
            <a:pPr lvl="0"/>
            <a:r>
              <a:rPr lang="en-US" dirty="0"/>
              <a:t>‘</a:t>
            </a:r>
            <a:r>
              <a:rPr lang="en-US" dirty="0">
                <a:sym typeface="Symbol"/>
              </a:rPr>
              <a:t></a:t>
            </a:r>
            <a:r>
              <a:rPr lang="en-US" baseline="-25000" dirty="0"/>
              <a:t>E</a:t>
            </a:r>
            <a:r>
              <a:rPr lang="en-US" dirty="0"/>
              <a:t> – </a:t>
            </a:r>
            <a:r>
              <a:rPr lang="en-US" dirty="0" err="1"/>
              <a:t>điện</a:t>
            </a:r>
            <a:r>
              <a:rPr lang="en-US" dirty="0"/>
              <a:t> </a:t>
            </a:r>
            <a:r>
              <a:rPr lang="en-US" dirty="0" err="1"/>
              <a:t>trở</a:t>
            </a:r>
            <a:r>
              <a:rPr lang="en-US" dirty="0"/>
              <a:t> </a:t>
            </a:r>
            <a:r>
              <a:rPr lang="en-US" dirty="0" err="1"/>
              <a:t>suất</a:t>
            </a:r>
            <a:r>
              <a:rPr lang="en-US" dirty="0"/>
              <a:t> </a:t>
            </a:r>
            <a:r>
              <a:rPr lang="en-US" dirty="0" err="1"/>
              <a:t>của</a:t>
            </a:r>
            <a:r>
              <a:rPr lang="en-US" dirty="0"/>
              <a:t> </a:t>
            </a:r>
            <a:r>
              <a:rPr lang="en-US" dirty="0" err="1"/>
              <a:t>đất</a:t>
            </a:r>
            <a:endParaRPr lang="en-US" dirty="0"/>
          </a:p>
          <a:p>
            <a:r>
              <a:rPr lang="en-US" dirty="0"/>
              <a:t>d – </a:t>
            </a:r>
            <a:r>
              <a:rPr lang="en-US" dirty="0" err="1"/>
              <a:t>khoảng</a:t>
            </a:r>
            <a:r>
              <a:rPr lang="en-US" dirty="0"/>
              <a:t> </a:t>
            </a:r>
            <a:r>
              <a:rPr lang="en-US" dirty="0" err="1"/>
              <a:t>cách</a:t>
            </a:r>
            <a:r>
              <a:rPr lang="en-US" dirty="0"/>
              <a:t> </a:t>
            </a:r>
            <a:r>
              <a:rPr lang="en-US" dirty="0" err="1"/>
              <a:t>đền</a:t>
            </a:r>
            <a:r>
              <a:rPr lang="en-US" dirty="0"/>
              <a:t> </a:t>
            </a:r>
            <a:r>
              <a:rPr lang="en-US" dirty="0" err="1"/>
              <a:t>điểm</a:t>
            </a:r>
            <a:r>
              <a:rPr lang="en-US" dirty="0"/>
              <a:t> </a:t>
            </a:r>
            <a:r>
              <a:rPr lang="en-US" dirty="0" err="1"/>
              <a:t>sét</a:t>
            </a:r>
            <a:r>
              <a:rPr lang="en-US" dirty="0"/>
              <a:t> </a:t>
            </a:r>
            <a:r>
              <a:rPr lang="en-US" dirty="0" err="1"/>
              <a:t>đánh</a:t>
            </a:r>
            <a:endParaRPr lang="en-US" dirty="0"/>
          </a:p>
        </p:txBody>
      </p:sp>
      <p:sp>
        <p:nvSpPr>
          <p:cNvPr id="7" name="Date Placeholder 6"/>
          <p:cNvSpPr>
            <a:spLocks noGrp="1"/>
          </p:cNvSpPr>
          <p:nvPr>
            <p:ph type="dt" sz="half" idx="10"/>
          </p:nvPr>
        </p:nvSpPr>
        <p:spPr/>
        <p:txBody>
          <a:bodyPr/>
          <a:lstStyle/>
          <a:p>
            <a:fld id="{F79C9A4C-E441-433A-9261-8698ABFFFB3D}" type="datetime1">
              <a:rPr lang="en-US" smtClean="0"/>
              <a:t>3/7/2020</a:t>
            </a:fld>
            <a:endParaRPr lang="en-US"/>
          </a:p>
        </p:txBody>
      </p:sp>
      <p:sp>
        <p:nvSpPr>
          <p:cNvPr id="8" name="Slide Number Placeholder 7"/>
          <p:cNvSpPr>
            <a:spLocks noGrp="1"/>
          </p:cNvSpPr>
          <p:nvPr>
            <p:ph type="sldNum" sz="quarter" idx="12"/>
          </p:nvPr>
        </p:nvSpPr>
        <p:spPr/>
        <p:txBody>
          <a:bodyPr/>
          <a:lstStyle/>
          <a:p>
            <a:fld id="{9A38B762-D7D0-4BE0-9AF2-065F899B6A77}" type="slidenum">
              <a:rPr lang="en-US" smtClean="0"/>
              <a:t>16</a:t>
            </a:fld>
            <a:endParaRPr lang="en-US"/>
          </a:p>
        </p:txBody>
      </p:sp>
    </p:spTree>
    <p:extLst>
      <p:ext uri="{BB962C8B-B14F-4D97-AF65-F5344CB8AC3E}">
        <p14:creationId xmlns:p14="http://schemas.microsoft.com/office/powerpoint/2010/main" val="36033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21" y="1143000"/>
            <a:ext cx="8305800" cy="519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85900" y="304800"/>
            <a:ext cx="6248400" cy="706821"/>
          </a:xfrm>
          <a:solidFill>
            <a:srgbClr val="FFFF00"/>
          </a:solidFill>
        </p:spPr>
        <p:txBody>
          <a:bodyPr>
            <a:normAutofit fontScale="90000"/>
          </a:bodyPr>
          <a:lstStyle/>
          <a:p>
            <a:r>
              <a:rPr lang="en-US" b="1" dirty="0" smtClean="0"/>
              <a:t>3. </a:t>
            </a:r>
            <a:r>
              <a:rPr lang="en-US" b="1" dirty="0" err="1" smtClean="0"/>
              <a:t>Vùng</a:t>
            </a:r>
            <a:r>
              <a:rPr lang="en-US" b="1" dirty="0" smtClean="0"/>
              <a:t> </a:t>
            </a:r>
            <a:r>
              <a:rPr lang="en-US" b="1" dirty="0" err="1" smtClean="0"/>
              <a:t>ảnh</a:t>
            </a:r>
            <a:r>
              <a:rPr lang="en-US" b="1" dirty="0" smtClean="0"/>
              <a:t> </a:t>
            </a:r>
            <a:r>
              <a:rPr lang="en-US" b="1" dirty="0" err="1" smtClean="0"/>
              <a:t>hưởng</a:t>
            </a:r>
            <a:r>
              <a:rPr lang="en-US" b="1" dirty="0" smtClean="0"/>
              <a:t> </a:t>
            </a:r>
            <a:r>
              <a:rPr lang="en-US" b="1" dirty="0" err="1" smtClean="0"/>
              <a:t>sét</a:t>
            </a:r>
            <a:r>
              <a:rPr lang="en-US" b="1" dirty="0" smtClean="0"/>
              <a:t> </a:t>
            </a:r>
            <a:r>
              <a:rPr lang="en-US" b="1" dirty="0" err="1" smtClean="0"/>
              <a:t>đánh</a:t>
            </a:r>
            <a:endParaRPr lang="en-US" b="1" dirty="0"/>
          </a:p>
        </p:txBody>
      </p:sp>
      <p:sp>
        <p:nvSpPr>
          <p:cNvPr id="3" name="Content Placeholder 2"/>
          <p:cNvSpPr>
            <a:spLocks noGrp="1"/>
          </p:cNvSpPr>
          <p:nvPr>
            <p:ph idx="1"/>
          </p:nvPr>
        </p:nvSpPr>
        <p:spPr>
          <a:xfrm>
            <a:off x="3581400" y="2667000"/>
            <a:ext cx="2743200" cy="533400"/>
          </a:xfrm>
        </p:spPr>
        <p:txBody>
          <a:bodyPr>
            <a:normAutofit lnSpcReduction="10000"/>
          </a:bodyPr>
          <a:lstStyle/>
          <a:p>
            <a:pPr marL="0" indent="0">
              <a:buNone/>
            </a:pPr>
            <a:r>
              <a:rPr lang="en-US" smtClean="0"/>
              <a:t>Điểm sét đánh</a:t>
            </a:r>
            <a:endParaRPr lang="en-US"/>
          </a:p>
        </p:txBody>
      </p:sp>
      <p:sp>
        <p:nvSpPr>
          <p:cNvPr id="5" name="Content Placeholder 2"/>
          <p:cNvSpPr txBox="1">
            <a:spLocks/>
          </p:cNvSpPr>
          <p:nvPr/>
        </p:nvSpPr>
        <p:spPr>
          <a:xfrm>
            <a:off x="2438400" y="5410200"/>
            <a:ext cx="54102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t>Toàn bộ mặt đất có điện thế cao</a:t>
            </a:r>
            <a:endParaRPr lang="en-US"/>
          </a:p>
        </p:txBody>
      </p:sp>
      <p:sp>
        <p:nvSpPr>
          <p:cNvPr id="4" name="Date Placeholder 3"/>
          <p:cNvSpPr>
            <a:spLocks noGrp="1"/>
          </p:cNvSpPr>
          <p:nvPr>
            <p:ph type="dt" sz="half" idx="10"/>
          </p:nvPr>
        </p:nvSpPr>
        <p:spPr/>
        <p:txBody>
          <a:bodyPr/>
          <a:lstStyle/>
          <a:p>
            <a:fld id="{93E6C107-8653-46F3-A817-4A4CE5212E85}"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17</a:t>
            </a:fld>
            <a:endParaRPr lang="en-US"/>
          </a:p>
        </p:txBody>
      </p:sp>
    </p:spTree>
    <p:extLst>
      <p:ext uri="{BB962C8B-B14F-4D97-AF65-F5344CB8AC3E}">
        <p14:creationId xmlns:p14="http://schemas.microsoft.com/office/powerpoint/2010/main" val="2042086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7696200" cy="563562"/>
          </a:xfrm>
        </p:spPr>
        <p:txBody>
          <a:bodyPr>
            <a:normAutofit fontScale="90000"/>
          </a:bodyPr>
          <a:lstStyle/>
          <a:p>
            <a:r>
              <a:rPr lang="en-US" b="1" dirty="0" err="1" smtClean="0"/>
              <a:t>Tính</a:t>
            </a:r>
            <a:r>
              <a:rPr lang="en-US" b="1" dirty="0" smtClean="0"/>
              <a:t> </a:t>
            </a:r>
            <a:r>
              <a:rPr lang="en-US" b="1" dirty="0" err="1" smtClean="0"/>
              <a:t>giá</a:t>
            </a:r>
            <a:r>
              <a:rPr lang="en-US" b="1" dirty="0" smtClean="0"/>
              <a:t> </a:t>
            </a:r>
            <a:r>
              <a:rPr lang="en-US" b="1" dirty="0" err="1" smtClean="0"/>
              <a:t>trị</a:t>
            </a:r>
            <a:r>
              <a:rPr lang="en-US" b="1" dirty="0" smtClean="0"/>
              <a:t> </a:t>
            </a:r>
            <a:r>
              <a:rPr lang="en-US" b="1" dirty="0" err="1" smtClean="0"/>
              <a:t>của</a:t>
            </a:r>
            <a:r>
              <a:rPr lang="en-US" b="1" dirty="0" smtClean="0"/>
              <a:t> </a:t>
            </a:r>
            <a:r>
              <a:rPr lang="en-US" b="1" dirty="0" err="1" smtClean="0"/>
              <a:t>điện</a:t>
            </a:r>
            <a:r>
              <a:rPr lang="en-US" b="1" dirty="0" smtClean="0"/>
              <a:t> </a:t>
            </a:r>
            <a:r>
              <a:rPr lang="en-US" b="1" dirty="0" err="1" smtClean="0"/>
              <a:t>thế</a:t>
            </a:r>
            <a:r>
              <a:rPr lang="en-US" b="1" dirty="0" smtClean="0"/>
              <a:t> </a:t>
            </a:r>
            <a:r>
              <a:rPr lang="en-US" b="1" dirty="0" err="1" smtClean="0"/>
              <a:t>mặt</a:t>
            </a:r>
            <a:r>
              <a:rPr lang="en-US" b="1" dirty="0" smtClean="0"/>
              <a:t> </a:t>
            </a:r>
            <a:r>
              <a:rPr lang="en-US" b="1" dirty="0" err="1" smtClean="0"/>
              <a:t>đất</a:t>
            </a:r>
            <a:endParaRPr lang="en-US" b="1" dirty="0"/>
          </a:p>
        </p:txBody>
      </p:sp>
      <p:sp>
        <p:nvSpPr>
          <p:cNvPr id="3" name="Content Placeholder 2"/>
          <p:cNvSpPr>
            <a:spLocks noGrp="1"/>
          </p:cNvSpPr>
          <p:nvPr>
            <p:ph idx="1"/>
          </p:nvPr>
        </p:nvSpPr>
        <p:spPr>
          <a:xfrm>
            <a:off x="304800" y="1409700"/>
            <a:ext cx="8001000" cy="609600"/>
          </a:xfrm>
        </p:spPr>
        <p:txBody>
          <a:bodyPr/>
          <a:lstStyle/>
          <a:p>
            <a:pPr marL="0" indent="0">
              <a:buNone/>
            </a:pPr>
            <a:r>
              <a:rPr lang="en-US" dirty="0" err="1" smtClean="0"/>
              <a:t>Điện</a:t>
            </a:r>
            <a:r>
              <a:rPr lang="en-US" dirty="0" smtClean="0"/>
              <a:t> </a:t>
            </a:r>
            <a:r>
              <a:rPr lang="en-US" dirty="0" err="1" smtClean="0"/>
              <a:t>thế</a:t>
            </a:r>
            <a:r>
              <a:rPr lang="en-US" dirty="0" smtClean="0"/>
              <a:t> </a:t>
            </a:r>
            <a:r>
              <a:rPr lang="en-US" dirty="0" err="1" smtClean="0"/>
              <a:t>giảm</a:t>
            </a:r>
            <a:r>
              <a:rPr lang="en-US" dirty="0" smtClean="0"/>
              <a:t> </a:t>
            </a:r>
            <a:r>
              <a:rPr lang="en-US" dirty="0" err="1" smtClean="0"/>
              <a:t>dần</a:t>
            </a:r>
            <a:r>
              <a:rPr lang="en-US" dirty="0" smtClean="0"/>
              <a:t> </a:t>
            </a:r>
            <a:r>
              <a:rPr lang="en-US" dirty="0" err="1" smtClean="0"/>
              <a:t>tính</a:t>
            </a:r>
            <a:r>
              <a:rPr lang="en-US" dirty="0" smtClean="0"/>
              <a:t> </a:t>
            </a:r>
            <a:r>
              <a:rPr lang="en-US" dirty="0" err="1" smtClean="0"/>
              <a:t>từ</a:t>
            </a:r>
            <a:r>
              <a:rPr lang="en-US" dirty="0" smtClean="0"/>
              <a:t> </a:t>
            </a:r>
            <a:r>
              <a:rPr lang="en-US" dirty="0" err="1" smtClean="0"/>
              <a:t>điểm</a:t>
            </a:r>
            <a:r>
              <a:rPr lang="en-US" dirty="0" smtClean="0"/>
              <a:t> </a:t>
            </a:r>
            <a:r>
              <a:rPr lang="en-US" dirty="0" err="1" smtClean="0"/>
              <a:t>sét</a:t>
            </a:r>
            <a:r>
              <a:rPr lang="en-US" dirty="0" smtClean="0"/>
              <a:t> </a:t>
            </a:r>
            <a:r>
              <a:rPr lang="en-US" dirty="0" err="1" smtClean="0"/>
              <a:t>đánh</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23479" y="1981200"/>
            <a:ext cx="8001000" cy="4495800"/>
          </a:xfrm>
          <a:prstGeom prst="rect">
            <a:avLst/>
          </a:prstGeom>
          <a:noFill/>
          <a:ln>
            <a:noFill/>
          </a:ln>
        </p:spPr>
      </p:pic>
      <p:sp>
        <p:nvSpPr>
          <p:cNvPr id="5" name="Date Placeholder 4"/>
          <p:cNvSpPr>
            <a:spLocks noGrp="1"/>
          </p:cNvSpPr>
          <p:nvPr>
            <p:ph type="dt" sz="half" idx="10"/>
          </p:nvPr>
        </p:nvSpPr>
        <p:spPr/>
        <p:txBody>
          <a:bodyPr/>
          <a:lstStyle/>
          <a:p>
            <a:fld id="{953F92D9-81D3-4FFE-8662-474487B3F5E0}"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18</a:t>
            </a:fld>
            <a:endParaRPr lang="en-US"/>
          </a:p>
        </p:txBody>
      </p:sp>
      <p:sp>
        <p:nvSpPr>
          <p:cNvPr id="7" name="Title 1"/>
          <p:cNvSpPr txBox="1">
            <a:spLocks/>
          </p:cNvSpPr>
          <p:nvPr/>
        </p:nvSpPr>
        <p:spPr>
          <a:xfrm>
            <a:off x="1485900" y="304800"/>
            <a:ext cx="6248400" cy="706821"/>
          </a:xfrm>
          <a:prstGeom prst="rect">
            <a:avLst/>
          </a:prstGeom>
          <a:solidFill>
            <a:srgbClr val="FFFF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3. Vùng ảnh hưởng sét đánh</a:t>
            </a:r>
            <a:endParaRPr lang="en-US" b="1" dirty="0"/>
          </a:p>
        </p:txBody>
      </p:sp>
    </p:spTree>
    <p:extLst>
      <p:ext uri="{BB962C8B-B14F-4D97-AF65-F5344CB8AC3E}">
        <p14:creationId xmlns:p14="http://schemas.microsoft.com/office/powerpoint/2010/main" val="345946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808038"/>
            <a:ext cx="7391400" cy="563562"/>
          </a:xfrm>
        </p:spPr>
        <p:txBody>
          <a:bodyPr>
            <a:normAutofit/>
          </a:bodyPr>
          <a:lstStyle/>
          <a:p>
            <a:pPr algn="l"/>
            <a:r>
              <a:rPr lang="en-US" sz="2800" b="1" dirty="0" err="1" smtClean="0"/>
              <a:t>Tính</a:t>
            </a:r>
            <a:r>
              <a:rPr lang="en-US" sz="2800" b="1" dirty="0" smtClean="0"/>
              <a:t> </a:t>
            </a:r>
            <a:r>
              <a:rPr lang="en-US" sz="2800" b="1" dirty="0" err="1" smtClean="0"/>
              <a:t>toán</a:t>
            </a:r>
            <a:r>
              <a:rPr lang="en-US" sz="2800" b="1" dirty="0" smtClean="0"/>
              <a:t> </a:t>
            </a:r>
            <a:r>
              <a:rPr lang="en-US" sz="2800" b="1" dirty="0" err="1" smtClean="0"/>
              <a:t>ảnh</a:t>
            </a:r>
            <a:r>
              <a:rPr lang="en-US" sz="2800" b="1" dirty="0" smtClean="0"/>
              <a:t> </a:t>
            </a:r>
            <a:r>
              <a:rPr lang="en-US" sz="2800" b="1" dirty="0" err="1" smtClean="0"/>
              <a:t>hưởng</a:t>
            </a:r>
            <a:r>
              <a:rPr lang="en-US" sz="2800" b="1" dirty="0" smtClean="0"/>
              <a:t> </a:t>
            </a:r>
            <a:r>
              <a:rPr lang="en-US" sz="2800" b="1" dirty="0" err="1" smtClean="0"/>
              <a:t>vùng</a:t>
            </a:r>
            <a:r>
              <a:rPr lang="en-US" sz="2800" b="1" dirty="0" smtClean="0"/>
              <a:t> </a:t>
            </a:r>
            <a:r>
              <a:rPr lang="en-US" sz="2800" b="1" dirty="0" err="1" smtClean="0"/>
              <a:t>sét</a:t>
            </a: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9440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txBox="1">
            <a:spLocks/>
          </p:cNvSpPr>
          <p:nvPr/>
        </p:nvSpPr>
        <p:spPr>
          <a:xfrm>
            <a:off x="264459" y="6024283"/>
            <a:ext cx="8346141" cy="6096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mtClean="0"/>
              <a:t>Điện trở đất cao điện thế cao,   điện thế tỷ lệ thuân dòng sét</a:t>
            </a:r>
            <a:endParaRPr lang="en-US"/>
          </a:p>
        </p:txBody>
      </p:sp>
      <p:sp>
        <p:nvSpPr>
          <p:cNvPr id="3" name="Date Placeholder 2"/>
          <p:cNvSpPr>
            <a:spLocks noGrp="1"/>
          </p:cNvSpPr>
          <p:nvPr>
            <p:ph type="dt" sz="half" idx="10"/>
          </p:nvPr>
        </p:nvSpPr>
        <p:spPr/>
        <p:txBody>
          <a:bodyPr/>
          <a:lstStyle/>
          <a:p>
            <a:fld id="{0CA1ECF5-2D90-424B-866C-E59D1BD55842}" type="datetime1">
              <a:rPr lang="en-US" smtClean="0"/>
              <a:t>3/7/2020</a:t>
            </a:fld>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19</a:t>
            </a:fld>
            <a:endParaRPr lang="en-US"/>
          </a:p>
        </p:txBody>
      </p:sp>
      <p:sp>
        <p:nvSpPr>
          <p:cNvPr id="8" name="Title 1"/>
          <p:cNvSpPr txBox="1">
            <a:spLocks/>
          </p:cNvSpPr>
          <p:nvPr/>
        </p:nvSpPr>
        <p:spPr>
          <a:xfrm>
            <a:off x="1511300" y="152400"/>
            <a:ext cx="6248400" cy="706821"/>
          </a:xfrm>
          <a:prstGeom prst="rect">
            <a:avLst/>
          </a:prstGeom>
          <a:solidFill>
            <a:srgbClr val="FFFF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3. </a:t>
            </a:r>
            <a:r>
              <a:rPr lang="en-US" b="1" dirty="0" err="1" smtClean="0"/>
              <a:t>Vùng</a:t>
            </a:r>
            <a:r>
              <a:rPr lang="en-US" b="1" dirty="0" smtClean="0"/>
              <a:t> </a:t>
            </a:r>
            <a:r>
              <a:rPr lang="en-US" b="1" dirty="0" err="1" smtClean="0"/>
              <a:t>ảnh</a:t>
            </a:r>
            <a:r>
              <a:rPr lang="en-US" b="1" dirty="0" smtClean="0"/>
              <a:t> </a:t>
            </a:r>
            <a:r>
              <a:rPr lang="en-US" b="1" dirty="0" err="1" smtClean="0"/>
              <a:t>hưởng</a:t>
            </a:r>
            <a:r>
              <a:rPr lang="en-US" b="1" dirty="0" smtClean="0"/>
              <a:t> </a:t>
            </a:r>
            <a:r>
              <a:rPr lang="en-US" b="1" dirty="0" err="1" smtClean="0"/>
              <a:t>sét</a:t>
            </a:r>
            <a:r>
              <a:rPr lang="en-US" b="1" dirty="0" smtClean="0"/>
              <a:t> </a:t>
            </a:r>
            <a:r>
              <a:rPr lang="en-US" b="1" dirty="0" err="1" smtClean="0"/>
              <a:t>đánh</a:t>
            </a:r>
            <a:endParaRPr lang="en-US" b="1" dirty="0"/>
          </a:p>
        </p:txBody>
      </p:sp>
    </p:spTree>
    <p:extLst>
      <p:ext uri="{BB962C8B-B14F-4D97-AF65-F5344CB8AC3E}">
        <p14:creationId xmlns:p14="http://schemas.microsoft.com/office/powerpoint/2010/main" val="226062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400800" cy="715962"/>
          </a:xfrm>
          <a:solidFill>
            <a:srgbClr val="FFFF00"/>
          </a:solidFill>
        </p:spPr>
        <p:txBody>
          <a:bodyPr>
            <a:normAutofit fontScale="90000"/>
          </a:bodyPr>
          <a:lstStyle/>
          <a:p>
            <a:r>
              <a:rPr lang="en-US" b="1" dirty="0" smtClean="0"/>
              <a:t>1. </a:t>
            </a:r>
            <a:r>
              <a:rPr lang="en-US" b="1" dirty="0" err="1" smtClean="0"/>
              <a:t>Xung</a:t>
            </a:r>
            <a:r>
              <a:rPr lang="en-US" b="1" dirty="0" smtClean="0"/>
              <a:t> </a:t>
            </a:r>
            <a:r>
              <a:rPr lang="en-US" b="1" dirty="0" err="1" smtClean="0"/>
              <a:t>điện</a:t>
            </a:r>
            <a:r>
              <a:rPr lang="en-US" b="1" dirty="0" smtClean="0"/>
              <a:t> </a:t>
            </a:r>
            <a:r>
              <a:rPr lang="en-US" b="1" dirty="0" err="1" smtClean="0"/>
              <a:t>áp</a:t>
            </a:r>
            <a:r>
              <a:rPr lang="en-US" b="1" dirty="0" smtClean="0"/>
              <a:t>, </a:t>
            </a:r>
            <a:r>
              <a:rPr lang="en-US" b="1" dirty="0" err="1" smtClean="0"/>
              <a:t>dòng</a:t>
            </a:r>
            <a:r>
              <a:rPr lang="en-US" b="1" dirty="0" smtClean="0"/>
              <a:t> </a:t>
            </a:r>
            <a:r>
              <a:rPr lang="en-US" b="1" dirty="0" err="1" smtClean="0"/>
              <a:t>điện</a:t>
            </a:r>
            <a:endParaRPr lang="en-US" b="1" dirty="0"/>
          </a:p>
        </p:txBody>
      </p:sp>
      <p:sp>
        <p:nvSpPr>
          <p:cNvPr id="3" name="Content Placeholder 2"/>
          <p:cNvSpPr>
            <a:spLocks noGrp="1"/>
          </p:cNvSpPr>
          <p:nvPr>
            <p:ph idx="1"/>
          </p:nvPr>
        </p:nvSpPr>
        <p:spPr>
          <a:xfrm>
            <a:off x="457200" y="990600"/>
            <a:ext cx="8229600" cy="533400"/>
          </a:xfrm>
        </p:spPr>
        <p:txBody>
          <a:bodyPr>
            <a:normAutofit fontScale="85000" lnSpcReduction="10000"/>
          </a:bodyPr>
          <a:lstStyle/>
          <a:p>
            <a:pPr marL="0" indent="0">
              <a:buNone/>
            </a:pPr>
            <a:r>
              <a:rPr lang="en-US" smtClean="0"/>
              <a:t>Hình dạng xung – xung đơn (tiêu chuẩn thử nghiệm)</a:t>
            </a:r>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82000" cy="488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6409E40C-2EF3-45F2-9444-35505E747310}"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2</a:t>
            </a:fld>
            <a:endParaRPr lang="en-US"/>
          </a:p>
        </p:txBody>
      </p:sp>
    </p:spTree>
    <p:extLst>
      <p:ext uri="{BB962C8B-B14F-4D97-AF65-F5344CB8AC3E}">
        <p14:creationId xmlns:p14="http://schemas.microsoft.com/office/powerpoint/2010/main" val="1077882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11" y="609600"/>
            <a:ext cx="8001000" cy="762000"/>
          </a:xfrm>
          <a:solidFill>
            <a:srgbClr val="FFFF00"/>
          </a:solidFill>
        </p:spPr>
        <p:txBody>
          <a:bodyPr vert="horz" lIns="91440" tIns="45720" rIns="91440" bIns="45720" rtlCol="0" anchor="ctr">
            <a:normAutofit/>
          </a:bodyPr>
          <a:lstStyle/>
          <a:p>
            <a:r>
              <a:rPr lang="vi-VN" sz="3200" b="1" dirty="0" smtClean="0"/>
              <a:t>4. Tác hại xung sét đối với chiếu sáng LED</a:t>
            </a:r>
            <a:endParaRPr lang="vi-VN" sz="3200" b="1"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20</a:t>
            </a:fld>
            <a:endParaRPr lang="en-US"/>
          </a:p>
        </p:txBody>
      </p:sp>
      <p:grpSp>
        <p:nvGrpSpPr>
          <p:cNvPr id="9" name="Group 8"/>
          <p:cNvGrpSpPr/>
          <p:nvPr/>
        </p:nvGrpSpPr>
        <p:grpSpPr>
          <a:xfrm>
            <a:off x="838200" y="1981200"/>
            <a:ext cx="7772400" cy="4419600"/>
            <a:chOff x="0" y="0"/>
            <a:chExt cx="4333875" cy="3028950"/>
          </a:xfrm>
        </p:grpSpPr>
        <p:sp>
          <p:nvSpPr>
            <p:cNvPr id="10" name="Text Box 318"/>
            <p:cNvSpPr txBox="1"/>
            <p:nvPr/>
          </p:nvSpPr>
          <p:spPr>
            <a:xfrm>
              <a:off x="47625" y="2590800"/>
              <a:ext cx="4019550" cy="438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0215">
                <a:lnSpc>
                  <a:spcPct val="107000"/>
                </a:lnSpc>
                <a:spcBef>
                  <a:spcPts val="600"/>
                </a:spcBef>
                <a:spcAft>
                  <a:spcPts val="0"/>
                </a:spcAft>
              </a:pPr>
              <a:r>
                <a:rPr lang="en-US" sz="2200">
                  <a:effectLst/>
                  <a:latin typeface="Times New Roman"/>
                  <a:ea typeface="Calibri"/>
                </a:rPr>
                <a:t>Hình 21 Ảnh chụp hư hỏng LED khi bị xung áp</a:t>
              </a:r>
              <a:endParaRPr lang="vi-VN" sz="2200">
                <a:effectLst/>
                <a:latin typeface="Times New Roman"/>
                <a:ea typeface="Calibri"/>
              </a:endParaRPr>
            </a:p>
            <a:p>
              <a:pPr indent="450215">
                <a:lnSpc>
                  <a:spcPct val="107000"/>
                </a:lnSpc>
                <a:spcBef>
                  <a:spcPts val="600"/>
                </a:spcBef>
                <a:spcAft>
                  <a:spcPts val="0"/>
                </a:spcAft>
              </a:pPr>
              <a:r>
                <a:rPr lang="en-US" sz="2200">
                  <a:effectLst/>
                  <a:latin typeface="Times New Roman"/>
                  <a:ea typeface="Calibri"/>
                </a:rPr>
                <a:t> </a:t>
              </a:r>
              <a:endParaRPr lang="vi-VN" sz="2200">
                <a:effectLst/>
                <a:latin typeface="Times New Roman"/>
                <a:ea typeface="Calibri"/>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333875" cy="2647950"/>
            </a:xfrm>
            <a:prstGeom prst="rect">
              <a:avLst/>
            </a:prstGeom>
          </p:spPr>
        </p:pic>
      </p:grpSp>
    </p:spTree>
    <p:extLst>
      <p:ext uri="{BB962C8B-B14F-4D97-AF65-F5344CB8AC3E}">
        <p14:creationId xmlns:p14="http://schemas.microsoft.com/office/powerpoint/2010/main" val="615012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698" y="381000"/>
            <a:ext cx="7869702" cy="715962"/>
          </a:xfrm>
          <a:solidFill>
            <a:srgbClr val="FFFF00"/>
          </a:solidFill>
        </p:spPr>
        <p:txBody>
          <a:bodyPr vert="horz" lIns="91440" tIns="45720" rIns="91440" bIns="45720" rtlCol="0" anchor="ctr">
            <a:normAutofit fontScale="90000"/>
          </a:bodyPr>
          <a:lstStyle/>
          <a:p>
            <a:r>
              <a:rPr lang="vi-VN" sz="3600" b="1" dirty="0"/>
              <a:t>4</a:t>
            </a:r>
            <a:r>
              <a:rPr lang="vi-VN" sz="3600" b="1" dirty="0" smtClean="0"/>
              <a:t>. Tác hại xung sét đối với chiếu sáng LED</a:t>
            </a:r>
            <a:endParaRPr lang="vi-VN" sz="3600" b="1"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21</a:t>
            </a:fld>
            <a:endParaRPr lang="en-US"/>
          </a:p>
        </p:txBody>
      </p:sp>
      <p:sp>
        <p:nvSpPr>
          <p:cNvPr id="12" name="Content Placeholder 2"/>
          <p:cNvSpPr txBox="1">
            <a:spLocks/>
          </p:cNvSpPr>
          <p:nvPr/>
        </p:nvSpPr>
        <p:spPr>
          <a:xfrm>
            <a:off x="457200" y="1371600"/>
            <a:ext cx="8458200" cy="4191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Ví</a:t>
            </a:r>
            <a:r>
              <a:rPr lang="en-US" sz="2400" dirty="0" smtClean="0"/>
              <a:t> </a:t>
            </a:r>
            <a:r>
              <a:rPr lang="en-US" sz="2400" dirty="0" err="1" smtClean="0"/>
              <a:t>dụ</a:t>
            </a:r>
            <a:r>
              <a:rPr lang="en-US" sz="2400" dirty="0" smtClean="0"/>
              <a:t> </a:t>
            </a:r>
            <a:r>
              <a:rPr lang="en-US" sz="2400" dirty="0" err="1" smtClean="0"/>
              <a:t>về</a:t>
            </a:r>
            <a:r>
              <a:rPr lang="en-US" sz="2400" dirty="0" smtClean="0"/>
              <a:t> </a:t>
            </a:r>
            <a:r>
              <a:rPr lang="en-US" sz="2400" dirty="0" err="1" smtClean="0"/>
              <a:t>điện</a:t>
            </a:r>
            <a:r>
              <a:rPr lang="en-US" sz="2400" dirty="0" smtClean="0"/>
              <a:t> </a:t>
            </a:r>
            <a:r>
              <a:rPr lang="en-US" sz="2400" dirty="0" err="1" smtClean="0"/>
              <a:t>áp</a:t>
            </a:r>
            <a:r>
              <a:rPr lang="en-US" sz="2400" dirty="0" smtClean="0"/>
              <a:t> </a:t>
            </a:r>
            <a:r>
              <a:rPr lang="en-US" sz="2400" dirty="0" err="1" smtClean="0"/>
              <a:t>tối</a:t>
            </a:r>
            <a:r>
              <a:rPr lang="en-US" sz="2400" dirty="0" smtClean="0"/>
              <a:t> </a:t>
            </a:r>
            <a:r>
              <a:rPr lang="en-US" sz="2400" dirty="0" err="1" smtClean="0"/>
              <a:t>đa</a:t>
            </a:r>
            <a:r>
              <a:rPr lang="en-US" sz="2400" dirty="0" smtClean="0"/>
              <a:t> </a:t>
            </a:r>
            <a:r>
              <a:rPr lang="en-US" sz="2400" dirty="0" err="1" smtClean="0"/>
              <a:t>của</a:t>
            </a:r>
            <a:r>
              <a:rPr lang="en-US" sz="2400" dirty="0" smtClean="0"/>
              <a:t> IC </a:t>
            </a:r>
            <a:r>
              <a:rPr lang="en-US" sz="2400" dirty="0" err="1" smtClean="0"/>
              <a:t>điều</a:t>
            </a:r>
            <a:r>
              <a:rPr lang="en-US" sz="2400" dirty="0" smtClean="0"/>
              <a:t> </a:t>
            </a:r>
            <a:r>
              <a:rPr lang="en-US" sz="2400" dirty="0" err="1" smtClean="0"/>
              <a:t>khiển</a:t>
            </a:r>
            <a:endParaRPr lang="vi-VN"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0" y="2179864"/>
            <a:ext cx="4343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90700"/>
            <a:ext cx="4154149"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a:xfrm>
            <a:off x="838200" y="2618014"/>
            <a:ext cx="1752600" cy="4191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BP 2812</a:t>
            </a:r>
            <a:endParaRPr lang="vi-VN" sz="2200" dirty="0"/>
          </a:p>
        </p:txBody>
      </p:sp>
    </p:spTree>
    <p:extLst>
      <p:ext uri="{BB962C8B-B14F-4D97-AF65-F5344CB8AC3E}">
        <p14:creationId xmlns:p14="http://schemas.microsoft.com/office/powerpoint/2010/main" val="628199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381000"/>
            <a:ext cx="7663543" cy="685800"/>
          </a:xfrm>
          <a:solidFill>
            <a:srgbClr val="FFFF00"/>
          </a:solidFill>
        </p:spPr>
        <p:txBody>
          <a:bodyPr vert="horz" lIns="91440" tIns="45720" rIns="91440" bIns="45720" rtlCol="0" anchor="ctr">
            <a:normAutofit/>
          </a:bodyPr>
          <a:lstStyle/>
          <a:p>
            <a:r>
              <a:rPr lang="vi-VN" sz="3200" b="1" dirty="0" smtClean="0"/>
              <a:t>4. </a:t>
            </a:r>
            <a:r>
              <a:rPr lang="vi-VN" sz="3200" b="1" dirty="0"/>
              <a:t>Tác hại </a:t>
            </a:r>
            <a:r>
              <a:rPr lang="vi-VN" sz="3200" b="1" dirty="0" smtClean="0"/>
              <a:t>xung sét đối </a:t>
            </a:r>
            <a:r>
              <a:rPr lang="vi-VN" sz="3200" b="1" dirty="0"/>
              <a:t>với chiếu sáng LED</a:t>
            </a:r>
          </a:p>
        </p:txBody>
      </p:sp>
      <p:sp>
        <p:nvSpPr>
          <p:cNvPr id="3" name="Content Placeholder 2"/>
          <p:cNvSpPr>
            <a:spLocks noGrp="1"/>
          </p:cNvSpPr>
          <p:nvPr>
            <p:ph idx="1"/>
          </p:nvPr>
        </p:nvSpPr>
        <p:spPr>
          <a:xfrm>
            <a:off x="457200" y="1219200"/>
            <a:ext cx="8458200" cy="838200"/>
          </a:xfrm>
        </p:spPr>
        <p:txBody>
          <a:bodyPr>
            <a:noAutofit/>
          </a:bodyPr>
          <a:lstStyle/>
          <a:p>
            <a:pPr marL="0" indent="0">
              <a:buNone/>
            </a:pPr>
            <a:r>
              <a:rPr lang="en-US" sz="2400" dirty="0" err="1"/>
              <a:t>Ví</a:t>
            </a:r>
            <a:r>
              <a:rPr lang="en-US" sz="2400" dirty="0"/>
              <a:t> </a:t>
            </a:r>
            <a:r>
              <a:rPr lang="en-US" sz="2400" dirty="0" err="1"/>
              <a:t>dụ</a:t>
            </a:r>
            <a:r>
              <a:rPr lang="en-US" sz="2400" dirty="0"/>
              <a:t> </a:t>
            </a:r>
            <a:r>
              <a:rPr lang="en-US" sz="2400" dirty="0" err="1"/>
              <a:t>về</a:t>
            </a:r>
            <a:r>
              <a:rPr lang="en-US" sz="2400" dirty="0"/>
              <a:t> </a:t>
            </a:r>
            <a:r>
              <a:rPr lang="en-US" sz="2400" dirty="0" err="1"/>
              <a:t>khả</a:t>
            </a:r>
            <a:r>
              <a:rPr lang="en-US" sz="2400" dirty="0"/>
              <a:t> </a:t>
            </a:r>
            <a:r>
              <a:rPr lang="en-US" sz="2400" dirty="0" err="1"/>
              <a:t>năng</a:t>
            </a:r>
            <a:r>
              <a:rPr lang="en-US" sz="2400" dirty="0"/>
              <a:t> </a:t>
            </a:r>
            <a:r>
              <a:rPr lang="en-US" sz="2400" dirty="0" err="1"/>
              <a:t>chịu</a:t>
            </a:r>
            <a:r>
              <a:rPr lang="en-US" sz="2400" dirty="0"/>
              <a:t> </a:t>
            </a:r>
            <a:r>
              <a:rPr lang="en-US" sz="2400" dirty="0" err="1"/>
              <a:t>điện</a:t>
            </a:r>
            <a:r>
              <a:rPr lang="en-US" sz="2400" dirty="0"/>
              <a:t> </a:t>
            </a:r>
            <a:r>
              <a:rPr lang="en-US" sz="2400" dirty="0" err="1"/>
              <a:t>áp</a:t>
            </a:r>
            <a:r>
              <a:rPr lang="en-US" sz="2400" dirty="0"/>
              <a:t> </a:t>
            </a:r>
            <a:r>
              <a:rPr lang="en-US" sz="2400" dirty="0" err="1"/>
              <a:t>cảu</a:t>
            </a:r>
            <a:r>
              <a:rPr lang="en-US" sz="2400" dirty="0"/>
              <a:t> </a:t>
            </a:r>
            <a:r>
              <a:rPr lang="en-US" sz="2400" dirty="0" err="1"/>
              <a:t>mạch</a:t>
            </a:r>
            <a:r>
              <a:rPr lang="en-US" sz="2400" dirty="0"/>
              <a:t> </a:t>
            </a:r>
            <a:r>
              <a:rPr lang="en-US" sz="2400" dirty="0" err="1"/>
              <a:t>điều</a:t>
            </a:r>
            <a:r>
              <a:rPr lang="en-US" sz="2400" dirty="0"/>
              <a:t> </a:t>
            </a:r>
            <a:r>
              <a:rPr lang="en-US" sz="2400" dirty="0" err="1"/>
              <a:t>khiển</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22</a:t>
            </a:fld>
            <a:endParaRPr lang="en-US"/>
          </a:p>
        </p:txBody>
      </p:sp>
      <p:sp>
        <p:nvSpPr>
          <p:cNvPr id="12" name="Content Placeholder 2"/>
          <p:cNvSpPr txBox="1">
            <a:spLocks/>
          </p:cNvSpPr>
          <p:nvPr/>
        </p:nvSpPr>
        <p:spPr>
          <a:xfrm>
            <a:off x="457200" y="1371600"/>
            <a:ext cx="8458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vi-VN" sz="2200" dirty="0"/>
          </a:p>
        </p:txBody>
      </p:sp>
      <p:sp>
        <p:nvSpPr>
          <p:cNvPr id="13" name="Content Placeholder 2"/>
          <p:cNvSpPr txBox="1">
            <a:spLocks/>
          </p:cNvSpPr>
          <p:nvPr/>
        </p:nvSpPr>
        <p:spPr>
          <a:xfrm>
            <a:off x="442686" y="1905000"/>
            <a:ext cx="8458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Mosfet</a:t>
            </a:r>
            <a:r>
              <a:rPr lang="en-US" sz="2400" dirty="0" smtClean="0"/>
              <a:t> ST</a:t>
            </a:r>
            <a:endParaRPr lang="vi-VN"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7" y="2338387"/>
            <a:ext cx="4026512"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985079"/>
            <a:ext cx="5806899" cy="188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a:xfrm>
            <a:off x="251732" y="3487965"/>
            <a:ext cx="8458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Mosfet</a:t>
            </a:r>
            <a:r>
              <a:rPr lang="en-US" sz="2400" dirty="0" smtClean="0"/>
              <a:t> </a:t>
            </a:r>
            <a:r>
              <a:rPr lang="en-US" sz="2400" dirty="0" err="1" smtClean="0"/>
              <a:t>Onsemi</a:t>
            </a:r>
            <a:endParaRPr lang="vi-VN" sz="2200" dirty="0"/>
          </a:p>
        </p:txBody>
      </p:sp>
    </p:spTree>
    <p:extLst>
      <p:ext uri="{BB962C8B-B14F-4D97-AF65-F5344CB8AC3E}">
        <p14:creationId xmlns:p14="http://schemas.microsoft.com/office/powerpoint/2010/main" val="2120707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629400" cy="868362"/>
          </a:xfrm>
          <a:solidFill>
            <a:srgbClr val="FFFF00"/>
          </a:solidFill>
        </p:spPr>
        <p:txBody>
          <a:bodyPr>
            <a:normAutofit/>
          </a:bodyPr>
          <a:lstStyle/>
          <a:p>
            <a:r>
              <a:rPr lang="en-US" sz="3600" b="1" dirty="0"/>
              <a:t>5</a:t>
            </a:r>
            <a:r>
              <a:rPr lang="en-US" sz="3600" b="1" dirty="0" smtClean="0"/>
              <a:t>. </a:t>
            </a:r>
            <a:r>
              <a:rPr lang="en-US" sz="3600" b="1" dirty="0" err="1"/>
              <a:t>Bảo</a:t>
            </a:r>
            <a:r>
              <a:rPr lang="en-US" sz="3600" b="1" dirty="0"/>
              <a:t> </a:t>
            </a:r>
            <a:r>
              <a:rPr lang="en-US" sz="3600" b="1" dirty="0" err="1"/>
              <a:t>vệ</a:t>
            </a:r>
            <a:r>
              <a:rPr lang="en-US" sz="3600" b="1" dirty="0"/>
              <a:t> </a:t>
            </a:r>
            <a:r>
              <a:rPr lang="en-US" sz="3600" b="1" dirty="0" err="1"/>
              <a:t>xung</a:t>
            </a:r>
            <a:r>
              <a:rPr lang="en-US" sz="3600" b="1" dirty="0"/>
              <a:t> </a:t>
            </a:r>
            <a:r>
              <a:rPr lang="en-US" sz="3600" b="1" dirty="0" err="1"/>
              <a:t>sét</a:t>
            </a:r>
            <a:r>
              <a:rPr lang="en-US" sz="3600" b="1" dirty="0"/>
              <a:t> </a:t>
            </a:r>
            <a:r>
              <a:rPr lang="en-US" sz="3600" b="1" dirty="0" err="1"/>
              <a:t>cho</a:t>
            </a:r>
            <a:r>
              <a:rPr lang="en-US" sz="3600" b="1" dirty="0"/>
              <a:t> </a:t>
            </a:r>
            <a:r>
              <a:rPr lang="en-US" sz="3600" b="1" dirty="0" err="1"/>
              <a:t>thiết</a:t>
            </a:r>
            <a:r>
              <a:rPr lang="en-US" sz="3600" b="1" dirty="0"/>
              <a:t> </a:t>
            </a:r>
            <a:r>
              <a:rPr lang="en-US" sz="3600" b="1" dirty="0" err="1"/>
              <a:t>bị</a:t>
            </a:r>
            <a:endParaRPr lang="en-US" sz="3600" b="1" dirty="0"/>
          </a:p>
        </p:txBody>
      </p:sp>
      <p:sp>
        <p:nvSpPr>
          <p:cNvPr id="3" name="Content Placeholder 2"/>
          <p:cNvSpPr>
            <a:spLocks noGrp="1"/>
          </p:cNvSpPr>
          <p:nvPr>
            <p:ph idx="1"/>
          </p:nvPr>
        </p:nvSpPr>
        <p:spPr>
          <a:xfrm>
            <a:off x="381000" y="1295400"/>
            <a:ext cx="8229600" cy="5029199"/>
          </a:xfrm>
        </p:spPr>
        <p:txBody>
          <a:bodyPr>
            <a:normAutofit fontScale="85000" lnSpcReduction="20000"/>
          </a:bodyPr>
          <a:lstStyle/>
          <a:p>
            <a:pPr marL="0" indent="0">
              <a:buNone/>
            </a:pPr>
            <a:r>
              <a:rPr lang="en-US" sz="3800" b="1" dirty="0" err="1"/>
              <a:t>Phân</a:t>
            </a:r>
            <a:r>
              <a:rPr lang="en-US" sz="3800" b="1" dirty="0"/>
              <a:t> </a:t>
            </a:r>
            <a:r>
              <a:rPr lang="en-US" sz="3800" b="1" dirty="0" err="1"/>
              <a:t>vùng</a:t>
            </a:r>
            <a:r>
              <a:rPr lang="en-US" sz="3800" b="1" dirty="0"/>
              <a:t> </a:t>
            </a:r>
            <a:r>
              <a:rPr lang="en-US" sz="3800" b="1" dirty="0" err="1"/>
              <a:t>bảo</a:t>
            </a:r>
            <a:r>
              <a:rPr lang="en-US" sz="3800" b="1" dirty="0"/>
              <a:t> </a:t>
            </a:r>
            <a:r>
              <a:rPr lang="en-US" sz="3800" b="1" dirty="0" err="1" smtClean="0"/>
              <a:t>vệ</a:t>
            </a:r>
            <a:endParaRPr lang="en-US" sz="3800" b="1" dirty="0" smtClean="0"/>
          </a:p>
          <a:p>
            <a:pPr marL="0" indent="0">
              <a:buNone/>
            </a:pPr>
            <a:r>
              <a:rPr lang="en-US" dirty="0"/>
              <a:t>H</a:t>
            </a:r>
            <a:r>
              <a:rPr lang="vi-VN" dirty="0"/>
              <a:t>ệ thống điện và điện tử</a:t>
            </a:r>
            <a:r>
              <a:rPr lang="en-US" dirty="0"/>
              <a:t>, </a:t>
            </a:r>
            <a:r>
              <a:rPr lang="en-US" dirty="0" err="1"/>
              <a:t>mà</a:t>
            </a:r>
            <a:r>
              <a:rPr lang="en-US" dirty="0"/>
              <a:t> </a:t>
            </a:r>
            <a:r>
              <a:rPr lang="vi-VN" dirty="0"/>
              <a:t>rất nhạy cảm với quá áp tạm thời</a:t>
            </a:r>
            <a:r>
              <a:rPr lang="en-US" dirty="0"/>
              <a:t> </a:t>
            </a:r>
            <a:r>
              <a:rPr lang="en-US" dirty="0" err="1"/>
              <a:t>như</a:t>
            </a:r>
            <a:r>
              <a:rPr lang="vi-VN" dirty="0"/>
              <a:t> năng lượng cao </a:t>
            </a:r>
            <a:r>
              <a:rPr lang="en-US" dirty="0"/>
              <a:t>do </a:t>
            </a:r>
            <a:r>
              <a:rPr lang="en-US" dirty="0" err="1"/>
              <a:t>sét</a:t>
            </a:r>
            <a:r>
              <a:rPr lang="en-US" dirty="0"/>
              <a:t> </a:t>
            </a:r>
            <a:r>
              <a:rPr lang="en-US" dirty="0" err="1"/>
              <a:t>đánh</a:t>
            </a:r>
            <a:r>
              <a:rPr lang="vi-VN" dirty="0"/>
              <a:t>, đang nhanh chóng trở nên phổ biến trong thực tế</a:t>
            </a:r>
            <a:r>
              <a:rPr lang="en-US" dirty="0"/>
              <a:t> </a:t>
            </a:r>
            <a:r>
              <a:rPr lang="en-US" dirty="0" err="1"/>
              <a:t>trong</a:t>
            </a:r>
            <a:r>
              <a:rPr lang="vi-VN" dirty="0"/>
              <a:t> tất cả các khu vực của tòa nhà ở và </a:t>
            </a:r>
            <a:r>
              <a:rPr lang="en-US" dirty="0" err="1"/>
              <a:t>văn</a:t>
            </a:r>
            <a:r>
              <a:rPr lang="en-US" dirty="0"/>
              <a:t> </a:t>
            </a:r>
            <a:r>
              <a:rPr lang="en-US" dirty="0" err="1"/>
              <a:t>phỏng</a:t>
            </a:r>
            <a:r>
              <a:rPr lang="en-US" dirty="0"/>
              <a:t> </a:t>
            </a:r>
            <a:r>
              <a:rPr lang="en-US" dirty="0" err="1"/>
              <a:t>công</a:t>
            </a:r>
            <a:r>
              <a:rPr lang="en-US" dirty="0"/>
              <a:t> </a:t>
            </a:r>
            <a:r>
              <a:rPr lang="en-US" dirty="0" err="1"/>
              <a:t>xưởng</a:t>
            </a:r>
            <a:r>
              <a:rPr lang="vi-VN" dirty="0"/>
              <a:t> trong các hình thức quản lý xây dựng, viễn thông, điều khiển và hệ thống an ninh. </a:t>
            </a:r>
            <a:endParaRPr lang="vi-VN" dirty="0" smtClean="0"/>
          </a:p>
          <a:p>
            <a:pPr marL="0" indent="0">
              <a:buNone/>
            </a:pPr>
            <a:endParaRPr lang="en-US" dirty="0" smtClean="0"/>
          </a:p>
          <a:p>
            <a:pPr marL="0" indent="0">
              <a:buNone/>
            </a:pPr>
            <a:r>
              <a:rPr lang="vi-VN" dirty="0"/>
              <a:t>Việc bảo vệ các hệ thống điện và điện tử chống tăng đột biến do những tia sét xung điện từ (LEMP - lightning electro-magnetic pulse) dựa trên nguyên tắc các khu vực bảo vệ sét (LPZ - lightning protection zones). </a:t>
            </a:r>
            <a:endParaRPr lang="en-US" dirty="0"/>
          </a:p>
        </p:txBody>
      </p:sp>
      <p:sp>
        <p:nvSpPr>
          <p:cNvPr id="4" name="Date Placeholder 3"/>
          <p:cNvSpPr>
            <a:spLocks noGrp="1"/>
          </p:cNvSpPr>
          <p:nvPr>
            <p:ph type="dt" sz="half" idx="10"/>
          </p:nvPr>
        </p:nvSpPr>
        <p:spPr/>
        <p:txBody>
          <a:bodyPr/>
          <a:lstStyle/>
          <a:p>
            <a:fld id="{E5B0F94A-2A98-4AE9-A627-AB8D71A2E22C}"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23</a:t>
            </a:fld>
            <a:endParaRPr lang="en-US"/>
          </a:p>
        </p:txBody>
      </p:sp>
    </p:spTree>
    <p:extLst>
      <p:ext uri="{BB962C8B-B14F-4D97-AF65-F5344CB8AC3E}">
        <p14:creationId xmlns:p14="http://schemas.microsoft.com/office/powerpoint/2010/main" val="304190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l"/>
            <a:r>
              <a:rPr lang="en-US" sz="2800" dirty="0" err="1" smtClean="0"/>
              <a:t>Phân</a:t>
            </a:r>
            <a:r>
              <a:rPr lang="en-US" sz="2800" dirty="0" smtClean="0"/>
              <a:t> </a:t>
            </a:r>
            <a:r>
              <a:rPr lang="en-US" sz="2800" dirty="0" err="1" smtClean="0"/>
              <a:t>vùng</a:t>
            </a:r>
            <a:r>
              <a:rPr lang="en-US" sz="2800" dirty="0" smtClean="0"/>
              <a:t> </a:t>
            </a:r>
            <a:r>
              <a:rPr lang="en-US" sz="2800" dirty="0" err="1" smtClean="0"/>
              <a:t>bảo</a:t>
            </a:r>
            <a:r>
              <a:rPr lang="en-US" sz="2800" dirty="0" smtClean="0"/>
              <a:t> </a:t>
            </a:r>
            <a:r>
              <a:rPr lang="en-US" sz="2800" dirty="0" err="1" smtClean="0"/>
              <a:t>vệ</a:t>
            </a:r>
            <a:endParaRPr lang="en-US" sz="2800" dirty="0"/>
          </a:p>
        </p:txBody>
      </p:sp>
      <p:pic>
        <p:nvPicPr>
          <p:cNvPr id="4" name="Picture 3"/>
          <p:cNvPicPr/>
          <p:nvPr/>
        </p:nvPicPr>
        <p:blipFill>
          <a:blip r:embed="rId2"/>
          <a:stretch>
            <a:fillRect/>
          </a:stretch>
        </p:blipFill>
        <p:spPr>
          <a:xfrm>
            <a:off x="457200" y="1676400"/>
            <a:ext cx="8382000" cy="4724400"/>
          </a:xfrm>
          <a:prstGeom prst="rect">
            <a:avLst/>
          </a:prstGeom>
        </p:spPr>
      </p:pic>
      <p:sp>
        <p:nvSpPr>
          <p:cNvPr id="5" name="Date Placeholder 4"/>
          <p:cNvSpPr>
            <a:spLocks noGrp="1"/>
          </p:cNvSpPr>
          <p:nvPr>
            <p:ph type="dt" sz="half" idx="10"/>
          </p:nvPr>
        </p:nvSpPr>
        <p:spPr/>
        <p:txBody>
          <a:bodyPr/>
          <a:lstStyle/>
          <a:p>
            <a:fld id="{447202F4-E9D9-4511-AEC5-5A6AF3E2ABED}"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24</a:t>
            </a:fld>
            <a:endParaRPr lang="en-US"/>
          </a:p>
        </p:txBody>
      </p:sp>
      <p:sp>
        <p:nvSpPr>
          <p:cNvPr id="7"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2591931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l"/>
            <a:r>
              <a:rPr lang="vi-VN" sz="3200" b="1" dirty="0" smtClean="0"/>
              <a:t>Khu vực bên ngoài tòa nhà</a:t>
            </a:r>
            <a:endParaRPr lang="en-US" sz="3200" dirty="0"/>
          </a:p>
        </p:txBody>
      </p:sp>
      <p:sp>
        <p:nvSpPr>
          <p:cNvPr id="3" name="Content Placeholder 2"/>
          <p:cNvSpPr>
            <a:spLocks noGrp="1"/>
          </p:cNvSpPr>
          <p:nvPr>
            <p:ph idx="1"/>
          </p:nvPr>
        </p:nvSpPr>
        <p:spPr/>
        <p:txBody>
          <a:bodyPr>
            <a:normAutofit fontScale="77500" lnSpcReduction="20000"/>
          </a:bodyPr>
          <a:lstStyle/>
          <a:p>
            <a:r>
              <a:rPr lang="vi-VN" dirty="0" smtClean="0"/>
              <a:t>LPZ </a:t>
            </a:r>
            <a:r>
              <a:rPr lang="vi-VN" dirty="0"/>
              <a:t>0 Khu vực, ở đó mối đe dọa là do trường điện từ sét chưa suy yếu và nơi mà các hệ thống có thể phải chịu toàn bộ hoặc một phần dòng điện sét.</a:t>
            </a:r>
            <a:endParaRPr lang="en-US" dirty="0"/>
          </a:p>
          <a:p>
            <a:r>
              <a:rPr lang="vi-VN" dirty="0"/>
              <a:t>LPZ 0 được chia thành:</a:t>
            </a:r>
            <a:endParaRPr lang="en-US" dirty="0"/>
          </a:p>
          <a:p>
            <a:r>
              <a:rPr lang="vi-VN" dirty="0"/>
              <a:t>LPZ 0A Khu vực ở đó mối đe dọa là do sét đánh trực tiếp và toàn bộ trường điện từ của sét. Các hệ thống bên trong có thể phải chịu toàn bộ dòng điện sét.</a:t>
            </a:r>
            <a:endParaRPr lang="en-US" dirty="0"/>
          </a:p>
          <a:p>
            <a:r>
              <a:rPr lang="vi-VN" dirty="0"/>
              <a:t>LPZ 0B Khu bảo vệ chống sét đánh trực tiếp, những nơi mà các mối đe dọa là do toàn bộ trường điện từ của sét. Các hệ thống bên có thể phải chịu một phần dòng sét</a:t>
            </a:r>
            <a:r>
              <a:rPr lang="vi-VN" dirty="0" smtClean="0"/>
              <a:t>.</a:t>
            </a:r>
            <a:endParaRPr lang="en-US" dirty="0"/>
          </a:p>
        </p:txBody>
      </p:sp>
      <p:sp>
        <p:nvSpPr>
          <p:cNvPr id="4" name="Date Placeholder 3"/>
          <p:cNvSpPr>
            <a:spLocks noGrp="1"/>
          </p:cNvSpPr>
          <p:nvPr>
            <p:ph type="dt" sz="half" idx="10"/>
          </p:nvPr>
        </p:nvSpPr>
        <p:spPr/>
        <p:txBody>
          <a:bodyPr/>
          <a:lstStyle/>
          <a:p>
            <a:fld id="{E2C759F8-02FA-40E9-BB94-ED97320D75C7}"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25</a:t>
            </a:fld>
            <a:endParaRPr lang="en-US"/>
          </a:p>
        </p:txBody>
      </p:sp>
      <p:sp>
        <p:nvSpPr>
          <p:cNvPr id="6"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4075934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pPr algn="l"/>
            <a:r>
              <a:rPr lang="en-US" sz="3200" b="1" dirty="0" err="1" smtClean="0"/>
              <a:t>Khu</a:t>
            </a:r>
            <a:r>
              <a:rPr lang="en-US" sz="3200" b="1" dirty="0" smtClean="0"/>
              <a:t> </a:t>
            </a:r>
            <a:r>
              <a:rPr lang="en-US" sz="3200" b="1" dirty="0" err="1" smtClean="0"/>
              <a:t>vực</a:t>
            </a:r>
            <a:r>
              <a:rPr lang="en-US" sz="3200" b="1" dirty="0" smtClean="0"/>
              <a:t> </a:t>
            </a:r>
            <a:r>
              <a:rPr lang="en-US" sz="3200" b="1" dirty="0" err="1" smtClean="0"/>
              <a:t>bên</a:t>
            </a:r>
            <a:r>
              <a:rPr lang="en-US" sz="3200" b="1" dirty="0" smtClean="0"/>
              <a:t> </a:t>
            </a:r>
            <a:r>
              <a:rPr lang="en-US" sz="3200" b="1" dirty="0" err="1" smtClean="0"/>
              <a:t>trong</a:t>
            </a:r>
            <a:r>
              <a:rPr lang="en-US" sz="3200" b="1" dirty="0" smtClean="0"/>
              <a:t> </a:t>
            </a:r>
            <a:r>
              <a:rPr lang="en-US" sz="3200" b="1" dirty="0" err="1" smtClean="0"/>
              <a:t>tòa</a:t>
            </a:r>
            <a:r>
              <a:rPr lang="en-US" sz="3200" b="1" dirty="0" smtClean="0"/>
              <a:t> </a:t>
            </a:r>
            <a:r>
              <a:rPr lang="en-US" sz="3200" b="1" dirty="0" err="1" smtClean="0"/>
              <a:t>nhà</a:t>
            </a:r>
            <a:endParaRPr lang="en-US" sz="3200" dirty="0"/>
          </a:p>
        </p:txBody>
      </p:sp>
      <p:sp>
        <p:nvSpPr>
          <p:cNvPr id="3" name="Content Placeholder 2"/>
          <p:cNvSpPr>
            <a:spLocks noGrp="1"/>
          </p:cNvSpPr>
          <p:nvPr>
            <p:ph idx="1"/>
          </p:nvPr>
        </p:nvSpPr>
        <p:spPr/>
        <p:txBody>
          <a:bodyPr>
            <a:normAutofit fontScale="92500" lnSpcReduction="10000"/>
          </a:bodyPr>
          <a:lstStyle/>
          <a:p>
            <a:r>
              <a:rPr lang="vi-VN" smtClean="0"/>
              <a:t>LPZ </a:t>
            </a:r>
            <a:r>
              <a:rPr lang="vi-VN"/>
              <a:t>1 </a:t>
            </a:r>
            <a:r>
              <a:rPr lang="en-US"/>
              <a:t>Khu vực ở đó</a:t>
            </a:r>
            <a:r>
              <a:rPr lang="vi-VN"/>
              <a:t> các dòng xung được giới hạn bởi phân bố dòng và giao diện </a:t>
            </a:r>
            <a:r>
              <a:rPr lang="en-US"/>
              <a:t>cách ly</a:t>
            </a:r>
            <a:r>
              <a:rPr lang="vi-VN"/>
              <a:t> bởi</a:t>
            </a:r>
            <a:r>
              <a:rPr lang="en-US"/>
              <a:t> các</a:t>
            </a:r>
            <a:r>
              <a:rPr lang="vi-VN"/>
              <a:t> SPD ở ranh giới khu vực. Không gian che chắn có thể làm giảm bớt trường điện từ sét.</a:t>
            </a:r>
            <a:endParaRPr lang="en-US"/>
          </a:p>
          <a:p>
            <a:r>
              <a:rPr lang="vi-VN"/>
              <a:t>LPZ 2 ... n Khu vực ở đó các dòng xung được giới hạn bởi phân bố dòng và giao diện cách ly bởi SPD bổ sung tại các ranh giới của khu vực. Không gian che chắn bổ sung có thể được sử dụng để làm giảm bớt hơn nữa trường điện từ của sét.</a:t>
            </a:r>
            <a:endParaRPr lang="en-US"/>
          </a:p>
        </p:txBody>
      </p:sp>
      <p:sp>
        <p:nvSpPr>
          <p:cNvPr id="4" name="Date Placeholder 3"/>
          <p:cNvSpPr>
            <a:spLocks noGrp="1"/>
          </p:cNvSpPr>
          <p:nvPr>
            <p:ph type="dt" sz="half" idx="10"/>
          </p:nvPr>
        </p:nvSpPr>
        <p:spPr/>
        <p:txBody>
          <a:bodyPr/>
          <a:lstStyle/>
          <a:p>
            <a:fld id="{DDB34098-668D-4B32-A883-0FAA147148F0}"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26</a:t>
            </a:fld>
            <a:endParaRPr lang="en-US"/>
          </a:p>
        </p:txBody>
      </p:sp>
      <p:sp>
        <p:nvSpPr>
          <p:cNvPr id="6"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2328646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50" y="631825"/>
            <a:ext cx="8229600" cy="1143000"/>
          </a:xfrm>
        </p:spPr>
        <p:txBody>
          <a:bodyPr>
            <a:normAutofit/>
          </a:bodyPr>
          <a:lstStyle/>
          <a:p>
            <a:pPr algn="l"/>
            <a:r>
              <a:rPr lang="en-US" sz="3200" dirty="0" smtClean="0"/>
              <a:t>Minh </a:t>
            </a:r>
            <a:r>
              <a:rPr lang="en-US" sz="3200" dirty="0" err="1" smtClean="0"/>
              <a:t>họa</a:t>
            </a:r>
            <a:r>
              <a:rPr lang="en-US" sz="3200" dirty="0" smtClean="0"/>
              <a:t> </a:t>
            </a:r>
            <a:r>
              <a:rPr lang="en-US" sz="3200" dirty="0" err="1" smtClean="0"/>
              <a:t>các</a:t>
            </a:r>
            <a:r>
              <a:rPr lang="en-US" sz="3200" dirty="0" smtClean="0"/>
              <a:t> </a:t>
            </a:r>
            <a:r>
              <a:rPr lang="en-US" sz="3200" dirty="0" err="1" smtClean="0"/>
              <a:t>vùng</a:t>
            </a:r>
            <a:r>
              <a:rPr lang="en-US" sz="3200" dirty="0" smtClean="0"/>
              <a:t> </a:t>
            </a:r>
            <a:r>
              <a:rPr lang="en-US" sz="3200" dirty="0" err="1" smtClean="0"/>
              <a:t>bảo</a:t>
            </a:r>
            <a:r>
              <a:rPr lang="en-US" sz="3200" dirty="0" smtClean="0"/>
              <a:t> </a:t>
            </a:r>
            <a:r>
              <a:rPr lang="en-US" sz="3200" dirty="0" err="1" smtClean="0"/>
              <a:t>vệ</a:t>
            </a: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48052"/>
            <a:ext cx="8403021" cy="480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1524000"/>
            <a:ext cx="25336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B90C0F80-04AD-4B87-A1FD-34B8B529032A}" type="datetime1">
              <a:rPr lang="en-US" smtClean="0"/>
              <a:t>3/7/2020</a:t>
            </a:fld>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27</a:t>
            </a:fld>
            <a:endParaRPr lang="en-US"/>
          </a:p>
        </p:txBody>
      </p:sp>
      <p:sp>
        <p:nvSpPr>
          <p:cNvPr id="7" name="Title 1"/>
          <p:cNvSpPr txBox="1">
            <a:spLocks/>
          </p:cNvSpPr>
          <p:nvPr/>
        </p:nvSpPr>
        <p:spPr>
          <a:xfrm>
            <a:off x="1600200" y="1524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8435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62781"/>
            <a:ext cx="8229600" cy="1143000"/>
          </a:xfrm>
        </p:spPr>
        <p:txBody>
          <a:bodyPr>
            <a:normAutofit/>
          </a:bodyPr>
          <a:lstStyle/>
          <a:p>
            <a:pPr algn="l"/>
            <a:r>
              <a:rPr lang="en-US" sz="3200" dirty="0" err="1"/>
              <a:t>Cấp</a:t>
            </a:r>
            <a:r>
              <a:rPr lang="en-US" sz="3200" dirty="0"/>
              <a:t> </a:t>
            </a:r>
            <a:r>
              <a:rPr lang="en-US" sz="3200" dirty="0" err="1"/>
              <a:t>bảo</a:t>
            </a:r>
            <a:r>
              <a:rPr lang="en-US" sz="3200" dirty="0"/>
              <a:t> </a:t>
            </a:r>
            <a:r>
              <a:rPr lang="en-US" sz="3200" dirty="0" err="1"/>
              <a:t>vệ</a:t>
            </a:r>
            <a:endParaRPr lang="en-US" sz="3200" dirty="0"/>
          </a:p>
        </p:txBody>
      </p:sp>
      <p:pic>
        <p:nvPicPr>
          <p:cNvPr id="4" name="Picture 3"/>
          <p:cNvPicPr/>
          <p:nvPr/>
        </p:nvPicPr>
        <p:blipFill>
          <a:blip r:embed="rId2"/>
          <a:stretch>
            <a:fillRect/>
          </a:stretch>
        </p:blipFill>
        <p:spPr>
          <a:xfrm>
            <a:off x="381000" y="1752600"/>
            <a:ext cx="8610600" cy="4495800"/>
          </a:xfrm>
          <a:prstGeom prst="rect">
            <a:avLst/>
          </a:prstGeom>
        </p:spPr>
      </p:pic>
      <p:sp>
        <p:nvSpPr>
          <p:cNvPr id="5" name="Date Placeholder 4"/>
          <p:cNvSpPr>
            <a:spLocks noGrp="1"/>
          </p:cNvSpPr>
          <p:nvPr>
            <p:ph type="dt" sz="half" idx="10"/>
          </p:nvPr>
        </p:nvSpPr>
        <p:spPr/>
        <p:txBody>
          <a:bodyPr/>
          <a:lstStyle/>
          <a:p>
            <a:fld id="{79862488-6AF1-4689-8136-C563A6EDC5DE}"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28</a:t>
            </a:fld>
            <a:endParaRPr lang="en-US"/>
          </a:p>
        </p:txBody>
      </p:sp>
      <p:sp>
        <p:nvSpPr>
          <p:cNvPr id="7"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31770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96962"/>
            <a:ext cx="8229600" cy="639762"/>
          </a:xfrm>
        </p:spPr>
        <p:txBody>
          <a:bodyPr>
            <a:normAutofit/>
          </a:bodyPr>
          <a:lstStyle/>
          <a:p>
            <a:pPr algn="l"/>
            <a:r>
              <a:rPr lang="en-US" sz="3200" dirty="0" err="1" smtClean="0"/>
              <a:t>Phân</a:t>
            </a:r>
            <a:r>
              <a:rPr lang="en-US" sz="3200" dirty="0" smtClean="0"/>
              <a:t> </a:t>
            </a:r>
            <a:r>
              <a:rPr lang="en-US" sz="3200" dirty="0" err="1" smtClean="0"/>
              <a:t>cấp</a:t>
            </a:r>
            <a:r>
              <a:rPr lang="en-US" sz="3200" dirty="0" smtClean="0"/>
              <a:t> </a:t>
            </a:r>
            <a:r>
              <a:rPr lang="en-US" sz="3200" dirty="0" err="1" smtClean="0"/>
              <a:t>bảo</a:t>
            </a:r>
            <a:r>
              <a:rPr lang="en-US" sz="3200" dirty="0" smtClean="0"/>
              <a:t> </a:t>
            </a:r>
            <a:r>
              <a:rPr lang="en-US" sz="3200" dirty="0" err="1" smtClean="0"/>
              <a:t>vệ</a:t>
            </a:r>
            <a:endParaRPr lang="en-US" sz="3200" dirty="0"/>
          </a:p>
        </p:txBody>
      </p:sp>
      <p:sp>
        <p:nvSpPr>
          <p:cNvPr id="3" name="Content Placeholder 2"/>
          <p:cNvSpPr>
            <a:spLocks noGrp="1"/>
          </p:cNvSpPr>
          <p:nvPr>
            <p:ph idx="1"/>
          </p:nvPr>
        </p:nvSpPr>
        <p:spPr>
          <a:xfrm>
            <a:off x="381000" y="1905000"/>
            <a:ext cx="8229600" cy="4953000"/>
          </a:xfrm>
        </p:spPr>
        <p:txBody>
          <a:bodyPr>
            <a:normAutofit fontScale="77500" lnSpcReduction="20000"/>
          </a:bodyPr>
          <a:lstStyle/>
          <a:p>
            <a:r>
              <a:rPr lang="vi-VN" dirty="0"/>
              <a:t>Type 1: loại SPD được UL phê duyệt cho cài đặt taị bất kỳ vị trí nào giữa thứ cấp</a:t>
            </a:r>
            <a:r>
              <a:rPr lang="en-US" dirty="0"/>
              <a:t> </a:t>
            </a:r>
            <a:r>
              <a:rPr lang="en-US" dirty="0" err="1"/>
              <a:t>biến</a:t>
            </a:r>
            <a:r>
              <a:rPr lang="en-US" dirty="0"/>
              <a:t> </a:t>
            </a:r>
            <a:r>
              <a:rPr lang="en-US" dirty="0" err="1"/>
              <a:t>áp</a:t>
            </a:r>
            <a:r>
              <a:rPr lang="vi-VN" dirty="0"/>
              <a:t> (trước khi cung cấp điện </a:t>
            </a:r>
            <a:r>
              <a:rPr lang="en-US" dirty="0" err="1"/>
              <a:t>cho</a:t>
            </a:r>
            <a:r>
              <a:rPr lang="en-US" dirty="0"/>
              <a:t> </a:t>
            </a:r>
            <a:r>
              <a:rPr lang="en-US" dirty="0" err="1"/>
              <a:t>tải</a:t>
            </a:r>
            <a:r>
              <a:rPr lang="vi-VN" dirty="0"/>
              <a:t>) và ngõ vào thiết bị chống quá dòng (như CB, MCB). SPDs Type 1 có thể được lắp đặt tại bất kỳ đâu trên tải của ngõ vào và trong hệ thống điện điện áp thấp mà không cần lắp thêm cầu chì chuyên dụng hoặc thiết bị ngắn mạch.</a:t>
            </a:r>
            <a:endParaRPr lang="en-US" dirty="0"/>
          </a:p>
          <a:p>
            <a:r>
              <a:rPr lang="vi-VN" dirty="0"/>
              <a:t>Type 2: loại SPD được UL phê duyệt cài đặt trên tải của ngõ vào thứ cấp thiết bị chống quá dòng. </a:t>
            </a:r>
            <a:endParaRPr lang="en-US" dirty="0"/>
          </a:p>
          <a:p>
            <a:r>
              <a:rPr lang="vi-VN" dirty="0"/>
              <a:t>Type 3: loại SPD được cài đặt cách bảng điện (tủ điện) 10 m hay lớn hơn. Thiết bị này thường được lắp đặt tại tâm kết nối, hay đóng vai trò như ổ cắm trực tiếp. Khoảng cách 10 m không bao gồm dây dẫn đi kèm SPD, hoặc được sử dụng để kết nối SPD với tải.</a:t>
            </a:r>
            <a:endParaRPr lang="en-US" dirty="0"/>
          </a:p>
          <a:p>
            <a:r>
              <a:rPr lang="vi-VN" sz="2000" dirty="0">
                <a:solidFill>
                  <a:srgbClr val="FFC000"/>
                </a:solidFill>
              </a:rPr>
              <a:t>Type 4: Là những thành phần được lắp ráp ngay trong thiết bị điện hay thiết bị điện tử. Ví dụ như Metal Oxide Varistors, MOV và ống khí.</a:t>
            </a:r>
            <a:endParaRPr lang="en-US" sz="2000" dirty="0">
              <a:solidFill>
                <a:srgbClr val="FFC000"/>
              </a:solidFill>
            </a:endParaRPr>
          </a:p>
          <a:p>
            <a:endParaRPr lang="en-US" dirty="0"/>
          </a:p>
        </p:txBody>
      </p:sp>
      <p:sp>
        <p:nvSpPr>
          <p:cNvPr id="4" name="Date Placeholder 3"/>
          <p:cNvSpPr>
            <a:spLocks noGrp="1"/>
          </p:cNvSpPr>
          <p:nvPr>
            <p:ph type="dt" sz="half" idx="10"/>
          </p:nvPr>
        </p:nvSpPr>
        <p:spPr/>
        <p:txBody>
          <a:bodyPr/>
          <a:lstStyle/>
          <a:p>
            <a:fld id="{D04CDEC2-2712-4186-97F8-ADE482106629}"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29</a:t>
            </a:fld>
            <a:endParaRPr lang="en-US"/>
          </a:p>
        </p:txBody>
      </p:sp>
      <p:sp>
        <p:nvSpPr>
          <p:cNvPr id="6"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5. </a:t>
            </a:r>
            <a:r>
              <a:rPr lang="en-US" sz="3600" b="1" dirty="0" err="1" smtClean="0"/>
              <a:t>Bảo</a:t>
            </a:r>
            <a:r>
              <a:rPr lang="en-US" sz="3600" b="1" dirty="0" smtClean="0"/>
              <a:t> </a:t>
            </a:r>
            <a:r>
              <a:rPr lang="en-US" sz="3600" b="1" dirty="0" err="1" smtClean="0"/>
              <a:t>vệ</a:t>
            </a:r>
            <a:r>
              <a:rPr lang="en-US" sz="3600" b="1" dirty="0" smtClean="0"/>
              <a:t> </a:t>
            </a:r>
            <a:r>
              <a:rPr lang="en-US" sz="3600" b="1" dirty="0" err="1" smtClean="0"/>
              <a:t>xung</a:t>
            </a:r>
            <a:r>
              <a:rPr lang="en-US" sz="3600" b="1" dirty="0" smtClean="0"/>
              <a:t> </a:t>
            </a:r>
            <a:r>
              <a:rPr lang="en-US" sz="3600" b="1" dirty="0" err="1" smtClean="0"/>
              <a:t>sét</a:t>
            </a:r>
            <a:r>
              <a:rPr lang="en-US" sz="3600" b="1" dirty="0" smtClean="0"/>
              <a:t> </a:t>
            </a:r>
            <a:r>
              <a:rPr lang="en-US" sz="3600" b="1" dirty="0" err="1" smtClean="0"/>
              <a:t>cho</a:t>
            </a:r>
            <a:r>
              <a:rPr lang="en-US" sz="3600" b="1" dirty="0" smtClean="0"/>
              <a:t> </a:t>
            </a:r>
            <a:r>
              <a:rPr lang="en-US" sz="3600" b="1" dirty="0" err="1" smtClean="0"/>
              <a:t>thiết</a:t>
            </a:r>
            <a:r>
              <a:rPr lang="en-US" sz="3600" b="1" dirty="0" smtClean="0"/>
              <a:t> </a:t>
            </a:r>
            <a:r>
              <a:rPr lang="en-US" sz="3600" b="1" dirty="0" err="1" smtClean="0"/>
              <a:t>bị</a:t>
            </a:r>
            <a:endParaRPr lang="en-US" sz="3600" b="1" dirty="0"/>
          </a:p>
        </p:txBody>
      </p:sp>
    </p:spTree>
    <p:extLst>
      <p:ext uri="{BB962C8B-B14F-4D97-AF65-F5344CB8AC3E}">
        <p14:creationId xmlns:p14="http://schemas.microsoft.com/office/powerpoint/2010/main" val="324833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16000"/>
            <a:ext cx="8229600" cy="563562"/>
          </a:xfrm>
        </p:spPr>
        <p:txBody>
          <a:bodyPr>
            <a:noAutofit/>
          </a:bodyPr>
          <a:lstStyle/>
          <a:p>
            <a:pPr algn="l"/>
            <a:r>
              <a:rPr lang="en-US" sz="3200" dirty="0" err="1" smtClean="0"/>
              <a:t>Dãy</a:t>
            </a:r>
            <a:r>
              <a:rPr lang="en-US" sz="3200" dirty="0" smtClean="0"/>
              <a:t> </a:t>
            </a:r>
            <a:r>
              <a:rPr lang="en-US" sz="3200" dirty="0" err="1" smtClean="0"/>
              <a:t>xung</a:t>
            </a:r>
            <a:r>
              <a:rPr lang="en-US" sz="3200" dirty="0" smtClean="0"/>
              <a:t> </a:t>
            </a:r>
            <a:r>
              <a:rPr lang="en-US" sz="3200" dirty="0" err="1" smtClean="0"/>
              <a:t>liên</a:t>
            </a:r>
            <a:r>
              <a:rPr lang="en-US" sz="3200" dirty="0" smtClean="0"/>
              <a:t> </a:t>
            </a:r>
            <a:r>
              <a:rPr lang="en-US" sz="3200" dirty="0" err="1" smtClean="0"/>
              <a:t>tiếp</a:t>
            </a:r>
            <a:endParaRPr lang="en-US"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8153400" cy="473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0EBA7748-EBFD-4330-87A6-06FD57E31841}"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3</a:t>
            </a:fld>
            <a:endParaRPr lang="en-US"/>
          </a:p>
        </p:txBody>
      </p:sp>
      <p:sp>
        <p:nvSpPr>
          <p:cNvPr id="7" name="Title 1"/>
          <p:cNvSpPr txBox="1">
            <a:spLocks/>
          </p:cNvSpPr>
          <p:nvPr/>
        </p:nvSpPr>
        <p:spPr>
          <a:xfrm>
            <a:off x="1676400" y="274638"/>
            <a:ext cx="64008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1. Xung điện áp, dòng điện</a:t>
            </a:r>
            <a:endParaRPr lang="en-US" b="1" dirty="0"/>
          </a:p>
        </p:txBody>
      </p:sp>
    </p:spTree>
    <p:extLst>
      <p:ext uri="{BB962C8B-B14F-4D97-AF65-F5344CB8AC3E}">
        <p14:creationId xmlns:p14="http://schemas.microsoft.com/office/powerpoint/2010/main" val="1502258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96962"/>
            <a:ext cx="5715000" cy="563562"/>
          </a:xfrm>
        </p:spPr>
        <p:txBody>
          <a:bodyPr>
            <a:noAutofit/>
          </a:bodyPr>
          <a:lstStyle/>
          <a:p>
            <a:pPr algn="l"/>
            <a:r>
              <a:rPr lang="en-US" sz="3200" b="1" dirty="0" smtClean="0"/>
              <a:t>Minh </a:t>
            </a:r>
            <a:r>
              <a:rPr lang="en-US" sz="3200" b="1" dirty="0" err="1" smtClean="0"/>
              <a:t>họa</a:t>
            </a:r>
            <a:r>
              <a:rPr lang="en-US" sz="3200" b="1" dirty="0" smtClean="0"/>
              <a:t> </a:t>
            </a:r>
            <a:r>
              <a:rPr lang="en-US" sz="3200" b="1" dirty="0" err="1" smtClean="0"/>
              <a:t>cấp</a:t>
            </a:r>
            <a:r>
              <a:rPr lang="en-US" sz="3200" b="1" dirty="0" smtClean="0"/>
              <a:t> </a:t>
            </a:r>
            <a:r>
              <a:rPr lang="en-US" sz="3200" b="1" dirty="0" err="1" smtClean="0"/>
              <a:t>bảo</a:t>
            </a:r>
            <a:r>
              <a:rPr lang="en-US" sz="3200" b="1" dirty="0" smtClean="0"/>
              <a:t> </a:t>
            </a:r>
            <a:r>
              <a:rPr lang="en-US" sz="3200" b="1" dirty="0" err="1" smtClean="0"/>
              <a:t>vệ</a:t>
            </a:r>
            <a:endParaRPr lang="en-US" sz="3200" b="1"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457200" y="1600200"/>
            <a:ext cx="8305800" cy="4648200"/>
          </a:xfrm>
          <a:prstGeom prst="rect">
            <a:avLst/>
          </a:prstGeom>
        </p:spPr>
      </p:pic>
      <p:sp>
        <p:nvSpPr>
          <p:cNvPr id="6" name="Title 1"/>
          <p:cNvSpPr txBox="1">
            <a:spLocks/>
          </p:cNvSpPr>
          <p:nvPr/>
        </p:nvSpPr>
        <p:spPr>
          <a:xfrm>
            <a:off x="1524000" y="2971800"/>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Trạm điện chính</a:t>
            </a:r>
            <a:endParaRPr lang="en-US" sz="2000" b="1">
              <a:solidFill>
                <a:srgbClr val="00B050"/>
              </a:solidFill>
            </a:endParaRPr>
          </a:p>
        </p:txBody>
      </p:sp>
      <p:sp>
        <p:nvSpPr>
          <p:cNvPr id="7" name="Title 1"/>
          <p:cNvSpPr txBox="1">
            <a:spLocks/>
          </p:cNvSpPr>
          <p:nvPr/>
        </p:nvSpPr>
        <p:spPr>
          <a:xfrm>
            <a:off x="3128682" y="2971800"/>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7030A0"/>
                </a:solidFill>
              </a:rPr>
              <a:t>Tủ điện nhánh</a:t>
            </a:r>
            <a:endParaRPr lang="en-US" sz="2000" b="1">
              <a:solidFill>
                <a:srgbClr val="7030A0"/>
              </a:solidFill>
            </a:endParaRPr>
          </a:p>
        </p:txBody>
      </p:sp>
      <p:sp>
        <p:nvSpPr>
          <p:cNvPr id="5" name="Date Placeholder 4"/>
          <p:cNvSpPr>
            <a:spLocks noGrp="1"/>
          </p:cNvSpPr>
          <p:nvPr>
            <p:ph type="dt" sz="half" idx="10"/>
          </p:nvPr>
        </p:nvSpPr>
        <p:spPr/>
        <p:txBody>
          <a:bodyPr/>
          <a:lstStyle/>
          <a:p>
            <a:fld id="{45426BAF-C255-499B-A57D-F31EC6D6AEFD}" type="datetime1">
              <a:rPr lang="en-US" smtClean="0"/>
              <a:t>3/7/2020</a:t>
            </a:fld>
            <a:endParaRPr lang="en-US"/>
          </a:p>
        </p:txBody>
      </p:sp>
      <p:sp>
        <p:nvSpPr>
          <p:cNvPr id="8" name="Slide Number Placeholder 7"/>
          <p:cNvSpPr>
            <a:spLocks noGrp="1"/>
          </p:cNvSpPr>
          <p:nvPr>
            <p:ph type="sldNum" sz="quarter" idx="12"/>
          </p:nvPr>
        </p:nvSpPr>
        <p:spPr/>
        <p:txBody>
          <a:bodyPr/>
          <a:lstStyle/>
          <a:p>
            <a:fld id="{9A38B762-D7D0-4BE0-9AF2-065F899B6A77}" type="slidenum">
              <a:rPr lang="en-US" smtClean="0"/>
              <a:t>30</a:t>
            </a:fld>
            <a:endParaRPr lang="en-US"/>
          </a:p>
        </p:txBody>
      </p:sp>
      <p:sp>
        <p:nvSpPr>
          <p:cNvPr id="9"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4271889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22338"/>
            <a:ext cx="5029200" cy="639762"/>
          </a:xfrm>
        </p:spPr>
        <p:txBody>
          <a:bodyPr>
            <a:normAutofit/>
          </a:bodyPr>
          <a:lstStyle/>
          <a:p>
            <a:pPr algn="l"/>
            <a:r>
              <a:rPr lang="en-US" sz="3200" b="1" dirty="0" err="1" smtClean="0"/>
              <a:t>Các</a:t>
            </a:r>
            <a:r>
              <a:rPr lang="en-US" sz="3200" b="1" dirty="0" smtClean="0"/>
              <a:t> </a:t>
            </a:r>
            <a:r>
              <a:rPr lang="en-US" sz="3200" b="1" dirty="0" err="1" smtClean="0"/>
              <a:t>cấp</a:t>
            </a:r>
            <a:r>
              <a:rPr lang="en-US" sz="3200" b="1" dirty="0" smtClean="0"/>
              <a:t> </a:t>
            </a:r>
            <a:r>
              <a:rPr lang="en-US" sz="3200" b="1" dirty="0" err="1" smtClean="0"/>
              <a:t>bảo</a:t>
            </a:r>
            <a:r>
              <a:rPr lang="en-US" sz="3200" b="1" dirty="0" smtClean="0"/>
              <a:t> </a:t>
            </a:r>
            <a:r>
              <a:rPr lang="en-US" sz="3200" b="1" dirty="0" err="1" smtClean="0"/>
              <a:t>vệ</a:t>
            </a:r>
            <a:endParaRPr lang="en-US" sz="32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1681"/>
            <a:ext cx="7772400" cy="519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514600" y="5322794"/>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Trạm điện chính</a:t>
            </a:r>
            <a:endParaRPr lang="en-US" sz="2000" b="1">
              <a:solidFill>
                <a:srgbClr val="00B050"/>
              </a:solidFill>
            </a:endParaRPr>
          </a:p>
        </p:txBody>
      </p:sp>
      <p:sp>
        <p:nvSpPr>
          <p:cNvPr id="6" name="Title 1"/>
          <p:cNvSpPr txBox="1">
            <a:spLocks/>
          </p:cNvSpPr>
          <p:nvPr/>
        </p:nvSpPr>
        <p:spPr>
          <a:xfrm>
            <a:off x="762000" y="3068487"/>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Tủ điện nhánh</a:t>
            </a:r>
            <a:endParaRPr lang="en-US" sz="2000" b="1">
              <a:solidFill>
                <a:srgbClr val="00B050"/>
              </a:solidFill>
            </a:endParaRPr>
          </a:p>
        </p:txBody>
      </p:sp>
      <p:sp>
        <p:nvSpPr>
          <p:cNvPr id="7" name="Title 1"/>
          <p:cNvSpPr txBox="1">
            <a:spLocks/>
          </p:cNvSpPr>
          <p:nvPr/>
        </p:nvSpPr>
        <p:spPr>
          <a:xfrm>
            <a:off x="5943600" y="1143000"/>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Lắp SPD lặp lại</a:t>
            </a:r>
            <a:endParaRPr lang="en-US" sz="2000" b="1">
              <a:solidFill>
                <a:srgbClr val="00B050"/>
              </a:solidFill>
            </a:endParaRPr>
          </a:p>
        </p:txBody>
      </p:sp>
      <p:sp>
        <p:nvSpPr>
          <p:cNvPr id="8" name="Title 1"/>
          <p:cNvSpPr txBox="1">
            <a:spLocks/>
          </p:cNvSpPr>
          <p:nvPr/>
        </p:nvSpPr>
        <p:spPr>
          <a:xfrm>
            <a:off x="6096000" y="2649387"/>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Lắp SPD lặp lại</a:t>
            </a:r>
            <a:endParaRPr lang="en-US" sz="2000" b="1">
              <a:solidFill>
                <a:srgbClr val="00B050"/>
              </a:solidFill>
            </a:endParaRPr>
          </a:p>
        </p:txBody>
      </p:sp>
      <p:sp>
        <p:nvSpPr>
          <p:cNvPr id="9" name="Title 1"/>
          <p:cNvSpPr txBox="1">
            <a:spLocks/>
          </p:cNvSpPr>
          <p:nvPr/>
        </p:nvSpPr>
        <p:spPr>
          <a:xfrm>
            <a:off x="6069106" y="4267200"/>
            <a:ext cx="2209800" cy="838200"/>
          </a:xfrm>
          <a:prstGeom prst="rect">
            <a:avLst/>
          </a:prstGeom>
          <a:ln>
            <a:no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00B050"/>
                </a:solidFill>
              </a:rPr>
              <a:t>Lắp SPD lặp lại</a:t>
            </a:r>
            <a:endParaRPr lang="en-US" sz="2000" b="1">
              <a:solidFill>
                <a:srgbClr val="00B050"/>
              </a:solidFill>
            </a:endParaRPr>
          </a:p>
        </p:txBody>
      </p:sp>
      <p:sp>
        <p:nvSpPr>
          <p:cNvPr id="4" name="Date Placeholder 3"/>
          <p:cNvSpPr>
            <a:spLocks noGrp="1"/>
          </p:cNvSpPr>
          <p:nvPr>
            <p:ph type="dt" sz="half" idx="10"/>
          </p:nvPr>
        </p:nvSpPr>
        <p:spPr/>
        <p:txBody>
          <a:bodyPr/>
          <a:lstStyle/>
          <a:p>
            <a:fld id="{74AC095B-1612-45BC-A64F-9129026D91B5}" type="datetime1">
              <a:rPr lang="en-US" smtClean="0"/>
              <a:t>3/7/2020</a:t>
            </a:fld>
            <a:endParaRPr lang="en-US"/>
          </a:p>
        </p:txBody>
      </p:sp>
      <p:sp>
        <p:nvSpPr>
          <p:cNvPr id="10" name="Slide Number Placeholder 9"/>
          <p:cNvSpPr>
            <a:spLocks noGrp="1"/>
          </p:cNvSpPr>
          <p:nvPr>
            <p:ph type="sldNum" sz="quarter" idx="12"/>
          </p:nvPr>
        </p:nvSpPr>
        <p:spPr/>
        <p:txBody>
          <a:bodyPr/>
          <a:lstStyle/>
          <a:p>
            <a:fld id="{9A38B762-D7D0-4BE0-9AF2-065F899B6A77}" type="slidenum">
              <a:rPr lang="en-US" smtClean="0"/>
              <a:t>31</a:t>
            </a:fld>
            <a:endParaRPr lang="en-US"/>
          </a:p>
        </p:txBody>
      </p:sp>
      <p:sp>
        <p:nvSpPr>
          <p:cNvPr id="12"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460609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816502"/>
            <a:ext cx="6477000" cy="639762"/>
          </a:xfrm>
        </p:spPr>
        <p:txBody>
          <a:bodyPr>
            <a:normAutofit/>
          </a:bodyPr>
          <a:lstStyle/>
          <a:p>
            <a:pPr algn="l"/>
            <a:r>
              <a:rPr lang="en-US" sz="3200" b="1" dirty="0" err="1" smtClean="0"/>
              <a:t>Bảo</a:t>
            </a:r>
            <a:r>
              <a:rPr lang="en-US" sz="3200" b="1" dirty="0" smtClean="0"/>
              <a:t> </a:t>
            </a:r>
            <a:r>
              <a:rPr lang="en-US" sz="3200" b="1" dirty="0" err="1" smtClean="0"/>
              <a:t>vệ</a:t>
            </a:r>
            <a:r>
              <a:rPr lang="en-US" sz="3200" b="1" dirty="0" smtClean="0"/>
              <a:t> </a:t>
            </a:r>
            <a:r>
              <a:rPr lang="en-US" sz="3200" b="1" dirty="0" err="1" smtClean="0"/>
              <a:t>chiếu</a:t>
            </a:r>
            <a:r>
              <a:rPr lang="en-US" sz="3200" b="1" dirty="0" smtClean="0"/>
              <a:t> </a:t>
            </a:r>
            <a:r>
              <a:rPr lang="en-US" sz="3200" b="1" dirty="0" err="1" smtClean="0"/>
              <a:t>sáng</a:t>
            </a:r>
            <a:r>
              <a:rPr lang="en-US" sz="3200" b="1" dirty="0" smtClean="0"/>
              <a:t> </a:t>
            </a:r>
            <a:r>
              <a:rPr lang="en-US" sz="3200" b="1" dirty="0" err="1" smtClean="0"/>
              <a:t>đường</a:t>
            </a:r>
            <a:endParaRPr lang="en-US" sz="32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56264"/>
            <a:ext cx="8312341" cy="509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5942211"/>
            <a:ext cx="25336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0F5629B5-3881-4E5D-BB56-CA58332E453A}" type="datetime1">
              <a:rPr lang="en-US" smtClean="0"/>
              <a:t>3/7/2020</a:t>
            </a:fld>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32</a:t>
            </a:fld>
            <a:endParaRPr lang="en-US"/>
          </a:p>
        </p:txBody>
      </p:sp>
      <p:sp>
        <p:nvSpPr>
          <p:cNvPr id="7" name="Title 1"/>
          <p:cNvSpPr txBox="1">
            <a:spLocks/>
          </p:cNvSpPr>
          <p:nvPr/>
        </p:nvSpPr>
        <p:spPr>
          <a:xfrm>
            <a:off x="1600200" y="1524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2313956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037463"/>
            <a:ext cx="4495800" cy="487362"/>
          </a:xfrm>
        </p:spPr>
        <p:txBody>
          <a:bodyPr>
            <a:noAutofit/>
          </a:bodyPr>
          <a:lstStyle/>
          <a:p>
            <a:pPr algn="l"/>
            <a:r>
              <a:rPr lang="en-US" sz="3200" b="1" dirty="0" err="1" smtClean="0"/>
              <a:t>Có</a:t>
            </a:r>
            <a:r>
              <a:rPr lang="en-US" sz="3200" b="1" dirty="0" smtClean="0"/>
              <a:t> </a:t>
            </a:r>
            <a:r>
              <a:rPr lang="en-US" sz="3200" b="1" dirty="0" err="1" smtClean="0"/>
              <a:t>thể</a:t>
            </a:r>
            <a:r>
              <a:rPr lang="en-US" sz="3200" b="1" dirty="0" smtClean="0"/>
              <a:t> </a:t>
            </a:r>
            <a:r>
              <a:rPr lang="en-US" sz="3200" b="1" dirty="0" err="1" smtClean="0"/>
              <a:t>lắp</a:t>
            </a:r>
            <a:r>
              <a:rPr lang="en-US" sz="3200" b="1" dirty="0" smtClean="0"/>
              <a:t> SPD</a:t>
            </a:r>
            <a:endParaRPr lang="en-US" sz="32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825"/>
            <a:ext cx="7620000" cy="507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726" y="3962400"/>
            <a:ext cx="25336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BB255741-2654-4DEE-BED2-AE762864D696}"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33</a:t>
            </a:fld>
            <a:endParaRPr lang="en-US"/>
          </a:p>
        </p:txBody>
      </p:sp>
      <p:sp>
        <p:nvSpPr>
          <p:cNvPr id="8"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303899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8229600" cy="731838"/>
          </a:xfrm>
        </p:spPr>
        <p:txBody>
          <a:bodyPr>
            <a:normAutofit/>
          </a:bodyPr>
          <a:lstStyle/>
          <a:p>
            <a:pPr algn="l"/>
            <a:r>
              <a:rPr lang="en-US" sz="3200" dirty="0" err="1" smtClean="0"/>
              <a:t>Một</a:t>
            </a:r>
            <a:r>
              <a:rPr lang="en-US" sz="3200" dirty="0" smtClean="0"/>
              <a:t> </a:t>
            </a:r>
            <a:r>
              <a:rPr lang="en-US" sz="3200" dirty="0" err="1" smtClean="0"/>
              <a:t>giải</a:t>
            </a:r>
            <a:r>
              <a:rPr lang="en-US" sz="3200" dirty="0" smtClean="0"/>
              <a:t> </a:t>
            </a:r>
            <a:r>
              <a:rPr lang="en-US" sz="3200" dirty="0" err="1" smtClean="0"/>
              <a:t>pháp</a:t>
            </a:r>
            <a:r>
              <a:rPr lang="en-US" sz="3200" dirty="0" smtClean="0"/>
              <a:t> </a:t>
            </a:r>
            <a:r>
              <a:rPr lang="en-US" sz="3200" dirty="0" err="1" smtClean="0"/>
              <a:t>khác</a:t>
            </a:r>
            <a:endParaRPr lang="en-US" sz="3200" dirty="0"/>
          </a:p>
        </p:txBody>
      </p:sp>
      <p:sp>
        <p:nvSpPr>
          <p:cNvPr id="3" name="Content Placeholder 2"/>
          <p:cNvSpPr>
            <a:spLocks noGrp="1"/>
          </p:cNvSpPr>
          <p:nvPr>
            <p:ph idx="1"/>
          </p:nvPr>
        </p:nvSpPr>
        <p:spPr/>
        <p:txBody>
          <a:bodyPr/>
          <a:lstStyle/>
          <a:p>
            <a:endParaRPr lang="en-US"/>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8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743" y="1905000"/>
            <a:ext cx="25336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F7E64DB-BB3A-4B9A-958B-E41449DBCD75}"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34</a:t>
            </a:fld>
            <a:endParaRPr lang="en-US"/>
          </a:p>
        </p:txBody>
      </p:sp>
      <p:sp>
        <p:nvSpPr>
          <p:cNvPr id="8"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1863431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DD4FABDB-1A10-4AE8-B059-BE7FBAF06745}"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82000"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2542228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47" y="914400"/>
            <a:ext cx="8229600" cy="1143000"/>
          </a:xfrm>
        </p:spPr>
        <p:txBody>
          <a:bodyPr>
            <a:normAutofit/>
          </a:bodyPr>
          <a:lstStyle/>
          <a:p>
            <a:pPr algn="l"/>
            <a:r>
              <a:rPr lang="en-US" sz="3200" dirty="0" err="1" smtClean="0"/>
              <a:t>Xung</a:t>
            </a:r>
            <a:r>
              <a:rPr lang="en-US" sz="3200" dirty="0" smtClean="0"/>
              <a:t> </a:t>
            </a:r>
            <a:r>
              <a:rPr lang="en-US" sz="3200" dirty="0" err="1" smtClean="0"/>
              <a:t>điện</a:t>
            </a:r>
            <a:r>
              <a:rPr lang="en-US" sz="3200" dirty="0" smtClean="0"/>
              <a:t> </a:t>
            </a:r>
            <a:r>
              <a:rPr lang="en-US" sz="3200" dirty="0" err="1" smtClean="0"/>
              <a:t>áp</a:t>
            </a:r>
            <a:r>
              <a:rPr lang="en-US" sz="3200" dirty="0" smtClean="0"/>
              <a:t> </a:t>
            </a:r>
            <a:r>
              <a:rPr lang="en-US" sz="3200" dirty="0" err="1" smtClean="0"/>
              <a:t>trên</a:t>
            </a:r>
            <a:r>
              <a:rPr lang="en-US" sz="3200" dirty="0" smtClean="0"/>
              <a:t> </a:t>
            </a:r>
            <a:r>
              <a:rPr lang="en-US" sz="3200" dirty="0" err="1" smtClean="0"/>
              <a:t>đường</a:t>
            </a:r>
            <a:r>
              <a:rPr lang="en-US" sz="3200" dirty="0" smtClean="0"/>
              <a:t> </a:t>
            </a:r>
            <a:r>
              <a:rPr lang="en-US" sz="3200" dirty="0" err="1" smtClean="0"/>
              <a:t>dây</a:t>
            </a:r>
            <a:endParaRPr lang="en-US" sz="3200" dirty="0"/>
          </a:p>
        </p:txBody>
      </p:sp>
      <p:sp>
        <p:nvSpPr>
          <p:cNvPr id="4" name="Date Placeholder 3"/>
          <p:cNvSpPr>
            <a:spLocks noGrp="1"/>
          </p:cNvSpPr>
          <p:nvPr>
            <p:ph type="dt" sz="half" idx="10"/>
          </p:nvPr>
        </p:nvSpPr>
        <p:spPr/>
        <p:txBody>
          <a:bodyPr/>
          <a:lstStyle/>
          <a:p>
            <a:fld id="{DD4FABDB-1A10-4AE8-B059-BE7FBAF06745}"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01404"/>
            <a:ext cx="7902247" cy="459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752600" y="228600"/>
            <a:ext cx="6629400" cy="8683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5. Bảo vệ xung sét cho thiết bị</a:t>
            </a:r>
            <a:endParaRPr lang="en-US" sz="3600" b="1" dirty="0"/>
          </a:p>
        </p:txBody>
      </p:sp>
    </p:spTree>
    <p:extLst>
      <p:ext uri="{BB962C8B-B14F-4D97-AF65-F5344CB8AC3E}">
        <p14:creationId xmlns:p14="http://schemas.microsoft.com/office/powerpoint/2010/main" val="311567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010400" cy="990600"/>
          </a:xfrm>
          <a:solidFill>
            <a:srgbClr val="FFFF00"/>
          </a:solidFill>
        </p:spPr>
        <p:txBody>
          <a:bodyPr>
            <a:normAutofit fontScale="90000"/>
          </a:bodyPr>
          <a:lstStyle/>
          <a:p>
            <a:r>
              <a:rPr lang="en-US" sz="4000" b="1" dirty="0"/>
              <a:t>6</a:t>
            </a:r>
            <a:r>
              <a:rPr lang="en-US" sz="4000" b="1" dirty="0" smtClean="0"/>
              <a:t>. </a:t>
            </a:r>
            <a:r>
              <a:rPr lang="en-US" sz="4000" b="1" dirty="0" err="1" smtClean="0"/>
              <a:t>Tiêu</a:t>
            </a:r>
            <a:r>
              <a:rPr lang="en-US" sz="4000" b="1" dirty="0" smtClean="0"/>
              <a:t> </a:t>
            </a:r>
            <a:r>
              <a:rPr lang="en-US" sz="4000" b="1" dirty="0" err="1" smtClean="0"/>
              <a:t>chuẩn</a:t>
            </a:r>
            <a:r>
              <a:rPr lang="en-US" sz="4000" b="1" dirty="0" smtClean="0"/>
              <a:t> </a:t>
            </a:r>
            <a:r>
              <a:rPr lang="en-US" sz="4000" b="1" dirty="0" err="1" smtClean="0"/>
              <a:t>bảo</a:t>
            </a:r>
            <a:r>
              <a:rPr lang="en-US" sz="4000" b="1" dirty="0" smtClean="0"/>
              <a:t> </a:t>
            </a:r>
            <a:r>
              <a:rPr lang="en-US" sz="4000" b="1" dirty="0" err="1" smtClean="0"/>
              <a:t>vệ</a:t>
            </a:r>
            <a:r>
              <a:rPr lang="en-US" sz="4000" b="1" dirty="0" smtClean="0"/>
              <a:t> </a:t>
            </a:r>
            <a:r>
              <a:rPr lang="en-US" sz="4000" b="1" dirty="0" err="1" smtClean="0"/>
              <a:t>của</a:t>
            </a:r>
            <a:r>
              <a:rPr lang="en-US" sz="4000" b="1" dirty="0" smtClean="0"/>
              <a:t> </a:t>
            </a:r>
            <a:r>
              <a:rPr lang="en-US" sz="4000" b="1" dirty="0" err="1" smtClean="0"/>
              <a:t>các</a:t>
            </a:r>
            <a:r>
              <a:rPr lang="en-US" sz="4000" b="1" dirty="0" smtClean="0"/>
              <a:t> </a:t>
            </a:r>
            <a:r>
              <a:rPr lang="en-US" sz="4000" b="1" dirty="0" err="1" smtClean="0"/>
              <a:t>nước</a:t>
            </a:r>
            <a:r>
              <a:rPr lang="en-US" dirty="0" smtClean="0"/>
              <a:t> </a:t>
            </a:r>
            <a:r>
              <a:rPr lang="en-US" sz="1600" dirty="0" smtClean="0">
                <a:hlinkClick r:id="rId2" action="ppaction://hlinkfile"/>
              </a:rPr>
              <a:t>..\Chong set </a:t>
            </a:r>
            <a:r>
              <a:rPr lang="en-US" sz="1600" dirty="0" err="1" smtClean="0">
                <a:hlinkClick r:id="rId2" action="ppaction://hlinkfile"/>
              </a:rPr>
              <a:t>Varistor</a:t>
            </a:r>
            <a:r>
              <a:rPr lang="en-US" sz="1600" dirty="0" smtClean="0">
                <a:hlinkClick r:id="rId2" action="ppaction://hlinkfile"/>
              </a:rPr>
              <a:t>\Chong set\SPD\Surge Protection guide.pdf</a:t>
            </a:r>
            <a:endParaRPr 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305800" cy="54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5201F36D-E841-4529-9871-1A851054CDD4}"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37</a:t>
            </a:fld>
            <a:endParaRPr lang="en-US"/>
          </a:p>
        </p:txBody>
      </p:sp>
    </p:spTree>
    <p:extLst>
      <p:ext uri="{BB962C8B-B14F-4D97-AF65-F5344CB8AC3E}">
        <p14:creationId xmlns:p14="http://schemas.microsoft.com/office/powerpoint/2010/main" val="3553593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3733800" cy="715962"/>
          </a:xfrm>
          <a:solidFill>
            <a:srgbClr val="FFFF00"/>
          </a:solidFill>
        </p:spPr>
        <p:txBody>
          <a:bodyPr>
            <a:normAutofit fontScale="90000"/>
          </a:bodyPr>
          <a:lstStyle/>
          <a:p>
            <a:r>
              <a:rPr lang="en-US" b="1" dirty="0" smtClean="0"/>
              <a:t>7. </a:t>
            </a:r>
            <a:r>
              <a:rPr lang="en-US" b="1" dirty="0" err="1" smtClean="0"/>
              <a:t>Giải</a:t>
            </a:r>
            <a:r>
              <a:rPr lang="en-US" b="1" dirty="0" smtClean="0"/>
              <a:t> </a:t>
            </a:r>
            <a:r>
              <a:rPr lang="en-US" b="1" dirty="0" err="1" smtClean="0"/>
              <a:t>pháp</a:t>
            </a:r>
            <a:endParaRPr lang="en-US" b="1" dirty="0"/>
          </a:p>
        </p:txBody>
      </p:sp>
      <p:sp>
        <p:nvSpPr>
          <p:cNvPr id="3" name="Content Placeholder 2"/>
          <p:cNvSpPr>
            <a:spLocks noGrp="1"/>
          </p:cNvSpPr>
          <p:nvPr>
            <p:ph idx="1"/>
          </p:nvPr>
        </p:nvSpPr>
        <p:spPr>
          <a:xfrm>
            <a:off x="457200" y="1143001"/>
            <a:ext cx="6934200" cy="762000"/>
          </a:xfrm>
        </p:spPr>
        <p:txBody>
          <a:bodyPr/>
          <a:lstStyle/>
          <a:p>
            <a:pPr marL="0" indent="0">
              <a:buNone/>
            </a:pPr>
            <a:r>
              <a:rPr lang="en-US" smtClean="0"/>
              <a:t>Mắc SPD trước khi tới driver</a:t>
            </a:r>
            <a:endParaRPr lang="en-US"/>
          </a:p>
        </p:txBody>
      </p:sp>
      <p:sp>
        <p:nvSpPr>
          <p:cNvPr id="4" name="Date Placeholder 3"/>
          <p:cNvSpPr>
            <a:spLocks noGrp="1"/>
          </p:cNvSpPr>
          <p:nvPr>
            <p:ph type="dt" sz="half" idx="10"/>
          </p:nvPr>
        </p:nvSpPr>
        <p:spPr/>
        <p:txBody>
          <a:bodyPr/>
          <a:lstStyle/>
          <a:p>
            <a:fld id="{8B6D103E-F9CB-4071-9CD3-BB92F7B7BAD7}"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38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6172200" cy="261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128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550" y="304800"/>
            <a:ext cx="3505200" cy="715962"/>
          </a:xfrm>
          <a:solidFill>
            <a:srgbClr val="FFFF00"/>
          </a:solidFill>
        </p:spPr>
        <p:txBody>
          <a:bodyPr>
            <a:normAutofit fontScale="90000"/>
          </a:bodyPr>
          <a:lstStyle/>
          <a:p>
            <a:r>
              <a:rPr lang="en-US" b="1" dirty="0" smtClean="0"/>
              <a:t>7. </a:t>
            </a:r>
            <a:r>
              <a:rPr lang="en-US" b="1" dirty="0" err="1" smtClean="0"/>
              <a:t>Giải</a:t>
            </a:r>
            <a:r>
              <a:rPr lang="en-US" b="1" dirty="0" smtClean="0"/>
              <a:t> </a:t>
            </a:r>
            <a:r>
              <a:rPr lang="en-US" b="1" dirty="0" err="1" smtClean="0"/>
              <a:t>pháp</a:t>
            </a:r>
            <a:endParaRPr lang="en-US" b="1" dirty="0"/>
          </a:p>
        </p:txBody>
      </p:sp>
      <p:sp>
        <p:nvSpPr>
          <p:cNvPr id="3" name="Content Placeholder 2"/>
          <p:cNvSpPr>
            <a:spLocks noGrp="1"/>
          </p:cNvSpPr>
          <p:nvPr>
            <p:ph idx="1"/>
          </p:nvPr>
        </p:nvSpPr>
        <p:spPr>
          <a:xfrm>
            <a:off x="514350" y="1066800"/>
            <a:ext cx="8229600" cy="1219200"/>
          </a:xfrm>
        </p:spPr>
        <p:txBody>
          <a:bodyPr/>
          <a:lstStyle/>
          <a:p>
            <a:pPr marL="0" indent="0">
              <a:buNone/>
            </a:pPr>
            <a:r>
              <a:rPr lang="en-US" dirty="0" smtClean="0"/>
              <a:t>SPD </a:t>
            </a:r>
            <a:r>
              <a:rPr lang="en-US" dirty="0" err="1" smtClean="0"/>
              <a:t>mắc</a:t>
            </a:r>
            <a:r>
              <a:rPr lang="en-US" dirty="0" smtClean="0"/>
              <a:t> ở </a:t>
            </a:r>
            <a:r>
              <a:rPr lang="en-US" dirty="0" err="1" smtClean="0"/>
              <a:t>đầu</a:t>
            </a:r>
            <a:r>
              <a:rPr lang="en-US" dirty="0" smtClean="0"/>
              <a:t> </a:t>
            </a:r>
            <a:r>
              <a:rPr lang="en-US" dirty="0" err="1" smtClean="0"/>
              <a:t>vào</a:t>
            </a:r>
            <a:r>
              <a:rPr lang="en-US" dirty="0" smtClean="0"/>
              <a:t>, </a:t>
            </a:r>
            <a:r>
              <a:rPr lang="en-US" b="1" dirty="0" err="1" smtClean="0">
                <a:solidFill>
                  <a:srgbClr val="FF0000"/>
                </a:solidFill>
              </a:rPr>
              <a:t>trong</a:t>
            </a:r>
            <a:r>
              <a:rPr lang="en-US" b="1" dirty="0" smtClean="0">
                <a:solidFill>
                  <a:srgbClr val="FF0000"/>
                </a:solidFill>
              </a:rPr>
              <a:t> driver </a:t>
            </a:r>
            <a:r>
              <a:rPr lang="en-US" b="1" dirty="0" err="1" smtClean="0">
                <a:solidFill>
                  <a:srgbClr val="FF0000"/>
                </a:solidFill>
              </a:rPr>
              <a:t>chỉ</a:t>
            </a:r>
            <a:r>
              <a:rPr lang="en-US" b="1" dirty="0" smtClean="0">
                <a:solidFill>
                  <a:srgbClr val="FF0000"/>
                </a:solidFill>
              </a:rPr>
              <a:t> </a:t>
            </a:r>
            <a:r>
              <a:rPr lang="en-US" b="1" dirty="0" err="1" smtClean="0">
                <a:solidFill>
                  <a:srgbClr val="FF0000"/>
                </a:solidFill>
              </a:rPr>
              <a:t>dùng</a:t>
            </a:r>
            <a:r>
              <a:rPr lang="en-US" b="1" dirty="0" smtClean="0">
                <a:solidFill>
                  <a:srgbClr val="FF0000"/>
                </a:solidFill>
              </a:rPr>
              <a:t> </a:t>
            </a:r>
            <a:r>
              <a:rPr lang="en-US" b="1" dirty="0" err="1" smtClean="0">
                <a:solidFill>
                  <a:srgbClr val="FF0000"/>
                </a:solidFill>
              </a:rPr>
              <a:t>varistor</a:t>
            </a:r>
            <a:endParaRPr lang="en-US" b="1" dirty="0">
              <a:solidFill>
                <a:srgbClr val="FF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376" y="2286000"/>
            <a:ext cx="683370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75DC5DEA-2254-41DD-8196-9127AC3DA4B1}"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39</a:t>
            </a:fld>
            <a:endParaRPr lang="en-US"/>
          </a:p>
        </p:txBody>
      </p:sp>
    </p:spTree>
    <p:extLst>
      <p:ext uri="{BB962C8B-B14F-4D97-AF65-F5344CB8AC3E}">
        <p14:creationId xmlns:p14="http://schemas.microsoft.com/office/powerpoint/2010/main" val="275692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162800" cy="563562"/>
          </a:xfrm>
        </p:spPr>
        <p:txBody>
          <a:bodyPr>
            <a:noAutofit/>
          </a:bodyPr>
          <a:lstStyle/>
          <a:p>
            <a:pPr algn="l"/>
            <a:r>
              <a:rPr lang="en-US" sz="3200" dirty="0" err="1" smtClean="0"/>
              <a:t>Dãy</a:t>
            </a:r>
            <a:r>
              <a:rPr lang="en-US" sz="3200" dirty="0" smtClean="0"/>
              <a:t> </a:t>
            </a:r>
            <a:r>
              <a:rPr lang="en-US" sz="3200" dirty="0" err="1" smtClean="0"/>
              <a:t>xung</a:t>
            </a:r>
            <a:r>
              <a:rPr lang="en-US" sz="3200" dirty="0" smtClean="0"/>
              <a:t> </a:t>
            </a:r>
            <a:r>
              <a:rPr lang="en-US" sz="3200" dirty="0" err="1" smtClean="0"/>
              <a:t>liên</a:t>
            </a:r>
            <a:r>
              <a:rPr lang="en-US" sz="3200" dirty="0" smtClean="0"/>
              <a:t> </a:t>
            </a:r>
            <a:r>
              <a:rPr lang="en-US" sz="3200" dirty="0" err="1" smtClean="0"/>
              <a:t>tiếp</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8033767" cy="511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2178548C-B686-4865-AB04-A6FC26DE1F0E}" type="datetime1">
              <a:rPr lang="en-US" smtClean="0"/>
              <a:t>3/7/2020</a:t>
            </a:fld>
            <a:endParaRPr lang="en-US"/>
          </a:p>
        </p:txBody>
      </p:sp>
      <p:sp>
        <p:nvSpPr>
          <p:cNvPr id="4" name="Slide Number Placeholder 3"/>
          <p:cNvSpPr>
            <a:spLocks noGrp="1"/>
          </p:cNvSpPr>
          <p:nvPr>
            <p:ph type="sldNum" sz="quarter" idx="12"/>
          </p:nvPr>
        </p:nvSpPr>
        <p:spPr/>
        <p:txBody>
          <a:bodyPr/>
          <a:lstStyle/>
          <a:p>
            <a:fld id="{9A38B762-D7D0-4BE0-9AF2-065F899B6A77}" type="slidenum">
              <a:rPr lang="en-US" smtClean="0"/>
              <a:t>4</a:t>
            </a:fld>
            <a:endParaRPr lang="en-US"/>
          </a:p>
        </p:txBody>
      </p:sp>
      <p:sp>
        <p:nvSpPr>
          <p:cNvPr id="6" name="Title 1"/>
          <p:cNvSpPr txBox="1">
            <a:spLocks/>
          </p:cNvSpPr>
          <p:nvPr/>
        </p:nvSpPr>
        <p:spPr>
          <a:xfrm>
            <a:off x="1676400" y="274638"/>
            <a:ext cx="64008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1. Xung điện áp, dòng điện</a:t>
            </a:r>
            <a:endParaRPr lang="en-US" b="1" dirty="0"/>
          </a:p>
        </p:txBody>
      </p:sp>
    </p:spTree>
    <p:extLst>
      <p:ext uri="{BB962C8B-B14F-4D97-AF65-F5344CB8AC3E}">
        <p14:creationId xmlns:p14="http://schemas.microsoft.com/office/powerpoint/2010/main" val="4075870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543800" cy="715962"/>
          </a:xfrm>
        </p:spPr>
        <p:txBody>
          <a:bodyPr>
            <a:normAutofit/>
          </a:bodyPr>
          <a:lstStyle/>
          <a:p>
            <a:pPr algn="l"/>
            <a:r>
              <a:rPr lang="en-US" sz="3200" b="1" dirty="0" err="1" smtClean="0"/>
              <a:t>Dòng</a:t>
            </a:r>
            <a:r>
              <a:rPr lang="en-US" sz="3200" b="1" dirty="0" smtClean="0"/>
              <a:t> </a:t>
            </a:r>
            <a:r>
              <a:rPr lang="en-US" sz="3200" b="1" dirty="0" err="1" smtClean="0"/>
              <a:t>xung</a:t>
            </a:r>
            <a:r>
              <a:rPr lang="en-US" sz="3200" b="1" dirty="0" smtClean="0"/>
              <a:t> </a:t>
            </a:r>
            <a:r>
              <a:rPr lang="en-US" sz="3200" b="1" dirty="0" err="1" smtClean="0"/>
              <a:t>sét</a:t>
            </a:r>
            <a:r>
              <a:rPr lang="en-US" sz="3200" b="1" dirty="0" smtClean="0"/>
              <a:t> </a:t>
            </a:r>
            <a:r>
              <a:rPr lang="en-US" sz="3200" b="1" dirty="0" err="1" smtClean="0"/>
              <a:t>trong</a:t>
            </a:r>
            <a:r>
              <a:rPr lang="en-US" sz="3200" b="1" dirty="0" smtClean="0"/>
              <a:t> </a:t>
            </a:r>
            <a:r>
              <a:rPr lang="en-US" sz="3200" b="1" dirty="0" err="1" smtClean="0"/>
              <a:t>mạch</a:t>
            </a:r>
            <a:r>
              <a:rPr lang="en-US" sz="3200" b="1" dirty="0" smtClean="0"/>
              <a:t> </a:t>
            </a:r>
            <a:r>
              <a:rPr lang="en-US" sz="3200" b="1" dirty="0" err="1" smtClean="0"/>
              <a:t>có</a:t>
            </a:r>
            <a:r>
              <a:rPr lang="en-US" sz="3200" b="1" dirty="0" smtClean="0"/>
              <a:t> SPD</a:t>
            </a:r>
            <a:endParaRPr lang="en-US" sz="3200" b="1" dirty="0"/>
          </a:p>
        </p:txBody>
      </p:sp>
      <p:sp>
        <p:nvSpPr>
          <p:cNvPr id="3" name="Content Placeholder 2"/>
          <p:cNvSpPr>
            <a:spLocks noGrp="1"/>
          </p:cNvSpPr>
          <p:nvPr>
            <p:ph idx="1"/>
          </p:nvPr>
        </p:nvSpPr>
        <p:spPr>
          <a:xfrm>
            <a:off x="292976" y="1219200"/>
            <a:ext cx="8229600" cy="1905000"/>
          </a:xfrm>
        </p:spPr>
        <p:txBody>
          <a:bodyPr>
            <a:normAutofit/>
          </a:bodyPr>
          <a:lstStyle/>
          <a:p>
            <a:r>
              <a:rPr lang="en-US" sz="2800" dirty="0" smtClean="0"/>
              <a:t>I1 – </a:t>
            </a:r>
            <a:r>
              <a:rPr lang="en-US" sz="2800" dirty="0" err="1" smtClean="0"/>
              <a:t>dòng</a:t>
            </a:r>
            <a:r>
              <a:rPr lang="en-US" sz="2800" dirty="0" smtClean="0"/>
              <a:t> </a:t>
            </a:r>
            <a:r>
              <a:rPr lang="en-US" sz="2800" dirty="0" err="1" smtClean="0"/>
              <a:t>điện</a:t>
            </a:r>
            <a:r>
              <a:rPr lang="en-US" sz="2800" dirty="0" smtClean="0"/>
              <a:t> </a:t>
            </a:r>
            <a:r>
              <a:rPr lang="en-US" sz="2800" dirty="0" err="1" smtClean="0"/>
              <a:t>chạy</a:t>
            </a:r>
            <a:r>
              <a:rPr lang="en-US" sz="2800" dirty="0" smtClean="0"/>
              <a:t> qua SPD</a:t>
            </a:r>
          </a:p>
          <a:p>
            <a:r>
              <a:rPr lang="en-US" sz="2800" dirty="0" smtClean="0"/>
              <a:t>I2 – </a:t>
            </a:r>
            <a:r>
              <a:rPr lang="en-US" sz="2800" dirty="0" err="1" smtClean="0"/>
              <a:t>dòng</a:t>
            </a:r>
            <a:r>
              <a:rPr lang="en-US" sz="2800" dirty="0" smtClean="0"/>
              <a:t> </a:t>
            </a:r>
            <a:r>
              <a:rPr lang="en-US" sz="2800" dirty="0" err="1" smtClean="0"/>
              <a:t>điện</a:t>
            </a:r>
            <a:r>
              <a:rPr lang="en-US" sz="2800" dirty="0" smtClean="0"/>
              <a:t> </a:t>
            </a:r>
            <a:r>
              <a:rPr lang="en-US" sz="2800" dirty="0" err="1" smtClean="0"/>
              <a:t>chay</a:t>
            </a:r>
            <a:r>
              <a:rPr lang="en-US" sz="2800" dirty="0" smtClean="0"/>
              <a:t> qua </a:t>
            </a:r>
            <a:r>
              <a:rPr lang="en-US" sz="2800" dirty="0" err="1" smtClean="0"/>
              <a:t>varistor</a:t>
            </a:r>
            <a:endParaRPr lang="en-US" sz="2800" dirty="0" smtClean="0"/>
          </a:p>
          <a:p>
            <a:r>
              <a:rPr lang="en-US" sz="2800" dirty="0" smtClean="0"/>
              <a:t>I3 – </a:t>
            </a:r>
            <a:r>
              <a:rPr lang="en-US" sz="2800" dirty="0" err="1" smtClean="0"/>
              <a:t>dòng</a:t>
            </a:r>
            <a:r>
              <a:rPr lang="en-US" sz="2800" dirty="0" smtClean="0"/>
              <a:t> </a:t>
            </a:r>
            <a:r>
              <a:rPr lang="en-US" sz="2800" dirty="0" err="1" smtClean="0"/>
              <a:t>điện</a:t>
            </a:r>
            <a:r>
              <a:rPr lang="en-US" sz="2800" dirty="0" smtClean="0"/>
              <a:t> </a:t>
            </a:r>
            <a:r>
              <a:rPr lang="en-US" sz="2800" dirty="0" err="1" smtClean="0"/>
              <a:t>chạy</a:t>
            </a:r>
            <a:r>
              <a:rPr lang="en-US" sz="2800" dirty="0" smtClean="0"/>
              <a:t> </a:t>
            </a:r>
            <a:r>
              <a:rPr lang="en-US" sz="2800" dirty="0" err="1" smtClean="0"/>
              <a:t>tới</a:t>
            </a:r>
            <a:r>
              <a:rPr lang="en-US" sz="2800" dirty="0" smtClean="0"/>
              <a:t> </a:t>
            </a:r>
            <a:r>
              <a:rPr lang="en-US" sz="2800" dirty="0" err="1" smtClean="0"/>
              <a:t>tải</a:t>
            </a:r>
            <a:endParaRPr lang="en-US"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352" y="2666999"/>
            <a:ext cx="5814848" cy="400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AD656621-AC63-4292-ABCE-EBCD7671BB1A}"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40</a:t>
            </a:fld>
            <a:endParaRPr lang="en-US"/>
          </a:p>
        </p:txBody>
      </p:sp>
      <p:sp>
        <p:nvSpPr>
          <p:cNvPr id="7" name="Title 1"/>
          <p:cNvSpPr txBox="1">
            <a:spLocks/>
          </p:cNvSpPr>
          <p:nvPr/>
        </p:nvSpPr>
        <p:spPr>
          <a:xfrm>
            <a:off x="2901950" y="152400"/>
            <a:ext cx="35052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7. Giải pháp</a:t>
            </a:r>
            <a:endParaRPr lang="en-US" b="1" dirty="0"/>
          </a:p>
        </p:txBody>
      </p:sp>
    </p:spTree>
    <p:extLst>
      <p:ext uri="{BB962C8B-B14F-4D97-AF65-F5344CB8AC3E}">
        <p14:creationId xmlns:p14="http://schemas.microsoft.com/office/powerpoint/2010/main" val="2390474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563562"/>
          </a:xfrm>
        </p:spPr>
        <p:txBody>
          <a:bodyPr>
            <a:normAutofit fontScale="90000"/>
          </a:bodyPr>
          <a:lstStyle/>
          <a:p>
            <a:r>
              <a:rPr lang="en-US" b="1" dirty="0" err="1"/>
              <a:t>Giải</a:t>
            </a:r>
            <a:r>
              <a:rPr lang="en-US" b="1" dirty="0"/>
              <a:t> </a:t>
            </a:r>
            <a:r>
              <a:rPr lang="en-US" b="1" dirty="0" err="1"/>
              <a:t>pháp</a:t>
            </a:r>
            <a:r>
              <a:rPr lang="en-US" b="1" dirty="0"/>
              <a:t> </a:t>
            </a:r>
            <a:r>
              <a:rPr lang="en-US" b="1" dirty="0" err="1"/>
              <a:t>bảo</a:t>
            </a:r>
            <a:r>
              <a:rPr lang="en-US" b="1" dirty="0"/>
              <a:t> </a:t>
            </a:r>
            <a:r>
              <a:rPr lang="en-US" b="1" dirty="0" err="1"/>
              <a:t>vệ</a:t>
            </a:r>
            <a:r>
              <a:rPr lang="en-US" b="1" dirty="0"/>
              <a:t> : </a:t>
            </a:r>
            <a:r>
              <a:rPr lang="en-US" b="1" dirty="0" err="1"/>
              <a:t>Lắp</a:t>
            </a:r>
            <a:r>
              <a:rPr lang="en-US" b="1" dirty="0"/>
              <a:t> </a:t>
            </a:r>
            <a:r>
              <a:rPr lang="en-US" b="1" dirty="0" err="1" smtClean="0"/>
              <a:t>Varistor</a:t>
            </a:r>
            <a:endParaRPr lang="en-US" dirty="0"/>
          </a:p>
        </p:txBody>
      </p:sp>
      <p:sp>
        <p:nvSpPr>
          <p:cNvPr id="3" name="Content Placeholder 2"/>
          <p:cNvSpPr>
            <a:spLocks noGrp="1"/>
          </p:cNvSpPr>
          <p:nvPr>
            <p:ph idx="1"/>
          </p:nvPr>
        </p:nvSpPr>
        <p:spPr>
          <a:xfrm>
            <a:off x="381000" y="1371600"/>
            <a:ext cx="8458200" cy="1219199"/>
          </a:xfrm>
        </p:spPr>
        <p:txBody>
          <a:bodyPr/>
          <a:lstStyle/>
          <a:p>
            <a:pPr marL="0" indent="0">
              <a:buNone/>
            </a:pPr>
            <a:r>
              <a:rPr lang="en-US" dirty="0" err="1" smtClean="0"/>
              <a:t>Để</a:t>
            </a:r>
            <a:r>
              <a:rPr lang="en-US" dirty="0" smtClean="0"/>
              <a:t> </a:t>
            </a:r>
            <a:r>
              <a:rPr lang="en-US" dirty="0" err="1"/>
              <a:t>bảo</a:t>
            </a:r>
            <a:r>
              <a:rPr lang="en-US" dirty="0"/>
              <a:t> </a:t>
            </a:r>
            <a:r>
              <a:rPr lang="en-US" dirty="0" err="1"/>
              <a:t>vệ</a:t>
            </a:r>
            <a:r>
              <a:rPr lang="en-US" dirty="0"/>
              <a:t> </a:t>
            </a:r>
            <a:r>
              <a:rPr lang="en-US" dirty="0" err="1"/>
              <a:t>các</a:t>
            </a:r>
            <a:r>
              <a:rPr lang="en-US" dirty="0"/>
              <a:t> </a:t>
            </a:r>
            <a:r>
              <a:rPr lang="en-US" dirty="0" err="1"/>
              <a:t>xung</a:t>
            </a:r>
            <a:r>
              <a:rPr lang="en-US" dirty="0"/>
              <a:t> </a:t>
            </a:r>
            <a:r>
              <a:rPr lang="en-US" dirty="0" err="1"/>
              <a:t>điện</a:t>
            </a:r>
            <a:r>
              <a:rPr lang="en-US" dirty="0"/>
              <a:t> </a:t>
            </a:r>
            <a:r>
              <a:rPr lang="en-US" dirty="0" err="1"/>
              <a:t>áp</a:t>
            </a:r>
            <a:r>
              <a:rPr lang="en-US" dirty="0"/>
              <a:t> ở </a:t>
            </a:r>
            <a:r>
              <a:rPr lang="en-US" dirty="0" err="1"/>
              <a:t>trên</a:t>
            </a:r>
            <a:r>
              <a:rPr lang="en-US" dirty="0"/>
              <a:t> </a:t>
            </a:r>
            <a:r>
              <a:rPr lang="en-US" dirty="0" err="1"/>
              <a:t>người</a:t>
            </a:r>
            <a:r>
              <a:rPr lang="en-US" dirty="0"/>
              <a:t> ta </a:t>
            </a:r>
            <a:r>
              <a:rPr lang="en-US" dirty="0" err="1"/>
              <a:t>mắc</a:t>
            </a:r>
            <a:r>
              <a:rPr lang="en-US" dirty="0"/>
              <a:t> </a:t>
            </a:r>
            <a:r>
              <a:rPr lang="en-US" dirty="0" err="1"/>
              <a:t>Varistor</a:t>
            </a:r>
            <a:r>
              <a:rPr lang="en-US" dirty="0"/>
              <a:t> ở </a:t>
            </a:r>
            <a:r>
              <a:rPr lang="en-US" dirty="0" err="1"/>
              <a:t>đầu</a:t>
            </a:r>
            <a:r>
              <a:rPr lang="en-US" dirty="0"/>
              <a:t> </a:t>
            </a:r>
            <a:r>
              <a:rPr lang="en-US" dirty="0" err="1"/>
              <a:t>vào</a:t>
            </a:r>
            <a:r>
              <a:rPr lang="en-US" dirty="0"/>
              <a:t> </a:t>
            </a:r>
            <a:r>
              <a:rPr lang="en-US" dirty="0" err="1"/>
              <a:t>như</a:t>
            </a:r>
            <a:r>
              <a:rPr lang="en-US" dirty="0"/>
              <a:t> </a:t>
            </a:r>
            <a:r>
              <a:rPr lang="en-US" dirty="0" err="1"/>
              <a:t>trên</a:t>
            </a:r>
            <a:r>
              <a:rPr lang="en-US" dirty="0"/>
              <a:t> </a:t>
            </a:r>
            <a:r>
              <a:rPr lang="en-US" dirty="0" err="1"/>
              <a:t>hình</a:t>
            </a:r>
            <a:r>
              <a:rPr lang="en-US" dirty="0"/>
              <a:t> </a:t>
            </a:r>
            <a:r>
              <a:rPr lang="en-US" dirty="0" err="1" smtClean="0"/>
              <a:t>vẽ</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5943600" cy="434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B1FDF911-A0AD-403E-80AB-590FC5866F84}"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41</a:t>
            </a:fld>
            <a:endParaRPr lang="en-US"/>
          </a:p>
        </p:txBody>
      </p:sp>
      <p:sp>
        <p:nvSpPr>
          <p:cNvPr id="7" name="Title 1"/>
          <p:cNvSpPr txBox="1">
            <a:spLocks/>
          </p:cNvSpPr>
          <p:nvPr/>
        </p:nvSpPr>
        <p:spPr>
          <a:xfrm>
            <a:off x="2876550" y="304800"/>
            <a:ext cx="35052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7. Giải pháp</a:t>
            </a:r>
            <a:endParaRPr lang="en-US" b="1" dirty="0"/>
          </a:p>
        </p:txBody>
      </p:sp>
    </p:spTree>
    <p:extLst>
      <p:ext uri="{BB962C8B-B14F-4D97-AF65-F5344CB8AC3E}">
        <p14:creationId xmlns:p14="http://schemas.microsoft.com/office/powerpoint/2010/main" val="2681888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8229600" cy="1143000"/>
          </a:xfrm>
        </p:spPr>
        <p:txBody>
          <a:bodyPr>
            <a:normAutofit/>
          </a:bodyPr>
          <a:lstStyle/>
          <a:p>
            <a:r>
              <a:rPr lang="en-US" sz="4000" b="1" dirty="0" err="1" smtClean="0"/>
              <a:t>Số</a:t>
            </a:r>
            <a:r>
              <a:rPr lang="en-US" sz="4000" b="1" dirty="0" smtClean="0"/>
              <a:t> </a:t>
            </a:r>
            <a:r>
              <a:rPr lang="en-US" sz="4000" b="1" dirty="0" err="1" smtClean="0"/>
              <a:t>lần</a:t>
            </a:r>
            <a:r>
              <a:rPr lang="en-US" sz="4000" b="1" dirty="0" smtClean="0"/>
              <a:t> n </a:t>
            </a:r>
            <a:r>
              <a:rPr lang="en-US" sz="4000" b="1" dirty="0" err="1" smtClean="0"/>
              <a:t>varistor</a:t>
            </a:r>
            <a:r>
              <a:rPr lang="en-US" sz="4000" b="1" dirty="0" smtClean="0"/>
              <a:t> </a:t>
            </a:r>
            <a:r>
              <a:rPr lang="en-US" sz="4000" b="1" dirty="0" err="1" smtClean="0"/>
              <a:t>chịu</a:t>
            </a:r>
            <a:r>
              <a:rPr lang="en-US" sz="4000" b="1" dirty="0" smtClean="0"/>
              <a:t> </a:t>
            </a:r>
            <a:r>
              <a:rPr lang="en-US" sz="4000" b="1" dirty="0" err="1" smtClean="0"/>
              <a:t>được</a:t>
            </a:r>
            <a:r>
              <a:rPr lang="en-US" sz="4000" b="1" dirty="0" smtClean="0"/>
              <a:t> </a:t>
            </a:r>
            <a:r>
              <a:rPr lang="en-US" sz="4000" b="1" dirty="0" err="1" smtClean="0"/>
              <a:t>xung</a:t>
            </a:r>
            <a:endParaRPr lang="en-US" sz="4000" b="1" dirty="0"/>
          </a:p>
        </p:txBody>
      </p:sp>
      <p:sp>
        <p:nvSpPr>
          <p:cNvPr id="4" name="Date Placeholder 3"/>
          <p:cNvSpPr>
            <a:spLocks noGrp="1"/>
          </p:cNvSpPr>
          <p:nvPr>
            <p:ph type="dt" sz="half" idx="10"/>
          </p:nvPr>
        </p:nvSpPr>
        <p:spPr/>
        <p:txBody>
          <a:bodyPr/>
          <a:lstStyle/>
          <a:p>
            <a:fld id="{DD4FABDB-1A10-4AE8-B059-BE7FBAF06745}"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42</a:t>
            </a:fld>
            <a:endParaRPr lang="en-US"/>
          </a:p>
        </p:txBody>
      </p:sp>
      <p:sp>
        <p:nvSpPr>
          <p:cNvPr id="7" name="Content Placeholder 6"/>
          <p:cNvSpPr>
            <a:spLocks noGrp="1"/>
          </p:cNvSpPr>
          <p:nvPr>
            <p:ph idx="1"/>
          </p:nvPr>
        </p:nvSpPr>
        <p:spPr>
          <a:xfrm>
            <a:off x="7819931" y="2133600"/>
            <a:ext cx="786186" cy="4343400"/>
          </a:xfrm>
        </p:spPr>
        <p:txBody>
          <a:bodyPr>
            <a:normAutofit/>
          </a:bodyPr>
          <a:lstStyle/>
          <a:p>
            <a:pPr marL="0" indent="0">
              <a:buNone/>
            </a:pPr>
            <a:r>
              <a:rPr lang="en-US" sz="1800" b="1" smtClean="0"/>
              <a:t>Khác nhau thời gian</a:t>
            </a:r>
          </a:p>
          <a:p>
            <a:pPr marL="0" indent="0">
              <a:buNone/>
            </a:pPr>
            <a:endParaRPr lang="en-US" sz="1800" b="1"/>
          </a:p>
          <a:p>
            <a:pPr marL="0" indent="0">
              <a:buNone/>
            </a:pPr>
            <a:r>
              <a:rPr lang="en-US" sz="1800" b="1" smtClean="0"/>
              <a:t>Khác nhau dòng sét</a:t>
            </a:r>
          </a:p>
          <a:p>
            <a:pPr marL="0" indent="0">
              <a:buNone/>
            </a:pPr>
            <a:r>
              <a:rPr lang="en-US" sz="1800" b="1" smtClean="0"/>
              <a:t>Khác nhau điện áp sét</a:t>
            </a:r>
            <a:endParaRPr lang="en-US" sz="1800" b="1"/>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734480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337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534400" cy="898251"/>
          </a:xfrm>
          <a:solidFill>
            <a:schemeClr val="accent5">
              <a:lumMod val="40000"/>
              <a:lumOff val="60000"/>
            </a:schemeClr>
          </a:solidFill>
        </p:spPr>
        <p:txBody>
          <a:bodyPr>
            <a:normAutofit/>
          </a:bodyPr>
          <a:lstStyle/>
          <a:p>
            <a:pPr algn="l"/>
            <a:r>
              <a:rPr lang="en-US" sz="3200" b="1" dirty="0" err="1" smtClean="0"/>
              <a:t>Số</a:t>
            </a:r>
            <a:r>
              <a:rPr lang="en-US" sz="3200" b="1" dirty="0" smtClean="0"/>
              <a:t> </a:t>
            </a:r>
            <a:r>
              <a:rPr lang="en-US" sz="3200" b="1" dirty="0" err="1" smtClean="0"/>
              <a:t>lần</a:t>
            </a:r>
            <a:r>
              <a:rPr lang="en-US" sz="3200" b="1" dirty="0" smtClean="0"/>
              <a:t> </a:t>
            </a:r>
            <a:r>
              <a:rPr lang="en-US" sz="3200" b="1" dirty="0" err="1" smtClean="0"/>
              <a:t>varistor</a:t>
            </a:r>
            <a:r>
              <a:rPr lang="en-US" sz="3200" b="1" dirty="0" smtClean="0"/>
              <a:t> </a:t>
            </a:r>
            <a:r>
              <a:rPr lang="en-US" sz="3200" b="1" dirty="0" err="1" smtClean="0"/>
              <a:t>chịu</a:t>
            </a:r>
            <a:r>
              <a:rPr lang="en-US" sz="3200" b="1" dirty="0" smtClean="0"/>
              <a:t> </a:t>
            </a:r>
            <a:r>
              <a:rPr lang="en-US" sz="3200" b="1" dirty="0" err="1" smtClean="0"/>
              <a:t>được</a:t>
            </a:r>
            <a:r>
              <a:rPr lang="en-US" sz="3200" b="1" dirty="0" smtClean="0"/>
              <a:t> </a:t>
            </a:r>
            <a:r>
              <a:rPr lang="en-US" sz="3200" b="1" dirty="0" err="1" smtClean="0"/>
              <a:t>xung</a:t>
            </a:r>
            <a:endParaRPr lang="en-US" sz="3200" b="1" dirty="0"/>
          </a:p>
        </p:txBody>
      </p:sp>
      <p:sp>
        <p:nvSpPr>
          <p:cNvPr id="4" name="Date Placeholder 3"/>
          <p:cNvSpPr>
            <a:spLocks noGrp="1"/>
          </p:cNvSpPr>
          <p:nvPr>
            <p:ph type="dt" sz="half" idx="10"/>
          </p:nvPr>
        </p:nvSpPr>
        <p:spPr/>
        <p:txBody>
          <a:bodyPr/>
          <a:lstStyle/>
          <a:p>
            <a:fld id="{DD4FABDB-1A10-4AE8-B059-BE7FBAF06745}"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43</a:t>
            </a:fld>
            <a:endParaRPr lang="en-US"/>
          </a:p>
        </p:txBody>
      </p:sp>
      <p:sp>
        <p:nvSpPr>
          <p:cNvPr id="7" name="Content Placeholder 6"/>
          <p:cNvSpPr>
            <a:spLocks noGrp="1"/>
          </p:cNvSpPr>
          <p:nvPr>
            <p:ph idx="1"/>
          </p:nvPr>
        </p:nvSpPr>
        <p:spPr>
          <a:xfrm>
            <a:off x="7802003" y="2477125"/>
            <a:ext cx="786186" cy="4343400"/>
          </a:xfrm>
        </p:spPr>
        <p:txBody>
          <a:bodyPr>
            <a:normAutofit/>
          </a:bodyPr>
          <a:lstStyle/>
          <a:p>
            <a:pPr marL="0" indent="0">
              <a:buNone/>
            </a:pPr>
            <a:r>
              <a:rPr lang="en-US" sz="1800" b="1" smtClean="0"/>
              <a:t>Khác nhau thời gian</a:t>
            </a:r>
          </a:p>
          <a:p>
            <a:pPr marL="0" indent="0">
              <a:buNone/>
            </a:pPr>
            <a:endParaRPr lang="en-US" sz="1800" b="1"/>
          </a:p>
          <a:p>
            <a:pPr marL="0" indent="0">
              <a:buNone/>
            </a:pPr>
            <a:r>
              <a:rPr lang="en-US" sz="1800" b="1" smtClean="0"/>
              <a:t>Khác nhau dòng sét</a:t>
            </a:r>
          </a:p>
          <a:p>
            <a:pPr marL="0" indent="0">
              <a:buNone/>
            </a:pPr>
            <a:endParaRPr lang="en-US" sz="1800" b="1" smtClean="0"/>
          </a:p>
          <a:p>
            <a:pPr marL="0" indent="0">
              <a:buNone/>
            </a:pPr>
            <a:r>
              <a:rPr lang="en-US" sz="1800" b="1" smtClean="0"/>
              <a:t>Khác nhau kích thước</a:t>
            </a:r>
            <a:endParaRPr lang="en-US" sz="1800" b="1"/>
          </a:p>
        </p:txBody>
      </p:sp>
      <p:sp>
        <p:nvSpPr>
          <p:cNvPr id="8" name="Title 1"/>
          <p:cNvSpPr txBox="1">
            <a:spLocks/>
          </p:cNvSpPr>
          <p:nvPr/>
        </p:nvSpPr>
        <p:spPr>
          <a:xfrm>
            <a:off x="457200" y="274638"/>
            <a:ext cx="8229600" cy="792162"/>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Các</a:t>
            </a:r>
            <a:r>
              <a:rPr lang="en-US" sz="3600" b="1" dirty="0" smtClean="0"/>
              <a:t> </a:t>
            </a:r>
            <a:r>
              <a:rPr lang="en-US" sz="3600" b="1" dirty="0" err="1" smtClean="0"/>
              <a:t>đặc</a:t>
            </a:r>
            <a:r>
              <a:rPr lang="en-US" sz="3600" b="1" dirty="0" smtClean="0"/>
              <a:t> </a:t>
            </a:r>
            <a:r>
              <a:rPr lang="en-US" sz="3600" b="1" dirty="0" err="1" smtClean="0"/>
              <a:t>tính</a:t>
            </a:r>
            <a:r>
              <a:rPr lang="en-US" sz="3600" b="1" dirty="0" smtClean="0"/>
              <a:t> </a:t>
            </a:r>
            <a:r>
              <a:rPr lang="en-US" sz="3600" b="1" dirty="0" err="1" smtClean="0"/>
              <a:t>bảo</a:t>
            </a:r>
            <a:r>
              <a:rPr lang="en-US" sz="3600" b="1" dirty="0" smtClean="0"/>
              <a:t> </a:t>
            </a:r>
            <a:r>
              <a:rPr lang="en-US" sz="3600" b="1" dirty="0" err="1" smtClean="0"/>
              <a:t>vệ</a:t>
            </a:r>
            <a:r>
              <a:rPr lang="en-US" sz="3600" b="1" dirty="0" smtClean="0"/>
              <a:t> </a:t>
            </a:r>
            <a:r>
              <a:rPr lang="en-US" sz="3600" b="1" dirty="0" err="1" smtClean="0"/>
              <a:t>của</a:t>
            </a:r>
            <a:r>
              <a:rPr lang="en-US" sz="3600" b="1" dirty="0" smtClean="0"/>
              <a:t> </a:t>
            </a:r>
            <a:r>
              <a:rPr lang="vi-VN" sz="3600" b="1" dirty="0" smtClean="0"/>
              <a:t>varistor SPV</a:t>
            </a:r>
            <a:endParaRPr lang="en-US" sz="3600" b="1" dirty="0"/>
          </a:p>
        </p:txBody>
      </p:sp>
      <p:sp>
        <p:nvSpPr>
          <p:cNvPr id="9" name="Title 1"/>
          <p:cNvSpPr txBox="1">
            <a:spLocks/>
          </p:cNvSpPr>
          <p:nvPr/>
        </p:nvSpPr>
        <p:spPr>
          <a:xfrm>
            <a:off x="449705" y="1676400"/>
            <a:ext cx="5410200" cy="639762"/>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smtClean="0"/>
              <a:t>Ví dụ cho loại varistor 2D471</a:t>
            </a:r>
            <a:endParaRPr lang="en-US" sz="2800"/>
          </a:p>
        </p:txBody>
      </p:sp>
      <p:sp>
        <p:nvSpPr>
          <p:cNvPr id="10" name="Title 1">
            <a:hlinkClick r:id="rId2" action="ppaction://hlinkfile"/>
          </p:cNvPr>
          <p:cNvSpPr txBox="1">
            <a:spLocks/>
          </p:cNvSpPr>
          <p:nvPr/>
        </p:nvSpPr>
        <p:spPr>
          <a:xfrm>
            <a:off x="685800" y="6096000"/>
            <a:ext cx="5410200" cy="639762"/>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smtClean="0"/>
              <a:t>Ví dụ</a:t>
            </a:r>
            <a:endParaRPr lang="en-US" sz="28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16160"/>
            <a:ext cx="6686550" cy="43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597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4495800" cy="715962"/>
          </a:xfrm>
          <a:solidFill>
            <a:srgbClr val="92D050"/>
          </a:solidFill>
        </p:spPr>
        <p:txBody>
          <a:bodyPr>
            <a:normAutofit fontScale="90000"/>
          </a:bodyPr>
          <a:lstStyle/>
          <a:p>
            <a:r>
              <a:rPr lang="vi-VN" b="1" dirty="0" smtClean="0"/>
              <a:t>Câu hỏi thảo luận</a:t>
            </a:r>
            <a:endParaRPr lang="vi-VN" b="1"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514350" indent="-514350">
              <a:buAutoNum type="arabicPeriod"/>
            </a:pPr>
            <a:r>
              <a:rPr lang="vi-VN" dirty="0" smtClean="0"/>
              <a:t>Tại sao đèn LED lại dễ bị sự cố hư hỏng do xung áp? Đèn huỳnh quang chấn lưu điện từ có dễ bị hư hỏng như đèn LED không? Tạo sao?</a:t>
            </a:r>
          </a:p>
          <a:p>
            <a:pPr marL="514350" indent="-514350">
              <a:buAutoNum type="arabicPeriod"/>
            </a:pPr>
            <a:r>
              <a:rPr lang="vi-VN" dirty="0" smtClean="0"/>
              <a:t>Bảo vệ xung điện của đèn đường chỉ cần bảo vệ đặt trong đèn là được đúng không? Tại sao?</a:t>
            </a:r>
          </a:p>
          <a:p>
            <a:pPr marL="514350" indent="-514350">
              <a:buAutoNum type="arabicPeriod"/>
            </a:pPr>
            <a:r>
              <a:rPr lang="vi-VN" dirty="0" smtClean="0"/>
              <a:t>Trong các xí nghiệp dệt may các đèn LED hay bị hư hỏng tại sao? Có giải pháp nào giảm được các hư hỏng trên</a:t>
            </a:r>
          </a:p>
          <a:p>
            <a:pPr marL="514350" indent="-514350">
              <a:buAutoNum type="arabicPeriod"/>
            </a:pPr>
            <a:r>
              <a:rPr lang="vi-VN" dirty="0" smtClean="0"/>
              <a:t>Sét đánh từ xa hàng trăm mét có ảnh hưởng tới chiếu sáng không? Những loại nguồn sáng nào ít bị hỏng hơn?</a:t>
            </a:r>
          </a:p>
          <a:p>
            <a:pPr marL="514350" indent="-514350">
              <a:buAutoNum type="arabicPeriod"/>
            </a:pPr>
            <a:r>
              <a:rPr lang="vi-VN" dirty="0" smtClean="0"/>
              <a:t>Hai cấp bảo vệ xung sét của hệ thống chiếu sáng (chân cột và trên đèn) nên chọn giá trị điện áp bảo vệ (clam) nào cao hơn?</a:t>
            </a:r>
            <a:endParaRPr lang="vi-VN" dirty="0"/>
          </a:p>
        </p:txBody>
      </p:sp>
      <p:sp>
        <p:nvSpPr>
          <p:cNvPr id="4" name="Date Placeholder 3"/>
          <p:cNvSpPr>
            <a:spLocks noGrp="1"/>
          </p:cNvSpPr>
          <p:nvPr>
            <p:ph type="dt" sz="half" idx="10"/>
          </p:nvPr>
        </p:nvSpPr>
        <p:spPr/>
        <p:txBody>
          <a:bodyPr/>
          <a:lstStyle/>
          <a:p>
            <a:fld id="{36FA89EB-2C31-4271-818A-7229F7BE91F3}"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44</a:t>
            </a:fld>
            <a:endParaRPr lang="en-US"/>
          </a:p>
        </p:txBody>
      </p:sp>
    </p:spTree>
    <p:extLst>
      <p:ext uri="{BB962C8B-B14F-4D97-AF65-F5344CB8AC3E}">
        <p14:creationId xmlns:p14="http://schemas.microsoft.com/office/powerpoint/2010/main" val="1919432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3505200" cy="868362"/>
          </a:xfrm>
          <a:solidFill>
            <a:srgbClr val="FFFF00"/>
          </a:solidFill>
        </p:spPr>
        <p:txBody>
          <a:bodyPr vert="horz" lIns="91440" tIns="45720" rIns="91440" bIns="45720" rtlCol="0" anchor="ctr">
            <a:normAutofit/>
          </a:bodyPr>
          <a:lstStyle/>
          <a:p>
            <a:r>
              <a:rPr lang="vi-VN" b="1" dirty="0" smtClean="0"/>
              <a:t>Kết luận</a:t>
            </a:r>
            <a:endParaRPr lang="vi-VN" b="1" dirty="0"/>
          </a:p>
        </p:txBody>
      </p:sp>
      <p:sp>
        <p:nvSpPr>
          <p:cNvPr id="3" name="Content Placeholder 2"/>
          <p:cNvSpPr>
            <a:spLocks noGrp="1"/>
          </p:cNvSpPr>
          <p:nvPr>
            <p:ph idx="1"/>
          </p:nvPr>
        </p:nvSpPr>
        <p:spPr>
          <a:xfrm>
            <a:off x="457200" y="1219200"/>
            <a:ext cx="8382000" cy="2286000"/>
          </a:xfrm>
        </p:spPr>
        <p:txBody>
          <a:bodyPr>
            <a:noAutofit/>
          </a:bodyPr>
          <a:lstStyle/>
          <a:p>
            <a:pPr marL="457200" indent="-457200">
              <a:buFont typeface="+mj-lt"/>
              <a:buAutoNum type="arabicPeriod"/>
            </a:pPr>
            <a:r>
              <a:rPr lang="vi-VN" sz="2200" dirty="0" smtClean="0"/>
              <a:t>Vấn đề bảo vệ xung áp cho các thiết bị chiếu sáng là không thể không có và phải tuân thủ các tiêu chuẩn đặt ra</a:t>
            </a:r>
          </a:p>
          <a:p>
            <a:pPr marL="457200" indent="-457200">
              <a:buFont typeface="+mj-lt"/>
              <a:buAutoNum type="arabicPeriod"/>
            </a:pPr>
            <a:r>
              <a:rPr lang="vi-VN" sz="2200" dirty="0" smtClean="0"/>
              <a:t>SPD là lựa chọn tốt nhất cho hệ thống chiếu sáng thông minh</a:t>
            </a:r>
          </a:p>
          <a:p>
            <a:pPr marL="457200" indent="-457200">
              <a:buFont typeface="+mj-lt"/>
              <a:buAutoNum type="arabicPeriod"/>
            </a:pPr>
            <a:r>
              <a:rPr lang="vi-VN" sz="2200" dirty="0" smtClean="0"/>
              <a:t>Điện áp xung quá lớn nên các hệ thống lớn cần có nhiều cấp bảo vệ</a:t>
            </a:r>
            <a:endParaRPr lang="vi-VN" sz="2200" dirty="0"/>
          </a:p>
        </p:txBody>
      </p:sp>
      <p:sp>
        <p:nvSpPr>
          <p:cNvPr id="4" name="Date Placeholder 3"/>
          <p:cNvSpPr>
            <a:spLocks noGrp="1"/>
          </p:cNvSpPr>
          <p:nvPr>
            <p:ph type="dt" sz="half" idx="10"/>
          </p:nvPr>
        </p:nvSpPr>
        <p:spPr/>
        <p:txBody>
          <a:bodyPr/>
          <a:lstStyle/>
          <a:p>
            <a:fld id="{0A7C3C1C-2B38-45D0-8A49-2B3217F21A81}" type="datetime1">
              <a:rPr lang="en-US" smtClean="0"/>
              <a:t>3/7/2020</a:t>
            </a:fld>
            <a:endParaRPr lang="en-US"/>
          </a:p>
        </p:txBody>
      </p:sp>
      <p:sp>
        <p:nvSpPr>
          <p:cNvPr id="5" name="Slide Number Placeholder 4"/>
          <p:cNvSpPr>
            <a:spLocks noGrp="1"/>
          </p:cNvSpPr>
          <p:nvPr>
            <p:ph type="sldNum" sz="quarter" idx="12"/>
          </p:nvPr>
        </p:nvSpPr>
        <p:spPr/>
        <p:txBody>
          <a:bodyPr/>
          <a:lstStyle/>
          <a:p>
            <a:fld id="{93A75380-B96E-49FB-A575-0305EC694568}" type="slidenum">
              <a:rPr lang="en-US" smtClean="0"/>
              <a:t>45</a:t>
            </a:fld>
            <a:endParaRPr lang="en-US"/>
          </a:p>
        </p:txBody>
      </p:sp>
    </p:spTree>
    <p:extLst>
      <p:ext uri="{BB962C8B-B14F-4D97-AF65-F5344CB8AC3E}">
        <p14:creationId xmlns:p14="http://schemas.microsoft.com/office/powerpoint/2010/main" val="986724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08038"/>
          </a:xfrm>
        </p:spPr>
        <p:txBody>
          <a:bodyPr>
            <a:normAutofit/>
          </a:bodyPr>
          <a:lstStyle/>
          <a:p>
            <a:pPr algn="l"/>
            <a:r>
              <a:rPr lang="en-US" sz="2800" dirty="0" err="1" smtClean="0"/>
              <a:t>Nguyên</a:t>
            </a:r>
            <a:r>
              <a:rPr lang="en-US" sz="2800" dirty="0" smtClean="0"/>
              <a:t> </a:t>
            </a:r>
            <a:r>
              <a:rPr lang="en-US" sz="2800" dirty="0" err="1" smtClean="0"/>
              <a:t>nhân</a:t>
            </a:r>
            <a:r>
              <a:rPr lang="en-US" sz="2800" dirty="0" smtClean="0"/>
              <a:t> </a:t>
            </a:r>
            <a:r>
              <a:rPr lang="en-US" sz="2800" dirty="0" err="1" smtClean="0"/>
              <a:t>xuất</a:t>
            </a:r>
            <a:r>
              <a:rPr lang="en-US" sz="2800" dirty="0" smtClean="0"/>
              <a:t> </a:t>
            </a:r>
            <a:r>
              <a:rPr lang="en-US" sz="2800" dirty="0" err="1" smtClean="0"/>
              <a:t>hiện</a:t>
            </a:r>
            <a:r>
              <a:rPr lang="en-US" sz="2800" dirty="0" smtClean="0"/>
              <a:t> </a:t>
            </a:r>
            <a:r>
              <a:rPr lang="en-US" sz="2800" dirty="0" err="1" smtClean="0"/>
              <a:t>xung</a:t>
            </a:r>
            <a:r>
              <a:rPr lang="en-US" sz="2800" dirty="0" smtClean="0"/>
              <a:t> </a:t>
            </a:r>
            <a:r>
              <a:rPr lang="en-US" sz="2800" dirty="0" err="1" smtClean="0"/>
              <a:t>trên</a:t>
            </a:r>
            <a:r>
              <a:rPr lang="en-US" sz="2800" dirty="0" smtClean="0"/>
              <a:t> </a:t>
            </a:r>
            <a:r>
              <a:rPr lang="en-US" sz="2800" dirty="0" err="1" smtClean="0"/>
              <a:t>đường</a:t>
            </a:r>
            <a:r>
              <a:rPr lang="en-US" sz="2800" dirty="0" smtClean="0"/>
              <a:t> </a:t>
            </a:r>
            <a:r>
              <a:rPr lang="en-US" sz="2800" dirty="0" err="1" smtClean="0"/>
              <a:t>dây</a:t>
            </a:r>
            <a:endParaRPr lang="en-US" sz="2800" dirty="0"/>
          </a:p>
        </p:txBody>
      </p:sp>
      <p:sp>
        <p:nvSpPr>
          <p:cNvPr id="3" name="Content Placeholder 2"/>
          <p:cNvSpPr>
            <a:spLocks noGrp="1"/>
          </p:cNvSpPr>
          <p:nvPr>
            <p:ph idx="1"/>
          </p:nvPr>
        </p:nvSpPr>
        <p:spPr>
          <a:xfrm>
            <a:off x="457200" y="1295400"/>
            <a:ext cx="8229600" cy="685800"/>
          </a:xfrm>
        </p:spPr>
        <p:txBody>
          <a:bodyPr>
            <a:normAutofit/>
          </a:bodyPr>
          <a:lstStyle/>
          <a:p>
            <a:pPr marL="0" indent="0">
              <a:buNone/>
            </a:pPr>
            <a:r>
              <a:rPr lang="en-US" sz="2800" b="1" dirty="0" err="1" smtClean="0"/>
              <a:t>Sét</a:t>
            </a:r>
            <a:r>
              <a:rPr lang="en-US" sz="2800" b="1" dirty="0" smtClean="0"/>
              <a:t> </a:t>
            </a:r>
            <a:r>
              <a:rPr lang="en-US" sz="2800" b="1" dirty="0" err="1" smtClean="0"/>
              <a:t>đánh</a:t>
            </a:r>
            <a:r>
              <a:rPr lang="en-US" sz="2800" b="1" dirty="0" smtClean="0"/>
              <a:t> – </a:t>
            </a:r>
            <a:r>
              <a:rPr lang="en-US" sz="2800" b="1" dirty="0" err="1" smtClean="0"/>
              <a:t>xung</a:t>
            </a:r>
            <a:r>
              <a:rPr lang="en-US" sz="2800" b="1" dirty="0" smtClean="0"/>
              <a:t> </a:t>
            </a:r>
            <a:r>
              <a:rPr lang="en-US" sz="2800" b="1" dirty="0" err="1" smtClean="0"/>
              <a:t>sét</a:t>
            </a:r>
            <a:endParaRPr lang="en-US" sz="2800" b="1" dirty="0"/>
          </a:p>
        </p:txBody>
      </p:sp>
      <p:pic>
        <p:nvPicPr>
          <p:cNvPr id="1026" name="Picture 2" descr="Image result for &amp;dstrok;iện thế do sét &amp;dstrok;á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86" y="1828800"/>
            <a:ext cx="6400800" cy="35980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52400" y="5542892"/>
            <a:ext cx="8229600" cy="1086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smtClean="0"/>
              <a:t>Khi sét đánh làm cho điện thế mặt đất dâng cao</a:t>
            </a:r>
          </a:p>
          <a:p>
            <a:pPr marL="0" indent="0">
              <a:buFont typeface="Arial" pitchFamily="34" charset="0"/>
              <a:buNone/>
            </a:pPr>
            <a:r>
              <a:rPr lang="en-US" sz="2800" b="1" smtClean="0"/>
              <a:t>Sẽ trình bầy ở dưới</a:t>
            </a:r>
            <a:endParaRPr lang="en-US" sz="2800" b="1"/>
          </a:p>
        </p:txBody>
      </p:sp>
      <p:sp>
        <p:nvSpPr>
          <p:cNvPr id="4" name="Date Placeholder 3"/>
          <p:cNvSpPr>
            <a:spLocks noGrp="1"/>
          </p:cNvSpPr>
          <p:nvPr>
            <p:ph type="dt" sz="half" idx="10"/>
          </p:nvPr>
        </p:nvSpPr>
        <p:spPr/>
        <p:txBody>
          <a:bodyPr/>
          <a:lstStyle/>
          <a:p>
            <a:fld id="{81304C97-34C7-4A96-9072-6B84907C0675}"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5</a:t>
            </a:fld>
            <a:endParaRPr lang="en-US"/>
          </a:p>
        </p:txBody>
      </p:sp>
      <p:sp>
        <p:nvSpPr>
          <p:cNvPr id="8" name="Title 1"/>
          <p:cNvSpPr txBox="1">
            <a:spLocks/>
          </p:cNvSpPr>
          <p:nvPr/>
        </p:nvSpPr>
        <p:spPr>
          <a:xfrm>
            <a:off x="1676400" y="274638"/>
            <a:ext cx="64008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1. Xung điện áp, dòng điện</a:t>
            </a:r>
            <a:endParaRPr lang="en-US" b="1" dirty="0"/>
          </a:p>
        </p:txBody>
      </p:sp>
    </p:spTree>
    <p:extLst>
      <p:ext uri="{BB962C8B-B14F-4D97-AF65-F5344CB8AC3E}">
        <p14:creationId xmlns:p14="http://schemas.microsoft.com/office/powerpoint/2010/main" val="201195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14400"/>
            <a:ext cx="8229600" cy="715962"/>
          </a:xfrm>
        </p:spPr>
        <p:txBody>
          <a:bodyPr>
            <a:normAutofit/>
          </a:bodyPr>
          <a:lstStyle/>
          <a:p>
            <a:pPr algn="l"/>
            <a:r>
              <a:rPr lang="en-US" sz="2800" dirty="0" err="1" smtClean="0"/>
              <a:t>Xung</a:t>
            </a:r>
            <a:r>
              <a:rPr lang="en-US" sz="2800" dirty="0" smtClean="0"/>
              <a:t> do </a:t>
            </a:r>
            <a:r>
              <a:rPr lang="en-US" sz="2800" dirty="0" err="1" smtClean="0"/>
              <a:t>đóng</a:t>
            </a:r>
            <a:r>
              <a:rPr lang="en-US" sz="2800" dirty="0" smtClean="0"/>
              <a:t> </a:t>
            </a:r>
            <a:r>
              <a:rPr lang="en-US" sz="2800" dirty="0" err="1" smtClean="0"/>
              <a:t>cắt</a:t>
            </a:r>
            <a:r>
              <a:rPr lang="en-US" sz="2800" dirty="0" smtClean="0"/>
              <a:t> </a:t>
            </a:r>
            <a:r>
              <a:rPr lang="en-US" sz="2800" dirty="0" err="1" smtClean="0"/>
              <a:t>thiết</a:t>
            </a:r>
            <a:r>
              <a:rPr lang="en-US" sz="2800" dirty="0" smtClean="0"/>
              <a:t> </a:t>
            </a:r>
            <a:r>
              <a:rPr lang="en-US" sz="2800" dirty="0" err="1" smtClean="0"/>
              <a:t>bị</a:t>
            </a:r>
            <a:r>
              <a:rPr lang="en-US" sz="2800" dirty="0" smtClean="0"/>
              <a:t> </a:t>
            </a:r>
            <a:r>
              <a:rPr lang="en-US" sz="2800" dirty="0" err="1" smtClean="0"/>
              <a:t>điện</a:t>
            </a:r>
            <a:endParaRPr lang="en-US" sz="2800" dirty="0"/>
          </a:p>
        </p:txBody>
      </p:sp>
      <p:sp>
        <p:nvSpPr>
          <p:cNvPr id="3" name="Content Placeholder 2"/>
          <p:cNvSpPr>
            <a:spLocks noGrp="1"/>
          </p:cNvSpPr>
          <p:nvPr>
            <p:ph idx="1"/>
          </p:nvPr>
        </p:nvSpPr>
        <p:spPr>
          <a:xfrm>
            <a:off x="457200" y="1469250"/>
            <a:ext cx="7696200" cy="762000"/>
          </a:xfrm>
        </p:spPr>
        <p:txBody>
          <a:bodyPr>
            <a:normAutofit fontScale="85000" lnSpcReduction="10000"/>
          </a:bodyPr>
          <a:lstStyle/>
          <a:p>
            <a:pPr marL="0" indent="0">
              <a:buNone/>
            </a:pPr>
            <a:r>
              <a:rPr lang="en-US" dirty="0" err="1" smtClean="0"/>
              <a:t>Khi</a:t>
            </a:r>
            <a:r>
              <a:rPr lang="en-US" dirty="0" smtClean="0"/>
              <a:t> </a:t>
            </a:r>
            <a:r>
              <a:rPr lang="en-US" dirty="0" err="1" smtClean="0"/>
              <a:t>cắt</a:t>
            </a:r>
            <a:r>
              <a:rPr lang="en-US" dirty="0" smtClean="0"/>
              <a:t> </a:t>
            </a:r>
            <a:r>
              <a:rPr lang="en-US" dirty="0" err="1" smtClean="0"/>
              <a:t>các</a:t>
            </a:r>
            <a:r>
              <a:rPr lang="en-US" dirty="0" smtClean="0"/>
              <a:t> </a:t>
            </a:r>
            <a:r>
              <a:rPr lang="en-US" dirty="0" err="1" smtClean="0"/>
              <a:t>tải</a:t>
            </a:r>
            <a:r>
              <a:rPr lang="en-US" dirty="0" smtClean="0"/>
              <a:t> </a:t>
            </a:r>
            <a:r>
              <a:rPr lang="en-US" dirty="0" err="1" smtClean="0"/>
              <a:t>đặc</a:t>
            </a:r>
            <a:r>
              <a:rPr lang="en-US" dirty="0" smtClean="0"/>
              <a:t> </a:t>
            </a:r>
            <a:r>
              <a:rPr lang="en-US" dirty="0" err="1" smtClean="0"/>
              <a:t>biệt</a:t>
            </a:r>
            <a:r>
              <a:rPr lang="en-US" dirty="0" smtClean="0"/>
              <a:t> </a:t>
            </a:r>
            <a:r>
              <a:rPr lang="en-US" dirty="0" err="1" smtClean="0"/>
              <a:t>là</a:t>
            </a:r>
            <a:r>
              <a:rPr lang="en-US" dirty="0" smtClean="0"/>
              <a:t> </a:t>
            </a:r>
            <a:r>
              <a:rPr lang="en-US" dirty="0" err="1" smtClean="0"/>
              <a:t>điện</a:t>
            </a:r>
            <a:r>
              <a:rPr lang="en-US" dirty="0" smtClean="0"/>
              <a:t> </a:t>
            </a:r>
            <a:r>
              <a:rPr lang="en-US" dirty="0" err="1" smtClean="0"/>
              <a:t>từ</a:t>
            </a:r>
            <a:r>
              <a:rPr lang="en-US" dirty="0" smtClean="0"/>
              <a:t> </a:t>
            </a:r>
            <a:r>
              <a:rPr lang="en-US" dirty="0" err="1" smtClean="0"/>
              <a:t>có</a:t>
            </a:r>
            <a:r>
              <a:rPr lang="en-US" dirty="0" smtClean="0"/>
              <a:t> </a:t>
            </a:r>
            <a:r>
              <a:rPr lang="en-US" dirty="0" err="1" smtClean="0"/>
              <a:t>một</a:t>
            </a:r>
            <a:r>
              <a:rPr lang="en-US" dirty="0" smtClean="0"/>
              <a:t> </a:t>
            </a:r>
            <a:r>
              <a:rPr lang="en-US" dirty="0" err="1" smtClean="0"/>
              <a:t>xung</a:t>
            </a:r>
            <a:r>
              <a:rPr lang="en-US" dirty="0" smtClean="0"/>
              <a:t> </a:t>
            </a:r>
            <a:r>
              <a:rPr lang="en-US" dirty="0" err="1" smtClean="0"/>
              <a:t>rất</a:t>
            </a:r>
            <a:r>
              <a:rPr lang="en-US" dirty="0" smtClean="0"/>
              <a:t> </a:t>
            </a:r>
            <a:r>
              <a:rPr lang="en-US" dirty="0" err="1" smtClean="0"/>
              <a:t>lớn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50250"/>
            <a:ext cx="8153400" cy="485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2907C4BB-88A8-459B-8055-E0F2C738B030}" type="datetime1">
              <a:rPr lang="en-US" smtClean="0"/>
              <a:t>3/7/2020</a:t>
            </a:fld>
            <a:endParaRPr lang="en-US"/>
          </a:p>
        </p:txBody>
      </p:sp>
      <p:sp>
        <p:nvSpPr>
          <p:cNvPr id="6" name="Slide Number Placeholder 5"/>
          <p:cNvSpPr>
            <a:spLocks noGrp="1"/>
          </p:cNvSpPr>
          <p:nvPr>
            <p:ph type="sldNum" sz="quarter" idx="12"/>
          </p:nvPr>
        </p:nvSpPr>
        <p:spPr/>
        <p:txBody>
          <a:bodyPr/>
          <a:lstStyle/>
          <a:p>
            <a:fld id="{9A38B762-D7D0-4BE0-9AF2-065F899B6A77}" type="slidenum">
              <a:rPr lang="en-US" smtClean="0"/>
              <a:t>6</a:t>
            </a:fld>
            <a:endParaRPr lang="en-US"/>
          </a:p>
        </p:txBody>
      </p:sp>
      <p:sp>
        <p:nvSpPr>
          <p:cNvPr id="7" name="Title 1"/>
          <p:cNvSpPr txBox="1">
            <a:spLocks/>
          </p:cNvSpPr>
          <p:nvPr/>
        </p:nvSpPr>
        <p:spPr>
          <a:xfrm>
            <a:off x="1676400" y="274638"/>
            <a:ext cx="64008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1. Xung điện áp, dòng điện</a:t>
            </a:r>
            <a:endParaRPr lang="en-US" b="1" dirty="0"/>
          </a:p>
        </p:txBody>
      </p:sp>
    </p:spTree>
    <p:extLst>
      <p:ext uri="{BB962C8B-B14F-4D97-AF65-F5344CB8AC3E}">
        <p14:creationId xmlns:p14="http://schemas.microsoft.com/office/powerpoint/2010/main" val="342588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81177"/>
            <a:ext cx="8229600" cy="639762"/>
          </a:xfrm>
        </p:spPr>
        <p:txBody>
          <a:bodyPr>
            <a:normAutofit/>
          </a:bodyPr>
          <a:lstStyle/>
          <a:p>
            <a:pPr algn="l"/>
            <a:r>
              <a:rPr lang="en-US" sz="2800" dirty="0" err="1" smtClean="0"/>
              <a:t>Cắt</a:t>
            </a:r>
            <a:r>
              <a:rPr lang="en-US" sz="2800" dirty="0" smtClean="0"/>
              <a:t> </a:t>
            </a:r>
            <a:r>
              <a:rPr lang="en-US" sz="2800" dirty="0" err="1" smtClean="0"/>
              <a:t>một</a:t>
            </a:r>
            <a:r>
              <a:rPr lang="en-US" sz="2800" dirty="0" smtClean="0"/>
              <a:t> </a:t>
            </a:r>
            <a:r>
              <a:rPr lang="en-US" sz="2800" dirty="0" err="1" smtClean="0"/>
              <a:t>đèn</a:t>
            </a:r>
            <a:r>
              <a:rPr lang="en-US" sz="2800" dirty="0" smtClean="0"/>
              <a:t> HQL </a:t>
            </a:r>
            <a:r>
              <a:rPr lang="en-US" sz="2800" dirty="0" err="1" smtClean="0"/>
              <a:t>có</a:t>
            </a:r>
            <a:r>
              <a:rPr lang="en-US" sz="2800" dirty="0" smtClean="0"/>
              <a:t> </a:t>
            </a:r>
            <a:r>
              <a:rPr lang="en-US" sz="2800" dirty="0" err="1" smtClean="0"/>
              <a:t>một</a:t>
            </a:r>
            <a:r>
              <a:rPr lang="en-US" sz="2800" dirty="0" smtClean="0"/>
              <a:t> </a:t>
            </a:r>
            <a:r>
              <a:rPr lang="en-US" sz="2800" dirty="0" err="1" smtClean="0"/>
              <a:t>xung</a:t>
            </a:r>
            <a:r>
              <a:rPr lang="en-US" sz="2800" dirty="0" smtClean="0"/>
              <a:t> &gt; 2kV</a:t>
            </a:r>
            <a:endParaRPr lang="en-US" sz="2800" dirty="0"/>
          </a:p>
        </p:txBody>
      </p:sp>
      <p:sp>
        <p:nvSpPr>
          <p:cNvPr id="3" name="Content Placeholder 2"/>
          <p:cNvSpPr>
            <a:spLocks noGrp="1"/>
          </p:cNvSpPr>
          <p:nvPr>
            <p:ph idx="1"/>
          </p:nvPr>
        </p:nvSpPr>
        <p:spPr>
          <a:xfrm>
            <a:off x="457200" y="5943600"/>
            <a:ext cx="8229600" cy="762000"/>
          </a:xfrm>
        </p:spPr>
        <p:txBody>
          <a:bodyPr>
            <a:normAutofit/>
          </a:bodyPr>
          <a:lstStyle/>
          <a:p>
            <a:pPr marL="0" indent="0">
              <a:buNone/>
            </a:pPr>
            <a:r>
              <a:rPr lang="en-US" dirty="0" err="1" smtClean="0"/>
              <a:t>Dưới</a:t>
            </a:r>
            <a:r>
              <a:rPr lang="en-US" dirty="0" smtClean="0"/>
              <a:t> </a:t>
            </a:r>
            <a:r>
              <a:rPr lang="en-US" dirty="0" err="1" smtClean="0"/>
              <a:t>đây</a:t>
            </a:r>
            <a:r>
              <a:rPr lang="en-US" dirty="0" smtClean="0"/>
              <a:t> </a:t>
            </a:r>
            <a:r>
              <a:rPr lang="en-US" dirty="0" err="1" smtClean="0"/>
              <a:t>trình</a:t>
            </a:r>
            <a:r>
              <a:rPr lang="en-US" dirty="0" smtClean="0"/>
              <a:t> </a:t>
            </a:r>
            <a:r>
              <a:rPr lang="en-US" dirty="0" err="1" smtClean="0"/>
              <a:t>bầy</a:t>
            </a:r>
            <a:r>
              <a:rPr lang="en-US" dirty="0" smtClean="0"/>
              <a:t> </a:t>
            </a:r>
            <a:r>
              <a:rPr lang="en-US" dirty="0" err="1" smtClean="0"/>
              <a:t>nhiều</a:t>
            </a:r>
            <a:r>
              <a:rPr lang="en-US" dirty="0" smtClean="0"/>
              <a:t> </a:t>
            </a:r>
            <a:r>
              <a:rPr lang="en-US" dirty="0" err="1" smtClean="0"/>
              <a:t>về</a:t>
            </a:r>
            <a:r>
              <a:rPr lang="en-US" dirty="0" smtClean="0"/>
              <a:t> </a:t>
            </a:r>
            <a:r>
              <a:rPr lang="en-US" dirty="0" err="1" smtClean="0"/>
              <a:t>xung</a:t>
            </a:r>
            <a:r>
              <a:rPr lang="en-US" dirty="0" smtClean="0"/>
              <a:t> </a:t>
            </a:r>
            <a:r>
              <a:rPr lang="en-US" dirty="0" err="1" smtClean="0"/>
              <a:t>sét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46339"/>
            <a:ext cx="6248400" cy="41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43ECECE4-C1EC-4687-BD6F-74F7EF1E4FDD}"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7</a:t>
            </a:fld>
            <a:endParaRPr lang="en-US"/>
          </a:p>
        </p:txBody>
      </p:sp>
      <p:sp>
        <p:nvSpPr>
          <p:cNvPr id="7" name="Title 1"/>
          <p:cNvSpPr txBox="1">
            <a:spLocks/>
          </p:cNvSpPr>
          <p:nvPr/>
        </p:nvSpPr>
        <p:spPr>
          <a:xfrm>
            <a:off x="1676400" y="274638"/>
            <a:ext cx="6400800" cy="715962"/>
          </a:xfrm>
          <a:prstGeom prst="rect">
            <a:avLst/>
          </a:prstGeom>
          <a:solidFill>
            <a:srgbClr val="FFFF00"/>
          </a:solidFill>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1. Xung điện áp, dòng điện</a:t>
            </a:r>
            <a:endParaRPr lang="en-US" b="1" dirty="0"/>
          </a:p>
        </p:txBody>
      </p:sp>
    </p:spTree>
    <p:extLst>
      <p:ext uri="{BB962C8B-B14F-4D97-AF65-F5344CB8AC3E}">
        <p14:creationId xmlns:p14="http://schemas.microsoft.com/office/powerpoint/2010/main" val="417277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5029200" cy="715962"/>
          </a:xfrm>
          <a:solidFill>
            <a:srgbClr val="FFFF00"/>
          </a:solidFill>
        </p:spPr>
        <p:txBody>
          <a:bodyPr>
            <a:normAutofit fontScale="90000"/>
          </a:bodyPr>
          <a:lstStyle/>
          <a:p>
            <a:r>
              <a:rPr lang="en-US" b="1" dirty="0"/>
              <a:t>2</a:t>
            </a:r>
            <a:r>
              <a:rPr lang="en-US" b="1" dirty="0" smtClean="0"/>
              <a:t>. </a:t>
            </a:r>
            <a:r>
              <a:rPr lang="en-US" b="1" dirty="0" err="1"/>
              <a:t>Khái</a:t>
            </a:r>
            <a:r>
              <a:rPr lang="en-US" b="1" dirty="0"/>
              <a:t> </a:t>
            </a:r>
            <a:r>
              <a:rPr lang="en-US" b="1" dirty="0" err="1"/>
              <a:t>quát</a:t>
            </a:r>
            <a:r>
              <a:rPr lang="en-US" b="1" dirty="0"/>
              <a:t> </a:t>
            </a:r>
            <a:r>
              <a:rPr lang="en-US" b="1" dirty="0" err="1"/>
              <a:t>về</a:t>
            </a:r>
            <a:r>
              <a:rPr lang="en-US" b="1" dirty="0"/>
              <a:t> </a:t>
            </a:r>
            <a:r>
              <a:rPr lang="en-US" b="1" dirty="0" err="1"/>
              <a:t>sét</a:t>
            </a:r>
            <a:endParaRPr lang="en-US" b="1" dirty="0"/>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pPr marL="0" indent="0">
              <a:buNone/>
            </a:pPr>
            <a:r>
              <a:rPr lang="en-US" dirty="0" err="1"/>
              <a:t>Nguyên</a:t>
            </a:r>
            <a:r>
              <a:rPr lang="en-US" dirty="0"/>
              <a:t> </a:t>
            </a:r>
            <a:r>
              <a:rPr lang="en-US" dirty="0" err="1"/>
              <a:t>nhân</a:t>
            </a:r>
            <a:r>
              <a:rPr lang="en-US" dirty="0"/>
              <a:t> </a:t>
            </a:r>
            <a:r>
              <a:rPr lang="en-US" dirty="0" err="1"/>
              <a:t>hình</a:t>
            </a:r>
            <a:r>
              <a:rPr lang="en-US" dirty="0"/>
              <a:t> </a:t>
            </a:r>
            <a:r>
              <a:rPr lang="en-US" dirty="0" err="1"/>
              <a:t>thành</a:t>
            </a:r>
            <a:r>
              <a:rPr lang="en-US" dirty="0"/>
              <a:t> </a:t>
            </a:r>
            <a:r>
              <a:rPr lang="en-US" dirty="0" err="1"/>
              <a:t>và</a:t>
            </a:r>
            <a:r>
              <a:rPr lang="en-US" dirty="0"/>
              <a:t> </a:t>
            </a:r>
            <a:r>
              <a:rPr lang="en-US" dirty="0" err="1"/>
              <a:t>các</a:t>
            </a:r>
            <a:r>
              <a:rPr lang="en-US" dirty="0"/>
              <a:t> </a:t>
            </a:r>
            <a:r>
              <a:rPr lang="en-US" dirty="0" err="1"/>
              <a:t>loại</a:t>
            </a:r>
            <a:r>
              <a:rPr lang="en-US" dirty="0"/>
              <a:t> </a:t>
            </a:r>
            <a:r>
              <a:rPr lang="en-US" dirty="0" err="1" smtClean="0"/>
              <a:t>sét</a:t>
            </a:r>
            <a:endParaRPr lang="en-US" dirty="0" smtClean="0"/>
          </a:p>
          <a:p>
            <a:pPr marL="0" indent="0">
              <a:buNone/>
            </a:pPr>
            <a:r>
              <a:rPr lang="en-US" dirty="0" err="1"/>
              <a:t>Sét</a:t>
            </a:r>
            <a:r>
              <a:rPr lang="en-US" dirty="0"/>
              <a:t> </a:t>
            </a:r>
            <a:r>
              <a:rPr lang="en-US" dirty="0" err="1"/>
              <a:t>là</a:t>
            </a:r>
            <a:r>
              <a:rPr lang="en-US" dirty="0"/>
              <a:t> </a:t>
            </a:r>
            <a:r>
              <a:rPr lang="en-US" dirty="0" err="1"/>
              <a:t>hiện</a:t>
            </a:r>
            <a:r>
              <a:rPr lang="en-US" dirty="0"/>
              <a:t> </a:t>
            </a:r>
            <a:r>
              <a:rPr lang="en-US" dirty="0" err="1"/>
              <a:t>tượng</a:t>
            </a:r>
            <a:r>
              <a:rPr lang="en-US" dirty="0"/>
              <a:t> </a:t>
            </a:r>
            <a:r>
              <a:rPr lang="en-US" dirty="0" err="1"/>
              <a:t>phóng</a:t>
            </a:r>
            <a:r>
              <a:rPr lang="en-US" dirty="0"/>
              <a:t> </a:t>
            </a:r>
            <a:r>
              <a:rPr lang="en-US" dirty="0" err="1"/>
              <a:t>điện</a:t>
            </a:r>
            <a:r>
              <a:rPr lang="en-US" dirty="0"/>
              <a:t> </a:t>
            </a:r>
            <a:r>
              <a:rPr lang="en-US" dirty="0" err="1"/>
              <a:t>trong</a:t>
            </a:r>
            <a:r>
              <a:rPr lang="en-US" dirty="0"/>
              <a:t> </a:t>
            </a:r>
            <a:r>
              <a:rPr lang="en-US" dirty="0" err="1"/>
              <a:t>khí</a:t>
            </a:r>
            <a:r>
              <a:rPr lang="en-US" dirty="0"/>
              <a:t> </a:t>
            </a:r>
            <a:r>
              <a:rPr lang="en-US" dirty="0" err="1"/>
              <a:t>quyển</a:t>
            </a:r>
            <a:r>
              <a:rPr lang="en-US" dirty="0"/>
              <a:t> </a:t>
            </a:r>
            <a:r>
              <a:rPr lang="en-US" dirty="0" err="1"/>
              <a:t>giữa</a:t>
            </a:r>
            <a:r>
              <a:rPr lang="en-US" dirty="0"/>
              <a:t> </a:t>
            </a:r>
            <a:r>
              <a:rPr lang="en-US" dirty="0" err="1"/>
              <a:t>các</a:t>
            </a:r>
            <a:r>
              <a:rPr lang="en-US" dirty="0"/>
              <a:t> </a:t>
            </a:r>
            <a:r>
              <a:rPr lang="en-US" dirty="0" err="1"/>
              <a:t>đám</a:t>
            </a:r>
            <a:r>
              <a:rPr lang="en-US" dirty="0"/>
              <a:t> </a:t>
            </a:r>
            <a:r>
              <a:rPr lang="en-US" dirty="0" err="1"/>
              <a:t>mây</a:t>
            </a:r>
            <a:r>
              <a:rPr lang="en-US" dirty="0"/>
              <a:t> </a:t>
            </a:r>
            <a:r>
              <a:rPr lang="en-US" dirty="0" err="1"/>
              <a:t>và</a:t>
            </a:r>
            <a:r>
              <a:rPr lang="en-US" dirty="0"/>
              <a:t> </a:t>
            </a:r>
            <a:r>
              <a:rPr lang="en-US" dirty="0" err="1"/>
              <a:t>đất</a:t>
            </a:r>
            <a:r>
              <a:rPr lang="en-US" dirty="0"/>
              <a:t> hay </a:t>
            </a:r>
            <a:r>
              <a:rPr lang="en-US" dirty="0" err="1"/>
              <a:t>giữa</a:t>
            </a:r>
            <a:r>
              <a:rPr lang="en-US" dirty="0"/>
              <a:t> </a:t>
            </a:r>
            <a:r>
              <a:rPr lang="en-US" dirty="0" err="1"/>
              <a:t>các</a:t>
            </a:r>
            <a:r>
              <a:rPr lang="en-US" dirty="0"/>
              <a:t> </a:t>
            </a:r>
            <a:r>
              <a:rPr lang="en-US" dirty="0" err="1"/>
              <a:t>đám</a:t>
            </a:r>
            <a:r>
              <a:rPr lang="en-US" dirty="0"/>
              <a:t> </a:t>
            </a:r>
            <a:r>
              <a:rPr lang="en-US" dirty="0" err="1"/>
              <a:t>mây</a:t>
            </a:r>
            <a:r>
              <a:rPr lang="en-US" dirty="0"/>
              <a:t> </a:t>
            </a:r>
            <a:r>
              <a:rPr lang="en-US" dirty="0" err="1"/>
              <a:t>với</a:t>
            </a:r>
            <a:r>
              <a:rPr lang="en-US" dirty="0"/>
              <a:t> </a:t>
            </a:r>
            <a:r>
              <a:rPr lang="en-US" dirty="0" err="1"/>
              <a:t>nhau</a:t>
            </a:r>
            <a:r>
              <a:rPr lang="en-US" dirty="0"/>
              <a:t>. </a:t>
            </a:r>
            <a:r>
              <a:rPr lang="en-US" dirty="0" err="1"/>
              <a:t>Nguyên</a:t>
            </a:r>
            <a:r>
              <a:rPr lang="en-US" dirty="0"/>
              <a:t> </a:t>
            </a:r>
            <a:r>
              <a:rPr lang="en-US" dirty="0" err="1"/>
              <a:t>nhân</a:t>
            </a:r>
            <a:r>
              <a:rPr lang="en-US" dirty="0"/>
              <a:t> </a:t>
            </a:r>
            <a:r>
              <a:rPr lang="en-US" dirty="0" err="1"/>
              <a:t>chính</a:t>
            </a:r>
            <a:r>
              <a:rPr lang="en-US" dirty="0"/>
              <a:t> </a:t>
            </a:r>
            <a:r>
              <a:rPr lang="en-US" dirty="0" err="1"/>
              <a:t>xác</a:t>
            </a:r>
            <a:r>
              <a:rPr lang="en-US" dirty="0"/>
              <a:t> </a:t>
            </a:r>
            <a:r>
              <a:rPr lang="en-US" dirty="0" err="1"/>
              <a:t>của</a:t>
            </a:r>
            <a:r>
              <a:rPr lang="en-US" dirty="0"/>
              <a:t> </a:t>
            </a:r>
            <a:r>
              <a:rPr lang="en-US" dirty="0" err="1"/>
              <a:t>hiện</a:t>
            </a:r>
            <a:r>
              <a:rPr lang="en-US" dirty="0"/>
              <a:t> </a:t>
            </a:r>
            <a:r>
              <a:rPr lang="en-US" dirty="0" err="1"/>
              <a:t>tượng</a:t>
            </a:r>
            <a:r>
              <a:rPr lang="en-US" dirty="0"/>
              <a:t> </a:t>
            </a:r>
            <a:r>
              <a:rPr lang="en-US" dirty="0" err="1"/>
              <a:t>này</a:t>
            </a:r>
            <a:r>
              <a:rPr lang="en-US" dirty="0"/>
              <a:t> </a:t>
            </a:r>
            <a:r>
              <a:rPr lang="en-US" dirty="0" err="1"/>
              <a:t>vẫn</a:t>
            </a:r>
            <a:r>
              <a:rPr lang="en-US" dirty="0"/>
              <a:t> </a:t>
            </a:r>
            <a:r>
              <a:rPr lang="en-US" dirty="0" err="1"/>
              <a:t>là</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cần</a:t>
            </a:r>
            <a:r>
              <a:rPr lang="en-US" dirty="0"/>
              <a:t> </a:t>
            </a:r>
            <a:r>
              <a:rPr lang="en-US" dirty="0" err="1"/>
              <a:t>nhiều</a:t>
            </a:r>
            <a:r>
              <a:rPr lang="en-US" dirty="0"/>
              <a:t> </a:t>
            </a:r>
            <a:r>
              <a:rPr lang="en-US" dirty="0" err="1"/>
              <a:t>tranh</a:t>
            </a:r>
            <a:r>
              <a:rPr lang="en-US" dirty="0"/>
              <a:t> </a:t>
            </a:r>
            <a:r>
              <a:rPr lang="en-US" dirty="0" err="1"/>
              <a:t>luận</a:t>
            </a:r>
            <a:r>
              <a:rPr lang="en-US" dirty="0"/>
              <a:t>, song </a:t>
            </a:r>
            <a:r>
              <a:rPr lang="en-US" dirty="0" err="1"/>
              <a:t>hầu</a:t>
            </a:r>
            <a:r>
              <a:rPr lang="en-US" dirty="0"/>
              <a:t> </a:t>
            </a:r>
            <a:r>
              <a:rPr lang="en-US" dirty="0" err="1"/>
              <a:t>hết</a:t>
            </a:r>
            <a:r>
              <a:rPr lang="en-US" dirty="0"/>
              <a:t> </a:t>
            </a:r>
            <a:r>
              <a:rPr lang="en-US" dirty="0" err="1"/>
              <a:t>giới</a:t>
            </a:r>
            <a:r>
              <a:rPr lang="en-US" dirty="0"/>
              <a:t> </a:t>
            </a:r>
            <a:r>
              <a:rPr lang="en-US" dirty="0" err="1"/>
              <a:t>khoa</a:t>
            </a:r>
            <a:r>
              <a:rPr lang="en-US" dirty="0"/>
              <a:t> </a:t>
            </a:r>
            <a:r>
              <a:rPr lang="en-US" dirty="0" err="1"/>
              <a:t>học</a:t>
            </a:r>
            <a:r>
              <a:rPr lang="en-US" dirty="0"/>
              <a:t> tin </a:t>
            </a:r>
            <a:r>
              <a:rPr lang="en-US" dirty="0" err="1"/>
              <a:t>rằng</a:t>
            </a:r>
            <a:r>
              <a:rPr lang="en-US" dirty="0"/>
              <a:t> (</a:t>
            </a:r>
            <a:r>
              <a:rPr lang="en-US" dirty="0" err="1"/>
              <a:t>nói</a:t>
            </a:r>
            <a:r>
              <a:rPr lang="en-US" dirty="0"/>
              <a:t> </a:t>
            </a:r>
            <a:r>
              <a:rPr lang="en-US" dirty="0" err="1"/>
              <a:t>một</a:t>
            </a:r>
            <a:r>
              <a:rPr lang="en-US" dirty="0"/>
              <a:t> </a:t>
            </a:r>
            <a:r>
              <a:rPr lang="en-US" dirty="0" err="1"/>
              <a:t>cách</a:t>
            </a:r>
            <a:r>
              <a:rPr lang="en-US" dirty="0"/>
              <a:t> </a:t>
            </a:r>
            <a:r>
              <a:rPr lang="en-US" dirty="0" err="1"/>
              <a:t>đơn</a:t>
            </a:r>
            <a:r>
              <a:rPr lang="en-US" dirty="0"/>
              <a:t> </a:t>
            </a:r>
            <a:r>
              <a:rPr lang="en-US" dirty="0" err="1"/>
              <a:t>giản</a:t>
            </a:r>
            <a:r>
              <a:rPr lang="en-US" dirty="0"/>
              <a:t>) </a:t>
            </a:r>
            <a:r>
              <a:rPr lang="en-US" dirty="0" err="1"/>
              <a:t>nó</a:t>
            </a:r>
            <a:r>
              <a:rPr lang="en-US" dirty="0"/>
              <a:t> </a:t>
            </a:r>
            <a:r>
              <a:rPr lang="en-US" dirty="0" err="1"/>
              <a:t>là</a:t>
            </a:r>
            <a:r>
              <a:rPr lang="en-US" dirty="0"/>
              <a:t> </a:t>
            </a:r>
            <a:r>
              <a:rPr lang="en-US" dirty="0" err="1"/>
              <a:t>kết</a:t>
            </a:r>
            <a:r>
              <a:rPr lang="en-US" dirty="0"/>
              <a:t> </a:t>
            </a:r>
            <a:r>
              <a:rPr lang="en-US" dirty="0" err="1"/>
              <a:t>quả</a:t>
            </a:r>
            <a:r>
              <a:rPr lang="en-US" dirty="0"/>
              <a:t> </a:t>
            </a:r>
            <a:r>
              <a:rPr lang="en-US" dirty="0" err="1"/>
              <a:t>phóng</a:t>
            </a:r>
            <a:r>
              <a:rPr lang="en-US" dirty="0"/>
              <a:t> </a:t>
            </a:r>
            <a:r>
              <a:rPr lang="en-US" dirty="0" err="1"/>
              <a:t>điện</a:t>
            </a:r>
            <a:r>
              <a:rPr lang="en-US" dirty="0"/>
              <a:t> </a:t>
            </a:r>
            <a:r>
              <a:rPr lang="en-US" dirty="0" err="1"/>
              <a:t>giữa</a:t>
            </a:r>
            <a:r>
              <a:rPr lang="en-US" dirty="0"/>
              <a:t> </a:t>
            </a:r>
            <a:r>
              <a:rPr lang="en-US" dirty="0" err="1"/>
              <a:t>hai</a:t>
            </a:r>
            <a:r>
              <a:rPr lang="en-US" dirty="0"/>
              <a:t> </a:t>
            </a:r>
            <a:r>
              <a:rPr lang="en-US" dirty="0" err="1"/>
              <a:t>đám</a:t>
            </a:r>
            <a:r>
              <a:rPr lang="en-US" dirty="0"/>
              <a:t> </a:t>
            </a:r>
            <a:r>
              <a:rPr lang="en-US" dirty="0" err="1"/>
              <a:t>mây</a:t>
            </a:r>
            <a:r>
              <a:rPr lang="en-US" dirty="0"/>
              <a:t> </a:t>
            </a:r>
            <a:r>
              <a:rPr lang="en-US" dirty="0" err="1"/>
              <a:t>tích</a:t>
            </a:r>
            <a:r>
              <a:rPr lang="en-US" dirty="0"/>
              <a:t> </a:t>
            </a:r>
            <a:r>
              <a:rPr lang="en-US" dirty="0" err="1"/>
              <a:t>điện</a:t>
            </a:r>
            <a:r>
              <a:rPr lang="en-US" dirty="0"/>
              <a:t> </a:t>
            </a:r>
            <a:r>
              <a:rPr lang="en-US" dirty="0" err="1"/>
              <a:t>trái</a:t>
            </a:r>
            <a:r>
              <a:rPr lang="en-US" dirty="0"/>
              <a:t> </a:t>
            </a:r>
            <a:r>
              <a:rPr lang="en-US" dirty="0" err="1"/>
              <a:t>dấu</a:t>
            </a:r>
            <a:r>
              <a:rPr lang="en-US" dirty="0"/>
              <a:t>. </a:t>
            </a:r>
            <a:endParaRPr lang="en-US" dirty="0" smtClean="0"/>
          </a:p>
          <a:p>
            <a:pPr marL="0" indent="0">
              <a:buNone/>
            </a:pPr>
            <a:r>
              <a:rPr lang="en-US" dirty="0" err="1"/>
              <a:t>Có</a:t>
            </a:r>
            <a:r>
              <a:rPr lang="en-US" dirty="0"/>
              <a:t> </a:t>
            </a:r>
            <a:r>
              <a:rPr lang="en-US" dirty="0" err="1"/>
              <a:t>rất</a:t>
            </a:r>
            <a:r>
              <a:rPr lang="en-US" dirty="0"/>
              <a:t> </a:t>
            </a:r>
            <a:r>
              <a:rPr lang="en-US" dirty="0" err="1"/>
              <a:t>nhiều</a:t>
            </a:r>
            <a:r>
              <a:rPr lang="en-US" dirty="0"/>
              <a:t> </a:t>
            </a:r>
            <a:r>
              <a:rPr lang="en-US" dirty="0" err="1"/>
              <a:t>loại</a:t>
            </a:r>
            <a:r>
              <a:rPr lang="en-US" dirty="0"/>
              <a:t> </a:t>
            </a:r>
            <a:r>
              <a:rPr lang="en-US" dirty="0" err="1"/>
              <a:t>sét</a:t>
            </a:r>
            <a:r>
              <a:rPr lang="en-US" dirty="0"/>
              <a:t> </a:t>
            </a:r>
            <a:r>
              <a:rPr lang="en-US" dirty="0" err="1"/>
              <a:t>khác</a:t>
            </a:r>
            <a:r>
              <a:rPr lang="en-US" dirty="0"/>
              <a:t> </a:t>
            </a:r>
            <a:r>
              <a:rPr lang="en-US" dirty="0" err="1"/>
              <a:t>nhau</a:t>
            </a:r>
            <a:r>
              <a:rPr lang="en-US" dirty="0"/>
              <a:t> </a:t>
            </a:r>
            <a:r>
              <a:rPr lang="en-US" dirty="0" err="1"/>
              <a:t>với</a:t>
            </a:r>
            <a:r>
              <a:rPr lang="en-US" dirty="0"/>
              <a:t> </a:t>
            </a:r>
            <a:r>
              <a:rPr lang="en-US" dirty="0" err="1"/>
              <a:t>đặc</a:t>
            </a:r>
            <a:r>
              <a:rPr lang="en-US" dirty="0"/>
              <a:t> </a:t>
            </a:r>
            <a:r>
              <a:rPr lang="en-US" dirty="0" err="1"/>
              <a:t>điểm</a:t>
            </a:r>
            <a:r>
              <a:rPr lang="en-US" dirty="0"/>
              <a:t> </a:t>
            </a:r>
            <a:r>
              <a:rPr lang="en-US" dirty="0" err="1"/>
              <a:t>và</a:t>
            </a:r>
            <a:r>
              <a:rPr lang="en-US" dirty="0"/>
              <a:t> </a:t>
            </a:r>
            <a:r>
              <a:rPr lang="en-US" dirty="0" err="1"/>
              <a:t>nguyên</a:t>
            </a:r>
            <a:r>
              <a:rPr lang="en-US" dirty="0"/>
              <a:t> </a:t>
            </a:r>
            <a:r>
              <a:rPr lang="en-US" dirty="0" err="1"/>
              <a:t>nhân</a:t>
            </a:r>
            <a:r>
              <a:rPr lang="en-US" dirty="0"/>
              <a:t> </a:t>
            </a:r>
            <a:r>
              <a:rPr lang="en-US" dirty="0" err="1"/>
              <a:t>hình</a:t>
            </a:r>
            <a:r>
              <a:rPr lang="en-US" dirty="0"/>
              <a:t> </a:t>
            </a:r>
            <a:r>
              <a:rPr lang="en-US" dirty="0" err="1"/>
              <a:t>thành</a:t>
            </a:r>
            <a:r>
              <a:rPr lang="en-US" dirty="0"/>
              <a:t> </a:t>
            </a:r>
            <a:r>
              <a:rPr lang="en-US" dirty="0" err="1"/>
              <a:t>cũng</a:t>
            </a:r>
            <a:r>
              <a:rPr lang="en-US" dirty="0"/>
              <a:t> </a:t>
            </a:r>
            <a:r>
              <a:rPr lang="en-US" dirty="0" err="1"/>
              <a:t>khác</a:t>
            </a:r>
            <a:r>
              <a:rPr lang="en-US" dirty="0"/>
              <a:t> </a:t>
            </a:r>
            <a:r>
              <a:rPr lang="en-US" dirty="0" err="1"/>
              <a:t>nhau</a:t>
            </a:r>
            <a:r>
              <a:rPr lang="en-US" dirty="0"/>
              <a:t>: </a:t>
            </a:r>
            <a:r>
              <a:rPr lang="en-US" dirty="0" err="1"/>
              <a:t>sét</a:t>
            </a:r>
            <a:r>
              <a:rPr lang="en-US" dirty="0"/>
              <a:t> </a:t>
            </a:r>
            <a:r>
              <a:rPr lang="en-US" dirty="0" err="1"/>
              <a:t>từ</a:t>
            </a:r>
            <a:r>
              <a:rPr lang="en-US" dirty="0"/>
              <a:t> </a:t>
            </a:r>
            <a:r>
              <a:rPr lang="en-US" dirty="0" err="1"/>
              <a:t>mây</a:t>
            </a:r>
            <a:r>
              <a:rPr lang="en-US" dirty="0"/>
              <a:t> </a:t>
            </a:r>
            <a:r>
              <a:rPr lang="en-US" dirty="0" err="1"/>
              <a:t>xuống</a:t>
            </a:r>
            <a:r>
              <a:rPr lang="en-US" dirty="0"/>
              <a:t> </a:t>
            </a:r>
            <a:r>
              <a:rPr lang="en-US" dirty="0" err="1"/>
              <a:t>đất</a:t>
            </a:r>
            <a:r>
              <a:rPr lang="en-US" dirty="0"/>
              <a:t>, </a:t>
            </a:r>
            <a:r>
              <a:rPr lang="en-US" dirty="0" err="1"/>
              <a:t>sét</a:t>
            </a:r>
            <a:r>
              <a:rPr lang="en-US" dirty="0"/>
              <a:t> </a:t>
            </a:r>
            <a:r>
              <a:rPr lang="en-US" dirty="0" err="1"/>
              <a:t>từ</a:t>
            </a:r>
            <a:r>
              <a:rPr lang="en-US" dirty="0"/>
              <a:t> </a:t>
            </a:r>
            <a:r>
              <a:rPr lang="en-US" dirty="0" err="1"/>
              <a:t>đất</a:t>
            </a:r>
            <a:r>
              <a:rPr lang="en-US" dirty="0"/>
              <a:t> </a:t>
            </a:r>
            <a:r>
              <a:rPr lang="en-US" dirty="0" err="1"/>
              <a:t>lên</a:t>
            </a:r>
            <a:r>
              <a:rPr lang="en-US" dirty="0"/>
              <a:t> </a:t>
            </a:r>
            <a:r>
              <a:rPr lang="en-US" dirty="0" err="1"/>
              <a:t>đám</a:t>
            </a:r>
            <a:r>
              <a:rPr lang="en-US" dirty="0"/>
              <a:t> </a:t>
            </a:r>
            <a:r>
              <a:rPr lang="en-US" dirty="0" err="1"/>
              <a:t>mây</a:t>
            </a:r>
            <a:r>
              <a:rPr lang="en-US" dirty="0"/>
              <a:t>, </a:t>
            </a:r>
            <a:r>
              <a:rPr lang="en-US" dirty="0" err="1"/>
              <a:t>sét</a:t>
            </a:r>
            <a:r>
              <a:rPr lang="en-US" dirty="0"/>
              <a:t> </a:t>
            </a:r>
            <a:r>
              <a:rPr lang="en-US" dirty="0" err="1"/>
              <a:t>khô</a:t>
            </a:r>
            <a:r>
              <a:rPr lang="en-US" dirty="0"/>
              <a:t>, </a:t>
            </a:r>
            <a:r>
              <a:rPr lang="en-US" dirty="0" err="1"/>
              <a:t>sét</a:t>
            </a:r>
            <a:r>
              <a:rPr lang="en-US" dirty="0"/>
              <a:t> </a:t>
            </a:r>
            <a:r>
              <a:rPr lang="en-US" dirty="0" err="1"/>
              <a:t>tên</a:t>
            </a:r>
            <a:r>
              <a:rPr lang="en-US" dirty="0"/>
              <a:t> </a:t>
            </a:r>
            <a:r>
              <a:rPr lang="en-US" dirty="0" err="1"/>
              <a:t>lửa</a:t>
            </a:r>
            <a:r>
              <a:rPr lang="en-US" dirty="0"/>
              <a:t>, </a:t>
            </a:r>
            <a:r>
              <a:rPr lang="en-US" dirty="0" err="1"/>
              <a:t>sét</a:t>
            </a:r>
            <a:r>
              <a:rPr lang="en-US" dirty="0"/>
              <a:t> </a:t>
            </a:r>
            <a:r>
              <a:rPr lang="en-US" dirty="0" err="1"/>
              <a:t>dương</a:t>
            </a:r>
            <a:r>
              <a:rPr lang="en-US" dirty="0"/>
              <a:t>, </a:t>
            </a:r>
            <a:r>
              <a:rPr lang="en-US" dirty="0" err="1"/>
              <a:t>sét</a:t>
            </a:r>
            <a:r>
              <a:rPr lang="en-US" dirty="0"/>
              <a:t> </a:t>
            </a:r>
            <a:r>
              <a:rPr lang="en-US" dirty="0" err="1"/>
              <a:t>hòn</a:t>
            </a:r>
            <a:r>
              <a:rPr lang="en-US" dirty="0"/>
              <a:t>, </a:t>
            </a:r>
            <a:r>
              <a:rPr lang="en-US" dirty="0" err="1"/>
              <a:t>sét</a:t>
            </a:r>
            <a:r>
              <a:rPr lang="en-US" dirty="0"/>
              <a:t> </a:t>
            </a:r>
            <a:r>
              <a:rPr lang="en-US" dirty="0" err="1"/>
              <a:t>dị</a:t>
            </a:r>
            <a:r>
              <a:rPr lang="en-US" dirty="0"/>
              <a:t> </a:t>
            </a:r>
            <a:r>
              <a:rPr lang="en-US" dirty="0" err="1"/>
              <a:t>hình</a:t>
            </a:r>
            <a:r>
              <a:rPr lang="en-US" dirty="0"/>
              <a:t>...v...v.... </a:t>
            </a:r>
          </a:p>
          <a:p>
            <a:endParaRPr lang="en-US" dirty="0"/>
          </a:p>
        </p:txBody>
      </p:sp>
      <p:sp>
        <p:nvSpPr>
          <p:cNvPr id="4" name="Date Placeholder 3"/>
          <p:cNvSpPr>
            <a:spLocks noGrp="1"/>
          </p:cNvSpPr>
          <p:nvPr>
            <p:ph type="dt" sz="half" idx="10"/>
          </p:nvPr>
        </p:nvSpPr>
        <p:spPr/>
        <p:txBody>
          <a:bodyPr/>
          <a:lstStyle/>
          <a:p>
            <a:fld id="{074562A2-0383-4E22-99DD-68DDB2FCC892}"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8</a:t>
            </a:fld>
            <a:endParaRPr lang="en-US"/>
          </a:p>
        </p:txBody>
      </p:sp>
    </p:spTree>
    <p:extLst>
      <p:ext uri="{BB962C8B-B14F-4D97-AF65-F5344CB8AC3E}">
        <p14:creationId xmlns:p14="http://schemas.microsoft.com/office/powerpoint/2010/main" val="66317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54100"/>
            <a:ext cx="8229600" cy="1371600"/>
          </a:xfrm>
        </p:spPr>
        <p:txBody>
          <a:bodyPr>
            <a:normAutofit/>
          </a:bodyPr>
          <a:lstStyle/>
          <a:p>
            <a:pPr marL="0" indent="0">
              <a:buNone/>
            </a:pPr>
            <a:r>
              <a:rPr lang="en-US" sz="2800" dirty="0" err="1" smtClean="0"/>
              <a:t>Ví</a:t>
            </a:r>
            <a:r>
              <a:rPr lang="en-US" sz="2800" dirty="0" smtClean="0"/>
              <a:t> </a:t>
            </a:r>
            <a:r>
              <a:rPr lang="en-US" sz="2800" dirty="0" err="1" smtClean="0"/>
              <a:t>dụ</a:t>
            </a:r>
            <a:r>
              <a:rPr lang="en-US" sz="2800" dirty="0" smtClean="0"/>
              <a:t> </a:t>
            </a:r>
            <a:r>
              <a:rPr lang="en-US" sz="2800" dirty="0" err="1" smtClean="0"/>
              <a:t>nguy</a:t>
            </a:r>
            <a:r>
              <a:rPr lang="en-US" sz="2800" dirty="0" smtClean="0"/>
              <a:t> </a:t>
            </a:r>
            <a:r>
              <a:rPr lang="en-US" sz="2800" dirty="0" err="1" smtClean="0"/>
              <a:t>hiểm</a:t>
            </a:r>
            <a:r>
              <a:rPr lang="en-US" sz="2800" dirty="0" smtClean="0"/>
              <a:t> </a:t>
            </a:r>
            <a:r>
              <a:rPr lang="en-US" sz="2800" dirty="0" err="1" smtClean="0"/>
              <a:t>của</a:t>
            </a:r>
            <a:r>
              <a:rPr lang="en-US" sz="2800" dirty="0" smtClean="0"/>
              <a:t> </a:t>
            </a:r>
            <a:r>
              <a:rPr lang="en-US" sz="2800" dirty="0" err="1" smtClean="0"/>
              <a:t>sét</a:t>
            </a:r>
            <a:r>
              <a:rPr lang="en-US" sz="2800" dirty="0" smtClean="0"/>
              <a:t>: 323 </a:t>
            </a:r>
            <a:r>
              <a:rPr lang="en-US" sz="2800" dirty="0"/>
              <a:t>con </a:t>
            </a:r>
            <a:r>
              <a:rPr lang="en-US" sz="2800" dirty="0" err="1"/>
              <a:t>tuần</a:t>
            </a:r>
            <a:r>
              <a:rPr lang="en-US" sz="2800" dirty="0"/>
              <a:t> </a:t>
            </a:r>
            <a:r>
              <a:rPr lang="en-US" sz="2800" dirty="0" err="1"/>
              <a:t>lộc</a:t>
            </a:r>
            <a:r>
              <a:rPr lang="en-US" sz="2800" dirty="0"/>
              <a:t> Na </a:t>
            </a:r>
            <a:r>
              <a:rPr lang="en-US" sz="2800" dirty="0" err="1"/>
              <a:t>Uy</a:t>
            </a:r>
            <a:r>
              <a:rPr lang="en-US" sz="2800" dirty="0"/>
              <a:t> </a:t>
            </a:r>
            <a:r>
              <a:rPr lang="en-US" sz="2800" dirty="0" err="1"/>
              <a:t>bị</a:t>
            </a:r>
            <a:r>
              <a:rPr lang="en-US" sz="2800" dirty="0"/>
              <a:t> </a:t>
            </a:r>
            <a:r>
              <a:rPr lang="en-US" sz="2800" dirty="0" err="1"/>
              <a:t>sét</a:t>
            </a:r>
            <a:r>
              <a:rPr lang="en-US" sz="2800" dirty="0"/>
              <a:t> </a:t>
            </a:r>
            <a:r>
              <a:rPr lang="en-US" sz="2800" dirty="0" err="1"/>
              <a:t>đánh</a:t>
            </a:r>
            <a:r>
              <a:rPr lang="en-US" sz="2800" dirty="0"/>
              <a:t>  </a:t>
            </a:r>
            <a:r>
              <a:rPr lang="en-US" sz="2800" dirty="0" err="1"/>
              <a:t>ngày</a:t>
            </a:r>
            <a:r>
              <a:rPr lang="en-US" sz="2800" dirty="0"/>
              <a:t> 27/8/2016</a:t>
            </a:r>
          </a:p>
        </p:txBody>
      </p:sp>
      <p:pic>
        <p:nvPicPr>
          <p:cNvPr id="4" name="Picture 3" descr="Ảnh: 300 con tuần lộc bị sét &amp;dstrok;ánh chết la liệt ở Na Uy - 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7467600" cy="3962400"/>
          </a:xfrm>
          <a:prstGeom prst="rect">
            <a:avLst/>
          </a:prstGeom>
          <a:noFill/>
          <a:ln>
            <a:noFill/>
          </a:ln>
        </p:spPr>
      </p:pic>
      <p:sp>
        <p:nvSpPr>
          <p:cNvPr id="2" name="Date Placeholder 1"/>
          <p:cNvSpPr>
            <a:spLocks noGrp="1"/>
          </p:cNvSpPr>
          <p:nvPr>
            <p:ph type="dt" sz="half" idx="10"/>
          </p:nvPr>
        </p:nvSpPr>
        <p:spPr/>
        <p:txBody>
          <a:bodyPr/>
          <a:lstStyle/>
          <a:p>
            <a:fld id="{C4E78FAC-4EAB-4EF6-9412-D824E8E4F9AD}" type="datetime1">
              <a:rPr lang="en-US" smtClean="0"/>
              <a:t>3/7/2020</a:t>
            </a:fld>
            <a:endParaRPr lang="en-US"/>
          </a:p>
        </p:txBody>
      </p:sp>
      <p:sp>
        <p:nvSpPr>
          <p:cNvPr id="5" name="Slide Number Placeholder 4"/>
          <p:cNvSpPr>
            <a:spLocks noGrp="1"/>
          </p:cNvSpPr>
          <p:nvPr>
            <p:ph type="sldNum" sz="quarter" idx="12"/>
          </p:nvPr>
        </p:nvSpPr>
        <p:spPr/>
        <p:txBody>
          <a:bodyPr/>
          <a:lstStyle/>
          <a:p>
            <a:fld id="{9A38B762-D7D0-4BE0-9AF2-065F899B6A77}" type="slidenum">
              <a:rPr lang="en-US" smtClean="0"/>
              <a:t>9</a:t>
            </a:fld>
            <a:endParaRPr lang="en-US"/>
          </a:p>
        </p:txBody>
      </p:sp>
      <p:sp>
        <p:nvSpPr>
          <p:cNvPr id="6" name="Title 1"/>
          <p:cNvSpPr>
            <a:spLocks noGrp="1"/>
          </p:cNvSpPr>
          <p:nvPr>
            <p:ph type="title"/>
          </p:nvPr>
        </p:nvSpPr>
        <p:spPr>
          <a:xfrm>
            <a:off x="2133600" y="304800"/>
            <a:ext cx="5029200" cy="715962"/>
          </a:xfrm>
          <a:solidFill>
            <a:srgbClr val="FFFF00"/>
          </a:solidFill>
        </p:spPr>
        <p:txBody>
          <a:bodyPr>
            <a:normAutofit fontScale="90000"/>
          </a:bodyPr>
          <a:lstStyle/>
          <a:p>
            <a:r>
              <a:rPr lang="en-US" b="1" dirty="0"/>
              <a:t>2</a:t>
            </a:r>
            <a:r>
              <a:rPr lang="en-US" b="1" dirty="0" smtClean="0"/>
              <a:t>. </a:t>
            </a:r>
            <a:r>
              <a:rPr lang="en-US" b="1" dirty="0" err="1"/>
              <a:t>Khái</a:t>
            </a:r>
            <a:r>
              <a:rPr lang="en-US" b="1" dirty="0"/>
              <a:t> </a:t>
            </a:r>
            <a:r>
              <a:rPr lang="en-US" b="1" dirty="0" err="1"/>
              <a:t>quát</a:t>
            </a:r>
            <a:r>
              <a:rPr lang="en-US" b="1" dirty="0"/>
              <a:t> </a:t>
            </a:r>
            <a:r>
              <a:rPr lang="en-US" b="1" dirty="0" err="1"/>
              <a:t>về</a:t>
            </a:r>
            <a:r>
              <a:rPr lang="en-US" b="1" dirty="0"/>
              <a:t> </a:t>
            </a:r>
            <a:r>
              <a:rPr lang="en-US" b="1" dirty="0" err="1"/>
              <a:t>sét</a:t>
            </a:r>
            <a:endParaRPr lang="en-US" b="1" dirty="0"/>
          </a:p>
        </p:txBody>
      </p:sp>
    </p:spTree>
    <p:extLst>
      <p:ext uri="{BB962C8B-B14F-4D97-AF65-F5344CB8AC3E}">
        <p14:creationId xmlns:p14="http://schemas.microsoft.com/office/powerpoint/2010/main" val="3336793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1910</Words>
  <Application>Microsoft Office PowerPoint</Application>
  <PresentationFormat>On-screen Show (4:3)</PresentationFormat>
  <Paragraphs>257</Paragraphs>
  <Slides>45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Cambria Math</vt:lpstr>
      <vt:lpstr>Symbol</vt:lpstr>
      <vt:lpstr>Times New Roman</vt:lpstr>
      <vt:lpstr>Office Theme</vt:lpstr>
      <vt:lpstr>Chuyên đề 3 BẢO VỆ XUNG ĐIỆN ÁP</vt:lpstr>
      <vt:lpstr>1. Xung điện áp, dòng điện</vt:lpstr>
      <vt:lpstr>Dãy xung liên tiếp</vt:lpstr>
      <vt:lpstr>Dãy xung liên tiếp</vt:lpstr>
      <vt:lpstr>Nguyên nhân xuất hiện xung trên đường dây</vt:lpstr>
      <vt:lpstr>Xung do đóng cắt thiết bị điện</vt:lpstr>
      <vt:lpstr>Cắt một đèn HQL có một xung &gt; 2kV</vt:lpstr>
      <vt:lpstr>2. Khái quát về sét</vt:lpstr>
      <vt:lpstr>2. Khái quát về sét</vt:lpstr>
      <vt:lpstr>Sét đánh từ mây xuống đất</vt:lpstr>
      <vt:lpstr>Sét đánh ngược từ đất lên mây</vt:lpstr>
      <vt:lpstr>Điện thế vùng ảnh hưởng sét</vt:lpstr>
      <vt:lpstr>Dạng xung sét</vt:lpstr>
      <vt:lpstr>Tiêu chuẩn các dạng sóng sét</vt:lpstr>
      <vt:lpstr>Thông số dòng sét</vt:lpstr>
      <vt:lpstr>3. Vùng ảnh hưởng của dòng sét</vt:lpstr>
      <vt:lpstr>3. Vùng ảnh hưởng sét đánh</vt:lpstr>
      <vt:lpstr>Tính giá trị của điện thế mặt đất</vt:lpstr>
      <vt:lpstr>Tính toán ảnh hưởng vùng sét</vt:lpstr>
      <vt:lpstr>4. Tác hại xung sét đối với chiếu sáng LED</vt:lpstr>
      <vt:lpstr>4. Tác hại xung sét đối với chiếu sáng LED</vt:lpstr>
      <vt:lpstr>4. Tác hại xung sét đối với chiếu sáng LED</vt:lpstr>
      <vt:lpstr>5. Bảo vệ xung sét cho thiết bị</vt:lpstr>
      <vt:lpstr>Phân vùng bảo vệ</vt:lpstr>
      <vt:lpstr>Khu vực bên ngoài tòa nhà</vt:lpstr>
      <vt:lpstr>Khu vực bên trong tòa nhà</vt:lpstr>
      <vt:lpstr>Minh họa các vùng bảo vệ</vt:lpstr>
      <vt:lpstr>Cấp bảo vệ</vt:lpstr>
      <vt:lpstr>Phân cấp bảo vệ</vt:lpstr>
      <vt:lpstr>Minh họa cấp bảo vệ</vt:lpstr>
      <vt:lpstr>Các cấp bảo vệ</vt:lpstr>
      <vt:lpstr>Bảo vệ chiếu sáng đường</vt:lpstr>
      <vt:lpstr>Có thể lắp SPD</vt:lpstr>
      <vt:lpstr>Một giải pháp khác</vt:lpstr>
      <vt:lpstr>PowerPoint Presentation</vt:lpstr>
      <vt:lpstr>Xung điện áp trên đường dây</vt:lpstr>
      <vt:lpstr>6. Tiêu chuẩn bảo vệ của các nước ..\Chong set Varistor\Chong set\SPD\Surge Protection guide.pdf</vt:lpstr>
      <vt:lpstr>7. Giải pháp</vt:lpstr>
      <vt:lpstr>7. Giải pháp</vt:lpstr>
      <vt:lpstr>Dòng xung sét trong mạch có SPD</vt:lpstr>
      <vt:lpstr>Giải pháp bảo vệ : Lắp Varistor</vt:lpstr>
      <vt:lpstr>Số lần n varistor chịu được xung</vt:lpstr>
      <vt:lpstr>Số lần varistor chịu được xung</vt:lpstr>
      <vt:lpstr>Câu hỏi thảo luận</vt:lpstr>
      <vt:lpstr>Kết luận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Bảo vệ xung điện áp</dc:title>
  <dc:creator>Notebook</dc:creator>
  <cp:lastModifiedBy>Admin</cp:lastModifiedBy>
  <cp:revision>50</cp:revision>
  <dcterms:created xsi:type="dcterms:W3CDTF">2016-09-06T12:47:49Z</dcterms:created>
  <dcterms:modified xsi:type="dcterms:W3CDTF">2020-03-07T04:32:25Z</dcterms:modified>
</cp:coreProperties>
</file>