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322" r:id="rId2"/>
    <p:sldId id="324" r:id="rId3"/>
    <p:sldId id="325" r:id="rId4"/>
    <p:sldId id="327" r:id="rId5"/>
    <p:sldId id="328" r:id="rId6"/>
    <p:sldId id="329" r:id="rId7"/>
    <p:sldId id="311" r:id="rId8"/>
    <p:sldId id="312" r:id="rId9"/>
    <p:sldId id="313" r:id="rId10"/>
    <p:sldId id="314" r:id="rId11"/>
    <p:sldId id="315" r:id="rId12"/>
    <p:sldId id="316" r:id="rId13"/>
    <p:sldId id="317" r:id="rId14"/>
    <p:sldId id="318" r:id="rId15"/>
    <p:sldId id="319" r:id="rId16"/>
    <p:sldId id="320" r:id="rId17"/>
    <p:sldId id="321" r:id="rId18"/>
    <p:sldId id="310" r:id="rId19"/>
    <p:sldId id="260" r:id="rId20"/>
    <p:sldId id="257" r:id="rId21"/>
    <p:sldId id="258" r:id="rId22"/>
    <p:sldId id="259" r:id="rId23"/>
    <p:sldId id="261" r:id="rId24"/>
    <p:sldId id="262" r:id="rId25"/>
    <p:sldId id="263" r:id="rId26"/>
    <p:sldId id="264" r:id="rId27"/>
    <p:sldId id="265" r:id="rId28"/>
    <p:sldId id="266" r:id="rId29"/>
    <p:sldId id="268" r:id="rId30"/>
    <p:sldId id="269" r:id="rId31"/>
    <p:sldId id="270" r:id="rId32"/>
    <p:sldId id="271" r:id="rId33"/>
    <p:sldId id="272" r:id="rId34"/>
    <p:sldId id="273" r:id="rId35"/>
    <p:sldId id="274" r:id="rId36"/>
    <p:sldId id="275" r:id="rId37"/>
    <p:sldId id="276"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308" r:id="rId51"/>
    <p:sldId id="290" r:id="rId52"/>
    <p:sldId id="291" r:id="rId53"/>
    <p:sldId id="292" r:id="rId54"/>
    <p:sldId id="293" r:id="rId55"/>
    <p:sldId id="295" r:id="rId56"/>
    <p:sldId id="296" r:id="rId57"/>
    <p:sldId id="309" r:id="rId58"/>
    <p:sldId id="297" r:id="rId59"/>
    <p:sldId id="298" r:id="rId60"/>
    <p:sldId id="299" r:id="rId61"/>
    <p:sldId id="300" r:id="rId62"/>
    <p:sldId id="302" r:id="rId63"/>
    <p:sldId id="304" r:id="rId64"/>
    <p:sldId id="305" r:id="rId65"/>
    <p:sldId id="30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6" autoAdjust="0"/>
    <p:restoredTop sz="94660"/>
  </p:normalViewPr>
  <p:slideViewPr>
    <p:cSldViewPr snapToGrid="0">
      <p:cViewPr>
        <p:scale>
          <a:sx n="120" d="100"/>
          <a:sy n="120" d="100"/>
        </p:scale>
        <p:origin x="-1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49BBC-7724-4940-8F3A-A69B80169CB0}"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220582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49BBC-7724-4940-8F3A-A69B80169CB0}"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48377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49BBC-7724-4940-8F3A-A69B80169CB0}"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113515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49BBC-7724-4940-8F3A-A69B80169CB0}"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197714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49BBC-7724-4940-8F3A-A69B80169CB0}"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174000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149BBC-7724-4940-8F3A-A69B80169CB0}"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169433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149BBC-7724-4940-8F3A-A69B80169CB0}" type="datetimeFigureOut">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407650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149BBC-7724-4940-8F3A-A69B80169CB0}"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399354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49BBC-7724-4940-8F3A-A69B80169CB0}" type="datetimeFigureOut">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297623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49BBC-7724-4940-8F3A-A69B80169CB0}"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340976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49BBC-7724-4940-8F3A-A69B80169CB0}"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516DF-FC76-49B7-BFBC-F57CC49FA253}" type="slidenum">
              <a:rPr lang="en-US" smtClean="0"/>
              <a:t>‹#›</a:t>
            </a:fld>
            <a:endParaRPr lang="en-US"/>
          </a:p>
        </p:txBody>
      </p:sp>
    </p:spTree>
    <p:extLst>
      <p:ext uri="{BB962C8B-B14F-4D97-AF65-F5344CB8AC3E}">
        <p14:creationId xmlns:p14="http://schemas.microsoft.com/office/powerpoint/2010/main" val="232581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49BBC-7724-4940-8F3A-A69B80169CB0}" type="datetimeFigureOut">
              <a:rPr lang="en-US" smtClean="0"/>
              <a:t>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516DF-FC76-49B7-BFBC-F57CC49FA253}" type="slidenum">
              <a:rPr lang="en-US" smtClean="0"/>
              <a:t>‹#›</a:t>
            </a:fld>
            <a:endParaRPr lang="en-US"/>
          </a:p>
        </p:txBody>
      </p:sp>
    </p:spTree>
    <p:extLst>
      <p:ext uri="{BB962C8B-B14F-4D97-AF65-F5344CB8AC3E}">
        <p14:creationId xmlns:p14="http://schemas.microsoft.com/office/powerpoint/2010/main" val="1409369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332" y="520931"/>
            <a:ext cx="9382297" cy="1244187"/>
          </a:xfrm>
          <a:prstGeom prst="rect">
            <a:avLst/>
          </a:prstGeom>
          <a:noFill/>
        </p:spPr>
        <p:txBody>
          <a:bodyPr wrap="square" rtlCol="0">
            <a:spAutoFit/>
          </a:bodyPr>
          <a:lstStyle/>
          <a:p>
            <a:pPr algn="ctr">
              <a:lnSpc>
                <a:spcPct val="130000"/>
              </a:lnSpc>
            </a:pPr>
            <a:r>
              <a:rPr lang="en-US" sz="3000" b="1" dirty="0" err="1" smtClean="0"/>
              <a:t>Chỉ</a:t>
            </a:r>
            <a:r>
              <a:rPr lang="en-US" sz="3000" b="1" dirty="0" smtClean="0"/>
              <a:t> </a:t>
            </a:r>
            <a:r>
              <a:rPr lang="en-US" sz="3000" b="1" dirty="0" err="1" smtClean="0"/>
              <a:t>thị</a:t>
            </a:r>
            <a:r>
              <a:rPr lang="en-US" sz="3000" b="1" dirty="0" smtClean="0"/>
              <a:t> </a:t>
            </a:r>
            <a:r>
              <a:rPr lang="en-US" sz="3000" b="1" dirty="0" err="1" smtClean="0"/>
              <a:t>về</a:t>
            </a:r>
            <a:r>
              <a:rPr lang="en-US" sz="3000" b="1" dirty="0" smtClean="0"/>
              <a:t> </a:t>
            </a:r>
            <a:r>
              <a:rPr lang="en-US" sz="3000" b="1" dirty="0" err="1" smtClean="0"/>
              <a:t>các</a:t>
            </a:r>
            <a:r>
              <a:rPr lang="en-US" sz="3000" b="1" dirty="0" smtClean="0"/>
              <a:t> </a:t>
            </a:r>
            <a:r>
              <a:rPr lang="en-US" sz="3000" b="1" dirty="0" err="1" smtClean="0"/>
              <a:t>chất</a:t>
            </a:r>
            <a:r>
              <a:rPr lang="en-US" sz="3000" b="1" dirty="0" smtClean="0"/>
              <a:t> </a:t>
            </a:r>
            <a:r>
              <a:rPr lang="en-US" sz="3000" b="1" dirty="0" err="1" smtClean="0"/>
              <a:t>độc</a:t>
            </a:r>
            <a:r>
              <a:rPr lang="en-US" sz="3000" b="1" dirty="0" smtClean="0"/>
              <a:t> </a:t>
            </a:r>
            <a:r>
              <a:rPr lang="en-US" sz="3000" b="1" dirty="0" err="1" smtClean="0"/>
              <a:t>hại</a:t>
            </a:r>
            <a:r>
              <a:rPr lang="en-US" sz="3000" b="1" dirty="0" smtClean="0"/>
              <a:t> </a:t>
            </a:r>
            <a:r>
              <a:rPr lang="en-US" sz="3000" b="1" dirty="0" err="1" smtClean="0"/>
              <a:t>bị</a:t>
            </a:r>
            <a:r>
              <a:rPr lang="en-US" sz="3000" b="1" dirty="0" smtClean="0"/>
              <a:t> </a:t>
            </a:r>
            <a:r>
              <a:rPr lang="en-US" sz="3000" b="1" dirty="0" err="1" smtClean="0"/>
              <a:t>cấm</a:t>
            </a:r>
            <a:r>
              <a:rPr lang="en-US" sz="3000" b="1" dirty="0" smtClean="0"/>
              <a:t> </a:t>
            </a:r>
            <a:r>
              <a:rPr lang="en-US" sz="3000" b="1" dirty="0" err="1" smtClean="0"/>
              <a:t>RoHS</a:t>
            </a:r>
            <a:r>
              <a:rPr lang="en-US" sz="3000" b="1" dirty="0" smtClean="0"/>
              <a:t> </a:t>
            </a:r>
          </a:p>
          <a:p>
            <a:pPr algn="ctr">
              <a:lnSpc>
                <a:spcPct val="130000"/>
              </a:lnSpc>
            </a:pPr>
            <a:r>
              <a:rPr lang="en-US" sz="3000" b="1" dirty="0" err="1" smtClean="0"/>
              <a:t>và</a:t>
            </a:r>
            <a:r>
              <a:rPr lang="en-US" sz="3000" b="1" dirty="0" smtClean="0"/>
              <a:t> </a:t>
            </a:r>
            <a:r>
              <a:rPr lang="en-US" sz="3000" b="1" dirty="0" err="1" smtClean="0"/>
              <a:t>tiêu</a:t>
            </a:r>
            <a:r>
              <a:rPr lang="en-US" sz="3000" b="1" dirty="0" smtClean="0"/>
              <a:t> </a:t>
            </a:r>
            <a:r>
              <a:rPr lang="en-US" sz="3000" b="1" dirty="0" err="1" smtClean="0"/>
              <a:t>chuẩn</a:t>
            </a:r>
            <a:r>
              <a:rPr lang="en-US" sz="3000" b="1" dirty="0" smtClean="0"/>
              <a:t> an </a:t>
            </a:r>
            <a:r>
              <a:rPr lang="en-US" sz="3000" b="1" dirty="0" err="1" smtClean="0"/>
              <a:t>toàn</a:t>
            </a:r>
            <a:r>
              <a:rPr lang="en-US" sz="3000" b="1" dirty="0" smtClean="0"/>
              <a:t> </a:t>
            </a:r>
            <a:r>
              <a:rPr lang="en-US" sz="3000" b="1" dirty="0" err="1" smtClean="0"/>
              <a:t>cho</a:t>
            </a:r>
            <a:r>
              <a:rPr lang="en-US" sz="3000" b="1" dirty="0" smtClean="0"/>
              <a:t> </a:t>
            </a:r>
            <a:r>
              <a:rPr lang="en-US" sz="3000" b="1" dirty="0" err="1" smtClean="0"/>
              <a:t>thiết</a:t>
            </a:r>
            <a:r>
              <a:rPr lang="en-US" sz="3000" b="1" dirty="0" smtClean="0"/>
              <a:t> </a:t>
            </a:r>
            <a:r>
              <a:rPr lang="en-US" sz="3000" b="1" dirty="0" err="1" smtClean="0"/>
              <a:t>bị</a:t>
            </a:r>
            <a:r>
              <a:rPr lang="en-US" sz="3000" b="1" dirty="0" smtClean="0"/>
              <a:t> </a:t>
            </a:r>
            <a:r>
              <a:rPr lang="en-US" sz="3000" b="1" dirty="0" err="1" smtClean="0"/>
              <a:t>chiếu</a:t>
            </a:r>
            <a:r>
              <a:rPr lang="en-US" sz="3000" b="1" dirty="0" smtClean="0"/>
              <a:t> </a:t>
            </a:r>
            <a:r>
              <a:rPr lang="en-US" sz="3000" b="1" dirty="0" err="1" smtClean="0"/>
              <a:t>sáng</a:t>
            </a:r>
            <a:r>
              <a:rPr lang="en-US" sz="3000" b="1" dirty="0" smtClean="0"/>
              <a:t> LED UL8750</a:t>
            </a:r>
            <a:endParaRPr lang="en-US" sz="3000" b="1" dirty="0"/>
          </a:p>
        </p:txBody>
      </p:sp>
      <p:sp>
        <p:nvSpPr>
          <p:cNvPr id="3" name="TextBox 2"/>
          <p:cNvSpPr txBox="1"/>
          <p:nvPr/>
        </p:nvSpPr>
        <p:spPr>
          <a:xfrm>
            <a:off x="1435332" y="2521526"/>
            <a:ext cx="9842269" cy="3403239"/>
          </a:xfrm>
          <a:prstGeom prst="rect">
            <a:avLst/>
          </a:prstGeom>
          <a:noFill/>
        </p:spPr>
        <p:txBody>
          <a:bodyPr wrap="square" rtlCol="0">
            <a:spAutoFit/>
          </a:bodyPr>
          <a:lstStyle/>
          <a:p>
            <a:pPr algn="ctr">
              <a:lnSpc>
                <a:spcPct val="130000"/>
              </a:lnSpc>
            </a:pPr>
            <a:r>
              <a:rPr lang="en-US" sz="2400" b="1" dirty="0" smtClean="0">
                <a:latin typeface="Arial" panose="020B0604020202020204" pitchFamily="34" charset="0"/>
                <a:cs typeface="Arial" panose="020B0604020202020204" pitchFamily="34" charset="0"/>
              </a:rPr>
              <a:t>NỘI DUNG</a:t>
            </a:r>
          </a:p>
          <a:p>
            <a:pPr>
              <a:lnSpc>
                <a:spcPct val="130000"/>
              </a:lnSpc>
            </a:pPr>
            <a:r>
              <a:rPr lang="en-US" sz="2400" dirty="0" smtClean="0">
                <a:latin typeface="Arial" panose="020B0604020202020204" pitchFamily="34" charset="0"/>
                <a:cs typeface="Arial" panose="020B0604020202020204" pitchFamily="34" charset="0"/>
              </a:rPr>
              <a:t>I. </a:t>
            </a:r>
            <a:r>
              <a:rPr lang="en-US" sz="2400" dirty="0" err="1" smtClean="0">
                <a:latin typeface="Arial" panose="020B0604020202020204" pitchFamily="34" charset="0"/>
                <a:cs typeface="Arial" panose="020B0604020202020204" pitchFamily="34" charset="0"/>
              </a:rPr>
              <a:t>Một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nét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về</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các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tiêu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chuẩn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áp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dụng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thị</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trường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Âu</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Mỹ</a:t>
            </a:r>
            <a:endParaRPr lang="en-US" sz="2400" dirty="0">
              <a:latin typeface="Arial" panose="020B0604020202020204" pitchFamily="34" charset="0"/>
              <a:cs typeface="Arial" panose="020B0604020202020204" pitchFamily="34" charset="0"/>
            </a:endParaRPr>
          </a:p>
          <a:p>
            <a:pPr>
              <a:lnSpc>
                <a:spcPct val="130000"/>
              </a:lnSpc>
            </a:pPr>
            <a:r>
              <a:rPr lang="en-US" sz="2400" dirty="0" smtClean="0">
                <a:latin typeface="Arial" panose="020B0604020202020204" pitchFamily="34" charset="0"/>
                <a:cs typeface="Arial" panose="020B0604020202020204" pitchFamily="34" charset="0"/>
              </a:rPr>
              <a:t>II. </a:t>
            </a:r>
            <a:r>
              <a:rPr lang="en-US" sz="2400" dirty="0" err="1" smtClean="0">
                <a:latin typeface="Arial" panose="020B0604020202020204" pitchFamily="34" charset="0"/>
                <a:cs typeface="Arial" panose="020B0604020202020204" pitchFamily="34" charset="0"/>
              </a:rPr>
              <a:t>Chỉ</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RoHS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nSpc>
                <a:spcPct val="130000"/>
              </a:lnSpc>
            </a:pPr>
            <a:r>
              <a:rPr lang="en-US" sz="2400" dirty="0" err="1" smtClean="0">
                <a:latin typeface="Arial" panose="020B0604020202020204" pitchFamily="34" charset="0"/>
                <a:cs typeface="Arial" panose="020B0604020202020204" pitchFamily="34" charset="0"/>
              </a:rPr>
              <a:t>III.Tiêu</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sáng</a:t>
            </a:r>
            <a:r>
              <a:rPr lang="en-US" sz="2400" dirty="0">
                <a:latin typeface="Arial" panose="020B0604020202020204" pitchFamily="34" charset="0"/>
                <a:cs typeface="Arial" panose="020B0604020202020204" pitchFamily="34" charset="0"/>
              </a:rPr>
              <a:t> LED </a:t>
            </a:r>
            <a:r>
              <a:rPr lang="en-US" sz="2400" dirty="0" smtClean="0">
                <a:latin typeface="Arial" panose="020B0604020202020204" pitchFamily="34" charset="0"/>
                <a:cs typeface="Arial" panose="020B0604020202020204" pitchFamily="34" charset="0"/>
              </a:rPr>
              <a:t>UL8750</a:t>
            </a:r>
          </a:p>
          <a:p>
            <a:pPr algn="ctr">
              <a:lnSpc>
                <a:spcPct val="130000"/>
              </a:lnSpc>
            </a:pPr>
            <a:endParaRPr lang="en-US" sz="2400" dirty="0" smtClean="0">
              <a:latin typeface="Arial" panose="020B0604020202020204" pitchFamily="34" charset="0"/>
              <a:cs typeface="Arial" panose="020B0604020202020204" pitchFamily="34" charset="0"/>
            </a:endParaRPr>
          </a:p>
          <a:p>
            <a:pPr algn="ctr">
              <a:lnSpc>
                <a:spcPct val="130000"/>
              </a:lnSpc>
            </a:pPr>
            <a:r>
              <a:rPr lang="en-US" sz="2400" dirty="0" err="1" smtClean="0">
                <a:latin typeface="Arial" panose="020B0604020202020204" pitchFamily="34" charset="0"/>
                <a:cs typeface="Arial" panose="020B0604020202020204" pitchFamily="34" charset="0"/>
              </a:rPr>
              <a:t>Vũ</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Doãn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Miên</a:t>
            </a:r>
            <a:r>
              <a:rPr lang="en-US" sz="2400" dirty="0" smtClean="0">
                <a:latin typeface="Arial" panose="020B0604020202020204" pitchFamily="34" charset="0"/>
                <a:cs typeface="Arial" panose="020B0604020202020204" pitchFamily="34" charset="0"/>
              </a:rPr>
              <a:t>, 1/2017</a:t>
            </a:r>
          </a:p>
          <a:p>
            <a:pPr algn="ctr">
              <a:lnSpc>
                <a:spcPct val="13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048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966" y="91078"/>
            <a:ext cx="11881658" cy="6524863"/>
          </a:xfrm>
          <a:prstGeom prst="rect">
            <a:avLst/>
          </a:prstGeom>
          <a:noFill/>
        </p:spPr>
        <p:txBody>
          <a:bodyPr wrap="square" rtlCol="0">
            <a:spAutoFit/>
          </a:bodyPr>
          <a:lstStyle/>
          <a:p>
            <a:pPr>
              <a:lnSpc>
                <a:spcPct val="110000"/>
              </a:lnSpc>
            </a:pPr>
            <a:r>
              <a:rPr lang="en-US" sz="2000" b="1" dirty="0" err="1" smtClean="0">
                <a:latin typeface="Arial" panose="020B0604020202020204" pitchFamily="34" charset="0"/>
                <a:cs typeface="Arial" panose="020B0604020202020204" pitchFamily="34" charset="0"/>
              </a:rPr>
              <a:t>Nghĩa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vụ</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của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nhà</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sản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xuất</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khi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đưa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thiết</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bị</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điện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và</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điện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tử</a:t>
            </a:r>
            <a:r>
              <a:rPr lang="en-US" sz="2000" b="1" dirty="0" smtClean="0">
                <a:latin typeface="Arial" panose="020B0604020202020204" pitchFamily="34" charset="0"/>
                <a:cs typeface="Arial" panose="020B0604020202020204" pitchFamily="34" charset="0"/>
              </a:rPr>
              <a:t> (EEE) </a:t>
            </a:r>
            <a:r>
              <a:rPr lang="en-US" sz="2000" b="1" dirty="0" err="1" smtClean="0">
                <a:latin typeface="Arial" panose="020B0604020202020204" pitchFamily="34" charset="0"/>
                <a:cs typeface="Arial" panose="020B0604020202020204" pitchFamily="34" charset="0"/>
              </a:rPr>
              <a:t>vào</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thị</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trường</a:t>
            </a:r>
            <a:r>
              <a:rPr lang="en-US" sz="2000" b="1" dirty="0" smtClean="0">
                <a:latin typeface="Arial" panose="020B0604020202020204" pitchFamily="34" charset="0"/>
                <a:cs typeface="Arial" panose="020B0604020202020204" pitchFamily="34" charset="0"/>
              </a:rPr>
              <a:t> EU </a:t>
            </a:r>
            <a:r>
              <a:rPr lang="en-US" sz="2000" b="1" dirty="0" err="1" smtClean="0">
                <a:latin typeface="Arial" panose="020B0604020202020204" pitchFamily="34" charset="0"/>
                <a:cs typeface="Arial" panose="020B0604020202020204" pitchFamily="34" charset="0"/>
              </a:rPr>
              <a:t>lần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đầu</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tiên</a:t>
            </a:r>
            <a:r>
              <a:rPr lang="en-US" sz="2000" b="1"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Đảm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việc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tạo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RoHS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gồm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liệu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đồng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EEE.</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lập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hệ</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thống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xuất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xét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lại</a:t>
            </a:r>
            <a:r>
              <a:rPr lang="en-US" sz="2000" dirty="0" smtClean="0">
                <a:latin typeface="Arial" panose="020B0604020202020204" pitchFamily="34" charset="0"/>
                <a:cs typeface="Arial" panose="020B0604020202020204" pitchFamily="34" charset="0"/>
              </a:rPr>
              <a:t> (review) </a:t>
            </a:r>
            <a:r>
              <a:rPr lang="en-US" sz="2000" dirty="0" err="1" smtClean="0">
                <a:latin typeface="Arial" panose="020B0604020202020204" pitchFamily="34" charset="0"/>
                <a:cs typeface="Arial" panose="020B0604020202020204" pitchFamily="34" charset="0"/>
              </a:rPr>
              <a:t>chúng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tuân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EEE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gian</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Soạn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tài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liệu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thuật</a:t>
            </a:r>
            <a:r>
              <a:rPr lang="en-US" sz="2000" dirty="0" smtClean="0">
                <a:latin typeface="Arial" panose="020B0604020202020204" pitchFamily="34" charset="0"/>
                <a:cs typeface="Arial" panose="020B0604020202020204" pitchFamily="34" charset="0"/>
              </a:rPr>
              <a:t> minh </a:t>
            </a:r>
            <a:r>
              <a:rPr lang="en-US" sz="2000" dirty="0" err="1" smtClean="0">
                <a:latin typeface="Arial" panose="020B0604020202020204" pitchFamily="34" charset="0"/>
                <a:cs typeface="Arial" panose="020B0604020202020204" pitchFamily="34" charset="0"/>
              </a:rPr>
              <a:t>chứng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thủ</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Hoàn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đánh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hợp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hợp</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Lưu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giữ</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tài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liệu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thuật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10 </a:t>
            </a:r>
            <a:r>
              <a:rPr lang="en-US" sz="2000" dirty="0" err="1" smtClean="0">
                <a:latin typeface="Arial" panose="020B0604020202020204" pitchFamily="34" charset="0"/>
                <a:cs typeface="Arial" panose="020B0604020202020204" pitchFamily="34" charset="0"/>
              </a:rPr>
              <a:t>năm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Gắn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 CE </a:t>
            </a:r>
            <a:r>
              <a:rPr lang="en-US" sz="2000" dirty="0" err="1" smtClean="0">
                <a:latin typeface="Arial" panose="020B0604020202020204" pitchFamily="34" charset="0"/>
                <a:cs typeface="Arial" panose="020B0604020202020204" pitchFamily="34" charset="0"/>
              </a:rPr>
              <a:t>lên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cuối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cùng</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Ghi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 EEE </a:t>
            </a:r>
            <a:r>
              <a:rPr lang="en-US" sz="2000" dirty="0" err="1" smtClean="0">
                <a:latin typeface="Arial" panose="020B0604020202020204" pitchFamily="34" charset="0"/>
                <a:cs typeface="Arial" panose="020B0604020202020204" pitchFamily="34" charset="0"/>
              </a:rPr>
              <a:t>rõ</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ràng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loại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lô</a:t>
            </a:r>
            <a:r>
              <a:rPr lang="en-US" sz="2000" dirty="0" smtClean="0">
                <a:latin typeface="Arial" panose="020B0604020202020204" pitchFamily="34" charset="0"/>
                <a:cs typeface="Arial" panose="020B0604020202020204" pitchFamily="34" charset="0"/>
              </a:rPr>
              <a:t> hay </a:t>
            </a:r>
            <a:r>
              <a:rPr lang="en-US" sz="2000" dirty="0" err="1" smtClean="0">
                <a:latin typeface="Arial" panose="020B0604020202020204" pitchFamily="34" charset="0"/>
                <a:cs typeface="Arial" panose="020B0604020202020204" pitchFamily="34" charset="0"/>
              </a:rPr>
              <a:t>số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seri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nhận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biết</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lập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EEE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suốt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chúng</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Ghi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hàng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gói</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Vào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sổ</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a:t>
            </a:r>
            <a:r>
              <a:rPr lang="en-US" sz="2000" dirty="0" err="1" smtClean="0">
                <a:latin typeface="Arial" panose="020B0604020202020204" pitchFamily="34" charset="0"/>
                <a:cs typeface="Arial" panose="020B0604020202020204" pitchFamily="34" charset="0"/>
              </a:rPr>
              <a:t>ăng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ký</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hồi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báo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viên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chuỗi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cung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ứng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bạn</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rằng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kỳ</a:t>
            </a:r>
            <a:r>
              <a:rPr lang="en-US" sz="2000" dirty="0" smtClean="0">
                <a:latin typeface="Arial" panose="020B0604020202020204" pitchFamily="34" charset="0"/>
                <a:cs typeface="Arial" panose="020B0604020202020204" pitchFamily="34" charset="0"/>
              </a:rPr>
              <a:t> EEE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sẽ</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khỏi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thực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hoạt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chữa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Thông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báo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NMRO </a:t>
            </a:r>
            <a:r>
              <a:rPr lang="en-US" sz="2000" dirty="0" err="1" smtClean="0">
                <a:latin typeface="Arial" panose="020B0604020202020204" pitchFamily="34" charset="0"/>
                <a:cs typeface="Arial" panose="020B0604020202020204" pitchFamily="34" charset="0"/>
              </a:rPr>
              <a:t>về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hoạt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chữa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thực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thủ</a:t>
            </a:r>
            <a:r>
              <a:rPr lang="en-US" sz="2000" dirty="0" smtClean="0">
                <a:latin typeface="Arial" panose="020B0604020202020204" pitchFamily="34" charset="0"/>
                <a:cs typeface="Arial" panose="020B0604020202020204" pitchFamily="34" charset="0"/>
              </a:rPr>
              <a:t>.</a:t>
            </a:r>
          </a:p>
          <a:p>
            <a:pPr marL="285750" indent="-285750">
              <a:lnSpc>
                <a:spcPct val="110000"/>
              </a:lnSpc>
              <a:buFontTx/>
              <a:buChar char="-"/>
            </a:pPr>
            <a:r>
              <a:rPr lang="en-US" sz="2000" dirty="0" err="1" smtClean="0">
                <a:latin typeface="Arial" panose="020B0604020202020204" pitchFamily="34" charset="0"/>
                <a:cs typeface="Arial" panose="020B0604020202020204" pitchFamily="34" charset="0"/>
              </a:rPr>
              <a:t>Cung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cấp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tài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liệu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thông</a:t>
            </a:r>
            <a:r>
              <a:rPr lang="en-US" sz="2000" dirty="0" smtClean="0">
                <a:latin typeface="Arial" panose="020B0604020202020204" pitchFamily="34" charset="0"/>
                <a:cs typeface="Arial" panose="020B0604020202020204" pitchFamily="34" charset="0"/>
              </a:rPr>
              <a:t> tin </a:t>
            </a:r>
            <a:r>
              <a:rPr lang="en-US" sz="2000" dirty="0" err="1" smtClean="0">
                <a:latin typeface="Arial" panose="020B0604020202020204" pitchFamily="34" charset="0"/>
                <a:cs typeface="Arial" panose="020B0604020202020204" pitchFamily="34" charset="0"/>
              </a:rPr>
              <a:t>gì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mà</a:t>
            </a:r>
            <a:r>
              <a:rPr lang="en-US" sz="2000" dirty="0" smtClean="0">
                <a:latin typeface="Arial" panose="020B0604020202020204" pitchFamily="34" charset="0"/>
                <a:cs typeface="Arial" panose="020B0604020202020204" pitchFamily="34" charset="0"/>
              </a:rPr>
              <a:t> NMRO </a:t>
            </a:r>
            <a:r>
              <a:rPr lang="en-US" sz="2000" dirty="0" err="1" smtClean="0">
                <a:latin typeface="Arial" panose="020B0604020202020204" pitchFamily="34" charset="0"/>
                <a:cs typeface="Arial" panose="020B0604020202020204" pitchFamily="34" charset="0"/>
              </a:rPr>
              <a:t>yêu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cầu</a:t>
            </a:r>
            <a:r>
              <a:rPr lang="en-U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39373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303" y="1026406"/>
            <a:ext cx="11759738" cy="4451924"/>
          </a:xfrm>
          <a:prstGeom prst="rect">
            <a:avLst/>
          </a:prstGeom>
          <a:noFill/>
        </p:spPr>
        <p:txBody>
          <a:bodyPr wrap="square" rtlCol="0">
            <a:spAutoFit/>
          </a:bodyPr>
          <a:lstStyle/>
          <a:p>
            <a:pPr>
              <a:lnSpc>
                <a:spcPct val="130000"/>
              </a:lnSpc>
            </a:pPr>
            <a:r>
              <a:rPr lang="en-US" sz="2000" b="1" dirty="0" err="1" smtClean="0">
                <a:latin typeface="Arial" panose="020B0604020202020204" pitchFamily="34" charset="0"/>
                <a:cs typeface="Arial" panose="020B0604020202020204" pitchFamily="34" charset="0"/>
              </a:rPr>
              <a:t>Định</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nghĩa</a:t>
            </a:r>
            <a:endParaRPr lang="en-US" sz="2000" b="1" dirty="0">
              <a:latin typeface="Arial" panose="020B0604020202020204" pitchFamily="34" charset="0"/>
              <a:cs typeface="Arial" panose="020B0604020202020204" pitchFamily="34" charset="0"/>
            </a:endParaRPr>
          </a:p>
          <a:p>
            <a:pPr marL="285750" indent="-285750">
              <a:lnSpc>
                <a:spcPct val="13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tử</a:t>
            </a:r>
            <a:r>
              <a:rPr lang="en-US" sz="2000" dirty="0" smtClean="0">
                <a:latin typeface="Arial" panose="020B0604020202020204" pitchFamily="34" charset="0"/>
                <a:cs typeface="Arial" panose="020B0604020202020204" pitchFamily="34" charset="0"/>
              </a:rPr>
              <a:t> (EEE)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vượt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quá</a:t>
            </a:r>
            <a:r>
              <a:rPr lang="en-US" sz="2000" dirty="0" smtClean="0">
                <a:latin typeface="Arial" panose="020B0604020202020204" pitchFamily="34" charset="0"/>
                <a:cs typeface="Arial" panose="020B0604020202020204" pitchFamily="34" charset="0"/>
              </a:rPr>
              <a:t> 1000V AC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1500V DC </a:t>
            </a:r>
            <a:r>
              <a:rPr lang="en-US" sz="2000" dirty="0" err="1" smtClean="0">
                <a:latin typeface="Arial" panose="020B0604020202020204" pitchFamily="34" charset="0"/>
                <a:cs typeface="Arial" panose="020B0604020202020204" pitchFamily="34" charset="0"/>
              </a:rPr>
              <a:t>cần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hoạt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gồm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sinh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vận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chuyển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EEE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phận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lắp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cuối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cùng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dây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phụ</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chữa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hóa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nâng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cấp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đều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EEE. </a:t>
            </a:r>
          </a:p>
          <a:p>
            <a:pPr marL="285750" indent="-285750">
              <a:lnSpc>
                <a:spcPct val="13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tổ</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vặn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mòn</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vặn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ngoài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biệt</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5245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469" y="916053"/>
            <a:ext cx="11643359" cy="4759701"/>
          </a:xfrm>
          <a:prstGeom prst="rect">
            <a:avLst/>
          </a:prstGeom>
          <a:noFill/>
        </p:spPr>
        <p:txBody>
          <a:bodyPr wrap="square" rtlCol="0">
            <a:spAutoFit/>
          </a:bodyPr>
          <a:lstStyle/>
          <a:p>
            <a:endParaRPr lang="en-US" sz="2000" dirty="0" smtClean="0">
              <a:latin typeface="Arial" panose="020B0604020202020204" pitchFamily="34" charset="0"/>
              <a:cs typeface="Arial" panose="020B0604020202020204" pitchFamily="34" charset="0"/>
            </a:endParaRPr>
          </a:p>
          <a:p>
            <a:pPr>
              <a:lnSpc>
                <a:spcPct val="130000"/>
              </a:lnSpc>
            </a:pPr>
            <a:r>
              <a:rPr lang="en-US" sz="2000" b="1" dirty="0" err="1" smtClean="0">
                <a:latin typeface="Arial" panose="020B0604020202020204" pitchFamily="34" charset="0"/>
                <a:cs typeface="Arial" panose="020B0604020202020204" pitchFamily="34" charset="0"/>
              </a:rPr>
              <a:t>Trách</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nhiệm</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và</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kiểm</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soát</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chất</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độc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hại</a:t>
            </a:r>
            <a:endParaRPr lang="en-US" sz="2000" b="1" dirty="0" smtClean="0">
              <a:latin typeface="Arial" panose="020B0604020202020204" pitchFamily="34" charset="0"/>
              <a:cs typeface="Arial" panose="020B0604020202020204" pitchFamily="34" charset="0"/>
            </a:endParaRP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Người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chịu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RoHS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khẩu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gồm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lẻ</a:t>
            </a:r>
            <a:r>
              <a:rPr lang="en-US" sz="2000" dirty="0">
                <a:latin typeface="Arial" panose="020B0604020202020204" pitchFamily="34" charset="0"/>
                <a:cs typeface="Arial" panose="020B0604020202020204" pitchFamily="34" charset="0"/>
              </a:rPr>
              <a:t>).</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Việc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soát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soát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chúng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endParaRPr lang="en-US" sz="2000" b="1" dirty="0" smtClean="0">
              <a:latin typeface="Arial" panose="020B0604020202020204" pitchFamily="34" charset="0"/>
              <a:cs typeface="Arial" panose="020B0604020202020204" pitchFamily="34" charset="0"/>
            </a:endParaRPr>
          </a:p>
          <a:p>
            <a:pPr>
              <a:lnSpc>
                <a:spcPct val="130000"/>
              </a:lnSpc>
            </a:pPr>
            <a:r>
              <a:rPr lang="en-US" sz="2000" b="1" dirty="0" err="1" smtClean="0">
                <a:latin typeface="Arial" panose="020B0604020202020204" pitchFamily="34" charset="0"/>
                <a:cs typeface="Arial" panose="020B0604020202020204" pitchFamily="34" charset="0"/>
              </a:rPr>
              <a:t>Quy</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tắc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gắn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nhãn</a:t>
            </a:r>
            <a:r>
              <a:rPr lang="en-US" sz="2000" b="1" dirty="0" smtClean="0">
                <a:latin typeface="Arial" panose="020B0604020202020204" pitchFamily="34" charset="0"/>
                <a:cs typeface="Arial" panose="020B0604020202020204" pitchFamily="34" charset="0"/>
              </a:rPr>
              <a:t> CE:</a:t>
            </a:r>
          </a:p>
          <a:p>
            <a:pPr marL="285750" indent="-285750">
              <a:lnSpc>
                <a:spcPct val="13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 CE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nhỏ</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hơn</a:t>
            </a:r>
            <a:r>
              <a:rPr lang="en-US" sz="2000" dirty="0" smtClean="0">
                <a:latin typeface="Arial" panose="020B0604020202020204" pitchFamily="34" charset="0"/>
                <a:cs typeface="Arial" panose="020B0604020202020204" pitchFamily="34" charset="0"/>
              </a:rPr>
              <a:t> 5 mm</a:t>
            </a:r>
          </a:p>
          <a:p>
            <a:pPr marL="285750" indent="-285750">
              <a:lnSpc>
                <a:spcPct val="13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 CE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rõ</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ràng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dễ</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thấy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tẩy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xóa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bền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lâu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tấm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p>
          <a:p>
            <a:pPr marL="285750" indent="-285750">
              <a:lnSpc>
                <a:spcPct val="13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hợp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 CE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ghi</a:t>
            </a:r>
            <a:r>
              <a:rPr lang="en-US" sz="2000" dirty="0" smtClean="0">
                <a:latin typeface="Arial" panose="020B0604020202020204" pitchFamily="34" charset="0"/>
                <a:cs typeface="Arial" panose="020B0604020202020204" pitchFamily="34" charset="0"/>
              </a:rPr>
              <a:t> hay </a:t>
            </a:r>
            <a:r>
              <a:rPr lang="en-US" sz="2000" dirty="0" err="1" smtClean="0">
                <a:latin typeface="Arial" panose="020B0604020202020204" pitchFamily="34" charset="0"/>
                <a:cs typeface="Arial" panose="020B0604020202020204" pitchFamily="34" charset="0"/>
              </a:rPr>
              <a:t>gắn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do </a:t>
            </a:r>
            <a:r>
              <a:rPr lang="en-US" sz="2000" dirty="0" err="1" smtClean="0">
                <a:latin typeface="Arial" panose="020B0604020202020204" pitchFamily="34" charset="0"/>
                <a:cs typeface="Arial" panose="020B0604020202020204" pitchFamily="34" charset="0"/>
              </a:rPr>
              <a:t>bản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EEE, </a:t>
            </a:r>
            <a:r>
              <a:rPr lang="en-US" sz="2000" dirty="0" err="1" smtClean="0">
                <a:latin typeface="Arial" panose="020B0604020202020204" pitchFamily="34" charset="0"/>
                <a:cs typeface="Arial" panose="020B0604020202020204" pitchFamily="34" charset="0"/>
              </a:rPr>
              <a:t>nó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gắn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gói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tài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liệu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kèm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126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302639"/>
            <a:ext cx="4987636" cy="5293757"/>
          </a:xfrm>
          <a:prstGeom prst="rect">
            <a:avLst/>
          </a:prstGeom>
        </p:spPr>
        <p:txBody>
          <a:bodyPr wrap="square">
            <a:spAutoFit/>
          </a:bodyPr>
          <a:lstStyle/>
          <a:p>
            <a:pPr algn="just">
              <a:lnSpc>
                <a:spcPct val="130000"/>
              </a:lnSpc>
            </a:pPr>
            <a:r>
              <a:rPr lang="en-US" sz="2000" b="1" dirty="0" err="1" smtClean="0">
                <a:solidFill>
                  <a:srgbClr val="000000"/>
                </a:solidFill>
                <a:latin typeface="Arial" panose="020B0604020202020204" pitchFamily="34" charset="0"/>
                <a:cs typeface="Arial" panose="020B0604020202020204" pitchFamily="34" charset="0"/>
              </a:rPr>
              <a:t>Cấm</a:t>
            </a:r>
            <a:r>
              <a:rPr lang="en-US" sz="2000" b="1" dirty="0" smtClean="0">
                <a:solidFill>
                  <a:srgbClr val="000000"/>
                </a:solidFill>
                <a:latin typeface="Arial" panose="020B0604020202020204" pitchFamily="34" charset="0"/>
                <a:cs typeface="Arial" panose="020B0604020202020204" pitchFamily="34" charset="0"/>
              </a:rPr>
              <a:t> </a:t>
            </a:r>
            <a:r>
              <a:rPr lang="en-US" sz="2000" b="1" dirty="0" err="1" smtClean="0">
                <a:solidFill>
                  <a:srgbClr val="000000"/>
                </a:solidFill>
                <a:latin typeface="Arial" panose="020B0604020202020204" pitchFamily="34" charset="0"/>
                <a:cs typeface="Arial" panose="020B0604020202020204" pitchFamily="34" charset="0"/>
              </a:rPr>
              <a:t>sử</a:t>
            </a:r>
            <a:r>
              <a:rPr lang="en-US" sz="2000" b="1" dirty="0" smtClean="0">
                <a:solidFill>
                  <a:srgbClr val="000000"/>
                </a:solidFill>
                <a:latin typeface="Arial" panose="020B0604020202020204" pitchFamily="34" charset="0"/>
                <a:cs typeface="Arial" panose="020B0604020202020204" pitchFamily="34" charset="0"/>
              </a:rPr>
              <a:t> </a:t>
            </a:r>
            <a:r>
              <a:rPr lang="en-US" sz="2000" b="1" dirty="0" err="1" smtClean="0">
                <a:solidFill>
                  <a:srgbClr val="000000"/>
                </a:solidFill>
                <a:latin typeface="Arial" panose="020B0604020202020204" pitchFamily="34" charset="0"/>
                <a:cs typeface="Arial" panose="020B0604020202020204" pitchFamily="34" charset="0"/>
              </a:rPr>
              <a:t>dụng</a:t>
            </a:r>
            <a:r>
              <a:rPr lang="en-US" sz="2000" b="1" dirty="0" smtClean="0">
                <a:solidFill>
                  <a:srgbClr val="000000"/>
                </a:solidFill>
                <a:latin typeface="Arial" panose="020B0604020202020204" pitchFamily="34" charset="0"/>
                <a:cs typeface="Arial" panose="020B0604020202020204" pitchFamily="34" charset="0"/>
              </a:rPr>
              <a:t> </a:t>
            </a:r>
            <a:r>
              <a:rPr lang="en-US" sz="2000" b="1" dirty="0" err="1" smtClean="0">
                <a:solidFill>
                  <a:srgbClr val="000000"/>
                </a:solidFill>
                <a:latin typeface="Arial" panose="020B0604020202020204" pitchFamily="34" charset="0"/>
                <a:cs typeface="Arial" panose="020B0604020202020204" pitchFamily="34" charset="0"/>
              </a:rPr>
              <a:t>các</a:t>
            </a:r>
            <a:r>
              <a:rPr lang="en-US" sz="2000" b="1" dirty="0" smtClean="0">
                <a:solidFill>
                  <a:srgbClr val="000000"/>
                </a:solidFill>
                <a:latin typeface="Arial" panose="020B0604020202020204" pitchFamily="34" charset="0"/>
                <a:cs typeface="Arial" panose="020B0604020202020204" pitchFamily="34" charset="0"/>
              </a:rPr>
              <a:t> </a:t>
            </a:r>
            <a:r>
              <a:rPr lang="en-US" sz="2000" b="1" dirty="0" err="1" smtClean="0">
                <a:solidFill>
                  <a:srgbClr val="000000"/>
                </a:solidFill>
                <a:latin typeface="Arial" panose="020B0604020202020204" pitchFamily="34" charset="0"/>
                <a:cs typeface="Arial" panose="020B0604020202020204" pitchFamily="34" charset="0"/>
              </a:rPr>
              <a:t>chất</a:t>
            </a:r>
            <a:r>
              <a:rPr lang="en-US" sz="2000" b="1" dirty="0" smtClean="0">
                <a:solidFill>
                  <a:srgbClr val="000000"/>
                </a:solidFill>
                <a:latin typeface="Arial" panose="020B0604020202020204" pitchFamily="34" charset="0"/>
                <a:cs typeface="Arial" panose="020B0604020202020204" pitchFamily="34" charset="0"/>
              </a:rPr>
              <a:t> </a:t>
            </a:r>
            <a:r>
              <a:rPr lang="en-US" sz="2000" b="1" dirty="0" err="1" smtClean="0">
                <a:solidFill>
                  <a:srgbClr val="000000"/>
                </a:solidFill>
                <a:latin typeface="Arial" panose="020B0604020202020204" pitchFamily="34" charset="0"/>
                <a:cs typeface="Arial" panose="020B0604020202020204" pitchFamily="34" charset="0"/>
              </a:rPr>
              <a:t>độc</a:t>
            </a:r>
            <a:r>
              <a:rPr lang="en-US" sz="2000" b="1" dirty="0" smtClean="0">
                <a:solidFill>
                  <a:srgbClr val="000000"/>
                </a:solidFill>
                <a:latin typeface="Arial" panose="020B0604020202020204" pitchFamily="34" charset="0"/>
                <a:cs typeface="Arial" panose="020B0604020202020204" pitchFamily="34" charset="0"/>
              </a:rPr>
              <a:t> </a:t>
            </a:r>
            <a:r>
              <a:rPr lang="en-US" sz="2000" b="1" dirty="0" err="1" smtClean="0">
                <a:solidFill>
                  <a:srgbClr val="000000"/>
                </a:solidFill>
                <a:latin typeface="Arial" panose="020B0604020202020204" pitchFamily="34" charset="0"/>
                <a:cs typeface="Arial" panose="020B0604020202020204" pitchFamily="34" charset="0"/>
              </a:rPr>
              <a:t>hại</a:t>
            </a:r>
            <a:r>
              <a:rPr lang="en-US" sz="2000" b="1" dirty="0" smtClean="0">
                <a:solidFill>
                  <a:srgbClr val="000000"/>
                </a:solidFill>
                <a:latin typeface="Arial" panose="020B0604020202020204" pitchFamily="34" charset="0"/>
                <a:cs typeface="Arial" panose="020B0604020202020204" pitchFamily="34" charset="0"/>
              </a:rPr>
              <a:t> </a:t>
            </a:r>
            <a:r>
              <a:rPr lang="en-US" sz="2000" b="1" dirty="0" err="1" smtClean="0">
                <a:solidFill>
                  <a:srgbClr val="000000"/>
                </a:solidFill>
                <a:latin typeface="Arial" panose="020B0604020202020204" pitchFamily="34" charset="0"/>
                <a:cs typeface="Arial" panose="020B0604020202020204" pitchFamily="34" charset="0"/>
              </a:rPr>
              <a:t>đối</a:t>
            </a:r>
            <a:r>
              <a:rPr lang="en-US" sz="2000" b="1" dirty="0" smtClean="0">
                <a:solidFill>
                  <a:srgbClr val="000000"/>
                </a:solidFill>
                <a:latin typeface="Arial" panose="020B0604020202020204" pitchFamily="34" charset="0"/>
                <a:cs typeface="Arial" panose="020B0604020202020204" pitchFamily="34" charset="0"/>
              </a:rPr>
              <a:t> </a:t>
            </a:r>
            <a:r>
              <a:rPr lang="en-US" sz="2000" b="1" dirty="0" err="1" smtClean="0">
                <a:solidFill>
                  <a:srgbClr val="000000"/>
                </a:solidFill>
                <a:latin typeface="Arial" panose="020B0604020202020204" pitchFamily="34" charset="0"/>
                <a:cs typeface="Arial" panose="020B0604020202020204" pitchFamily="34" charset="0"/>
              </a:rPr>
              <a:t>với</a:t>
            </a:r>
            <a:r>
              <a:rPr lang="en-US" sz="2000" b="1" dirty="0" smtClean="0">
                <a:solidFill>
                  <a:srgbClr val="000000"/>
                </a:solidFill>
                <a:latin typeface="Arial" panose="020B0604020202020204" pitchFamily="34" charset="0"/>
                <a:cs typeface="Arial" panose="020B0604020202020204" pitchFamily="34" charset="0"/>
              </a:rPr>
              <a:t>:</a:t>
            </a:r>
          </a:p>
          <a:p>
            <a:pPr marL="285750" indent="-285750" algn="just">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thiết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bị</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gia</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dụng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lớn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và</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nhỏ</a:t>
            </a:r>
            <a:endParaRPr lang="en-US" sz="2000" dirty="0" smtClean="0">
              <a:solidFill>
                <a:srgbClr val="000000"/>
              </a:solidFill>
              <a:latin typeface="Arial" panose="020B0604020202020204" pitchFamily="34" charset="0"/>
              <a:cs typeface="Arial" panose="020B0604020202020204" pitchFamily="34" charset="0"/>
            </a:endParaRPr>
          </a:p>
          <a:p>
            <a:pPr marL="285750" indent="-285750" algn="just">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thiết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bị</a:t>
            </a:r>
            <a:r>
              <a:rPr lang="en-US" sz="2000" dirty="0" smtClean="0">
                <a:solidFill>
                  <a:srgbClr val="000000"/>
                </a:solidFill>
                <a:latin typeface="Arial" panose="020B0604020202020204" pitchFamily="34" charset="0"/>
                <a:cs typeface="Arial" panose="020B0604020202020204" pitchFamily="34" charset="0"/>
              </a:rPr>
              <a:t> IT </a:t>
            </a:r>
            <a:r>
              <a:rPr lang="en-US" sz="2000" dirty="0" err="1" smtClean="0">
                <a:solidFill>
                  <a:srgbClr val="000000"/>
                </a:solidFill>
                <a:latin typeface="Arial" panose="020B0604020202020204" pitchFamily="34" charset="0"/>
                <a:cs typeface="Arial" panose="020B0604020202020204" pitchFamily="34" charset="0"/>
              </a:rPr>
              <a:t>và</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viễn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thông</a:t>
            </a:r>
            <a:endParaRPr lang="en-US" sz="2000" dirty="0" smtClean="0">
              <a:solidFill>
                <a:srgbClr val="000000"/>
              </a:solidFill>
              <a:latin typeface="Arial" panose="020B0604020202020204" pitchFamily="34" charset="0"/>
              <a:cs typeface="Arial" panose="020B0604020202020204" pitchFamily="34" charset="0"/>
            </a:endParaRPr>
          </a:p>
          <a:p>
            <a:pPr marL="285750" indent="-285750" algn="just">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thiết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bị</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chiếu</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sáng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gồm</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bóng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đèn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lightbulb</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và</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bộ</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đèn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luminare</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dùng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gia</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đình</a:t>
            </a:r>
            <a:r>
              <a:rPr lang="en-US" sz="2000" dirty="0" smtClean="0">
                <a:solidFill>
                  <a:srgbClr val="000000"/>
                </a:solidFill>
                <a:latin typeface="Arial" panose="020B0604020202020204" pitchFamily="34" charset="0"/>
                <a:cs typeface="Arial" panose="020B0604020202020204" pitchFamily="34" charset="0"/>
              </a:rPr>
              <a:t>)</a:t>
            </a:r>
          </a:p>
          <a:p>
            <a:pPr marL="285750" indent="-285750" algn="just">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dụng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cụ</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và</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tử</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trừ</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thiết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bị</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dụng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cụ</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công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nghiệp</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tĩnh</a:t>
            </a:r>
            <a:r>
              <a:rPr lang="en-US" sz="2000" dirty="0" smtClean="0">
                <a:solidFill>
                  <a:srgbClr val="000000"/>
                </a:solidFill>
                <a:latin typeface="Arial" panose="020B0604020202020204" pitchFamily="34" charset="0"/>
                <a:cs typeface="Arial" panose="020B0604020202020204" pitchFamily="34" charset="0"/>
              </a:rPr>
              <a:t> (stationary) </a:t>
            </a:r>
            <a:r>
              <a:rPr lang="en-US" sz="2000" dirty="0" err="1" smtClean="0">
                <a:solidFill>
                  <a:srgbClr val="000000"/>
                </a:solidFill>
                <a:latin typeface="Arial" panose="020B0604020202020204" pitchFamily="34" charset="0"/>
                <a:cs typeface="Arial" panose="020B0604020202020204" pitchFamily="34" charset="0"/>
              </a:rPr>
              <a:t>lớn</a:t>
            </a:r>
            <a:r>
              <a:rPr lang="en-US" sz="2000" dirty="0" smtClean="0">
                <a:solidFill>
                  <a:srgbClr val="000000"/>
                </a:solidFill>
                <a:latin typeface="Arial" panose="020B0604020202020204" pitchFamily="34" charset="0"/>
                <a:cs typeface="Arial" panose="020B0604020202020204" pitchFamily="34" charset="0"/>
              </a:rPr>
              <a:t>) </a:t>
            </a:r>
          </a:p>
          <a:p>
            <a:pPr marL="285750" indent="-285750">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Đồ</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chơi</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thiết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bị</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thể</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thao</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giải</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trí</a:t>
            </a:r>
            <a:endParaRPr lang="en-US" sz="2000" dirty="0" smtClean="0">
              <a:solidFill>
                <a:srgbClr val="000000"/>
              </a:solidFill>
              <a:latin typeface="Arial" panose="020B0604020202020204" pitchFamily="34" charset="0"/>
              <a:cs typeface="Arial" panose="020B0604020202020204" pitchFamily="34" charset="0"/>
            </a:endParaRPr>
          </a:p>
          <a:p>
            <a:pPr marL="285750" indent="-285750">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Thiết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bị</a:t>
            </a:r>
            <a:r>
              <a:rPr lang="en-US" sz="2000" dirty="0" smtClean="0">
                <a:solidFill>
                  <a:srgbClr val="000000"/>
                </a:solidFill>
                <a:latin typeface="Arial" panose="020B0604020202020204" pitchFamily="34" charset="0"/>
                <a:cs typeface="Arial" panose="020B0604020202020204" pitchFamily="34" charset="0"/>
              </a:rPr>
              <a:t> y </a:t>
            </a:r>
            <a:r>
              <a:rPr lang="en-US" sz="2000" dirty="0" err="1" smtClean="0">
                <a:solidFill>
                  <a:srgbClr val="000000"/>
                </a:solidFill>
                <a:latin typeface="Arial" panose="020B0604020202020204" pitchFamily="34" charset="0"/>
                <a:cs typeface="Arial" panose="020B0604020202020204" pitchFamily="34" charset="0"/>
              </a:rPr>
              <a:t>tế</a:t>
            </a:r>
            <a:r>
              <a:rPr lang="en-US" sz="2000" dirty="0" smtClean="0">
                <a:solidFill>
                  <a:srgbClr val="000000"/>
                </a:solidFill>
                <a:latin typeface="Arial" panose="020B0604020202020204" pitchFamily="34" charset="0"/>
                <a:cs typeface="Arial" panose="020B0604020202020204" pitchFamily="34" charset="0"/>
              </a:rPr>
              <a:t> </a:t>
            </a:r>
          </a:p>
          <a:p>
            <a:pPr>
              <a:lnSpc>
                <a:spcPct val="130000"/>
              </a:lnSpc>
            </a:pP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thiết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bị</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theo</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rõi</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và</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kiểm</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tra</a:t>
            </a:r>
            <a:r>
              <a:rPr lang="en-US" sz="2000" dirty="0" smtClean="0">
                <a:solidFill>
                  <a:srgbClr val="000000"/>
                </a:solidFill>
                <a:latin typeface="Arial" panose="020B0604020202020204" pitchFamily="34" charset="0"/>
                <a:cs typeface="Arial" panose="020B0604020202020204" pitchFamily="34" charset="0"/>
              </a:rPr>
              <a:t> phi </a:t>
            </a:r>
            <a:r>
              <a:rPr lang="en-US" sz="2000" dirty="0" err="1" smtClean="0">
                <a:solidFill>
                  <a:srgbClr val="000000"/>
                </a:solidFill>
                <a:latin typeface="Arial" panose="020B0604020202020204" pitchFamily="34" charset="0"/>
                <a:cs typeface="Arial" panose="020B0604020202020204" pitchFamily="34" charset="0"/>
              </a:rPr>
              <a:t>công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nghiệp</a:t>
            </a:r>
            <a:r>
              <a:rPr lang="en-US" sz="2000" dirty="0" smtClean="0">
                <a:solidFill>
                  <a:srgbClr val="000000"/>
                </a:solidFill>
                <a:latin typeface="Arial" panose="020B0604020202020204" pitchFamily="34" charset="0"/>
                <a:cs typeface="Arial" panose="020B0604020202020204" pitchFamily="34" charset="0"/>
              </a:rPr>
              <a:t>,….</a:t>
            </a:r>
          </a:p>
        </p:txBody>
      </p:sp>
      <p:sp>
        <p:nvSpPr>
          <p:cNvPr id="3" name="TextBox 2"/>
          <p:cNvSpPr txBox="1"/>
          <p:nvPr/>
        </p:nvSpPr>
        <p:spPr>
          <a:xfrm>
            <a:off x="6057207" y="205047"/>
            <a:ext cx="5918662" cy="6494085"/>
          </a:xfrm>
          <a:prstGeom prst="rect">
            <a:avLst/>
          </a:prstGeom>
          <a:noFill/>
        </p:spPr>
        <p:txBody>
          <a:bodyPr wrap="square" rtlCol="0">
            <a:spAutoFit/>
          </a:bodyPr>
          <a:lstStyle/>
          <a:p>
            <a:pPr>
              <a:lnSpc>
                <a:spcPct val="130000"/>
              </a:lnSpc>
            </a:pPr>
            <a:r>
              <a:rPr lang="en-US" sz="2000" b="1" dirty="0" err="1" smtClean="0">
                <a:latin typeface="Arial" panose="020B0604020202020204" pitchFamily="34" charset="0"/>
                <a:cs typeface="Arial" panose="020B0604020202020204" pitchFamily="34" charset="0"/>
              </a:rPr>
              <a:t>Ngoại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trừ</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cấm</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sử</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dụng</a:t>
            </a:r>
            <a:r>
              <a:rPr lang="en-US" sz="2000" b="1" dirty="0" smtClean="0">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các</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chất</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độc</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hại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đối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với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các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thiết</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bị</a:t>
            </a:r>
            <a:r>
              <a:rPr lang="en-US" sz="2000" b="1" dirty="0" smtClean="0">
                <a:latin typeface="Arial" panose="020B0604020202020204" pitchFamily="34" charset="0"/>
                <a:cs typeface="Arial" panose="020B0604020202020204" pitchFamily="34" charset="0"/>
              </a:rPr>
              <a:t> :</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tạo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riêng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mục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đích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an </a:t>
            </a:r>
            <a:r>
              <a:rPr lang="en-US" sz="2000" dirty="0" err="1" smtClean="0">
                <a:latin typeface="Arial" panose="020B0604020202020204" pitchFamily="34" charset="0"/>
                <a:cs typeface="Arial" panose="020B0604020202020204" pitchFamily="34" charset="0"/>
              </a:rPr>
              <a:t>ninh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quốc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gia</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285750" indent="-285750">
              <a:lnSpc>
                <a:spcPct val="130000"/>
              </a:lnSpc>
              <a:buFontTx/>
              <a:buChar char="-"/>
            </a:pP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đưa</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trụ</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285750" indent="-285750">
              <a:lnSpc>
                <a:spcPct val="130000"/>
              </a:lnSpc>
              <a:buFontTx/>
              <a:buChar char="-"/>
            </a:pPr>
            <a:r>
              <a:rPr lang="en-US" sz="2000" dirty="0" err="1" smtClean="0">
                <a:latin typeface="Arial" panose="020B0604020202020204" pitchFamily="34" charset="0"/>
                <a:cs typeface="Arial" panose="020B0604020202020204" pitchFamily="34" charset="0"/>
              </a:rPr>
              <a:t>Vận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chuyển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người</a:t>
            </a:r>
            <a:r>
              <a:rPr lang="en-US" sz="2000" dirty="0" smtClean="0">
                <a:latin typeface="Arial" panose="020B0604020202020204" pitchFamily="34" charset="0"/>
                <a:cs typeface="Arial" panose="020B0604020202020204" pitchFamily="34" charset="0"/>
              </a:rPr>
              <a:t> hay </a:t>
            </a:r>
            <a:r>
              <a:rPr lang="en-US" sz="2000" dirty="0" err="1" smtClean="0">
                <a:latin typeface="Arial" panose="020B0604020202020204" pitchFamily="34" charset="0"/>
                <a:cs typeface="Arial" panose="020B0604020202020204" pitchFamily="34" charset="0"/>
              </a:rPr>
              <a:t>hàng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hóa</a:t>
            </a:r>
            <a:r>
              <a:rPr lang="en-US" sz="2000" dirty="0" smtClean="0">
                <a:latin typeface="Arial" panose="020B0604020202020204" pitchFamily="34" charset="0"/>
                <a:cs typeface="Arial" panose="020B0604020202020204" pitchFamily="34" charset="0"/>
              </a:rPr>
              <a:t> </a:t>
            </a:r>
          </a:p>
          <a:p>
            <a:pPr marL="285750" indent="-285750">
              <a:lnSpc>
                <a:spcPct val="130000"/>
              </a:lnSpc>
              <a:buFontTx/>
              <a:buChar char="-"/>
            </a:pPr>
            <a:r>
              <a:rPr lang="en-US" sz="2000" dirty="0" smtClean="0">
                <a:latin typeface="Arial" panose="020B0604020202020204" pitchFamily="34" charset="0"/>
                <a:cs typeface="Arial" panose="020B0604020202020204" pitchFamily="34" charset="0"/>
              </a:rPr>
              <a:t>transport </a:t>
            </a:r>
            <a:r>
              <a:rPr lang="en-US" sz="2000" dirty="0">
                <a:latin typeface="Arial" panose="020B0604020202020204" pitchFamily="34" charset="0"/>
                <a:cs typeface="Arial" panose="020B0604020202020204" pitchFamily="34" charset="0"/>
              </a:rPr>
              <a:t>for people or goods </a:t>
            </a:r>
            <a:endParaRPr lang="en-US" sz="2000" dirty="0" smtClean="0">
              <a:latin typeface="Arial" panose="020B0604020202020204" pitchFamily="34" charset="0"/>
              <a:cs typeface="Arial" panose="020B0604020202020204" pitchFamily="34" charset="0"/>
            </a:endParaRPr>
          </a:p>
          <a:p>
            <a:pPr marL="285750" indent="-285750">
              <a:lnSpc>
                <a:spcPct val="130000"/>
              </a:lnSpc>
              <a:buFontTx/>
              <a:buChar char="-"/>
            </a:pPr>
            <a:r>
              <a:rPr lang="en-US" sz="2000" dirty="0" err="1" smtClean="0">
                <a:latin typeface="Arial" panose="020B0604020202020204" pitchFamily="34" charset="0"/>
                <a:cs typeface="Arial" panose="020B0604020202020204" pitchFamily="34" charset="0"/>
              </a:rPr>
              <a:t>Nuôi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cấy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mô</a:t>
            </a:r>
            <a:r>
              <a:rPr lang="en-US" sz="2000" dirty="0" smtClean="0">
                <a:latin typeface="Arial" panose="020B0604020202020204" pitchFamily="34" charset="0"/>
                <a:cs typeface="Arial" panose="020B0604020202020204" pitchFamily="34" charset="0"/>
              </a:rPr>
              <a:t> y </a:t>
            </a:r>
            <a:r>
              <a:rPr lang="en-US" sz="2000" dirty="0" err="1" smtClean="0">
                <a:latin typeface="Arial" panose="020B0604020202020204" pitchFamily="34" charset="0"/>
                <a:cs typeface="Arial" panose="020B0604020202020204" pitchFamily="34" charset="0"/>
              </a:rPr>
              <a:t>tế</a:t>
            </a:r>
            <a:r>
              <a:rPr lang="en-US" sz="2000" dirty="0" smtClean="0">
                <a:latin typeface="Arial" panose="020B0604020202020204" pitchFamily="34" charset="0"/>
                <a:cs typeface="Arial" panose="020B0604020202020204" pitchFamily="34" charset="0"/>
              </a:rPr>
              <a:t> </a:t>
            </a:r>
          </a:p>
          <a:p>
            <a:pPr marL="285750" indent="-285750">
              <a:lnSpc>
                <a:spcPct val="130000"/>
              </a:lnSpc>
              <a:buFontTx/>
              <a:buChar char="-"/>
            </a:pP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tấm</a:t>
            </a:r>
            <a:r>
              <a:rPr lang="en-US" sz="2000" dirty="0" smtClean="0">
                <a:latin typeface="Arial" panose="020B0604020202020204" pitchFamily="34" charset="0"/>
                <a:cs typeface="Arial" panose="020B0604020202020204" pitchFamily="34" charset="0"/>
              </a:rPr>
              <a:t> pin </a:t>
            </a:r>
            <a:r>
              <a:rPr lang="en-US" sz="2000" dirty="0" err="1" smtClean="0">
                <a:latin typeface="Arial" panose="020B0604020202020204" pitchFamily="34" charset="0"/>
                <a:cs typeface="Arial" panose="020B0604020202020204" pitchFamily="34" charset="0"/>
              </a:rPr>
              <a:t>mặt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cộng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nhà</a:t>
            </a:r>
            <a:r>
              <a:rPr lang="en-US" sz="2000" dirty="0" smtClean="0">
                <a:latin typeface="Arial" panose="020B0604020202020204" pitchFamily="34" charset="0"/>
                <a:cs typeface="Arial" panose="020B0604020202020204" pitchFamily="34" charset="0"/>
              </a:rPr>
              <a:t> ở)</a:t>
            </a:r>
            <a:endParaRPr lang="en-US" sz="2000" dirty="0">
              <a:latin typeface="Arial" panose="020B0604020202020204" pitchFamily="34" charset="0"/>
              <a:cs typeface="Arial" panose="020B0604020202020204" pitchFamily="34" charset="0"/>
            </a:endParaRPr>
          </a:p>
          <a:p>
            <a:pPr marL="285750" indent="-285750">
              <a:lnSpc>
                <a:spcPct val="130000"/>
              </a:lnSpc>
              <a:buFontTx/>
              <a:buChar char="-"/>
            </a:pP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biệt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dùng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cứu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triển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khai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chuyên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nghiệp</a:t>
            </a:r>
            <a:r>
              <a:rPr lang="en-US" sz="2000" dirty="0" smtClean="0">
                <a:latin typeface="Arial" panose="020B0604020202020204" pitchFamily="34" charset="0"/>
                <a:cs typeface="Arial" panose="020B0604020202020204" pitchFamily="34" charset="0"/>
              </a:rPr>
              <a:t>)</a:t>
            </a:r>
          </a:p>
          <a:p>
            <a:pPr marL="285750" indent="-285750">
              <a:lnSpc>
                <a:spcPct val="130000"/>
              </a:lnSpc>
              <a:buFontTx/>
              <a:buChar char="-"/>
            </a:pP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lớn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tĩnh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lắp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đặt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a:t>
            </a:r>
          </a:p>
          <a:p>
            <a:pPr marL="285750" indent="-285750">
              <a:lnSpc>
                <a:spcPct val="130000"/>
              </a:lnSpc>
              <a:buFontTx/>
              <a:buChar char="-"/>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một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ngoại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trừ</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412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310" y="282633"/>
            <a:ext cx="10656916" cy="6093976"/>
          </a:xfrm>
          <a:prstGeom prst="rect">
            <a:avLst/>
          </a:prstGeom>
          <a:noFill/>
        </p:spPr>
        <p:txBody>
          <a:bodyPr wrap="square" rtlCol="0">
            <a:spAutoFit/>
          </a:bodyPr>
          <a:lstStyle/>
          <a:p>
            <a:pPr>
              <a:lnSpc>
                <a:spcPct val="130000"/>
              </a:lnSpc>
            </a:pPr>
            <a:r>
              <a:rPr lang="en-US" sz="2000" b="1" dirty="0" err="1" smtClean="0">
                <a:latin typeface="Arial" panose="020B0604020202020204" pitchFamily="34" charset="0"/>
                <a:cs typeface="Arial" panose="020B0604020202020204" pitchFamily="34" charset="0"/>
              </a:rPr>
              <a:t>Một</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số</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ngoại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trừ</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liên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quan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đến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đèn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điện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và</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bộ</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đèn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điện</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Energy Star Program)</a:t>
            </a:r>
          </a:p>
          <a:p>
            <a:pPr marL="285750" indent="-285750">
              <a:lnSpc>
                <a:spcPct val="130000"/>
              </a:lnSpc>
              <a:buFontTx/>
              <a:buChar char="-"/>
            </a:pPr>
            <a:r>
              <a:rPr lang="en-US" sz="2000" dirty="0" err="1" smtClean="0">
                <a:latin typeface="Arial" panose="020B0604020202020204" pitchFamily="34" charset="0"/>
                <a:cs typeface="Arial" panose="020B0604020202020204" pitchFamily="34" charset="0"/>
              </a:rPr>
              <a:t>Thủy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đèn</a:t>
            </a:r>
            <a:r>
              <a:rPr lang="en-US" sz="2000" dirty="0" smtClean="0">
                <a:latin typeface="Arial" panose="020B0604020202020204" pitchFamily="34" charset="0"/>
                <a:cs typeface="Arial" panose="020B0604020202020204" pitchFamily="34" charset="0"/>
              </a:rPr>
              <a:t> CPF ≤ 2,5 mg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đèn</a:t>
            </a:r>
            <a:r>
              <a:rPr lang="en-US" sz="2000" dirty="0" smtClean="0">
                <a:latin typeface="Arial" panose="020B0604020202020204" pitchFamily="34" charset="0"/>
                <a:cs typeface="Arial" panose="020B0604020202020204" pitchFamily="34" charset="0"/>
              </a:rPr>
              <a:t> ≤ 23 W;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3,0 mg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đèn</a:t>
            </a:r>
            <a:r>
              <a:rPr lang="en-US" sz="2000" dirty="0" smtClean="0">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 23W</a:t>
            </a:r>
          </a:p>
          <a:p>
            <a:pPr marL="285750" indent="-285750">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Chì</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thủy</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tinh</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của</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ống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đèn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huỳnh</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quang</a:t>
            </a:r>
            <a:r>
              <a:rPr lang="en-US" sz="2000" dirty="0" smtClean="0">
                <a:solidFill>
                  <a:srgbClr val="000000"/>
                </a:solidFill>
                <a:latin typeface="Arial" panose="020B0604020202020204" pitchFamily="34" charset="0"/>
                <a:cs typeface="Arial" panose="020B0604020202020204" pitchFamily="34" charset="0"/>
              </a:rPr>
              <a:t> ≤ 0,2% </a:t>
            </a:r>
            <a:r>
              <a:rPr lang="en-US" sz="2000" dirty="0" err="1" smtClean="0">
                <a:solidFill>
                  <a:srgbClr val="000000"/>
                </a:solidFill>
                <a:latin typeface="Arial" panose="020B0604020202020204" pitchFamily="34" charset="0"/>
                <a:cs typeface="Arial" panose="020B0604020202020204" pitchFamily="34" charset="0"/>
              </a:rPr>
              <a:t>trọng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lượng</a:t>
            </a:r>
            <a:r>
              <a:rPr lang="en-US" sz="2000" dirty="0" smtClean="0">
                <a:solidFill>
                  <a:srgbClr val="000000"/>
                </a:solidFill>
                <a:latin typeface="Arial" panose="020B0604020202020204" pitchFamily="34" charset="0"/>
                <a:cs typeface="Arial" panose="020B0604020202020204" pitchFamily="34" charset="0"/>
              </a:rPr>
              <a:t>.</a:t>
            </a:r>
          </a:p>
          <a:p>
            <a:pPr marL="285750" indent="-285750">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Chì</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loại</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thiếc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hàn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nhiệt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độ</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nóng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chảy</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cao</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hợp</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kim</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trên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cơ</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sở</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chì</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có</a:t>
            </a:r>
            <a:r>
              <a:rPr lang="en-US" sz="2000" dirty="0" smtClean="0">
                <a:solidFill>
                  <a:srgbClr val="000000"/>
                </a:solidFill>
                <a:latin typeface="Arial" panose="020B0604020202020204" pitchFamily="34" charset="0"/>
                <a:cs typeface="Arial" panose="020B0604020202020204" pitchFamily="34" charset="0"/>
              </a:rPr>
              <a:t> ≥ 85% </a:t>
            </a:r>
            <a:r>
              <a:rPr lang="en-US" sz="2000" dirty="0" err="1" smtClean="0">
                <a:solidFill>
                  <a:srgbClr val="000000"/>
                </a:solidFill>
                <a:latin typeface="Arial" panose="020B0604020202020204" pitchFamily="34" charset="0"/>
                <a:cs typeface="Arial" panose="020B0604020202020204" pitchFamily="34" charset="0"/>
              </a:rPr>
              <a:t>chì</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theo</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trọng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lượng</a:t>
            </a:r>
            <a:r>
              <a:rPr lang="en-US" sz="2000" dirty="0" smtClean="0">
                <a:solidFill>
                  <a:srgbClr val="000000"/>
                </a:solidFill>
                <a:latin typeface="Arial" panose="020B0604020202020204" pitchFamily="34" charset="0"/>
                <a:cs typeface="Arial" panose="020B0604020202020204" pitchFamily="34" charset="0"/>
              </a:rPr>
              <a:t>). </a:t>
            </a:r>
          </a:p>
          <a:p>
            <a:pPr marL="285750" indent="-285750">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linh</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kiện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và</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tử</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chứa</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chì</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thủy</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tinh</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hoặc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gốm</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ngoại</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trừ</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gốm</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cách</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tụ</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linh</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kiện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áp</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hoặc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hợp</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chất</a:t>
            </a:r>
            <a:r>
              <a:rPr lang="en-US" sz="2000" dirty="0" smtClean="0">
                <a:solidFill>
                  <a:srgbClr val="000000"/>
                </a:solidFill>
                <a:latin typeface="Arial" panose="020B0604020202020204" pitchFamily="34" charset="0"/>
                <a:cs typeface="Arial" panose="020B0604020202020204" pitchFamily="34" charset="0"/>
              </a:rPr>
              <a:t> ma </a:t>
            </a:r>
            <a:r>
              <a:rPr lang="en-US" sz="2000" dirty="0" err="1" smtClean="0">
                <a:solidFill>
                  <a:srgbClr val="000000"/>
                </a:solidFill>
                <a:latin typeface="Arial" panose="020B0604020202020204" pitchFamily="34" charset="0"/>
                <a:cs typeface="Arial" panose="020B0604020202020204" pitchFamily="34" charset="0"/>
              </a:rPr>
              <a:t>trận</a:t>
            </a:r>
            <a:r>
              <a:rPr lang="en-US" sz="2000" dirty="0" smtClean="0">
                <a:solidFill>
                  <a:srgbClr val="000000"/>
                </a:solidFill>
                <a:latin typeface="Arial" panose="020B0604020202020204" pitchFamily="34" charset="0"/>
                <a:cs typeface="Arial" panose="020B0604020202020204" pitchFamily="34" charset="0"/>
              </a:rPr>
              <a:t> (matrix compound) </a:t>
            </a:r>
            <a:r>
              <a:rPr lang="en-US" sz="2000" dirty="0" err="1" smtClean="0">
                <a:solidFill>
                  <a:srgbClr val="000000"/>
                </a:solidFill>
                <a:latin typeface="Arial" panose="020B0604020202020204" pitchFamily="34" charset="0"/>
                <a:cs typeface="Arial" panose="020B0604020202020204" pitchFamily="34" charset="0"/>
              </a:rPr>
              <a:t>thủy</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tinh</a:t>
            </a:r>
            <a:r>
              <a:rPr lang="en-US" sz="2000" dirty="0" smtClean="0">
                <a:solidFill>
                  <a:srgbClr val="000000"/>
                </a:solidFill>
                <a:latin typeface="Arial" panose="020B0604020202020204" pitchFamily="34" charset="0"/>
                <a:cs typeface="Arial" panose="020B0604020202020204" pitchFamily="34" charset="0"/>
              </a:rPr>
              <a:t> hay </a:t>
            </a:r>
            <a:r>
              <a:rPr lang="en-US" sz="2000" dirty="0" err="1" smtClean="0">
                <a:solidFill>
                  <a:srgbClr val="000000"/>
                </a:solidFill>
                <a:latin typeface="Arial" panose="020B0604020202020204" pitchFamily="34" charset="0"/>
                <a:cs typeface="Arial" panose="020B0604020202020204" pitchFamily="34" charset="0"/>
              </a:rPr>
              <a:t>gốm</a:t>
            </a:r>
            <a:r>
              <a:rPr lang="en-US" sz="2000" dirty="0" smtClean="0">
                <a:solidFill>
                  <a:srgbClr val="000000"/>
                </a:solidFill>
                <a:latin typeface="Arial" panose="020B0604020202020204" pitchFamily="34" charset="0"/>
                <a:cs typeface="Arial" panose="020B0604020202020204" pitchFamily="34" charset="0"/>
              </a:rPr>
              <a:t>.</a:t>
            </a:r>
          </a:p>
          <a:p>
            <a:pPr marL="285750" indent="-285750">
              <a:lnSpc>
                <a:spcPct val="130000"/>
              </a:lnSpc>
              <a:buFontTx/>
              <a:buChar char="-"/>
            </a:pPr>
            <a:r>
              <a:rPr lang="en-US" sz="2000" dirty="0" smtClean="0">
                <a:solidFill>
                  <a:srgbClr val="000000"/>
                </a:solidFill>
                <a:latin typeface="Arial" panose="020B0604020202020204" pitchFamily="34" charset="0"/>
                <a:cs typeface="Arial" panose="020B0604020202020204" pitchFamily="34" charset="0"/>
              </a:rPr>
              <a:t> Cadmium </a:t>
            </a:r>
            <a:r>
              <a:rPr lang="en-US" sz="2000" dirty="0" err="1" smtClean="0">
                <a:solidFill>
                  <a:srgbClr val="000000"/>
                </a:solidFill>
                <a:latin typeface="Arial" panose="020B0604020202020204" pitchFamily="34" charset="0"/>
                <a:cs typeface="Arial" panose="020B0604020202020204" pitchFamily="34" charset="0"/>
              </a:rPr>
              <a:t>và</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hợp</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chất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của</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nó</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contact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a:t>
            </a:r>
          </a:p>
          <a:p>
            <a:pPr marL="285750" indent="-285750">
              <a:lnSpc>
                <a:spcPct val="130000"/>
              </a:lnSpc>
              <a:buFontTx/>
              <a:buChar char="-"/>
            </a:pPr>
            <a:r>
              <a:rPr lang="en-US" sz="2000" dirty="0" err="1" smtClean="0">
                <a:solidFill>
                  <a:srgbClr val="000000"/>
                </a:solidFill>
                <a:latin typeface="Arial" panose="020B0604020202020204" pitchFamily="34" charset="0"/>
                <a:cs typeface="Arial" panose="020B0604020202020204" pitchFamily="34" charset="0"/>
              </a:rPr>
              <a:t>Chì</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thiếc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để</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thực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kết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nối</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giữa</a:t>
            </a:r>
            <a:r>
              <a:rPr lang="en-US" sz="2000" dirty="0" smtClean="0">
                <a:solidFill>
                  <a:srgbClr val="000000"/>
                </a:solidFill>
                <a:latin typeface="Arial" panose="020B0604020202020204" pitchFamily="34" charset="0"/>
                <a:cs typeface="Arial" panose="020B0604020202020204" pitchFamily="34" charset="0"/>
              </a:rPr>
              <a:t> Die </a:t>
            </a:r>
            <a:r>
              <a:rPr lang="en-US" sz="2000" dirty="0" err="1" smtClean="0">
                <a:solidFill>
                  <a:srgbClr val="000000"/>
                </a:solidFill>
                <a:latin typeface="Arial" panose="020B0604020202020204" pitchFamily="34" charset="0"/>
                <a:cs typeface="Arial" panose="020B0604020202020204" pitchFamily="34" charset="0"/>
              </a:rPr>
              <a:t>bán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dẫn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và</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đế</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bên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đóng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gói</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mạch</a:t>
            </a:r>
            <a:r>
              <a:rPr lang="en-US" sz="2000" dirty="0" smtClean="0">
                <a:solidFill>
                  <a:srgbClr val="000000"/>
                </a:solidFill>
                <a:latin typeface="Arial" panose="020B0604020202020204" pitchFamily="34" charset="0"/>
                <a:cs typeface="Arial" panose="020B0604020202020204" pitchFamily="34" charset="0"/>
              </a:rPr>
              <a:t> Flip-Chip </a:t>
            </a:r>
            <a:r>
              <a:rPr lang="en-US" sz="2000" dirty="0" err="1" smtClean="0">
                <a:solidFill>
                  <a:srgbClr val="000000"/>
                </a:solidFill>
                <a:latin typeface="Arial" panose="020B0604020202020204" pitchFamily="34" charset="0"/>
                <a:cs typeface="Arial" panose="020B0604020202020204" pitchFamily="34" charset="0"/>
              </a:rPr>
              <a:t>tích</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hợp</a:t>
            </a:r>
            <a:r>
              <a:rPr lang="en-US" sz="2000" dirty="0" smtClean="0">
                <a:solidFill>
                  <a:srgbClr val="000000"/>
                </a:solidFill>
                <a:latin typeface="Arial" panose="020B0604020202020204" pitchFamily="34" charset="0"/>
                <a:cs typeface="Arial" panose="020B0604020202020204" pitchFamily="34" charset="0"/>
              </a:rPr>
              <a:t>. </a:t>
            </a:r>
          </a:p>
          <a:p>
            <a:pPr marL="285750" indent="-285750">
              <a:lnSpc>
                <a:spcPct val="130000"/>
              </a:lnSpc>
              <a:buFontTx/>
              <a:buChar char="-"/>
            </a:pPr>
            <a:r>
              <a:rPr lang="en-US" sz="2000" dirty="0" smtClean="0">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Chì</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amalgam  </a:t>
            </a:r>
            <a:r>
              <a:rPr lang="en-US" sz="2000" dirty="0" err="1" smtClean="0">
                <a:solidFill>
                  <a:srgbClr val="000000"/>
                </a:solidFill>
                <a:latin typeface="Arial" panose="020B0604020202020204" pitchFamily="34" charset="0"/>
                <a:cs typeface="Arial" panose="020B0604020202020204" pitchFamily="34" charset="0"/>
              </a:rPr>
              <a:t>PbBiSn</a:t>
            </a:r>
            <a:r>
              <a:rPr lang="en-US" sz="2000" dirty="0" smtClean="0">
                <a:solidFill>
                  <a:srgbClr val="000000"/>
                </a:solidFill>
                <a:latin typeface="Arial" panose="020B0604020202020204" pitchFamily="34" charset="0"/>
                <a:cs typeface="Arial" panose="020B0604020202020204" pitchFamily="34" charset="0"/>
              </a:rPr>
              <a:t>-Hg,  </a:t>
            </a:r>
            <a:r>
              <a:rPr lang="en-US" sz="2000" dirty="0" err="1" smtClean="0">
                <a:solidFill>
                  <a:srgbClr val="000000"/>
                </a:solidFill>
                <a:latin typeface="Arial" panose="020B0604020202020204" pitchFamily="34" charset="0"/>
                <a:cs typeface="Arial" panose="020B0604020202020204" pitchFamily="34" charset="0"/>
              </a:rPr>
              <a:t>PbInSn</a:t>
            </a:r>
            <a:r>
              <a:rPr lang="en-US" sz="2000" dirty="0" smtClean="0">
                <a:solidFill>
                  <a:srgbClr val="000000"/>
                </a:solidFill>
                <a:latin typeface="Arial" panose="020B0604020202020204" pitchFamily="34" charset="0"/>
                <a:cs typeface="Arial" panose="020B0604020202020204" pitchFamily="34" charset="0"/>
              </a:rPr>
              <a:t>-Hg, </a:t>
            </a:r>
            <a:r>
              <a:rPr lang="en-US" sz="2000" dirty="0" err="1" smtClean="0">
                <a:solidFill>
                  <a:srgbClr val="000000"/>
                </a:solidFill>
                <a:latin typeface="Arial" panose="020B0604020202020204" pitchFamily="34" charset="0"/>
                <a:cs typeface="Arial" panose="020B0604020202020204" pitchFamily="34" charset="0"/>
              </a:rPr>
              <a:t>PbSn</a:t>
            </a:r>
            <a:r>
              <a:rPr lang="en-US" sz="2000" dirty="0" smtClean="0">
                <a:solidFill>
                  <a:srgbClr val="000000"/>
                </a:solidFill>
                <a:latin typeface="Arial" panose="020B0604020202020204" pitchFamily="34" charset="0"/>
                <a:cs typeface="Arial" panose="020B0604020202020204" pitchFamily="34" charset="0"/>
              </a:rPr>
              <a:t>-Hg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đèn</a:t>
            </a:r>
            <a:r>
              <a:rPr lang="en-US" sz="2000" dirty="0" smtClean="0">
                <a:solidFill>
                  <a:srgbClr val="000000"/>
                </a:solidFill>
                <a:latin typeface="Arial" panose="020B0604020202020204" pitchFamily="34" charset="0"/>
                <a:cs typeface="Arial" panose="020B0604020202020204" pitchFamily="34" charset="0"/>
              </a:rPr>
              <a:t> compact </a:t>
            </a:r>
            <a:r>
              <a:rPr lang="en-US" sz="2000" dirty="0" err="1" smtClean="0">
                <a:solidFill>
                  <a:srgbClr val="000000"/>
                </a:solidFill>
                <a:latin typeface="Arial" panose="020B0604020202020204" pitchFamily="34" charset="0"/>
                <a:cs typeface="Arial" panose="020B0604020202020204" pitchFamily="34" charset="0"/>
              </a:rPr>
              <a:t>rất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tiết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kiệm</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điện</a:t>
            </a:r>
            <a:r>
              <a:rPr lang="en-US" sz="2000" dirty="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năng</a:t>
            </a:r>
            <a:r>
              <a:rPr lang="en-US" sz="2000" dirty="0" smtClean="0">
                <a:solidFill>
                  <a:srgbClr val="000000"/>
                </a:solidFill>
                <a:latin typeface="Arial" panose="020B0604020202020204" pitchFamily="34" charset="0"/>
                <a:cs typeface="Arial" panose="020B0604020202020204" pitchFamily="34" charset="0"/>
              </a:rPr>
              <a:t>. </a:t>
            </a:r>
          </a:p>
          <a:p>
            <a:pPr marL="285750" indent="-285750">
              <a:lnSpc>
                <a:spcPct val="130000"/>
              </a:lnSpc>
              <a:buFontTx/>
              <a:buChar char="-"/>
            </a:pPr>
            <a:r>
              <a:rPr lang="en-US" sz="2000" dirty="0" smtClean="0">
                <a:solidFill>
                  <a:srgbClr val="000000"/>
                </a:solidFill>
                <a:latin typeface="Arial" panose="020B0604020202020204" pitchFamily="34" charset="0"/>
                <a:cs typeface="Arial" panose="020B0604020202020204" pitchFamily="34" charset="0"/>
              </a:rPr>
              <a:t>Cadmium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LED </a:t>
            </a:r>
            <a:r>
              <a:rPr lang="en-US" sz="2000" dirty="0" err="1" smtClean="0">
                <a:solidFill>
                  <a:srgbClr val="000000"/>
                </a:solidFill>
                <a:latin typeface="Arial" panose="020B0604020202020204" pitchFamily="34" charset="0"/>
                <a:cs typeface="Arial" panose="020B0604020202020204" pitchFamily="34" charset="0"/>
              </a:rPr>
              <a:t>chuyển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đổi</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màu</a:t>
            </a:r>
            <a:r>
              <a:rPr lang="en-US" sz="2000" dirty="0" smtClean="0">
                <a:solidFill>
                  <a:srgbClr val="000000"/>
                </a:solidFill>
                <a:latin typeface="Arial" panose="020B0604020202020204" pitchFamily="34" charset="0"/>
                <a:cs typeface="Arial" panose="020B0604020202020204" pitchFamily="34" charset="0"/>
              </a:rPr>
              <a:t> II-VI (&lt; 10</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μg</a:t>
            </a:r>
            <a:r>
              <a:rPr lang="en-US" sz="2000" dirty="0">
                <a:solidFill>
                  <a:srgbClr val="000000"/>
                </a:solidFill>
                <a:latin typeface="Arial" panose="020B0604020202020204" pitchFamily="34" charset="0"/>
                <a:cs typeface="Arial" panose="020B0604020202020204" pitchFamily="34" charset="0"/>
              </a:rPr>
              <a:t> Cd </a:t>
            </a:r>
            <a:r>
              <a:rPr lang="en-US" sz="2000" dirty="0" err="1" smtClean="0">
                <a:solidFill>
                  <a:srgbClr val="000000"/>
                </a:solidFill>
                <a:latin typeface="Arial" panose="020B0604020202020204" pitchFamily="34" charset="0"/>
                <a:cs typeface="Arial" panose="020B0604020202020204" pitchFamily="34" charset="0"/>
              </a:rPr>
              <a:t>trên</a:t>
            </a:r>
            <a:r>
              <a:rPr lang="en-US" sz="2000" dirty="0" smtClean="0">
                <a:solidFill>
                  <a:srgbClr val="000000"/>
                </a:solidFill>
                <a:latin typeface="Arial" panose="020B0604020202020204" pitchFamily="34" charset="0"/>
                <a:cs typeface="Arial" panose="020B0604020202020204" pitchFamily="34" charset="0"/>
              </a:rPr>
              <a:t> mm</a:t>
            </a:r>
            <a:r>
              <a:rPr lang="en-US" sz="2000" baseline="30000" dirty="0" smtClean="0">
                <a:solidFill>
                  <a:srgbClr val="000000"/>
                </a:solidFill>
                <a:latin typeface="Arial" panose="020B0604020202020204" pitchFamily="34" charset="0"/>
                <a:cs typeface="Arial" panose="020B0604020202020204" pitchFamily="34" charset="0"/>
              </a:rPr>
              <a:t>2</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diện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tích</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phát</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sáng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sử</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dụng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trong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chiếu</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sáng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rắn</a:t>
            </a:r>
            <a:r>
              <a:rPr lang="en-US" sz="2000" dirty="0" smtClean="0">
                <a:solidFill>
                  <a:srgbClr val="000000"/>
                </a:solidFill>
                <a:latin typeface="Arial" panose="020B0604020202020204" pitchFamily="34" charset="0"/>
                <a:cs typeface="Arial" panose="020B0604020202020204" pitchFamily="34" charset="0"/>
              </a:rPr>
              <a:t> hay </a:t>
            </a:r>
            <a:r>
              <a:rPr lang="en-US" sz="2000" dirty="0" err="1" smtClean="0">
                <a:solidFill>
                  <a:srgbClr val="000000"/>
                </a:solidFill>
                <a:latin typeface="Arial" panose="020B0604020202020204" pitchFamily="34" charset="0"/>
                <a:cs typeface="Arial" panose="020B0604020202020204" pitchFamily="34" charset="0"/>
              </a:rPr>
              <a:t>các</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hệ</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thống</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hiển</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thị</a:t>
            </a:r>
            <a:r>
              <a:rPr lang="en-US" sz="2000" dirty="0" smtClean="0">
                <a:solidFill>
                  <a:srgbClr val="000000"/>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118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80001" y="1846078"/>
            <a:ext cx="7238949" cy="4677830"/>
          </a:xfrm>
          <a:prstGeom prst="rect">
            <a:avLst/>
          </a:prstGeom>
        </p:spPr>
      </p:pic>
      <p:sp>
        <p:nvSpPr>
          <p:cNvPr id="4" name="Rectangle 3"/>
          <p:cNvSpPr/>
          <p:nvPr/>
        </p:nvSpPr>
        <p:spPr>
          <a:xfrm>
            <a:off x="1799025" y="625452"/>
            <a:ext cx="8600902" cy="923330"/>
          </a:xfrm>
          <a:prstGeom prst="rect">
            <a:avLst/>
          </a:prstGeom>
        </p:spPr>
        <p:txBody>
          <a:bodyPr wrap="square">
            <a:spAutoFit/>
          </a:bodyPr>
          <a:lstStyle/>
          <a:p>
            <a:r>
              <a:rPr lang="en-US" b="1" dirty="0" err="1" smtClean="0">
                <a:latin typeface="ArialMT"/>
              </a:rPr>
              <a:t>Xác</a:t>
            </a:r>
            <a:r>
              <a:rPr lang="en-US" b="1" dirty="0" smtClean="0">
                <a:latin typeface="ArialMT"/>
              </a:rPr>
              <a:t> </a:t>
            </a:r>
            <a:r>
              <a:rPr lang="en-US" b="1" dirty="0" err="1" smtClean="0">
                <a:latin typeface="ArialMT"/>
              </a:rPr>
              <a:t>suất</a:t>
            </a:r>
            <a:r>
              <a:rPr lang="en-US" b="1" dirty="0" smtClean="0">
                <a:latin typeface="ArialMT"/>
              </a:rPr>
              <a:t> </a:t>
            </a:r>
            <a:r>
              <a:rPr lang="en-US" b="1" dirty="0" err="1" smtClean="0">
                <a:latin typeface="ArialMT"/>
              </a:rPr>
              <a:t>có</a:t>
            </a:r>
            <a:r>
              <a:rPr lang="en-US" b="1" dirty="0" smtClean="0">
                <a:latin typeface="ArialMT"/>
              </a:rPr>
              <a:t> </a:t>
            </a:r>
            <a:r>
              <a:rPr lang="en-US" b="1" dirty="0" err="1" smtClean="0">
                <a:latin typeface="ArialMT"/>
              </a:rPr>
              <a:t>mặt</a:t>
            </a:r>
            <a:r>
              <a:rPr lang="en-US" b="1" dirty="0" smtClean="0">
                <a:latin typeface="ArialMT"/>
              </a:rPr>
              <a:t> </a:t>
            </a:r>
            <a:r>
              <a:rPr lang="en-US" b="1" dirty="0" err="1" smtClean="0">
                <a:latin typeface="ArialMT"/>
              </a:rPr>
              <a:t>của</a:t>
            </a:r>
            <a:r>
              <a:rPr lang="en-US" b="1" dirty="0" smtClean="0">
                <a:latin typeface="ArialMT"/>
              </a:rPr>
              <a:t> </a:t>
            </a:r>
            <a:r>
              <a:rPr lang="en-US" b="1" dirty="0" err="1" smtClean="0">
                <a:latin typeface="ArialMT"/>
              </a:rPr>
              <a:t>các</a:t>
            </a:r>
            <a:r>
              <a:rPr lang="en-US" b="1" dirty="0" smtClean="0">
                <a:latin typeface="ArialMT"/>
              </a:rPr>
              <a:t> </a:t>
            </a:r>
            <a:r>
              <a:rPr lang="en-US" b="1" dirty="0" err="1" smtClean="0">
                <a:latin typeface="ArialMT"/>
              </a:rPr>
              <a:t>chất</a:t>
            </a:r>
            <a:r>
              <a:rPr lang="en-US" b="1" dirty="0" smtClean="0">
                <a:latin typeface="ArialMT"/>
              </a:rPr>
              <a:t> </a:t>
            </a:r>
            <a:r>
              <a:rPr lang="en-US" b="1" dirty="0" err="1" smtClean="0">
                <a:latin typeface="ArialMT"/>
              </a:rPr>
              <a:t>độc</a:t>
            </a:r>
            <a:r>
              <a:rPr lang="en-US" b="1" dirty="0" smtClean="0">
                <a:latin typeface="ArialMT"/>
              </a:rPr>
              <a:t> </a:t>
            </a:r>
            <a:r>
              <a:rPr lang="en-US" b="1" dirty="0" err="1" smtClean="0">
                <a:latin typeface="ArialMT"/>
              </a:rPr>
              <a:t>hại</a:t>
            </a:r>
            <a:r>
              <a:rPr lang="en-US" b="1" dirty="0" smtClean="0">
                <a:latin typeface="ArialMT"/>
              </a:rPr>
              <a:t> </a:t>
            </a:r>
            <a:r>
              <a:rPr lang="en-US" b="1" dirty="0" err="1" smtClean="0">
                <a:latin typeface="ArialMT"/>
              </a:rPr>
              <a:t>bị</a:t>
            </a:r>
            <a:r>
              <a:rPr lang="en-US" b="1" dirty="0" smtClean="0">
                <a:latin typeface="ArialMT"/>
              </a:rPr>
              <a:t> </a:t>
            </a:r>
            <a:r>
              <a:rPr lang="en-US" b="1" dirty="0" err="1" smtClean="0">
                <a:latin typeface="ArialMT"/>
              </a:rPr>
              <a:t>cấm</a:t>
            </a:r>
            <a:r>
              <a:rPr lang="en-US" b="1" dirty="0" smtClean="0">
                <a:latin typeface="ArialMT"/>
              </a:rPr>
              <a:t> </a:t>
            </a:r>
            <a:r>
              <a:rPr lang="en-US" b="1" dirty="0" err="1" smtClean="0">
                <a:latin typeface="ArialMT"/>
              </a:rPr>
              <a:t>trong</a:t>
            </a:r>
            <a:r>
              <a:rPr lang="en-US" b="1" dirty="0" smtClean="0">
                <a:latin typeface="ArialMT"/>
              </a:rPr>
              <a:t> </a:t>
            </a:r>
            <a:r>
              <a:rPr lang="en-US" b="1" dirty="0" err="1" smtClean="0">
                <a:latin typeface="ArialMT"/>
              </a:rPr>
              <a:t>vật</a:t>
            </a:r>
            <a:r>
              <a:rPr lang="en-US" b="1" dirty="0" smtClean="0">
                <a:latin typeface="ArialMT"/>
              </a:rPr>
              <a:t> </a:t>
            </a:r>
            <a:r>
              <a:rPr lang="en-US" b="1" dirty="0" err="1" smtClean="0">
                <a:latin typeface="ArialMT"/>
              </a:rPr>
              <a:t>liệu</a:t>
            </a:r>
            <a:r>
              <a:rPr lang="en-US" b="1" dirty="0" smtClean="0">
                <a:latin typeface="ArialMT"/>
              </a:rPr>
              <a:t> </a:t>
            </a:r>
            <a:r>
              <a:rPr lang="en-US" b="1" dirty="0" err="1" smtClean="0">
                <a:latin typeface="ArialMT"/>
              </a:rPr>
              <a:t>và</a:t>
            </a:r>
            <a:r>
              <a:rPr lang="en-US" b="1" dirty="0" smtClean="0">
                <a:latin typeface="ArialMT"/>
              </a:rPr>
              <a:t> </a:t>
            </a:r>
            <a:r>
              <a:rPr lang="en-US" b="1" dirty="0" err="1" smtClean="0">
                <a:latin typeface="ArialMT"/>
              </a:rPr>
              <a:t>các</a:t>
            </a:r>
            <a:r>
              <a:rPr lang="en-US" b="1" dirty="0" smtClean="0">
                <a:latin typeface="ArialMT"/>
              </a:rPr>
              <a:t> </a:t>
            </a:r>
            <a:r>
              <a:rPr lang="en-US" b="1" dirty="0" err="1" smtClean="0">
                <a:latin typeface="ArialMT"/>
              </a:rPr>
              <a:t>thành</a:t>
            </a:r>
            <a:r>
              <a:rPr lang="en-US" b="1" dirty="0" smtClean="0">
                <a:latin typeface="ArialMT"/>
              </a:rPr>
              <a:t> </a:t>
            </a:r>
            <a:r>
              <a:rPr lang="en-US" b="1" dirty="0" err="1" smtClean="0">
                <a:latin typeface="ArialMT"/>
              </a:rPr>
              <a:t>phần</a:t>
            </a:r>
            <a:r>
              <a:rPr lang="en-US" b="1" dirty="0" smtClean="0">
                <a:latin typeface="ArialMT"/>
              </a:rPr>
              <a:t> (</a:t>
            </a:r>
            <a:r>
              <a:rPr lang="en-US" b="1" dirty="0" err="1" smtClean="0">
                <a:latin typeface="ArialMT"/>
              </a:rPr>
              <a:t>linh</a:t>
            </a:r>
            <a:r>
              <a:rPr lang="en-US" b="1" dirty="0" smtClean="0">
                <a:latin typeface="ArialMT"/>
              </a:rPr>
              <a:t> </a:t>
            </a:r>
            <a:r>
              <a:rPr lang="en-US" b="1" dirty="0" err="1" smtClean="0">
                <a:latin typeface="ArialMT"/>
              </a:rPr>
              <a:t>kiện</a:t>
            </a:r>
            <a:r>
              <a:rPr lang="en-US" b="1" dirty="0" smtClean="0">
                <a:latin typeface="ArialMT"/>
              </a:rPr>
              <a:t>) </a:t>
            </a:r>
            <a:r>
              <a:rPr lang="en-US" b="1" dirty="0" err="1" smtClean="0">
                <a:latin typeface="ArialMT"/>
              </a:rPr>
              <a:t>sử</a:t>
            </a:r>
            <a:r>
              <a:rPr lang="en-US" b="1" dirty="0" smtClean="0">
                <a:latin typeface="ArialMT"/>
              </a:rPr>
              <a:t> </a:t>
            </a:r>
            <a:r>
              <a:rPr lang="en-US" b="1" dirty="0" err="1" smtClean="0">
                <a:latin typeface="ArialMT"/>
              </a:rPr>
              <a:t>dụng</a:t>
            </a:r>
            <a:r>
              <a:rPr lang="en-US" b="1" dirty="0" smtClean="0">
                <a:latin typeface="ArialMT"/>
              </a:rPr>
              <a:t> </a:t>
            </a:r>
            <a:r>
              <a:rPr lang="en-US" b="1" dirty="0" err="1" smtClean="0">
                <a:latin typeface="ArialMT"/>
              </a:rPr>
              <a:t>trong</a:t>
            </a:r>
            <a:r>
              <a:rPr lang="en-US" b="1" dirty="0" smtClean="0">
                <a:latin typeface="ArialMT"/>
              </a:rPr>
              <a:t> </a:t>
            </a:r>
            <a:r>
              <a:rPr lang="en-US" b="1" dirty="0" err="1" smtClean="0">
                <a:latin typeface="ArialMT"/>
              </a:rPr>
              <a:t>các</a:t>
            </a:r>
            <a:r>
              <a:rPr lang="en-US" b="1" dirty="0" smtClean="0">
                <a:latin typeface="ArialMT"/>
              </a:rPr>
              <a:t> </a:t>
            </a:r>
            <a:r>
              <a:rPr lang="en-US" b="1" dirty="0" err="1" smtClean="0">
                <a:latin typeface="ArialMT"/>
              </a:rPr>
              <a:t>sản</a:t>
            </a:r>
            <a:r>
              <a:rPr lang="en-US" b="1" dirty="0" smtClean="0">
                <a:latin typeface="ArialMT"/>
              </a:rPr>
              <a:t> </a:t>
            </a:r>
            <a:r>
              <a:rPr lang="en-US" b="1" dirty="0" err="1" smtClean="0">
                <a:latin typeface="ArialMT"/>
              </a:rPr>
              <a:t>phẩm</a:t>
            </a:r>
            <a:r>
              <a:rPr lang="en-US" b="1" dirty="0" smtClean="0">
                <a:latin typeface="ArialMT"/>
              </a:rPr>
              <a:t> </a:t>
            </a:r>
            <a:r>
              <a:rPr lang="en-US" b="1" dirty="0" err="1" smtClean="0">
                <a:latin typeface="ArialMT"/>
              </a:rPr>
              <a:t>kỹ</a:t>
            </a:r>
            <a:r>
              <a:rPr lang="en-US" b="1" dirty="0" smtClean="0">
                <a:latin typeface="ArialMT"/>
              </a:rPr>
              <a:t> </a:t>
            </a:r>
            <a:r>
              <a:rPr lang="en-US" b="1" dirty="0" err="1" smtClean="0">
                <a:latin typeface="ArialMT"/>
              </a:rPr>
              <a:t>thuật</a:t>
            </a:r>
            <a:r>
              <a:rPr lang="en-US" b="1" dirty="0" smtClean="0">
                <a:latin typeface="ArialMT"/>
              </a:rPr>
              <a:t> </a:t>
            </a:r>
            <a:r>
              <a:rPr lang="en-US" b="1" dirty="0" err="1" smtClean="0">
                <a:latin typeface="ArialMT"/>
              </a:rPr>
              <a:t>điện</a:t>
            </a:r>
            <a:r>
              <a:rPr lang="en-US" b="1" dirty="0" smtClean="0">
                <a:latin typeface="ArialMT"/>
              </a:rPr>
              <a:t> (</a:t>
            </a:r>
            <a:r>
              <a:rPr lang="en-US" b="1" dirty="0">
                <a:latin typeface="ArialMT"/>
              </a:rPr>
              <a:t>IEC/PAS 62596:2009 </a:t>
            </a:r>
            <a:r>
              <a:rPr lang="en-US" b="1" dirty="0" smtClean="0">
                <a:latin typeface="ArialMT"/>
              </a:rPr>
              <a:t>)</a:t>
            </a:r>
          </a:p>
          <a:p>
            <a:r>
              <a:rPr lang="en-US" dirty="0" smtClean="0">
                <a:latin typeface="ArialMT"/>
              </a:rPr>
              <a:t>(L – </a:t>
            </a:r>
            <a:r>
              <a:rPr lang="en-US" dirty="0" err="1" smtClean="0">
                <a:latin typeface="ArialMT"/>
              </a:rPr>
              <a:t>Xác</a:t>
            </a:r>
            <a:r>
              <a:rPr lang="en-US" dirty="0" smtClean="0">
                <a:latin typeface="ArialMT"/>
              </a:rPr>
              <a:t> </a:t>
            </a:r>
            <a:r>
              <a:rPr lang="en-US" dirty="0" err="1" smtClean="0">
                <a:latin typeface="ArialMT"/>
              </a:rPr>
              <a:t>suất</a:t>
            </a:r>
            <a:r>
              <a:rPr lang="en-US" dirty="0" smtClean="0">
                <a:latin typeface="ArialMT"/>
              </a:rPr>
              <a:t> </a:t>
            </a:r>
            <a:r>
              <a:rPr lang="en-US" dirty="0" err="1" smtClean="0">
                <a:latin typeface="ArialMT"/>
              </a:rPr>
              <a:t>thấp</a:t>
            </a:r>
            <a:r>
              <a:rPr lang="en-US" dirty="0" smtClean="0">
                <a:latin typeface="ArialMT"/>
              </a:rPr>
              <a:t>, M- </a:t>
            </a:r>
            <a:r>
              <a:rPr lang="en-US" dirty="0" err="1" smtClean="0">
                <a:latin typeface="ArialMT"/>
              </a:rPr>
              <a:t>Xác</a:t>
            </a:r>
            <a:r>
              <a:rPr lang="en-US" dirty="0" smtClean="0">
                <a:latin typeface="ArialMT"/>
              </a:rPr>
              <a:t> </a:t>
            </a:r>
            <a:r>
              <a:rPr lang="en-US" dirty="0" err="1" smtClean="0">
                <a:latin typeface="ArialMT"/>
              </a:rPr>
              <a:t>suất</a:t>
            </a:r>
            <a:r>
              <a:rPr lang="en-US" dirty="0" smtClean="0">
                <a:latin typeface="ArialMT"/>
              </a:rPr>
              <a:t> </a:t>
            </a:r>
            <a:r>
              <a:rPr lang="en-US" dirty="0" err="1" smtClean="0">
                <a:latin typeface="ArialMT"/>
              </a:rPr>
              <a:t>trung</a:t>
            </a:r>
            <a:r>
              <a:rPr lang="en-US" dirty="0" smtClean="0">
                <a:latin typeface="ArialMT"/>
              </a:rPr>
              <a:t> </a:t>
            </a:r>
            <a:r>
              <a:rPr lang="en-US" dirty="0" err="1" smtClean="0">
                <a:latin typeface="ArialMT"/>
              </a:rPr>
              <a:t>bình</a:t>
            </a:r>
            <a:r>
              <a:rPr lang="en-US" dirty="0" smtClean="0">
                <a:latin typeface="ArialMT"/>
              </a:rPr>
              <a:t>, H- </a:t>
            </a:r>
            <a:r>
              <a:rPr lang="en-US" dirty="0" err="1" smtClean="0">
                <a:latin typeface="ArialMT"/>
              </a:rPr>
              <a:t>xác</a:t>
            </a:r>
            <a:r>
              <a:rPr lang="en-US" dirty="0" smtClean="0">
                <a:latin typeface="ArialMT"/>
              </a:rPr>
              <a:t> </a:t>
            </a:r>
            <a:r>
              <a:rPr lang="en-US" dirty="0" err="1" smtClean="0">
                <a:latin typeface="ArialMT"/>
              </a:rPr>
              <a:t>suất</a:t>
            </a:r>
            <a:r>
              <a:rPr lang="en-US" dirty="0" smtClean="0">
                <a:latin typeface="ArialMT"/>
              </a:rPr>
              <a:t> </a:t>
            </a:r>
            <a:r>
              <a:rPr lang="en-US" dirty="0" err="1" smtClean="0">
                <a:latin typeface="ArialMT"/>
              </a:rPr>
              <a:t>cao</a:t>
            </a:r>
            <a:r>
              <a:rPr lang="en-US" dirty="0" smtClean="0">
                <a:latin typeface="ArialMT"/>
              </a:rPr>
              <a:t>, N/A – </a:t>
            </a:r>
            <a:r>
              <a:rPr lang="en-US" dirty="0" err="1" smtClean="0">
                <a:latin typeface="ArialMT"/>
              </a:rPr>
              <a:t>không</a:t>
            </a:r>
            <a:r>
              <a:rPr lang="en-US" dirty="0" smtClean="0">
                <a:latin typeface="ArialMT"/>
              </a:rPr>
              <a:t> </a:t>
            </a:r>
            <a:r>
              <a:rPr lang="en-US" dirty="0" err="1" smtClean="0">
                <a:latin typeface="ArialMT"/>
              </a:rPr>
              <a:t>áp</a:t>
            </a:r>
            <a:r>
              <a:rPr lang="en-US" dirty="0" smtClean="0">
                <a:latin typeface="ArialMT"/>
              </a:rPr>
              <a:t> </a:t>
            </a:r>
            <a:r>
              <a:rPr lang="en-US" dirty="0" err="1" smtClean="0">
                <a:latin typeface="ArialMT"/>
              </a:rPr>
              <a:t>dụng</a:t>
            </a:r>
            <a:r>
              <a:rPr lang="en-US" dirty="0" smtClean="0">
                <a:latin typeface="ArialMT"/>
              </a:rPr>
              <a:t>)</a:t>
            </a:r>
            <a:endParaRPr lang="en-US" dirty="0"/>
          </a:p>
        </p:txBody>
      </p:sp>
    </p:spTree>
    <p:extLst>
      <p:ext uri="{BB962C8B-B14F-4D97-AF65-F5344CB8AC3E}">
        <p14:creationId xmlns:p14="http://schemas.microsoft.com/office/powerpoint/2010/main" val="2742230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96463" y="785239"/>
            <a:ext cx="7143159" cy="5329994"/>
          </a:xfrm>
          <a:prstGeom prst="rect">
            <a:avLst/>
          </a:prstGeom>
        </p:spPr>
      </p:pic>
      <p:pic>
        <p:nvPicPr>
          <p:cNvPr id="4" name="Picture 3"/>
          <p:cNvPicPr>
            <a:picLocks noChangeAspect="1"/>
          </p:cNvPicPr>
          <p:nvPr/>
        </p:nvPicPr>
        <p:blipFill>
          <a:blip r:embed="rId3"/>
          <a:stretch>
            <a:fillRect/>
          </a:stretch>
        </p:blipFill>
        <p:spPr>
          <a:xfrm>
            <a:off x="2569094" y="6051262"/>
            <a:ext cx="7170528" cy="693138"/>
          </a:xfrm>
          <a:prstGeom prst="rect">
            <a:avLst/>
          </a:prstGeom>
        </p:spPr>
      </p:pic>
      <p:pic>
        <p:nvPicPr>
          <p:cNvPr id="5" name="Picture 4"/>
          <p:cNvPicPr>
            <a:picLocks noChangeAspect="1"/>
          </p:cNvPicPr>
          <p:nvPr/>
        </p:nvPicPr>
        <p:blipFill>
          <a:blip r:embed="rId4"/>
          <a:stretch>
            <a:fillRect/>
          </a:stretch>
        </p:blipFill>
        <p:spPr>
          <a:xfrm>
            <a:off x="2623831" y="221269"/>
            <a:ext cx="7088422" cy="546316"/>
          </a:xfrm>
          <a:prstGeom prst="rect">
            <a:avLst/>
          </a:prstGeom>
        </p:spPr>
      </p:pic>
    </p:spTree>
    <p:extLst>
      <p:ext uri="{BB962C8B-B14F-4D97-AF65-F5344CB8AC3E}">
        <p14:creationId xmlns:p14="http://schemas.microsoft.com/office/powerpoint/2010/main" val="2582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8907" y="457046"/>
            <a:ext cx="7156843" cy="6484086"/>
          </a:xfrm>
          <a:prstGeom prst="rect">
            <a:avLst/>
          </a:prstGeom>
        </p:spPr>
      </p:pic>
      <p:pic>
        <p:nvPicPr>
          <p:cNvPr id="3" name="Picture 2"/>
          <p:cNvPicPr>
            <a:picLocks noChangeAspect="1"/>
          </p:cNvPicPr>
          <p:nvPr/>
        </p:nvPicPr>
        <p:blipFill>
          <a:blip r:embed="rId3"/>
          <a:stretch>
            <a:fillRect/>
          </a:stretch>
        </p:blipFill>
        <p:spPr>
          <a:xfrm>
            <a:off x="2403118" y="-61564"/>
            <a:ext cx="7088422" cy="546316"/>
          </a:xfrm>
          <a:prstGeom prst="rect">
            <a:avLst/>
          </a:prstGeom>
        </p:spPr>
      </p:pic>
    </p:spTree>
    <p:extLst>
      <p:ext uri="{BB962C8B-B14F-4D97-AF65-F5344CB8AC3E}">
        <p14:creationId xmlns:p14="http://schemas.microsoft.com/office/powerpoint/2010/main" val="1722574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0808" y="290624"/>
            <a:ext cx="9144000" cy="1950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dirty="0" smtClean="0">
                <a:latin typeface="Arial" panose="020B0604020202020204" pitchFamily="34" charset="0"/>
                <a:cs typeface="Arial" panose="020B0604020202020204" pitchFamily="34" charset="0"/>
              </a:rPr>
              <a:t>Underwriters </a:t>
            </a:r>
            <a:r>
              <a:rPr lang="en-US" sz="1800" dirty="0" err="1" smtClean="0">
                <a:latin typeface="Arial" panose="020B0604020202020204" pitchFamily="34" charset="0"/>
                <a:cs typeface="Arial" panose="020B0604020202020204" pitchFamily="34" charset="0"/>
              </a:rPr>
              <a:t>Labolatories</a:t>
            </a:r>
            <a:r>
              <a:rPr lang="en-US" sz="1800" dirty="0" smtClean="0">
                <a:latin typeface="Arial" panose="020B0604020202020204" pitchFamily="34" charset="0"/>
                <a:cs typeface="Arial" panose="020B0604020202020204" pitchFamily="34" charset="0"/>
              </a:rPr>
              <a:t> Inc</a:t>
            </a:r>
            <a:r>
              <a:rPr lang="en-US" sz="1800" dirty="0" smtClean="0"/>
              <a:t>. </a:t>
            </a:r>
            <a:r>
              <a:rPr lang="en-US" sz="1800" b="1" dirty="0" smtClean="0"/>
              <a:t/>
            </a:r>
            <a:br>
              <a:rPr lang="en-US" sz="1800" b="1" dirty="0" smtClean="0"/>
            </a:br>
            <a:r>
              <a:rPr lang="en-US" sz="2400" b="1" dirty="0" err="1" smtClean="0">
                <a:latin typeface="Arial" panose="020B0604020202020204" pitchFamily="34" charset="0"/>
                <a:cs typeface="Arial" panose="020B0604020202020204" pitchFamily="34" charset="0"/>
              </a:rPr>
              <a:t>Tiêu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chuẩn</a:t>
            </a:r>
            <a:r>
              <a:rPr lang="en-US" sz="2400" b="1" dirty="0" smtClean="0">
                <a:latin typeface="Arial" panose="020B0604020202020204" pitchFamily="34" charset="0"/>
                <a:cs typeface="Arial" panose="020B0604020202020204" pitchFamily="34" charset="0"/>
              </a:rPr>
              <a:t> an </a:t>
            </a:r>
            <a:r>
              <a:rPr lang="en-US" sz="2400" b="1" dirty="0" err="1" smtClean="0">
                <a:latin typeface="Arial" panose="020B0604020202020204" pitchFamily="34" charset="0"/>
                <a:cs typeface="Arial" panose="020B0604020202020204" pitchFamily="34" charset="0"/>
              </a:rPr>
              <a:t>toàn</a:t>
            </a:r>
            <a:r>
              <a:rPr lang="en-US" sz="2400" b="1" dirty="0" smtClean="0">
                <a:latin typeface="Arial" panose="020B0604020202020204" pitchFamily="34" charset="0"/>
                <a:cs typeface="Arial" panose="020B0604020202020204" pitchFamily="34" charset="0"/>
              </a:rPr>
              <a:t> UL 8750</a:t>
            </a:r>
            <a:br>
              <a:rPr lang="en-US" sz="2400" b="1" dirty="0" smtClean="0">
                <a:latin typeface="Arial" panose="020B0604020202020204" pitchFamily="34" charset="0"/>
                <a:cs typeface="Arial" panose="020B0604020202020204" pitchFamily="34" charset="0"/>
              </a:rPr>
            </a:br>
            <a:r>
              <a:rPr lang="en-US" sz="2400" b="1" dirty="0" err="1" smtClean="0">
                <a:latin typeface="Arial" panose="020B0604020202020204" pitchFamily="34" charset="0"/>
                <a:cs typeface="Arial" panose="020B0604020202020204" pitchFamily="34" charset="0"/>
              </a:rPr>
              <a:t>Tiêu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chuẩn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Thiết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bị</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điốt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quang</a:t>
            </a:r>
            <a:r>
              <a:rPr lang="en-US" sz="2400" b="1" dirty="0" smtClean="0">
                <a:latin typeface="Arial" panose="020B0604020202020204" pitchFamily="34" charset="0"/>
                <a:cs typeface="Arial" panose="020B0604020202020204" pitchFamily="34" charset="0"/>
              </a:rPr>
              <a:t> (LED) </a:t>
            </a:r>
            <a:br>
              <a:rPr lang="en-US" sz="2400" b="1" dirty="0" smtClean="0">
                <a:latin typeface="Arial" panose="020B0604020202020204" pitchFamily="34" charset="0"/>
                <a:cs typeface="Arial" panose="020B0604020202020204" pitchFamily="34" charset="0"/>
              </a:rPr>
            </a:br>
            <a:r>
              <a:rPr lang="en-US" sz="2400" b="1" dirty="0" err="1" smtClean="0">
                <a:latin typeface="Arial" panose="020B0604020202020204" pitchFamily="34" charset="0"/>
                <a:cs typeface="Arial" panose="020B0604020202020204" pitchFamily="34" charset="0"/>
              </a:rPr>
              <a:t>sử</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dụng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trong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sản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phẩm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chiếu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sáng</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1800" dirty="0" err="1" smtClean="0">
                <a:latin typeface="Arial" panose="020B0604020202020204" pitchFamily="34" charset="0"/>
                <a:cs typeface="Arial" panose="020B0604020202020204" pitchFamily="34" charset="0"/>
              </a:rPr>
              <a:t>Lần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xuất</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bản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thứ</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nhất</a:t>
            </a:r>
            <a:r>
              <a:rPr lang="en-US" sz="1800" dirty="0" smtClean="0">
                <a:latin typeface="Arial" panose="020B0604020202020204" pitchFamily="34" charset="0"/>
                <a:cs typeface="Arial" panose="020B0604020202020204" pitchFamily="34" charset="0"/>
              </a:rPr>
              <a:t>, 18 </a:t>
            </a:r>
            <a:r>
              <a:rPr lang="en-US" sz="1800" dirty="0" err="1" smtClean="0">
                <a:latin typeface="Arial" panose="020B0604020202020204" pitchFamily="34" charset="0"/>
                <a:cs typeface="Arial" panose="020B0604020202020204" pitchFamily="34" charset="0"/>
              </a:rPr>
              <a:t>tháng</a:t>
            </a:r>
            <a:r>
              <a:rPr lang="en-US" sz="1800" dirty="0" smtClean="0">
                <a:latin typeface="Arial" panose="020B0604020202020204" pitchFamily="34" charset="0"/>
                <a:cs typeface="Arial" panose="020B0604020202020204" pitchFamily="34" charset="0"/>
              </a:rPr>
              <a:t> 11 </a:t>
            </a:r>
            <a:r>
              <a:rPr lang="en-US" sz="1800" dirty="0" err="1" smtClean="0">
                <a:latin typeface="Arial" panose="020B0604020202020204" pitchFamily="34" charset="0"/>
                <a:cs typeface="Arial" panose="020B0604020202020204" pitchFamily="34" charset="0"/>
              </a:rPr>
              <a:t>năm</a:t>
            </a:r>
            <a:r>
              <a:rPr lang="en-US" sz="1800" dirty="0" smtClean="0">
                <a:latin typeface="Arial" panose="020B0604020202020204" pitchFamily="34" charset="0"/>
                <a:cs typeface="Arial" panose="020B0604020202020204" pitchFamily="34" charset="0"/>
              </a:rPr>
              <a:t> 2009</a:t>
            </a:r>
            <a:endParaRPr lang="en-US" sz="1800" dirty="0">
              <a:latin typeface="Arial" panose="020B0604020202020204" pitchFamily="34" charset="0"/>
              <a:cs typeface="Arial" panose="020B0604020202020204" pitchFamily="34" charset="0"/>
            </a:endParaRPr>
          </a:p>
        </p:txBody>
      </p:sp>
      <p:sp>
        <p:nvSpPr>
          <p:cNvPr id="3" name="Subtitle 2"/>
          <p:cNvSpPr txBox="1">
            <a:spLocks/>
          </p:cNvSpPr>
          <p:nvPr/>
        </p:nvSpPr>
        <p:spPr>
          <a:xfrm>
            <a:off x="2200760" y="2629786"/>
            <a:ext cx="2909455" cy="3141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b="1" dirty="0" smtClean="0">
                <a:latin typeface="Arial" panose="020B0604020202020204" pitchFamily="34" charset="0"/>
                <a:cs typeface="Arial" panose="020B0604020202020204" pitchFamily="34" charset="0"/>
              </a:rPr>
              <a:t>NỘI DUNG</a:t>
            </a:r>
          </a:p>
          <a:p>
            <a:pPr algn="l">
              <a:lnSpc>
                <a:spcPct val="100000"/>
              </a:lnSpc>
            </a:pPr>
            <a:endParaRPr lang="en-US" sz="2000" dirty="0" smtClean="0">
              <a:latin typeface="Arial" panose="020B0604020202020204" pitchFamily="34" charset="0"/>
              <a:cs typeface="Arial" panose="020B0604020202020204" pitchFamily="34" charset="0"/>
            </a:endParaRPr>
          </a:p>
          <a:p>
            <a:pPr algn="l">
              <a:lnSpc>
                <a:spcPct val="100000"/>
              </a:lnSpc>
            </a:pPr>
            <a:r>
              <a:rPr lang="en-US" sz="2000" dirty="0" smtClean="0">
                <a:latin typeface="Arial" panose="020B0604020202020204" pitchFamily="34" charset="0"/>
                <a:cs typeface="Arial" panose="020B0604020202020204" pitchFamily="34" charset="0"/>
              </a:rPr>
              <a:t>GIỚI THIỆU</a:t>
            </a:r>
          </a:p>
          <a:p>
            <a:pPr marL="342900" indent="-342900" algn="l">
              <a:lnSpc>
                <a:spcPct val="10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Phạm</a:t>
            </a:r>
            <a:r>
              <a:rPr lang="en-US" sz="2000" dirty="0" smtClean="0">
                <a:latin typeface="Arial" panose="020B0604020202020204" pitchFamily="34" charset="0"/>
                <a:cs typeface="Arial" panose="020B0604020202020204" pitchFamily="34" charset="0"/>
              </a:rPr>
              <a:t> vi</a:t>
            </a:r>
          </a:p>
          <a:p>
            <a:pPr marL="342900" indent="-342900" algn="l">
              <a:lnSpc>
                <a:spcPct val="10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Tổng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quát</a:t>
            </a:r>
            <a:endParaRPr lang="en-US" sz="2000" dirty="0" smtClean="0">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nghĩa</a:t>
            </a:r>
            <a:endParaRPr lang="en-US" sz="2000" dirty="0" smtClean="0">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Nguồn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cấp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nguồn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nuôi</a:t>
            </a:r>
            <a:r>
              <a:rPr lang="en-US" sz="2000" dirty="0" smtClean="0">
                <a:latin typeface="Arial" panose="020B0604020202020204" pitchFamily="34" charset="0"/>
                <a:cs typeface="Arial" panose="020B0604020202020204" pitchFamily="34" charset="0"/>
              </a:rPr>
              <a:t> LED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biến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áp</a:t>
            </a:r>
            <a:r>
              <a:rPr lang="en-US" sz="2000" dirty="0" smtClean="0">
                <a:latin typeface="Arial" panose="020B0604020202020204" pitchFamily="34" charset="0"/>
                <a:cs typeface="Arial" panose="020B0604020202020204" pitchFamily="34" charset="0"/>
              </a:rPr>
              <a:t> </a:t>
            </a:r>
          </a:p>
        </p:txBody>
      </p:sp>
      <p:sp>
        <p:nvSpPr>
          <p:cNvPr id="5" name="Subtitle 2"/>
          <p:cNvSpPr txBox="1">
            <a:spLocks/>
          </p:cNvSpPr>
          <p:nvPr/>
        </p:nvSpPr>
        <p:spPr>
          <a:xfrm>
            <a:off x="6271310" y="1950720"/>
            <a:ext cx="4810299" cy="41398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000" dirty="0" smtClean="0">
              <a:latin typeface="Arial" panose="020B0604020202020204" pitchFamily="34" charset="0"/>
              <a:cs typeface="Arial" panose="020B0604020202020204" pitchFamily="34" charset="0"/>
            </a:endParaRPr>
          </a:p>
          <a:p>
            <a:pPr marL="0" indent="0">
              <a:lnSpc>
                <a:spcPct val="100000"/>
              </a:lnSpc>
              <a:buNone/>
            </a:pPr>
            <a:r>
              <a:rPr lang="en-US" sz="2000" dirty="0" smtClean="0">
                <a:latin typeface="Arial" panose="020B0604020202020204" pitchFamily="34" charset="0"/>
                <a:cs typeface="Arial" panose="020B0604020202020204" pitchFamily="34" charset="0"/>
              </a:rPr>
              <a:t>KẾT CẤU</a:t>
            </a:r>
          </a:p>
          <a:p>
            <a:pPr>
              <a:lnSpc>
                <a:spcPct val="100000"/>
              </a:lnSpc>
            </a:pPr>
            <a:r>
              <a:rPr lang="en-US" sz="2000" dirty="0" err="1" smtClean="0">
                <a:latin typeface="Arial" panose="020B0604020202020204" pitchFamily="34" charset="0"/>
                <a:cs typeface="Arial" panose="020B0604020202020204" pitchFamily="34" charset="0"/>
              </a:rPr>
              <a:t>Xem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xét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môi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endParaRPr lang="en-US" sz="2000" dirty="0" smtClean="0">
              <a:latin typeface="Arial" panose="020B0604020202020204" pitchFamily="34" charset="0"/>
              <a:cs typeface="Arial" panose="020B0604020202020204" pitchFamily="34" charset="0"/>
            </a:endParaRPr>
          </a:p>
          <a:p>
            <a:pPr>
              <a:lnSpc>
                <a:spcPct val="10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cấu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học</a:t>
            </a:r>
            <a:endParaRPr lang="en-US" sz="2000" dirty="0" smtClean="0">
              <a:latin typeface="Arial" panose="020B0604020202020204" pitchFamily="34" charset="0"/>
              <a:cs typeface="Arial" panose="020B0604020202020204" pitchFamily="34" charset="0"/>
            </a:endParaRPr>
          </a:p>
          <a:p>
            <a:pPr>
              <a:lnSpc>
                <a:spcPct val="100000"/>
              </a:lnSpc>
            </a:pP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cấu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endParaRPr lang="en-US" sz="2000" dirty="0" smtClean="0">
              <a:latin typeface="Arial" panose="020B0604020202020204" pitchFamily="34" charset="0"/>
              <a:cs typeface="Arial" panose="020B0604020202020204" pitchFamily="34" charset="0"/>
            </a:endParaRPr>
          </a:p>
          <a:p>
            <a:pPr marL="0" indent="0">
              <a:lnSpc>
                <a:spcPct val="100000"/>
              </a:lnSpc>
              <a:buNone/>
            </a:pPr>
            <a:r>
              <a:rPr lang="en-US" sz="2000" dirty="0" smtClean="0">
                <a:latin typeface="Arial" panose="020B0604020202020204" pitchFamily="34" charset="0"/>
                <a:cs typeface="Arial" panose="020B0604020202020204" pitchFamily="34" charset="0"/>
              </a:rPr>
              <a:t>TÍNH NĂNG</a:t>
            </a:r>
          </a:p>
          <a:p>
            <a:pPr>
              <a:lnSpc>
                <a:spcPct val="100000"/>
              </a:lnSpc>
            </a:pPr>
            <a:r>
              <a:rPr lang="en-US" sz="2000" dirty="0" err="1" smtClean="0">
                <a:latin typeface="Arial" panose="020B0604020202020204" pitchFamily="34" charset="0"/>
                <a:cs typeface="Arial" panose="020B0604020202020204" pitchFamily="34" charset="0"/>
              </a:rPr>
              <a:t>Thử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năng</a:t>
            </a:r>
            <a:r>
              <a:rPr lang="en-US" sz="2000" dirty="0" smtClean="0">
                <a:latin typeface="Arial" panose="020B0604020202020204" pitchFamily="34" charset="0"/>
                <a:cs typeface="Arial" panose="020B0604020202020204" pitchFamily="34" charset="0"/>
              </a:rPr>
              <a:t> </a:t>
            </a:r>
          </a:p>
          <a:p>
            <a:pPr>
              <a:lnSpc>
                <a:spcPct val="10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nhãn</a:t>
            </a:r>
            <a:endParaRPr lang="en-US" sz="2000" dirty="0" smtClean="0">
              <a:latin typeface="Arial" panose="020B0604020202020204" pitchFamily="34" charset="0"/>
              <a:cs typeface="Arial" panose="020B0604020202020204" pitchFamily="34" charset="0"/>
            </a:endParaRPr>
          </a:p>
          <a:p>
            <a:pPr marL="0" indent="0">
              <a:lnSpc>
                <a:spcPct val="100000"/>
              </a:lnSpc>
              <a:buNone/>
            </a:pPr>
            <a:r>
              <a:rPr lang="en-US" sz="2000" dirty="0" smtClean="0">
                <a:latin typeface="Arial" panose="020B0604020202020204" pitchFamily="34" charset="0"/>
                <a:cs typeface="Arial" panose="020B0604020202020204" pitchFamily="34" charset="0"/>
              </a:rPr>
              <a:t>PHỤ LỤC A</a:t>
            </a:r>
          </a:p>
          <a:p>
            <a:pPr>
              <a:lnSpc>
                <a:spcPct val="100000"/>
              </a:lnSpc>
            </a:pPr>
            <a:r>
              <a:rPr lang="en-US" sz="2000" dirty="0" err="1" smtClean="0">
                <a:latin typeface="Arial" panose="020B0604020202020204" pitchFamily="34" charset="0"/>
                <a:cs typeface="Arial" panose="020B0604020202020204" pitchFamily="34" charset="0"/>
              </a:rPr>
              <a:t>Tiêu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phần</a:t>
            </a:r>
            <a:endParaRPr lang="en-US" sz="2000" dirty="0" smtClean="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315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858" y="78496"/>
            <a:ext cx="11873240" cy="6706388"/>
          </a:xfrm>
          <a:prstGeom prst="rect">
            <a:avLst/>
          </a:prstGeom>
        </p:spPr>
        <p:txBody>
          <a:bodyPr wrap="square">
            <a:spAutoFit/>
          </a:bodyPr>
          <a:lstStyle/>
          <a:p>
            <a:pPr algn="just">
              <a:lnSpc>
                <a:spcPct val="120000"/>
              </a:lnSpc>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a:t>
            </a:r>
          </a:p>
          <a:p>
            <a:pPr indent="-285750">
              <a:lnSpc>
                <a:spcPct val="12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Tiêu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a:t>
            </a:r>
            <a:r>
              <a:rPr lang="en-US" sz="2000" dirty="0" err="1" smtClean="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LED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đèn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dải</a:t>
            </a:r>
            <a:r>
              <a:rPr lang="en-US" sz="2000" dirty="0">
                <a:latin typeface="Arial" panose="020B0604020202020204" pitchFamily="34" charset="0"/>
                <a:cs typeface="Arial" panose="020B0604020202020204" pitchFamily="34" charset="0"/>
              </a:rPr>
              <a:t> 400-700 nm.</a:t>
            </a:r>
          </a:p>
          <a:p>
            <a:pPr indent="-285750">
              <a:lnSpc>
                <a:spcPct val="12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lắp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nhánh</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 600 </a:t>
            </a:r>
            <a:r>
              <a:rPr lang="en-US" sz="2000" dirty="0">
                <a:latin typeface="Arial" panose="020B0604020202020204" pitchFamily="34" charset="0"/>
                <a:cs typeface="Arial" panose="020B0604020202020204" pitchFamily="34" charset="0"/>
              </a:rPr>
              <a:t>V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pin, pin </a:t>
            </a:r>
            <a:r>
              <a:rPr lang="en-US" sz="2000" dirty="0" err="1">
                <a:latin typeface="Arial" panose="020B0604020202020204" pitchFamily="34" charset="0"/>
                <a:cs typeface="Arial" panose="020B0604020202020204" pitchFamily="34" charset="0"/>
              </a:rPr>
              <a:t>nhiên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pin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tự</a:t>
            </a:r>
            <a:r>
              <a:rPr lang="en-US" sz="2000" dirty="0">
                <a:latin typeface="Arial" panose="020B0604020202020204" pitchFamily="34" charset="0"/>
                <a:cs typeface="Arial" panose="020B0604020202020204" pitchFamily="34" charset="0"/>
              </a:rPr>
              <a:t> .</a:t>
            </a:r>
          </a:p>
          <a:p>
            <a:pPr indent="-285750">
              <a:lnSpc>
                <a:spcPct val="12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bổ</a:t>
            </a:r>
            <a:r>
              <a:rPr lang="en-US" sz="2000" dirty="0">
                <a:latin typeface="Arial" panose="020B0604020202020204" pitchFamily="34" charset="0"/>
                <a:cs typeface="Arial" panose="020B0604020202020204" pitchFamily="34" charset="0"/>
              </a:rPr>
              <a:t> sung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gồm</a:t>
            </a:r>
            <a:r>
              <a:rPr lang="en-US" sz="2000" dirty="0" smtClean="0">
                <a:latin typeface="Arial" panose="020B0604020202020204" pitchFamily="34"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48,</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153,</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chìm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676,</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924,</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sân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khấu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Studio,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1573,</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ray (track), UL 1574,</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1598,</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1786,</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1838,</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j)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balast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lắp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liền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1993,</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dấu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1994,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2108.</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1349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1404" y="989303"/>
            <a:ext cx="6781800" cy="369332"/>
          </a:xfrm>
          <a:prstGeom prst="rect">
            <a:avLst/>
          </a:prstGeom>
          <a:noFill/>
        </p:spPr>
        <p:txBody>
          <a:bodyPr wrap="square" rtlCol="0">
            <a:spAutoFit/>
          </a:bodyPr>
          <a:lstStyle/>
          <a:p>
            <a:r>
              <a:rPr lang="en-US" dirty="0">
                <a:latin typeface="Times New Roman" pitchFamily="18" charset="0"/>
                <a:cs typeface="Times New Roman" pitchFamily="18" charset="0"/>
              </a:rPr>
              <a:t>CÁC TIÊU CHUẨN YÊU CẦU MỸ-CANADA-MEXICO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411" y="1449893"/>
            <a:ext cx="8545485" cy="523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5951" y="342972"/>
            <a:ext cx="9881062" cy="646331"/>
          </a:xfrm>
          <a:prstGeom prst="rect">
            <a:avLst/>
          </a:prstGeom>
        </p:spPr>
        <p:txBody>
          <a:bodyPr wrap="square">
            <a:spAutoFit/>
          </a:bodyPr>
          <a:lstStyle/>
          <a:p>
            <a:pPr>
              <a:lnSpc>
                <a:spcPct val="150000"/>
              </a:lnSpc>
            </a:pPr>
            <a:r>
              <a:rPr lang="en-US" sz="2400" b="1" dirty="0" smtClean="0">
                <a:latin typeface="Arial" panose="020B0604020202020204" pitchFamily="34" charset="0"/>
                <a:cs typeface="Arial" panose="020B0604020202020204" pitchFamily="34" charset="0"/>
              </a:rPr>
              <a:t>I. </a:t>
            </a:r>
            <a:r>
              <a:rPr lang="en-US" sz="2400" b="1" dirty="0" err="1" smtClean="0">
                <a:latin typeface="Arial" panose="020B0604020202020204" pitchFamily="34" charset="0"/>
                <a:cs typeface="Arial" panose="020B0604020202020204" pitchFamily="34" charset="0"/>
              </a:rPr>
              <a:t>Một</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nét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về</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chuẩn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dụng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trường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Âu</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Mỹ</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814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02" y="329169"/>
            <a:ext cx="12045417" cy="5293757"/>
          </a:xfrm>
          <a:prstGeom prst="rect">
            <a:avLst/>
          </a:prstGeom>
        </p:spPr>
        <p:txBody>
          <a:bodyPr wrap="square">
            <a:spAutoFit/>
          </a:bodyPr>
          <a:lstStyle/>
          <a:p>
            <a:pPr algn="just">
              <a:lnSpc>
                <a:spcPct val="130000"/>
              </a:lnSpc>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b="1"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TẤM RÀO CHẮN (Barrier) -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cận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giật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MẠCH ĐIỆN, CẤP ĐỘ 2 -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nuôi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UL 1310,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5085-3. </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MẠCH GIỚI HẠN ĐIỆN NĂNG THẾ THẤP CÁCH LY (LVLE) -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nuôi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nuôi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đỉnh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42,4 V  (30 V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rms</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60 V DC;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 amps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0-42,4 V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đỉnh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0-30 V DC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150 / V amps,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30-60 V dc.</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VỎ HỘP BAO (Enclosure), ĐIỆN -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nhằm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cận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mức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vượt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LVLE.</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VỎ HỘP BAO, CHÁY -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thiểu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lây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lửa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hay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ngọn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lửa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93467" y="5833515"/>
            <a:ext cx="10130445" cy="338554"/>
          </a:xfrm>
          <a:prstGeom prst="rect">
            <a:avLst/>
          </a:prstGeom>
        </p:spPr>
        <p:txBody>
          <a:bodyPr wrap="square">
            <a:spAutoFit/>
          </a:bodyPr>
          <a:lstStyle/>
          <a:p>
            <a:r>
              <a:rPr lang="en-US" sz="1600" dirty="0" err="1" smtClean="0">
                <a:latin typeface="Arial" panose="020B0604020202020204" pitchFamily="34" charset="0"/>
              </a:rPr>
              <a:t>Nguồn</a:t>
            </a:r>
            <a:r>
              <a:rPr lang="en-US" sz="1600" dirty="0" smtClean="0">
                <a:latin typeface="Arial" panose="020B0604020202020204" pitchFamily="34" charset="0"/>
              </a:rPr>
              <a:t> </a:t>
            </a:r>
            <a:r>
              <a:rPr lang="en-US" sz="1600" dirty="0" err="1" smtClean="0">
                <a:latin typeface="Arial" panose="020B0604020202020204" pitchFamily="34" charset="0"/>
              </a:rPr>
              <a:t>Cấp</a:t>
            </a:r>
            <a:r>
              <a:rPr lang="en-US" sz="1600" dirty="0" smtClean="0">
                <a:latin typeface="Arial" panose="020B0604020202020204" pitchFamily="34" charset="0"/>
              </a:rPr>
              <a:t> </a:t>
            </a:r>
            <a:r>
              <a:rPr lang="en-US" sz="1600" dirty="0" err="1" smtClean="0">
                <a:latin typeface="Arial" panose="020B0604020202020204" pitchFamily="34" charset="0"/>
              </a:rPr>
              <a:t>độ</a:t>
            </a:r>
            <a:r>
              <a:rPr lang="en-US" sz="1600" dirty="0" smtClean="0">
                <a:latin typeface="Arial" panose="020B0604020202020204" pitchFamily="34" charset="0"/>
              </a:rPr>
              <a:t> 2: </a:t>
            </a:r>
            <a:r>
              <a:rPr lang="en-US" sz="1600" dirty="0" err="1" smtClean="0">
                <a:latin typeface="Arial" panose="020B0604020202020204" pitchFamily="34" charset="0"/>
              </a:rPr>
              <a:t>điện</a:t>
            </a:r>
            <a:r>
              <a:rPr lang="en-US" sz="1600" dirty="0" smtClean="0">
                <a:latin typeface="Arial" panose="020B0604020202020204" pitchFamily="34" charset="0"/>
              </a:rPr>
              <a:t> </a:t>
            </a:r>
            <a:r>
              <a:rPr lang="en-US" sz="1600" dirty="0" err="1" smtClean="0">
                <a:latin typeface="Arial" panose="020B0604020202020204" pitchFamily="34" charset="0"/>
              </a:rPr>
              <a:t>áp</a:t>
            </a:r>
            <a:r>
              <a:rPr lang="en-US" sz="1600" dirty="0" smtClean="0">
                <a:latin typeface="Arial" panose="020B0604020202020204" pitchFamily="34" charset="0"/>
              </a:rPr>
              <a:t> </a:t>
            </a:r>
            <a:r>
              <a:rPr lang="en-US" sz="1600" dirty="0" err="1" smtClean="0">
                <a:latin typeface="Arial" panose="020B0604020202020204" pitchFamily="34" charset="0"/>
              </a:rPr>
              <a:t>lối</a:t>
            </a:r>
            <a:r>
              <a:rPr lang="en-US" sz="1600" dirty="0" smtClean="0">
                <a:latin typeface="Arial" panose="020B0604020202020204" pitchFamily="34" charset="0"/>
              </a:rPr>
              <a:t> </a:t>
            </a:r>
            <a:r>
              <a:rPr lang="en-US" sz="1600" dirty="0" err="1" smtClean="0">
                <a:latin typeface="Arial" panose="020B0604020202020204" pitchFamily="34" charset="0"/>
              </a:rPr>
              <a:t>ra</a:t>
            </a:r>
            <a:r>
              <a:rPr lang="en-US" sz="1600" dirty="0" smtClean="0">
                <a:latin typeface="Arial" panose="020B0604020202020204" pitchFamily="34" charset="0"/>
              </a:rPr>
              <a:t> max 42,4 V </a:t>
            </a:r>
            <a:r>
              <a:rPr lang="en-US" sz="1600" dirty="0" err="1" smtClean="0">
                <a:latin typeface="Arial" panose="020B0604020202020204" pitchFamily="34" charset="0"/>
              </a:rPr>
              <a:t>đỉnh</a:t>
            </a:r>
            <a:r>
              <a:rPr lang="en-US" sz="1600" dirty="0" smtClean="0">
                <a:latin typeface="Arial" panose="020B0604020202020204" pitchFamily="34" charset="0"/>
              </a:rPr>
              <a:t> AC, 60V DC ; </a:t>
            </a:r>
            <a:r>
              <a:rPr lang="en-US" sz="1600" dirty="0" err="1" smtClean="0">
                <a:latin typeface="Arial" panose="020B0604020202020204" pitchFamily="34" charset="0"/>
              </a:rPr>
              <a:t>Pmax</a:t>
            </a:r>
            <a:r>
              <a:rPr lang="en-US" sz="1600" dirty="0" smtClean="0">
                <a:latin typeface="Arial" panose="020B0604020202020204" pitchFamily="34" charset="0"/>
              </a:rPr>
              <a:t> = 660W; </a:t>
            </a:r>
            <a:r>
              <a:rPr lang="en-US" sz="1600" dirty="0" err="1" smtClean="0">
                <a:latin typeface="Arial" panose="020B0604020202020204" pitchFamily="34" charset="0"/>
              </a:rPr>
              <a:t>điện</a:t>
            </a:r>
            <a:r>
              <a:rPr lang="en-US" sz="1600" dirty="0" smtClean="0">
                <a:latin typeface="Arial" panose="020B0604020202020204" pitchFamily="34" charset="0"/>
              </a:rPr>
              <a:t> </a:t>
            </a:r>
            <a:r>
              <a:rPr lang="en-US" sz="1600" dirty="0" err="1" smtClean="0">
                <a:latin typeface="Arial" panose="020B0604020202020204" pitchFamily="34" charset="0"/>
              </a:rPr>
              <a:t>áp</a:t>
            </a:r>
            <a:r>
              <a:rPr lang="en-US" sz="1600" dirty="0" smtClean="0">
                <a:latin typeface="Arial" panose="020B0604020202020204" pitchFamily="34" charset="0"/>
              </a:rPr>
              <a:t> </a:t>
            </a:r>
            <a:r>
              <a:rPr lang="en-US" sz="1600" dirty="0" err="1" smtClean="0">
                <a:latin typeface="Arial" panose="020B0604020202020204" pitchFamily="34" charset="0"/>
              </a:rPr>
              <a:t>lối</a:t>
            </a:r>
            <a:r>
              <a:rPr lang="en-US" sz="1600" dirty="0" smtClean="0">
                <a:latin typeface="Arial" panose="020B0604020202020204" pitchFamily="34" charset="0"/>
              </a:rPr>
              <a:t> </a:t>
            </a:r>
            <a:r>
              <a:rPr lang="en-US" sz="1600" dirty="0" err="1" smtClean="0">
                <a:latin typeface="Arial" panose="020B0604020202020204" pitchFamily="34" charset="0"/>
              </a:rPr>
              <a:t>vào</a:t>
            </a:r>
            <a:r>
              <a:rPr lang="en-US" sz="1600" dirty="0" smtClean="0">
                <a:latin typeface="Arial" panose="020B0604020202020204" pitchFamily="34" charset="0"/>
              </a:rPr>
              <a:t> ≤ 600 V</a:t>
            </a:r>
            <a:endParaRPr lang="en-US" sz="1600" dirty="0"/>
          </a:p>
        </p:txBody>
      </p:sp>
    </p:spTree>
    <p:extLst>
      <p:ext uri="{BB962C8B-B14F-4D97-AF65-F5344CB8AC3E}">
        <p14:creationId xmlns:p14="http://schemas.microsoft.com/office/powerpoint/2010/main" val="4145361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707" y="410686"/>
            <a:ext cx="11950021" cy="6093976"/>
          </a:xfrm>
          <a:prstGeom prst="rect">
            <a:avLst/>
          </a:prstGeom>
        </p:spPr>
        <p:txBody>
          <a:bodyPr wrap="square">
            <a:spAutoFit/>
          </a:bodyPr>
          <a:lstStyle/>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VỊ TRÍ KHÔ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ướt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xuyên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ướt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tòa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dựng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miễn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đủ</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ngừa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tụ</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VỊ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TRÍ ẨM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ngoài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hường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xuyên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tụ</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gồm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VỊ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TRÍ ƯỚT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giọt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tóe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chảy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PHẦN KHÔNG CÓ ĐIỆN (Dead conductive)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PHẦN CÓ ĐIỆN NGUY HIỂM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hỏa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PHẦN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CÓ ĐIỆN (Live part)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endPar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 CƠ ĐIỆN GIẬT-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giật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tồn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bất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dẫn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dẫn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hở</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đỉnh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hơn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42,4 V (30 V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rms</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60 V dc,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chúng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vượt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0,5 mA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rò</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30000"/>
              </a:lnSpc>
              <a:buFontTx/>
              <a:buChar char="-"/>
            </a:pP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079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83" y="211084"/>
            <a:ext cx="11573093" cy="5693866"/>
          </a:xfrm>
          <a:prstGeom prst="rect">
            <a:avLst/>
          </a:prstGeom>
        </p:spPr>
        <p:txBody>
          <a:bodyPr wrap="square">
            <a:spAutoFit/>
          </a:bodyPr>
          <a:lstStyle/>
          <a:p>
            <a:pPr algn="just">
              <a:lnSpc>
                <a:spcPct val="130000"/>
              </a:lnSpc>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nuôi</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(Driver) LED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nuôi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(Driver) LED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tuân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ứng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UL 1310,</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nghệ</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tin - An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60950-1</a:t>
            </a: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hơn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UL 1012.</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LED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tuân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sẽ</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ứng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5085-1,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UL 5085-3,</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Audio-, radio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hình-Loại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1411,</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đích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5085-2,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đích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suất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1561.</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khiển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(Driver) LED,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sẽ</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2217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81" y="279067"/>
            <a:ext cx="12066357" cy="6173998"/>
          </a:xfrm>
          <a:prstGeom prst="rect">
            <a:avLst/>
          </a:prstGeom>
        </p:spPr>
        <p:txBody>
          <a:bodyPr wrap="square">
            <a:spAutoFit/>
          </a:bodyPr>
          <a:lstStyle/>
          <a:p>
            <a:pPr algn="just">
              <a:lnSpc>
                <a:spcPct val="130000"/>
              </a:lnSpc>
            </a:pP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 CẤU</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Xem</a:t>
            </a:r>
            <a:r>
              <a:rPr lang="en-US" sz="2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xét</a:t>
            </a:r>
            <a:r>
              <a:rPr lang="en-US" sz="2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môi</a:t>
            </a:r>
            <a:r>
              <a:rPr lang="en-US" sz="2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endParaRPr lang="en-US" sz="24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bất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tin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dẫn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minh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ngụ</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ẩm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ẩm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sẽ</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Chịu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trừ</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nhúng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conformal,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endPar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ẩm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bất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tin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dẫn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minh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ngụ</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Chịu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trừ</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nhúng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conformal,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vỏ</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polymer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tuân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phơi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UV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đập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polymer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 746C,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nơi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ướt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1488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809" y="401135"/>
            <a:ext cx="11510271" cy="6103209"/>
          </a:xfrm>
          <a:prstGeom prst="rect">
            <a:avLst/>
          </a:prstGeom>
        </p:spPr>
        <p:txBody>
          <a:bodyPr wrap="square">
            <a:spAutoFit/>
          </a:bodyPr>
          <a:lstStyle/>
          <a:p>
            <a:pPr algn="just">
              <a:lnSpc>
                <a:spcPct val="130000"/>
              </a:lnSpc>
            </a:pPr>
            <a:r>
              <a:rPr lang="en-US" sz="24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cấu</a:t>
            </a:r>
            <a:r>
              <a:rPr lang="en-US" sz="2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khí</a:t>
            </a:r>
            <a:endParaRPr lang="en-US" sz="24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ứng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trên</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tuân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ứng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thù</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sẽ</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tuân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Vỏ</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ngăn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ngừa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dẫn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giật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kiềm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chế</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bất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ngọn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lửa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khởi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ngăn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ngừa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hỏng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giật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cháy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vỏ</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phù</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TC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giật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cháy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sẽ</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vỏ</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mức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LVLE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bọc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dính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chặt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vỏ</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giật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cháy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hỗ</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trợ</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dính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kỹ</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thuật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chẳng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xi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măng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siêu</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âm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ứng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nhiệt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7151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hình 31"/>
          <p:cNvSpPr>
            <a:spLocks noChangeAspect="1" noChangeArrowheads="1"/>
          </p:cNvSpPr>
          <p:nvPr/>
        </p:nvSpPr>
        <p:spPr bwMode="auto">
          <a:xfrm>
            <a:off x="0" y="0"/>
            <a:ext cx="457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1030"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8741"/>
            <a:ext cx="12166277" cy="60178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227214" y="6704111"/>
            <a:ext cx="25718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Ngoại</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lệ</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Phần</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của</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vỏ</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hộp</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bao</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tuân</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thủ</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các</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thử</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nghiệm</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độ</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bền</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cơ</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học</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các</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vỏ</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hộp</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kim</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loại</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không</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cần</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phải</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tuân</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theo</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các</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độ</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dày</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quy</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định</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trong</a:t>
            </a:r>
            <a:r>
              <a:rPr kumimoji="0" lang="en-US" sz="1400" b="0"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400" b="0" i="1"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bảng</a:t>
            </a:r>
            <a:endParaRPr kumimoji="0" lang="en-US" sz="1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9"/>
          <p:cNvSpPr>
            <a:spLocks noChangeArrowheads="1"/>
          </p:cNvSpPr>
          <p:nvPr/>
        </p:nvSpPr>
        <p:spPr bwMode="auto">
          <a:xfrm>
            <a:off x="0" y="466725"/>
            <a:ext cx="2247297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1655844" y="466725"/>
            <a:ext cx="9423282"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dày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thiểu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vỏ</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hộp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phụ</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thuộc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loại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kim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vỏ</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hộp</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516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160" y="682094"/>
            <a:ext cx="10923937" cy="6536661"/>
          </a:xfrm>
          <a:prstGeom prst="rect">
            <a:avLst/>
          </a:prstGeom>
        </p:spPr>
        <p:txBody>
          <a:bodyPr wrap="square">
            <a:spAutoFit/>
          </a:bodyPr>
          <a:lstStyle/>
          <a:p>
            <a:pPr algn="just">
              <a:lnSpc>
                <a:spcPct val="130000"/>
              </a:lnSpc>
            </a:pP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Tất</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kim</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sắt</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chống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ăn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mòn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sơn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phủ</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nhôm</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kim</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nhôm</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thép</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gỉ</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tương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chống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ăn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mòn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Lớp</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phủ</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vỏ</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thép</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Bên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vỏ</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đầy</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nhúng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phủ</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(potting compound).</a:t>
            </a:r>
            <a:endParaRPr lang="en-US"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bề</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kim</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phẳng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kẹp</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chặt</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endParaRPr lang="en-US"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Ở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nơi</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vòng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bề</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trượt</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lề</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chân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lề</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phận</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tương</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30000"/>
              </a:lnSpc>
            </a:pPr>
            <a:r>
              <a:rPr lang="en-US" b="1" dirty="0" err="1" smtClean="0">
                <a:latin typeface="Arial" panose="020B0604020202020204" pitchFamily="34" charset="0"/>
                <a:cs typeface="Arial" panose="020B0604020202020204" pitchFamily="34" charset="0"/>
              </a:rPr>
              <a:t>Bảo</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vệ</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dây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dẫn</a:t>
            </a:r>
            <a:endParaRPr lang="en-US" dirty="0">
              <a:latin typeface="Arial" panose="020B0604020202020204" pitchFamily="34" charset="0"/>
              <a:cs typeface="Arial" panose="020B0604020202020204" pitchFamily="34" charset="0"/>
            </a:endParaRPr>
          </a:p>
          <a:p>
            <a:pPr>
              <a:lnSpc>
                <a:spcPct val="130000"/>
              </a:lnSpc>
            </a:pP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dẫn</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vượt</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khỏi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cắt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mòn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vệ</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khi</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tấm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dày</a:t>
            </a:r>
            <a:r>
              <a:rPr lang="en-US" dirty="0" smtClean="0">
                <a:latin typeface="Arial" panose="020B0604020202020204" pitchFamily="34" charset="0"/>
                <a:cs typeface="Arial" panose="020B0604020202020204" pitchFamily="34" charset="0"/>
              </a:rPr>
              <a:t> &lt; 1,1 </a:t>
            </a:r>
            <a:r>
              <a:rPr lang="en-US" dirty="0">
                <a:latin typeface="Arial" panose="020B0604020202020204" pitchFamily="34" charset="0"/>
                <a:cs typeface="Arial" panose="020B0604020202020204" pitchFamily="34" charset="0"/>
              </a:rPr>
              <a:t>mm (0,042 </a:t>
            </a:r>
            <a:r>
              <a:rPr lang="en-US" dirty="0" smtClean="0">
                <a:latin typeface="Arial" panose="020B0604020202020204" pitchFamily="34" charset="0"/>
                <a:cs typeface="Arial" panose="020B0604020202020204" pitchFamily="34" charset="0"/>
              </a:rPr>
              <a:t>in):</a:t>
            </a:r>
            <a:endParaRPr lang="en-US" dirty="0">
              <a:latin typeface="Arial" panose="020B0604020202020204" pitchFamily="34" charset="0"/>
              <a:cs typeface="Arial" panose="020B0604020202020204" pitchFamily="34" charset="0"/>
            </a:endParaRPr>
          </a:p>
          <a:p>
            <a:pPr>
              <a:lnSpc>
                <a:spcPct val="130000"/>
              </a:lnSpc>
            </a:pP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Cuộn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 120 </a:t>
            </a:r>
            <a:r>
              <a:rPr lang="en-US" dirty="0" err="1">
                <a:latin typeface="Arial" panose="020B0604020202020204" pitchFamily="34" charset="0"/>
                <a:cs typeface="Arial" panose="020B0604020202020204" pitchFamily="34" charset="0"/>
              </a:rPr>
              <a:t>độ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hoặc</a:t>
            </a:r>
            <a:endParaRPr lang="en-US" dirty="0">
              <a:latin typeface="Arial" panose="020B0604020202020204" pitchFamily="34" charset="0"/>
              <a:cs typeface="Arial" panose="020B0604020202020204" pitchFamily="34" charset="0"/>
            </a:endParaRPr>
          </a:p>
          <a:p>
            <a:pPr>
              <a:lnSpc>
                <a:spcPct val="130000"/>
              </a:lnSpc>
            </a:pPr>
            <a:r>
              <a:rPr lang="en-US" dirty="0">
                <a:latin typeface="Arial" panose="020B0604020202020204" pitchFamily="34" charset="0"/>
                <a:cs typeface="Arial" panose="020B0604020202020204" pitchFamily="34" charset="0"/>
              </a:rPr>
              <a:t>b) </a:t>
            </a:r>
            <a:r>
              <a:rPr lang="en-US" dirty="0" err="1">
                <a:latin typeface="Arial" panose="020B0604020202020204" pitchFamily="34" charset="0"/>
                <a:cs typeface="Arial" panose="020B0604020202020204" pitchFamily="34" charset="0"/>
              </a:rPr>
              <a:t>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lót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a:t>
            </a:r>
            <a:r>
              <a:rPr lang="en-US" dirty="0">
                <a:latin typeface="Arial" panose="020B0604020202020204" pitchFamily="34" charset="0"/>
                <a:cs typeface="Arial" panose="020B0604020202020204" pitchFamily="34" charset="0"/>
              </a:rPr>
              <a:t> so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1,2 mm (0,047 in), </a:t>
            </a:r>
            <a:r>
              <a:rPr lang="en-US" dirty="0" err="1">
                <a:latin typeface="Arial" panose="020B0604020202020204" pitchFamily="34" charset="0"/>
                <a:cs typeface="Arial" panose="020B0604020202020204" pitchFamily="34" charset="0"/>
              </a:rPr>
              <a:t>hoặc</a:t>
            </a:r>
            <a:endParaRPr lang="en-US" dirty="0">
              <a:latin typeface="Arial" panose="020B0604020202020204" pitchFamily="34" charset="0"/>
              <a:cs typeface="Arial" panose="020B0604020202020204" pitchFamily="34" charset="0"/>
            </a:endParaRPr>
          </a:p>
          <a:p>
            <a:pPr>
              <a:lnSpc>
                <a:spcPct val="130000"/>
              </a:lnSpc>
            </a:pPr>
            <a:r>
              <a:rPr lang="en-US" dirty="0">
                <a:latin typeface="Arial" panose="020B0604020202020204" pitchFamily="34" charset="0"/>
                <a:cs typeface="Arial" panose="020B0604020202020204" pitchFamily="34" charset="0"/>
              </a:rPr>
              <a:t>c) </a:t>
            </a:r>
            <a:r>
              <a:rPr lang="en-US" dirty="0" err="1">
                <a:latin typeface="Arial" panose="020B0604020202020204" pitchFamily="34" charset="0"/>
                <a:cs typeface="Arial" panose="020B0604020202020204" pitchFamily="34" charset="0"/>
              </a:rPr>
              <a:t>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lót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thủy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0,25 mm (0.010 in</a:t>
            </a:r>
            <a:r>
              <a:rPr lang="en-US" dirty="0" smtClean="0">
                <a:latin typeface="Arial" panose="020B0604020202020204" pitchFamily="34" charset="0"/>
                <a:cs typeface="Arial" panose="020B0604020202020204" pitchFamily="34" charset="0"/>
              </a:rPr>
              <a:t>).</a:t>
            </a:r>
          </a:p>
          <a:p>
            <a:pPr algn="just">
              <a:lnSpc>
                <a:spcPct val="130000"/>
              </a:lnSpc>
            </a:pPr>
            <a:r>
              <a:rPr lang="en-US"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polymer </a:t>
            </a: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dùng</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vỏ</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endParaRPr lang="en-US"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polymer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(RTI),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đập</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sức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nhựa</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polymer -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UL 746C,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lớn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smtClean="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30000"/>
              </a:lnSpc>
            </a:pPr>
            <a:endParaRPr lang="en-US" dirty="0">
              <a:latin typeface="Arial" panose="020B0604020202020204" pitchFamily="34" charset="0"/>
              <a:cs typeface="Arial" panose="020B0604020202020204" pitchFamily="34" charset="0"/>
            </a:endParaRPr>
          </a:p>
          <a:p>
            <a:pPr algn="just">
              <a:lnSpc>
                <a:spcPct val="130000"/>
              </a:lnSpc>
            </a:pP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8156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364" y="1299007"/>
            <a:ext cx="8022974" cy="5298077"/>
          </a:xfrm>
          <a:prstGeom prst="rect">
            <a:avLst/>
          </a:prstGeom>
          <a:noFill/>
          <a:ln>
            <a:noFill/>
          </a:ln>
        </p:spPr>
      </p:pic>
      <p:sp>
        <p:nvSpPr>
          <p:cNvPr id="2" name="TextBox 1"/>
          <p:cNvSpPr txBox="1"/>
          <p:nvPr/>
        </p:nvSpPr>
        <p:spPr>
          <a:xfrm>
            <a:off x="3480392" y="591121"/>
            <a:ext cx="5604712"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vỏ</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hộp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bằng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nhựa</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744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834" y="836815"/>
            <a:ext cx="11205471" cy="6401753"/>
          </a:xfrm>
          <a:prstGeom prst="rect">
            <a:avLst/>
          </a:prstGeom>
        </p:spPr>
        <p:txBody>
          <a:bodyPr wrap="square">
            <a:spAutoFit/>
          </a:bodyPr>
          <a:lstStyle/>
          <a:p>
            <a:pPr algn="just">
              <a:lnSpc>
                <a:spcPct val="130000"/>
              </a:lnSpc>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lỗ</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mở</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vỏ</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(Enclosure openings)</a:t>
            </a: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Ngoại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trừ</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lỗ</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mở</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(open holes)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sẽ</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bất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bề</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vỏ</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chống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cháy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giật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smtClean="0">
                <a:effectLst/>
                <a:latin typeface="Arial" panose="020B0604020202020204" pitchFamily="34" charset="0"/>
                <a:ea typeface="Times New Roman" panose="02020603050405020304" pitchFamily="18" charset="0"/>
                <a:cs typeface="Arial" panose="020B0604020202020204" pitchFamily="34" charset="0"/>
              </a:rPr>
              <a:t>(</a:t>
            </a:r>
            <a:r>
              <a:rPr lang="en-US" sz="2000" i="1" dirty="0" err="1" smtClean="0">
                <a:effectLst/>
                <a:latin typeface="Arial" panose="020B0604020202020204" pitchFamily="34" charset="0"/>
                <a:ea typeface="Times New Roman" panose="02020603050405020304" pitchFamily="18" charset="0"/>
                <a:cs typeface="Arial" panose="020B0604020202020204" pitchFamily="34" charset="0"/>
              </a:rPr>
              <a:t>có</a:t>
            </a:r>
            <a:r>
              <a:rPr lang="en-US" sz="2000" i="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effectLst/>
                <a:latin typeface="Arial" panose="020B0604020202020204" pitchFamily="34" charset="0"/>
                <a:ea typeface="Times New Roman" panose="02020603050405020304" pitchFamily="18" charset="0"/>
                <a:cs typeface="Arial" panose="020B0604020202020204" pitchFamily="34" charset="0"/>
              </a:rPr>
              <a:t>ngoại</a:t>
            </a:r>
            <a:r>
              <a:rPr lang="en-US" sz="2000" i="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effectLst/>
                <a:latin typeface="Arial" panose="020B0604020202020204" pitchFamily="34" charset="0"/>
                <a:ea typeface="Times New Roman" panose="02020603050405020304" pitchFamily="18" charset="0"/>
                <a:cs typeface="Arial" panose="020B0604020202020204" pitchFamily="34" charset="0"/>
              </a:rPr>
              <a:t>lệ</a:t>
            </a:r>
            <a:r>
              <a:rPr lang="en-US" sz="2000" i="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2000" i="1"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lỗ</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mở</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lắp</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kín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nhìn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tới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lõi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cuộn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hở</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hắt</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vách</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ngăn</a:t>
            </a: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nhúng</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phủ</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nhúng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phủ</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(potting)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rỉ</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giọt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thoát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(RTI)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nhúng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phủ</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nhựa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(asphalt)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15°C (27°F)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mềm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mềm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hóa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nhựa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gốc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Cửa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Naval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(Ring-and-Ball), ASTM E28.</a:t>
            </a:r>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7656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2" y="660258"/>
            <a:ext cx="11393978" cy="5773888"/>
          </a:xfrm>
          <a:prstGeom prst="rect">
            <a:avLst/>
          </a:prstGeom>
        </p:spPr>
        <p:txBody>
          <a:bodyPr wrap="square">
            <a:spAutoFit/>
          </a:bodyPr>
          <a:lstStyle/>
          <a:p>
            <a:pPr algn="just">
              <a:lnSpc>
                <a:spcPct val="130000"/>
              </a:lnSpc>
            </a:pPr>
            <a:r>
              <a:rPr lang="en-US" sz="24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4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cấu</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endParaRPr lang="en-US" sz="24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1.3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sắt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gỉ</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mòn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xoay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Ma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chặn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xoay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long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Khả</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khớp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4,45 N (1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lbf</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6023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4720" y="372687"/>
            <a:ext cx="6781800" cy="369332"/>
          </a:xfrm>
          <a:prstGeom prst="rect">
            <a:avLst/>
          </a:prstGeom>
          <a:noFill/>
        </p:spPr>
        <p:txBody>
          <a:bodyPr wrap="square" rtlCol="0">
            <a:spAutoFit/>
          </a:bodyPr>
          <a:lstStyle/>
          <a:p>
            <a:r>
              <a:rPr lang="en-US" dirty="0">
                <a:latin typeface="Times New Roman" pitchFamily="18" charset="0"/>
                <a:cs typeface="Times New Roman" pitchFamily="18" charset="0"/>
              </a:rPr>
              <a:t>CÁC TIÊU CHUẨN YÊU CẦU MỸ-CANADA-MEXICO</a:t>
            </a:r>
          </a:p>
        </p:txBody>
      </p:sp>
      <p:graphicFrame>
        <p:nvGraphicFramePr>
          <p:cNvPr id="2" name="Table 1"/>
          <p:cNvGraphicFramePr>
            <a:graphicFrameLocks noGrp="1"/>
          </p:cNvGraphicFramePr>
          <p:nvPr>
            <p:extLst>
              <p:ext uri="{D42A27DB-BD31-4B8C-83A1-F6EECF244321}">
                <p14:modId xmlns:p14="http://schemas.microsoft.com/office/powerpoint/2010/main" val="77870635"/>
              </p:ext>
            </p:extLst>
          </p:nvPr>
        </p:nvGraphicFramePr>
        <p:xfrm>
          <a:off x="1487977" y="1116643"/>
          <a:ext cx="8947265" cy="5171936"/>
        </p:xfrm>
        <a:graphic>
          <a:graphicData uri="http://schemas.openxmlformats.org/drawingml/2006/table">
            <a:tbl>
              <a:tblPr firstRow="1" bandRow="1">
                <a:tableStyleId>{5C22544A-7EE6-4342-B048-85BDC9FD1C3A}</a:tableStyleId>
              </a:tblPr>
              <a:tblGrid>
                <a:gridCol w="2071126"/>
                <a:gridCol w="3396647"/>
                <a:gridCol w="3479492"/>
              </a:tblGrid>
              <a:tr h="695898">
                <a:tc>
                  <a:txBody>
                    <a:bodyPr/>
                    <a:lstStyle/>
                    <a:p>
                      <a:r>
                        <a:rPr lang="en-US" sz="2000" dirty="0" err="1" smtClean="0"/>
                        <a:t>Quy</a:t>
                      </a:r>
                      <a:r>
                        <a:rPr lang="en-US" sz="2000" dirty="0" smtClean="0"/>
                        <a:t> </a:t>
                      </a:r>
                      <a:r>
                        <a:rPr lang="en-US" sz="2000" dirty="0" err="1" smtClean="0"/>
                        <a:t>định</a:t>
                      </a:r>
                      <a:r>
                        <a:rPr lang="en-US" sz="2000" baseline="0" dirty="0" smtClean="0"/>
                        <a:t> </a:t>
                      </a:r>
                      <a:r>
                        <a:rPr lang="en-US" sz="2000" baseline="0" dirty="0" err="1" smtClean="0"/>
                        <a:t>liên</a:t>
                      </a:r>
                      <a:r>
                        <a:rPr lang="en-US" sz="2000" baseline="0" dirty="0" smtClean="0"/>
                        <a:t> bang (Regulation)</a:t>
                      </a:r>
                      <a:endParaRPr lang="en-US" sz="2000" dirty="0"/>
                    </a:p>
                  </a:txBody>
                  <a:tcPr marL="99414" marR="99414" marT="49707" marB="49707"/>
                </a:tc>
                <a:tc>
                  <a:txBody>
                    <a:bodyPr/>
                    <a:lstStyle/>
                    <a:p>
                      <a:endParaRPr lang="en-US" sz="2000" dirty="0"/>
                    </a:p>
                  </a:txBody>
                  <a:tcPr marL="99414" marR="99414" marT="49707" marB="49707"/>
                </a:tc>
                <a:tc>
                  <a:txBody>
                    <a:bodyPr/>
                    <a:lstStyle/>
                    <a:p>
                      <a:r>
                        <a:rPr lang="en-US" sz="2000" dirty="0" err="1" smtClean="0"/>
                        <a:t>Ghi</a:t>
                      </a:r>
                      <a:r>
                        <a:rPr lang="en-US" sz="2000" dirty="0" smtClean="0"/>
                        <a:t> </a:t>
                      </a:r>
                      <a:r>
                        <a:rPr lang="en-US" sz="2000" dirty="0" err="1" smtClean="0"/>
                        <a:t>chú</a:t>
                      </a:r>
                      <a:endParaRPr lang="en-US" sz="2000" dirty="0"/>
                    </a:p>
                  </a:txBody>
                  <a:tcPr marL="99414" marR="99414" marT="49707" marB="49707"/>
                </a:tc>
              </a:tr>
              <a:tr h="513638">
                <a:tc>
                  <a:txBody>
                    <a:bodyPr/>
                    <a:lstStyle/>
                    <a:p>
                      <a:r>
                        <a:rPr lang="en-US" sz="2000" dirty="0" smtClean="0"/>
                        <a:t>DOE</a:t>
                      </a:r>
                      <a:endParaRPr lang="en-US" sz="2000" dirty="0"/>
                    </a:p>
                  </a:txBody>
                  <a:tcPr marL="99414" marR="99414" marT="49707" marB="49707"/>
                </a:tc>
                <a:tc>
                  <a:txBody>
                    <a:bodyPr/>
                    <a:lstStyle/>
                    <a:p>
                      <a:endParaRPr lang="en-US" sz="2000" dirty="0"/>
                    </a:p>
                  </a:txBody>
                  <a:tcPr marL="99414" marR="99414" marT="49707" marB="49707"/>
                </a:tc>
                <a:tc>
                  <a:txBody>
                    <a:bodyPr/>
                    <a:lstStyle/>
                    <a:p>
                      <a:endParaRPr lang="en-US" sz="2000"/>
                    </a:p>
                  </a:txBody>
                  <a:tcPr marL="99414" marR="99414" marT="49707" marB="49707"/>
                </a:tc>
              </a:tr>
              <a:tr h="695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FCC Part</a:t>
                      </a:r>
                      <a:r>
                        <a:rPr lang="en-US" sz="2000" baseline="0" dirty="0" smtClean="0"/>
                        <a:t> 15</a:t>
                      </a:r>
                      <a:endParaRPr lang="en-US" sz="2000" dirty="0"/>
                    </a:p>
                  </a:txBody>
                  <a:tcPr marL="99414" marR="99414" marT="49707" marB="49707"/>
                </a:tc>
                <a:tc>
                  <a:txBody>
                    <a:bodyPr/>
                    <a:lstStyle/>
                    <a:p>
                      <a:r>
                        <a:rPr lang="en-US" sz="2000" dirty="0" err="1" smtClean="0"/>
                        <a:t>Quy</a:t>
                      </a:r>
                      <a:r>
                        <a:rPr lang="en-US" sz="2000" dirty="0" smtClean="0"/>
                        <a:t> </a:t>
                      </a:r>
                      <a:r>
                        <a:rPr lang="en-US" sz="2000" dirty="0" err="1" smtClean="0"/>
                        <a:t>định</a:t>
                      </a:r>
                      <a:r>
                        <a:rPr lang="en-US" sz="2000" baseline="0" dirty="0" smtClean="0"/>
                        <a:t> </a:t>
                      </a:r>
                      <a:r>
                        <a:rPr lang="en-US" sz="2000" baseline="0" dirty="0" err="1" smtClean="0"/>
                        <a:t>nhiễu</a:t>
                      </a:r>
                      <a:r>
                        <a:rPr lang="en-US" sz="2000" baseline="0" dirty="0" smtClean="0"/>
                        <a:t> </a:t>
                      </a:r>
                      <a:r>
                        <a:rPr lang="en-US" sz="2000" baseline="0" dirty="0" err="1" smtClean="0"/>
                        <a:t>điện</a:t>
                      </a:r>
                      <a:r>
                        <a:rPr lang="en-US" sz="2000" baseline="0" dirty="0" smtClean="0"/>
                        <a:t> </a:t>
                      </a:r>
                      <a:r>
                        <a:rPr lang="en-US" sz="2000" baseline="0" dirty="0" err="1" smtClean="0"/>
                        <a:t>từ</a:t>
                      </a:r>
                      <a:r>
                        <a:rPr lang="en-US" sz="2000" baseline="0" dirty="0" smtClean="0"/>
                        <a:t> </a:t>
                      </a:r>
                      <a:r>
                        <a:rPr lang="en-US" sz="2000" baseline="0" dirty="0" err="1" smtClean="0"/>
                        <a:t>trường</a:t>
                      </a:r>
                      <a:r>
                        <a:rPr lang="en-US" sz="2000" baseline="0" dirty="0" smtClean="0"/>
                        <a:t> </a:t>
                      </a:r>
                      <a:r>
                        <a:rPr lang="en-US" sz="2000" baseline="0" dirty="0" err="1" smtClean="0"/>
                        <a:t>đối</a:t>
                      </a:r>
                      <a:r>
                        <a:rPr lang="en-US" sz="2000" baseline="0" dirty="0" smtClean="0"/>
                        <a:t> </a:t>
                      </a:r>
                      <a:r>
                        <a:rPr lang="en-US" sz="2000" baseline="0" dirty="0" err="1" smtClean="0"/>
                        <a:t>với</a:t>
                      </a:r>
                      <a:r>
                        <a:rPr lang="en-US" sz="2000" baseline="0" dirty="0" smtClean="0"/>
                        <a:t> </a:t>
                      </a:r>
                      <a:r>
                        <a:rPr lang="en-US" sz="2000" baseline="0" dirty="0" err="1" smtClean="0"/>
                        <a:t>các</a:t>
                      </a:r>
                      <a:r>
                        <a:rPr lang="en-US" sz="2000" baseline="0" dirty="0" smtClean="0"/>
                        <a:t> </a:t>
                      </a:r>
                      <a:r>
                        <a:rPr lang="en-US" sz="2000" baseline="0" dirty="0" err="1" smtClean="0"/>
                        <a:t>thiết</a:t>
                      </a:r>
                      <a:r>
                        <a:rPr lang="en-US" sz="2000" baseline="0" dirty="0" smtClean="0"/>
                        <a:t> </a:t>
                      </a:r>
                      <a:r>
                        <a:rPr lang="en-US" sz="2000" baseline="0" dirty="0" err="1" smtClean="0"/>
                        <a:t>bị</a:t>
                      </a:r>
                      <a:r>
                        <a:rPr lang="en-US" sz="2000" baseline="0" dirty="0" smtClean="0"/>
                        <a:t> </a:t>
                      </a:r>
                      <a:r>
                        <a:rPr lang="en-US" sz="2000" baseline="0" dirty="0" err="1" smtClean="0"/>
                        <a:t>chiếu</a:t>
                      </a:r>
                      <a:r>
                        <a:rPr lang="en-US" sz="2000" baseline="0" dirty="0" smtClean="0"/>
                        <a:t> </a:t>
                      </a:r>
                      <a:r>
                        <a:rPr lang="en-US" sz="2000" baseline="0" dirty="0" err="1" smtClean="0"/>
                        <a:t>sáng</a:t>
                      </a:r>
                      <a:endParaRPr lang="en-US" sz="2000" dirty="0"/>
                    </a:p>
                  </a:txBody>
                  <a:tcPr marL="99414" marR="99414" marT="49707" marB="49707"/>
                </a:tc>
                <a:tc>
                  <a:txBody>
                    <a:bodyPr/>
                    <a:lstStyle/>
                    <a:p>
                      <a:endParaRPr lang="en-US" sz="2000" dirty="0"/>
                    </a:p>
                  </a:txBody>
                  <a:tcPr marL="99414" marR="99414" marT="49707" marB="49707"/>
                </a:tc>
              </a:tr>
              <a:tr h="994141">
                <a:tc>
                  <a:txBody>
                    <a:bodyPr/>
                    <a:lstStyle/>
                    <a:p>
                      <a:r>
                        <a:rPr lang="en-US" sz="2000" dirty="0" smtClean="0"/>
                        <a:t>FTC</a:t>
                      </a:r>
                      <a:endParaRPr lang="en-US" sz="2000" dirty="0"/>
                    </a:p>
                  </a:txBody>
                  <a:tcPr marL="99414" marR="99414" marT="49707" marB="49707"/>
                </a:tc>
                <a:tc>
                  <a:txBody>
                    <a:bodyPr/>
                    <a:lstStyle/>
                    <a:p>
                      <a:r>
                        <a:rPr lang="en-US" sz="2000" dirty="0" err="1" smtClean="0"/>
                        <a:t>Quy</a:t>
                      </a:r>
                      <a:r>
                        <a:rPr lang="en-US" sz="2000" dirty="0" smtClean="0"/>
                        <a:t> </a:t>
                      </a:r>
                      <a:r>
                        <a:rPr lang="en-US" sz="2000" dirty="0" err="1" smtClean="0"/>
                        <a:t>định</a:t>
                      </a:r>
                      <a:r>
                        <a:rPr lang="en-US" sz="2000" baseline="0" dirty="0" smtClean="0"/>
                        <a:t> </a:t>
                      </a:r>
                      <a:r>
                        <a:rPr lang="en-US" sz="2000" baseline="0" dirty="0" err="1" smtClean="0"/>
                        <a:t>ghi</a:t>
                      </a:r>
                      <a:r>
                        <a:rPr lang="en-US" sz="2000" baseline="0" dirty="0" smtClean="0"/>
                        <a:t> </a:t>
                      </a:r>
                      <a:r>
                        <a:rPr lang="en-US" sz="2000" baseline="0" dirty="0" err="1" smtClean="0"/>
                        <a:t>nhãn</a:t>
                      </a:r>
                      <a:r>
                        <a:rPr lang="en-US" sz="2000" baseline="0" dirty="0" smtClean="0"/>
                        <a:t> </a:t>
                      </a:r>
                      <a:r>
                        <a:rPr lang="en-US" sz="2000" baseline="0" dirty="0" err="1" smtClean="0"/>
                        <a:t>đối</a:t>
                      </a:r>
                      <a:r>
                        <a:rPr lang="en-US" sz="2000" baseline="0" dirty="0" smtClean="0"/>
                        <a:t> </a:t>
                      </a:r>
                      <a:r>
                        <a:rPr lang="en-US" sz="2000" baseline="0" dirty="0" err="1" smtClean="0"/>
                        <a:t>với</a:t>
                      </a:r>
                      <a:r>
                        <a:rPr lang="en-US" sz="2000" baseline="0" dirty="0" smtClean="0"/>
                        <a:t> </a:t>
                      </a:r>
                      <a:r>
                        <a:rPr lang="en-US" sz="2000" baseline="0" dirty="0" err="1" smtClean="0"/>
                        <a:t>thiết</a:t>
                      </a:r>
                      <a:r>
                        <a:rPr lang="en-US" sz="2000" baseline="0" dirty="0" smtClean="0"/>
                        <a:t> </a:t>
                      </a:r>
                      <a:r>
                        <a:rPr lang="en-US" sz="2000" baseline="0" dirty="0" err="1" smtClean="0"/>
                        <a:t>bị</a:t>
                      </a:r>
                      <a:r>
                        <a:rPr lang="en-US" sz="2000" baseline="0" dirty="0" smtClean="0"/>
                        <a:t> </a:t>
                      </a:r>
                      <a:r>
                        <a:rPr lang="en-US" sz="2000" baseline="0" dirty="0" err="1" smtClean="0"/>
                        <a:t>chiếu</a:t>
                      </a:r>
                      <a:r>
                        <a:rPr lang="en-US" sz="2000" baseline="0" dirty="0" smtClean="0"/>
                        <a:t> </a:t>
                      </a:r>
                      <a:r>
                        <a:rPr lang="en-US" sz="2000" baseline="0" dirty="0" err="1" smtClean="0"/>
                        <a:t>sáng</a:t>
                      </a:r>
                      <a:endParaRPr lang="en-US" sz="2000" dirty="0"/>
                    </a:p>
                  </a:txBody>
                  <a:tcPr marL="99414" marR="99414" marT="49707" marB="49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Quy</a:t>
                      </a:r>
                      <a:r>
                        <a:rPr lang="en-US" sz="2000" dirty="0" smtClean="0"/>
                        <a:t> </a:t>
                      </a:r>
                      <a:r>
                        <a:rPr lang="en-US" sz="2000" dirty="0" err="1" smtClean="0"/>
                        <a:t>định</a:t>
                      </a:r>
                      <a:r>
                        <a:rPr lang="en-US" sz="2000" baseline="0" dirty="0" smtClean="0"/>
                        <a:t> </a:t>
                      </a:r>
                      <a:r>
                        <a:rPr lang="en-US" sz="2000" baseline="0" dirty="0" err="1" smtClean="0"/>
                        <a:t>ủy</a:t>
                      </a:r>
                      <a:r>
                        <a:rPr lang="en-US" sz="2000" baseline="0" dirty="0" smtClean="0"/>
                        <a:t> ban </a:t>
                      </a:r>
                      <a:r>
                        <a:rPr lang="en-US" sz="2000" baseline="0" dirty="0" err="1" smtClean="0"/>
                        <a:t>thương</a:t>
                      </a:r>
                      <a:r>
                        <a:rPr lang="en-US" sz="2000" baseline="0" dirty="0" smtClean="0"/>
                        <a:t> </a:t>
                      </a:r>
                      <a:r>
                        <a:rPr lang="en-US" sz="2000" baseline="0" dirty="0" err="1" smtClean="0"/>
                        <a:t>mại</a:t>
                      </a:r>
                      <a:r>
                        <a:rPr lang="en-US" sz="2000" baseline="0" dirty="0" smtClean="0"/>
                        <a:t> </a:t>
                      </a:r>
                      <a:r>
                        <a:rPr lang="en-US" sz="2000" baseline="0" dirty="0" err="1" smtClean="0"/>
                        <a:t>liên</a:t>
                      </a:r>
                      <a:r>
                        <a:rPr lang="en-US" sz="2000" baseline="0" dirty="0" smtClean="0"/>
                        <a:t> bang (Federal Trade Commission)</a:t>
                      </a:r>
                      <a:endParaRPr lang="en-US" sz="2000" dirty="0" smtClean="0"/>
                    </a:p>
                  </a:txBody>
                  <a:tcPr marL="99414" marR="99414" marT="49707" marB="49707"/>
                </a:tc>
              </a:tr>
              <a:tr h="397656">
                <a:tc>
                  <a:txBody>
                    <a:bodyPr/>
                    <a:lstStyle/>
                    <a:p>
                      <a:r>
                        <a:rPr lang="en-US" sz="2000" dirty="0" smtClean="0"/>
                        <a:t>LFL</a:t>
                      </a:r>
                      <a:endParaRPr lang="en-US" sz="2000" dirty="0"/>
                    </a:p>
                  </a:txBody>
                  <a:tcPr marL="99414" marR="99414" marT="49707" marB="49707"/>
                </a:tc>
                <a:tc>
                  <a:txBody>
                    <a:bodyPr/>
                    <a:lstStyle/>
                    <a:p>
                      <a:endParaRPr lang="en-US" sz="2000" dirty="0"/>
                    </a:p>
                  </a:txBody>
                  <a:tcPr marL="99414" marR="99414" marT="49707" marB="49707"/>
                </a:tc>
                <a:tc>
                  <a:txBody>
                    <a:bodyPr/>
                    <a:lstStyle/>
                    <a:p>
                      <a:endParaRPr lang="en-US" sz="2000"/>
                    </a:p>
                  </a:txBody>
                  <a:tcPr marL="99414" marR="99414" marT="49707" marB="49707"/>
                </a:tc>
              </a:tr>
              <a:tr h="994141">
                <a:tc>
                  <a:txBody>
                    <a:bodyPr/>
                    <a:lstStyle/>
                    <a:p>
                      <a:r>
                        <a:rPr lang="en-US" sz="2000" dirty="0" smtClean="0"/>
                        <a:t>CEC</a:t>
                      </a:r>
                      <a:endParaRPr lang="en-US" sz="2000" dirty="0"/>
                    </a:p>
                  </a:txBody>
                  <a:tcPr marL="99414" marR="99414" marT="49707" marB="49707"/>
                </a:tc>
                <a:tc>
                  <a:txBody>
                    <a:bodyPr/>
                    <a:lstStyle/>
                    <a:p>
                      <a:r>
                        <a:rPr lang="en-US" sz="2000" dirty="0" err="1" smtClean="0"/>
                        <a:t>Quy</a:t>
                      </a:r>
                      <a:r>
                        <a:rPr lang="en-US" sz="2000" dirty="0" smtClean="0"/>
                        <a:t> </a:t>
                      </a:r>
                      <a:r>
                        <a:rPr lang="en-US" sz="2000" dirty="0" err="1" smtClean="0"/>
                        <a:t>định</a:t>
                      </a:r>
                      <a:r>
                        <a:rPr lang="en-US" sz="2000" baseline="0" dirty="0" smtClean="0"/>
                        <a:t> </a:t>
                      </a:r>
                      <a:r>
                        <a:rPr lang="en-US" sz="2000" baseline="0" dirty="0" err="1" smtClean="0"/>
                        <a:t>về</a:t>
                      </a:r>
                      <a:r>
                        <a:rPr lang="en-US" sz="2000" baseline="0" dirty="0" smtClean="0"/>
                        <a:t> </a:t>
                      </a:r>
                      <a:r>
                        <a:rPr lang="en-US" sz="2000" baseline="0" dirty="0" err="1" smtClean="0"/>
                        <a:t>hiệu</a:t>
                      </a:r>
                      <a:r>
                        <a:rPr lang="en-US" sz="2000" baseline="0" dirty="0" smtClean="0"/>
                        <a:t> </a:t>
                      </a:r>
                      <a:r>
                        <a:rPr lang="en-US" sz="2000" baseline="0" dirty="0" err="1" smtClean="0"/>
                        <a:t>suất</a:t>
                      </a:r>
                      <a:r>
                        <a:rPr lang="en-US" sz="2000" baseline="0" dirty="0" smtClean="0"/>
                        <a:t> </a:t>
                      </a:r>
                      <a:r>
                        <a:rPr lang="en-US" sz="2000" baseline="0" dirty="0" err="1" smtClean="0"/>
                        <a:t>năng</a:t>
                      </a:r>
                      <a:r>
                        <a:rPr lang="en-US" sz="2000" baseline="0" dirty="0" smtClean="0"/>
                        <a:t> </a:t>
                      </a:r>
                      <a:r>
                        <a:rPr lang="en-US" sz="2000" baseline="0" dirty="0" err="1" smtClean="0"/>
                        <a:t>lượng</a:t>
                      </a:r>
                      <a:r>
                        <a:rPr lang="en-US" sz="2000" baseline="0" dirty="0" smtClean="0"/>
                        <a:t> bang </a:t>
                      </a:r>
                      <a:r>
                        <a:rPr lang="en-US" sz="2000" baseline="0" dirty="0" err="1" smtClean="0"/>
                        <a:t>california</a:t>
                      </a:r>
                      <a:endParaRPr lang="en-US" sz="2000" dirty="0"/>
                    </a:p>
                  </a:txBody>
                  <a:tcPr marL="99414" marR="99414" marT="49707" marB="49707"/>
                </a:tc>
                <a:tc>
                  <a:txBody>
                    <a:bodyPr/>
                    <a:lstStyle/>
                    <a:p>
                      <a:r>
                        <a:rPr lang="en-US" sz="2000" dirty="0" err="1" smtClean="0"/>
                        <a:t>Quy</a:t>
                      </a:r>
                      <a:r>
                        <a:rPr lang="en-US" sz="2000" dirty="0" smtClean="0"/>
                        <a:t> </a:t>
                      </a:r>
                      <a:r>
                        <a:rPr lang="en-US" sz="2000" dirty="0" err="1" smtClean="0"/>
                        <a:t>định</a:t>
                      </a:r>
                      <a:r>
                        <a:rPr lang="en-US" sz="2000" baseline="0" dirty="0" smtClean="0"/>
                        <a:t> </a:t>
                      </a:r>
                      <a:r>
                        <a:rPr lang="en-US" sz="2000" baseline="0" dirty="0" err="1" smtClean="0"/>
                        <a:t>ủy</a:t>
                      </a:r>
                      <a:r>
                        <a:rPr lang="en-US" sz="2000" baseline="0" dirty="0" smtClean="0"/>
                        <a:t> ban </a:t>
                      </a:r>
                      <a:r>
                        <a:rPr lang="en-US" sz="2000" baseline="0" dirty="0" err="1" smtClean="0"/>
                        <a:t>năng</a:t>
                      </a:r>
                      <a:r>
                        <a:rPr lang="en-US" sz="2000" baseline="0" dirty="0" smtClean="0"/>
                        <a:t> </a:t>
                      </a:r>
                      <a:r>
                        <a:rPr lang="en-US" sz="2000" baseline="0" dirty="0" err="1" smtClean="0"/>
                        <a:t>lượng</a:t>
                      </a:r>
                      <a:r>
                        <a:rPr lang="en-US" sz="2000" baseline="0" dirty="0" smtClean="0"/>
                        <a:t> </a:t>
                      </a:r>
                      <a:r>
                        <a:rPr lang="en-US" sz="2000" baseline="0" dirty="0" err="1" smtClean="0"/>
                        <a:t>california</a:t>
                      </a:r>
                      <a:r>
                        <a:rPr lang="en-US" sz="2000" baseline="0" dirty="0" smtClean="0"/>
                        <a:t> (California Energy Commission)</a:t>
                      </a:r>
                      <a:endParaRPr lang="en-US" sz="2000" dirty="0"/>
                    </a:p>
                  </a:txBody>
                  <a:tcPr marL="99414" marR="99414" marT="49707" marB="49707"/>
                </a:tc>
              </a:tr>
              <a:tr h="397656">
                <a:tc>
                  <a:txBody>
                    <a:bodyPr/>
                    <a:lstStyle/>
                    <a:p>
                      <a:r>
                        <a:rPr lang="en-US" sz="2000" dirty="0" smtClean="0"/>
                        <a:t>CA65</a:t>
                      </a:r>
                      <a:endParaRPr lang="en-US" sz="2000" dirty="0"/>
                    </a:p>
                  </a:txBody>
                  <a:tcPr marL="99414" marR="99414" marT="49707" marB="49707"/>
                </a:tc>
                <a:tc>
                  <a:txBody>
                    <a:bodyPr/>
                    <a:lstStyle/>
                    <a:p>
                      <a:endParaRPr lang="en-US" sz="2000" dirty="0"/>
                    </a:p>
                  </a:txBody>
                  <a:tcPr marL="99414" marR="99414" marT="49707" marB="49707"/>
                </a:tc>
                <a:tc>
                  <a:txBody>
                    <a:bodyPr/>
                    <a:lstStyle/>
                    <a:p>
                      <a:endParaRPr lang="en-US" sz="2000"/>
                    </a:p>
                  </a:txBody>
                  <a:tcPr marL="99414" marR="99414" marT="49707" marB="49707"/>
                </a:tc>
              </a:tr>
              <a:tr h="397656">
                <a:tc>
                  <a:txBody>
                    <a:bodyPr/>
                    <a:lstStyle/>
                    <a:p>
                      <a:r>
                        <a:rPr lang="en-US" sz="2000" dirty="0" smtClean="0"/>
                        <a:t>CA </a:t>
                      </a:r>
                      <a:r>
                        <a:rPr lang="en-US" sz="2000" dirty="0" err="1" smtClean="0"/>
                        <a:t>RoHS</a:t>
                      </a:r>
                      <a:endParaRPr lang="en-US" sz="2000" dirty="0"/>
                    </a:p>
                  </a:txBody>
                  <a:tcPr marL="99414" marR="99414" marT="49707" marB="49707"/>
                </a:tc>
                <a:tc>
                  <a:txBody>
                    <a:bodyPr/>
                    <a:lstStyle/>
                    <a:p>
                      <a:endParaRPr lang="en-US" sz="2000" dirty="0"/>
                    </a:p>
                  </a:txBody>
                  <a:tcPr marL="99414" marR="99414" marT="49707" marB="49707"/>
                </a:tc>
                <a:tc>
                  <a:txBody>
                    <a:bodyPr/>
                    <a:lstStyle/>
                    <a:p>
                      <a:endParaRPr lang="en-US" sz="2000" dirty="0"/>
                    </a:p>
                  </a:txBody>
                  <a:tcPr marL="99414" marR="99414" marT="49707" marB="49707"/>
                </a:tc>
              </a:tr>
            </a:tbl>
          </a:graphicData>
        </a:graphic>
      </p:graphicFrame>
    </p:spTree>
    <p:extLst>
      <p:ext uri="{BB962C8B-B14F-4D97-AF65-F5344CB8AC3E}">
        <p14:creationId xmlns:p14="http://schemas.microsoft.com/office/powerpoint/2010/main" val="1334780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39" y="622616"/>
            <a:ext cx="11804071" cy="5623078"/>
          </a:xfrm>
          <a:prstGeom prst="rect">
            <a:avLst/>
          </a:prstGeom>
        </p:spPr>
        <p:txBody>
          <a:bodyPr wrap="square">
            <a:spAutoFit/>
          </a:bodyPr>
          <a:lstStyle/>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ngăn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mỏng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0,71 mm (0,028 in)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nửa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qua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0,71 mm (0,028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0,33 mm (0,013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lớp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lót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30000"/>
              </a:lnSpc>
              <a:spcBef>
                <a:spcPts val="0"/>
              </a:spcBef>
              <a:spcAft>
                <a:spcPts val="0"/>
              </a:spcAft>
              <a:buFont typeface="+mj-lt"/>
              <a:buAutoNum type="alphaLcParenR"/>
            </a:pP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30000"/>
              </a:lnSpc>
              <a:spcBef>
                <a:spcPts val="0"/>
              </a:spcBef>
              <a:spcAft>
                <a:spcPts val="0"/>
              </a:spcAft>
              <a:buFont typeface="+mj-lt"/>
              <a:buAutoNum type="alphaLcParenR"/>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chấp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hay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30000"/>
              </a:lnSpc>
              <a:spcBef>
                <a:spcPts val="0"/>
              </a:spcBef>
              <a:spcAft>
                <a:spcPts val="0"/>
              </a:spcAft>
              <a:buFont typeface="+mj-lt"/>
              <a:buAutoNum type="alphaLcParenR"/>
            </a:pP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30000"/>
              </a:lnSpc>
              <a:spcBef>
                <a:spcPts val="0"/>
              </a:spcBef>
              <a:spcAft>
                <a:spcPts val="0"/>
              </a:spcAft>
              <a:buFont typeface="+mj-lt"/>
              <a:buAutoNum type="alphaLcParenR"/>
            </a:pP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ảnh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hưởng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bởi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phóng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hồ</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lớn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50 V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0,71 mm (0,028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0,25 mm (0.010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a-c.</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0,71 mm (0,028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polymer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UL 746C,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hóa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0.71mm (0,028 in).</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5736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261" y="201078"/>
            <a:ext cx="11194473" cy="6328784"/>
          </a:xfrm>
          <a:prstGeom prst="rect">
            <a:avLst/>
          </a:prstGeom>
        </p:spPr>
        <p:txBody>
          <a:bodyPr wrap="square">
            <a:spAutoFit/>
          </a:bodyPr>
          <a:lstStyle/>
          <a:p>
            <a:pPr algn="just">
              <a:lnSpc>
                <a:spcPct val="130000"/>
              </a:lnSpc>
            </a:pP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(internal wiring)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gồm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mối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lớp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30000"/>
              </a:lnSpc>
              <a:buFontTx/>
              <a:buChar char="-"/>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LVLE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chứa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30000"/>
              </a:lnSpc>
              <a:buFontTx/>
              <a:buChar char="-"/>
            </a:pPr>
            <a:endPar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i="1" dirty="0" err="1">
                <a:latin typeface="Arial" panose="020B0604020202020204" pitchFamily="34" charset="0"/>
                <a:cs typeface="Arial" panose="020B0604020202020204" pitchFamily="34" charset="0"/>
              </a:rPr>
              <a:t>Ngoại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lệ</a:t>
            </a: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Kết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nối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hàn</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sóng</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không</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cần</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giữ</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thêm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cơ</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học</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kết</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nối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mối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hàn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được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bao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phủ</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bởi</a:t>
            </a:r>
            <a:r>
              <a:rPr lang="en-US" i="1" dirty="0">
                <a:latin typeface="Arial" panose="020B0604020202020204" pitchFamily="34" charset="0"/>
                <a:cs typeface="Arial" panose="020B0604020202020204" pitchFamily="34" charset="0"/>
              </a:rPr>
              <a:t> epoxy </a:t>
            </a:r>
            <a:r>
              <a:rPr lang="en-US" i="1" dirty="0" err="1" smtClean="0">
                <a:latin typeface="Arial" panose="020B0604020202020204" pitchFamily="34" charset="0"/>
                <a:cs typeface="Arial" panose="020B0604020202020204" pitchFamily="34" charset="0"/>
              </a:rPr>
              <a:t>sau</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khi</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hàn</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dây</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dẫn</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hàn</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xuyên</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lỗ</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các</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linh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kiện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hàn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dán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bề</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mặt</a:t>
            </a:r>
            <a:r>
              <a:rPr lang="en-US" i="1" dirty="0">
                <a:latin typeface="Arial" panose="020B0604020202020204" pitchFamily="34" charset="0"/>
                <a:cs typeface="Arial" panose="020B0604020202020204" pitchFamily="34" charset="0"/>
              </a:rPr>
              <a:t> SMD </a:t>
            </a:r>
            <a:r>
              <a:rPr lang="en-US" i="1" dirty="0" err="1">
                <a:latin typeface="Arial" panose="020B0604020202020204" pitchFamily="34" charset="0"/>
                <a:cs typeface="Arial" panose="020B0604020202020204" pitchFamily="34" charset="0"/>
              </a:rPr>
              <a:t>và</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thành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phần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nhỏ</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không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có</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chân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dẫn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tích</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hợp</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được</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coi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là</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được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giữ</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chắc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chắn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về</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cơ</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học</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các</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ổ </a:t>
            </a:r>
            <a:r>
              <a:rPr lang="en-US" i="1" dirty="0" err="1">
                <a:latin typeface="Arial" panose="020B0604020202020204" pitchFamily="34" charset="0"/>
                <a:cs typeface="Arial" panose="020B0604020202020204" pitchFamily="34" charset="0"/>
              </a:rPr>
              <a:t>cắm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nối</a:t>
            </a:r>
            <a:r>
              <a:rPr lang="en-US" i="1" dirty="0">
                <a:latin typeface="Arial" panose="020B0604020202020204" pitchFamily="34" charset="0"/>
                <a:cs typeface="Arial" panose="020B0604020202020204" pitchFamily="34" charset="0"/>
              </a:rPr>
              <a:t> (connector receptacle) </a:t>
            </a:r>
            <a:r>
              <a:rPr lang="en-US" i="1" dirty="0" err="1">
                <a:latin typeface="Arial" panose="020B0604020202020204" pitchFamily="34" charset="0"/>
                <a:cs typeface="Arial" panose="020B0604020202020204" pitchFamily="34" charset="0"/>
              </a:rPr>
              <a:t>gắn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trên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bề</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mặt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và</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nối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kết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hợp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với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dây</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dẫn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không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được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giữ</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chắc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cơ</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học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sẽ</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được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chấp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nhận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trong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ứng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dụng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nếu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dây</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dẫn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này</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không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bị</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dịch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chuyển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sau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lắp</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ráp</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kết</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nối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hàn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được</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cấp</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dòng</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bởi</a:t>
            </a:r>
            <a:r>
              <a:rPr lang="en-US" i="1" dirty="0" smtClean="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một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nguồn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điện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Cấp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độ</a:t>
            </a:r>
            <a:r>
              <a:rPr lang="en-US" i="1" dirty="0">
                <a:latin typeface="Arial" panose="020B0604020202020204" pitchFamily="34" charset="0"/>
                <a:cs typeface="Arial" panose="020B0604020202020204" pitchFamily="34" charset="0"/>
              </a:rPr>
              <a:t> 2 </a:t>
            </a:r>
            <a:r>
              <a:rPr lang="en-US" i="1" dirty="0" err="1">
                <a:latin typeface="Arial" panose="020B0604020202020204" pitchFamily="34" charset="0"/>
                <a:cs typeface="Arial" panose="020B0604020202020204" pitchFamily="34" charset="0"/>
              </a:rPr>
              <a:t>hoặc</a:t>
            </a:r>
            <a:r>
              <a:rPr lang="en-US" i="1" dirty="0">
                <a:latin typeface="Arial" panose="020B0604020202020204" pitchFamily="34" charset="0"/>
                <a:cs typeface="Arial" panose="020B0604020202020204" pitchFamily="34" charset="0"/>
              </a:rPr>
              <a:t> LVLE </a:t>
            </a:r>
            <a:r>
              <a:rPr lang="en-US" i="1" dirty="0" err="1">
                <a:latin typeface="Arial" panose="020B0604020202020204" pitchFamily="34" charset="0"/>
                <a:cs typeface="Arial" panose="020B0604020202020204" pitchFamily="34" charset="0"/>
              </a:rPr>
              <a:t>không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yêu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thêm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sự</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giữ</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cơ</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học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nếu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sự</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tách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rời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sẽ</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không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làm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giảm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khoảng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điện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đối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với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mạch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cấp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độ</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khác</a:t>
            </a:r>
            <a:r>
              <a:rPr lang="en-US" i="1" dirty="0">
                <a:latin typeface="Arial" panose="020B0604020202020204" pitchFamily="34" charset="0"/>
                <a:cs typeface="Arial" panose="020B0604020202020204" pitchFamily="34" charset="0"/>
              </a:rPr>
              <a:t> 2 </a:t>
            </a:r>
            <a:r>
              <a:rPr lang="en-US" i="1" dirty="0" err="1">
                <a:latin typeface="Arial" panose="020B0604020202020204" pitchFamily="34" charset="0"/>
                <a:cs typeface="Arial" panose="020B0604020202020204" pitchFamily="34" charset="0"/>
              </a:rPr>
              <a:t>hoặc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khác</a:t>
            </a:r>
            <a:r>
              <a:rPr lang="en-US" i="1" dirty="0">
                <a:latin typeface="Arial" panose="020B0604020202020204" pitchFamily="34" charset="0"/>
                <a:cs typeface="Arial" panose="020B0604020202020204" pitchFamily="34" charset="0"/>
              </a:rPr>
              <a:t> LVLE </a:t>
            </a:r>
            <a:r>
              <a:rPr lang="en-US" i="1" dirty="0" err="1">
                <a:latin typeface="Arial" panose="020B0604020202020204" pitchFamily="34" charset="0"/>
                <a:cs typeface="Arial" panose="020B0604020202020204" pitchFamily="34" charset="0"/>
              </a:rPr>
              <a:t>xuống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dưới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khoảng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cách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yêu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cầu</a:t>
            </a: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6594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967" y="895633"/>
            <a:ext cx="11599025" cy="4493538"/>
          </a:xfrm>
          <a:prstGeom prst="rect">
            <a:avLst/>
          </a:prstGeom>
        </p:spPr>
        <p:txBody>
          <a:bodyPr wrap="square">
            <a:spAutoFit/>
          </a:bodyPr>
          <a:lstStyle/>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18 AWG (0,82 mm</a:t>
            </a:r>
            <a:r>
              <a:rPr lang="en-US"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phục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vụ</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18 AWG (0,82 mm</a:t>
            </a:r>
            <a:r>
              <a:rPr lang="en-US"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24 AWG (0,21 mm </a:t>
            </a:r>
            <a:r>
              <a:rPr lang="en-US"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hoàn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toàn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chứa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LVLE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LVLE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6,4 mm (0,25 in).</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6457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587" y="78102"/>
            <a:ext cx="11277601" cy="3354765"/>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tải</a:t>
            </a:r>
            <a:endPar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(conduit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nhánh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(field-wiring) </a:t>
            </a:r>
            <a:r>
              <a:rPr lang="en-US" sz="2000" dirty="0" err="1">
                <a:latin typeface="Arial" panose="020B0604020202020204" pitchFamily="34" charset="0"/>
                <a:cs typeface="Arial" panose="020B0604020202020204" pitchFamily="34" charset="0"/>
              </a:rPr>
              <a:t>tuân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dây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dẫn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vĩnh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tiện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ống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a:t>
            </a:r>
          </a:p>
          <a:p>
            <a:pPr marL="285750" indent="-285750">
              <a:buFontTx/>
              <a:buChar char="-"/>
            </a:pP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mở</a:t>
            </a:r>
            <a:r>
              <a:rPr lang="en-US" sz="2000" dirty="0">
                <a:latin typeface="Arial" panose="020B0604020202020204" pitchFamily="34" charset="0"/>
                <a:cs typeface="Arial" panose="020B0604020202020204" pitchFamily="34" charset="0"/>
              </a:rPr>
              <a:t> (opening)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p>
          <a:p>
            <a:pPr marL="285750" indent="-285750">
              <a:buFontTx/>
              <a:buChar char="-"/>
            </a:pPr>
            <a:endParaRPr lang="en-US" sz="2000" dirty="0" smtClean="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Bảng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kích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thước</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của</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các</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lỗ</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mở</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không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có</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ren</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cho</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ống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dẫn</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và</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đường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kính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vùng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xung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quanh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lỗ</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mở</a:t>
            </a:r>
            <a:endParaRPr lang="en-US" sz="2000" i="1" dirty="0">
              <a:latin typeface="Arial" panose="020B0604020202020204" pitchFamily="34" charset="0"/>
              <a:cs typeface="Arial" panose="020B0604020202020204" pitchFamily="34" charset="0"/>
            </a:endParaRPr>
          </a:p>
          <a:p>
            <a:pPr algn="just">
              <a:lnSpc>
                <a:spcPct val="130000"/>
              </a:lnSpc>
            </a:pPr>
            <a:endParaRPr lang="en-US" sz="20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800" y="3155688"/>
            <a:ext cx="8057186" cy="3547896"/>
          </a:xfrm>
          <a:prstGeom prst="rect">
            <a:avLst/>
          </a:prstGeom>
          <a:noFill/>
          <a:ln>
            <a:noFill/>
          </a:ln>
        </p:spPr>
      </p:pic>
    </p:spTree>
    <p:extLst>
      <p:ext uri="{BB962C8B-B14F-4D97-AF65-F5344CB8AC3E}">
        <p14:creationId xmlns:p14="http://schemas.microsoft.com/office/powerpoint/2010/main" val="3707693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04" y="526326"/>
            <a:ext cx="11443855" cy="1651158"/>
          </a:xfrm>
          <a:prstGeom prst="rect">
            <a:avLst/>
          </a:prstGeom>
        </p:spPr>
        <p:txBody>
          <a:bodyPr wrap="square">
            <a:spAutoFit/>
          </a:bodyPr>
          <a:lstStyle/>
          <a:p>
            <a:pPr algn="just">
              <a:lnSpc>
                <a:spcPct val="130000"/>
              </a:lnSpc>
            </a:pP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kính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lỗ</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taro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xuyên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suốt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3,5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5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phẳng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lót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taro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xuyên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suốt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5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876" y="3053541"/>
            <a:ext cx="8857210" cy="2770909"/>
          </a:xfrm>
          <a:prstGeom prst="rect">
            <a:avLst/>
          </a:prstGeom>
          <a:noFill/>
          <a:ln>
            <a:noFill/>
          </a:ln>
        </p:spPr>
      </p:pic>
      <p:sp>
        <p:nvSpPr>
          <p:cNvPr id="4" name="Rectangle 3"/>
          <p:cNvSpPr/>
          <p:nvPr/>
        </p:nvSpPr>
        <p:spPr>
          <a:xfrm>
            <a:off x="4103604" y="2494535"/>
            <a:ext cx="4209807" cy="400110"/>
          </a:xfrm>
          <a:prstGeom prst="rect">
            <a:avLst/>
          </a:prstGeom>
        </p:spPr>
        <p:txBody>
          <a:bodyPr wrap="none">
            <a:spAutoFit/>
          </a:bodyPr>
          <a:lstStyle/>
          <a:p>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endParaRPr lang="en-US" sz="2000" dirty="0"/>
          </a:p>
        </p:txBody>
      </p:sp>
    </p:spTree>
    <p:extLst>
      <p:ext uri="{BB962C8B-B14F-4D97-AF65-F5344CB8AC3E}">
        <p14:creationId xmlns:p14="http://schemas.microsoft.com/office/powerpoint/2010/main" val="3963566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767" y="73738"/>
            <a:ext cx="11922642" cy="6894195"/>
          </a:xfrm>
          <a:prstGeom prst="rect">
            <a:avLst/>
          </a:prstGeom>
        </p:spPr>
        <p:txBody>
          <a:bodyPr wrap="square">
            <a:spAutoFit/>
          </a:bodyPr>
          <a:lstStyle/>
          <a:p>
            <a:pPr algn="just">
              <a:lnSpc>
                <a:spcPct val="130000"/>
              </a:lnSpc>
            </a:pP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hay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(grounded)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ac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trắng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"TRUNG TÍNH", "N", "W"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trắng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(grounding)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tắt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GR, GRD GND, GRND, GROUND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dc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dẹt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sắt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0,76 mm,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2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vòng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ngoại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lệ</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vòng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dẹt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&lt; 0,76 mm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nghiêm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 ≥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3,5 mm (No. 6)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32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25,4 mm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sắt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hay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xoay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so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ma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long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xoay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bởi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9321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259" y="316107"/>
            <a:ext cx="11826240" cy="6494085"/>
          </a:xfrm>
          <a:prstGeom prst="rect">
            <a:avLst/>
          </a:prstGeom>
        </p:spPr>
        <p:txBody>
          <a:bodyPr wrap="square">
            <a:spAutoFit/>
          </a:bodyPr>
          <a:lstStyle/>
          <a:p>
            <a:pPr>
              <a:lnSpc>
                <a:spcPct val="130000"/>
              </a:lnSpc>
            </a:pP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chân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cắm</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(push-in)</a:t>
            </a:r>
          </a:p>
          <a:p>
            <a:pPr indent="-342900">
              <a:lnSpc>
                <a:spcPct val="130000"/>
              </a:lnSpc>
              <a:buFontTx/>
              <a:buChar char="-"/>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nuôi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30 ° 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30000"/>
              </a:lnSpc>
            </a:pPr>
            <a:r>
              <a:rPr lang="en-US" sz="2000" dirty="0" smtClean="0">
                <a:solidFill>
                  <a:srgbClr val="000000"/>
                </a:solidFill>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Kết</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nối</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bằng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dây</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nguồn</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và</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các</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thiết</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bị</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cắm</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trực</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tiếp</a:t>
            </a:r>
            <a:r>
              <a:rPr lang="en-US" sz="2000" i="1" dirty="0" smtClean="0">
                <a:latin typeface="Arial" panose="020B0604020202020204" pitchFamily="34" charset="0"/>
                <a:cs typeface="Arial" panose="020B0604020202020204" pitchFamily="34" charset="0"/>
              </a:rPr>
              <a:t> </a:t>
            </a:r>
          </a:p>
          <a:p>
            <a:pPr>
              <a:lnSpc>
                <a:spcPct val="130000"/>
              </a:lnSpc>
            </a:pPr>
            <a:r>
              <a:rPr lang="en-US" sz="2000" dirty="0" smtClean="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dây</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cắm</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dây</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cắm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cắm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đất</a:t>
            </a:r>
            <a:r>
              <a:rPr lang="en-US" sz="2000" dirty="0" smtClean="0">
                <a:latin typeface="Arial" panose="020B0604020202020204" pitchFamily="34" charset="0"/>
                <a:cs typeface="Arial" panose="020B0604020202020204" pitchFamily="34" charset="0"/>
              </a:rPr>
              <a:t>. </a:t>
            </a:r>
          </a:p>
          <a:p>
            <a:pPr indent="-285750">
              <a:lnSpc>
                <a:spcPct val="130000"/>
              </a:lnSpc>
              <a:buFontTx/>
              <a:buChar char="-"/>
            </a:pPr>
            <a:r>
              <a:rPr lang="en-US" sz="2000" dirty="0" err="1" smtClean="0">
                <a:latin typeface="Arial" panose="020B0604020202020204" pitchFamily="34" charset="0"/>
                <a:cs typeface="Arial" panose="020B0604020202020204" pitchFamily="34" charset="0"/>
              </a:rPr>
              <a:t>Dây</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gồm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ghi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hay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(grounded)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đất</a:t>
            </a:r>
            <a:r>
              <a:rPr lang="en-US" sz="2000" dirty="0">
                <a:latin typeface="Arial" panose="020B0604020202020204" pitchFamily="34" charset="0"/>
                <a:cs typeface="Arial" panose="020B0604020202020204" pitchFamily="34" charset="0"/>
              </a:rPr>
              <a:t> (grounding).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SJT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đất</a:t>
            </a:r>
            <a:r>
              <a:rPr lang="en-US" sz="2000" dirty="0">
                <a:latin typeface="Arial" panose="020B0604020202020204" pitchFamily="34" charset="0"/>
                <a:cs typeface="Arial" panose="020B0604020202020204" pitchFamily="34" charset="0"/>
              </a:rPr>
              <a:t> (grounding)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(grounded)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xám</a:t>
            </a:r>
            <a:r>
              <a:rPr lang="en-US" sz="2000" dirty="0" smtClean="0">
                <a:latin typeface="Arial" panose="020B0604020202020204" pitchFamily="34" charset="0"/>
                <a:cs typeface="Arial" panose="020B0604020202020204" pitchFamily="34" charset="0"/>
              </a:rPr>
              <a:t>.</a:t>
            </a:r>
          </a:p>
          <a:p>
            <a:pPr>
              <a:lnSpc>
                <a:spcPct val="13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18 AWG (0,82 mm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thiểu</a:t>
            </a:r>
            <a:r>
              <a:rPr lang="en-US" sz="2000" dirty="0">
                <a:latin typeface="Arial" panose="020B0604020202020204" pitchFamily="34" charset="0"/>
                <a:cs typeface="Arial" panose="020B0604020202020204" pitchFamily="34" charset="0"/>
              </a:rPr>
              <a:t> 1,5 m (5 </a:t>
            </a:r>
            <a:r>
              <a:rPr lang="en-US" sz="2000" dirty="0" err="1">
                <a:latin typeface="Arial" panose="020B0604020202020204" pitchFamily="34" charset="0"/>
                <a:cs typeface="Arial" panose="020B0604020202020204" pitchFamily="34" charset="0"/>
              </a:rPr>
              <a:t>ft</a:t>
            </a:r>
            <a:r>
              <a:rPr lang="en-US" sz="2000" dirty="0">
                <a:latin typeface="Arial" panose="020B0604020202020204" pitchFamily="34" charset="0"/>
                <a:cs typeface="Arial" panose="020B0604020202020204" pitchFamily="34" charset="0"/>
              </a:rPr>
              <a:t>).</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SP-2,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SPE-2,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SPT-2,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nặng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ướt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bổ</a:t>
            </a:r>
            <a:r>
              <a:rPr lang="en-US" sz="2000" dirty="0">
                <a:latin typeface="Arial" panose="020B0604020202020204" pitchFamily="34" charset="0"/>
                <a:cs typeface="Arial" panose="020B0604020202020204" pitchFamily="34" charset="0"/>
              </a:rPr>
              <a:t> sung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ngoài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"W"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a:t>
            </a:r>
          </a:p>
          <a:p>
            <a:pPr indent="-285750">
              <a:lnSpc>
                <a:spcPct val="130000"/>
              </a:lnSpc>
              <a:buFontTx/>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331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69" y="0"/>
            <a:ext cx="12058996" cy="6894195"/>
          </a:xfrm>
          <a:prstGeom prst="rect">
            <a:avLst/>
          </a:prstGeom>
        </p:spPr>
        <p:txBody>
          <a:bodyPr wrap="square">
            <a:spAutoFit/>
          </a:bodyPr>
          <a:lstStyle/>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nút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giảm</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nút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xúc</a:t>
            </a:r>
            <a:r>
              <a:rPr lang="en-US" sz="2000" dirty="0">
                <a:latin typeface="Arial" panose="020B0604020202020204" pitchFamily="34" charset="0"/>
                <a:cs typeface="Arial" panose="020B0604020202020204" pitchFamily="34" charset="0"/>
              </a:rPr>
              <a:t> hay </a:t>
            </a:r>
            <a:r>
              <a:rPr lang="en-US" sz="2000" dirty="0" err="1">
                <a:latin typeface="Arial" panose="020B0604020202020204" pitchFamily="34" charset="0"/>
                <a:cs typeface="Arial" panose="020B0604020202020204" pitchFamily="34" charset="0"/>
              </a:rPr>
              <a:t>chống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hỏng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lót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qua </a:t>
            </a:r>
            <a:r>
              <a:rPr lang="en-US" sz="2000" dirty="0" err="1">
                <a:latin typeface="Arial" panose="020B0604020202020204" pitchFamily="34" charset="0"/>
                <a:cs typeface="Arial" panose="020B0604020202020204" pitchFamily="34" charset="0"/>
              </a:rPr>
              <a:t>lỗ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qua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polyme</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lót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phi </a:t>
            </a:r>
            <a:r>
              <a:rPr lang="en-US" sz="2000" dirty="0" err="1">
                <a:latin typeface="Arial" panose="020B0604020202020204" pitchFamily="34" charset="0"/>
                <a:cs typeface="Arial" panose="020B0604020202020204" pitchFamily="34" charset="0"/>
              </a:rPr>
              <a:t>kim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SVT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a:t>
            </a:r>
          </a:p>
          <a:p>
            <a:pPr marL="342900" indent="-342900">
              <a:lnSpc>
                <a:spcPct val="130000"/>
              </a:lnSpc>
              <a:buFontTx/>
              <a:buChar char="-"/>
            </a:pP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cắm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kèm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chịu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dòng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15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20A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tuân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tiêu</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kèm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ổ </a:t>
            </a:r>
            <a:r>
              <a:rPr lang="en-US" sz="2000" dirty="0" err="1">
                <a:latin typeface="Arial" panose="020B0604020202020204" pitchFamily="34" charset="0"/>
                <a:cs typeface="Arial" panose="020B0604020202020204" pitchFamily="34" charset="0"/>
              </a:rPr>
              <a:t>cắm</a:t>
            </a:r>
            <a:r>
              <a:rPr lang="en-US" sz="2000" dirty="0">
                <a:latin typeface="Arial" panose="020B0604020202020204" pitchFamily="34" charset="0"/>
                <a:cs typeface="Arial" panose="020B0604020202020204" pitchFamily="34" charset="0"/>
              </a:rPr>
              <a:t>, UL 498,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UL 817. </a:t>
            </a:r>
          </a:p>
          <a:p>
            <a:pPr>
              <a:lnSpc>
                <a:spcPct val="130000"/>
              </a:lnSpc>
            </a:pPr>
            <a:r>
              <a:rPr lang="en-US" sz="2000" i="1" dirty="0" err="1" smtClean="0">
                <a:latin typeface="Arial" panose="020B0604020202020204" pitchFamily="34" charset="0"/>
                <a:cs typeface="Arial" panose="020B0604020202020204" pitchFamily="34" charset="0"/>
              </a:rPr>
              <a:t>Các</a:t>
            </a:r>
            <a:r>
              <a:rPr lang="en-US" sz="2000" i="1" dirty="0" smtClean="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kết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nối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đâm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xuyên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lớp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điện</a:t>
            </a:r>
            <a:endParaRPr lang="en-US" sz="2000" i="1" dirty="0">
              <a:latin typeface="Arial" panose="020B0604020202020204" pitchFamily="34" charset="0"/>
              <a:cs typeface="Arial" panose="020B0604020202020204" pitchFamily="34" charset="0"/>
            </a:endParaRPr>
          </a:p>
          <a:p>
            <a:pPr>
              <a:lnSpc>
                <a:spcPct val="13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(insulation-piercing terminal)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vượt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LVLE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lắp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a:t>
            </a:r>
          </a:p>
          <a:p>
            <a:pPr>
              <a:lnSpc>
                <a:spcPct val="13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thiểu</a:t>
            </a:r>
            <a:r>
              <a:rPr lang="en-US" sz="2000" dirty="0">
                <a:latin typeface="Arial" panose="020B0604020202020204" pitchFamily="34" charset="0"/>
                <a:cs typeface="Arial" panose="020B0604020202020204" pitchFamily="34" charset="0"/>
              </a:rPr>
              <a:t> 105°C (221°F).</a:t>
            </a:r>
          </a:p>
          <a:p>
            <a:pPr>
              <a:lnSpc>
                <a:spcPct val="13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vượt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LVLE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chịu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1649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305" y="596376"/>
            <a:ext cx="10911839" cy="4493538"/>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ngăn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gồm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hay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6,44 mm (0,25 in).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LVLE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LVLE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LVLE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kẹp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hay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3979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24" y="391449"/>
            <a:ext cx="11410602" cy="5693866"/>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lót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bởi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polymer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UL 746C,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mồi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lửa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hóa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hóa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f)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Mức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phủ</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h)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ảnh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hưởng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cháy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3306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4872" y="90054"/>
            <a:ext cx="5943600" cy="369332"/>
          </a:xfrm>
          <a:prstGeom prst="rect">
            <a:avLst/>
          </a:prstGeom>
          <a:noFill/>
        </p:spPr>
        <p:txBody>
          <a:bodyPr wrap="square" rtlCol="0">
            <a:spAutoFit/>
          </a:bodyPr>
          <a:lstStyle/>
          <a:p>
            <a:r>
              <a:rPr lang="en-US" dirty="0">
                <a:latin typeface="Times New Roman" pitchFamily="18" charset="0"/>
                <a:cs typeface="Times New Roman" pitchFamily="18" charset="0"/>
              </a:rPr>
              <a:t>CÁC TIÊU CHUẨN YÊU CẦU CE –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đèn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1824361" y="631224"/>
          <a:ext cx="8458200" cy="5388577"/>
        </p:xfrm>
        <a:graphic>
          <a:graphicData uri="http://schemas.openxmlformats.org/drawingml/2006/table">
            <a:tbl>
              <a:tblPr firstRow="1" bandRow="1">
                <a:tableStyleId>{5C22544A-7EE6-4342-B048-85BDC9FD1C3A}</a:tableStyleId>
              </a:tblPr>
              <a:tblGrid>
                <a:gridCol w="990600"/>
                <a:gridCol w="2138039"/>
                <a:gridCol w="5329561"/>
              </a:tblGrid>
              <a:tr h="381000">
                <a:tc>
                  <a:txBody>
                    <a:bodyPr/>
                    <a:lstStyle/>
                    <a:p>
                      <a:pPr algn="ctr"/>
                      <a:r>
                        <a:rPr lang="en-US" sz="1600" dirty="0" err="1" smtClean="0">
                          <a:latin typeface="Times New Roman" pitchFamily="18" charset="0"/>
                          <a:cs typeface="Times New Roman" pitchFamily="18" charset="0"/>
                        </a:rPr>
                        <a:t>Chỉ</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dẫn</a:t>
                      </a:r>
                      <a:endParaRPr lang="en-US" sz="1600" dirty="0">
                        <a:latin typeface="Times New Roman" pitchFamily="18" charset="0"/>
                        <a:cs typeface="Times New Roman" pitchFamily="18" charset="0"/>
                      </a:endParaRPr>
                    </a:p>
                  </a:txBody>
                  <a:tcPr/>
                </a:tc>
                <a:tc>
                  <a:txBody>
                    <a:bodyPr/>
                    <a:lstStyle/>
                    <a:p>
                      <a:pPr algn="ctr"/>
                      <a:r>
                        <a:rPr lang="en-US" sz="1600" dirty="0" err="1" smtClean="0">
                          <a:latin typeface="Times New Roman" pitchFamily="18" charset="0"/>
                          <a:cs typeface="Times New Roman" pitchFamily="18" charset="0"/>
                        </a:rPr>
                        <a:t>Tiêu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chuẩn</a:t>
                      </a:r>
                      <a:endParaRPr lang="en-US" sz="1600" dirty="0">
                        <a:latin typeface="Times New Roman" pitchFamily="18" charset="0"/>
                        <a:cs typeface="Times New Roman" pitchFamily="18" charset="0"/>
                      </a:endParaRPr>
                    </a:p>
                  </a:txBody>
                  <a:tcPr/>
                </a:tc>
                <a:tc>
                  <a:txBody>
                    <a:bodyPr/>
                    <a:lstStyle/>
                    <a:p>
                      <a:pPr algn="ctr"/>
                      <a:r>
                        <a:rPr lang="en-US" sz="1600" dirty="0" err="1" smtClean="0">
                          <a:latin typeface="Times New Roman" pitchFamily="18" charset="0"/>
                          <a:cs typeface="Times New Roman" pitchFamily="18" charset="0"/>
                        </a:rPr>
                        <a:t>Yêu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cầu</a:t>
                      </a:r>
                      <a:endParaRPr lang="en-US" sz="1600" dirty="0">
                        <a:latin typeface="Times New Roman" pitchFamily="18" charset="0"/>
                        <a:cs typeface="Times New Roman" pitchFamily="18" charset="0"/>
                      </a:endParaRPr>
                    </a:p>
                  </a:txBody>
                  <a:tcPr/>
                </a:tc>
              </a:tr>
              <a:tr h="511777">
                <a:tc rowSpan="3">
                  <a:txBody>
                    <a:bodyPr/>
                    <a:lstStyle/>
                    <a:p>
                      <a:r>
                        <a:rPr lang="en-US" sz="1600" dirty="0" smtClean="0">
                          <a:latin typeface="Times New Roman" pitchFamily="18" charset="0"/>
                          <a:cs typeface="Times New Roman" pitchFamily="18" charset="0"/>
                        </a:rPr>
                        <a:t>LVD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EN60598-1</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An </a:t>
                      </a:r>
                      <a:r>
                        <a:rPr lang="en-US" sz="1600" dirty="0" err="1" smtClean="0">
                          <a:latin typeface="Times New Roman" pitchFamily="18" charset="0"/>
                          <a:cs typeface="Times New Roman" pitchFamily="18" charset="0"/>
                        </a:rPr>
                        <a:t>toàn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đèn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yêu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cầu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chung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và</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phương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pháp</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thử</a:t>
                      </a:r>
                      <a:endParaRPr lang="en-US" sz="1600" dirty="0">
                        <a:latin typeface="Times New Roman" pitchFamily="18" charset="0"/>
                        <a:cs typeface="Times New Roman" pitchFamily="18" charset="0"/>
                      </a:endParaRPr>
                    </a:p>
                  </a:txBody>
                  <a:tcPr/>
                </a:tc>
              </a:tr>
              <a:tr h="660400">
                <a:tc vMerge="1">
                  <a:txBody>
                    <a:bodyPr/>
                    <a:lstStyle/>
                    <a:p>
                      <a:endParaRPr lang="en-US" dirty="0"/>
                    </a:p>
                  </a:txBody>
                  <a:tcPr/>
                </a:tc>
                <a:tc>
                  <a:txBody>
                    <a:bodyPr/>
                    <a:lstStyle/>
                    <a:p>
                      <a:r>
                        <a:rPr lang="en-US" sz="1600" dirty="0" smtClean="0">
                          <a:latin typeface="Times New Roman" pitchFamily="18" charset="0"/>
                          <a:cs typeface="Times New Roman" pitchFamily="18" charset="0"/>
                        </a:rPr>
                        <a:t>EN60598-2- X</a:t>
                      </a:r>
                    </a:p>
                    <a:p>
                      <a:r>
                        <a:rPr lang="en-US" sz="1600" dirty="0" smtClean="0">
                          <a:latin typeface="Times New Roman" pitchFamily="18" charset="0"/>
                          <a:cs typeface="Times New Roman" pitchFamily="18" charset="0"/>
                        </a:rPr>
                        <a:t>“X”=3 </a:t>
                      </a:r>
                      <a:r>
                        <a:rPr lang="en-US" sz="1600" dirty="0" err="1" smtClean="0">
                          <a:latin typeface="Times New Roman" pitchFamily="18" charset="0"/>
                          <a:cs typeface="Times New Roman" pitchFamily="18" charset="0"/>
                        </a:rPr>
                        <a:t>đèn</a:t>
                      </a:r>
                      <a:r>
                        <a:rPr lang="en-US" sz="1600" baseline="0" dirty="0" smtClean="0">
                          <a:latin typeface="Times New Roman" pitchFamily="18" charset="0"/>
                          <a:cs typeface="Times New Roman" pitchFamily="18" charset="0"/>
                        </a:rPr>
                        <a:t> Streetlight, “X”=5 </a:t>
                      </a:r>
                      <a:r>
                        <a:rPr lang="en-US" sz="1600" baseline="0" dirty="0" err="1" smtClean="0">
                          <a:latin typeface="Times New Roman" pitchFamily="18" charset="0"/>
                          <a:cs typeface="Times New Roman" pitchFamily="18" charset="0"/>
                        </a:rPr>
                        <a:t>đèn</a:t>
                      </a:r>
                      <a:r>
                        <a:rPr lang="en-US" sz="1600" baseline="0" dirty="0" smtClean="0">
                          <a:latin typeface="Times New Roman" pitchFamily="18" charset="0"/>
                          <a:cs typeface="Times New Roman" pitchFamily="18" charset="0"/>
                        </a:rPr>
                        <a:t> Flood…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An </a:t>
                      </a:r>
                      <a:r>
                        <a:rPr lang="en-US" sz="1600" dirty="0" err="1" smtClean="0">
                          <a:latin typeface="Times New Roman" pitchFamily="18" charset="0"/>
                          <a:cs typeface="Times New Roman" pitchFamily="18" charset="0"/>
                        </a:rPr>
                        <a:t>toàn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đèn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 </a:t>
                      </a:r>
                      <a:r>
                        <a:rPr lang="en-US" sz="1600" baseline="0" dirty="0" err="1" smtClean="0">
                          <a:latin typeface="Times New Roman" pitchFamily="18" charset="0"/>
                          <a:cs typeface="Times New Roman" pitchFamily="18" charset="0"/>
                        </a:rPr>
                        <a:t>yêu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cầu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cụ</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thể</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đối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với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từng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loại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đèn</a:t>
                      </a:r>
                      <a:r>
                        <a:rPr lang="en-US" sz="1600" baseline="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txBody>
                  <a:tcPr/>
                </a:tc>
              </a:tr>
              <a:tr h="552417">
                <a:tc vMerge="1">
                  <a:txBody>
                    <a:bodyPr/>
                    <a:lstStyle/>
                    <a:p>
                      <a:endParaRPr lang="en-US" dirty="0"/>
                    </a:p>
                  </a:txBody>
                  <a:tcPr/>
                </a:tc>
                <a:tc>
                  <a:txBody>
                    <a:bodyPr/>
                    <a:lstStyle/>
                    <a:p>
                      <a:r>
                        <a:rPr lang="en-US" sz="1600" dirty="0" smtClean="0">
                          <a:latin typeface="Times New Roman" pitchFamily="18" charset="0"/>
                          <a:cs typeface="Times New Roman" pitchFamily="18" charset="0"/>
                        </a:rPr>
                        <a:t>EN 62493</a:t>
                      </a:r>
                      <a:endParaRPr lang="en-US" sz="1600" dirty="0">
                        <a:latin typeface="Times New Roman" pitchFamily="18" charset="0"/>
                        <a:cs typeface="Times New Roman" pitchFamily="18" charset="0"/>
                      </a:endParaRPr>
                    </a:p>
                  </a:txBody>
                  <a:tcPr/>
                </a:tc>
                <a:tc>
                  <a:txBody>
                    <a:bodyPr/>
                    <a:lstStyle/>
                    <a:p>
                      <a:r>
                        <a:rPr lang="en-US" sz="1600" dirty="0" err="1" smtClean="0">
                          <a:latin typeface="Times New Roman" pitchFamily="18" charset="0"/>
                          <a:cs typeface="Times New Roman" pitchFamily="18" charset="0"/>
                        </a:rPr>
                        <a:t>Đánh</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giá</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thiết</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bị</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chiếu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sáng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liên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quan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đến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phơi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nhiễm</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từ</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trường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đối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với</a:t>
                      </a:r>
                      <a:r>
                        <a:rPr lang="en-US" sz="1600" baseline="0" dirty="0" smtClean="0">
                          <a:latin typeface="Times New Roman" pitchFamily="18" charset="0"/>
                          <a:cs typeface="Times New Roman" pitchFamily="18" charset="0"/>
                        </a:rPr>
                        <a:t> con </a:t>
                      </a:r>
                      <a:r>
                        <a:rPr lang="en-US" sz="1600" baseline="0" dirty="0" err="1" smtClean="0">
                          <a:latin typeface="Times New Roman" pitchFamily="18" charset="0"/>
                          <a:cs typeface="Times New Roman" pitchFamily="18" charset="0"/>
                        </a:rPr>
                        <a:t>người</a:t>
                      </a:r>
                      <a:endParaRPr lang="en-US" sz="1600" dirty="0">
                        <a:latin typeface="Times New Roman" pitchFamily="18" charset="0"/>
                        <a:cs typeface="Times New Roman" pitchFamily="18" charset="0"/>
                      </a:endParaRPr>
                    </a:p>
                  </a:txBody>
                  <a:tcPr/>
                </a:tc>
              </a:tr>
              <a:tr h="350520">
                <a:tc rowSpan="4">
                  <a:txBody>
                    <a:bodyPr/>
                    <a:lstStyle/>
                    <a:p>
                      <a:r>
                        <a:rPr lang="en-US" sz="1600" dirty="0" smtClean="0">
                          <a:latin typeface="Times New Roman" pitchFamily="18" charset="0"/>
                          <a:cs typeface="Times New Roman" pitchFamily="18" charset="0"/>
                        </a:rPr>
                        <a:t>EMC</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EN55015</a:t>
                      </a:r>
                      <a:endParaRPr lang="en-US" sz="1600" dirty="0">
                        <a:latin typeface="Times New Roman" pitchFamily="18" charset="0"/>
                        <a:cs typeface="Times New Roman" pitchFamily="18" charset="0"/>
                      </a:endParaRPr>
                    </a:p>
                  </a:txBody>
                  <a:tcPr/>
                </a:tc>
                <a:tc>
                  <a:txBody>
                    <a:bodyPr/>
                    <a:lstStyle/>
                    <a:p>
                      <a:r>
                        <a:rPr lang="en-US" sz="1600" dirty="0" err="1" smtClean="0">
                          <a:latin typeface="Times New Roman" pitchFamily="18" charset="0"/>
                          <a:cs typeface="Times New Roman" pitchFamily="18" charset="0"/>
                        </a:rPr>
                        <a:t>Tương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thích</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từ</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trường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Yêu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cầu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nhiễu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phát</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xạ</a:t>
                      </a:r>
                      <a:endParaRPr lang="en-US" sz="1600" dirty="0">
                        <a:latin typeface="Times New Roman" pitchFamily="18" charset="0"/>
                        <a:cs typeface="Times New Roman" pitchFamily="18" charset="0"/>
                      </a:endParaRPr>
                    </a:p>
                  </a:txBody>
                  <a:tcPr/>
                </a:tc>
              </a:tr>
              <a:tr h="396240">
                <a:tc vMerge="1">
                  <a:txBody>
                    <a:bodyPr/>
                    <a:lstStyle/>
                    <a:p>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EN61547</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Times New Roman" pitchFamily="18" charset="0"/>
                          <a:cs typeface="Times New Roman" pitchFamily="18" charset="0"/>
                        </a:rPr>
                        <a:t>Tương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thích</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từ</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trường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Yêu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cầu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nhiễu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dẫn</a:t>
                      </a:r>
                      <a:endParaRPr lang="en-US" sz="1600" dirty="0" smtClean="0">
                        <a:latin typeface="Times New Roman" pitchFamily="18" charset="0"/>
                        <a:cs typeface="Times New Roman" pitchFamily="18" charset="0"/>
                      </a:endParaRPr>
                    </a:p>
                  </a:txBody>
                  <a:tcPr/>
                </a:tc>
              </a:tr>
              <a:tr h="518160">
                <a:tc vMerge="1">
                  <a:txBody>
                    <a:bodyPr/>
                    <a:lstStyle/>
                    <a:p>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EN61000-3-2</a:t>
                      </a:r>
                      <a:endParaRPr lang="en-US" sz="1600" dirty="0">
                        <a:latin typeface="Times New Roman" pitchFamily="18" charset="0"/>
                        <a:cs typeface="Times New Roman" pitchFamily="18" charset="0"/>
                      </a:endParaRPr>
                    </a:p>
                  </a:txBody>
                  <a:tcPr/>
                </a:tc>
                <a:tc>
                  <a:txBody>
                    <a:bodyPr/>
                    <a:lstStyle/>
                    <a:p>
                      <a:r>
                        <a:rPr lang="en-US" sz="1600" dirty="0" err="1" smtClean="0">
                          <a:latin typeface="Times New Roman" pitchFamily="18" charset="0"/>
                          <a:cs typeface="Times New Roman" pitchFamily="18" charset="0"/>
                        </a:rPr>
                        <a:t>Tương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thích</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từ</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trường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Giới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hạn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tổng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hàm</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lượng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sóng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hài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dòng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endParaRPr lang="en-US" sz="1600" dirty="0">
                        <a:latin typeface="Times New Roman" pitchFamily="18" charset="0"/>
                        <a:cs typeface="Times New Roman" pitchFamily="18" charset="0"/>
                      </a:endParaRPr>
                    </a:p>
                  </a:txBody>
                  <a:tcPr/>
                </a:tc>
              </a:tr>
              <a:tr h="457200">
                <a:tc vMerge="1">
                  <a:txBody>
                    <a:bodyPr/>
                    <a:lstStyle/>
                    <a:p>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EN61000-3-4</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Times New Roman" pitchFamily="18" charset="0"/>
                          <a:cs typeface="Times New Roman" pitchFamily="18" charset="0"/>
                        </a:rPr>
                        <a:t>Tương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thích</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từ</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trường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Yêu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cầu</a:t>
                      </a:r>
                      <a:r>
                        <a:rPr lang="en-US" sz="1600" baseline="0" dirty="0" smtClean="0">
                          <a:latin typeface="Times New Roman" pitchFamily="18" charset="0"/>
                          <a:cs typeface="Times New Roman" pitchFamily="18" charset="0"/>
                        </a:rPr>
                        <a:t> Flicker</a:t>
                      </a:r>
                      <a:endParaRPr lang="en-US" sz="1600" dirty="0" smtClean="0">
                        <a:latin typeface="Times New Roman" pitchFamily="18" charset="0"/>
                        <a:cs typeface="Times New Roman" pitchFamily="18" charset="0"/>
                      </a:endParaRPr>
                    </a:p>
                  </a:txBody>
                  <a:tcPr/>
                </a:tc>
              </a:tr>
              <a:tr h="320040">
                <a:tc>
                  <a:txBody>
                    <a:bodyPr/>
                    <a:lstStyle/>
                    <a:p>
                      <a:r>
                        <a:rPr lang="en-US" sz="1600" dirty="0" smtClean="0">
                          <a:latin typeface="Times New Roman" pitchFamily="18" charset="0"/>
                          <a:cs typeface="Times New Roman" pitchFamily="18" charset="0"/>
                        </a:rPr>
                        <a:t>ERP</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EN62722-1</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Times New Roman" pitchFamily="18" charset="0"/>
                          <a:cs typeface="Times New Roman" pitchFamily="18" charset="0"/>
                        </a:rPr>
                        <a:t>Tính</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năng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đèn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Yêu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cầu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chung</a:t>
                      </a:r>
                      <a:endParaRPr lang="en-US" sz="1600" dirty="0" smtClean="0">
                        <a:latin typeface="Times New Roman" pitchFamily="18" charset="0"/>
                        <a:cs typeface="Times New Roman" pitchFamily="18" charset="0"/>
                      </a:endParaRPr>
                    </a:p>
                  </a:txBody>
                  <a:tcPr/>
                </a:tc>
              </a:tr>
              <a:tr h="457200">
                <a:tc>
                  <a:txBody>
                    <a:bodyPr/>
                    <a:lstStyle/>
                    <a:p>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EN62722-2-1</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Times New Roman" pitchFamily="18" charset="0"/>
                          <a:cs typeface="Times New Roman" pitchFamily="18" charset="0"/>
                        </a:rPr>
                        <a:t>Tính</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năng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đèn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Yêu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cầu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cụ</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thể</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đối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với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đèn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điện</a:t>
                      </a:r>
                      <a:r>
                        <a:rPr lang="en-US" sz="1600" baseline="0" dirty="0" smtClean="0">
                          <a:latin typeface="Times New Roman" pitchFamily="18" charset="0"/>
                          <a:cs typeface="Times New Roman" pitchFamily="18" charset="0"/>
                        </a:rPr>
                        <a:t> LED (Panel, </a:t>
                      </a:r>
                      <a:r>
                        <a:rPr lang="en-US" sz="1600" baseline="0" dirty="0" err="1" smtClean="0">
                          <a:latin typeface="Times New Roman" pitchFamily="18" charset="0"/>
                          <a:cs typeface="Times New Roman" pitchFamily="18" charset="0"/>
                        </a:rPr>
                        <a:t>Downlight</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ốp</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trần</a:t>
                      </a:r>
                      <a:r>
                        <a:rPr lang="en-US" sz="1600" baseline="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txBody>
                  <a:tcPr/>
                </a:tc>
              </a:tr>
              <a:tr h="396240">
                <a:tc>
                  <a:txBody>
                    <a:bodyPr/>
                    <a:lstStyle/>
                    <a:p>
                      <a:r>
                        <a:rPr lang="en-US" sz="1600" dirty="0" err="1" smtClean="0">
                          <a:latin typeface="Times New Roman" pitchFamily="18" charset="0"/>
                          <a:cs typeface="Times New Roman" pitchFamily="18" charset="0"/>
                        </a:rPr>
                        <a:t>RoHS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EN50581</a:t>
                      </a:r>
                      <a:endParaRPr lang="en-US" sz="1600" dirty="0">
                        <a:latin typeface="Times New Roman" pitchFamily="18" charset="0"/>
                        <a:cs typeface="Times New Roman" pitchFamily="18" charset="0"/>
                      </a:endParaRPr>
                    </a:p>
                  </a:txBody>
                  <a:tcPr/>
                </a:tc>
                <a:tc>
                  <a:txBody>
                    <a:bodyPr/>
                    <a:lstStyle/>
                    <a:p>
                      <a:r>
                        <a:rPr lang="en-US" sz="1600" dirty="0" err="1" smtClean="0">
                          <a:latin typeface="Times New Roman" pitchFamily="18" charset="0"/>
                          <a:cs typeface="Times New Roman" pitchFamily="18" charset="0"/>
                        </a:rPr>
                        <a:t>Yêu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cầu</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hàm</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lượng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các</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chất</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độc</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hại</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trong</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linh</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kiện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sản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phẩm</a:t>
                      </a:r>
                      <a:endParaRPr lang="en-US" sz="1600" dirty="0">
                        <a:latin typeface="Times New Roman" pitchFamily="18" charset="0"/>
                        <a:cs typeface="Times New Roman" pitchFamily="18" charset="0"/>
                      </a:endParaRPr>
                    </a:p>
                  </a:txBody>
                  <a:tcPr/>
                </a:tc>
              </a:tr>
            </a:tbl>
          </a:graphicData>
        </a:graphic>
      </p:graphicFrame>
      <p:sp>
        <p:nvSpPr>
          <p:cNvPr id="8" name="TextBox 7"/>
          <p:cNvSpPr txBox="1"/>
          <p:nvPr/>
        </p:nvSpPr>
        <p:spPr>
          <a:xfrm>
            <a:off x="1848035" y="6172200"/>
            <a:ext cx="8362765" cy="369332"/>
          </a:xfrm>
          <a:prstGeom prst="rect">
            <a:avLst/>
          </a:prstGeom>
          <a:noFill/>
        </p:spPr>
        <p:txBody>
          <a:bodyPr wrap="square" rtlCol="0">
            <a:spAutoFit/>
          </a:bodyPr>
          <a:lstStyle/>
          <a:p>
            <a:r>
              <a:rPr lang="en-US" i="1" dirty="0" err="1">
                <a:solidFill>
                  <a:srgbClr val="0000CC"/>
                </a:solidFill>
                <a:latin typeface="Times New Roman" pitchFamily="18" charset="0"/>
                <a:cs typeface="Times New Roman" pitchFamily="18" charset="0"/>
              </a:rPr>
              <a:t>Ghi</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chú</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Các</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tiêu</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chuẩn</a:t>
            </a:r>
            <a:r>
              <a:rPr lang="en-US" i="1" dirty="0">
                <a:solidFill>
                  <a:srgbClr val="0000CC"/>
                </a:solidFill>
                <a:latin typeface="Times New Roman" pitchFamily="18" charset="0"/>
                <a:cs typeface="Times New Roman" pitchFamily="18" charset="0"/>
              </a:rPr>
              <a:t> EN </a:t>
            </a:r>
            <a:r>
              <a:rPr lang="en-US" i="1" dirty="0" err="1">
                <a:solidFill>
                  <a:srgbClr val="0000CC"/>
                </a:solidFill>
                <a:latin typeface="Times New Roman" pitchFamily="18" charset="0"/>
                <a:cs typeface="Times New Roman" pitchFamily="18" charset="0"/>
              </a:rPr>
              <a:t>hoàn</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toàn</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tương</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đương</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với</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tiêu</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chuẩn</a:t>
            </a:r>
            <a:r>
              <a:rPr lang="en-US" i="1" dirty="0">
                <a:solidFill>
                  <a:srgbClr val="0000CC"/>
                </a:solidFill>
                <a:latin typeface="Times New Roman" pitchFamily="18" charset="0"/>
                <a:cs typeface="Times New Roman" pitchFamily="18" charset="0"/>
              </a:rPr>
              <a:t> IEC </a:t>
            </a:r>
            <a:r>
              <a:rPr lang="en-US" i="1" dirty="0" err="1">
                <a:solidFill>
                  <a:srgbClr val="0000CC"/>
                </a:solidFill>
                <a:latin typeface="Times New Roman" pitchFamily="18" charset="0"/>
                <a:cs typeface="Times New Roman" pitchFamily="18" charset="0"/>
              </a:rPr>
              <a:t>tương</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ứng</a:t>
            </a:r>
            <a:endParaRPr lang="en-US" i="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908428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883" y="0"/>
            <a:ext cx="10745585" cy="6894195"/>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đục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UL 796,</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Ngoại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lệ</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mach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bọc</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nhúng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phủ</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phép</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giới</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trên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(RTI)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polymer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UL 746B.</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dễ</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cháy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V-1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dễ</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cháy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nhựa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UL 94.</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Ngoại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lệ</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bởi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LVLE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tuân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thoáng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(clearances)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xem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xét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hướng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thoáng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6507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272307" y="1008613"/>
            <a:ext cx="9458243" cy="5497482"/>
          </a:xfrm>
          <a:prstGeom prst="rect">
            <a:avLst/>
          </a:prstGeom>
          <a:noFill/>
          <a:ln>
            <a:noFill/>
          </a:ln>
        </p:spPr>
      </p:pic>
      <p:sp>
        <p:nvSpPr>
          <p:cNvPr id="3" name="TextBox 2"/>
          <p:cNvSpPr txBox="1"/>
          <p:nvPr/>
        </p:nvSpPr>
        <p:spPr>
          <a:xfrm>
            <a:off x="1352204" y="532014"/>
            <a:ext cx="10052858"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Khoảng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mạch</a:t>
            </a:r>
            <a:r>
              <a:rPr lang="en-US" sz="2000" dirty="0" smtClean="0">
                <a:latin typeface="Arial" panose="020B0604020202020204" pitchFamily="34" charset="0"/>
                <a:cs typeface="Arial" panose="020B0604020202020204" pitchFamily="34" charset="0"/>
              </a:rPr>
              <a:t> in </a:t>
            </a:r>
            <a:r>
              <a:rPr lang="en-US" sz="2000" dirty="0" err="1" smtClean="0">
                <a:latin typeface="Arial" panose="020B0604020202020204" pitchFamily="34" charset="0"/>
                <a:cs typeface="Arial" panose="020B0604020202020204" pitchFamily="34" charset="0"/>
              </a:rPr>
              <a:t>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dây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gắn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mạch</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881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3822" y="533530"/>
            <a:ext cx="8107115" cy="6178318"/>
          </a:xfrm>
          <a:prstGeom prst="rect">
            <a:avLst/>
          </a:prstGeom>
        </p:spPr>
      </p:pic>
    </p:spTree>
    <p:extLst>
      <p:ext uri="{BB962C8B-B14F-4D97-AF65-F5344CB8AC3E}">
        <p14:creationId xmlns:p14="http://schemas.microsoft.com/office/powerpoint/2010/main" val="1965835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937" y="189942"/>
            <a:ext cx="10717877" cy="2893100"/>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nhánh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nhánh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103889" y="3606890"/>
            <a:ext cx="10299925" cy="2666447"/>
          </a:xfrm>
          <a:prstGeom prst="rect">
            <a:avLst/>
          </a:prstGeom>
          <a:noFill/>
          <a:ln>
            <a:noFill/>
          </a:ln>
        </p:spPr>
      </p:pic>
      <p:sp>
        <p:nvSpPr>
          <p:cNvPr id="2" name="TextBox 1"/>
          <p:cNvSpPr txBox="1"/>
          <p:nvPr/>
        </p:nvSpPr>
        <p:spPr>
          <a:xfrm>
            <a:off x="2243582" y="2882987"/>
            <a:ext cx="8021786" cy="400110"/>
          </a:xfrm>
          <a:prstGeom prst="rect">
            <a:avLst/>
          </a:prstGeom>
          <a:noFill/>
        </p:spPr>
        <p:txBody>
          <a:bodyPr wrap="square" rtlCol="0">
            <a:spAutoFit/>
          </a:bodyPr>
          <a:lstStyle/>
          <a:p>
            <a:r>
              <a:rPr lang="en-US" sz="2000" i="1" dirty="0" err="1" smtClean="0">
                <a:latin typeface="Arial" panose="020B0604020202020204" pitchFamily="34" charset="0"/>
                <a:cs typeface="Arial" panose="020B0604020202020204" pitchFamily="34" charset="0"/>
              </a:rPr>
              <a:t>Bảng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khoảng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cách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đối</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với</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các</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kết</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cuối</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điện</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mạch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cấp</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điện</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nhánh</a:t>
            </a:r>
            <a:r>
              <a:rPr lang="en-US" sz="2000" i="1" dirty="0" smtClean="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717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750" y="0"/>
            <a:ext cx="12313919" cy="450829"/>
          </a:xfrm>
          <a:prstGeom prst="rect">
            <a:avLst/>
          </a:prstGeom>
        </p:spPr>
        <p:txBody>
          <a:bodyPr wrap="square">
            <a:spAutoFit/>
          </a:bodyPr>
          <a:lstStyle/>
          <a:p>
            <a:pPr algn="just">
              <a:lnSpc>
                <a:spcPct val="130000"/>
              </a:lnSpc>
            </a:pP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nhánh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endParaRPr lang="en-US" sz="20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78420" y="528021"/>
            <a:ext cx="10216717" cy="3995473"/>
          </a:xfrm>
          <a:prstGeom prst="rect">
            <a:avLst/>
          </a:prstGeom>
          <a:noFill/>
          <a:ln>
            <a:noFill/>
          </a:ln>
        </p:spPr>
      </p:pic>
      <p:sp>
        <p:nvSpPr>
          <p:cNvPr id="5" name="Rectangle 4"/>
          <p:cNvSpPr/>
          <p:nvPr/>
        </p:nvSpPr>
        <p:spPr>
          <a:xfrm>
            <a:off x="98629" y="4531695"/>
            <a:ext cx="11981410" cy="2092881"/>
          </a:xfrm>
          <a:prstGeom prst="rect">
            <a:avLst/>
          </a:prstGeom>
        </p:spPr>
        <p:txBody>
          <a:bodyPr wrap="square">
            <a:spAutoFit/>
          </a:bodyPr>
          <a:lstStyle/>
          <a:p>
            <a:pPr marL="285750" indent="-285750">
              <a:lnSpc>
                <a:spcPct val="130000"/>
              </a:lnSpc>
              <a:buFontTx/>
              <a:buChar char="-"/>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phủ</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êmay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phủ</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đa</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đất</a:t>
            </a:r>
            <a:r>
              <a:rPr lang="en-US" sz="2000" dirty="0">
                <a:latin typeface="Arial" panose="020B0604020202020204" pitchFamily="34" charset="0"/>
                <a:cs typeface="Arial" panose="020B0604020202020204" pitchFamily="34" charset="0"/>
              </a:rPr>
              <a:t>.</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chịu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chuyển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hướng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nghiêm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trọng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chúng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chúng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chắc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chắn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chỗ</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348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733" y="781692"/>
            <a:ext cx="10934007" cy="5252143"/>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gồm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eutectic,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nhằm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ngắt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ngắt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ampe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ở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vùng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eutectic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(trace)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conformal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nhúng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phủ</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ngắn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chế</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huỳnh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đèn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UL 935.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945630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97" y="79934"/>
            <a:ext cx="11914908" cy="6894195"/>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indent="-342900" algn="just">
              <a:lnSpc>
                <a:spcPct val="130000"/>
              </a:lnSpc>
              <a:buAutoNum type="alphaLcParenR"/>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Giấy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thụ</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0,305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mm (0,012 in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hoặc</a:t>
            </a:r>
            <a:endPar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342900" algn="just">
              <a:lnSpc>
                <a:spcPct val="130000"/>
              </a:lnSpc>
              <a:buAutoNum type="alphaLcParenR"/>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2500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 UL 1310.</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lõi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Giấy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hoặc</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polyme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bô</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bin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0,644 mm (0,025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polyme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2500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V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Giấy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nửa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hoặc</a:t>
            </a: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Giấy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0,71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mm (0,028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ánh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2500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V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5000 V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a:t>
            </a:r>
          </a:p>
          <a:p>
            <a:pPr>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ngoại</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lệ</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5390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8686" y="354676"/>
            <a:ext cx="10454209" cy="6093976"/>
          </a:xfrm>
          <a:prstGeom prst="rect">
            <a:avLst/>
          </a:prstGeom>
        </p:spPr>
        <p:txBody>
          <a:bodyPr wrap="square">
            <a:spAutoFit/>
          </a:bodyPr>
          <a:lstStyle/>
          <a:p>
            <a:pPr algn="just">
              <a:lnSpc>
                <a:spcPct val="130000"/>
              </a:lnSpc>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TÍNH NĂNG</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năng</a:t>
            </a:r>
            <a:endPar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342900">
              <a:lnSpc>
                <a:spcPct val="130000"/>
              </a:lnSpc>
              <a:buFontTx/>
              <a:buChar char="-"/>
            </a:pP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TC (1.3)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tiêu</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 </a:t>
            </a:r>
            <a:r>
              <a:rPr lang="en-US" sz="2000" dirty="0" err="1">
                <a:latin typeface="Arial" panose="020B0604020202020204" pitchFamily="34" charset="0"/>
                <a:cs typeface="Arial" panose="020B0604020202020204" pitchFamily="34" charset="0"/>
              </a:rPr>
              <a:t>toàn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bởi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TC </a:t>
            </a:r>
            <a:r>
              <a:rPr lang="en-US" sz="2000" dirty="0" err="1" smtClean="0">
                <a:latin typeface="Arial" panose="020B0604020202020204" pitchFamily="34" charset="0"/>
                <a:cs typeface="Arial" panose="020B0604020202020204" pitchFamily="34" charset="0"/>
              </a:rPr>
              <a:t>xác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sẽ</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TC </a:t>
            </a:r>
            <a:r>
              <a:rPr lang="en-US" sz="2000" dirty="0" err="1" smtClean="0">
                <a:latin typeface="Arial" panose="020B0604020202020204" pitchFamily="34" charset="0"/>
                <a:cs typeface="Arial" panose="020B0604020202020204" pitchFamily="34" charset="0"/>
              </a:rPr>
              <a:t>này</a:t>
            </a:r>
            <a:r>
              <a:rPr lang="en-US" sz="2000" dirty="0" smtClean="0">
                <a:latin typeface="Arial" panose="020B0604020202020204" pitchFamily="34" charset="0"/>
                <a:cs typeface="Arial" panose="020B0604020202020204" pitchFamily="34" charset="0"/>
              </a:rPr>
              <a:t> </a:t>
            </a:r>
          </a:p>
          <a:p>
            <a:pPr indent="-342900">
              <a:lnSpc>
                <a:spcPct val="130000"/>
              </a:lnSpc>
              <a:buFontTx/>
              <a:buChar char="-"/>
            </a:pPr>
            <a:r>
              <a:rPr lang="en-US" sz="2000" dirty="0" err="1" smtClean="0">
                <a:latin typeface="Arial" panose="020B0604020202020204" pitchFamily="34" charset="0"/>
                <a:cs typeface="Arial" panose="020B0604020202020204" pitchFamily="34" charset="0"/>
              </a:rPr>
              <a:t>Tất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phép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đo</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a:t>
            </a:r>
          </a:p>
          <a:p>
            <a:pPr>
              <a:lnSpc>
                <a:spcPct val="130000"/>
              </a:lnSpc>
            </a:pPr>
            <a:r>
              <a:rPr lang="en-US" sz="2000" dirty="0">
                <a:latin typeface="Arial" panose="020B0604020202020204" pitchFamily="34" charset="0"/>
                <a:cs typeface="Arial" panose="020B0604020202020204" pitchFamily="34" charset="0"/>
              </a:rPr>
              <a:t>a)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lùa</a:t>
            </a:r>
            <a:r>
              <a:rPr lang="en-US" sz="2000" dirty="0">
                <a:latin typeface="Arial" panose="020B0604020202020204" pitchFamily="34" charset="0"/>
                <a:cs typeface="Arial" panose="020B0604020202020204" pitchFamily="34" charset="0"/>
              </a:rPr>
              <a:t>,</a:t>
            </a:r>
          </a:p>
          <a:p>
            <a:pPr>
              <a:lnSpc>
                <a:spcPct val="130000"/>
              </a:lnSpc>
            </a:pPr>
            <a:r>
              <a:rPr lang="en-US" sz="2000" dirty="0">
                <a:latin typeface="Arial" panose="020B0604020202020204" pitchFamily="34" charset="0"/>
                <a:cs typeface="Arial" panose="020B0604020202020204" pitchFamily="34" charset="0"/>
              </a:rPr>
              <a:t>b) </a:t>
            </a:r>
            <a:r>
              <a:rPr lang="en-US" sz="2000" dirty="0" err="1" smtClean="0">
                <a:latin typeface="Arial" panose="020B0604020202020204" pitchFamily="34" charset="0"/>
                <a:cs typeface="Arial" panose="020B0604020202020204" pitchFamily="34" charset="0"/>
              </a:rPr>
              <a:t>Nhiệt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25</a:t>
            </a:r>
            <a:r>
              <a:rPr lang="en-US" sz="2000" dirty="0">
                <a:latin typeface="Arial" panose="020B0604020202020204" pitchFamily="34" charset="0"/>
                <a:cs typeface="Arial" panose="020B0604020202020204" pitchFamily="34" charset="0"/>
              </a:rPr>
              <a:t> ± 5</a:t>
            </a:r>
            <a:r>
              <a:rPr lang="en-US" sz="2000" baseline="30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C (77 ± 9</a:t>
            </a:r>
            <a:r>
              <a:rPr lang="en-US" sz="2000" baseline="30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F) </a:t>
            </a:r>
            <a:r>
              <a:rPr lang="en-US" sz="2000" dirty="0" err="1">
                <a:latin typeface="Arial" panose="020B0604020202020204" pitchFamily="34" charset="0"/>
                <a:cs typeface="Arial" panose="020B0604020202020204" pitchFamily="34" charset="0"/>
              </a:rPr>
              <a:t>trừ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cao</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quy</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bởi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SX</a:t>
            </a:r>
            <a:endParaRPr lang="en-US" sz="2000" dirty="0">
              <a:latin typeface="Arial" panose="020B0604020202020204" pitchFamily="34" charset="0"/>
              <a:cs typeface="Arial" panose="020B0604020202020204" pitchFamily="34" charset="0"/>
            </a:endParaRPr>
          </a:p>
          <a:p>
            <a:pPr>
              <a:lnSpc>
                <a:spcPct val="130000"/>
              </a:lnSpc>
            </a:pPr>
            <a:r>
              <a:rPr lang="en-US" sz="2000" dirty="0">
                <a:latin typeface="Arial" panose="020B0604020202020204" pitchFamily="34" charset="0"/>
                <a:cs typeface="Arial" panose="020B0604020202020204" pitchFamily="34" charset="0"/>
              </a:rPr>
              <a:t>c)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vòng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5%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a:t>
            </a:r>
          </a:p>
          <a:p>
            <a:pPr>
              <a:lnSpc>
                <a:spcPct val="130000"/>
              </a:lnSpc>
            </a:pPr>
            <a:r>
              <a:rPr lang="en-US" sz="2000" b="1" dirty="0" err="1">
                <a:latin typeface="Arial" panose="020B0604020202020204" pitchFamily="34" charset="0"/>
                <a:cs typeface="Arial" panose="020B0604020202020204" pitchFamily="34" charset="0"/>
              </a:rPr>
              <a:t>Thử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nghiệm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vào</a:t>
            </a:r>
            <a:endParaRPr lang="en-US" sz="2000" dirty="0">
              <a:latin typeface="Arial" panose="020B0604020202020204" pitchFamily="34" charset="0"/>
              <a:cs typeface="Arial" panose="020B0604020202020204" pitchFamily="34" charset="0"/>
            </a:endParaRP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mô-đun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LED </a:t>
            </a:r>
            <a:r>
              <a:rPr lang="en-US" sz="2000" dirty="0" smtClean="0">
                <a:latin typeface="Arial" panose="020B0604020202020204" pitchFamily="34" charset="0"/>
                <a:cs typeface="Arial" panose="020B0604020202020204" pitchFamily="34" charset="0"/>
              </a:rPr>
              <a:t>≤ 110 % </a:t>
            </a:r>
            <a:r>
              <a:rPr lang="en-US" sz="2000" dirty="0" err="1" smtClean="0">
                <a:latin typeface="Arial" panose="020B0604020202020204" pitchFamily="34" charset="0"/>
                <a:cs typeface="Arial" panose="020B0604020202020204" pitchFamily="34" charset="0"/>
              </a:rPr>
              <a:t>danh</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suất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nguồn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nuôi</a:t>
            </a:r>
            <a:r>
              <a:rPr lang="en-US" sz="2000" dirty="0">
                <a:latin typeface="Arial" panose="020B0604020202020204" pitchFamily="34" charset="0"/>
                <a:cs typeface="Arial" panose="020B0604020202020204" pitchFamily="34" charset="0"/>
              </a:rPr>
              <a:t> LED ≤ 110 </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danh</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8347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594" y="132113"/>
            <a:ext cx="11665526" cy="6852582"/>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ở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40</a:t>
            </a:r>
            <a:r>
              <a:rPr lang="en-US" sz="2000" baseline="30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LED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đèn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25</a:t>
            </a:r>
            <a:r>
              <a:rPr lang="en-US" sz="2000" baseline="30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342900">
              <a:lnSpc>
                <a:spcPct val="130000"/>
              </a:lnSpc>
              <a:buFontTx/>
              <a:buChar char="-"/>
            </a:pP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nhúng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cặp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nhúng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phủ</a:t>
            </a:r>
            <a:r>
              <a:rPr lang="en-US" sz="2000" dirty="0" smtClean="0">
                <a:latin typeface="Arial" panose="020B0604020202020204" pitchFamily="34" charset="0"/>
                <a:cs typeface="Arial" panose="020B0604020202020204" pitchFamily="34" charset="0"/>
              </a:rPr>
              <a:t>.</a:t>
            </a:r>
          </a:p>
          <a:p>
            <a:pPr>
              <a:lnSpc>
                <a:spcPct val="13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tại</a:t>
            </a:r>
            <a:r>
              <a:rPr lang="en-US" sz="2000" dirty="0" smtClean="0">
                <a:latin typeface="Arial" panose="020B0604020202020204" pitchFamily="34" charset="0"/>
                <a:cs typeface="Arial" panose="020B0604020202020204" pitchFamily="34" charset="0"/>
              </a:rPr>
              <a:t> Ta = 25</a:t>
            </a:r>
            <a:r>
              <a:rPr lang="en-US" sz="2000" baseline="30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C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 60°C, </a:t>
            </a:r>
            <a:r>
              <a:rPr lang="en-US" sz="2000" dirty="0" err="1">
                <a:latin typeface="Arial" panose="020B0604020202020204" pitchFamily="34" charset="0"/>
                <a:cs typeface="Arial" panose="020B0604020202020204" pitchFamily="34" charset="0"/>
              </a:rPr>
              <a:t>trừ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đa</a:t>
            </a:r>
            <a:r>
              <a:rPr lang="en-US" sz="2000" dirty="0">
                <a:latin typeface="Arial" panose="020B0604020202020204" pitchFamily="34" charset="0"/>
                <a:cs typeface="Arial" panose="020B0604020202020204" pitchFamily="34" charset="0"/>
              </a:rPr>
              <a:t> 75°C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90 </a:t>
            </a:r>
            <a:r>
              <a:rPr lang="en-US" sz="2000" dirty="0">
                <a:latin typeface="Arial" panose="020B0604020202020204" pitchFamily="34" charset="0"/>
                <a:cs typeface="Arial" panose="020B0604020202020204" pitchFamily="34" charset="0"/>
              </a:rPr>
              <a:t>° C </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3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quanh</a:t>
            </a:r>
            <a:r>
              <a:rPr lang="en-US" sz="2000" dirty="0">
                <a:latin typeface="Arial" panose="020B0604020202020204" pitchFamily="34" charset="0"/>
                <a:cs typeface="Arial" panose="020B0604020202020204" pitchFamily="34" charset="0"/>
              </a:rPr>
              <a:t> 25°C (77°F).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Ta = 20 </a:t>
            </a:r>
            <a:r>
              <a:rPr lang="en-US" sz="2000" dirty="0">
                <a:latin typeface="Arial" panose="020B0604020202020204" pitchFamily="34" charset="0"/>
                <a:cs typeface="Arial" panose="020B0604020202020204" pitchFamily="34" charset="0"/>
              </a:rPr>
              <a:t>- 30 ° C (68-86 ° F)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25 ° C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Trung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hai</a:t>
            </a:r>
            <a:r>
              <a:rPr lang="en-US" sz="2000" dirty="0" smtClean="0">
                <a:latin typeface="Arial" panose="020B0604020202020204" pitchFamily="34" charset="0"/>
                <a:cs typeface="Arial" panose="020B0604020202020204" pitchFamily="34" charset="0"/>
              </a:rPr>
              <a:t> hay </a:t>
            </a:r>
            <a:r>
              <a:rPr lang="en-US" sz="2000" dirty="0" err="1" smtClean="0">
                <a:latin typeface="Arial" panose="020B0604020202020204" pitchFamily="34" charset="0"/>
                <a:cs typeface="Arial" panose="020B0604020202020204" pitchFamily="34" charset="0"/>
              </a:rPr>
              <a:t>nhiều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đọc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cặp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nhiệt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nhiệt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hộp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vỏ</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Cặp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nhiệt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ứng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nhiệt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hộp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vỏ</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bao</a:t>
            </a:r>
            <a:r>
              <a:rPr lang="en-US" sz="2000" dirty="0" smtClean="0">
                <a:latin typeface="Arial" panose="020B0604020202020204" pitchFamily="34" charset="0"/>
                <a:cs typeface="Arial" panose="020B0604020202020204" pitchFamily="34" charset="0"/>
              </a:rPr>
              <a:t> 76,2 mm (3 in),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 76,2 mm (3 in) </a:t>
            </a:r>
            <a:r>
              <a:rPr lang="en-US" sz="2000" dirty="0" err="1" smtClean="0">
                <a:latin typeface="Arial" panose="020B0604020202020204" pitchFamily="34" charset="0"/>
                <a:cs typeface="Arial" panose="020B0604020202020204" pitchFamily="34" charset="0"/>
              </a:rPr>
              <a:t>kể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nhất</a:t>
            </a:r>
            <a:r>
              <a:rPr lang="en-US" sz="2000" dirty="0" smtClean="0">
                <a:latin typeface="Arial" panose="020B0604020202020204" pitchFamily="34" charset="0"/>
                <a:cs typeface="Arial" panose="020B0604020202020204" pitchFamily="34" charset="0"/>
              </a:rPr>
              <a:t>.</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a:t>
            </a:r>
          </a:p>
          <a:p>
            <a:pPr>
              <a:lnSpc>
                <a:spcPct val="130000"/>
              </a:lnSpc>
            </a:pPr>
            <a:r>
              <a:rPr lang="en-US" sz="2000" dirty="0">
                <a:latin typeface="Arial" panose="020B0604020202020204" pitchFamily="34" charset="0"/>
                <a:cs typeface="Arial" panose="020B0604020202020204" pitchFamily="34" charset="0"/>
              </a:rPr>
              <a:t>a)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giờ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endParaRPr lang="en-US" sz="2000" dirty="0">
              <a:latin typeface="Arial" panose="020B0604020202020204" pitchFamily="34" charset="0"/>
              <a:cs typeface="Arial" panose="020B0604020202020204" pitchFamily="34" charset="0"/>
            </a:endParaRPr>
          </a:p>
          <a:p>
            <a:pPr>
              <a:lnSpc>
                <a:spcPct val="130000"/>
              </a:lnSpc>
            </a:pPr>
            <a:r>
              <a:rPr lang="en-US" sz="2000" dirty="0">
                <a:latin typeface="Arial" panose="020B0604020202020204" pitchFamily="34" charset="0"/>
                <a:cs typeface="Arial" panose="020B0604020202020204" pitchFamily="34" charset="0"/>
              </a:rPr>
              <a:t>b) Ba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15 </a:t>
            </a:r>
            <a:r>
              <a:rPr lang="en-US" sz="2000" dirty="0" err="1">
                <a:latin typeface="Arial" panose="020B0604020202020204" pitchFamily="34" charset="0"/>
                <a:cs typeface="Arial" panose="020B0604020202020204" pitchFamily="34" charset="0"/>
              </a:rPr>
              <a:t>phút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một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nhau</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vòng</a:t>
            </a:r>
            <a:r>
              <a:rPr lang="en-US" sz="2000" dirty="0">
                <a:latin typeface="Arial" panose="020B0604020202020204" pitchFamily="34" charset="0"/>
                <a:cs typeface="Arial" panose="020B0604020202020204" pitchFamily="34" charset="0"/>
              </a:rPr>
              <a:t> 1 ° C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a:t>
            </a:r>
          </a:p>
          <a:p>
            <a:pPr indent="-342900">
              <a:lnSpc>
                <a:spcPct val="130000"/>
              </a:lnSpc>
              <a:buFontTx/>
              <a:buChar char="-"/>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278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625435" y="0"/>
            <a:ext cx="6756862" cy="6668070"/>
          </a:xfrm>
          <a:prstGeom prst="rect">
            <a:avLst/>
          </a:prstGeom>
          <a:noFill/>
          <a:ln>
            <a:noFill/>
          </a:ln>
        </p:spPr>
      </p:pic>
      <p:sp>
        <p:nvSpPr>
          <p:cNvPr id="3" name="TextBox 2"/>
          <p:cNvSpPr txBox="1"/>
          <p:nvPr/>
        </p:nvSpPr>
        <p:spPr>
          <a:xfrm>
            <a:off x="155171" y="559724"/>
            <a:ext cx="2470264" cy="1251048"/>
          </a:xfrm>
          <a:prstGeom prst="rect">
            <a:avLst/>
          </a:prstGeom>
          <a:noFill/>
        </p:spPr>
        <p:txBody>
          <a:bodyPr wrap="square" rtlCol="0">
            <a:spAutoFit/>
          </a:bodyPr>
          <a:lstStyle/>
          <a:p>
            <a:pPr>
              <a:lnSpc>
                <a:spcPct val="130000"/>
              </a:lnSpc>
            </a:pPr>
            <a:r>
              <a:rPr lang="en-US" sz="2000" dirty="0" err="1" smtClean="0">
                <a:latin typeface="Arial" panose="020B0604020202020204" pitchFamily="34" charset="0"/>
                <a:cs typeface="Arial" panose="020B0604020202020204" pitchFamily="34" charset="0"/>
              </a:rPr>
              <a:t>Bảng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nhiệt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phép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09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5426" y="228600"/>
            <a:ext cx="7162800"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CÁC TIÊU CHUẨN YÊU CẦU CE – </a:t>
            </a:r>
            <a:r>
              <a:rPr lang="en-US" dirty="0" err="1">
                <a:latin typeface="Times New Roman" pitchFamily="18" charset="0"/>
                <a:cs typeface="Times New Roman" pitchFamily="18" charset="0"/>
              </a:rPr>
              <a:t>Đèn</a:t>
            </a:r>
            <a:r>
              <a:rPr lang="en-US" dirty="0">
                <a:latin typeface="Times New Roman" pitchFamily="18" charset="0"/>
                <a:cs typeface="Times New Roman" pitchFamily="18" charset="0"/>
              </a:rPr>
              <a:t> LED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balat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liền</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20118894"/>
              </p:ext>
            </p:extLst>
          </p:nvPr>
        </p:nvGraphicFramePr>
        <p:xfrm>
          <a:off x="332848" y="631224"/>
          <a:ext cx="11578760" cy="5248645"/>
        </p:xfrm>
        <a:graphic>
          <a:graphicData uri="http://schemas.openxmlformats.org/drawingml/2006/table">
            <a:tbl>
              <a:tblPr firstRow="1" bandRow="1">
                <a:tableStyleId>{5C22544A-7EE6-4342-B048-85BDC9FD1C3A}</a:tableStyleId>
              </a:tblPr>
              <a:tblGrid>
                <a:gridCol w="1356070"/>
                <a:gridCol w="2926846"/>
                <a:gridCol w="7295844"/>
              </a:tblGrid>
              <a:tr h="521565">
                <a:tc>
                  <a:txBody>
                    <a:bodyPr/>
                    <a:lstStyle/>
                    <a:p>
                      <a:pPr algn="ctr"/>
                      <a:r>
                        <a:rPr lang="en-US" sz="2100" dirty="0" err="1" smtClean="0">
                          <a:latin typeface="Times New Roman" pitchFamily="18" charset="0"/>
                          <a:cs typeface="Times New Roman" pitchFamily="18" charset="0"/>
                        </a:rPr>
                        <a:t>Chỉ</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dẫn</a:t>
                      </a:r>
                      <a:endParaRPr lang="en-US" sz="2100" dirty="0">
                        <a:latin typeface="Times New Roman" pitchFamily="18" charset="0"/>
                        <a:cs typeface="Times New Roman" pitchFamily="18" charset="0"/>
                      </a:endParaRPr>
                    </a:p>
                  </a:txBody>
                  <a:tcPr marL="121210" marR="121210" marT="60606" marB="60606"/>
                </a:tc>
                <a:tc>
                  <a:txBody>
                    <a:bodyPr/>
                    <a:lstStyle/>
                    <a:p>
                      <a:pPr algn="ctr"/>
                      <a:r>
                        <a:rPr lang="en-US" sz="2100" dirty="0" err="1" smtClean="0">
                          <a:latin typeface="Times New Roman" pitchFamily="18" charset="0"/>
                          <a:cs typeface="Times New Roman" pitchFamily="18" charset="0"/>
                        </a:rPr>
                        <a:t>Tiêu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chuẩn</a:t>
                      </a:r>
                      <a:endParaRPr lang="en-US" sz="2100" dirty="0">
                        <a:latin typeface="Times New Roman" pitchFamily="18" charset="0"/>
                        <a:cs typeface="Times New Roman" pitchFamily="18" charset="0"/>
                      </a:endParaRPr>
                    </a:p>
                  </a:txBody>
                  <a:tcPr marL="121210" marR="121210" marT="60606" marB="60606"/>
                </a:tc>
                <a:tc>
                  <a:txBody>
                    <a:bodyPr/>
                    <a:lstStyle/>
                    <a:p>
                      <a:pPr algn="ctr"/>
                      <a:r>
                        <a:rPr lang="en-US" sz="2100" dirty="0" err="1" smtClean="0">
                          <a:latin typeface="Times New Roman" pitchFamily="18" charset="0"/>
                          <a:cs typeface="Times New Roman" pitchFamily="18" charset="0"/>
                        </a:rPr>
                        <a:t>Yêu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cầu</a:t>
                      </a:r>
                      <a:endParaRPr lang="en-US" sz="2100" dirty="0">
                        <a:latin typeface="Times New Roman" pitchFamily="18" charset="0"/>
                        <a:cs typeface="Times New Roman" pitchFamily="18" charset="0"/>
                      </a:endParaRPr>
                    </a:p>
                  </a:txBody>
                  <a:tcPr marL="121210" marR="121210" marT="60606" marB="60606"/>
                </a:tc>
              </a:tr>
              <a:tr h="491965">
                <a:tc rowSpan="2">
                  <a:txBody>
                    <a:bodyPr/>
                    <a:lstStyle/>
                    <a:p>
                      <a:r>
                        <a:rPr lang="en-US" sz="2100" dirty="0" smtClean="0">
                          <a:latin typeface="Times New Roman" pitchFamily="18" charset="0"/>
                          <a:cs typeface="Times New Roman" pitchFamily="18" charset="0"/>
                        </a:rPr>
                        <a:t>LVD</a:t>
                      </a:r>
                      <a:endParaRPr lang="en-US" sz="2100" dirty="0">
                        <a:latin typeface="Times New Roman" pitchFamily="18" charset="0"/>
                        <a:cs typeface="Times New Roman" pitchFamily="18" charset="0"/>
                      </a:endParaRPr>
                    </a:p>
                  </a:txBody>
                  <a:tcPr marL="121210" marR="121210" marT="60606" marB="60606"/>
                </a:tc>
                <a:tc>
                  <a:txBody>
                    <a:bodyPr/>
                    <a:lstStyle/>
                    <a:p>
                      <a:r>
                        <a:rPr lang="en-US" sz="2100" dirty="0" smtClean="0">
                          <a:latin typeface="Times New Roman" pitchFamily="18" charset="0"/>
                          <a:cs typeface="Times New Roman" pitchFamily="18" charset="0"/>
                        </a:rPr>
                        <a:t>EN62560</a:t>
                      </a:r>
                      <a:endParaRPr lang="en-US" sz="2100" dirty="0">
                        <a:latin typeface="Times New Roman" pitchFamily="18" charset="0"/>
                        <a:cs typeface="Times New Roman" pitchFamily="18" charset="0"/>
                      </a:endParaRPr>
                    </a:p>
                  </a:txBody>
                  <a:tcPr marL="121210" marR="121210" marT="60606" marB="60606"/>
                </a:tc>
                <a:tc>
                  <a:txBody>
                    <a:bodyPr/>
                    <a:lstStyle/>
                    <a:p>
                      <a:r>
                        <a:rPr lang="en-US" sz="2100" dirty="0" err="1" smtClean="0">
                          <a:latin typeface="Times New Roman" pitchFamily="18" charset="0"/>
                          <a:cs typeface="Times New Roman" pitchFamily="18" charset="0"/>
                        </a:rPr>
                        <a:t>Đèn</a:t>
                      </a:r>
                      <a:r>
                        <a:rPr lang="en-US" sz="2100" baseline="0" dirty="0" smtClean="0">
                          <a:latin typeface="Times New Roman" pitchFamily="18" charset="0"/>
                          <a:cs typeface="Times New Roman" pitchFamily="18" charset="0"/>
                        </a:rPr>
                        <a:t> LED </a:t>
                      </a:r>
                      <a:r>
                        <a:rPr lang="en-US" sz="2100" baseline="0" dirty="0" err="1" smtClean="0">
                          <a:latin typeface="Times New Roman" pitchFamily="18" charset="0"/>
                          <a:cs typeface="Times New Roman" pitchFamily="18" charset="0"/>
                        </a:rPr>
                        <a:t>có</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balat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lắp</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liền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Yêu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cầu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về</a:t>
                      </a:r>
                      <a:r>
                        <a:rPr lang="en-US" sz="2100" baseline="0" dirty="0" smtClean="0">
                          <a:latin typeface="Times New Roman" pitchFamily="18" charset="0"/>
                          <a:cs typeface="Times New Roman" pitchFamily="18" charset="0"/>
                        </a:rPr>
                        <a:t> an </a:t>
                      </a:r>
                      <a:r>
                        <a:rPr lang="en-US" sz="2100" baseline="0" dirty="0" err="1" smtClean="0">
                          <a:latin typeface="Times New Roman" pitchFamily="18" charset="0"/>
                          <a:cs typeface="Times New Roman" pitchFamily="18" charset="0"/>
                        </a:rPr>
                        <a:t>toàn</a:t>
                      </a:r>
                      <a:endParaRPr lang="en-US" sz="2100" dirty="0">
                        <a:latin typeface="Times New Roman" pitchFamily="18" charset="0"/>
                        <a:cs typeface="Times New Roman" pitchFamily="18" charset="0"/>
                      </a:endParaRPr>
                    </a:p>
                  </a:txBody>
                  <a:tcPr marL="121210" marR="121210" marT="60606" marB="60606"/>
                </a:tc>
              </a:tr>
              <a:tr h="792780">
                <a:tc vMerge="1">
                  <a:txBody>
                    <a:bodyPr/>
                    <a:lstStyle/>
                    <a:p>
                      <a:endParaRPr lang="en-US" dirty="0"/>
                    </a:p>
                  </a:txBody>
                  <a:tcPr/>
                </a:tc>
                <a:tc>
                  <a:txBody>
                    <a:bodyPr/>
                    <a:lstStyle/>
                    <a:p>
                      <a:r>
                        <a:rPr lang="en-US" sz="2100" dirty="0" smtClean="0">
                          <a:latin typeface="Times New Roman" pitchFamily="18" charset="0"/>
                          <a:cs typeface="Times New Roman" pitchFamily="18" charset="0"/>
                        </a:rPr>
                        <a:t>EN 62493</a:t>
                      </a:r>
                      <a:endParaRPr lang="en-US" sz="2100" dirty="0">
                        <a:latin typeface="Times New Roman" pitchFamily="18" charset="0"/>
                        <a:cs typeface="Times New Roman" pitchFamily="18" charset="0"/>
                      </a:endParaRPr>
                    </a:p>
                  </a:txBody>
                  <a:tcPr marL="121210" marR="121210" marT="60606" marB="60606"/>
                </a:tc>
                <a:tc>
                  <a:txBody>
                    <a:bodyPr/>
                    <a:lstStyle/>
                    <a:p>
                      <a:r>
                        <a:rPr lang="en-US" sz="2100" dirty="0" err="1" smtClean="0">
                          <a:latin typeface="Times New Roman" pitchFamily="18" charset="0"/>
                          <a:cs typeface="Times New Roman" pitchFamily="18" charset="0"/>
                        </a:rPr>
                        <a:t>Đánh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giá</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thiết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bị</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chiếu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sáng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liên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quan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đến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phơi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nhiễm</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điện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từ</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trường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đối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với</a:t>
                      </a:r>
                      <a:r>
                        <a:rPr lang="en-US" sz="2100" baseline="0" dirty="0" smtClean="0">
                          <a:latin typeface="Times New Roman" pitchFamily="18" charset="0"/>
                          <a:cs typeface="Times New Roman" pitchFamily="18" charset="0"/>
                        </a:rPr>
                        <a:t> con </a:t>
                      </a:r>
                      <a:r>
                        <a:rPr lang="en-US" sz="2100" baseline="0" dirty="0" err="1" smtClean="0">
                          <a:latin typeface="Times New Roman" pitchFamily="18" charset="0"/>
                          <a:cs typeface="Times New Roman" pitchFamily="18" charset="0"/>
                        </a:rPr>
                        <a:t>người</a:t>
                      </a:r>
                      <a:endParaRPr lang="en-US" sz="2100" dirty="0">
                        <a:latin typeface="Times New Roman" pitchFamily="18" charset="0"/>
                        <a:cs typeface="Times New Roman" pitchFamily="18" charset="0"/>
                      </a:endParaRPr>
                    </a:p>
                  </a:txBody>
                  <a:tcPr marL="121210" marR="121210" marT="60606" marB="60606"/>
                </a:tc>
              </a:tr>
              <a:tr h="479840">
                <a:tc rowSpan="4">
                  <a:txBody>
                    <a:bodyPr/>
                    <a:lstStyle/>
                    <a:p>
                      <a:r>
                        <a:rPr lang="en-US" sz="2100" dirty="0" smtClean="0">
                          <a:latin typeface="Times New Roman" pitchFamily="18" charset="0"/>
                          <a:cs typeface="Times New Roman" pitchFamily="18" charset="0"/>
                        </a:rPr>
                        <a:t>EMC</a:t>
                      </a:r>
                      <a:endParaRPr lang="en-US" sz="2100" dirty="0">
                        <a:latin typeface="Times New Roman" pitchFamily="18" charset="0"/>
                        <a:cs typeface="Times New Roman" pitchFamily="18" charset="0"/>
                      </a:endParaRPr>
                    </a:p>
                  </a:txBody>
                  <a:tcPr marL="121210" marR="121210" marT="60606" marB="60606"/>
                </a:tc>
                <a:tc>
                  <a:txBody>
                    <a:bodyPr/>
                    <a:lstStyle/>
                    <a:p>
                      <a:r>
                        <a:rPr lang="en-US" sz="2100" dirty="0" smtClean="0">
                          <a:latin typeface="Times New Roman" pitchFamily="18" charset="0"/>
                          <a:cs typeface="Times New Roman" pitchFamily="18" charset="0"/>
                        </a:rPr>
                        <a:t>EN55015</a:t>
                      </a:r>
                      <a:endParaRPr lang="en-US" sz="2100" dirty="0">
                        <a:latin typeface="Times New Roman" pitchFamily="18" charset="0"/>
                        <a:cs typeface="Times New Roman" pitchFamily="18" charset="0"/>
                      </a:endParaRPr>
                    </a:p>
                  </a:txBody>
                  <a:tcPr marL="121210" marR="121210" marT="60606" marB="60606"/>
                </a:tc>
                <a:tc>
                  <a:txBody>
                    <a:bodyPr/>
                    <a:lstStyle/>
                    <a:p>
                      <a:r>
                        <a:rPr lang="en-US" sz="2100" dirty="0" err="1" smtClean="0">
                          <a:latin typeface="Times New Roman" pitchFamily="18" charset="0"/>
                          <a:cs typeface="Times New Roman" pitchFamily="18" charset="0"/>
                        </a:rPr>
                        <a:t>Tương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thích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điện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từ</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trường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Yêu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cầu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nhiễu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phát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xạ</a:t>
                      </a:r>
                      <a:endParaRPr lang="en-US" sz="2100" dirty="0">
                        <a:latin typeface="Times New Roman" pitchFamily="18" charset="0"/>
                        <a:cs typeface="Times New Roman" pitchFamily="18" charset="0"/>
                      </a:endParaRPr>
                    </a:p>
                  </a:txBody>
                  <a:tcPr marL="121210" marR="121210" marT="60606" marB="60606"/>
                </a:tc>
              </a:tr>
              <a:tr h="542429">
                <a:tc vMerge="1">
                  <a:txBody>
                    <a:bodyPr/>
                    <a:lstStyle/>
                    <a:p>
                      <a:endParaRPr lang="en-US" sz="1600" dirty="0">
                        <a:latin typeface="Times New Roman" pitchFamily="18" charset="0"/>
                        <a:cs typeface="Times New Roman" pitchFamily="18" charset="0"/>
                      </a:endParaRPr>
                    </a:p>
                  </a:txBody>
                  <a:tcPr/>
                </a:tc>
                <a:tc>
                  <a:txBody>
                    <a:bodyPr/>
                    <a:lstStyle/>
                    <a:p>
                      <a:r>
                        <a:rPr lang="en-US" sz="2100" dirty="0" smtClean="0">
                          <a:latin typeface="Times New Roman" pitchFamily="18" charset="0"/>
                          <a:cs typeface="Times New Roman" pitchFamily="18" charset="0"/>
                        </a:rPr>
                        <a:t>EN61547</a:t>
                      </a:r>
                      <a:endParaRPr lang="en-US" sz="2100" dirty="0">
                        <a:latin typeface="Times New Roman" pitchFamily="18" charset="0"/>
                        <a:cs typeface="Times New Roman" pitchFamily="18" charset="0"/>
                      </a:endParaRPr>
                    </a:p>
                  </a:txBody>
                  <a:tcPr marL="121210" marR="121210" marT="60606" marB="606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err="1" smtClean="0">
                          <a:latin typeface="Times New Roman" pitchFamily="18" charset="0"/>
                          <a:cs typeface="Times New Roman" pitchFamily="18" charset="0"/>
                        </a:rPr>
                        <a:t>Tương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thích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điện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từ</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trường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Yêu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cầu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nhiễu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dẫn</a:t>
                      </a:r>
                      <a:endParaRPr lang="en-US" sz="2100" dirty="0" smtClean="0">
                        <a:latin typeface="Times New Roman" pitchFamily="18" charset="0"/>
                        <a:cs typeface="Times New Roman" pitchFamily="18" charset="0"/>
                      </a:endParaRPr>
                    </a:p>
                  </a:txBody>
                  <a:tcPr marL="121210" marR="121210" marT="60606" marB="60606"/>
                </a:tc>
              </a:tr>
              <a:tr h="792780">
                <a:tc vMerge="1">
                  <a:txBody>
                    <a:bodyPr/>
                    <a:lstStyle/>
                    <a:p>
                      <a:endParaRPr lang="en-US" sz="1600" dirty="0">
                        <a:latin typeface="Times New Roman" pitchFamily="18" charset="0"/>
                        <a:cs typeface="Times New Roman" pitchFamily="18" charset="0"/>
                      </a:endParaRPr>
                    </a:p>
                  </a:txBody>
                  <a:tcPr/>
                </a:tc>
                <a:tc>
                  <a:txBody>
                    <a:bodyPr/>
                    <a:lstStyle/>
                    <a:p>
                      <a:r>
                        <a:rPr lang="en-US" sz="2100" dirty="0" smtClean="0">
                          <a:latin typeface="Times New Roman" pitchFamily="18" charset="0"/>
                          <a:cs typeface="Times New Roman" pitchFamily="18" charset="0"/>
                        </a:rPr>
                        <a:t>EN61000-3-2</a:t>
                      </a:r>
                      <a:endParaRPr lang="en-US" sz="2100" dirty="0">
                        <a:latin typeface="Times New Roman" pitchFamily="18" charset="0"/>
                        <a:cs typeface="Times New Roman" pitchFamily="18" charset="0"/>
                      </a:endParaRPr>
                    </a:p>
                  </a:txBody>
                  <a:tcPr marL="121210" marR="121210" marT="60606" marB="60606"/>
                </a:tc>
                <a:tc>
                  <a:txBody>
                    <a:bodyPr/>
                    <a:lstStyle/>
                    <a:p>
                      <a:r>
                        <a:rPr lang="en-US" sz="2100" dirty="0" err="1" smtClean="0">
                          <a:latin typeface="Times New Roman" pitchFamily="18" charset="0"/>
                          <a:cs typeface="Times New Roman" pitchFamily="18" charset="0"/>
                        </a:rPr>
                        <a:t>Tương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thích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điện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từ</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trường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Giới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hạn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tổng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hàm</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lượng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sóng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hài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dòng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điện</a:t>
                      </a:r>
                      <a:endParaRPr lang="en-US" sz="2100" dirty="0">
                        <a:latin typeface="Times New Roman" pitchFamily="18" charset="0"/>
                        <a:cs typeface="Times New Roman" pitchFamily="18" charset="0"/>
                      </a:endParaRPr>
                    </a:p>
                  </a:txBody>
                  <a:tcPr marL="121210" marR="121210" marT="60606" marB="60606"/>
                </a:tc>
              </a:tr>
              <a:tr h="625879">
                <a:tc vMerge="1">
                  <a:txBody>
                    <a:bodyPr/>
                    <a:lstStyle/>
                    <a:p>
                      <a:endParaRPr lang="en-US" sz="1600" dirty="0">
                        <a:latin typeface="Times New Roman" pitchFamily="18" charset="0"/>
                        <a:cs typeface="Times New Roman" pitchFamily="18" charset="0"/>
                      </a:endParaRPr>
                    </a:p>
                  </a:txBody>
                  <a:tcPr/>
                </a:tc>
                <a:tc>
                  <a:txBody>
                    <a:bodyPr/>
                    <a:lstStyle/>
                    <a:p>
                      <a:r>
                        <a:rPr lang="en-US" sz="2100" dirty="0" smtClean="0">
                          <a:latin typeface="Times New Roman" pitchFamily="18" charset="0"/>
                          <a:cs typeface="Times New Roman" pitchFamily="18" charset="0"/>
                        </a:rPr>
                        <a:t>EN61000-3-4</a:t>
                      </a:r>
                      <a:endParaRPr lang="en-US" sz="2100" dirty="0">
                        <a:latin typeface="Times New Roman" pitchFamily="18" charset="0"/>
                        <a:cs typeface="Times New Roman" pitchFamily="18" charset="0"/>
                      </a:endParaRPr>
                    </a:p>
                  </a:txBody>
                  <a:tcPr marL="121210" marR="121210" marT="60606" marB="606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err="1" smtClean="0">
                          <a:latin typeface="Times New Roman" pitchFamily="18" charset="0"/>
                          <a:cs typeface="Times New Roman" pitchFamily="18" charset="0"/>
                        </a:rPr>
                        <a:t>Tương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thích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điện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từ</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trường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Yêu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cầu</a:t>
                      </a:r>
                      <a:r>
                        <a:rPr lang="en-US" sz="2100" baseline="0" dirty="0" smtClean="0">
                          <a:latin typeface="Times New Roman" pitchFamily="18" charset="0"/>
                          <a:cs typeface="Times New Roman" pitchFamily="18" charset="0"/>
                        </a:rPr>
                        <a:t> Flicker</a:t>
                      </a:r>
                      <a:endParaRPr lang="en-US" sz="2100" dirty="0" smtClean="0">
                        <a:latin typeface="Times New Roman" pitchFamily="18" charset="0"/>
                        <a:cs typeface="Times New Roman" pitchFamily="18" charset="0"/>
                      </a:endParaRPr>
                    </a:p>
                  </a:txBody>
                  <a:tcPr marL="121210" marR="121210" marT="60606" marB="60606"/>
                </a:tc>
              </a:tr>
              <a:tr h="458978">
                <a:tc>
                  <a:txBody>
                    <a:bodyPr/>
                    <a:lstStyle/>
                    <a:p>
                      <a:r>
                        <a:rPr lang="en-US" sz="2100" dirty="0" smtClean="0">
                          <a:latin typeface="Times New Roman" pitchFamily="18" charset="0"/>
                          <a:cs typeface="Times New Roman" pitchFamily="18" charset="0"/>
                        </a:rPr>
                        <a:t>ERP</a:t>
                      </a:r>
                      <a:endParaRPr lang="en-US" sz="2100" dirty="0">
                        <a:latin typeface="Times New Roman" pitchFamily="18" charset="0"/>
                        <a:cs typeface="Times New Roman" pitchFamily="18" charset="0"/>
                      </a:endParaRPr>
                    </a:p>
                  </a:txBody>
                  <a:tcPr marL="121210" marR="121210" marT="60606" marB="60606"/>
                </a:tc>
                <a:tc>
                  <a:txBody>
                    <a:bodyPr/>
                    <a:lstStyle/>
                    <a:p>
                      <a:r>
                        <a:rPr lang="en-US" sz="2100" dirty="0" smtClean="0">
                          <a:latin typeface="Times New Roman" pitchFamily="18" charset="0"/>
                          <a:cs typeface="Times New Roman" pitchFamily="18" charset="0"/>
                        </a:rPr>
                        <a:t>IEC62612</a:t>
                      </a:r>
                      <a:endParaRPr lang="en-US" sz="2100" dirty="0">
                        <a:latin typeface="Times New Roman" pitchFamily="18" charset="0"/>
                        <a:cs typeface="Times New Roman" pitchFamily="18" charset="0"/>
                      </a:endParaRPr>
                    </a:p>
                  </a:txBody>
                  <a:tcPr marL="121210" marR="121210" marT="60606" marB="606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aseline="0" dirty="0" err="1" smtClean="0">
                          <a:latin typeface="Times New Roman" pitchFamily="18" charset="0"/>
                          <a:cs typeface="Times New Roman" pitchFamily="18" charset="0"/>
                        </a:rPr>
                        <a:t>Đèn</a:t>
                      </a:r>
                      <a:r>
                        <a:rPr lang="en-US" sz="2100" baseline="0" dirty="0" smtClean="0">
                          <a:latin typeface="Times New Roman" pitchFamily="18" charset="0"/>
                          <a:cs typeface="Times New Roman" pitchFamily="18" charset="0"/>
                        </a:rPr>
                        <a:t> LED </a:t>
                      </a:r>
                      <a:r>
                        <a:rPr lang="en-US" sz="2100" baseline="0" dirty="0" err="1" smtClean="0">
                          <a:latin typeface="Times New Roman" pitchFamily="18" charset="0"/>
                          <a:cs typeface="Times New Roman" pitchFamily="18" charset="0"/>
                        </a:rPr>
                        <a:t>có</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balat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lắp</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liên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Yêu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cầu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tính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năng</a:t>
                      </a:r>
                      <a:endParaRPr lang="en-US" sz="2100" dirty="0" smtClean="0">
                        <a:latin typeface="Times New Roman" pitchFamily="18" charset="0"/>
                        <a:cs typeface="Times New Roman" pitchFamily="18" charset="0"/>
                      </a:endParaRPr>
                    </a:p>
                  </a:txBody>
                  <a:tcPr marL="121210" marR="121210" marT="60606" marB="60606"/>
                </a:tc>
              </a:tr>
              <a:tr h="542429">
                <a:tc>
                  <a:txBody>
                    <a:bodyPr/>
                    <a:lstStyle/>
                    <a:p>
                      <a:r>
                        <a:rPr lang="en-US" sz="2100" dirty="0" err="1" smtClean="0">
                          <a:latin typeface="Times New Roman" pitchFamily="18" charset="0"/>
                          <a:cs typeface="Times New Roman" pitchFamily="18" charset="0"/>
                        </a:rPr>
                        <a:t>RoHS</a:t>
                      </a:r>
                      <a:endParaRPr lang="en-US" sz="2100" dirty="0">
                        <a:latin typeface="Times New Roman" pitchFamily="18" charset="0"/>
                        <a:cs typeface="Times New Roman" pitchFamily="18" charset="0"/>
                      </a:endParaRPr>
                    </a:p>
                  </a:txBody>
                  <a:tcPr marL="121210" marR="121210" marT="60606" marB="60606"/>
                </a:tc>
                <a:tc>
                  <a:txBody>
                    <a:bodyPr/>
                    <a:lstStyle/>
                    <a:p>
                      <a:r>
                        <a:rPr lang="en-US" sz="2100" dirty="0" smtClean="0">
                          <a:latin typeface="Times New Roman" pitchFamily="18" charset="0"/>
                          <a:cs typeface="Times New Roman" pitchFamily="18" charset="0"/>
                        </a:rPr>
                        <a:t>EN50581</a:t>
                      </a:r>
                      <a:endParaRPr lang="en-US" sz="2100" dirty="0">
                        <a:latin typeface="Times New Roman" pitchFamily="18" charset="0"/>
                        <a:cs typeface="Times New Roman" pitchFamily="18" charset="0"/>
                      </a:endParaRPr>
                    </a:p>
                  </a:txBody>
                  <a:tcPr marL="121210" marR="121210" marT="60606" marB="60606"/>
                </a:tc>
                <a:tc>
                  <a:txBody>
                    <a:bodyPr/>
                    <a:lstStyle/>
                    <a:p>
                      <a:r>
                        <a:rPr lang="en-US" sz="2100" dirty="0" err="1" smtClean="0">
                          <a:latin typeface="Times New Roman" pitchFamily="18" charset="0"/>
                          <a:cs typeface="Times New Roman" pitchFamily="18" charset="0"/>
                        </a:rPr>
                        <a:t>Yêu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cầu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hàm</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lượng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các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chất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độc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hại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trong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linh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kiện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sản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phẩm</a:t>
                      </a:r>
                      <a:endParaRPr lang="en-US" sz="2100" dirty="0">
                        <a:latin typeface="Times New Roman" pitchFamily="18" charset="0"/>
                        <a:cs typeface="Times New Roman" pitchFamily="18" charset="0"/>
                      </a:endParaRPr>
                    </a:p>
                  </a:txBody>
                  <a:tcPr marL="121210" marR="121210" marT="60606" marB="60606"/>
                </a:tc>
              </a:tr>
            </a:tbl>
          </a:graphicData>
        </a:graphic>
      </p:graphicFrame>
      <p:sp>
        <p:nvSpPr>
          <p:cNvPr id="8" name="TextBox 7"/>
          <p:cNvSpPr txBox="1"/>
          <p:nvPr/>
        </p:nvSpPr>
        <p:spPr>
          <a:xfrm>
            <a:off x="1658485" y="6112625"/>
            <a:ext cx="8362765" cy="369332"/>
          </a:xfrm>
          <a:prstGeom prst="rect">
            <a:avLst/>
          </a:prstGeom>
          <a:noFill/>
        </p:spPr>
        <p:txBody>
          <a:bodyPr wrap="square" rtlCol="0">
            <a:spAutoFit/>
          </a:bodyPr>
          <a:lstStyle/>
          <a:p>
            <a:r>
              <a:rPr lang="en-US" i="1" dirty="0" err="1">
                <a:solidFill>
                  <a:srgbClr val="0000CC"/>
                </a:solidFill>
                <a:latin typeface="Times New Roman" pitchFamily="18" charset="0"/>
                <a:cs typeface="Times New Roman" pitchFamily="18" charset="0"/>
              </a:rPr>
              <a:t>Ghi</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chú</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Các</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tiêu</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chuẩn</a:t>
            </a:r>
            <a:r>
              <a:rPr lang="en-US" i="1" dirty="0">
                <a:solidFill>
                  <a:srgbClr val="0000CC"/>
                </a:solidFill>
                <a:latin typeface="Times New Roman" pitchFamily="18" charset="0"/>
                <a:cs typeface="Times New Roman" pitchFamily="18" charset="0"/>
              </a:rPr>
              <a:t> EN </a:t>
            </a:r>
            <a:r>
              <a:rPr lang="en-US" i="1" dirty="0" err="1">
                <a:solidFill>
                  <a:srgbClr val="0000CC"/>
                </a:solidFill>
                <a:latin typeface="Times New Roman" pitchFamily="18" charset="0"/>
                <a:cs typeface="Times New Roman" pitchFamily="18" charset="0"/>
              </a:rPr>
              <a:t>hoàn</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toàn</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tương</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đương</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với</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tiêu</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chuẩn</a:t>
            </a:r>
            <a:r>
              <a:rPr lang="en-US" i="1" dirty="0">
                <a:solidFill>
                  <a:srgbClr val="0000CC"/>
                </a:solidFill>
                <a:latin typeface="Times New Roman" pitchFamily="18" charset="0"/>
                <a:cs typeface="Times New Roman" pitchFamily="18" charset="0"/>
              </a:rPr>
              <a:t> IEC </a:t>
            </a:r>
            <a:r>
              <a:rPr lang="en-US" i="1" dirty="0" err="1">
                <a:solidFill>
                  <a:srgbClr val="0000CC"/>
                </a:solidFill>
                <a:latin typeface="Times New Roman" pitchFamily="18" charset="0"/>
                <a:cs typeface="Times New Roman" pitchFamily="18" charset="0"/>
              </a:rPr>
              <a:t>tương</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ứng</a:t>
            </a:r>
            <a:endParaRPr lang="en-US" i="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1283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763" y="561573"/>
            <a:ext cx="11549149" cy="6494085"/>
          </a:xfrm>
          <a:prstGeom prst="rect">
            <a:avLst/>
          </a:prstGeom>
        </p:spPr>
        <p:txBody>
          <a:bodyPr wrap="square">
            <a:spAutoFit/>
          </a:bodyPr>
          <a:lstStyle/>
          <a:p>
            <a:pPr>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cặp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24 AWG (0.21 mm</a:t>
            </a:r>
            <a:r>
              <a:rPr lang="en-US"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30 AWG (0,05 mm</a:t>
            </a:r>
            <a:r>
              <a:rPr lang="en-US"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Cặp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Fe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(30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AWG (0,05 mm</a:t>
            </a:r>
            <a:r>
              <a:rPr lang="en-US"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Constantan (Type J),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cromen-alumel</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(Type K)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-Constantan (Type 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cuộn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cặp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trở</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sánh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cuộn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a:p>
            <a:pPr>
              <a:lnSpc>
                <a:spcPct val="130000"/>
              </a:lnSpc>
            </a:pPr>
            <a:r>
              <a:rPr lang="en-US" sz="2000" dirty="0">
                <a:latin typeface="Arial" panose="020B0604020202020204" pitchFamily="34" charset="0"/>
                <a:cs typeface="Arial" panose="020B0604020202020204" pitchFamily="34" charset="0"/>
              </a:rPr>
              <a:t>T</a:t>
            </a:r>
            <a:r>
              <a:rPr lang="en-US" sz="2000" baseline="-25000"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cuộn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°C; R</a:t>
            </a:r>
            <a:r>
              <a:rPr lang="en-US" sz="2000" baseline="-25000"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(R</a:t>
            </a:r>
            <a:r>
              <a:rPr lang="en-US" sz="2000" baseline="-25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t>
            </a:r>
            <a:r>
              <a:rPr lang="en-US" sz="2000" baseline="-25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cuộn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lúc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Ω;; k -  </a:t>
            </a:r>
            <a:r>
              <a:rPr lang="en-US" sz="2000" dirty="0" err="1" smtClean="0">
                <a:latin typeface="Arial" panose="020B0604020202020204" pitchFamily="34" charset="0"/>
                <a:cs typeface="Arial" panose="020B0604020202020204" pitchFamily="34" charset="0"/>
              </a:rPr>
              <a:t>hằng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 = 234,5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Cu, = 225,0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Al</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a:t>
            </a:r>
            <a:r>
              <a:rPr lang="en-US" sz="2000" baseline="-25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Ta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cuộn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C (Ta </a:t>
            </a:r>
            <a:r>
              <a:rPr lang="en-US" sz="2000" dirty="0" err="1" smtClean="0">
                <a:latin typeface="Arial" panose="020B0604020202020204" pitchFamily="34" charset="0"/>
                <a:cs typeface="Arial" panose="020B0604020202020204" pitchFamily="34" charset="0"/>
              </a:rPr>
              <a:t>thường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25</a:t>
            </a:r>
            <a:r>
              <a:rPr lang="en-US" sz="2000" baseline="30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C, </a:t>
            </a:r>
            <a:r>
              <a:rPr lang="en-US" sz="2000" dirty="0" err="1" smtClean="0">
                <a:latin typeface="Arial" panose="020B0604020202020204" pitchFamily="34" charset="0"/>
                <a:cs typeface="Arial" panose="020B0604020202020204" pitchFamily="34" charset="0"/>
              </a:rPr>
              <a:t>cao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nếu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lò</a:t>
            </a:r>
            <a:r>
              <a:rPr lang="en-US" sz="2000" dirty="0" smtClean="0">
                <a:latin typeface="Arial" panose="020B0604020202020204" pitchFamily="34" charset="0"/>
                <a:cs typeface="Arial" panose="020B0604020202020204" pitchFamily="34" charset="0"/>
              </a:rPr>
              <a:t>) ; A</a:t>
            </a:r>
            <a:r>
              <a:rPr lang="en-US" sz="2000" baseline="-25000" dirty="0" smtClean="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Ta </a:t>
            </a:r>
            <a:r>
              <a:rPr lang="en-US" sz="2000" dirty="0" err="1" smtClean="0">
                <a:latin typeface="Arial" panose="020B0604020202020204" pitchFamily="34" charset="0"/>
                <a:cs typeface="Arial" panose="020B0604020202020204" pitchFamily="34" charset="0"/>
              </a:rPr>
              <a:t>lúc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R</a:t>
            </a:r>
            <a:r>
              <a:rPr lang="en-US" sz="2000" baseline="-25000"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đo</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a:t>
            </a:r>
            <a:endParaRPr lang="en-US" sz="2000" dirty="0">
              <a:latin typeface="Arial" panose="020B0604020202020204" pitchFamily="34" charset="0"/>
              <a:cs typeface="Arial" panose="020B0604020202020204" pitchFamily="34" charset="0"/>
            </a:endParaRP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cuộn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dây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ngay</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đo</a:t>
            </a:r>
            <a:r>
              <a:rPr lang="en-US" sz="2000" dirty="0">
                <a:latin typeface="Arial" panose="020B0604020202020204" pitchFamily="34" charset="0"/>
                <a:cs typeface="Arial" panose="020B0604020202020204" pitchFamily="34" charset="0"/>
              </a:rPr>
              <a:t> R</a:t>
            </a:r>
            <a:r>
              <a:rPr lang="en-US" sz="2000" baseline="-25000" dirty="0">
                <a:latin typeface="Arial" panose="020B0604020202020204" pitchFamily="34" charset="0"/>
                <a:cs typeface="Arial" panose="020B0604020202020204" pitchFamily="34" charset="0"/>
              </a:rPr>
              <a:t>H </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lấy</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đo</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khoảng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thời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ngắn</a:t>
            </a:r>
            <a:r>
              <a:rPr lang="en-US" sz="2000" dirty="0">
                <a:latin typeface="Arial" panose="020B0604020202020204" pitchFamily="34" charset="0"/>
                <a:cs typeface="Arial" panose="020B0604020202020204" pitchFamily="34" charset="0"/>
              </a:rPr>
              <a:t> (30 </a:t>
            </a:r>
            <a:r>
              <a:rPr lang="en-US" sz="2000" dirty="0" err="1">
                <a:latin typeface="Arial" panose="020B0604020202020204" pitchFamily="34" charset="0"/>
                <a:cs typeface="Arial" panose="020B0604020202020204" pitchFamily="34" charset="0"/>
              </a:rPr>
              <a:t>giây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nhau</a:t>
            </a:r>
            <a:r>
              <a:rPr lang="en-US" sz="2000" dirty="0">
                <a:latin typeface="Arial" panose="020B0604020202020204" pitchFamily="34" charset="0"/>
                <a:cs typeface="Arial" panose="020B0604020202020204" pitchFamily="34" charset="0"/>
              </a:rPr>
              <a:t> 5 </a:t>
            </a:r>
            <a:r>
              <a:rPr lang="en-US" sz="2000" dirty="0" err="1">
                <a:latin typeface="Arial" panose="020B0604020202020204" pitchFamily="34" charset="0"/>
                <a:cs typeface="Arial" panose="020B0604020202020204" pitchFamily="34" charset="0"/>
              </a:rPr>
              <a:t>giây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R</a:t>
            </a:r>
            <a:r>
              <a:rPr lang="en-US" sz="2000" baseline="-25000" dirty="0">
                <a:latin typeface="Arial" panose="020B0604020202020204" pitchFamily="34" charset="0"/>
                <a:cs typeface="Arial" panose="020B0604020202020204" pitchFamily="34" charset="0"/>
              </a:rPr>
              <a:t>H </a:t>
            </a:r>
            <a:r>
              <a:rPr lang="en-US" sz="2000" dirty="0" err="1">
                <a:latin typeface="Arial" panose="020B0604020202020204" pitchFamily="34" charset="0"/>
                <a:cs typeface="Arial" panose="020B0604020202020204" pitchFamily="34" charset="0"/>
              </a:rPr>
              <a:t>lúc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a:t>
            </a:r>
          </a:p>
          <a:p>
            <a:pPr>
              <a:lnSpc>
                <a:spcPct val="130000"/>
              </a:lnSpc>
            </a:pPr>
            <a:endParaRPr lang="en-US" sz="20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410672" y="2748566"/>
            <a:ext cx="4571146" cy="992305"/>
          </a:xfrm>
          <a:prstGeom prst="rect">
            <a:avLst/>
          </a:prstGeom>
          <a:noFill/>
          <a:ln>
            <a:noFill/>
          </a:ln>
        </p:spPr>
      </p:pic>
    </p:spTree>
    <p:extLst>
      <p:ext uri="{BB962C8B-B14F-4D97-AF65-F5344CB8AC3E}">
        <p14:creationId xmlns:p14="http://schemas.microsoft.com/office/powerpoint/2010/main" val="4339340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924" y="342575"/>
            <a:ext cx="11632276" cy="4051815"/>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phút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V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rms</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dung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mức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tụ</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hay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DC gấp1,414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AC</a:t>
            </a:r>
          </a:p>
          <a:p>
            <a:pPr>
              <a:lnSpc>
                <a:spcPct val="130000"/>
              </a:lnSpc>
            </a:pPr>
            <a:r>
              <a:rPr lang="en-US" sz="2000" dirty="0" smtClean="0">
                <a:solidFill>
                  <a:srgbClr val="00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chịu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500-VA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sin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mức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phút</a:t>
            </a:r>
            <a:r>
              <a:rPr lang="en-US" sz="2000" dirty="0">
                <a:latin typeface="Arial" panose="020B0604020202020204" pitchFamily="34" charset="0"/>
                <a:cs typeface="Arial" panose="020B0604020202020204" pitchFamily="34" charset="0"/>
              </a:rPr>
              <a:t>.</a:t>
            </a:r>
          </a:p>
          <a:p>
            <a:pPr>
              <a:lnSpc>
                <a:spcPct val="130000"/>
              </a:lnSpc>
            </a:pPr>
            <a:endParaRPr lang="en-US" sz="2000" dirty="0">
              <a:latin typeface="Arial" panose="020B060402020202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517" y="4017558"/>
            <a:ext cx="10227970" cy="2771168"/>
          </a:xfrm>
          <a:prstGeom prst="rect">
            <a:avLst/>
          </a:prstGeom>
          <a:noFill/>
          <a:ln>
            <a:noFill/>
          </a:ln>
        </p:spPr>
      </p:pic>
    </p:spTree>
    <p:extLst>
      <p:ext uri="{BB962C8B-B14F-4D97-AF65-F5344CB8AC3E}">
        <p14:creationId xmlns:p14="http://schemas.microsoft.com/office/powerpoint/2010/main" val="2522369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639" y="116014"/>
            <a:ext cx="10310812" cy="6494085"/>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bất</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thường</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quát</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Mỗi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mẫu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riêng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nhiều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3-A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trễ</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gian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mẫu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bọc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lớp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thưa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trễ</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20 A,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ngắt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s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40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thúc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mẫu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lặp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cháy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than,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Ngọn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lửa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chảy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thoát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mẫu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lửa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giọt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tàn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lửa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mẫu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f)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48052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988" y="1038415"/>
            <a:ext cx="10884998" cy="4493538"/>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hỏng</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cháy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mạch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mô</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phỏng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tụ</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Ngoại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lệ</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mức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50 W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hỏng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bởi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LVLE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này</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tụ</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lỗi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tục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còn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ổn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rõ</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bởi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nhìn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thấy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hay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30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phút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24767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305" y="65722"/>
            <a:ext cx="11556855" cy="6494085"/>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lối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nuôi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(driver)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mô-đun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LED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cháy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lớn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còn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tùy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khắc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90 °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a:t>
            </a:r>
            <a:endParaRPr lang="en-US" sz="2000" dirty="0">
              <a:latin typeface="Arial" panose="020B0604020202020204" pitchFamily="34" charset="0"/>
              <a:ea typeface="Calibri" panose="020F0502020204030204" pitchFamily="34" charset="0"/>
              <a:cs typeface="Arial" panose="020B0604020202020204" pitchFamily="34" charset="0"/>
            </a:endParaRPr>
          </a:p>
          <a:p>
            <a:pPr indent="-285750" algn="just">
              <a:lnSpc>
                <a:spcPct val="130000"/>
              </a:lnSpc>
              <a:buFontTx/>
              <a:buChar char="-"/>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Từng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a:t>
            </a:r>
            <a:r>
              <a:rPr 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L</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a:t>
            </a:r>
            <a:r>
              <a:rPr 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X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a:t>
            </a:r>
            <a:r>
              <a:rPr 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max</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a:t>
            </a:r>
            <a:r>
              <a:rPr 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X = 100, 75, 50, 25, 20, 15, 10,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5,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Nếu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dòng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tải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dẫn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đến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sự</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hoạt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liên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tục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phút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285750" algn="just">
              <a:lnSpc>
                <a:spcPct val="130000"/>
              </a:lnSpc>
              <a:buFontTx/>
              <a:buChar char="-"/>
            </a:pP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nữa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(7 </a:t>
            </a:r>
            <a:r>
              <a:rPr lang="en-US" sz="2000" dirty="0" err="1">
                <a:latin typeface="Arial" panose="020B0604020202020204" pitchFamily="34" charset="0"/>
                <a:cs typeface="Arial" panose="020B0604020202020204" pitchFamily="34" charset="0"/>
              </a:rPr>
              <a:t>giờ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15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nếu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cầu</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lnSpc>
                <a:spcPct val="130000"/>
              </a:lnSpc>
            </a:pP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Ngoại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lệ</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2695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26" y="522338"/>
            <a:ext cx="11804072" cy="5693866"/>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250V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ở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endParaRPr lang="en-US" sz="2000" dirty="0">
              <a:latin typeface="Arial" panose="020B0604020202020204" pitchFamily="34" charset="0"/>
              <a:ea typeface="Calibri" panose="020F0502020204030204" pitchFamily="34" charset="0"/>
              <a:cs typeface="Arial" panose="020B0604020202020204" pitchFamily="34" charset="0"/>
            </a:endParaRPr>
          </a:p>
          <a:p>
            <a:pPr indent="-342900" algn="just">
              <a:lnSpc>
                <a:spcPct val="130000"/>
              </a:lnSpc>
              <a:buAutoNum type="alphaLcParenR"/>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0,5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MIU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phích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cắm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gồm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342900" algn="just">
              <a:lnSpc>
                <a:spcPct val="130000"/>
              </a:lnSpc>
              <a:buAutoNum type="alphaLcParenR"/>
            </a:pPr>
            <a:r>
              <a:rPr lang="en-US" sz="2000" dirty="0" smtClean="0">
                <a:latin typeface="Arial" panose="020B0604020202020204" pitchFamily="34" charset="0"/>
                <a:cs typeface="Arial" panose="020B0604020202020204" pitchFamily="34" charset="0"/>
              </a:rPr>
              <a:t>0,5 </a:t>
            </a:r>
            <a:r>
              <a:rPr lang="en-US" sz="2000" dirty="0">
                <a:latin typeface="Arial" panose="020B0604020202020204" pitchFamily="34" charset="0"/>
                <a:cs typeface="Arial" panose="020B0604020202020204" pitchFamily="34" charset="0"/>
              </a:rPr>
              <a:t>MIU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di </a:t>
            </a:r>
            <a:r>
              <a:rPr lang="en-US" sz="2000" dirty="0" err="1">
                <a:latin typeface="Arial" panose="020B0604020202020204" pitchFamily="34" charset="0"/>
                <a:cs typeface="Arial" panose="020B0604020202020204" pitchFamily="34" charset="0"/>
              </a:rPr>
              <a:t>chuyển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gồm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cả</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phích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cắm</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0,75 MIU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tĩnh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cố</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gồm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phích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cắm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cận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kiểm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riêng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tập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thời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giật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(grounding)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(grounded).</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lá</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10 x 20 cm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10 x 20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cm,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50076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792" y="382386"/>
            <a:ext cx="8414201" cy="3699192"/>
          </a:xfrm>
          <a:prstGeom prst="rect">
            <a:avLst/>
          </a:prstGeom>
          <a:noFill/>
          <a:ln>
            <a:noFill/>
          </a:ln>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917" y="3649980"/>
            <a:ext cx="5043170" cy="3208020"/>
          </a:xfrm>
          <a:prstGeom prst="rect">
            <a:avLst/>
          </a:prstGeom>
          <a:noFill/>
          <a:ln>
            <a:noFill/>
          </a:ln>
        </p:spPr>
      </p:pic>
      <p:sp>
        <p:nvSpPr>
          <p:cNvPr id="4" name="TextBox 3"/>
          <p:cNvSpPr txBox="1"/>
          <p:nvPr/>
        </p:nvSpPr>
        <p:spPr>
          <a:xfrm>
            <a:off x="332509" y="249382"/>
            <a:ext cx="2044931" cy="369332"/>
          </a:xfrm>
          <a:prstGeom prst="rect">
            <a:avLst/>
          </a:prstGeom>
          <a:noFill/>
        </p:spPr>
        <p:txBody>
          <a:bodyPr wrap="square" rtlCol="0">
            <a:spAutoFit/>
          </a:bodyPr>
          <a:lstStyle/>
          <a:p>
            <a:r>
              <a:rPr lang="en-US" dirty="0" err="1" smtClean="0">
                <a:latin typeface="Arial" panose="020B0604020202020204" pitchFamily="34" charset="0"/>
                <a:cs typeface="Arial" panose="020B0604020202020204" pitchFamily="34" charset="0"/>
              </a:rPr>
              <a:t>Mạch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dòng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rò</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4198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256" y="865095"/>
            <a:ext cx="11632277" cy="5133713"/>
          </a:xfrm>
          <a:prstGeom prst="rect">
            <a:avLst/>
          </a:prstGeom>
        </p:spPr>
        <p:txBody>
          <a:bodyPr wrap="square">
            <a:spAutoFit/>
          </a:bodyPr>
          <a:lstStyle/>
          <a:p>
            <a:pPr algn="just">
              <a:lnSpc>
                <a:spcPct val="130000"/>
              </a:lnSpc>
            </a:pPr>
            <a:r>
              <a:rPr lang="en-US" dirty="0" smtClean="0">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mẫu</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trước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trừ</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xuất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xuất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tham</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chiếu</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tắc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S1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tắc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S2,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thường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S1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vòng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5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giây</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tắc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S2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thường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rò</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dõi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ổn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tắc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S2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phép</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này</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Ổn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bởi</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thường</a:t>
            </a:r>
            <a:r>
              <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hồ</a:t>
            </a:r>
            <a:r>
              <a:rPr lang="en-US" dirty="0">
                <a:latin typeface="Arial" panose="020B0604020202020204" pitchFamily="34" charset="0"/>
                <a:cs typeface="Arial" panose="020B0604020202020204" pitchFamily="34" charset="0"/>
              </a:rPr>
              <a:t> M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volt RMS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sang MIU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chia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500 ohm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1.000. 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(RMS)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2</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4984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89" y="218099"/>
            <a:ext cx="11599025" cy="6494085"/>
          </a:xfrm>
          <a:prstGeom prst="rect">
            <a:avLst/>
          </a:prstGeom>
        </p:spPr>
        <p:txBody>
          <a:bodyPr wrap="square">
            <a:spAutoFit/>
          </a:bodyPr>
          <a:lstStyle/>
          <a:p>
            <a:pPr>
              <a:lnSpc>
                <a:spcPct val="130000"/>
              </a:lnSpc>
            </a:pPr>
            <a:r>
              <a:rPr lang="en-US" sz="2000" b="1" dirty="0" err="1">
                <a:latin typeface="Arial" panose="020B0604020202020204" pitchFamily="34" charset="0"/>
                <a:cs typeface="Arial" panose="020B0604020202020204" pitchFamily="34" charset="0"/>
              </a:rPr>
              <a:t>Thử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nghiệm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giảm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sức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căng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đẩy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dây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nguồn</a:t>
            </a:r>
            <a:endParaRPr lang="en-US" sz="2000" dirty="0">
              <a:latin typeface="Arial" panose="020B0604020202020204" pitchFamily="34" charset="0"/>
              <a:cs typeface="Arial" panose="020B0604020202020204" pitchFamily="34" charset="0"/>
            </a:endParaRP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chịu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kéo</a:t>
            </a:r>
            <a:r>
              <a:rPr lang="en-US" sz="2000" dirty="0">
                <a:latin typeface="Arial" panose="020B0604020202020204" pitchFamily="34" charset="0"/>
                <a:cs typeface="Arial" panose="020B0604020202020204" pitchFamily="34" charset="0"/>
              </a:rPr>
              <a:t> 156 N (35 </a:t>
            </a:r>
            <a:r>
              <a:rPr lang="en-US" sz="2000" dirty="0" err="1">
                <a:latin typeface="Arial" panose="020B0604020202020204" pitchFamily="34" charset="0"/>
                <a:cs typeface="Arial" panose="020B0604020202020204" pitchFamily="34" charset="0"/>
              </a:rPr>
              <a:t>lbf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phút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hướng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vuông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a:t>
            </a: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kẹp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25,4 mm (1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Dây</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nguồn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phải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bị</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đẩy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25,4 mm (1-in)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oằn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vượt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26,7 N (6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lbf</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dựa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sức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89 N (20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lbf</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mức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22 N (5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lbf</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phút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di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1,6 mm (0,063 in),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di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thấy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sức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lỏng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40388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0" y="229735"/>
            <a:ext cx="11309350" cy="6494085"/>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tin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cậy</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vặn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(wire-binding)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so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dựa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long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đen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chặn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xoay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100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ngắt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-men)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xoắn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thắt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10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lỏng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hoàn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toàn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100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xoay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hỏng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000" b="1" dirty="0" err="1">
                <a:latin typeface="Arial" panose="020B0604020202020204" pitchFamily="34" charset="0"/>
                <a:cs typeface="Arial" panose="020B0604020202020204" pitchFamily="34" charset="0"/>
              </a:rPr>
              <a:t>Thử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nghiệm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nhiệt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nối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đâm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xuyên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lớp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điện</a:t>
            </a:r>
            <a:endParaRPr lang="en-US" sz="2000" dirty="0">
              <a:latin typeface="Arial" panose="020B0604020202020204" pitchFamily="34" charset="0"/>
              <a:cs typeface="Arial" panose="020B0604020202020204" pitchFamily="34" charset="0"/>
            </a:endParaRPr>
          </a:p>
          <a:p>
            <a:pPr>
              <a:lnSpc>
                <a:spcPct val="130000"/>
              </a:lnSpc>
            </a:pPr>
            <a:r>
              <a:rPr lang="en-US" sz="2000" b="1" dirty="0" err="1" smtClean="0">
                <a:latin typeface="Arial" panose="020B0604020202020204" pitchFamily="34" charset="0"/>
                <a:cs typeface="Arial" panose="020B0604020202020204" pitchFamily="34" charset="0"/>
              </a:rPr>
              <a:t>Thử</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nghiệm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sự</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gắn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bằng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keo</a:t>
            </a:r>
            <a:endParaRPr lang="en-US" sz="2000" dirty="0">
              <a:latin typeface="Arial" panose="020B0604020202020204" pitchFamily="34" charset="0"/>
              <a:cs typeface="Arial" panose="020B0604020202020204" pitchFamily="34" charset="0"/>
            </a:endParaRP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gắn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gắn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chịu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kéo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trọng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trợ</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gắn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bằng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keo</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giữ</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ở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23°C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48 </a:t>
            </a:r>
            <a:r>
              <a:rPr lang="en-US" sz="2000" dirty="0" err="1" smtClean="0">
                <a:latin typeface="Arial" panose="020B0604020202020204" pitchFamily="34" charset="0"/>
                <a:cs typeface="Arial" panose="020B0604020202020204" pitchFamily="34" charset="0"/>
              </a:rPr>
              <a:t>giờ</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đặt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lò</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hoàn</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Bảng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dưới</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gắn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dựa</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mẫu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lò</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lực</a:t>
            </a:r>
            <a:r>
              <a:rPr lang="en-US" sz="2000" dirty="0">
                <a:latin typeface="Arial" panose="020B0604020202020204" pitchFamily="34" charset="0"/>
                <a:cs typeface="Arial" panose="020B0604020202020204" pitchFamily="34" charset="0"/>
              </a:rPr>
              <a:t> chia </a:t>
            </a:r>
            <a:r>
              <a:rPr lang="en-US" sz="2000" dirty="0" err="1">
                <a:latin typeface="Arial" panose="020B0604020202020204" pitchFamily="34" charset="0"/>
                <a:cs typeface="Arial" panose="020B0604020202020204" pitchFamily="34" charset="0"/>
              </a:rPr>
              <a:t>tách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phút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vuông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gắn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nhau</a:t>
            </a:r>
            <a:r>
              <a:rPr lang="en-US" sz="2000" dirty="0">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4890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7534" y="167640"/>
            <a:ext cx="7162800" cy="369332"/>
          </a:xfrm>
          <a:prstGeom prst="rect">
            <a:avLst/>
          </a:prstGeom>
          <a:noFill/>
        </p:spPr>
        <p:txBody>
          <a:bodyPr wrap="square" rtlCol="0">
            <a:spAutoFit/>
          </a:bodyPr>
          <a:lstStyle/>
          <a:p>
            <a:r>
              <a:rPr lang="en-US" dirty="0">
                <a:latin typeface="Times New Roman" pitchFamily="18" charset="0"/>
                <a:cs typeface="Times New Roman" pitchFamily="18" charset="0"/>
              </a:rPr>
              <a:t>CÁC TIÊU CHUẨN YÊU CẦU CE –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đèn</a:t>
            </a:r>
            <a:r>
              <a:rPr lang="en-US" dirty="0">
                <a:latin typeface="Times New Roman" pitchFamily="18" charset="0"/>
                <a:cs typeface="Times New Roman" pitchFamily="18" charset="0"/>
              </a:rPr>
              <a:t> LED</a:t>
            </a:r>
          </a:p>
        </p:txBody>
      </p:sp>
      <p:sp>
        <p:nvSpPr>
          <p:cNvPr id="8" name="TextBox 7"/>
          <p:cNvSpPr txBox="1"/>
          <p:nvPr/>
        </p:nvSpPr>
        <p:spPr>
          <a:xfrm>
            <a:off x="1402080" y="6287194"/>
            <a:ext cx="9595821" cy="369332"/>
          </a:xfrm>
          <a:prstGeom prst="rect">
            <a:avLst/>
          </a:prstGeom>
          <a:noFill/>
        </p:spPr>
        <p:txBody>
          <a:bodyPr wrap="square" rtlCol="0">
            <a:spAutoFit/>
          </a:bodyPr>
          <a:lstStyle/>
          <a:p>
            <a:r>
              <a:rPr lang="en-US" i="1" dirty="0" err="1">
                <a:solidFill>
                  <a:srgbClr val="0000CC"/>
                </a:solidFill>
                <a:latin typeface="Times New Roman" pitchFamily="18" charset="0"/>
                <a:cs typeface="Times New Roman" pitchFamily="18" charset="0"/>
              </a:rPr>
              <a:t>Ghi</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chú</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Các</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tiêu</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chuẩn</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Châu</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Âu</a:t>
            </a:r>
            <a:r>
              <a:rPr lang="en-US" i="1" dirty="0">
                <a:solidFill>
                  <a:srgbClr val="0000CC"/>
                </a:solidFill>
                <a:latin typeface="Times New Roman" pitchFamily="18" charset="0"/>
                <a:cs typeface="Times New Roman" pitchFamily="18" charset="0"/>
              </a:rPr>
              <a:t> EN  (ES) </a:t>
            </a:r>
            <a:r>
              <a:rPr lang="en-US" i="1" dirty="0" err="1">
                <a:solidFill>
                  <a:srgbClr val="0000CC"/>
                </a:solidFill>
                <a:latin typeface="Times New Roman" pitchFamily="18" charset="0"/>
                <a:cs typeface="Times New Roman" pitchFamily="18" charset="0"/>
              </a:rPr>
              <a:t>hoàn</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toàn</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tương</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đương</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với</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tiêu</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chuẩn</a:t>
            </a:r>
            <a:r>
              <a:rPr lang="en-US" i="1" dirty="0">
                <a:solidFill>
                  <a:srgbClr val="0000CC"/>
                </a:solidFill>
                <a:latin typeface="Times New Roman" pitchFamily="18" charset="0"/>
                <a:cs typeface="Times New Roman" pitchFamily="18" charset="0"/>
              </a:rPr>
              <a:t> IEC </a:t>
            </a:r>
            <a:r>
              <a:rPr lang="en-US" i="1" dirty="0" err="1">
                <a:solidFill>
                  <a:srgbClr val="0000CC"/>
                </a:solidFill>
                <a:latin typeface="Times New Roman" pitchFamily="18" charset="0"/>
                <a:cs typeface="Times New Roman" pitchFamily="18" charset="0"/>
              </a:rPr>
              <a:t>tương</a:t>
            </a:r>
            <a:r>
              <a:rPr lang="en-US" i="1" dirty="0">
                <a:solidFill>
                  <a:srgbClr val="0000CC"/>
                </a:solidFill>
                <a:latin typeface="Times New Roman" pitchFamily="18" charset="0"/>
                <a:cs typeface="Times New Roman" pitchFamily="18" charset="0"/>
              </a:rPr>
              <a:t> </a:t>
            </a:r>
            <a:r>
              <a:rPr lang="en-US" i="1" dirty="0" err="1">
                <a:solidFill>
                  <a:srgbClr val="0000CC"/>
                </a:solidFill>
                <a:latin typeface="Times New Roman" pitchFamily="18" charset="0"/>
                <a:cs typeface="Times New Roman" pitchFamily="18" charset="0"/>
              </a:rPr>
              <a:t>ứng</a:t>
            </a:r>
            <a:endParaRPr lang="en-US" i="1" dirty="0">
              <a:solidFill>
                <a:srgbClr val="0000CC"/>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12817380"/>
              </p:ext>
            </p:extLst>
          </p:nvPr>
        </p:nvGraphicFramePr>
        <p:xfrm>
          <a:off x="1546167" y="636572"/>
          <a:ext cx="9268135" cy="5541696"/>
        </p:xfrm>
        <a:graphic>
          <a:graphicData uri="http://schemas.openxmlformats.org/drawingml/2006/table">
            <a:tbl>
              <a:tblPr firstRow="1" bandRow="1">
                <a:tableStyleId>{5C22544A-7EE6-4342-B048-85BDC9FD1C3A}</a:tableStyleId>
              </a:tblPr>
              <a:tblGrid>
                <a:gridCol w="1085458"/>
                <a:gridCol w="2342772"/>
                <a:gridCol w="5839905"/>
              </a:tblGrid>
              <a:tr h="417484">
                <a:tc>
                  <a:txBody>
                    <a:bodyPr/>
                    <a:lstStyle/>
                    <a:p>
                      <a:pPr algn="ctr"/>
                      <a:r>
                        <a:rPr lang="en-US" sz="1800" dirty="0" err="1" smtClean="0">
                          <a:latin typeface="Times New Roman" pitchFamily="18" charset="0"/>
                          <a:cs typeface="Times New Roman" pitchFamily="18" charset="0"/>
                        </a:rPr>
                        <a:t>Chỉ</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dẫn</a:t>
                      </a:r>
                      <a:endParaRPr lang="en-US" sz="1800" dirty="0">
                        <a:latin typeface="Times New Roman" pitchFamily="18" charset="0"/>
                        <a:cs typeface="Times New Roman" pitchFamily="18" charset="0"/>
                      </a:endParaRPr>
                    </a:p>
                  </a:txBody>
                  <a:tcPr marL="100196" marR="100196" marT="50098" marB="50098"/>
                </a:tc>
                <a:tc>
                  <a:txBody>
                    <a:bodyPr/>
                    <a:lstStyle/>
                    <a:p>
                      <a:pPr algn="ctr"/>
                      <a:r>
                        <a:rPr lang="en-US" sz="1800" dirty="0" err="1" smtClean="0">
                          <a:latin typeface="Times New Roman" pitchFamily="18" charset="0"/>
                          <a:cs typeface="Times New Roman" pitchFamily="18" charset="0"/>
                        </a:rPr>
                        <a:t>Tiêu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chuẩn</a:t>
                      </a:r>
                      <a:endParaRPr lang="en-US" sz="1800" dirty="0">
                        <a:latin typeface="Times New Roman" pitchFamily="18" charset="0"/>
                        <a:cs typeface="Times New Roman" pitchFamily="18" charset="0"/>
                      </a:endParaRPr>
                    </a:p>
                  </a:txBody>
                  <a:tcPr marL="100196" marR="100196" marT="50098" marB="50098"/>
                </a:tc>
                <a:tc>
                  <a:txBody>
                    <a:bodyPr/>
                    <a:lstStyle/>
                    <a:p>
                      <a:pPr algn="ctr"/>
                      <a:r>
                        <a:rPr lang="en-US" sz="1800" dirty="0" err="1" smtClean="0">
                          <a:latin typeface="Times New Roman" pitchFamily="18" charset="0"/>
                          <a:cs typeface="Times New Roman" pitchFamily="18" charset="0"/>
                        </a:rPr>
                        <a:t>Yêu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cầu</a:t>
                      </a:r>
                      <a:endParaRPr lang="en-US" sz="1800" dirty="0">
                        <a:latin typeface="Times New Roman" pitchFamily="18" charset="0"/>
                        <a:cs typeface="Times New Roman" pitchFamily="18" charset="0"/>
                      </a:endParaRPr>
                    </a:p>
                  </a:txBody>
                  <a:tcPr marL="100196" marR="100196" marT="50098" marB="50098"/>
                </a:tc>
              </a:tr>
              <a:tr h="560784">
                <a:tc rowSpan="3">
                  <a:txBody>
                    <a:bodyPr/>
                    <a:lstStyle/>
                    <a:p>
                      <a:r>
                        <a:rPr lang="en-US" sz="1800" dirty="0" smtClean="0">
                          <a:latin typeface="Times New Roman" pitchFamily="18" charset="0"/>
                          <a:cs typeface="Times New Roman" pitchFamily="18" charset="0"/>
                        </a:rPr>
                        <a:t>LVD</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smtClean="0">
                          <a:latin typeface="Times New Roman" pitchFamily="18" charset="0"/>
                          <a:cs typeface="Times New Roman" pitchFamily="18" charset="0"/>
                        </a:rPr>
                        <a:t>EN61347-1</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smtClean="0">
                          <a:latin typeface="Times New Roman" pitchFamily="18" charset="0"/>
                          <a:cs typeface="Times New Roman" pitchFamily="18" charset="0"/>
                        </a:rPr>
                        <a:t>An </a:t>
                      </a:r>
                      <a:r>
                        <a:rPr lang="en-US" sz="1800" dirty="0" err="1" smtClean="0">
                          <a:latin typeface="Times New Roman" pitchFamily="18" charset="0"/>
                          <a:cs typeface="Times New Roman" pitchFamily="18" charset="0"/>
                        </a:rPr>
                        <a:t>toàn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bộ</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điều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khiền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Yêu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cầu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chung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và</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phương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pháp</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thử</a:t>
                      </a:r>
                      <a:endParaRPr lang="en-US" sz="1800" dirty="0">
                        <a:latin typeface="Times New Roman" pitchFamily="18" charset="0"/>
                        <a:cs typeface="Times New Roman" pitchFamily="18" charset="0"/>
                      </a:endParaRPr>
                    </a:p>
                  </a:txBody>
                  <a:tcPr marL="100196" marR="100196" marT="50098" marB="50098"/>
                </a:tc>
              </a:tr>
              <a:tr h="908740">
                <a:tc vMerge="1">
                  <a:txBody>
                    <a:bodyPr/>
                    <a:lstStyle/>
                    <a:p>
                      <a:endParaRPr lang="en-US" dirty="0"/>
                    </a:p>
                  </a:txBody>
                  <a:tcPr/>
                </a:tc>
                <a:tc>
                  <a:txBody>
                    <a:bodyPr/>
                    <a:lstStyle/>
                    <a:p>
                      <a:r>
                        <a:rPr lang="en-US" sz="1800" dirty="0" smtClean="0">
                          <a:latin typeface="Times New Roman" pitchFamily="18" charset="0"/>
                          <a:cs typeface="Times New Roman" pitchFamily="18" charset="0"/>
                        </a:rPr>
                        <a:t>EN61347-2- X</a:t>
                      </a:r>
                    </a:p>
                    <a:p>
                      <a:r>
                        <a:rPr lang="en-US" sz="1800" dirty="0" smtClean="0">
                          <a:latin typeface="Times New Roman" pitchFamily="18" charset="0"/>
                          <a:cs typeface="Times New Roman" pitchFamily="18" charset="0"/>
                        </a:rPr>
                        <a:t>“X”=13 driver </a:t>
                      </a:r>
                      <a:r>
                        <a:rPr lang="en-US" sz="1800" dirty="0" err="1" smtClean="0">
                          <a:latin typeface="Times New Roman" pitchFamily="18" charset="0"/>
                          <a:cs typeface="Times New Roman" pitchFamily="18" charset="0"/>
                        </a:rPr>
                        <a:t>cho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đèn</a:t>
                      </a:r>
                      <a:r>
                        <a:rPr lang="en-US" sz="1800" baseline="0" dirty="0" smtClean="0">
                          <a:latin typeface="Times New Roman" pitchFamily="18" charset="0"/>
                          <a:cs typeface="Times New Roman" pitchFamily="18" charset="0"/>
                        </a:rPr>
                        <a:t> LED</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smtClean="0">
                          <a:latin typeface="Times New Roman" pitchFamily="18" charset="0"/>
                          <a:cs typeface="Times New Roman" pitchFamily="18" charset="0"/>
                        </a:rPr>
                        <a:t>An </a:t>
                      </a:r>
                      <a:r>
                        <a:rPr lang="en-US" sz="1800" dirty="0" err="1" smtClean="0">
                          <a:latin typeface="Times New Roman" pitchFamily="18" charset="0"/>
                          <a:cs typeface="Times New Roman" pitchFamily="18" charset="0"/>
                        </a:rPr>
                        <a:t>toàn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đèn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điện</a:t>
                      </a:r>
                      <a:r>
                        <a:rPr lang="en-US" sz="1800" baseline="0" dirty="0" smtClean="0">
                          <a:latin typeface="Times New Roman" pitchFamily="18" charset="0"/>
                          <a:cs typeface="Times New Roman" pitchFamily="18" charset="0"/>
                        </a:rPr>
                        <a:t> – </a:t>
                      </a:r>
                      <a:r>
                        <a:rPr lang="en-US" sz="1800" baseline="0" dirty="0" err="1" smtClean="0">
                          <a:latin typeface="Times New Roman" pitchFamily="18" charset="0"/>
                          <a:cs typeface="Times New Roman" pitchFamily="18" charset="0"/>
                        </a:rPr>
                        <a:t>yêu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cầu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cụ</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thể</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đối</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với</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từng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loại</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đèn</a:t>
                      </a:r>
                      <a:r>
                        <a:rPr lang="en-US" sz="1800" baseline="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marL="100196" marR="100196" marT="50098" marB="50098"/>
                </a:tc>
              </a:tr>
              <a:tr h="639225">
                <a:tc vMerge="1">
                  <a:txBody>
                    <a:bodyPr/>
                    <a:lstStyle/>
                    <a:p>
                      <a:endParaRPr lang="en-US" dirty="0"/>
                    </a:p>
                  </a:txBody>
                  <a:tcPr/>
                </a:tc>
                <a:tc>
                  <a:txBody>
                    <a:bodyPr/>
                    <a:lstStyle/>
                    <a:p>
                      <a:r>
                        <a:rPr lang="en-US" sz="1800" dirty="0" smtClean="0">
                          <a:latin typeface="Times New Roman" pitchFamily="18" charset="0"/>
                          <a:cs typeface="Times New Roman" pitchFamily="18" charset="0"/>
                        </a:rPr>
                        <a:t>EN 62493</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err="1" smtClean="0">
                          <a:latin typeface="Times New Roman" pitchFamily="18" charset="0"/>
                          <a:cs typeface="Times New Roman" pitchFamily="18" charset="0"/>
                        </a:rPr>
                        <a:t>Đánh</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giá</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thiết</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bị</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chiếu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sáng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liên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quan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đến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phơi</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nhiễm</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điện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từ</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trường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đối</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với</a:t>
                      </a:r>
                      <a:r>
                        <a:rPr lang="en-US" sz="1800" baseline="0" dirty="0" smtClean="0">
                          <a:latin typeface="Times New Roman" pitchFamily="18" charset="0"/>
                          <a:cs typeface="Times New Roman" pitchFamily="18" charset="0"/>
                        </a:rPr>
                        <a:t> con </a:t>
                      </a:r>
                      <a:r>
                        <a:rPr lang="en-US" sz="1800" baseline="0" dirty="0" err="1" smtClean="0">
                          <a:latin typeface="Times New Roman" pitchFamily="18" charset="0"/>
                          <a:cs typeface="Times New Roman" pitchFamily="18" charset="0"/>
                        </a:rPr>
                        <a:t>người</a:t>
                      </a:r>
                      <a:endParaRPr lang="en-US" sz="1800" dirty="0">
                        <a:latin typeface="Times New Roman" pitchFamily="18" charset="0"/>
                        <a:cs typeface="Times New Roman" pitchFamily="18" charset="0"/>
                      </a:endParaRPr>
                    </a:p>
                  </a:txBody>
                  <a:tcPr marL="100196" marR="100196" marT="50098" marB="50098"/>
                </a:tc>
              </a:tr>
              <a:tr h="384085">
                <a:tc rowSpan="4">
                  <a:txBody>
                    <a:bodyPr/>
                    <a:lstStyle/>
                    <a:p>
                      <a:r>
                        <a:rPr lang="en-US" sz="1800" dirty="0" smtClean="0">
                          <a:latin typeface="Times New Roman" pitchFamily="18" charset="0"/>
                          <a:cs typeface="Times New Roman" pitchFamily="18" charset="0"/>
                        </a:rPr>
                        <a:t>EMC</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smtClean="0">
                          <a:latin typeface="Times New Roman" pitchFamily="18" charset="0"/>
                          <a:cs typeface="Times New Roman" pitchFamily="18" charset="0"/>
                        </a:rPr>
                        <a:t>EN55015</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err="1" smtClean="0">
                          <a:latin typeface="Times New Roman" pitchFamily="18" charset="0"/>
                          <a:cs typeface="Times New Roman" pitchFamily="18" charset="0"/>
                        </a:rPr>
                        <a:t>Tương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thích</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điện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từ</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trường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Yêu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cầu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nhiễu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phát</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xạ</a:t>
                      </a:r>
                      <a:endParaRPr lang="en-US" sz="1800" dirty="0">
                        <a:latin typeface="Times New Roman" pitchFamily="18" charset="0"/>
                        <a:cs typeface="Times New Roman" pitchFamily="18" charset="0"/>
                      </a:endParaRPr>
                    </a:p>
                  </a:txBody>
                  <a:tcPr marL="100196" marR="100196" marT="50098" marB="50098"/>
                </a:tc>
              </a:tr>
              <a:tr h="434183">
                <a:tc vMerge="1">
                  <a:txBody>
                    <a:bodyPr/>
                    <a:lstStyle/>
                    <a:p>
                      <a:endParaRPr lang="en-US" sz="16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EN61547</a:t>
                      </a:r>
                      <a:endParaRPr lang="en-US" sz="1800" dirty="0">
                        <a:latin typeface="Times New Roman" pitchFamily="18" charset="0"/>
                        <a:cs typeface="Times New Roman" pitchFamily="18" charset="0"/>
                      </a:endParaRPr>
                    </a:p>
                  </a:txBody>
                  <a:tcPr marL="100196" marR="100196" marT="50098" marB="500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cs typeface="Times New Roman" pitchFamily="18" charset="0"/>
                        </a:rPr>
                        <a:t>Tương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thích</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điện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từ</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trường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Yêu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cầu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nhiễu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dẫn</a:t>
                      </a:r>
                      <a:endParaRPr lang="en-US" sz="1800" dirty="0" smtClean="0">
                        <a:latin typeface="Times New Roman" pitchFamily="18" charset="0"/>
                        <a:cs typeface="Times New Roman" pitchFamily="18" charset="0"/>
                      </a:endParaRPr>
                    </a:p>
                  </a:txBody>
                  <a:tcPr marL="100196" marR="100196" marT="50098" marB="50098"/>
                </a:tc>
              </a:tr>
              <a:tr h="639225">
                <a:tc vMerge="1">
                  <a:txBody>
                    <a:bodyPr/>
                    <a:lstStyle/>
                    <a:p>
                      <a:endParaRPr lang="en-US" sz="16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EN61000-3-2</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err="1" smtClean="0">
                          <a:latin typeface="Times New Roman" pitchFamily="18" charset="0"/>
                          <a:cs typeface="Times New Roman" pitchFamily="18" charset="0"/>
                        </a:rPr>
                        <a:t>Tương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thích</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điện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từ</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trường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Giới</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hạn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tổng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hàm</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lượng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sóng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hài</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dòng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điện</a:t>
                      </a:r>
                      <a:endParaRPr lang="en-US" sz="1800" dirty="0">
                        <a:latin typeface="Times New Roman" pitchFamily="18" charset="0"/>
                        <a:cs typeface="Times New Roman" pitchFamily="18" charset="0"/>
                      </a:endParaRPr>
                    </a:p>
                  </a:txBody>
                  <a:tcPr marL="100196" marR="100196" marT="50098" marB="50098"/>
                </a:tc>
              </a:tr>
              <a:tr h="500980">
                <a:tc vMerge="1">
                  <a:txBody>
                    <a:bodyPr/>
                    <a:lstStyle/>
                    <a:p>
                      <a:endParaRPr lang="en-US" sz="16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EN61000-3-4</a:t>
                      </a:r>
                      <a:endParaRPr lang="en-US" sz="1800" dirty="0">
                        <a:latin typeface="Times New Roman" pitchFamily="18" charset="0"/>
                        <a:cs typeface="Times New Roman" pitchFamily="18" charset="0"/>
                      </a:endParaRPr>
                    </a:p>
                  </a:txBody>
                  <a:tcPr marL="100196" marR="100196" marT="50098" marB="500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cs typeface="Times New Roman" pitchFamily="18" charset="0"/>
                        </a:rPr>
                        <a:t>Tương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thích</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điện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từ</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trường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Yêu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cầu</a:t>
                      </a:r>
                      <a:r>
                        <a:rPr lang="en-US" sz="1800" baseline="0" dirty="0" smtClean="0">
                          <a:latin typeface="Times New Roman" pitchFamily="18" charset="0"/>
                          <a:cs typeface="Times New Roman" pitchFamily="18" charset="0"/>
                        </a:rPr>
                        <a:t> Flicker</a:t>
                      </a:r>
                      <a:endParaRPr lang="en-US" sz="1800" dirty="0" smtClean="0">
                        <a:latin typeface="Times New Roman" pitchFamily="18" charset="0"/>
                        <a:cs typeface="Times New Roman" pitchFamily="18" charset="0"/>
                      </a:endParaRPr>
                    </a:p>
                  </a:txBody>
                  <a:tcPr marL="100196" marR="100196" marT="50098" marB="50098"/>
                </a:tc>
              </a:tr>
              <a:tr h="369710">
                <a:tc>
                  <a:txBody>
                    <a:bodyPr/>
                    <a:lstStyle/>
                    <a:p>
                      <a:r>
                        <a:rPr lang="en-US" sz="1800" dirty="0" smtClean="0">
                          <a:latin typeface="Times New Roman" pitchFamily="18" charset="0"/>
                          <a:cs typeface="Times New Roman" pitchFamily="18" charset="0"/>
                        </a:rPr>
                        <a:t>ERP</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smtClean="0">
                          <a:latin typeface="Times New Roman" pitchFamily="18" charset="0"/>
                          <a:cs typeface="Times New Roman" pitchFamily="18" charset="0"/>
                        </a:rPr>
                        <a:t>EN62442-3</a:t>
                      </a:r>
                      <a:endParaRPr lang="en-US" sz="1800" dirty="0">
                        <a:latin typeface="Times New Roman" pitchFamily="18" charset="0"/>
                        <a:cs typeface="Times New Roman" pitchFamily="18" charset="0"/>
                      </a:endParaRPr>
                    </a:p>
                  </a:txBody>
                  <a:tcPr marL="100196" marR="100196" marT="50098" marB="500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cs typeface="Times New Roman" pitchFamily="18" charset="0"/>
                        </a:rPr>
                        <a:t>Hiệu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suất</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năng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lượng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của</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bộ</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điều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khiển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cho</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đèn</a:t>
                      </a:r>
                      <a:r>
                        <a:rPr lang="en-US" sz="1800" baseline="0" dirty="0" smtClean="0">
                          <a:latin typeface="Times New Roman" pitchFamily="18" charset="0"/>
                          <a:cs typeface="Times New Roman" pitchFamily="18" charset="0"/>
                        </a:rPr>
                        <a:t> LED</a:t>
                      </a:r>
                      <a:endParaRPr lang="en-US" sz="1800" dirty="0" smtClean="0">
                        <a:latin typeface="Times New Roman" pitchFamily="18" charset="0"/>
                        <a:cs typeface="Times New Roman" pitchFamily="18" charset="0"/>
                      </a:endParaRPr>
                    </a:p>
                  </a:txBody>
                  <a:tcPr marL="100196" marR="100196" marT="50098" marB="50098"/>
                </a:tc>
              </a:tr>
              <a:tr h="434183">
                <a:tc>
                  <a:txBody>
                    <a:bodyPr/>
                    <a:lstStyle/>
                    <a:p>
                      <a:r>
                        <a:rPr lang="en-US" sz="1800" dirty="0" err="1" smtClean="0">
                          <a:latin typeface="Times New Roman" pitchFamily="18" charset="0"/>
                          <a:cs typeface="Times New Roman" pitchFamily="18" charset="0"/>
                        </a:rPr>
                        <a:t>RoHS</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smtClean="0">
                          <a:latin typeface="Times New Roman" pitchFamily="18" charset="0"/>
                          <a:cs typeface="Times New Roman" pitchFamily="18" charset="0"/>
                        </a:rPr>
                        <a:t>EN50581</a:t>
                      </a:r>
                      <a:endParaRPr lang="en-US" sz="1800" dirty="0">
                        <a:latin typeface="Times New Roman" pitchFamily="18" charset="0"/>
                        <a:cs typeface="Times New Roman" pitchFamily="18" charset="0"/>
                      </a:endParaRPr>
                    </a:p>
                  </a:txBody>
                  <a:tcPr marL="100196" marR="100196" marT="50098" marB="50098"/>
                </a:tc>
                <a:tc>
                  <a:txBody>
                    <a:bodyPr/>
                    <a:lstStyle/>
                    <a:p>
                      <a:r>
                        <a:rPr lang="en-US" sz="1800" dirty="0" err="1" smtClean="0">
                          <a:latin typeface="Times New Roman" pitchFamily="18" charset="0"/>
                          <a:cs typeface="Times New Roman" pitchFamily="18" charset="0"/>
                        </a:rPr>
                        <a:t>Yêu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cầu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hàm</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lượng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các</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chất</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độc</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hại</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trong</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linh</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kiện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sản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phẩm</a:t>
                      </a:r>
                      <a:endParaRPr lang="en-US" sz="1800" dirty="0">
                        <a:latin typeface="Times New Roman" pitchFamily="18" charset="0"/>
                        <a:cs typeface="Times New Roman" pitchFamily="18" charset="0"/>
                      </a:endParaRPr>
                    </a:p>
                  </a:txBody>
                  <a:tcPr marL="100196" marR="100196" marT="50098" marB="50098"/>
                </a:tc>
              </a:tr>
            </a:tbl>
          </a:graphicData>
        </a:graphic>
      </p:graphicFrame>
    </p:spTree>
    <p:extLst>
      <p:ext uri="{BB962C8B-B14F-4D97-AF65-F5344CB8AC3E}">
        <p14:creationId xmlns:p14="http://schemas.microsoft.com/office/powerpoint/2010/main" val="35356487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971" y="1497330"/>
            <a:ext cx="9853521" cy="3855085"/>
          </a:xfrm>
          <a:prstGeom prst="rect">
            <a:avLst/>
          </a:prstGeom>
          <a:noFill/>
          <a:ln>
            <a:noFill/>
          </a:ln>
        </p:spPr>
      </p:pic>
      <p:sp>
        <p:nvSpPr>
          <p:cNvPr id="3" name="TextBox 2"/>
          <p:cNvSpPr txBox="1"/>
          <p:nvPr/>
        </p:nvSpPr>
        <p:spPr>
          <a:xfrm>
            <a:off x="3286299" y="526473"/>
            <a:ext cx="5913120"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Nhiệt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gắn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735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421" y="56835"/>
            <a:ext cx="11648901" cy="7294305"/>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Phơi</a:t>
            </a:r>
            <a:r>
              <a:rPr lang="en-US" sz="2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nhiễm</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ướt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168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88 ± 2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32,0 ± 2,0</a:t>
            </a:r>
            <a:r>
              <a:rPr lang="en-US"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indent="-342900" algn="just">
              <a:lnSpc>
                <a:spcPct val="130000"/>
              </a:lnSpc>
              <a:buFontTx/>
              <a:buChar char="-"/>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Phơi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nhiễm</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địa</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ướt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mưa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phỏng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168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giờ</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ngoài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sấy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lặp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xem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hướng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ướt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hướng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cụ</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mục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mưa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gồm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phun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gắn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phận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lắp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ráp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phải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được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đặt</a:t>
            </a:r>
            <a:r>
              <a:rPr lang="en-US" sz="2000" dirty="0">
                <a:latin typeface="Arial" panose="020B0604020202020204" pitchFamily="34" charset="0"/>
                <a:ea typeface="Times New Roman" panose="02020603050405020304" pitchFamily="18" charset="0"/>
                <a:cs typeface="Arial" panose="020B0604020202020204" pitchFamily="34" charset="0"/>
              </a:rPr>
              <a:t> ở </a:t>
            </a:r>
            <a:r>
              <a:rPr lang="en-US" sz="2000" dirty="0" err="1">
                <a:latin typeface="Arial" panose="020B0604020202020204" pitchFamily="34" charset="0"/>
                <a:ea typeface="Times New Roman" panose="02020603050405020304" pitchFamily="18" charset="0"/>
                <a:cs typeface="Arial" panose="020B0604020202020204" pitchFamily="34" charset="0"/>
              </a:rPr>
              <a:t>vùng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tiêu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điểm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các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đầu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phun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mức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34,5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kPa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(5 psi)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phun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lắp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phun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4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suốt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4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lắp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ngắt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indent="-342900" algn="just">
              <a:lnSpc>
                <a:spcPct val="130000"/>
              </a:lnSpc>
              <a:buFontTx/>
              <a:buChar char="-"/>
            </a:pP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53251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393" y="490799"/>
            <a:ext cx="11080057" cy="6093976"/>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bền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vỏ</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đây</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111 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lbf</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25)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phút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bán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12,7 mm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6.8 J (5 ft-lb).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bởi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thép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nhẵn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50,8 mm (2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535 g (1,18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lb</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do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tĩnh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1,29 m (51</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Kết</a:t>
            </a: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phải</a:t>
            </a: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vĩnh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viễn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mức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tức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ngoài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LVLE,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(opening)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thương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lỗ</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6155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084" y="116042"/>
            <a:ext cx="11931650" cy="5773888"/>
          </a:xfrm>
          <a:prstGeom prst="rect">
            <a:avLst/>
          </a:prstGeom>
        </p:spPr>
        <p:txBody>
          <a:bodyPr wrap="square">
            <a:spAutoFit/>
          </a:bodyPr>
          <a:lstStyle/>
          <a:p>
            <a:pPr algn="just">
              <a:lnSpc>
                <a:spcPct val="130000"/>
              </a:lnSpc>
            </a:pP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nhãn</a:t>
            </a:r>
            <a:endParaRPr lang="en-US" sz="24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bởi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TC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1.3</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TC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này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dễ</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đọc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1,6 mm,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nhiều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nhạy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khuôn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tô</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máy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mực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tay</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tẩy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xóa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f)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Die,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nổi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đúc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nổi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lên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lõm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thiểu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0,010 in (0,25 mm)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sâu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lực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nhạy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hiệu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vĩnh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viễn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gắn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chặt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keo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tuân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thủ</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UL 969.</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87437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9" y="393238"/>
            <a:ext cx="12014663" cy="6093976"/>
          </a:xfrm>
          <a:prstGeom prst="rect">
            <a:avLst/>
          </a:prstGeom>
        </p:spPr>
        <p:txBody>
          <a:bodyPr wrap="square">
            <a:spAutoFit/>
          </a:bodyPr>
          <a:lstStyle/>
          <a:p>
            <a:pPr algn="just">
              <a:lnSpc>
                <a:spcPct val="130000"/>
              </a:lnSpc>
            </a:pP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gồm</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Tên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Mẫu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máy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mã</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bất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xuất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hay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lắp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ráp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nhiều</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hơn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máy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d)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Ngày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xuất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LED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mảng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LED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(d</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ướt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nguồn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"Class 2."</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LED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đây</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ẩm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ướt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d</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bổ</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sung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khiển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LED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LED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cũng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tờ</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giấy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hướng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riêng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44416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030" y="491266"/>
            <a:ext cx="10617200" cy="6093976"/>
          </a:xfrm>
          <a:prstGeom prst="rect">
            <a:avLst/>
          </a:prstGeom>
        </p:spPr>
        <p:txBody>
          <a:bodyPr wrap="square">
            <a:spAutoFit/>
          </a:bodyPr>
          <a:lstStyle/>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liên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cấu</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hướng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lắp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gồm</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thước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dự</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lõi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bó</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lõi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lớp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tuốt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bỏ</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dẫn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30000"/>
              </a:lnSpc>
              <a:buFontTx/>
              <a:buChar char="-"/>
            </a:pP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nhãn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ởtrên</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liền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kề</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kẹp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chì</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phù</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ampe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endPar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PHỤ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LỤC A</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pP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30000"/>
              </a:lnSpc>
              <a:buFontTx/>
              <a:buChar char="-"/>
            </a:pP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2322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 y="164409"/>
            <a:ext cx="12042371" cy="6894195"/>
          </a:xfrm>
          <a:prstGeom prst="rect">
            <a:avLst/>
          </a:prstGeom>
          <a:noFill/>
        </p:spPr>
        <p:txBody>
          <a:bodyPr wrap="square" rtlCol="0">
            <a:spAutoFit/>
          </a:bodyPr>
          <a:lstStyle/>
          <a:p>
            <a:pPr algn="ctr">
              <a:lnSpc>
                <a:spcPct val="130000"/>
              </a:lnSpc>
            </a:pPr>
            <a:endParaRPr lang="en-US" sz="2000" b="1" dirty="0" smtClean="0">
              <a:latin typeface="Arial" panose="020B0604020202020204" pitchFamily="34" charset="0"/>
              <a:cs typeface="Arial" panose="020B0604020202020204" pitchFamily="34" charset="0"/>
            </a:endParaRPr>
          </a:p>
          <a:p>
            <a:pPr algn="ctr">
              <a:lnSpc>
                <a:spcPct val="130000"/>
              </a:lnSpc>
            </a:pPr>
            <a:r>
              <a:rPr lang="en-US" sz="2000" b="1" dirty="0" smtClean="0">
                <a:latin typeface="Arial" panose="020B0604020202020204" pitchFamily="34" charset="0"/>
                <a:cs typeface="Arial" panose="020B0604020202020204" pitchFamily="34" charset="0"/>
              </a:rPr>
              <a:t>CÁC YÊU CẦU CHỦ YẾU CHO SẢN PHẨM ĐƯỢC GHI NHÃN CE </a:t>
            </a:r>
          </a:p>
          <a:p>
            <a:pPr>
              <a:lnSpc>
                <a:spcPct val="130000"/>
              </a:lnSpc>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chiếu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 CE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nghĩa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xuất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người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hàng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hợp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chỉ</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r>
              <a:rPr lang="en-US" sz="2000" dirty="0" smtClean="0">
                <a:latin typeface="Arial" panose="020B0604020202020204" pitchFamily="34" charset="0"/>
                <a:cs typeface="Arial" panose="020B0604020202020204" pitchFamily="34" charset="0"/>
              </a:rPr>
              <a:t>1.   2014/35/EU </a:t>
            </a:r>
            <a:r>
              <a:rPr lang="en-US" sz="2000" dirty="0">
                <a:latin typeface="Arial" panose="020B0604020202020204" pitchFamily="34" charset="0"/>
                <a:cs typeface="Arial" panose="020B0604020202020204" pitchFamily="34" charset="0"/>
              </a:rPr>
              <a:t>Low Voltage Directive </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20/04/2016)</a:t>
            </a:r>
            <a:endParaRPr lang="en-US" sz="2000" dirty="0">
              <a:latin typeface="Arial" panose="020B0604020202020204" pitchFamily="34" charset="0"/>
              <a:cs typeface="Arial" panose="020B0604020202020204" pitchFamily="34" charset="0"/>
            </a:endParaRPr>
          </a:p>
          <a:p>
            <a:pPr>
              <a:lnSpc>
                <a:spcPct val="130000"/>
              </a:lnSpc>
            </a:pPr>
            <a:r>
              <a:rPr lang="en-US" sz="2000" dirty="0" smtClean="0">
                <a:latin typeface="Arial" panose="020B0604020202020204" pitchFamily="34" charset="0"/>
                <a:cs typeface="Arial" panose="020B0604020202020204" pitchFamily="34" charset="0"/>
              </a:rPr>
              <a:t>2.   2014/30/EU </a:t>
            </a:r>
            <a:r>
              <a:rPr lang="en-US" sz="2000" dirty="0">
                <a:latin typeface="Arial" panose="020B0604020202020204" pitchFamily="34" charset="0"/>
                <a:cs typeface="Arial" panose="020B0604020202020204" pitchFamily="34" charset="0"/>
              </a:rPr>
              <a:t>Electromagnetic Compatibility Directive </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20/04/2016</a:t>
            </a:r>
            <a:r>
              <a:rPr lang="en-US" sz="2000" dirty="0">
                <a:latin typeface="Arial" panose="020B0604020202020204" pitchFamily="34" charset="0"/>
                <a:cs typeface="Arial" panose="020B0604020202020204" pitchFamily="34" charset="0"/>
              </a:rPr>
              <a:t>) </a:t>
            </a:r>
          </a:p>
          <a:p>
            <a:pPr>
              <a:lnSpc>
                <a:spcPct val="130000"/>
              </a:lnSpc>
            </a:pPr>
            <a:r>
              <a:rPr lang="en-US" sz="2000" dirty="0" smtClean="0">
                <a:latin typeface="Arial" panose="020B0604020202020204" pitchFamily="34" charset="0"/>
                <a:cs typeface="Arial" panose="020B0604020202020204" pitchFamily="34" charset="0"/>
              </a:rPr>
              <a:t>3.   2009/125/EC </a:t>
            </a:r>
            <a:r>
              <a:rPr lang="en-US" sz="2000" dirty="0">
                <a:latin typeface="Arial" panose="020B0604020202020204" pitchFamily="34" charset="0"/>
                <a:cs typeface="Arial" panose="020B0604020202020204" pitchFamily="34" charset="0"/>
              </a:rPr>
              <a:t>Energy Related Products Directive </a:t>
            </a:r>
          </a:p>
          <a:p>
            <a:pPr>
              <a:lnSpc>
                <a:spcPct val="130000"/>
              </a:lnSpc>
            </a:pPr>
            <a:r>
              <a:rPr lang="en-US" sz="2000" dirty="0" smtClean="0">
                <a:latin typeface="Arial" panose="020B0604020202020204" pitchFamily="34" charset="0"/>
                <a:cs typeface="Arial" panose="020B0604020202020204" pitchFamily="34" charset="0"/>
              </a:rPr>
              <a:t>4.   2011/65/EU </a:t>
            </a:r>
            <a:r>
              <a:rPr lang="en-US" sz="2000" dirty="0">
                <a:latin typeface="Arial" panose="020B0604020202020204" pitchFamily="34" charset="0"/>
                <a:cs typeface="Arial" panose="020B0604020202020204" pitchFamily="34" charset="0"/>
              </a:rPr>
              <a:t>Restriction of Hazardous Substances (</a:t>
            </a:r>
            <a:r>
              <a:rPr lang="en-US" sz="2000" dirty="0" err="1">
                <a:latin typeface="Arial" panose="020B0604020202020204" pitchFamily="34" charset="0"/>
                <a:cs typeface="Arial" panose="020B0604020202020204" pitchFamily="34" charset="0"/>
              </a:rPr>
              <a:t>RoHS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Directive</a:t>
            </a:r>
          </a:p>
          <a:p>
            <a:pPr>
              <a:lnSpc>
                <a:spcPct val="130000"/>
              </a:lnSpc>
            </a:pPr>
            <a:r>
              <a:rPr lang="en-US" sz="2000" dirty="0" smtClean="0">
                <a:latin typeface="Arial" panose="020B0604020202020204" pitchFamily="34" charset="0"/>
                <a:cs typeface="Arial" panose="020B0604020202020204" pitchFamily="34" charset="0"/>
              </a:rPr>
              <a:t>(</a:t>
            </a:r>
            <a:r>
              <a:rPr lang="en-US" sz="2000" i="1" dirty="0" err="1" smtClean="0">
                <a:latin typeface="Arial" panose="020B0604020202020204" pitchFamily="34" charset="0"/>
                <a:cs typeface="Arial" panose="020B0604020202020204" pitchFamily="34" charset="0"/>
              </a:rPr>
              <a:t>Nguồn</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trích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dẫn</a:t>
            </a:r>
            <a:r>
              <a:rPr lang="en-US" sz="2000" i="1" dirty="0" smtClean="0">
                <a:latin typeface="Arial" panose="020B0604020202020204" pitchFamily="34" charset="0"/>
                <a:cs typeface="Arial" panose="020B0604020202020204" pitchFamily="34" charset="0"/>
              </a:rPr>
              <a:t>: Lighting Industry Association Limited (LIA), Technical Statement, UK.)</a:t>
            </a:r>
          </a:p>
          <a:p>
            <a:pPr marL="285750" indent="-285750">
              <a:lnSpc>
                <a:spcPct val="130000"/>
              </a:lnSpc>
              <a:buFontTx/>
              <a:buChar char="-"/>
            </a:pPr>
            <a:r>
              <a:rPr lang="en-US" sz="2000" dirty="0" smtClean="0">
                <a:latin typeface="Arial" panose="020B0604020202020204" pitchFamily="34" charset="0"/>
                <a:cs typeface="Arial" panose="020B0604020202020204" pitchFamily="34" charset="0"/>
              </a:rPr>
              <a:t>2014/35/EU </a:t>
            </a:r>
            <a:r>
              <a:rPr lang="en-US" sz="2000" dirty="0">
                <a:latin typeface="Arial" panose="020B0604020202020204" pitchFamily="34" charset="0"/>
                <a:cs typeface="Arial" panose="020B0604020202020204" pitchFamily="34" charset="0"/>
              </a:rPr>
              <a:t>Low Voltage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Directive </a:t>
            </a:r>
            <a:r>
              <a:rPr lang="en-US" sz="2000" dirty="0" err="1" smtClean="0">
                <a:latin typeface="Arial" panose="020B0604020202020204" pitchFamily="34" charset="0"/>
                <a:cs typeface="Arial" panose="020B0604020202020204" pitchFamily="34" charset="0"/>
              </a:rPr>
              <a:t>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thay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đổi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50V </a:t>
            </a:r>
            <a:r>
              <a:rPr lang="en-US" sz="2000" dirty="0" err="1" smtClean="0">
                <a:latin typeface="Arial" panose="020B0604020202020204" pitchFamily="34" charset="0"/>
                <a:cs typeface="Arial" panose="020B0604020202020204" pitchFamily="34" charset="0"/>
              </a:rPr>
              <a:t>đến</a:t>
            </a:r>
            <a:r>
              <a:rPr lang="en-US" sz="2000" dirty="0" smtClean="0">
                <a:latin typeface="Arial" panose="020B0604020202020204" pitchFamily="34" charset="0"/>
                <a:cs typeface="Arial" panose="020B0604020202020204" pitchFamily="34" charset="0"/>
              </a:rPr>
              <a:t> 1000V AC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giữa</a:t>
            </a:r>
            <a:r>
              <a:rPr lang="en-US" sz="2000" dirty="0" smtClean="0">
                <a:latin typeface="Arial" panose="020B0604020202020204" pitchFamily="34" charset="0"/>
                <a:cs typeface="Arial" panose="020B0604020202020204" pitchFamily="34" charset="0"/>
              </a:rPr>
              <a:t> 75V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1500V DC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mục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đích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ứng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vệ</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sức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khỏe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an </a:t>
            </a:r>
            <a:r>
              <a:rPr lang="en-US" sz="2000" dirty="0" err="1" smtClean="0">
                <a:latin typeface="Arial" panose="020B0604020202020204" pitchFamily="34" charset="0"/>
                <a:cs typeface="Arial" panose="020B0604020202020204" pitchFamily="34" charset="0"/>
              </a:rPr>
              <a:t>toàn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người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nuôi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tài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vẫn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đảm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hoạt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nội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khối</a:t>
            </a:r>
            <a:r>
              <a:rPr lang="en-US" sz="2000" dirty="0" smtClean="0">
                <a:latin typeface="Arial" panose="020B0604020202020204" pitchFamily="34" charset="0"/>
                <a:cs typeface="Arial" panose="020B0604020202020204" pitchFamily="34" charset="0"/>
              </a:rPr>
              <a:t>.  </a:t>
            </a:r>
          </a:p>
          <a:p>
            <a:pPr marL="285750" indent="-285750">
              <a:lnSpc>
                <a:spcPct val="130000"/>
              </a:lnSpc>
              <a:buFontTx/>
              <a:buChar char="-"/>
            </a:pPr>
            <a:r>
              <a:rPr lang="en-US" sz="2000" dirty="0">
                <a:latin typeface="Arial" panose="020B0604020202020204" pitchFamily="34" charset="0"/>
                <a:cs typeface="Arial" panose="020B0604020202020204" pitchFamily="34" charset="0"/>
              </a:rPr>
              <a:t>2009/125/EC Energy Related Products </a:t>
            </a:r>
            <a:r>
              <a:rPr lang="en-US" sz="2000" dirty="0" smtClean="0">
                <a:latin typeface="Arial" panose="020B0604020202020204" pitchFamily="34" charset="0"/>
                <a:cs typeface="Arial" panose="020B0604020202020204" pitchFamily="34" charset="0"/>
              </a:rPr>
              <a:t>Directive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lập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khung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việc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xây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dựng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yêu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cầu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môi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ecodesign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năng</a:t>
            </a:r>
            <a:r>
              <a:rPr lang="en-US" sz="2000" dirty="0" smtClean="0">
                <a:latin typeface="Arial" panose="020B0604020202020204" pitchFamily="34" charset="0"/>
                <a:cs typeface="Arial" panose="020B0604020202020204" pitchFamily="34" charset="0"/>
              </a:rPr>
              <a:t> (energy-related)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mục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đích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thúc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đẩy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lưu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tự</a:t>
            </a:r>
            <a:r>
              <a:rPr lang="en-US" sz="2000" dirty="0" smtClean="0">
                <a:latin typeface="Arial" panose="020B0604020202020204" pitchFamily="34" charset="0"/>
                <a:cs typeface="Arial" panose="020B0604020202020204" pitchFamily="34" charset="0"/>
              </a:rPr>
              <a:t> do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phẩm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như</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vậy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nội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khối</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96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462" y="201200"/>
            <a:ext cx="12103331" cy="8414611"/>
          </a:xfrm>
          <a:prstGeom prst="rect">
            <a:avLst/>
          </a:prstGeom>
          <a:noFill/>
        </p:spPr>
        <p:txBody>
          <a:bodyPr wrap="square" rtlCol="0">
            <a:spAutoFit/>
          </a:bodyPr>
          <a:lstStyle/>
          <a:p>
            <a:pPr algn="ctr">
              <a:lnSpc>
                <a:spcPct val="150000"/>
              </a:lnSpc>
            </a:pPr>
            <a:r>
              <a:rPr lang="en-US" sz="2400" b="1" dirty="0">
                <a:latin typeface="Arial" panose="020B0604020202020204" pitchFamily="34" charset="0"/>
                <a:cs typeface="Arial" panose="020B0604020202020204" pitchFamily="34" charset="0"/>
              </a:rPr>
              <a:t>II. </a:t>
            </a:r>
            <a:r>
              <a:rPr lang="en-US" sz="2400" b="1" dirty="0" err="1">
                <a:latin typeface="Arial" panose="020B0604020202020204" pitchFamily="34" charset="0"/>
                <a:cs typeface="Arial" panose="020B0604020202020204" pitchFamily="34" charset="0"/>
              </a:rPr>
              <a:t>Chỉ</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về</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cấm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RoHS</a:t>
            </a:r>
            <a:r>
              <a:rPr lang="en-US" sz="2400" b="1" dirty="0">
                <a:latin typeface="Arial" panose="020B0604020202020204" pitchFamily="34" charset="0"/>
                <a:cs typeface="Arial" panose="020B0604020202020204" pitchFamily="34" charset="0"/>
              </a:rPr>
              <a:t> </a:t>
            </a:r>
          </a:p>
          <a:p>
            <a:pPr>
              <a:lnSpc>
                <a:spcPct val="130000"/>
              </a:lnSpc>
            </a:pPr>
            <a:r>
              <a:rPr lang="en-US" sz="2000" dirty="0" err="1" smtClean="0">
                <a:latin typeface="Arial" panose="020B0604020202020204" pitchFamily="34" charset="0"/>
                <a:cs typeface="Arial" panose="020B0604020202020204" pitchFamily="34" charset="0"/>
              </a:rPr>
              <a:t>Điều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khoản</a:t>
            </a:r>
            <a:r>
              <a:rPr lang="en-US" sz="2000" dirty="0" smtClean="0">
                <a:latin typeface="Arial" panose="020B0604020202020204" pitchFamily="34" charset="0"/>
                <a:cs typeface="Arial" panose="020B0604020202020204" pitchFamily="34" charset="0"/>
              </a:rPr>
              <a:t> 4.1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2011/65/EU </a:t>
            </a:r>
            <a:r>
              <a:rPr lang="en-US" sz="2000" dirty="0" err="1" smtClean="0">
                <a:latin typeface="Arial" panose="020B0604020202020204" pitchFamily="34" charset="0"/>
                <a:cs typeface="Arial" panose="020B0604020202020204" pitchFamily="34" charset="0"/>
              </a:rPr>
              <a:t>RoHS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Directive (RoHS2) </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02/01/2013 </a:t>
            </a:r>
            <a:r>
              <a:rPr lang="en-US" sz="2000" dirty="0" err="1" smtClean="0">
                <a:latin typeface="Arial" panose="020B0604020202020204" pitchFamily="34" charset="0"/>
                <a:cs typeface="Arial" panose="020B0604020202020204" pitchFamily="34" charset="0"/>
              </a:rPr>
              <a:t>thay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2002/95/EC</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RoHS</a:t>
            </a:r>
            <a:r>
              <a:rPr lang="en-US" sz="2000" dirty="0">
                <a:latin typeface="Arial" panose="020B0604020202020204" pitchFamily="34" charset="0"/>
                <a:cs typeface="Arial" panose="020B0604020202020204" pitchFamily="34" charset="0"/>
              </a:rPr>
              <a:t>  Directive (RoHS1) </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a:t>
            </a:r>
          </a:p>
          <a:p>
            <a:pPr>
              <a:lnSpc>
                <a:spcPct val="130000"/>
              </a:lnSpc>
            </a:pPr>
            <a:r>
              <a:rPr lang="en-US" sz="2000" dirty="0" smtClean="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tử</a:t>
            </a:r>
            <a:r>
              <a:rPr lang="en-US" sz="2000" dirty="0" smtClean="0">
                <a:latin typeface="Arial" panose="020B0604020202020204" pitchFamily="34" charset="0"/>
                <a:cs typeface="Arial" panose="020B0604020202020204" pitchFamily="34" charset="0"/>
              </a:rPr>
              <a:t> (EEE) </a:t>
            </a:r>
            <a:r>
              <a:rPr lang="en-US" sz="2000" dirty="0" err="1" smtClean="0">
                <a:latin typeface="Arial" panose="020B0604020202020204" pitchFamily="34" charset="0"/>
                <a:cs typeface="Arial" panose="020B0604020202020204" pitchFamily="34" charset="0"/>
              </a:rPr>
              <a:t>đưa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trường</a:t>
            </a:r>
            <a:r>
              <a:rPr lang="en-US" sz="2000" dirty="0" smtClean="0">
                <a:latin typeface="Arial" panose="020B0604020202020204" pitchFamily="34" charset="0"/>
                <a:cs typeface="Arial" panose="020B0604020202020204" pitchFamily="34" charset="0"/>
              </a:rPr>
              <a:t> EU </a:t>
            </a:r>
            <a:r>
              <a:rPr lang="en-US" sz="2000" dirty="0" err="1" smtClean="0">
                <a:latin typeface="Arial" panose="020B0604020202020204" pitchFamily="34" charset="0"/>
                <a:cs typeface="Arial" panose="020B0604020202020204" pitchFamily="34" charset="0"/>
              </a:rPr>
              <a:t>bao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gồm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phận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thay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dụng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hóa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chức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năng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nâng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cấp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được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chứa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nồng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trọng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lượng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liệu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đồng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nhất</a:t>
            </a:r>
            <a:r>
              <a:rPr lang="en-US" sz="2000" dirty="0" smtClean="0">
                <a:latin typeface="Arial" panose="020B0604020202020204" pitchFamily="34" charset="0"/>
                <a:cs typeface="Arial" panose="020B0604020202020204" pitchFamily="34" charset="0"/>
              </a:rPr>
              <a:t> (homogeneous materials) </a:t>
            </a:r>
            <a:r>
              <a:rPr lang="en-US" sz="2000" dirty="0" err="1" smtClean="0">
                <a:latin typeface="Arial" panose="020B0604020202020204" pitchFamily="34" charset="0"/>
                <a:cs typeface="Arial" panose="020B0604020202020204" pitchFamily="34" charset="0"/>
              </a:rPr>
              <a:t>vượt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quá</a:t>
            </a:r>
            <a:r>
              <a:rPr lang="en-US" sz="2000" dirty="0" smtClean="0">
                <a:latin typeface="Arial" panose="020B0604020202020204" pitchFamily="34" charset="0"/>
                <a:cs typeface="Arial" panose="020B0604020202020204" pitchFamily="34" charset="0"/>
              </a:rPr>
              <a:t>: </a:t>
            </a:r>
          </a:p>
          <a:p>
            <a:pPr>
              <a:lnSpc>
                <a:spcPct val="130000"/>
              </a:lnSpc>
            </a:pPr>
            <a:r>
              <a:rPr lang="en-US" sz="2000" b="1" i="1" dirty="0" err="1" smtClean="0">
                <a:latin typeface="Arial" panose="020B0604020202020204" pitchFamily="34" charset="0"/>
                <a:cs typeface="Arial" panose="020B0604020202020204" pitchFamily="34" charset="0"/>
              </a:rPr>
              <a:t>Chì</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Pb</a:t>
            </a:r>
            <a:r>
              <a:rPr lang="en-US" sz="2000" b="1" i="1" dirty="0" smtClean="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(0,1 </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Thủy</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ngân</a:t>
            </a:r>
            <a:r>
              <a:rPr lang="en-US" sz="2000" b="1" i="1" dirty="0" smtClean="0">
                <a:latin typeface="Arial" panose="020B0604020202020204" pitchFamily="34" charset="0"/>
                <a:cs typeface="Arial" panose="020B0604020202020204" pitchFamily="34" charset="0"/>
              </a:rPr>
              <a:t> Hg (0,1 %) (1000ppm) ; </a:t>
            </a:r>
            <a:r>
              <a:rPr lang="en-US" sz="2000" b="1" i="1" dirty="0" err="1" smtClean="0">
                <a:latin typeface="Arial" panose="020B0604020202020204" pitchFamily="34" charset="0"/>
                <a:cs typeface="Arial" panose="020B0604020202020204" pitchFamily="34" charset="0"/>
              </a:rPr>
              <a:t>Cadmi</a:t>
            </a:r>
            <a:r>
              <a:rPr lang="en-US" sz="2000" b="1" i="1" dirty="0" smtClean="0">
                <a:latin typeface="Arial" panose="020B0604020202020204" pitchFamily="34" charset="0"/>
                <a:cs typeface="Arial" panose="020B0604020202020204" pitchFamily="34" charset="0"/>
              </a:rPr>
              <a:t> Cd </a:t>
            </a:r>
            <a:r>
              <a:rPr lang="en-US" sz="2000" b="1" i="1" dirty="0">
                <a:latin typeface="Arial" panose="020B0604020202020204" pitchFamily="34" charset="0"/>
                <a:cs typeface="Arial" panose="020B0604020202020204" pitchFamily="34" charset="0"/>
              </a:rPr>
              <a:t>(0,01 </a:t>
            </a:r>
            <a:r>
              <a:rPr lang="en-US" sz="2000" b="1" i="1" dirty="0" smtClean="0">
                <a:latin typeface="Arial" panose="020B0604020202020204" pitchFamily="34" charset="0"/>
                <a:cs typeface="Arial" panose="020B0604020202020204" pitchFamily="34" charset="0"/>
              </a:rPr>
              <a:t>%) (100ppm); </a:t>
            </a:r>
            <a:r>
              <a:rPr lang="en-US" sz="2000" b="1" i="1" dirty="0" err="1" smtClean="0">
                <a:latin typeface="Arial" panose="020B0604020202020204" pitchFamily="34" charset="0"/>
                <a:cs typeface="Arial" panose="020B0604020202020204" pitchFamily="34" charset="0"/>
              </a:rPr>
              <a:t>Crom</a:t>
            </a:r>
            <a:r>
              <a:rPr lang="en-US" sz="2000" b="1" i="1" dirty="0" smtClean="0">
                <a:latin typeface="Arial" panose="020B0604020202020204" pitchFamily="34" charset="0"/>
                <a:cs typeface="Arial" panose="020B0604020202020204" pitchFamily="34" charset="0"/>
              </a:rPr>
              <a:t> Cr (Hexavalent chromium) </a:t>
            </a:r>
            <a:r>
              <a:rPr lang="en-US" sz="2000" b="1" i="1" dirty="0">
                <a:latin typeface="Arial" panose="020B0604020202020204" pitchFamily="34" charset="0"/>
                <a:cs typeface="Arial" panose="020B0604020202020204" pitchFamily="34" charset="0"/>
              </a:rPr>
              <a:t>(0,1 </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Polybrominated</a:t>
            </a:r>
            <a:r>
              <a:rPr lang="en-US" sz="2000" b="1" i="1" dirty="0" smtClean="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biphenyls (PBB) (0,1 </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Polybrominated</a:t>
            </a:r>
            <a:r>
              <a:rPr lang="en-US" sz="2000" b="1" i="1" dirty="0" smtClean="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diphenyl</a:t>
            </a:r>
            <a:r>
              <a:rPr lang="en-US" sz="2000" b="1" i="1" dirty="0">
                <a:latin typeface="Arial" panose="020B0604020202020204" pitchFamily="34" charset="0"/>
                <a:cs typeface="Arial" panose="020B0604020202020204" pitchFamily="34" charset="0"/>
              </a:rPr>
              <a:t> ethers (PBDE) (0,1 </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các</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chất</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làm</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chậm</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bắt</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lửa</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bị</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cấm</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theo</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trọng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lượng</a:t>
            </a:r>
            <a:r>
              <a:rPr lang="en-US" sz="2000" b="1" i="1" dirty="0" smtClean="0">
                <a:latin typeface="Arial" panose="020B0604020202020204" pitchFamily="34" charset="0"/>
                <a:cs typeface="Arial" panose="020B0604020202020204" pitchFamily="34" charset="0"/>
              </a:rPr>
              <a:t>.</a:t>
            </a:r>
          </a:p>
          <a:p>
            <a:pPr marL="285750" indent="-285750">
              <a:lnSpc>
                <a:spcPct val="13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Chì</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 4,0% (40 000 ppm), </a:t>
            </a:r>
            <a:r>
              <a:rPr lang="en-US" sz="2000" dirty="0" smtClean="0">
                <a:latin typeface="Arial" panose="020B0604020202020204" pitchFamily="34" charset="0"/>
                <a:cs typeface="Arial" panose="020B0604020202020204" pitchFamily="34" charset="0"/>
              </a:rPr>
              <a:t>≤ 0,35</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trong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thép</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0,40%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nhôm</a:t>
            </a:r>
            <a:r>
              <a:rPr lang="en-US" sz="2000" dirty="0" smtClean="0">
                <a:latin typeface="Arial" panose="020B0604020202020204" pitchFamily="34" charset="0"/>
                <a:cs typeface="Arial" panose="020B0604020202020204" pitchFamily="34" charset="0"/>
              </a:rPr>
              <a:t>.</a:t>
            </a:r>
          </a:p>
          <a:p>
            <a:pPr marL="285750" indent="-285750">
              <a:lnSpc>
                <a:spcPct val="13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RoHS</a:t>
            </a:r>
            <a:r>
              <a:rPr lang="en-US" sz="2000" dirty="0" smtClean="0">
                <a:latin typeface="Arial" panose="020B0604020202020204" pitchFamily="34" charset="0"/>
                <a:cs typeface="Arial" panose="020B0604020202020204" pitchFamily="34" charset="0"/>
              </a:rPr>
              <a:t> 2011/65/EU</a:t>
            </a:r>
            <a:endParaRPr lang="en-US" sz="2000" dirty="0">
              <a:latin typeface="Arial" panose="020B0604020202020204" pitchFamily="34" charset="0"/>
              <a:cs typeface="Arial" panose="020B0604020202020204" pitchFamily="34" charset="0"/>
            </a:endParaRPr>
          </a:p>
          <a:p>
            <a:pPr marL="285750" indent="-285750">
              <a:lnSpc>
                <a:spcPct val="13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22/7/2019 </a:t>
            </a:r>
            <a:r>
              <a:rPr lang="en-US" sz="2000" dirty="0" err="1">
                <a:latin typeface="Arial" panose="020B0604020202020204" pitchFamily="34" charset="0"/>
                <a:cs typeface="Arial" panose="020B0604020202020204" pitchFamily="34" charset="0"/>
              </a:rPr>
              <a:t>bốn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RoHS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Bis</a:t>
            </a:r>
            <a:r>
              <a:rPr lang="en-US" sz="2000" dirty="0">
                <a:latin typeface="Arial" panose="020B0604020202020204" pitchFamily="34" charset="0"/>
                <a:cs typeface="Arial" panose="020B0604020202020204" pitchFamily="34" charset="0"/>
              </a:rPr>
              <a:t> (2-ethylhexyl) phthalate (DEHP), Butyl benzyl phthalate (BBP), </a:t>
            </a:r>
            <a:r>
              <a:rPr lang="en-US" sz="2000" dirty="0" err="1">
                <a:latin typeface="Arial" panose="020B0604020202020204" pitchFamily="34" charset="0"/>
                <a:cs typeface="Arial" panose="020B0604020202020204" pitchFamily="34" charset="0"/>
              </a:rPr>
              <a:t>Dibutyl</a:t>
            </a:r>
            <a:r>
              <a:rPr lang="en-US" sz="2000" dirty="0">
                <a:latin typeface="Arial" panose="020B0604020202020204" pitchFamily="34" charset="0"/>
                <a:cs typeface="Arial" panose="020B0604020202020204" pitchFamily="34" charset="0"/>
              </a:rPr>
              <a:t> phthalate (DBP), </a:t>
            </a:r>
            <a:r>
              <a:rPr lang="en-US" sz="2000" dirty="0" err="1">
                <a:latin typeface="Arial" panose="020B0604020202020204" pitchFamily="34" charset="0"/>
                <a:cs typeface="Arial" panose="020B0604020202020204" pitchFamily="34" charset="0"/>
              </a:rPr>
              <a:t>Diisobutyl</a:t>
            </a:r>
            <a:r>
              <a:rPr lang="en-US" sz="2000" dirty="0">
                <a:latin typeface="Arial" panose="020B0604020202020204" pitchFamily="34" charset="0"/>
                <a:cs typeface="Arial" panose="020B0604020202020204" pitchFamily="34" charset="0"/>
              </a:rPr>
              <a:t> phthalate (DIBP) </a:t>
            </a:r>
            <a:endParaRPr lang="en-US" sz="2000" dirty="0" smtClean="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a:p>
            <a:pPr>
              <a:lnSpc>
                <a:spcPct val="130000"/>
              </a:lnSpc>
            </a:pPr>
            <a:r>
              <a:rPr lang="en-US" sz="1600" i="1" dirty="0" err="1" smtClean="0">
                <a:latin typeface="Arial" panose="020B0604020202020204" pitchFamily="34" charset="0"/>
                <a:cs typeface="Arial" panose="020B0604020202020204" pitchFamily="34" charset="0"/>
              </a:rPr>
              <a:t>Nguồn</a:t>
            </a:r>
            <a:r>
              <a:rPr lang="en-US" sz="1600" i="1" dirty="0" smtClean="0">
                <a:latin typeface="Arial" panose="020B0604020202020204" pitchFamily="34" charset="0"/>
                <a:cs typeface="Arial" panose="020B0604020202020204" pitchFamily="34" charset="0"/>
              </a:rPr>
              <a:t>:    - 2011/65/EU </a:t>
            </a:r>
            <a:r>
              <a:rPr lang="en-US" sz="1600" i="1" dirty="0" err="1" smtClean="0">
                <a:latin typeface="Arial" panose="020B0604020202020204" pitchFamily="34" charset="0"/>
                <a:cs typeface="Arial" panose="020B0604020202020204" pitchFamily="34" charset="0"/>
              </a:rPr>
              <a:t>RoHS</a:t>
            </a:r>
            <a:r>
              <a:rPr lang="en-US" sz="1600" i="1" dirty="0" smtClean="0">
                <a:latin typeface="Arial" panose="020B0604020202020204" pitchFamily="34" charset="0"/>
                <a:cs typeface="Arial" panose="020B0604020202020204" pitchFamily="34" charset="0"/>
              </a:rPr>
              <a:t> Directive; Guidance to </a:t>
            </a:r>
            <a:r>
              <a:rPr lang="en-US" sz="1600" i="1" dirty="0" err="1" smtClean="0">
                <a:latin typeface="Arial" panose="020B0604020202020204" pitchFamily="34" charset="0"/>
                <a:cs typeface="Arial" panose="020B0604020202020204" pitchFamily="34" charset="0"/>
              </a:rPr>
              <a:t>RoHS</a:t>
            </a:r>
            <a:r>
              <a:rPr lang="en-US" sz="1600" i="1" dirty="0" smtClean="0">
                <a:latin typeface="Arial" panose="020B0604020202020204" pitchFamily="34" charset="0"/>
                <a:cs typeface="Arial" panose="020B0604020202020204" pitchFamily="34" charset="0"/>
              </a:rPr>
              <a:t> 2011/65/EU, National Measurement &amp; Regulation </a:t>
            </a:r>
            <a:r>
              <a:rPr lang="en-US" sz="1600" i="1" dirty="0" err="1" smtClean="0">
                <a:latin typeface="Arial" panose="020B0604020202020204" pitchFamily="34" charset="0"/>
                <a:cs typeface="Arial" panose="020B0604020202020204" pitchFamily="34" charset="0"/>
              </a:rPr>
              <a:t>Ofice</a:t>
            </a:r>
            <a:r>
              <a:rPr lang="en-US" sz="1600" i="1" dirty="0" smtClean="0">
                <a:latin typeface="Arial" panose="020B0604020202020204" pitchFamily="34" charset="0"/>
                <a:cs typeface="Arial" panose="020B0604020202020204" pitchFamily="34" charset="0"/>
              </a:rPr>
              <a:t> (UK);  Guide </a:t>
            </a:r>
            <a:r>
              <a:rPr lang="en-US" sz="1600" i="1" dirty="0">
                <a:latin typeface="Arial" panose="020B0604020202020204" pitchFamily="34" charset="0"/>
                <a:cs typeface="Arial" panose="020B0604020202020204" pitchFamily="34" charset="0"/>
              </a:rPr>
              <a:t>to Using </a:t>
            </a:r>
            <a:r>
              <a:rPr lang="en-US" sz="1600" i="1" dirty="0" err="1">
                <a:latin typeface="Arial" panose="020B0604020202020204" pitchFamily="34" charset="0"/>
                <a:cs typeface="Arial" panose="020B0604020202020204" pitchFamily="34" charset="0"/>
              </a:rPr>
              <a:t>BOMcheck</a:t>
            </a:r>
            <a:r>
              <a:rPr lang="en-US" sz="1600" i="1" dirty="0">
                <a:latin typeface="Arial" panose="020B0604020202020204" pitchFamily="34" charset="0"/>
                <a:cs typeface="Arial" panose="020B0604020202020204" pitchFamily="34" charset="0"/>
              </a:rPr>
              <a:t> and EN 50581 to Comply with </a:t>
            </a:r>
            <a:r>
              <a:rPr lang="en-US" sz="1600" i="1" dirty="0" smtClean="0">
                <a:latin typeface="Arial" panose="020B0604020202020204" pitchFamily="34" charset="0"/>
                <a:cs typeface="Arial" panose="020B0604020202020204" pitchFamily="34" charset="0"/>
              </a:rPr>
              <a:t>RoHS2 Technical </a:t>
            </a:r>
            <a:r>
              <a:rPr lang="en-US" sz="1600" i="1" dirty="0">
                <a:latin typeface="Arial" panose="020B0604020202020204" pitchFamily="34" charset="0"/>
                <a:cs typeface="Arial" panose="020B0604020202020204" pitchFamily="34" charset="0"/>
              </a:rPr>
              <a:t>Documentation Requirements</a:t>
            </a:r>
            <a:r>
              <a:rPr lang="en-US" sz="1600" i="1" dirty="0" smtClean="0">
                <a:latin typeface="Arial" panose="020B0604020202020204" pitchFamily="34" charset="0"/>
                <a:cs typeface="Arial" panose="020B0604020202020204" pitchFamily="34" charset="0"/>
              </a:rPr>
              <a:t> , ENVIRON (UK).</a:t>
            </a:r>
            <a:endParaRPr lang="en-US" sz="1600" dirty="0" smtClean="0">
              <a:latin typeface="Arial" panose="020B0604020202020204" pitchFamily="34" charset="0"/>
              <a:cs typeface="Arial" panose="020B0604020202020204" pitchFamily="34" charset="0"/>
            </a:endParaRPr>
          </a:p>
          <a:p>
            <a:pPr marL="285750" indent="-285750">
              <a:lnSpc>
                <a:spcPct val="13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smtClean="0">
              <a:latin typeface="Arial" panose="020B0604020202020204" pitchFamily="34" charset="0"/>
              <a:cs typeface="Arial" panose="020B0604020202020204" pitchFamily="34" charset="0"/>
            </a:endParaRPr>
          </a:p>
          <a:p>
            <a:pPr>
              <a:lnSpc>
                <a:spcPct val="130000"/>
              </a:lnSpc>
            </a:pPr>
            <a:endParaRPr lang="en-US" sz="2000" dirty="0" smtClean="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a:p>
            <a:pPr>
              <a:lnSpc>
                <a:spcPct val="130000"/>
              </a:lnSpc>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28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0474" y="656344"/>
            <a:ext cx="8339989" cy="5817973"/>
          </a:xfrm>
          <a:prstGeom prst="rect">
            <a:avLst/>
          </a:prstGeom>
        </p:spPr>
      </p:pic>
      <p:sp>
        <p:nvSpPr>
          <p:cNvPr id="3" name="TextBox 2"/>
          <p:cNvSpPr txBox="1"/>
          <p:nvPr/>
        </p:nvSpPr>
        <p:spPr>
          <a:xfrm>
            <a:off x="2870661" y="256234"/>
            <a:ext cx="6079375"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Hàm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lượng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cấm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sau</a:t>
            </a:r>
            <a:r>
              <a:rPr lang="en-US" sz="2000" dirty="0" smtClean="0">
                <a:latin typeface="Arial" panose="020B0604020202020204" pitchFamily="34" charset="0"/>
                <a:cs typeface="Arial" panose="020B0604020202020204" pitchFamily="34" charset="0"/>
              </a:rPr>
              <a:t> 22/7/2019</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260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7455</Words>
  <Application>Microsoft Office PowerPoint</Application>
  <PresentationFormat>Custom</PresentationFormat>
  <Paragraphs>530</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Underwriters Labolatories Inc.  Tiêu chuẩn an toàn UL 8750 Tiêu chuẩn cho Thiết bị điốt phát quang (LED)  sử dụng trong các sản phẩm chiếu sáng Lần xuất bản thứ nhất, 18 tháng 11 năm 2009</dc:title>
  <dc:creator>Vu Doan Mien</dc:creator>
  <cp:lastModifiedBy>ismail - [2010]</cp:lastModifiedBy>
  <cp:revision>114</cp:revision>
  <dcterms:created xsi:type="dcterms:W3CDTF">2016-12-27T06:31:38Z</dcterms:created>
  <dcterms:modified xsi:type="dcterms:W3CDTF">2017-01-09T06:04:46Z</dcterms:modified>
</cp:coreProperties>
</file>