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4" r:id="rId8"/>
    <p:sldId id="263" r:id="rId9"/>
    <p:sldId id="265" r:id="rId10"/>
    <p:sldId id="267" r:id="rId11"/>
    <p:sldId id="269" r:id="rId12"/>
    <p:sldId id="272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8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0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5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8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8284B-8DA9-4023-9934-E73441D088CC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112D4-84BA-41EC-AB2E-877EB3173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star.gov/index.cfm?fuseaction=recognized_bodies_list.show_RCB_search_form" TargetMode="External"/><Relationship Id="rId2" Type="http://schemas.openxmlformats.org/officeDocument/2006/relationships/hyperlink" Target="https://www.energystar.gov/index.cfm?c=third_party_certification.tpc_inde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466" y="1350716"/>
            <a:ext cx="11216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ENERGY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STAR® Program Requirements Product Specification for Luminaires (Light Fixtures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), Eligibility Criteria,  Version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2.0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01-06-2016)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595" y="2212636"/>
            <a:ext cx="11050385" cy="449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ENERGY STAR® Program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(luminaire)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&lt; 250W,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tường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(wall packs), canopy,…)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xưởng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(High bay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Low bay)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troffer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hốc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huỳnh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(linear pendants)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panel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HID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rắn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đui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huỳnh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huỳnh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compact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3193" y="280422"/>
            <a:ext cx="10745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ENERGY STRAR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Vũ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Doãn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01/2017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61" y="197120"/>
            <a:ext cx="752632" cy="76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94" y="1498355"/>
            <a:ext cx="5013732" cy="3777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4486" y="2333985"/>
            <a:ext cx="4521468" cy="35153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25345" y="890447"/>
            <a:ext cx="18501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606546" y="4441367"/>
            <a:ext cx="16770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7797" y="5849369"/>
            <a:ext cx="10939549" cy="797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bulb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25345" y="64270"/>
            <a:ext cx="8999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76117" y="475760"/>
            <a:ext cx="4599752" cy="1723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Hiệu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suất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quang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tối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thiểu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ban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đầu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(lm/W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    CRI ≥ 90    CRI &lt; 90 	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Đèn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hướng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	70 	80 	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Đèn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định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hướng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	61 	70 	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Đèn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trang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trí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65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585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15" y="1729049"/>
            <a:ext cx="5929385" cy="271724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32877" y="977731"/>
            <a:ext cx="20505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định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hướng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195753" y="113989"/>
            <a:ext cx="58078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≥ 10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sợi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sợi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nb-NO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 BR30</a:t>
            </a:r>
            <a:r>
              <a:rPr lang="nb-NO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b-NO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BR40, ER40 </a:t>
            </a:r>
            <a:r>
              <a:rPr lang="nb-NO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 W</a:t>
            </a:r>
            <a:r>
              <a:rPr lang="nb-NO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BR30, ER30, BR40, ER40 ≤ 50 W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R20 ≤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W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W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2.25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sợi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sợi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đốt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≥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≥ 8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( 10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MRX)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630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85" y="2961689"/>
            <a:ext cx="4588190" cy="38963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172" y="133839"/>
            <a:ext cx="12081164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2200K* ,  2500K* , 2700K , 3000K,  3500K,  4000/4100K, 5000K, 6500K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 ≥ 80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≤ 3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 &lt; 77,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 75,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R9 &gt; 0. 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6000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tùy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3000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6000 h,3000h ở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ENERGY STAR Elevated Temperature Life Test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ENERGY STAR Ambient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Temperature Life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Test, IES LM-80-08,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TM-21-11, Ref. doc. ENERGY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STAR TM-21 Calculator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100" y="4222858"/>
            <a:ext cx="5031555" cy="21890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17425" y="3607723"/>
            <a:ext cx="3480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3000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617" y="2624787"/>
            <a:ext cx="3480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6000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1077" y="2269471"/>
            <a:ext cx="616804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ANSI: 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ANSI C78.20:2003, ANSI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C78.23:1995 (R2003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ANSI: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C78.21-2011, ANSI C78.50-2014, ANSI C78.79-2014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ANSI: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 C78.23:1995 (R2003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677" y="2269471"/>
            <a:ext cx="5104015" cy="227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nhiễu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fliker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Dimmable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fliker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Fliker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80%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Dimmable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24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dBA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1m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dimming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≥ 120 kHz)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284" y="380436"/>
            <a:ext cx="4876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10 W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PF ≥ 0,6,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PF ≥ 0,7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5W)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1077" y="302689"/>
            <a:ext cx="5347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≥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15,000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≥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25,000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3294" y="4904510"/>
            <a:ext cx="4466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&lt;15 000 h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≥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049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673" y="166256"/>
            <a:ext cx="1189274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Certified Subcomponent Database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CDS),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ở: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https://www.energystar.gov/index.cfm?c=third_party_certification.tpc_index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(Environmental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Protection Agency (EPA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ENERGY STAR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EPA-recognized laboratory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ENERGY STAR: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(housing/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chassir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lắp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xạ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(reflector/trim):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chụp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tấm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tản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(shade / Diffuser):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(LED):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xấu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CCT: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phận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(LED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driver,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,…)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xấu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CCT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Led, LED module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CCT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CRI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CCT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Ballast hay Driver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042" y="49876"/>
            <a:ext cx="1204791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ENERGY STAR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SSL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LED light engine: ≥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65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lm/W;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LED light engines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lắp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≥ 450 lm.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LED light engines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(decorative pendants),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tắm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(wall sconces/single head bath vanity)  ≥250 lm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LM-82-12)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(retrofit)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bề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≥ 65 lm/W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retrofit kit ≥ 250 lm (80%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0-90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chùm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(retrofit)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ốp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tản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≥ 65 lm/W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; retrofit kit ≥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800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lm (80%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dải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0-90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chùm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(IES LM-79-08) </a:t>
            </a:r>
          </a:p>
          <a:p>
            <a:pPr>
              <a:lnSpc>
                <a:spcPct val="120000"/>
              </a:lnSpc>
            </a:pP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lumen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SSL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LED Down Light Retrofit: 60 lm/W; ≤ 4.5”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(aperture): 345 lm ; &gt; 4.5”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(aperture): 575 lm; ≥ 75%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0-60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nadir)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Accent Lights  (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track light luminaires, line voltage track heads, ceiling fan light kits):  65 lm/W; ≥ 200 lm ; 80%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0-60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chùm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(IES LM-79-08)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Outdoor, Wall-, Porch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vòm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-, Pendant-, Post- Mounted and Security Luminaires:  60lm/W; ≥ 300 lm; 95% lm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0-90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nadir, &lt; 5% lm ở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&gt;90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nadir.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(Portable Desk Task) : 50lm/W; ≥ 200 lm ; ≥ 60% lm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0-75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chùm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70lm/W; ≥ 200 lm (IES LM-79-08)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219" y="456846"/>
            <a:ext cx="115491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(CCT)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retrofit kit,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light engine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CCT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2700K, 3000K, 3500K,4000K,5000K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Tọa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7-step chromaticity quadrangles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ANSI/NEMA/ANSLG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C78.377-2011. 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LM-79-08, IES LM-82-12, Calculation: CIE 15.2004, Ref.doc.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ANSI/NEMA/ANSLG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C78.377-2008)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(CRI)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retrofit kit,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light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engine:  Ra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≥ 80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R9 &gt; 0.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LM-79-08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IES LM-82-12)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suốt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chùm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0,006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gía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(weighted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point)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CIE 1976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u’,v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’)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IES LM-79-08, IES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LM-58-13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2004)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vượt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kèm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7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259" y="213236"/>
            <a:ext cx="12042371" cy="828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Luminaire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, Retrofit kit, LED Light Engine, LED Package, Module or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Array (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1): 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(6k) ≥ 25,000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(6k) ≥ 35,000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≥ 50,000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(IES LM-80-08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TM-21-11, ENERGY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STAR TM-21 Calculator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CCT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 CIE 15.2004 …) </a:t>
            </a:r>
          </a:p>
          <a:p>
            <a:pPr>
              <a:lnSpc>
                <a:spcPct val="11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Luminaire, Retrofit kit, LED Light Engine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2): 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(6k) ≥ 25,000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(6k) ≥ 35,000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≥ 50,000 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(IES LM-84-14, IES TM-28-14,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CCT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Calculation CIE 15.2004,….) </a:t>
            </a: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module 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 LED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array,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light engines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hay retrofit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kits,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thọ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25,000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35,000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50,000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(TM-21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TM-28)</a:t>
            </a:r>
          </a:p>
          <a:p>
            <a:pPr>
              <a:lnSpc>
                <a:spcPct val="11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386" y="6375507"/>
            <a:ext cx="10695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Cỡ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: </a:t>
            </a:r>
            <a:r>
              <a:rPr lang="en-US" dirty="0" err="1" smtClean="0"/>
              <a:t>tùy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,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vượt</a:t>
            </a:r>
            <a:r>
              <a:rPr lang="en-US" dirty="0"/>
              <a:t> qua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kèm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9333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78" y="0"/>
            <a:ext cx="12014662" cy="6837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tọa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 h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0,007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CIE 1976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u’v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(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IES LM-80-08, IES LM-84-14, Ref. doc.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ANSI/UL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153-2002, ANSI/UL 1574-2004, ANSI/UL 1598-2008, ANSI/UL 1598C-2014 )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750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bật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≤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 watts: PF ≥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0.5;   &gt;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 watts: PF ≥ 0.7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tức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(transient)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Driver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tuân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ANSI/IEEE C62.41.1-2002 , ANSI/IEEE C62.41.2-2002, Category A operation.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tức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cú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100kHz (ring wave),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2,5kV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mode and differential mode.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Standby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sensor (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stanby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≤ 0,5W),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sensor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(≤ 1W),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1,5W )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IEC 62301 ED.2.0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B-2011)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Tần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120 kHz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fliker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diming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photodiode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≤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 µs,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khuếch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244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422" y="102170"/>
            <a:ext cx="118982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light engine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Retrofit kits)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LED light engines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retrofit kits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mỏ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ballast/driver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tách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rời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Ballasts hay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drivers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(housing),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(trim),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gỗ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tường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,…)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ballaser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lắp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liền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(line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voltage directional track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iights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solid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cove mount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luminaires,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cabinet, retrofit kits;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driver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(driver)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engine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retrofit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lắp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(in-situ)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vượt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SX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(Ref. doc. ANSI/UL 1598:2008,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ANSI/UL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1598C-2014,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ANSI/UL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1598-2008 …) 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11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003" y="51191"/>
            <a:ext cx="1193153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(portable)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153-2002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8750-2009.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(hardwired) : 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1574-2004,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1598-2008, ANSI/UL 1598C-2014, 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ANSI/UL 2108-2004,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8750-2009 	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LED Retrofit :  UL8750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LED Component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UL1598C-2014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LED Retrofit 	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Driver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light engine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ANSI/UL 1310-2010,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ANSI/UL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2108-2004, ANSI/UL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8750-200-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Driver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 ANSI/UL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1310-2010, ANSI/UL 2108-2004, ANSI/UL 8750-2009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khiển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dimming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20%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nhiễu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24dBA ở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≤ 1m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RoHS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dán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nhãn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gói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marketing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(certification)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2700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Soft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White;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3000 – Warm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White; 3500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Neutral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White; 4000/4100K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Cool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White; 5000K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Daylight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Driver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Driver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2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893" y="1291243"/>
            <a:ext cx="1024128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CFL,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LED bulb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(omnidirectional)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SSL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MR, halogen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ballast,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driver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transformer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(v/d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HQ hay CFL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HQ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ống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CFL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cắm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HID.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(v/d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ắc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EPA: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±10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±5%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bới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đế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±5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796" y="323978"/>
            <a:ext cx="12020204" cy="850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Nguồn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ENERGY 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STAR® Program Requirements 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Specification for Lamps (Light Bulbs) 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Eligibility 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</a:t>
            </a:r>
            <a:r>
              <a:rPr lang="en-US" sz="20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2.0,  Rev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Aug-2016 (</a:t>
            </a:r>
            <a:r>
              <a:rPr lang="en-US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02-01-2017)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1804</Words>
  <Application>Microsoft Office PowerPoint</Application>
  <PresentationFormat>Widescreen</PresentationFormat>
  <Paragraphs>162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 Doan Mien</dc:creator>
  <cp:lastModifiedBy>Vu Doan Mien</cp:lastModifiedBy>
  <cp:revision>91</cp:revision>
  <dcterms:created xsi:type="dcterms:W3CDTF">2017-01-09T02:53:37Z</dcterms:created>
  <dcterms:modified xsi:type="dcterms:W3CDTF">2017-01-10T12:28:12Z</dcterms:modified>
</cp:coreProperties>
</file>