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5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1"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2026946-4E79-430D-889D-2A73EC96EC4F}" type="datetimeFigureOut">
              <a:rPr lang="en-US" smtClean="0"/>
              <a:t>12/23/2016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D23C52-7CD7-4CBE-B744-52ADFAF919CD}" type="slidenum">
              <a:rPr lang="en-US" smtClean="0"/>
              <a:t>‹#›</a:t>
            </a:fld>
            <a:endParaRPr lang="en-US"/>
          </a:p>
        </p:txBody>
      </p:sp>
    </p:spTree>
    <p:extLst>
      <p:ext uri="{BB962C8B-B14F-4D97-AF65-F5344CB8AC3E}">
        <p14:creationId xmlns:p14="http://schemas.microsoft.com/office/powerpoint/2010/main" val="2129986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026946-4E79-430D-889D-2A73EC96EC4F}" type="datetimeFigureOut">
              <a:rPr lang="en-US" smtClean="0"/>
              <a:t>12/23/2016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D23C52-7CD7-4CBE-B744-52ADFAF919CD}" type="slidenum">
              <a:rPr lang="en-US" smtClean="0"/>
              <a:t>‹#›</a:t>
            </a:fld>
            <a:endParaRPr lang="en-US"/>
          </a:p>
        </p:txBody>
      </p:sp>
    </p:spTree>
    <p:extLst>
      <p:ext uri="{BB962C8B-B14F-4D97-AF65-F5344CB8AC3E}">
        <p14:creationId xmlns:p14="http://schemas.microsoft.com/office/powerpoint/2010/main" val="1340360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026946-4E79-430D-889D-2A73EC96EC4F}" type="datetimeFigureOut">
              <a:rPr lang="en-US" smtClean="0"/>
              <a:t>12/23/2016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D23C52-7CD7-4CBE-B744-52ADFAF919CD}" type="slidenum">
              <a:rPr lang="en-US" smtClean="0"/>
              <a:t>‹#›</a:t>
            </a:fld>
            <a:endParaRPr lang="en-US"/>
          </a:p>
        </p:txBody>
      </p:sp>
    </p:spTree>
    <p:extLst>
      <p:ext uri="{BB962C8B-B14F-4D97-AF65-F5344CB8AC3E}">
        <p14:creationId xmlns:p14="http://schemas.microsoft.com/office/powerpoint/2010/main" val="1209958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026946-4E79-430D-889D-2A73EC96EC4F}" type="datetimeFigureOut">
              <a:rPr lang="en-US" smtClean="0"/>
              <a:t>12/23/2016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D23C52-7CD7-4CBE-B744-52ADFAF919CD}" type="slidenum">
              <a:rPr lang="en-US" smtClean="0"/>
              <a:t>‹#›</a:t>
            </a:fld>
            <a:endParaRPr lang="en-US"/>
          </a:p>
        </p:txBody>
      </p:sp>
    </p:spTree>
    <p:extLst>
      <p:ext uri="{BB962C8B-B14F-4D97-AF65-F5344CB8AC3E}">
        <p14:creationId xmlns:p14="http://schemas.microsoft.com/office/powerpoint/2010/main" val="2748860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026946-4E79-430D-889D-2A73EC96EC4F}" type="datetimeFigureOut">
              <a:rPr lang="en-US" smtClean="0"/>
              <a:t>12/23/2016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D23C52-7CD7-4CBE-B744-52ADFAF919CD}" type="slidenum">
              <a:rPr lang="en-US" smtClean="0"/>
              <a:t>‹#›</a:t>
            </a:fld>
            <a:endParaRPr lang="en-US"/>
          </a:p>
        </p:txBody>
      </p:sp>
    </p:spTree>
    <p:extLst>
      <p:ext uri="{BB962C8B-B14F-4D97-AF65-F5344CB8AC3E}">
        <p14:creationId xmlns:p14="http://schemas.microsoft.com/office/powerpoint/2010/main" val="131710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2026946-4E79-430D-889D-2A73EC96EC4F}" type="datetimeFigureOut">
              <a:rPr lang="en-US" smtClean="0"/>
              <a:t>12/23/2016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D23C52-7CD7-4CBE-B744-52ADFAF919CD}" type="slidenum">
              <a:rPr lang="en-US" smtClean="0"/>
              <a:t>‹#›</a:t>
            </a:fld>
            <a:endParaRPr lang="en-US"/>
          </a:p>
        </p:txBody>
      </p:sp>
    </p:spTree>
    <p:extLst>
      <p:ext uri="{BB962C8B-B14F-4D97-AF65-F5344CB8AC3E}">
        <p14:creationId xmlns:p14="http://schemas.microsoft.com/office/powerpoint/2010/main" val="2745474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2026946-4E79-430D-889D-2A73EC96EC4F}" type="datetimeFigureOut">
              <a:rPr lang="en-US" smtClean="0"/>
              <a:t>12/23/2016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D23C52-7CD7-4CBE-B744-52ADFAF919CD}" type="slidenum">
              <a:rPr lang="en-US" smtClean="0"/>
              <a:t>‹#›</a:t>
            </a:fld>
            <a:endParaRPr lang="en-US"/>
          </a:p>
        </p:txBody>
      </p:sp>
    </p:spTree>
    <p:extLst>
      <p:ext uri="{BB962C8B-B14F-4D97-AF65-F5344CB8AC3E}">
        <p14:creationId xmlns:p14="http://schemas.microsoft.com/office/powerpoint/2010/main" val="2293651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2026946-4E79-430D-889D-2A73EC96EC4F}" type="datetimeFigureOut">
              <a:rPr lang="en-US" smtClean="0"/>
              <a:t>12/23/2016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D23C52-7CD7-4CBE-B744-52ADFAF919CD}" type="slidenum">
              <a:rPr lang="en-US" smtClean="0"/>
              <a:t>‹#›</a:t>
            </a:fld>
            <a:endParaRPr lang="en-US"/>
          </a:p>
        </p:txBody>
      </p:sp>
    </p:spTree>
    <p:extLst>
      <p:ext uri="{BB962C8B-B14F-4D97-AF65-F5344CB8AC3E}">
        <p14:creationId xmlns:p14="http://schemas.microsoft.com/office/powerpoint/2010/main" val="2988574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026946-4E79-430D-889D-2A73EC96EC4F}" type="datetimeFigureOut">
              <a:rPr lang="en-US" smtClean="0"/>
              <a:t>12/23/2016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D23C52-7CD7-4CBE-B744-52ADFAF919CD}" type="slidenum">
              <a:rPr lang="en-US" smtClean="0"/>
              <a:t>‹#›</a:t>
            </a:fld>
            <a:endParaRPr lang="en-US"/>
          </a:p>
        </p:txBody>
      </p:sp>
    </p:spTree>
    <p:extLst>
      <p:ext uri="{BB962C8B-B14F-4D97-AF65-F5344CB8AC3E}">
        <p14:creationId xmlns:p14="http://schemas.microsoft.com/office/powerpoint/2010/main" val="3434661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026946-4E79-430D-889D-2A73EC96EC4F}" type="datetimeFigureOut">
              <a:rPr lang="en-US" smtClean="0"/>
              <a:t>12/23/2016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D23C52-7CD7-4CBE-B744-52ADFAF919CD}" type="slidenum">
              <a:rPr lang="en-US" smtClean="0"/>
              <a:t>‹#›</a:t>
            </a:fld>
            <a:endParaRPr lang="en-US"/>
          </a:p>
        </p:txBody>
      </p:sp>
    </p:spTree>
    <p:extLst>
      <p:ext uri="{BB962C8B-B14F-4D97-AF65-F5344CB8AC3E}">
        <p14:creationId xmlns:p14="http://schemas.microsoft.com/office/powerpoint/2010/main" val="1295093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026946-4E79-430D-889D-2A73EC96EC4F}" type="datetimeFigureOut">
              <a:rPr lang="en-US" smtClean="0"/>
              <a:t>12/23/2016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D23C52-7CD7-4CBE-B744-52ADFAF919CD}" type="slidenum">
              <a:rPr lang="en-US" smtClean="0"/>
              <a:t>‹#›</a:t>
            </a:fld>
            <a:endParaRPr lang="en-US"/>
          </a:p>
        </p:txBody>
      </p:sp>
    </p:spTree>
    <p:extLst>
      <p:ext uri="{BB962C8B-B14F-4D97-AF65-F5344CB8AC3E}">
        <p14:creationId xmlns:p14="http://schemas.microsoft.com/office/powerpoint/2010/main" val="1353705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026946-4E79-430D-889D-2A73EC96EC4F}" type="datetimeFigureOut">
              <a:rPr lang="en-US" smtClean="0"/>
              <a:t>12/23/2016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D23C52-7CD7-4CBE-B744-52ADFAF919CD}" type="slidenum">
              <a:rPr lang="en-US" smtClean="0"/>
              <a:t>‹#›</a:t>
            </a:fld>
            <a:endParaRPr lang="en-US"/>
          </a:p>
        </p:txBody>
      </p:sp>
    </p:spTree>
    <p:extLst>
      <p:ext uri="{BB962C8B-B14F-4D97-AF65-F5344CB8AC3E}">
        <p14:creationId xmlns:p14="http://schemas.microsoft.com/office/powerpoint/2010/main" val="34621670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image" Target="../media/image6.jpeg"/><Relationship Id="rId7" Type="http://schemas.openxmlformats.org/officeDocument/2006/relationships/image" Target="../media/image11.pn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8.jpe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3.jpeg"/><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3"/>
          <p:cNvSpPr>
            <a:spLocks noGrp="1" noChangeArrowheads="1"/>
          </p:cNvSpPr>
          <p:nvPr>
            <p:ph type="body" sz="half" idx="1"/>
          </p:nvPr>
        </p:nvSpPr>
        <p:spPr>
          <a:xfrm>
            <a:off x="533400" y="2133600"/>
            <a:ext cx="7620000" cy="3276600"/>
          </a:xfrm>
        </p:spPr>
        <p:txBody>
          <a:bodyPr>
            <a:normAutofit lnSpcReduction="10000"/>
          </a:bodyPr>
          <a:lstStyle/>
          <a:p>
            <a:pPr marL="457200" indent="-457200" eaLnBrk="1" hangingPunct="1">
              <a:lnSpc>
                <a:spcPct val="80000"/>
              </a:lnSpc>
              <a:buFontTx/>
              <a:buNone/>
            </a:pPr>
            <a:r>
              <a:rPr lang="en-US" sz="800" smtClean="0">
                <a:latin typeface="Times New Roman" pitchFamily="18" charset="0"/>
              </a:rPr>
              <a:t>                    </a:t>
            </a:r>
            <a:endParaRPr lang="en-US" sz="1400" b="1" smtClean="0">
              <a:latin typeface="Times New Roman" pitchFamily="18" charset="0"/>
            </a:endParaRPr>
          </a:p>
          <a:p>
            <a:pPr marL="457200" indent="-457200" eaLnBrk="1" hangingPunct="1">
              <a:lnSpc>
                <a:spcPct val="80000"/>
              </a:lnSpc>
              <a:buFontTx/>
              <a:buNone/>
            </a:pPr>
            <a:r>
              <a:rPr lang="en-US" sz="1400" b="1" smtClean="0">
                <a:latin typeface="Times New Roman" pitchFamily="18" charset="0"/>
              </a:rPr>
              <a:t>           </a:t>
            </a:r>
            <a:r>
              <a:rPr lang="en-US" sz="3200" b="1" smtClean="0">
                <a:solidFill>
                  <a:srgbClr val="990033"/>
                </a:solidFill>
                <a:latin typeface="Times New Roman" pitchFamily="18" charset="0"/>
              </a:rPr>
              <a:t>PHẦN </a:t>
            </a:r>
            <a:r>
              <a:rPr lang="en-US" sz="3200" b="1" smtClean="0">
                <a:solidFill>
                  <a:srgbClr val="990033"/>
                </a:solidFill>
                <a:latin typeface="Times New Roman" pitchFamily="18" charset="0"/>
              </a:rPr>
              <a:t>3: CHỨNG NHẬN HỢP CHUẨN, CHỨNG NHẬN HỢP QUY, DẤU HỢP CHUẨN, DẤU HỢP QUY VÀ  CE MARKING</a:t>
            </a:r>
            <a:r>
              <a:rPr lang="en-US" sz="3200" b="1" smtClean="0">
                <a:latin typeface="Times New Roman" pitchFamily="18" charset="0"/>
              </a:rPr>
              <a:t> </a:t>
            </a:r>
          </a:p>
          <a:p>
            <a:pPr marL="457200" indent="-457200" eaLnBrk="1" hangingPunct="1">
              <a:lnSpc>
                <a:spcPct val="80000"/>
              </a:lnSpc>
              <a:buFontTx/>
              <a:buNone/>
            </a:pPr>
            <a:endParaRPr lang="en-US" sz="3200" b="1" smtClean="0">
              <a:solidFill>
                <a:srgbClr val="990033"/>
              </a:solidFill>
              <a:latin typeface="Times New Roman" pitchFamily="18" charset="0"/>
            </a:endParaRPr>
          </a:p>
          <a:p>
            <a:pPr marL="457200" indent="-457200" eaLnBrk="1" hangingPunct="1">
              <a:lnSpc>
                <a:spcPct val="80000"/>
              </a:lnSpc>
              <a:buFontTx/>
              <a:buNone/>
            </a:pPr>
            <a:r>
              <a:rPr lang="en-US" sz="3200" b="1" smtClean="0">
                <a:solidFill>
                  <a:srgbClr val="990033"/>
                </a:solidFill>
                <a:latin typeface="Times New Roman" pitchFamily="18" charset="0"/>
              </a:rPr>
              <a:t>    </a:t>
            </a:r>
            <a:endParaRPr lang="en-US" sz="3600" smtClean="0">
              <a:latin typeface="Times New Roman" pitchFamily="18" charset="0"/>
            </a:endParaRPr>
          </a:p>
          <a:p>
            <a:pPr marL="457200" indent="-457200" eaLnBrk="1" hangingPunct="1">
              <a:lnSpc>
                <a:spcPct val="80000"/>
              </a:lnSpc>
              <a:buFontTx/>
              <a:buNone/>
            </a:pPr>
            <a:r>
              <a:rPr lang="en-US" sz="3600" smtClean="0">
                <a:latin typeface="Times New Roman" pitchFamily="18" charset="0"/>
              </a:rPr>
              <a:t> </a:t>
            </a:r>
            <a:r>
              <a:rPr lang="en-US" sz="3600" b="1" smtClean="0">
                <a:latin typeface="Times New Roman" pitchFamily="18" charset="0"/>
              </a:rPr>
              <a:t>		</a:t>
            </a:r>
          </a:p>
        </p:txBody>
      </p:sp>
      <p:pic>
        <p:nvPicPr>
          <p:cNvPr id="68611" name="Picture 4"/>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0"/>
            <a:ext cx="1304925"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131306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Text Box 11"/>
          <p:cNvSpPr txBox="1">
            <a:spLocks noChangeArrowheads="1"/>
          </p:cNvSpPr>
          <p:nvPr/>
        </p:nvSpPr>
        <p:spPr bwMode="auto">
          <a:xfrm>
            <a:off x="8382000" y="6400800"/>
            <a:ext cx="5778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400" b="1" i="1"/>
              <a:t>2015</a:t>
            </a:r>
          </a:p>
        </p:txBody>
      </p:sp>
      <p:sp>
        <p:nvSpPr>
          <p:cNvPr id="160771" name="Text Box 3"/>
          <p:cNvSpPr txBox="1">
            <a:spLocks noChangeArrowheads="1"/>
          </p:cNvSpPr>
          <p:nvPr/>
        </p:nvSpPr>
        <p:spPr bwMode="auto">
          <a:xfrm>
            <a:off x="1905000" y="5453063"/>
            <a:ext cx="6629400" cy="64135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0" hangingPunct="0"/>
            <a:endParaRPr lang="en-US" sz="3600"/>
          </a:p>
        </p:txBody>
      </p:sp>
      <p:sp>
        <p:nvSpPr>
          <p:cNvPr id="160772" name="Text Box 4"/>
          <p:cNvSpPr txBox="1">
            <a:spLocks noChangeArrowheads="1"/>
          </p:cNvSpPr>
          <p:nvPr/>
        </p:nvSpPr>
        <p:spPr bwMode="auto">
          <a:xfrm>
            <a:off x="1981200" y="5453063"/>
            <a:ext cx="6248400" cy="64135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0" hangingPunct="0"/>
            <a:endParaRPr lang="en-US" sz="3600"/>
          </a:p>
        </p:txBody>
      </p:sp>
      <p:sp>
        <p:nvSpPr>
          <p:cNvPr id="160773" name="Rectangle 5"/>
          <p:cNvSpPr>
            <a:spLocks noChangeArrowheads="1"/>
          </p:cNvSpPr>
          <p:nvPr/>
        </p:nvSpPr>
        <p:spPr bwMode="auto">
          <a:xfrm>
            <a:off x="152400" y="1676400"/>
            <a:ext cx="8077200" cy="960755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marL="457200" indent="-457200" eaLnBrk="0" hangingPunct="0"/>
            <a:r>
              <a:rPr lang="en-US" sz="2400" b="1">
                <a:latin typeface="Times New Roman" pitchFamily="18" charset="0"/>
              </a:rPr>
              <a:t>	</a:t>
            </a:r>
            <a:endParaRPr lang="en-US" sz="2400" b="1">
              <a:solidFill>
                <a:srgbClr val="990033"/>
              </a:solidFill>
            </a:endParaRPr>
          </a:p>
          <a:p>
            <a:pPr marL="457200" indent="-457200" eaLnBrk="0" hangingPunct="0">
              <a:buFontTx/>
              <a:buChar char="•"/>
            </a:pPr>
            <a:r>
              <a:rPr lang="en-US" sz="2800" b="1">
                <a:solidFill>
                  <a:schemeClr val="accent2"/>
                </a:solidFill>
                <a:latin typeface="Times New Roman" pitchFamily="18" charset="0"/>
              </a:rPr>
              <a:t> Đèn điện nói chung và LEDs nói riêng thuộc đối tương điều chỉnh của CHỈ THỊ nào ?</a:t>
            </a:r>
          </a:p>
          <a:p>
            <a:pPr marL="457200" indent="-457200" eaLnBrk="0" hangingPunct="0"/>
            <a:r>
              <a:rPr lang="en-US" b="1">
                <a:solidFill>
                  <a:srgbClr val="990033"/>
                </a:solidFill>
              </a:rPr>
              <a:t>             </a:t>
            </a:r>
            <a:r>
              <a:rPr lang="en-US" sz="2800" b="1">
                <a:solidFill>
                  <a:srgbClr val="990033"/>
                </a:solidFill>
                <a:latin typeface="Times New Roman" pitchFamily="18" charset="0"/>
              </a:rPr>
              <a:t>LVD 2014/35/EU – L</a:t>
            </a:r>
            <a:r>
              <a:rPr lang="en-US" sz="2800" b="1">
                <a:solidFill>
                  <a:schemeClr val="accent2"/>
                </a:solidFill>
                <a:latin typeface="Times New Roman" pitchFamily="18" charset="0"/>
              </a:rPr>
              <a:t>ow</a:t>
            </a:r>
            <a:r>
              <a:rPr lang="en-US" sz="2800" b="1">
                <a:solidFill>
                  <a:srgbClr val="990033"/>
                </a:solidFill>
                <a:latin typeface="Times New Roman" pitchFamily="18" charset="0"/>
              </a:rPr>
              <a:t> v</a:t>
            </a:r>
            <a:r>
              <a:rPr lang="en-US" sz="2800" b="1">
                <a:solidFill>
                  <a:schemeClr val="accent2"/>
                </a:solidFill>
                <a:latin typeface="Times New Roman" pitchFamily="18" charset="0"/>
              </a:rPr>
              <a:t>oltage</a:t>
            </a:r>
            <a:r>
              <a:rPr lang="en-US" sz="2800" b="1">
                <a:solidFill>
                  <a:srgbClr val="990033"/>
                </a:solidFill>
                <a:latin typeface="Times New Roman" pitchFamily="18" charset="0"/>
              </a:rPr>
              <a:t> D</a:t>
            </a:r>
            <a:r>
              <a:rPr lang="en-US" sz="2800" b="1">
                <a:solidFill>
                  <a:schemeClr val="accent2"/>
                </a:solidFill>
                <a:latin typeface="Times New Roman" pitchFamily="18" charset="0"/>
              </a:rPr>
              <a:t>irective </a:t>
            </a:r>
          </a:p>
          <a:p>
            <a:pPr marL="457200" indent="-457200" eaLnBrk="0" hangingPunct="0">
              <a:buFontTx/>
              <a:buChar char="•"/>
            </a:pPr>
            <a:r>
              <a:rPr lang="en-US" sz="2800" b="1">
                <a:solidFill>
                  <a:schemeClr val="accent2"/>
                </a:solidFill>
                <a:latin typeface="Times New Roman" pitchFamily="18" charset="0"/>
              </a:rPr>
              <a:t>Các mục tiêu an toàn bao gồm: các rủi ro về điện, cơ, hóa, khía cạnh về sức khỏe, tiếng ồn, rung , khía cạnh về công thái học </a:t>
            </a:r>
          </a:p>
          <a:p>
            <a:pPr marL="457200" indent="-457200" eaLnBrk="0" hangingPunct="0">
              <a:buFontTx/>
              <a:buChar char="•"/>
            </a:pPr>
            <a:r>
              <a:rPr lang="en-US" sz="2800" b="1">
                <a:solidFill>
                  <a:schemeClr val="accent2"/>
                </a:solidFill>
                <a:latin typeface="Times New Roman" pitchFamily="18" charset="0"/>
              </a:rPr>
              <a:t>Đối tượng điều chỉnh của Directive: các thiết bị điện nói chung trong đó có thiết bị chiếu sáng </a:t>
            </a:r>
          </a:p>
          <a:p>
            <a:pPr marL="457200" indent="-457200" eaLnBrk="0" hangingPunct="0">
              <a:buFontTx/>
              <a:buChar char="•"/>
            </a:pPr>
            <a:r>
              <a:rPr lang="en-US" sz="2800" b="1">
                <a:solidFill>
                  <a:schemeClr val="accent2"/>
                </a:solidFill>
                <a:latin typeface="Times New Roman" pitchFamily="18" charset="0"/>
              </a:rPr>
              <a:t>Trách nhiệm của các bên liên quan</a:t>
            </a:r>
          </a:p>
          <a:p>
            <a:pPr marL="457200" indent="-457200" eaLnBrk="0" hangingPunct="0"/>
            <a:endParaRPr lang="en-US" sz="2800" b="1">
              <a:solidFill>
                <a:schemeClr val="accent2"/>
              </a:solidFill>
              <a:latin typeface="Times New Roman" pitchFamily="18" charset="0"/>
            </a:endParaRPr>
          </a:p>
          <a:p>
            <a:pPr marL="457200" indent="-457200" eaLnBrk="0" hangingPunct="0"/>
            <a:endParaRPr lang="en-US" sz="2800" b="1">
              <a:solidFill>
                <a:schemeClr val="accent2"/>
              </a:solidFill>
              <a:latin typeface="Times New Roman" pitchFamily="18" charset="0"/>
            </a:endParaRPr>
          </a:p>
          <a:p>
            <a:pPr marL="457200" indent="-457200" eaLnBrk="0" hangingPunct="0"/>
            <a:endParaRPr lang="en-US" sz="2800" b="1">
              <a:solidFill>
                <a:schemeClr val="accent2"/>
              </a:solidFill>
              <a:latin typeface="Times New Roman" pitchFamily="18" charset="0"/>
            </a:endParaRPr>
          </a:p>
          <a:p>
            <a:pPr marL="457200" indent="-457200" eaLnBrk="0" hangingPunct="0"/>
            <a:endParaRPr lang="en-US" sz="2800" b="1">
              <a:solidFill>
                <a:schemeClr val="accent2"/>
              </a:solidFill>
              <a:latin typeface="Times New Roman" pitchFamily="18" charset="0"/>
            </a:endParaRPr>
          </a:p>
          <a:p>
            <a:pPr marL="457200" indent="-457200" eaLnBrk="0" hangingPunct="0"/>
            <a:endParaRPr lang="en-US" sz="2800" b="1">
              <a:solidFill>
                <a:schemeClr val="accent2"/>
              </a:solidFill>
              <a:latin typeface="Times New Roman" pitchFamily="18" charset="0"/>
            </a:endParaRPr>
          </a:p>
          <a:p>
            <a:pPr marL="457200" indent="-457200" eaLnBrk="0" hangingPunct="0"/>
            <a:r>
              <a:rPr lang="en-US" sz="2800" b="1">
                <a:solidFill>
                  <a:schemeClr val="accent2"/>
                </a:solidFill>
              </a:rPr>
              <a:t>       </a:t>
            </a:r>
          </a:p>
          <a:p>
            <a:pPr marL="457200" indent="-457200" eaLnBrk="0" hangingPunct="0"/>
            <a:endParaRPr lang="en-US" sz="2800" b="1">
              <a:solidFill>
                <a:schemeClr val="accent2"/>
              </a:solidFill>
            </a:endParaRPr>
          </a:p>
          <a:p>
            <a:pPr marL="457200" indent="-457200" eaLnBrk="0" hangingPunct="0"/>
            <a:endParaRPr lang="en-US" sz="2800" b="1">
              <a:solidFill>
                <a:schemeClr val="accent2"/>
              </a:solidFill>
            </a:endParaRPr>
          </a:p>
          <a:p>
            <a:pPr marL="457200" indent="-457200" eaLnBrk="0" hangingPunct="0"/>
            <a:endParaRPr lang="en-US" sz="2800" b="1">
              <a:solidFill>
                <a:schemeClr val="accent2"/>
              </a:solidFill>
            </a:endParaRPr>
          </a:p>
          <a:p>
            <a:pPr marL="457200" indent="-457200" eaLnBrk="0" hangingPunct="0"/>
            <a:endParaRPr lang="en-US" sz="2800" b="1">
              <a:solidFill>
                <a:schemeClr val="accent2"/>
              </a:solidFill>
            </a:endParaRPr>
          </a:p>
          <a:p>
            <a:pPr marL="457200" indent="-457200" eaLnBrk="0" hangingPunct="0"/>
            <a:endParaRPr lang="en-US" sz="2800" b="1">
              <a:solidFill>
                <a:schemeClr val="accent2"/>
              </a:solidFill>
            </a:endParaRPr>
          </a:p>
          <a:p>
            <a:pPr marL="457200" indent="-457200" eaLnBrk="0" hangingPunct="0"/>
            <a:endParaRPr lang="en-US" sz="2000" b="1">
              <a:solidFill>
                <a:schemeClr val="accent2"/>
              </a:solidFill>
            </a:endParaRPr>
          </a:p>
          <a:p>
            <a:pPr marL="457200" indent="-457200" eaLnBrk="0" hangingPunct="0"/>
            <a:endParaRPr lang="en-US" sz="2000" b="1">
              <a:solidFill>
                <a:schemeClr val="accent2"/>
              </a:solidFill>
            </a:endParaRPr>
          </a:p>
        </p:txBody>
      </p:sp>
      <p:sp>
        <p:nvSpPr>
          <p:cNvPr id="160774" name="Rectangle 6"/>
          <p:cNvSpPr>
            <a:spLocks noChangeArrowheads="1"/>
          </p:cNvSpPr>
          <p:nvPr/>
        </p:nvSpPr>
        <p:spPr bwMode="auto">
          <a:xfrm>
            <a:off x="304800" y="381000"/>
            <a:ext cx="6705600" cy="914400"/>
          </a:xfrm>
          <a:prstGeom prst="rect">
            <a:avLst/>
          </a:prstGeom>
          <a:solidFill>
            <a:schemeClr val="accent1"/>
          </a:solidFill>
          <a:ln w="9525">
            <a:solidFill>
              <a:schemeClr val="tx1"/>
            </a:solidFill>
            <a:miter lim="800000"/>
            <a:headEnd/>
            <a:tailEnd/>
          </a:ln>
          <a:effectLst>
            <a:prstShdw prst="shdw13" dist="53882" dir="13500000">
              <a:schemeClr val="bg2">
                <a:alpha val="50000"/>
              </a:schemeClr>
            </a:prstShdw>
          </a:effectLst>
        </p:spPr>
        <p:txBody>
          <a:bodyPr wrap="none" anchor="ctr"/>
          <a:lstStyle/>
          <a:p>
            <a:pPr algn="ctr" eaLnBrk="0" hangingPunct="0"/>
            <a:endParaRPr lang="en-US" sz="2400" b="1">
              <a:solidFill>
                <a:schemeClr val="accent2"/>
              </a:solidFill>
            </a:endParaRPr>
          </a:p>
          <a:p>
            <a:pPr algn="ctr" eaLnBrk="0" hangingPunct="0"/>
            <a:r>
              <a:rPr lang="en-US" sz="2800" b="1">
                <a:solidFill>
                  <a:srgbClr val="FF9900"/>
                </a:solidFill>
                <a:latin typeface="Times New Roman" pitchFamily="18" charset="0"/>
              </a:rPr>
              <a:t>3. THỊ TRƯỜNG CHÂU ÂU</a:t>
            </a:r>
          </a:p>
          <a:p>
            <a:pPr algn="ctr" eaLnBrk="0" hangingPunct="0"/>
            <a:r>
              <a:rPr lang="en-US" sz="2800" b="1">
                <a:solidFill>
                  <a:srgbClr val="FF9900"/>
                </a:solidFill>
                <a:latin typeface="Times New Roman" pitchFamily="18" charset="0"/>
              </a:rPr>
              <a:t>Rào cản kỹ thuật trong thương mại </a:t>
            </a:r>
          </a:p>
          <a:p>
            <a:pPr algn="ctr" eaLnBrk="0" hangingPunct="0"/>
            <a:endParaRPr lang="en-US" sz="2800">
              <a:solidFill>
                <a:srgbClr val="FF9900"/>
              </a:solidFill>
              <a:latin typeface="Times New Roman" pitchFamily="18" charset="0"/>
            </a:endParaRPr>
          </a:p>
        </p:txBody>
      </p:sp>
      <p:pic>
        <p:nvPicPr>
          <p:cNvPr id="160775" name="Picture 7" descr="imag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5200" y="381000"/>
            <a:ext cx="1524000" cy="101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72627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Text Box 11"/>
          <p:cNvSpPr txBox="1">
            <a:spLocks noChangeArrowheads="1"/>
          </p:cNvSpPr>
          <p:nvPr/>
        </p:nvSpPr>
        <p:spPr bwMode="auto">
          <a:xfrm>
            <a:off x="8382000" y="6400800"/>
            <a:ext cx="5778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400" b="1" i="1"/>
              <a:t>2015</a:t>
            </a:r>
          </a:p>
        </p:txBody>
      </p:sp>
      <p:sp>
        <p:nvSpPr>
          <p:cNvPr id="161795" name="Text Box 3"/>
          <p:cNvSpPr txBox="1">
            <a:spLocks noChangeArrowheads="1"/>
          </p:cNvSpPr>
          <p:nvPr/>
        </p:nvSpPr>
        <p:spPr bwMode="auto">
          <a:xfrm>
            <a:off x="1905000" y="5453063"/>
            <a:ext cx="6629400" cy="64135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0" hangingPunct="0"/>
            <a:endParaRPr lang="en-US" sz="3600"/>
          </a:p>
        </p:txBody>
      </p:sp>
      <p:sp>
        <p:nvSpPr>
          <p:cNvPr id="161796" name="Text Box 4"/>
          <p:cNvSpPr txBox="1">
            <a:spLocks noChangeArrowheads="1"/>
          </p:cNvSpPr>
          <p:nvPr/>
        </p:nvSpPr>
        <p:spPr bwMode="auto">
          <a:xfrm>
            <a:off x="1981200" y="5453063"/>
            <a:ext cx="6248400" cy="64135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0" hangingPunct="0"/>
            <a:endParaRPr lang="en-US" sz="3600"/>
          </a:p>
        </p:txBody>
      </p:sp>
      <p:sp>
        <p:nvSpPr>
          <p:cNvPr id="161797" name="Rectangle 5"/>
          <p:cNvSpPr>
            <a:spLocks noChangeArrowheads="1"/>
          </p:cNvSpPr>
          <p:nvPr/>
        </p:nvSpPr>
        <p:spPr bwMode="auto">
          <a:xfrm>
            <a:off x="152398" y="1474887"/>
            <a:ext cx="8518525" cy="5078313"/>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marL="457200" indent="-457200" eaLnBrk="0" hangingPunct="0"/>
            <a:r>
              <a:rPr lang="en-US" sz="2400" b="1">
                <a:latin typeface="Times New Roman" pitchFamily="18" charset="0"/>
              </a:rPr>
              <a:t>	 </a:t>
            </a:r>
            <a:r>
              <a:rPr lang="en-US" sz="2800" b="1">
                <a:solidFill>
                  <a:srgbClr val="990033"/>
                </a:solidFill>
              </a:rPr>
              <a:t>LVD 2014/35/EU – L</a:t>
            </a:r>
            <a:r>
              <a:rPr lang="en-US" sz="2800" b="1">
                <a:solidFill>
                  <a:schemeClr val="accent2"/>
                </a:solidFill>
              </a:rPr>
              <a:t>ow</a:t>
            </a:r>
            <a:r>
              <a:rPr lang="en-US" sz="2800" b="1">
                <a:solidFill>
                  <a:srgbClr val="990033"/>
                </a:solidFill>
              </a:rPr>
              <a:t> v</a:t>
            </a:r>
            <a:r>
              <a:rPr lang="en-US" sz="2800" b="1">
                <a:solidFill>
                  <a:schemeClr val="accent2"/>
                </a:solidFill>
              </a:rPr>
              <a:t>oltage</a:t>
            </a:r>
            <a:r>
              <a:rPr lang="en-US" sz="2800" b="1">
                <a:solidFill>
                  <a:srgbClr val="990033"/>
                </a:solidFill>
              </a:rPr>
              <a:t> D</a:t>
            </a:r>
            <a:r>
              <a:rPr lang="en-US" sz="2800" b="1">
                <a:solidFill>
                  <a:schemeClr val="accent2"/>
                </a:solidFill>
              </a:rPr>
              <a:t>irective</a:t>
            </a:r>
            <a:r>
              <a:rPr lang="en-US" sz="2800"/>
              <a:t> </a:t>
            </a:r>
            <a:endParaRPr lang="en-US" sz="2800" b="1">
              <a:solidFill>
                <a:srgbClr val="990033"/>
              </a:solidFill>
            </a:endParaRPr>
          </a:p>
          <a:p>
            <a:pPr marL="457200" indent="-457200" eaLnBrk="0" hangingPunct="0"/>
            <a:r>
              <a:rPr lang="en-US" sz="2800" b="1">
                <a:solidFill>
                  <a:schemeClr val="accent2"/>
                </a:solidFill>
                <a:latin typeface="Times New Roman" pitchFamily="18" charset="0"/>
              </a:rPr>
              <a:t>           Trách nhiệm của các bên liên quan</a:t>
            </a:r>
          </a:p>
          <a:p>
            <a:pPr marL="457200" indent="-457200" eaLnBrk="0" hangingPunct="0">
              <a:buFontTx/>
              <a:buAutoNum type="arabicParenR"/>
            </a:pPr>
            <a:r>
              <a:rPr lang="en-US" sz="2800" b="1">
                <a:solidFill>
                  <a:schemeClr val="accent2"/>
                </a:solidFill>
                <a:latin typeface="Times New Roman" pitchFamily="18" charset="0"/>
              </a:rPr>
              <a:t>Người sản xuất</a:t>
            </a:r>
          </a:p>
          <a:p>
            <a:pPr marL="457200" indent="-457200" eaLnBrk="0" hangingPunct="0"/>
            <a:r>
              <a:rPr lang="en-US" sz="2400" b="1">
                <a:solidFill>
                  <a:schemeClr val="accent2"/>
                </a:solidFill>
                <a:latin typeface="Times New Roman" pitchFamily="18" charset="0"/>
              </a:rPr>
              <a:t>Thiết lập và lưu giữ hồ sơ kỹ thuật, gồm: </a:t>
            </a:r>
          </a:p>
          <a:p>
            <a:pPr marL="457200" indent="-457200" eaLnBrk="0" hangingPunct="0">
              <a:buFontTx/>
              <a:buChar char="•"/>
            </a:pPr>
            <a:r>
              <a:rPr lang="en-US" sz="2400" b="1">
                <a:solidFill>
                  <a:schemeClr val="accent2"/>
                </a:solidFill>
                <a:latin typeface="Times New Roman" pitchFamily="18" charset="0"/>
              </a:rPr>
              <a:t>Bản mô tả sản phẩm</a:t>
            </a:r>
          </a:p>
          <a:p>
            <a:pPr marL="457200" indent="-457200" eaLnBrk="0" hangingPunct="0">
              <a:buFontTx/>
              <a:buChar char="•"/>
            </a:pPr>
            <a:r>
              <a:rPr lang="en-US" sz="2400" b="1">
                <a:solidFill>
                  <a:schemeClr val="accent2"/>
                </a:solidFill>
                <a:latin typeface="Times New Roman" pitchFamily="18" charset="0"/>
              </a:rPr>
              <a:t>Bản mẫu nhãn hàng hóa</a:t>
            </a:r>
          </a:p>
          <a:p>
            <a:pPr marL="457200" indent="-457200" eaLnBrk="0" hangingPunct="0">
              <a:buFontTx/>
              <a:buChar char="•"/>
            </a:pPr>
            <a:r>
              <a:rPr lang="en-US" sz="2400" b="1">
                <a:solidFill>
                  <a:schemeClr val="accent2"/>
                </a:solidFill>
                <a:latin typeface="Times New Roman" pitchFamily="18" charset="0"/>
              </a:rPr>
              <a:t>Báo cáo thử nghiệm </a:t>
            </a:r>
          </a:p>
          <a:p>
            <a:pPr marL="457200" indent="-457200" eaLnBrk="0" hangingPunct="0">
              <a:buFontTx/>
              <a:buChar char="•"/>
            </a:pPr>
            <a:r>
              <a:rPr lang="en-US" sz="2400" b="1">
                <a:solidFill>
                  <a:schemeClr val="accent2"/>
                </a:solidFill>
                <a:latin typeface="Times New Roman" pitchFamily="18" charset="0"/>
              </a:rPr>
              <a:t>Chứng chỉ chứng nhận của bên thứ 3 (nếu có )</a:t>
            </a:r>
          </a:p>
          <a:p>
            <a:pPr marL="457200" indent="-457200" eaLnBrk="0" hangingPunct="0">
              <a:buFontTx/>
              <a:buChar char="•"/>
            </a:pPr>
            <a:r>
              <a:rPr lang="en-US" sz="2400" b="1">
                <a:solidFill>
                  <a:schemeClr val="accent2"/>
                </a:solidFill>
                <a:latin typeface="Times New Roman" pitchFamily="18" charset="0"/>
              </a:rPr>
              <a:t>Bản </a:t>
            </a:r>
            <a:r>
              <a:rPr lang="en-US" sz="2400" b="1">
                <a:solidFill>
                  <a:schemeClr val="accent2"/>
                </a:solidFill>
                <a:latin typeface="Times New Roman" pitchFamily="18" charset="0"/>
              </a:rPr>
              <a:t>công </a:t>
            </a:r>
            <a:r>
              <a:rPr lang="en-US" sz="2400" b="1" smtClean="0">
                <a:solidFill>
                  <a:schemeClr val="accent2"/>
                </a:solidFill>
                <a:latin typeface="Times New Roman" pitchFamily="18" charset="0"/>
              </a:rPr>
              <a:t>b</a:t>
            </a:r>
            <a:r>
              <a:rPr lang="vi-VN" sz="2400" b="1" smtClean="0">
                <a:solidFill>
                  <a:schemeClr val="accent2"/>
                </a:solidFill>
                <a:latin typeface="Times New Roman" pitchFamily="18" charset="0"/>
              </a:rPr>
              <a:t>ố</a:t>
            </a:r>
            <a:r>
              <a:rPr lang="en-US" sz="2400" b="1" smtClean="0">
                <a:solidFill>
                  <a:schemeClr val="accent2"/>
                </a:solidFill>
                <a:latin typeface="Times New Roman" pitchFamily="18" charset="0"/>
              </a:rPr>
              <a:t> </a:t>
            </a:r>
            <a:r>
              <a:rPr lang="en-US" sz="2400" b="1">
                <a:solidFill>
                  <a:schemeClr val="accent2"/>
                </a:solidFill>
                <a:latin typeface="Times New Roman" pitchFamily="18" charset="0"/>
              </a:rPr>
              <a:t>sản phù hợp với các mục tiêu an toàn của CHỈ THỊ </a:t>
            </a:r>
          </a:p>
          <a:p>
            <a:pPr marL="457200" indent="-457200" eaLnBrk="0" hangingPunct="0"/>
            <a:r>
              <a:rPr lang="en-US" sz="2400" b="1">
                <a:solidFill>
                  <a:srgbClr val="990033"/>
                </a:solidFill>
                <a:latin typeface="Times New Roman" pitchFamily="18" charset="0"/>
              </a:rPr>
              <a:t>In,gắn… dấu CE trên sản phẩm, bao gói và các tài liệu liên quan</a:t>
            </a:r>
          </a:p>
          <a:p>
            <a:pPr marL="457200" indent="-457200" eaLnBrk="0" hangingPunct="0"/>
            <a:r>
              <a:rPr lang="en-US" sz="2400" b="1">
                <a:solidFill>
                  <a:schemeClr val="accent2"/>
                </a:solidFill>
                <a:latin typeface="Times New Roman" pitchFamily="18" charset="0"/>
              </a:rPr>
              <a:t>2) Người nhập </a:t>
            </a:r>
            <a:r>
              <a:rPr lang="en-US" sz="2400" b="1">
                <a:solidFill>
                  <a:schemeClr val="accent2"/>
                </a:solidFill>
                <a:latin typeface="Times New Roman" pitchFamily="18" charset="0"/>
              </a:rPr>
              <a:t>khẩu </a:t>
            </a:r>
            <a:endParaRPr lang="en-US" sz="2800" b="1">
              <a:solidFill>
                <a:schemeClr val="accent2"/>
              </a:solidFill>
              <a:latin typeface="Times New Roman" pitchFamily="18" charset="0"/>
            </a:endParaRPr>
          </a:p>
        </p:txBody>
      </p:sp>
      <p:sp>
        <p:nvSpPr>
          <p:cNvPr id="161798" name="Rectangle 6"/>
          <p:cNvSpPr>
            <a:spLocks noChangeArrowheads="1"/>
          </p:cNvSpPr>
          <p:nvPr/>
        </p:nvSpPr>
        <p:spPr bwMode="auto">
          <a:xfrm>
            <a:off x="228600" y="381000"/>
            <a:ext cx="6705600" cy="914400"/>
          </a:xfrm>
          <a:prstGeom prst="rect">
            <a:avLst/>
          </a:prstGeom>
          <a:solidFill>
            <a:schemeClr val="accent1"/>
          </a:solidFill>
          <a:ln w="9525">
            <a:solidFill>
              <a:schemeClr val="tx1"/>
            </a:solidFill>
            <a:miter lim="800000"/>
            <a:headEnd/>
            <a:tailEnd/>
          </a:ln>
          <a:effectLst>
            <a:prstShdw prst="shdw13" dist="53882" dir="13500000">
              <a:schemeClr val="bg2">
                <a:alpha val="50000"/>
              </a:schemeClr>
            </a:prstShdw>
          </a:effectLst>
        </p:spPr>
        <p:txBody>
          <a:bodyPr wrap="none" anchor="ctr"/>
          <a:lstStyle/>
          <a:p>
            <a:pPr algn="ctr" eaLnBrk="0" hangingPunct="0"/>
            <a:endParaRPr lang="en-US" sz="2400" b="1">
              <a:solidFill>
                <a:schemeClr val="accent2"/>
              </a:solidFill>
            </a:endParaRPr>
          </a:p>
          <a:p>
            <a:pPr algn="ctr" eaLnBrk="0" hangingPunct="0"/>
            <a:r>
              <a:rPr lang="en-US" sz="2800" b="1">
                <a:solidFill>
                  <a:srgbClr val="FF9900"/>
                </a:solidFill>
                <a:latin typeface="Times New Roman" pitchFamily="18" charset="0"/>
              </a:rPr>
              <a:t>3. THỊ TRƯỜNG CHÂU ÂU</a:t>
            </a:r>
          </a:p>
          <a:p>
            <a:pPr algn="ctr" eaLnBrk="0" hangingPunct="0"/>
            <a:r>
              <a:rPr lang="en-US" sz="2800" b="1">
                <a:solidFill>
                  <a:srgbClr val="FF9900"/>
                </a:solidFill>
                <a:latin typeface="Times New Roman" pitchFamily="18" charset="0"/>
              </a:rPr>
              <a:t>Rào cản kỹ thuật trong thương mại </a:t>
            </a:r>
          </a:p>
          <a:p>
            <a:pPr algn="ctr" eaLnBrk="0" hangingPunct="0"/>
            <a:endParaRPr lang="en-US" sz="2800">
              <a:solidFill>
                <a:srgbClr val="FF9900"/>
              </a:solidFill>
              <a:latin typeface="Times New Roman" pitchFamily="18" charset="0"/>
            </a:endParaRPr>
          </a:p>
        </p:txBody>
      </p:sp>
      <p:pic>
        <p:nvPicPr>
          <p:cNvPr id="161799" name="Picture 7" descr="imag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1400" y="381000"/>
            <a:ext cx="1447800" cy="965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54971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Text Box 11"/>
          <p:cNvSpPr txBox="1">
            <a:spLocks noChangeArrowheads="1"/>
          </p:cNvSpPr>
          <p:nvPr/>
        </p:nvSpPr>
        <p:spPr bwMode="auto">
          <a:xfrm>
            <a:off x="8382000" y="6400800"/>
            <a:ext cx="5778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400" b="1" i="1"/>
              <a:t>2015</a:t>
            </a:r>
          </a:p>
        </p:txBody>
      </p:sp>
      <p:sp>
        <p:nvSpPr>
          <p:cNvPr id="162819" name="Text Box 3"/>
          <p:cNvSpPr txBox="1">
            <a:spLocks noChangeArrowheads="1"/>
          </p:cNvSpPr>
          <p:nvPr/>
        </p:nvSpPr>
        <p:spPr bwMode="auto">
          <a:xfrm>
            <a:off x="1905000" y="5453063"/>
            <a:ext cx="6629400" cy="64135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0" hangingPunct="0"/>
            <a:endParaRPr lang="en-US" sz="3600"/>
          </a:p>
        </p:txBody>
      </p:sp>
      <p:sp>
        <p:nvSpPr>
          <p:cNvPr id="162820" name="Text Box 4"/>
          <p:cNvSpPr txBox="1">
            <a:spLocks noChangeArrowheads="1"/>
          </p:cNvSpPr>
          <p:nvPr/>
        </p:nvSpPr>
        <p:spPr bwMode="auto">
          <a:xfrm>
            <a:off x="1981200" y="5453063"/>
            <a:ext cx="6248400" cy="64135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0" hangingPunct="0"/>
            <a:endParaRPr lang="en-US" sz="3600"/>
          </a:p>
        </p:txBody>
      </p:sp>
      <p:sp>
        <p:nvSpPr>
          <p:cNvPr id="162821" name="Rectangle 5"/>
          <p:cNvSpPr>
            <a:spLocks noChangeArrowheads="1"/>
          </p:cNvSpPr>
          <p:nvPr/>
        </p:nvSpPr>
        <p:spPr bwMode="auto">
          <a:xfrm>
            <a:off x="152400" y="1371600"/>
            <a:ext cx="8077200" cy="7971413"/>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marL="457200" indent="-457200" eaLnBrk="0" hangingPunct="0"/>
            <a:r>
              <a:rPr lang="en-US" sz="2400" b="1">
                <a:latin typeface="Times New Roman" pitchFamily="18" charset="0"/>
              </a:rPr>
              <a:t>	 </a:t>
            </a:r>
            <a:r>
              <a:rPr lang="en-US"/>
              <a:t> </a:t>
            </a:r>
            <a:endParaRPr lang="en-US" b="1">
              <a:solidFill>
                <a:srgbClr val="990033"/>
              </a:solidFill>
            </a:endParaRPr>
          </a:p>
          <a:p>
            <a:pPr marL="457200" indent="-457200" eaLnBrk="0" hangingPunct="0"/>
            <a:r>
              <a:rPr lang="en-US" sz="2800" b="1">
                <a:solidFill>
                  <a:srgbClr val="990033"/>
                </a:solidFill>
              </a:rPr>
              <a:t>               </a:t>
            </a:r>
            <a:r>
              <a:rPr lang="en-US" sz="2800" b="1">
                <a:solidFill>
                  <a:srgbClr val="990033"/>
                </a:solidFill>
                <a:latin typeface="Times New Roman" pitchFamily="18" charset="0"/>
              </a:rPr>
              <a:t>D</a:t>
            </a:r>
            <a:r>
              <a:rPr lang="en-US" sz="2800" b="1">
                <a:solidFill>
                  <a:schemeClr val="accent2"/>
                </a:solidFill>
                <a:latin typeface="Times New Roman" pitchFamily="18" charset="0"/>
              </a:rPr>
              <a:t>irective</a:t>
            </a:r>
            <a:r>
              <a:rPr lang="en-US" sz="2800">
                <a:latin typeface="Times New Roman" pitchFamily="18" charset="0"/>
              </a:rPr>
              <a:t> </a:t>
            </a:r>
            <a:r>
              <a:rPr lang="en-US" sz="2800" b="1">
                <a:solidFill>
                  <a:srgbClr val="990033"/>
                </a:solidFill>
                <a:latin typeface="Times New Roman" pitchFamily="18" charset="0"/>
              </a:rPr>
              <a:t> 2011/75/EU </a:t>
            </a:r>
          </a:p>
          <a:p>
            <a:pPr marL="457200" indent="-457200" eaLnBrk="0" hangingPunct="0"/>
            <a:r>
              <a:rPr lang="en-US" sz="2800" b="1">
                <a:solidFill>
                  <a:srgbClr val="990033"/>
                </a:solidFill>
                <a:latin typeface="Times New Roman" pitchFamily="18" charset="0"/>
              </a:rPr>
              <a:t>      Phương thức dán nhãn năng lượng</a:t>
            </a:r>
            <a:r>
              <a:rPr lang="en-US" sz="2800"/>
              <a:t> </a:t>
            </a:r>
          </a:p>
          <a:p>
            <a:pPr marL="457200" indent="-457200" eaLnBrk="0" hangingPunct="0"/>
            <a:r>
              <a:rPr lang="en-US" sz="2400" b="1">
                <a:latin typeface="Times New Roman" pitchFamily="18" charset="0"/>
              </a:rPr>
              <a:t>            Đèn LEDs thuộc đối tượng điều chỉnh của chỉ thị này phải được dán nhãn năng lượng và chứa các thông tin sau:</a:t>
            </a:r>
          </a:p>
          <a:p>
            <a:pPr marL="457200" indent="-457200" eaLnBrk="0" hangingPunct="0">
              <a:buFontTx/>
              <a:buChar char="-"/>
            </a:pPr>
            <a:r>
              <a:rPr lang="en-US" sz="2400" b="1">
                <a:solidFill>
                  <a:schemeClr val="accent2"/>
                </a:solidFill>
                <a:latin typeface="Times New Roman" pitchFamily="18" charset="0"/>
              </a:rPr>
              <a:t>Cấp hiệu suất năng lượng từ A++ - A</a:t>
            </a:r>
          </a:p>
          <a:p>
            <a:pPr marL="457200" indent="-457200" eaLnBrk="0" hangingPunct="0">
              <a:buFontTx/>
              <a:buChar char="-"/>
            </a:pPr>
            <a:r>
              <a:rPr lang="en-US" sz="2400" b="1">
                <a:solidFill>
                  <a:schemeClr val="accent2"/>
                </a:solidFill>
                <a:latin typeface="Times New Roman" pitchFamily="18" charset="0"/>
              </a:rPr>
              <a:t>Quang thông, Lm</a:t>
            </a:r>
          </a:p>
          <a:p>
            <a:pPr marL="457200" indent="-457200" eaLnBrk="0" hangingPunct="0">
              <a:buFontTx/>
              <a:buChar char="-"/>
            </a:pPr>
            <a:r>
              <a:rPr lang="en-US" sz="2400" b="1">
                <a:solidFill>
                  <a:schemeClr val="accent2"/>
                </a:solidFill>
                <a:latin typeface="Times New Roman" pitchFamily="18" charset="0"/>
              </a:rPr>
              <a:t>Công suất điện, W</a:t>
            </a:r>
          </a:p>
          <a:p>
            <a:pPr marL="457200" indent="-457200" eaLnBrk="0" hangingPunct="0">
              <a:buFontTx/>
              <a:buChar char="-"/>
            </a:pPr>
            <a:r>
              <a:rPr lang="en-US" sz="2400" b="1">
                <a:solidFill>
                  <a:schemeClr val="accent2"/>
                </a:solidFill>
                <a:latin typeface="Times New Roman" pitchFamily="18" charset="0"/>
              </a:rPr>
              <a:t>Tuổi </a:t>
            </a:r>
            <a:r>
              <a:rPr lang="en-US" sz="2400" b="1" smtClean="0">
                <a:solidFill>
                  <a:schemeClr val="accent2"/>
                </a:solidFill>
                <a:latin typeface="Times New Roman" pitchFamily="18" charset="0"/>
              </a:rPr>
              <a:t>th</a:t>
            </a:r>
            <a:r>
              <a:rPr lang="vi-VN" sz="2400" b="1">
                <a:solidFill>
                  <a:schemeClr val="accent2"/>
                </a:solidFill>
                <a:latin typeface="Times New Roman" pitchFamily="18" charset="0"/>
              </a:rPr>
              <a:t>ọ</a:t>
            </a:r>
            <a:r>
              <a:rPr lang="en-US" sz="2400" b="1" smtClean="0">
                <a:solidFill>
                  <a:schemeClr val="accent2"/>
                </a:solidFill>
                <a:latin typeface="Times New Roman" pitchFamily="18" charset="0"/>
              </a:rPr>
              <a:t> </a:t>
            </a:r>
            <a:r>
              <a:rPr lang="en-US" sz="2400" b="1">
                <a:solidFill>
                  <a:schemeClr val="accent2"/>
                </a:solidFill>
                <a:latin typeface="Times New Roman" pitchFamily="18" charset="0"/>
              </a:rPr>
              <a:t>trung bình, h</a:t>
            </a:r>
          </a:p>
          <a:p>
            <a:pPr marL="457200" indent="-457200" eaLnBrk="0" hangingPunct="0"/>
            <a:r>
              <a:rPr lang="en-US" sz="2800" b="1">
                <a:solidFill>
                  <a:schemeClr val="accent2"/>
                </a:solidFill>
                <a:latin typeface="Times New Roman" pitchFamily="18" charset="0"/>
              </a:rPr>
              <a:t>           </a:t>
            </a:r>
            <a:endParaRPr lang="en-US" sz="2400" b="1">
              <a:solidFill>
                <a:schemeClr val="accent2"/>
              </a:solidFill>
              <a:latin typeface="Times New Roman" pitchFamily="18" charset="0"/>
            </a:endParaRPr>
          </a:p>
          <a:p>
            <a:pPr marL="457200" indent="-457200" eaLnBrk="0" hangingPunct="0"/>
            <a:endParaRPr lang="en-US" sz="2800" b="1">
              <a:solidFill>
                <a:schemeClr val="accent2"/>
              </a:solidFill>
              <a:latin typeface="Times New Roman" pitchFamily="18" charset="0"/>
            </a:endParaRPr>
          </a:p>
          <a:p>
            <a:pPr marL="457200" indent="-457200" eaLnBrk="0" hangingPunct="0"/>
            <a:r>
              <a:rPr lang="en-US" sz="2800" b="1" smtClean="0">
                <a:solidFill>
                  <a:schemeClr val="accent2"/>
                </a:solidFill>
              </a:rPr>
              <a:t>   </a:t>
            </a:r>
            <a:endParaRPr lang="en-US" sz="2800" b="1">
              <a:solidFill>
                <a:schemeClr val="accent2"/>
              </a:solidFill>
            </a:endParaRPr>
          </a:p>
          <a:p>
            <a:pPr marL="457200" indent="-457200" eaLnBrk="0" hangingPunct="0"/>
            <a:endParaRPr lang="en-US" sz="2800" b="1">
              <a:solidFill>
                <a:schemeClr val="accent2"/>
              </a:solidFill>
            </a:endParaRPr>
          </a:p>
          <a:p>
            <a:pPr marL="457200" indent="-457200" eaLnBrk="0" hangingPunct="0"/>
            <a:endParaRPr lang="en-US" sz="2800" b="1">
              <a:solidFill>
                <a:schemeClr val="accent2"/>
              </a:solidFill>
            </a:endParaRPr>
          </a:p>
          <a:p>
            <a:pPr marL="457200" indent="-457200" eaLnBrk="0" hangingPunct="0"/>
            <a:endParaRPr lang="en-US" sz="2800" b="1">
              <a:solidFill>
                <a:schemeClr val="accent2"/>
              </a:solidFill>
            </a:endParaRPr>
          </a:p>
          <a:p>
            <a:pPr marL="457200" indent="-457200" eaLnBrk="0" hangingPunct="0"/>
            <a:endParaRPr lang="en-US" sz="2800" b="1">
              <a:solidFill>
                <a:schemeClr val="accent2"/>
              </a:solidFill>
            </a:endParaRPr>
          </a:p>
          <a:p>
            <a:pPr marL="457200" indent="-457200" eaLnBrk="0" hangingPunct="0"/>
            <a:endParaRPr lang="en-US" sz="2800" b="1">
              <a:solidFill>
                <a:schemeClr val="accent2"/>
              </a:solidFill>
            </a:endParaRPr>
          </a:p>
          <a:p>
            <a:pPr marL="457200" indent="-457200" eaLnBrk="0" hangingPunct="0"/>
            <a:endParaRPr lang="en-US" sz="2000" b="1">
              <a:solidFill>
                <a:schemeClr val="accent2"/>
              </a:solidFill>
            </a:endParaRPr>
          </a:p>
          <a:p>
            <a:pPr marL="457200" indent="-457200" eaLnBrk="0" hangingPunct="0"/>
            <a:endParaRPr lang="en-US" sz="2000" b="1">
              <a:solidFill>
                <a:schemeClr val="accent2"/>
              </a:solidFill>
            </a:endParaRPr>
          </a:p>
        </p:txBody>
      </p:sp>
      <p:sp>
        <p:nvSpPr>
          <p:cNvPr id="162822" name="Rectangle 6"/>
          <p:cNvSpPr>
            <a:spLocks noChangeArrowheads="1"/>
          </p:cNvSpPr>
          <p:nvPr/>
        </p:nvSpPr>
        <p:spPr bwMode="auto">
          <a:xfrm>
            <a:off x="228600" y="381000"/>
            <a:ext cx="6705600" cy="914400"/>
          </a:xfrm>
          <a:prstGeom prst="rect">
            <a:avLst/>
          </a:prstGeom>
          <a:solidFill>
            <a:schemeClr val="accent1"/>
          </a:solidFill>
          <a:ln w="9525">
            <a:solidFill>
              <a:schemeClr val="tx1"/>
            </a:solidFill>
            <a:miter lim="800000"/>
            <a:headEnd/>
            <a:tailEnd/>
          </a:ln>
          <a:effectLst>
            <a:prstShdw prst="shdw13" dist="53882" dir="13500000">
              <a:schemeClr val="bg2">
                <a:alpha val="50000"/>
              </a:schemeClr>
            </a:prstShdw>
          </a:effectLst>
        </p:spPr>
        <p:txBody>
          <a:bodyPr wrap="none" anchor="ctr"/>
          <a:lstStyle/>
          <a:p>
            <a:pPr algn="ctr" eaLnBrk="0" hangingPunct="0"/>
            <a:endParaRPr lang="en-US" sz="2400" b="1">
              <a:solidFill>
                <a:schemeClr val="accent2"/>
              </a:solidFill>
            </a:endParaRPr>
          </a:p>
          <a:p>
            <a:pPr algn="ctr" eaLnBrk="0" hangingPunct="0"/>
            <a:r>
              <a:rPr lang="en-US" sz="2800" b="1">
                <a:solidFill>
                  <a:srgbClr val="FF9900"/>
                </a:solidFill>
                <a:latin typeface="Times New Roman" pitchFamily="18" charset="0"/>
              </a:rPr>
              <a:t>3. THỊ TRƯỜNG CHÂU ÂU</a:t>
            </a:r>
          </a:p>
          <a:p>
            <a:pPr algn="ctr" eaLnBrk="0" hangingPunct="0"/>
            <a:r>
              <a:rPr lang="en-US" sz="2800" b="1">
                <a:solidFill>
                  <a:srgbClr val="FF9900"/>
                </a:solidFill>
                <a:latin typeface="Times New Roman" pitchFamily="18" charset="0"/>
              </a:rPr>
              <a:t>Rào cản kỹ thuật trong thương mại </a:t>
            </a:r>
          </a:p>
          <a:p>
            <a:pPr algn="ctr" eaLnBrk="0" hangingPunct="0"/>
            <a:endParaRPr lang="en-US" sz="2800">
              <a:solidFill>
                <a:srgbClr val="FF9900"/>
              </a:solidFill>
              <a:latin typeface="Times New Roman" pitchFamily="18" charset="0"/>
            </a:endParaRPr>
          </a:p>
        </p:txBody>
      </p:sp>
      <p:pic>
        <p:nvPicPr>
          <p:cNvPr id="162823" name="Picture 7" descr="imag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1400" y="381000"/>
            <a:ext cx="1447800" cy="965200"/>
          </a:xfrm>
          <a:prstGeom prst="rect">
            <a:avLst/>
          </a:prstGeom>
          <a:noFill/>
          <a:extLst>
            <a:ext uri="{909E8E84-426E-40DD-AFC4-6F175D3DCCD1}">
              <a14:hiddenFill xmlns:a14="http://schemas.microsoft.com/office/drawing/2010/main">
                <a:solidFill>
                  <a:srgbClr val="FFFFFF"/>
                </a:solidFill>
              </a14:hiddenFill>
            </a:ext>
          </a:extLst>
        </p:spPr>
      </p:pic>
      <p:pic>
        <p:nvPicPr>
          <p:cNvPr id="162824" name="Picture 8" descr="imag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1400" y="4648200"/>
            <a:ext cx="2362200" cy="1571625"/>
          </a:xfrm>
          <a:prstGeom prst="rect">
            <a:avLst/>
          </a:prstGeom>
          <a:noFill/>
          <a:extLst>
            <a:ext uri="{909E8E84-426E-40DD-AFC4-6F175D3DCCD1}">
              <a14:hiddenFill xmlns:a14="http://schemas.microsoft.com/office/drawing/2010/main">
                <a:solidFill>
                  <a:srgbClr val="FFFFFF"/>
                </a:solidFill>
              </a14:hiddenFill>
            </a:ext>
          </a:extLst>
        </p:spPr>
      </p:pic>
      <p:pic>
        <p:nvPicPr>
          <p:cNvPr id="162825" name="Picture 9" descr="EU_lamp_energy_classe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0" y="4572000"/>
            <a:ext cx="28575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59600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Text Box 11"/>
          <p:cNvSpPr txBox="1">
            <a:spLocks noChangeArrowheads="1"/>
          </p:cNvSpPr>
          <p:nvPr/>
        </p:nvSpPr>
        <p:spPr bwMode="auto">
          <a:xfrm>
            <a:off x="8382000" y="6400800"/>
            <a:ext cx="5778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400" b="1" i="1"/>
              <a:t>2015</a:t>
            </a:r>
          </a:p>
        </p:txBody>
      </p:sp>
      <p:sp>
        <p:nvSpPr>
          <p:cNvPr id="163843" name="Text Box 3"/>
          <p:cNvSpPr txBox="1">
            <a:spLocks noChangeArrowheads="1"/>
          </p:cNvSpPr>
          <p:nvPr/>
        </p:nvSpPr>
        <p:spPr bwMode="auto">
          <a:xfrm>
            <a:off x="1905000" y="5453063"/>
            <a:ext cx="6629400" cy="64135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0" hangingPunct="0"/>
            <a:endParaRPr lang="en-US" sz="3600"/>
          </a:p>
        </p:txBody>
      </p:sp>
      <p:sp>
        <p:nvSpPr>
          <p:cNvPr id="163844" name="Text Box 4"/>
          <p:cNvSpPr txBox="1">
            <a:spLocks noChangeArrowheads="1"/>
          </p:cNvSpPr>
          <p:nvPr/>
        </p:nvSpPr>
        <p:spPr bwMode="auto">
          <a:xfrm>
            <a:off x="1981200" y="5453063"/>
            <a:ext cx="6248400" cy="64135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0" hangingPunct="0"/>
            <a:endParaRPr lang="en-US" sz="3600"/>
          </a:p>
        </p:txBody>
      </p:sp>
      <p:sp>
        <p:nvSpPr>
          <p:cNvPr id="163845" name="Rectangle 5"/>
          <p:cNvSpPr>
            <a:spLocks noChangeArrowheads="1"/>
          </p:cNvSpPr>
          <p:nvPr/>
        </p:nvSpPr>
        <p:spPr bwMode="auto">
          <a:xfrm>
            <a:off x="152400" y="1371600"/>
            <a:ext cx="8077200" cy="8872538"/>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marL="457200" indent="-457200" eaLnBrk="0" hangingPunct="0"/>
            <a:r>
              <a:rPr lang="en-US" sz="2400" b="1">
                <a:latin typeface="Times New Roman" pitchFamily="18" charset="0"/>
              </a:rPr>
              <a:t>	 </a:t>
            </a:r>
            <a:r>
              <a:rPr lang="en-US"/>
              <a:t> </a:t>
            </a:r>
            <a:endParaRPr lang="en-US" b="1">
              <a:solidFill>
                <a:srgbClr val="990033"/>
              </a:solidFill>
            </a:endParaRPr>
          </a:p>
          <a:p>
            <a:pPr marL="457200" indent="-457200" eaLnBrk="0" hangingPunct="0"/>
            <a:r>
              <a:rPr lang="en-US" sz="2800" b="1">
                <a:solidFill>
                  <a:srgbClr val="990033"/>
                </a:solidFill>
              </a:rPr>
              <a:t>                       </a:t>
            </a:r>
            <a:r>
              <a:rPr lang="en-US" sz="4400" b="1">
                <a:solidFill>
                  <a:schemeClr val="accent2"/>
                </a:solidFill>
                <a:latin typeface="Times New Roman" pitchFamily="18" charset="0"/>
              </a:rPr>
              <a:t>Xin cám ơn</a:t>
            </a:r>
          </a:p>
          <a:p>
            <a:pPr marL="457200" indent="-457200" eaLnBrk="0" hangingPunct="0"/>
            <a:endParaRPr lang="en-US" sz="4400" b="1">
              <a:solidFill>
                <a:schemeClr val="accent2"/>
              </a:solidFill>
              <a:latin typeface="Times New Roman" pitchFamily="18" charset="0"/>
            </a:endParaRPr>
          </a:p>
          <a:p>
            <a:pPr marL="457200" indent="-457200" eaLnBrk="0" hangingPunct="0"/>
            <a:endParaRPr lang="en-US" sz="3600" b="1">
              <a:solidFill>
                <a:schemeClr val="accent2"/>
              </a:solidFill>
              <a:latin typeface="Times New Roman" pitchFamily="18" charset="0"/>
            </a:endParaRPr>
          </a:p>
          <a:p>
            <a:pPr marL="457200" indent="-457200" eaLnBrk="0" hangingPunct="0"/>
            <a:r>
              <a:rPr lang="en-US" sz="3600" b="1">
                <a:solidFill>
                  <a:schemeClr val="accent2"/>
                </a:solidFill>
                <a:latin typeface="Times New Roman" pitchFamily="18" charset="0"/>
              </a:rPr>
              <a:t>                      </a:t>
            </a:r>
            <a:r>
              <a:rPr lang="en-US" sz="4000" b="1">
                <a:solidFill>
                  <a:schemeClr val="accent2"/>
                </a:solidFill>
                <a:latin typeface="Times New Roman" pitchFamily="18" charset="0"/>
              </a:rPr>
              <a:t>HỎI ĐÁP</a:t>
            </a:r>
          </a:p>
          <a:p>
            <a:pPr marL="457200" indent="-457200" eaLnBrk="0" hangingPunct="0"/>
            <a:endParaRPr lang="en-US" sz="4000" b="1">
              <a:solidFill>
                <a:schemeClr val="accent2"/>
              </a:solidFill>
              <a:latin typeface="Times New Roman" pitchFamily="18" charset="0"/>
            </a:endParaRPr>
          </a:p>
          <a:p>
            <a:pPr marL="457200" indent="-457200" eaLnBrk="0" hangingPunct="0"/>
            <a:r>
              <a:rPr lang="en-US" sz="2800" b="1">
                <a:solidFill>
                  <a:schemeClr val="accent2"/>
                </a:solidFill>
                <a:latin typeface="Times New Roman" pitchFamily="18" charset="0"/>
              </a:rPr>
              <a:t>           </a:t>
            </a:r>
            <a:endParaRPr lang="en-US" sz="2400" b="1">
              <a:solidFill>
                <a:schemeClr val="accent2"/>
              </a:solidFill>
              <a:latin typeface="Times New Roman" pitchFamily="18" charset="0"/>
            </a:endParaRPr>
          </a:p>
          <a:p>
            <a:pPr marL="457200" indent="-457200" eaLnBrk="0" hangingPunct="0"/>
            <a:endParaRPr lang="en-US" sz="2800" b="1">
              <a:solidFill>
                <a:schemeClr val="accent2"/>
              </a:solidFill>
              <a:latin typeface="Times New Roman" pitchFamily="18" charset="0"/>
            </a:endParaRPr>
          </a:p>
          <a:p>
            <a:pPr marL="457200" indent="-457200" eaLnBrk="0" hangingPunct="0"/>
            <a:endParaRPr lang="en-US" sz="2800" b="1">
              <a:solidFill>
                <a:schemeClr val="accent2"/>
              </a:solidFill>
              <a:latin typeface="Times New Roman" pitchFamily="18" charset="0"/>
            </a:endParaRPr>
          </a:p>
          <a:p>
            <a:pPr marL="457200" indent="-457200" eaLnBrk="0" hangingPunct="0"/>
            <a:endParaRPr lang="en-US" sz="2800" b="1">
              <a:solidFill>
                <a:schemeClr val="accent2"/>
              </a:solidFill>
              <a:latin typeface="Times New Roman" pitchFamily="18" charset="0"/>
            </a:endParaRPr>
          </a:p>
          <a:p>
            <a:pPr marL="457200" indent="-457200" eaLnBrk="0" hangingPunct="0"/>
            <a:endParaRPr lang="en-US" sz="2800" b="1">
              <a:solidFill>
                <a:schemeClr val="accent2"/>
              </a:solidFill>
              <a:latin typeface="Times New Roman" pitchFamily="18" charset="0"/>
            </a:endParaRPr>
          </a:p>
          <a:p>
            <a:pPr marL="457200" indent="-457200" eaLnBrk="0" hangingPunct="0"/>
            <a:r>
              <a:rPr lang="en-US" sz="2800" b="1">
                <a:solidFill>
                  <a:schemeClr val="accent2"/>
                </a:solidFill>
              </a:rPr>
              <a:t>       </a:t>
            </a:r>
          </a:p>
          <a:p>
            <a:pPr marL="457200" indent="-457200" eaLnBrk="0" hangingPunct="0"/>
            <a:endParaRPr lang="en-US" sz="2800" b="1">
              <a:solidFill>
                <a:schemeClr val="accent2"/>
              </a:solidFill>
            </a:endParaRPr>
          </a:p>
          <a:p>
            <a:pPr marL="457200" indent="-457200" eaLnBrk="0" hangingPunct="0"/>
            <a:endParaRPr lang="en-US" sz="2800" b="1">
              <a:solidFill>
                <a:schemeClr val="accent2"/>
              </a:solidFill>
            </a:endParaRPr>
          </a:p>
          <a:p>
            <a:pPr marL="457200" indent="-457200" eaLnBrk="0" hangingPunct="0"/>
            <a:endParaRPr lang="en-US" sz="2800" b="1">
              <a:solidFill>
                <a:schemeClr val="accent2"/>
              </a:solidFill>
            </a:endParaRPr>
          </a:p>
          <a:p>
            <a:pPr marL="457200" indent="-457200" eaLnBrk="0" hangingPunct="0"/>
            <a:endParaRPr lang="en-US" sz="2800" b="1">
              <a:solidFill>
                <a:schemeClr val="accent2"/>
              </a:solidFill>
            </a:endParaRPr>
          </a:p>
          <a:p>
            <a:pPr marL="457200" indent="-457200" eaLnBrk="0" hangingPunct="0"/>
            <a:endParaRPr lang="en-US" sz="2800" b="1">
              <a:solidFill>
                <a:schemeClr val="accent2"/>
              </a:solidFill>
            </a:endParaRPr>
          </a:p>
          <a:p>
            <a:pPr marL="457200" indent="-457200" eaLnBrk="0" hangingPunct="0"/>
            <a:endParaRPr lang="en-US" sz="2000" b="1">
              <a:solidFill>
                <a:schemeClr val="accent2"/>
              </a:solidFill>
            </a:endParaRPr>
          </a:p>
          <a:p>
            <a:pPr marL="457200" indent="-457200" eaLnBrk="0" hangingPunct="0"/>
            <a:endParaRPr lang="en-US" sz="2000" b="1">
              <a:solidFill>
                <a:schemeClr val="accent2"/>
              </a:solidFill>
            </a:endParaRPr>
          </a:p>
        </p:txBody>
      </p:sp>
    </p:spTree>
    <p:extLst>
      <p:ext uri="{BB962C8B-B14F-4D97-AF65-F5344CB8AC3E}">
        <p14:creationId xmlns:p14="http://schemas.microsoft.com/office/powerpoint/2010/main" val="41029731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177835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Text Box 11"/>
          <p:cNvSpPr txBox="1">
            <a:spLocks noChangeArrowheads="1"/>
          </p:cNvSpPr>
          <p:nvPr/>
        </p:nvSpPr>
        <p:spPr bwMode="auto">
          <a:xfrm>
            <a:off x="8382000" y="6400800"/>
            <a:ext cx="5778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400" b="1" i="1"/>
              <a:t>2015</a:t>
            </a:r>
          </a:p>
        </p:txBody>
      </p:sp>
      <p:sp>
        <p:nvSpPr>
          <p:cNvPr id="147461" name="Text Box 5"/>
          <p:cNvSpPr txBox="1">
            <a:spLocks noChangeArrowheads="1"/>
          </p:cNvSpPr>
          <p:nvPr/>
        </p:nvSpPr>
        <p:spPr bwMode="auto">
          <a:xfrm>
            <a:off x="1905000" y="5453063"/>
            <a:ext cx="6629400" cy="64135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0" hangingPunct="0"/>
            <a:endParaRPr lang="en-US" sz="3600"/>
          </a:p>
        </p:txBody>
      </p:sp>
      <p:sp>
        <p:nvSpPr>
          <p:cNvPr id="147462" name="Text Box 6"/>
          <p:cNvSpPr txBox="1">
            <a:spLocks noChangeArrowheads="1"/>
          </p:cNvSpPr>
          <p:nvPr/>
        </p:nvSpPr>
        <p:spPr bwMode="auto">
          <a:xfrm>
            <a:off x="1981200" y="5453063"/>
            <a:ext cx="6248400" cy="64135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0" hangingPunct="0"/>
            <a:endParaRPr lang="en-US" sz="3600"/>
          </a:p>
        </p:txBody>
      </p:sp>
      <p:sp>
        <p:nvSpPr>
          <p:cNvPr id="147463" name="Rectangle 7"/>
          <p:cNvSpPr>
            <a:spLocks noChangeArrowheads="1"/>
          </p:cNvSpPr>
          <p:nvPr/>
        </p:nvSpPr>
        <p:spPr bwMode="auto">
          <a:xfrm>
            <a:off x="1295400" y="2667000"/>
            <a:ext cx="7543800" cy="4359275"/>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marL="457200" indent="-457200" eaLnBrk="0" hangingPunct="0"/>
            <a:r>
              <a:rPr lang="en-US" sz="2400" b="1" i="1"/>
              <a:t>                      </a:t>
            </a:r>
          </a:p>
          <a:p>
            <a:pPr marL="457200" indent="-457200" eaLnBrk="0" hangingPunct="0"/>
            <a:endParaRPr lang="en-US" sz="2400" b="1" i="1"/>
          </a:p>
          <a:p>
            <a:pPr marL="457200" indent="-457200" eaLnBrk="0" hangingPunct="0"/>
            <a:endParaRPr lang="en-US" sz="2400" b="1" i="1"/>
          </a:p>
          <a:p>
            <a:pPr marL="457200" indent="-457200" eaLnBrk="0" hangingPunct="0"/>
            <a:r>
              <a:rPr lang="en-US" sz="2800" b="1">
                <a:solidFill>
                  <a:schemeClr val="accent2"/>
                </a:solidFill>
              </a:rPr>
              <a:t>       </a:t>
            </a:r>
          </a:p>
          <a:p>
            <a:pPr marL="457200" indent="-457200" eaLnBrk="0" hangingPunct="0"/>
            <a:endParaRPr lang="en-US" sz="2800" b="1">
              <a:solidFill>
                <a:schemeClr val="accent2"/>
              </a:solidFill>
            </a:endParaRPr>
          </a:p>
          <a:p>
            <a:pPr marL="457200" indent="-457200" eaLnBrk="0" hangingPunct="0"/>
            <a:endParaRPr lang="en-US" sz="2800" b="1">
              <a:solidFill>
                <a:schemeClr val="accent2"/>
              </a:solidFill>
            </a:endParaRPr>
          </a:p>
          <a:p>
            <a:pPr marL="457200" indent="-457200" eaLnBrk="0" hangingPunct="0"/>
            <a:endParaRPr lang="en-US" sz="2800" b="1">
              <a:solidFill>
                <a:schemeClr val="accent2"/>
              </a:solidFill>
            </a:endParaRPr>
          </a:p>
          <a:p>
            <a:pPr marL="457200" indent="-457200" eaLnBrk="0" hangingPunct="0"/>
            <a:endParaRPr lang="en-US" sz="2800" b="1">
              <a:solidFill>
                <a:schemeClr val="accent2"/>
              </a:solidFill>
            </a:endParaRPr>
          </a:p>
          <a:p>
            <a:pPr marL="457200" indent="-457200" eaLnBrk="0" hangingPunct="0"/>
            <a:endParaRPr lang="en-US" sz="2800" b="1">
              <a:solidFill>
                <a:schemeClr val="accent2"/>
              </a:solidFill>
            </a:endParaRPr>
          </a:p>
          <a:p>
            <a:pPr marL="457200" indent="-457200" eaLnBrk="0" hangingPunct="0"/>
            <a:endParaRPr lang="en-US" sz="2000" b="1">
              <a:solidFill>
                <a:schemeClr val="accent2"/>
              </a:solidFill>
            </a:endParaRPr>
          </a:p>
          <a:p>
            <a:pPr marL="457200" indent="-457200" eaLnBrk="0" hangingPunct="0"/>
            <a:endParaRPr lang="en-US" sz="2000" b="1">
              <a:solidFill>
                <a:schemeClr val="accent2"/>
              </a:solidFill>
            </a:endParaRPr>
          </a:p>
        </p:txBody>
      </p:sp>
      <p:pic>
        <p:nvPicPr>
          <p:cNvPr id="147464" name="Picture 8" descr="imag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819400"/>
            <a:ext cx="1609725" cy="1214438"/>
          </a:xfrm>
          <a:prstGeom prst="rect">
            <a:avLst/>
          </a:prstGeom>
          <a:noFill/>
          <a:extLst>
            <a:ext uri="{909E8E84-426E-40DD-AFC4-6F175D3DCCD1}">
              <a14:hiddenFill xmlns:a14="http://schemas.microsoft.com/office/drawing/2010/main">
                <a:solidFill>
                  <a:srgbClr val="FFFFFF"/>
                </a:solidFill>
              </a14:hiddenFill>
            </a:ext>
          </a:extLst>
        </p:spPr>
      </p:pic>
      <p:pic>
        <p:nvPicPr>
          <p:cNvPr id="147465" name="Picture 9" descr="imagesCA8VE8C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2971800"/>
            <a:ext cx="1981200" cy="1004888"/>
          </a:xfrm>
          <a:prstGeom prst="rect">
            <a:avLst/>
          </a:prstGeom>
          <a:noFill/>
          <a:extLst>
            <a:ext uri="{909E8E84-426E-40DD-AFC4-6F175D3DCCD1}">
              <a14:hiddenFill xmlns:a14="http://schemas.microsoft.com/office/drawing/2010/main">
                <a:solidFill>
                  <a:srgbClr val="FFFFFF"/>
                </a:solidFill>
              </a14:hiddenFill>
            </a:ext>
          </a:extLst>
        </p:spPr>
      </p:pic>
      <p:pic>
        <p:nvPicPr>
          <p:cNvPr id="147466" name="Picture 10" descr="4-1"/>
          <p:cNvPicPr>
            <a:picLocks noChangeAspect="1" noChangeArrowheads="1"/>
          </p:cNvPicPr>
          <p:nvPr/>
        </p:nvPicPr>
        <p:blipFill>
          <a:blip r:embed="rId4" cstate="print">
            <a:extLst>
              <a:ext uri="{28A0092B-C50C-407E-A947-70E740481C1C}">
                <a14:useLocalDpi xmlns:a14="http://schemas.microsoft.com/office/drawing/2010/main" val="0"/>
              </a:ext>
            </a:extLst>
          </a:blip>
          <a:srcRect t="13251" b="16519"/>
          <a:stretch>
            <a:fillRect/>
          </a:stretch>
        </p:blipFill>
        <p:spPr bwMode="auto">
          <a:xfrm>
            <a:off x="7467600" y="609600"/>
            <a:ext cx="1371600"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7467" name="Picture 11" descr="image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1600" y="4724400"/>
            <a:ext cx="1676400" cy="1676400"/>
          </a:xfrm>
          <a:prstGeom prst="rect">
            <a:avLst/>
          </a:prstGeom>
          <a:noFill/>
          <a:extLst>
            <a:ext uri="{909E8E84-426E-40DD-AFC4-6F175D3DCCD1}">
              <a14:hiddenFill xmlns:a14="http://schemas.microsoft.com/office/drawing/2010/main">
                <a:solidFill>
                  <a:srgbClr val="FFFFFF"/>
                </a:solidFill>
              </a14:hiddenFill>
            </a:ext>
          </a:extLst>
        </p:spPr>
      </p:pic>
      <p:pic>
        <p:nvPicPr>
          <p:cNvPr id="147468" name="Picture 12" descr="images"/>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05200" y="4724400"/>
            <a:ext cx="1790700" cy="1790700"/>
          </a:xfrm>
          <a:prstGeom prst="rect">
            <a:avLst/>
          </a:prstGeom>
          <a:noFill/>
          <a:extLst>
            <a:ext uri="{909E8E84-426E-40DD-AFC4-6F175D3DCCD1}">
              <a14:hiddenFill xmlns:a14="http://schemas.microsoft.com/office/drawing/2010/main">
                <a:solidFill>
                  <a:srgbClr val="FFFFFF"/>
                </a:solidFill>
              </a14:hiddenFill>
            </a:ext>
          </a:extLst>
        </p:spPr>
      </p:pic>
      <p:pic>
        <p:nvPicPr>
          <p:cNvPr id="147469" name="Picture 13" descr="index"/>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10200" y="2743200"/>
            <a:ext cx="3086100" cy="1323975"/>
          </a:xfrm>
          <a:prstGeom prst="rect">
            <a:avLst/>
          </a:prstGeom>
          <a:noFill/>
          <a:extLst>
            <a:ext uri="{909E8E84-426E-40DD-AFC4-6F175D3DCCD1}">
              <a14:hiddenFill xmlns:a14="http://schemas.microsoft.com/office/drawing/2010/main">
                <a:solidFill>
                  <a:srgbClr val="FFFFFF"/>
                </a:solidFill>
              </a14:hiddenFill>
            </a:ext>
          </a:extLst>
        </p:spPr>
      </p:pic>
      <p:pic>
        <p:nvPicPr>
          <p:cNvPr id="147470" name="Picture 14" descr="logo_fimko_emc_2008-02-0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715000" y="4800600"/>
            <a:ext cx="2957513" cy="1489075"/>
          </a:xfrm>
          <a:prstGeom prst="rect">
            <a:avLst/>
          </a:prstGeom>
          <a:noFill/>
          <a:extLst>
            <a:ext uri="{909E8E84-426E-40DD-AFC4-6F175D3DCCD1}">
              <a14:hiddenFill xmlns:a14="http://schemas.microsoft.com/office/drawing/2010/main">
                <a:solidFill>
                  <a:srgbClr val="FFFFFF"/>
                </a:solidFill>
              </a14:hiddenFill>
            </a:ext>
          </a:extLst>
        </p:spPr>
      </p:pic>
      <p:sp>
        <p:nvSpPr>
          <p:cNvPr id="147471" name="Rectangle 15"/>
          <p:cNvSpPr>
            <a:spLocks noChangeArrowheads="1"/>
          </p:cNvSpPr>
          <p:nvPr/>
        </p:nvSpPr>
        <p:spPr bwMode="auto">
          <a:xfrm>
            <a:off x="838200" y="762000"/>
            <a:ext cx="6172200" cy="914400"/>
          </a:xfrm>
          <a:prstGeom prst="rect">
            <a:avLst/>
          </a:prstGeom>
          <a:solidFill>
            <a:schemeClr val="accent1"/>
          </a:solidFill>
          <a:ln w="9525">
            <a:solidFill>
              <a:schemeClr val="tx1"/>
            </a:solidFill>
            <a:miter lim="800000"/>
            <a:headEnd/>
            <a:tailEnd/>
          </a:ln>
          <a:effectLst>
            <a:prstShdw prst="shdw13" dist="53882" dir="13500000">
              <a:schemeClr val="bg2">
                <a:alpha val="50000"/>
              </a:schemeClr>
            </a:prstShdw>
          </a:effectLst>
        </p:spPr>
        <p:txBody>
          <a:bodyPr wrap="none" anchor="ctr"/>
          <a:lstStyle/>
          <a:p>
            <a:pPr algn="ctr" eaLnBrk="0" hangingPunct="0"/>
            <a:endParaRPr lang="en-US" sz="2400" b="1">
              <a:solidFill>
                <a:schemeClr val="accent2"/>
              </a:solidFill>
            </a:endParaRPr>
          </a:p>
          <a:p>
            <a:pPr algn="ctr" eaLnBrk="0" hangingPunct="0"/>
            <a:r>
              <a:rPr lang="en-US" sz="2800" b="1">
                <a:solidFill>
                  <a:srgbClr val="FF9900"/>
                </a:solidFill>
                <a:latin typeface="Times New Roman" pitchFamily="18" charset="0"/>
              </a:rPr>
              <a:t>Một số dấu hiệu thường thấy trên các</a:t>
            </a:r>
          </a:p>
          <a:p>
            <a:pPr algn="ctr" eaLnBrk="0" hangingPunct="0"/>
            <a:r>
              <a:rPr lang="en-US" sz="2800" b="1">
                <a:solidFill>
                  <a:srgbClr val="FF9900"/>
                </a:solidFill>
                <a:latin typeface="Times New Roman" pitchFamily="18" charset="0"/>
              </a:rPr>
              <a:t> sản phẩm điện gia dụng:</a:t>
            </a:r>
          </a:p>
          <a:p>
            <a:pPr algn="ctr" eaLnBrk="0" hangingPunct="0"/>
            <a:endParaRPr lang="en-US" sz="2800">
              <a:solidFill>
                <a:srgbClr val="FF9900"/>
              </a:solidFill>
              <a:latin typeface="Times New Roman" pitchFamily="18" charset="0"/>
            </a:endParaRPr>
          </a:p>
        </p:txBody>
      </p:sp>
    </p:spTree>
    <p:extLst>
      <p:ext uri="{BB962C8B-B14F-4D97-AF65-F5344CB8AC3E}">
        <p14:creationId xmlns:p14="http://schemas.microsoft.com/office/powerpoint/2010/main" val="5463972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Text Box 11"/>
          <p:cNvSpPr txBox="1">
            <a:spLocks noChangeArrowheads="1"/>
          </p:cNvSpPr>
          <p:nvPr/>
        </p:nvSpPr>
        <p:spPr bwMode="auto">
          <a:xfrm>
            <a:off x="8382000" y="6400800"/>
            <a:ext cx="5778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400" b="1" i="1"/>
              <a:t>2015</a:t>
            </a:r>
          </a:p>
        </p:txBody>
      </p:sp>
      <p:sp>
        <p:nvSpPr>
          <p:cNvPr id="148483" name="Text Box 3"/>
          <p:cNvSpPr txBox="1">
            <a:spLocks noChangeArrowheads="1"/>
          </p:cNvSpPr>
          <p:nvPr/>
        </p:nvSpPr>
        <p:spPr bwMode="auto">
          <a:xfrm>
            <a:off x="1905000" y="5453063"/>
            <a:ext cx="6629400" cy="64135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0" hangingPunct="0"/>
            <a:endParaRPr lang="en-US" sz="3600"/>
          </a:p>
        </p:txBody>
      </p:sp>
      <p:sp>
        <p:nvSpPr>
          <p:cNvPr id="148484" name="Text Box 4"/>
          <p:cNvSpPr txBox="1">
            <a:spLocks noChangeArrowheads="1"/>
          </p:cNvSpPr>
          <p:nvPr/>
        </p:nvSpPr>
        <p:spPr bwMode="auto">
          <a:xfrm>
            <a:off x="1981200" y="5453063"/>
            <a:ext cx="6248400" cy="64135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0" hangingPunct="0"/>
            <a:endParaRPr lang="en-US" sz="3600"/>
          </a:p>
        </p:txBody>
      </p:sp>
      <p:sp>
        <p:nvSpPr>
          <p:cNvPr id="148485" name="Rectangle 5"/>
          <p:cNvSpPr>
            <a:spLocks noChangeArrowheads="1"/>
          </p:cNvSpPr>
          <p:nvPr/>
        </p:nvSpPr>
        <p:spPr bwMode="auto">
          <a:xfrm>
            <a:off x="533400" y="2057400"/>
            <a:ext cx="8077200" cy="6797675"/>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marL="457200" indent="-457200" eaLnBrk="0" hangingPunct="0">
              <a:buFontTx/>
              <a:buChar char="•"/>
            </a:pPr>
            <a:r>
              <a:rPr lang="en-US" sz="2800" b="1">
                <a:latin typeface="Times New Roman" pitchFamily="18" charset="0"/>
              </a:rPr>
              <a:t>Chứng nhận của bên thứ 3- một Tổ chức độc lập </a:t>
            </a:r>
          </a:p>
          <a:p>
            <a:pPr marL="457200" indent="-457200" eaLnBrk="0" hangingPunct="0">
              <a:buFontTx/>
              <a:buChar char="•"/>
            </a:pPr>
            <a:r>
              <a:rPr lang="en-US" sz="2800" b="1">
                <a:latin typeface="Times New Roman" pitchFamily="18" charset="0"/>
              </a:rPr>
              <a:t>Chứng nhận tự nguyện </a:t>
            </a:r>
          </a:p>
          <a:p>
            <a:pPr marL="457200" indent="-457200" eaLnBrk="0" hangingPunct="0">
              <a:buFontTx/>
              <a:buChar char="•"/>
            </a:pPr>
            <a:r>
              <a:rPr lang="en-US" sz="2800" b="1">
                <a:latin typeface="Times New Roman" pitchFamily="18" charset="0"/>
              </a:rPr>
              <a:t>Chuẩn mực để chứng nhận là tiêu chuẩn</a:t>
            </a:r>
            <a:r>
              <a:rPr lang="en-US" sz="2400" b="1"/>
              <a:t> </a:t>
            </a:r>
          </a:p>
          <a:p>
            <a:pPr marL="457200" indent="-457200" eaLnBrk="0" hangingPunct="0">
              <a:buFontTx/>
              <a:buChar char="•"/>
            </a:pPr>
            <a:r>
              <a:rPr lang="en-US" sz="2800" b="1">
                <a:latin typeface="Times New Roman" pitchFamily="18" charset="0"/>
              </a:rPr>
              <a:t>Kết quả chứng nhận:</a:t>
            </a:r>
            <a:r>
              <a:rPr lang="en-US" sz="2400" b="1">
                <a:latin typeface="Times New Roman" pitchFamily="18" charset="0"/>
              </a:rPr>
              <a:t> Sản phẩm được cấp giấy chứng nhận của Tổ chức chứng nhận  và được mang dấu phù hợp (dấu hợp chuẩn). Dấu hợp chuẩn thuộc quyền sở hữu của Tổ chức chứng nhận                 </a:t>
            </a:r>
          </a:p>
          <a:p>
            <a:pPr marL="457200" indent="-457200" eaLnBrk="0" hangingPunct="0"/>
            <a:endParaRPr lang="en-US" sz="2400" b="1">
              <a:latin typeface="Times New Roman" pitchFamily="18" charset="0"/>
            </a:endParaRPr>
          </a:p>
          <a:p>
            <a:pPr marL="457200" indent="-457200" eaLnBrk="0" hangingPunct="0"/>
            <a:endParaRPr lang="en-US" sz="2400" b="1">
              <a:latin typeface="Times New Roman" pitchFamily="18" charset="0"/>
            </a:endParaRPr>
          </a:p>
          <a:p>
            <a:pPr marL="457200" indent="-457200" eaLnBrk="0" hangingPunct="0"/>
            <a:r>
              <a:rPr lang="en-US" sz="2800" b="1">
                <a:solidFill>
                  <a:schemeClr val="accent2"/>
                </a:solidFill>
              </a:rPr>
              <a:t>       </a:t>
            </a:r>
          </a:p>
          <a:p>
            <a:pPr marL="457200" indent="-457200" eaLnBrk="0" hangingPunct="0"/>
            <a:endParaRPr lang="en-US" sz="2800" b="1">
              <a:solidFill>
                <a:schemeClr val="accent2"/>
              </a:solidFill>
            </a:endParaRPr>
          </a:p>
          <a:p>
            <a:pPr marL="457200" indent="-457200" eaLnBrk="0" hangingPunct="0"/>
            <a:endParaRPr lang="en-US" sz="2800" b="1">
              <a:solidFill>
                <a:schemeClr val="accent2"/>
              </a:solidFill>
            </a:endParaRPr>
          </a:p>
          <a:p>
            <a:pPr marL="457200" indent="-457200" eaLnBrk="0" hangingPunct="0"/>
            <a:endParaRPr lang="en-US" sz="2800" b="1">
              <a:solidFill>
                <a:schemeClr val="accent2"/>
              </a:solidFill>
            </a:endParaRPr>
          </a:p>
          <a:p>
            <a:pPr marL="457200" indent="-457200" eaLnBrk="0" hangingPunct="0"/>
            <a:endParaRPr lang="en-US" sz="2800" b="1">
              <a:solidFill>
                <a:schemeClr val="accent2"/>
              </a:solidFill>
            </a:endParaRPr>
          </a:p>
          <a:p>
            <a:pPr marL="457200" indent="-457200" eaLnBrk="0" hangingPunct="0"/>
            <a:endParaRPr lang="en-US" sz="2800" b="1">
              <a:solidFill>
                <a:schemeClr val="accent2"/>
              </a:solidFill>
            </a:endParaRPr>
          </a:p>
          <a:p>
            <a:pPr marL="457200" indent="-457200" eaLnBrk="0" hangingPunct="0"/>
            <a:endParaRPr lang="en-US" sz="2000" b="1">
              <a:solidFill>
                <a:schemeClr val="accent2"/>
              </a:solidFill>
            </a:endParaRPr>
          </a:p>
          <a:p>
            <a:pPr marL="457200" indent="-457200" eaLnBrk="0" hangingPunct="0"/>
            <a:endParaRPr lang="en-US" sz="2000" b="1">
              <a:solidFill>
                <a:schemeClr val="accent2"/>
              </a:solidFill>
            </a:endParaRPr>
          </a:p>
        </p:txBody>
      </p:sp>
      <p:sp>
        <p:nvSpPr>
          <p:cNvPr id="148493" name="Rectangle 13"/>
          <p:cNvSpPr>
            <a:spLocks noChangeArrowheads="1"/>
          </p:cNvSpPr>
          <p:nvPr/>
        </p:nvSpPr>
        <p:spPr bwMode="auto">
          <a:xfrm>
            <a:off x="990600" y="457200"/>
            <a:ext cx="6705600" cy="914400"/>
          </a:xfrm>
          <a:prstGeom prst="rect">
            <a:avLst/>
          </a:prstGeom>
          <a:solidFill>
            <a:schemeClr val="accent1"/>
          </a:solidFill>
          <a:ln w="9525">
            <a:solidFill>
              <a:schemeClr val="tx1"/>
            </a:solidFill>
            <a:miter lim="800000"/>
            <a:headEnd/>
            <a:tailEnd/>
          </a:ln>
          <a:effectLst>
            <a:prstShdw prst="shdw13" dist="53882" dir="13500000">
              <a:schemeClr val="bg2">
                <a:alpha val="50000"/>
              </a:schemeClr>
            </a:prstShdw>
          </a:effectLst>
        </p:spPr>
        <p:txBody>
          <a:bodyPr wrap="none" anchor="ctr"/>
          <a:lstStyle/>
          <a:p>
            <a:pPr algn="ctr" eaLnBrk="0" hangingPunct="0"/>
            <a:endParaRPr lang="en-US" sz="2400" b="1">
              <a:solidFill>
                <a:schemeClr val="accent2"/>
              </a:solidFill>
            </a:endParaRPr>
          </a:p>
          <a:p>
            <a:pPr algn="ctr" eaLnBrk="0" hangingPunct="0"/>
            <a:r>
              <a:rPr lang="en-US" sz="2800" b="1">
                <a:solidFill>
                  <a:srgbClr val="FF9900"/>
                </a:solidFill>
                <a:latin typeface="Times New Roman" pitchFamily="18" charset="0"/>
              </a:rPr>
              <a:t>1. Chứng nhận phù hợp tiêu chuẩn:</a:t>
            </a:r>
          </a:p>
          <a:p>
            <a:pPr algn="ctr" eaLnBrk="0" hangingPunct="0"/>
            <a:endParaRPr lang="en-US" sz="2800">
              <a:solidFill>
                <a:srgbClr val="FF9900"/>
              </a:solidFill>
              <a:latin typeface="Times New Roman" pitchFamily="18" charset="0"/>
            </a:endParaRPr>
          </a:p>
        </p:txBody>
      </p:sp>
    </p:spTree>
    <p:extLst>
      <p:ext uri="{BB962C8B-B14F-4D97-AF65-F5344CB8AC3E}">
        <p14:creationId xmlns:p14="http://schemas.microsoft.com/office/powerpoint/2010/main" val="16020820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Text Box 11"/>
          <p:cNvSpPr txBox="1">
            <a:spLocks noChangeArrowheads="1"/>
          </p:cNvSpPr>
          <p:nvPr/>
        </p:nvSpPr>
        <p:spPr bwMode="auto">
          <a:xfrm>
            <a:off x="8382000" y="6400800"/>
            <a:ext cx="5778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400" b="1" i="1"/>
              <a:t>2015</a:t>
            </a:r>
          </a:p>
        </p:txBody>
      </p:sp>
      <p:sp>
        <p:nvSpPr>
          <p:cNvPr id="156675" name="Text Box 3"/>
          <p:cNvSpPr txBox="1">
            <a:spLocks noChangeArrowheads="1"/>
          </p:cNvSpPr>
          <p:nvPr/>
        </p:nvSpPr>
        <p:spPr bwMode="auto">
          <a:xfrm>
            <a:off x="1905000" y="5453063"/>
            <a:ext cx="6629400" cy="64135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0" hangingPunct="0"/>
            <a:endParaRPr lang="en-US" sz="3600"/>
          </a:p>
        </p:txBody>
      </p:sp>
      <p:sp>
        <p:nvSpPr>
          <p:cNvPr id="156676" name="Text Box 4"/>
          <p:cNvSpPr txBox="1">
            <a:spLocks noChangeArrowheads="1"/>
          </p:cNvSpPr>
          <p:nvPr/>
        </p:nvSpPr>
        <p:spPr bwMode="auto">
          <a:xfrm>
            <a:off x="1981200" y="5453063"/>
            <a:ext cx="6248400" cy="64135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0" hangingPunct="0"/>
            <a:endParaRPr lang="en-US" sz="3600"/>
          </a:p>
        </p:txBody>
      </p:sp>
      <p:sp>
        <p:nvSpPr>
          <p:cNvPr id="156677" name="Rectangle 5"/>
          <p:cNvSpPr>
            <a:spLocks noChangeArrowheads="1"/>
          </p:cNvSpPr>
          <p:nvPr/>
        </p:nvSpPr>
        <p:spPr bwMode="auto">
          <a:xfrm>
            <a:off x="533400" y="1676400"/>
            <a:ext cx="8077200" cy="4359275"/>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marL="457200" indent="-457200" eaLnBrk="0" hangingPunct="0">
              <a:buFontTx/>
              <a:buChar char="•"/>
            </a:pPr>
            <a:endParaRPr lang="en-US" sz="2400" b="1">
              <a:latin typeface="Times New Roman" pitchFamily="18" charset="0"/>
            </a:endParaRPr>
          </a:p>
          <a:p>
            <a:pPr marL="457200" indent="-457200" eaLnBrk="0" hangingPunct="0"/>
            <a:endParaRPr lang="en-US" sz="2400" b="1">
              <a:latin typeface="Times New Roman" pitchFamily="18" charset="0"/>
            </a:endParaRPr>
          </a:p>
          <a:p>
            <a:pPr marL="457200" indent="-457200" eaLnBrk="0" hangingPunct="0"/>
            <a:endParaRPr lang="en-US" sz="2400" b="1">
              <a:latin typeface="Times New Roman" pitchFamily="18" charset="0"/>
            </a:endParaRPr>
          </a:p>
          <a:p>
            <a:pPr marL="457200" indent="-457200" eaLnBrk="0" hangingPunct="0"/>
            <a:r>
              <a:rPr lang="en-US" sz="2800" b="1">
                <a:solidFill>
                  <a:schemeClr val="accent2"/>
                </a:solidFill>
              </a:rPr>
              <a:t>       </a:t>
            </a:r>
          </a:p>
          <a:p>
            <a:pPr marL="457200" indent="-457200" eaLnBrk="0" hangingPunct="0"/>
            <a:endParaRPr lang="en-US" sz="2800" b="1">
              <a:solidFill>
                <a:schemeClr val="accent2"/>
              </a:solidFill>
            </a:endParaRPr>
          </a:p>
          <a:p>
            <a:pPr marL="457200" indent="-457200" eaLnBrk="0" hangingPunct="0"/>
            <a:endParaRPr lang="en-US" sz="2800" b="1">
              <a:solidFill>
                <a:schemeClr val="accent2"/>
              </a:solidFill>
            </a:endParaRPr>
          </a:p>
          <a:p>
            <a:pPr marL="457200" indent="-457200" eaLnBrk="0" hangingPunct="0"/>
            <a:endParaRPr lang="en-US" sz="2800" b="1">
              <a:solidFill>
                <a:schemeClr val="accent2"/>
              </a:solidFill>
            </a:endParaRPr>
          </a:p>
          <a:p>
            <a:pPr marL="457200" indent="-457200" eaLnBrk="0" hangingPunct="0"/>
            <a:endParaRPr lang="en-US" sz="2800" b="1">
              <a:solidFill>
                <a:schemeClr val="accent2"/>
              </a:solidFill>
            </a:endParaRPr>
          </a:p>
          <a:p>
            <a:pPr marL="457200" indent="-457200" eaLnBrk="0" hangingPunct="0"/>
            <a:endParaRPr lang="en-US" sz="2800" b="1">
              <a:solidFill>
                <a:schemeClr val="accent2"/>
              </a:solidFill>
            </a:endParaRPr>
          </a:p>
          <a:p>
            <a:pPr marL="457200" indent="-457200" eaLnBrk="0" hangingPunct="0"/>
            <a:endParaRPr lang="en-US" sz="2000" b="1">
              <a:solidFill>
                <a:schemeClr val="accent2"/>
              </a:solidFill>
            </a:endParaRPr>
          </a:p>
          <a:p>
            <a:pPr marL="457200" indent="-457200" eaLnBrk="0" hangingPunct="0"/>
            <a:endParaRPr lang="en-US" sz="2000" b="1">
              <a:solidFill>
                <a:schemeClr val="accent2"/>
              </a:solidFill>
            </a:endParaRPr>
          </a:p>
        </p:txBody>
      </p:sp>
      <p:sp>
        <p:nvSpPr>
          <p:cNvPr id="156678" name="Rectangle 6"/>
          <p:cNvSpPr>
            <a:spLocks noChangeArrowheads="1"/>
          </p:cNvSpPr>
          <p:nvPr/>
        </p:nvSpPr>
        <p:spPr bwMode="auto">
          <a:xfrm>
            <a:off x="990600" y="457200"/>
            <a:ext cx="6705600" cy="914400"/>
          </a:xfrm>
          <a:prstGeom prst="rect">
            <a:avLst/>
          </a:prstGeom>
          <a:solidFill>
            <a:schemeClr val="accent1"/>
          </a:solidFill>
          <a:ln w="9525">
            <a:solidFill>
              <a:schemeClr val="tx1"/>
            </a:solidFill>
            <a:miter lim="800000"/>
            <a:headEnd/>
            <a:tailEnd/>
          </a:ln>
          <a:effectLst>
            <a:prstShdw prst="shdw13" dist="53882" dir="13500000">
              <a:schemeClr val="bg2">
                <a:alpha val="50000"/>
              </a:schemeClr>
            </a:prstShdw>
          </a:effectLst>
        </p:spPr>
        <p:txBody>
          <a:bodyPr wrap="none" anchor="ctr"/>
          <a:lstStyle/>
          <a:p>
            <a:pPr algn="ctr" eaLnBrk="0" hangingPunct="0"/>
            <a:endParaRPr lang="en-US" sz="2400" b="1">
              <a:solidFill>
                <a:schemeClr val="accent2"/>
              </a:solidFill>
            </a:endParaRPr>
          </a:p>
          <a:p>
            <a:pPr algn="ctr" eaLnBrk="0" hangingPunct="0"/>
            <a:r>
              <a:rPr lang="en-US" sz="2800" b="1">
                <a:solidFill>
                  <a:srgbClr val="FF9900"/>
                </a:solidFill>
                <a:latin typeface="Times New Roman" pitchFamily="18" charset="0"/>
              </a:rPr>
              <a:t> DẤU HỢP CHUẨN</a:t>
            </a:r>
          </a:p>
          <a:p>
            <a:pPr algn="ctr" eaLnBrk="0" hangingPunct="0"/>
            <a:endParaRPr lang="en-US" sz="2800">
              <a:solidFill>
                <a:srgbClr val="FF9900"/>
              </a:solidFill>
              <a:latin typeface="Times New Roman" pitchFamily="18" charset="0"/>
            </a:endParaRPr>
          </a:p>
        </p:txBody>
      </p:sp>
      <p:pic>
        <p:nvPicPr>
          <p:cNvPr id="156679" name="Picture 7" descr="imag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0800" y="4267200"/>
            <a:ext cx="1219200" cy="1219200"/>
          </a:xfrm>
          <a:prstGeom prst="rect">
            <a:avLst/>
          </a:prstGeom>
          <a:noFill/>
          <a:extLst>
            <a:ext uri="{909E8E84-426E-40DD-AFC4-6F175D3DCCD1}">
              <a14:hiddenFill xmlns:a14="http://schemas.microsoft.com/office/drawing/2010/main">
                <a:solidFill>
                  <a:srgbClr val="FFFFFF"/>
                </a:solidFill>
              </a14:hiddenFill>
            </a:ext>
          </a:extLst>
        </p:spPr>
      </p:pic>
      <p:pic>
        <p:nvPicPr>
          <p:cNvPr id="156680" name="Picture 8" descr="imag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2057400"/>
            <a:ext cx="1295400" cy="1295400"/>
          </a:xfrm>
          <a:prstGeom prst="rect">
            <a:avLst/>
          </a:prstGeom>
          <a:noFill/>
          <a:extLst>
            <a:ext uri="{909E8E84-426E-40DD-AFC4-6F175D3DCCD1}">
              <a14:hiddenFill xmlns:a14="http://schemas.microsoft.com/office/drawing/2010/main">
                <a:solidFill>
                  <a:srgbClr val="FFFFFF"/>
                </a:solidFill>
              </a14:hiddenFill>
            </a:ext>
          </a:extLst>
        </p:spPr>
      </p:pic>
      <p:pic>
        <p:nvPicPr>
          <p:cNvPr id="156681" name="Picture 9" descr="image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1828800"/>
            <a:ext cx="1524000" cy="1752600"/>
          </a:xfrm>
          <a:prstGeom prst="rect">
            <a:avLst/>
          </a:prstGeom>
          <a:noFill/>
          <a:extLst>
            <a:ext uri="{909E8E84-426E-40DD-AFC4-6F175D3DCCD1}">
              <a14:hiddenFill xmlns:a14="http://schemas.microsoft.com/office/drawing/2010/main">
                <a:solidFill>
                  <a:srgbClr val="FFFFFF"/>
                </a:solidFill>
              </a14:hiddenFill>
            </a:ext>
          </a:extLst>
        </p:spPr>
      </p:pic>
      <p:pic>
        <p:nvPicPr>
          <p:cNvPr id="156682" name="Picture 10" descr="logo_fimko_emc_2008-02-0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76600" y="1828800"/>
            <a:ext cx="2957513" cy="1489075"/>
          </a:xfrm>
          <a:prstGeom prst="rect">
            <a:avLst/>
          </a:prstGeom>
          <a:noFill/>
          <a:extLst>
            <a:ext uri="{909E8E84-426E-40DD-AFC4-6F175D3DCCD1}">
              <a14:hiddenFill xmlns:a14="http://schemas.microsoft.com/office/drawing/2010/main">
                <a:solidFill>
                  <a:srgbClr val="FFFFFF"/>
                </a:solidFill>
              </a14:hiddenFill>
            </a:ext>
          </a:extLst>
        </p:spPr>
      </p:pic>
      <p:pic>
        <p:nvPicPr>
          <p:cNvPr id="156683" name="Picture 11" descr="HC"/>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62200" y="4267200"/>
            <a:ext cx="1371600" cy="1371600"/>
          </a:xfrm>
          <a:prstGeom prst="rect">
            <a:avLst/>
          </a:prstGeom>
          <a:noFill/>
          <a:extLst>
            <a:ext uri="{909E8E84-426E-40DD-AFC4-6F175D3DCCD1}">
              <a14:hiddenFill xmlns:a14="http://schemas.microsoft.com/office/drawing/2010/main">
                <a:solidFill>
                  <a:srgbClr val="FFFFFF"/>
                </a:solidFill>
              </a14:hiddenFill>
            </a:ext>
          </a:extLst>
        </p:spPr>
      </p:pic>
      <p:pic>
        <p:nvPicPr>
          <p:cNvPr id="156684" name="Picture 12" descr="logo"/>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43400" y="4191000"/>
            <a:ext cx="1343025" cy="1343025"/>
          </a:xfrm>
          <a:prstGeom prst="rect">
            <a:avLst/>
          </a:prstGeom>
          <a:noFill/>
          <a:extLst>
            <a:ext uri="{909E8E84-426E-40DD-AFC4-6F175D3DCCD1}">
              <a14:hiddenFill xmlns:a14="http://schemas.microsoft.com/office/drawing/2010/main">
                <a:solidFill>
                  <a:srgbClr val="FFFFFF"/>
                </a:solidFill>
              </a14:hiddenFill>
            </a:ext>
          </a:extLst>
        </p:spPr>
      </p:pic>
      <p:pic>
        <p:nvPicPr>
          <p:cNvPr id="156685" name="Picture 13" descr="index"/>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5800" y="4191000"/>
            <a:ext cx="1349375"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60386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Text Box 11"/>
          <p:cNvSpPr txBox="1">
            <a:spLocks noChangeArrowheads="1"/>
          </p:cNvSpPr>
          <p:nvPr/>
        </p:nvSpPr>
        <p:spPr bwMode="auto">
          <a:xfrm>
            <a:off x="8382000" y="6400800"/>
            <a:ext cx="5778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400" b="1" i="1"/>
              <a:t>2015</a:t>
            </a:r>
          </a:p>
        </p:txBody>
      </p:sp>
      <p:sp>
        <p:nvSpPr>
          <p:cNvPr id="152579" name="Text Box 3"/>
          <p:cNvSpPr txBox="1">
            <a:spLocks noChangeArrowheads="1"/>
          </p:cNvSpPr>
          <p:nvPr/>
        </p:nvSpPr>
        <p:spPr bwMode="auto">
          <a:xfrm>
            <a:off x="1905000" y="5453063"/>
            <a:ext cx="6629400" cy="64135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0" hangingPunct="0"/>
            <a:endParaRPr lang="en-US" sz="3600"/>
          </a:p>
        </p:txBody>
      </p:sp>
      <p:sp>
        <p:nvSpPr>
          <p:cNvPr id="152580" name="Text Box 4"/>
          <p:cNvSpPr txBox="1">
            <a:spLocks noChangeArrowheads="1"/>
          </p:cNvSpPr>
          <p:nvPr/>
        </p:nvSpPr>
        <p:spPr bwMode="auto">
          <a:xfrm>
            <a:off x="1981200" y="5453063"/>
            <a:ext cx="6248400" cy="64135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0" hangingPunct="0"/>
            <a:endParaRPr lang="en-US" sz="3600"/>
          </a:p>
        </p:txBody>
      </p:sp>
      <p:sp>
        <p:nvSpPr>
          <p:cNvPr id="152581" name="Rectangle 5"/>
          <p:cNvSpPr>
            <a:spLocks noChangeArrowheads="1"/>
          </p:cNvSpPr>
          <p:nvPr/>
        </p:nvSpPr>
        <p:spPr bwMode="auto">
          <a:xfrm>
            <a:off x="304800" y="1600200"/>
            <a:ext cx="8077200" cy="8010525"/>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marL="457200" indent="-457200" eaLnBrk="0" hangingPunct="0">
              <a:buFontTx/>
              <a:buChar char="•"/>
            </a:pPr>
            <a:r>
              <a:rPr lang="en-US" sz="2400" b="1">
                <a:latin typeface="Times New Roman" pitchFamily="18" charset="0"/>
              </a:rPr>
              <a:t>Chứng nhận của bên thứ 3- một Tổ chức độc lập được cơ quan quản lý có thẩm quyền chỉ định </a:t>
            </a:r>
          </a:p>
          <a:p>
            <a:pPr marL="457200" indent="-457200" eaLnBrk="0" hangingPunct="0">
              <a:buFontTx/>
              <a:buChar char="•"/>
            </a:pPr>
            <a:r>
              <a:rPr lang="en-US" sz="2400" b="1">
                <a:latin typeface="Times New Roman" pitchFamily="18" charset="0"/>
              </a:rPr>
              <a:t>Chứng nhận bắt buộc </a:t>
            </a:r>
          </a:p>
          <a:p>
            <a:pPr marL="457200" indent="-457200" eaLnBrk="0" hangingPunct="0">
              <a:buFontTx/>
              <a:buChar char="•"/>
            </a:pPr>
            <a:r>
              <a:rPr lang="en-US" sz="2400" b="1">
                <a:latin typeface="Times New Roman" pitchFamily="18" charset="0"/>
              </a:rPr>
              <a:t>Chuẩn mực để chứng nhận là quy chuẩn kỹ thuật </a:t>
            </a:r>
          </a:p>
          <a:p>
            <a:pPr marL="457200" indent="-457200" eaLnBrk="0" hangingPunct="0">
              <a:buFontTx/>
              <a:buChar char="•"/>
            </a:pPr>
            <a:r>
              <a:rPr lang="en-US" sz="2400" b="1">
                <a:latin typeface="Times New Roman" pitchFamily="18" charset="0"/>
              </a:rPr>
              <a:t>Kết quả chứng nhận: </a:t>
            </a:r>
          </a:p>
          <a:p>
            <a:pPr marL="457200" indent="-457200" eaLnBrk="0" hangingPunct="0"/>
            <a:r>
              <a:rPr lang="en-US" sz="2400" b="1">
                <a:latin typeface="Times New Roman" pitchFamily="18" charset="0"/>
              </a:rPr>
              <a:t>	     - Sản phẩm được cấp giấy chứng nhận phù hợp quy chuẩn của Tổ chức chứng nhận </a:t>
            </a:r>
          </a:p>
          <a:p>
            <a:pPr marL="457200" indent="-457200" eaLnBrk="0" hangingPunct="0"/>
            <a:r>
              <a:rPr lang="en-US" sz="2400" b="1">
                <a:latin typeface="Times New Roman" pitchFamily="18" charset="0"/>
              </a:rPr>
              <a:t>	     - Doanh nghiệp phải công bố sản phẩm hợp quy và dán dấu hợp quy trên sản phẩm, bao bị…trước khi lưu thông </a:t>
            </a:r>
          </a:p>
          <a:p>
            <a:pPr marL="457200" indent="-457200" eaLnBrk="0" hangingPunct="0"/>
            <a:r>
              <a:rPr lang="en-US" sz="2400" b="1">
                <a:latin typeface="Times New Roman" pitchFamily="18" charset="0"/>
              </a:rPr>
              <a:t>           ( Dấu hợp quy thuộc sở hữu của nhà nước )                 </a:t>
            </a:r>
          </a:p>
          <a:p>
            <a:pPr marL="457200" indent="-457200" eaLnBrk="0" hangingPunct="0"/>
            <a:endParaRPr lang="en-US" sz="2400" b="1">
              <a:latin typeface="Times New Roman" pitchFamily="18" charset="0"/>
            </a:endParaRPr>
          </a:p>
          <a:p>
            <a:pPr marL="457200" indent="-457200" eaLnBrk="0" hangingPunct="0"/>
            <a:endParaRPr lang="en-US" sz="2400" b="1">
              <a:latin typeface="Times New Roman" pitchFamily="18" charset="0"/>
            </a:endParaRPr>
          </a:p>
          <a:p>
            <a:pPr marL="457200" indent="-457200" eaLnBrk="0" hangingPunct="0"/>
            <a:r>
              <a:rPr lang="en-US" sz="2800" b="1">
                <a:solidFill>
                  <a:schemeClr val="accent2"/>
                </a:solidFill>
              </a:rPr>
              <a:t>       </a:t>
            </a:r>
          </a:p>
          <a:p>
            <a:pPr marL="457200" indent="-457200" eaLnBrk="0" hangingPunct="0"/>
            <a:endParaRPr lang="en-US" sz="2800" b="1">
              <a:solidFill>
                <a:schemeClr val="accent2"/>
              </a:solidFill>
            </a:endParaRPr>
          </a:p>
          <a:p>
            <a:pPr marL="457200" indent="-457200" eaLnBrk="0" hangingPunct="0"/>
            <a:endParaRPr lang="en-US" sz="2800" b="1">
              <a:solidFill>
                <a:schemeClr val="accent2"/>
              </a:solidFill>
            </a:endParaRPr>
          </a:p>
          <a:p>
            <a:pPr marL="457200" indent="-457200" eaLnBrk="0" hangingPunct="0"/>
            <a:endParaRPr lang="en-US" sz="2800" b="1">
              <a:solidFill>
                <a:schemeClr val="accent2"/>
              </a:solidFill>
            </a:endParaRPr>
          </a:p>
          <a:p>
            <a:pPr marL="457200" indent="-457200" eaLnBrk="0" hangingPunct="0"/>
            <a:endParaRPr lang="en-US" sz="2800" b="1">
              <a:solidFill>
                <a:schemeClr val="accent2"/>
              </a:solidFill>
            </a:endParaRPr>
          </a:p>
          <a:p>
            <a:pPr marL="457200" indent="-457200" eaLnBrk="0" hangingPunct="0"/>
            <a:endParaRPr lang="en-US" sz="2800" b="1">
              <a:solidFill>
                <a:schemeClr val="accent2"/>
              </a:solidFill>
            </a:endParaRPr>
          </a:p>
          <a:p>
            <a:pPr marL="457200" indent="-457200" eaLnBrk="0" hangingPunct="0"/>
            <a:endParaRPr lang="en-US" sz="2000" b="1">
              <a:solidFill>
                <a:schemeClr val="accent2"/>
              </a:solidFill>
            </a:endParaRPr>
          </a:p>
          <a:p>
            <a:pPr marL="457200" indent="-457200" eaLnBrk="0" hangingPunct="0"/>
            <a:endParaRPr lang="en-US" sz="2000" b="1">
              <a:solidFill>
                <a:schemeClr val="accent2"/>
              </a:solidFill>
            </a:endParaRPr>
          </a:p>
        </p:txBody>
      </p:sp>
      <p:sp>
        <p:nvSpPr>
          <p:cNvPr id="152582" name="Rectangle 6"/>
          <p:cNvSpPr>
            <a:spLocks noChangeArrowheads="1"/>
          </p:cNvSpPr>
          <p:nvPr/>
        </p:nvSpPr>
        <p:spPr bwMode="auto">
          <a:xfrm>
            <a:off x="914400" y="457200"/>
            <a:ext cx="6705600" cy="914400"/>
          </a:xfrm>
          <a:prstGeom prst="rect">
            <a:avLst/>
          </a:prstGeom>
          <a:solidFill>
            <a:schemeClr val="accent1"/>
          </a:solidFill>
          <a:ln w="9525">
            <a:solidFill>
              <a:schemeClr val="tx1"/>
            </a:solidFill>
            <a:miter lim="800000"/>
            <a:headEnd/>
            <a:tailEnd/>
          </a:ln>
          <a:effectLst>
            <a:prstShdw prst="shdw13" dist="53882" dir="13500000">
              <a:schemeClr val="bg2">
                <a:alpha val="50000"/>
              </a:schemeClr>
            </a:prstShdw>
          </a:effectLst>
        </p:spPr>
        <p:txBody>
          <a:bodyPr wrap="none" anchor="ctr"/>
          <a:lstStyle/>
          <a:p>
            <a:pPr algn="ctr" eaLnBrk="0" hangingPunct="0"/>
            <a:endParaRPr lang="en-US" sz="2400" b="1">
              <a:solidFill>
                <a:schemeClr val="accent2"/>
              </a:solidFill>
            </a:endParaRPr>
          </a:p>
          <a:p>
            <a:pPr algn="ctr" eaLnBrk="0" hangingPunct="0"/>
            <a:r>
              <a:rPr lang="en-US" sz="2800" b="1">
                <a:solidFill>
                  <a:srgbClr val="FF9900"/>
                </a:solidFill>
                <a:latin typeface="Times New Roman" pitchFamily="18" charset="0"/>
              </a:rPr>
              <a:t>2. Chứng nhận hợp quy:</a:t>
            </a:r>
          </a:p>
          <a:p>
            <a:pPr algn="ctr" eaLnBrk="0" hangingPunct="0"/>
            <a:endParaRPr lang="en-US" sz="2800">
              <a:solidFill>
                <a:srgbClr val="FF9900"/>
              </a:solidFill>
              <a:latin typeface="Times New Roman" pitchFamily="18" charset="0"/>
            </a:endParaRPr>
          </a:p>
        </p:txBody>
      </p:sp>
    </p:spTree>
    <p:extLst>
      <p:ext uri="{BB962C8B-B14F-4D97-AF65-F5344CB8AC3E}">
        <p14:creationId xmlns:p14="http://schemas.microsoft.com/office/powerpoint/2010/main" val="14858308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Text Box 11"/>
          <p:cNvSpPr txBox="1">
            <a:spLocks noChangeArrowheads="1"/>
          </p:cNvSpPr>
          <p:nvPr/>
        </p:nvSpPr>
        <p:spPr bwMode="auto">
          <a:xfrm>
            <a:off x="8382000" y="6400800"/>
            <a:ext cx="5778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400" b="1" i="1"/>
              <a:t>2015</a:t>
            </a:r>
          </a:p>
        </p:txBody>
      </p:sp>
      <p:sp>
        <p:nvSpPr>
          <p:cNvPr id="149507" name="Text Box 3"/>
          <p:cNvSpPr txBox="1">
            <a:spLocks noChangeArrowheads="1"/>
          </p:cNvSpPr>
          <p:nvPr/>
        </p:nvSpPr>
        <p:spPr bwMode="auto">
          <a:xfrm>
            <a:off x="1905000" y="5453063"/>
            <a:ext cx="6629400" cy="64135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0" hangingPunct="0"/>
            <a:endParaRPr lang="en-US" sz="3600"/>
          </a:p>
        </p:txBody>
      </p:sp>
      <p:sp>
        <p:nvSpPr>
          <p:cNvPr id="149508" name="Text Box 4"/>
          <p:cNvSpPr txBox="1">
            <a:spLocks noChangeArrowheads="1"/>
          </p:cNvSpPr>
          <p:nvPr/>
        </p:nvSpPr>
        <p:spPr bwMode="auto">
          <a:xfrm>
            <a:off x="609600" y="4724400"/>
            <a:ext cx="5257800" cy="64135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0" hangingPunct="0"/>
            <a:endParaRPr lang="en-US" sz="3600"/>
          </a:p>
        </p:txBody>
      </p:sp>
      <p:sp>
        <p:nvSpPr>
          <p:cNvPr id="149509" name="Rectangle 5"/>
          <p:cNvSpPr>
            <a:spLocks noChangeArrowheads="1"/>
          </p:cNvSpPr>
          <p:nvPr/>
        </p:nvSpPr>
        <p:spPr bwMode="auto">
          <a:xfrm>
            <a:off x="685800" y="1600200"/>
            <a:ext cx="7543800" cy="4359275"/>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marL="457200" indent="-457200" eaLnBrk="0" hangingPunct="0"/>
            <a:r>
              <a:rPr lang="en-US" sz="2400" b="1" i="1"/>
              <a:t>                      </a:t>
            </a:r>
          </a:p>
          <a:p>
            <a:pPr marL="457200" indent="-457200" eaLnBrk="0" hangingPunct="0"/>
            <a:endParaRPr lang="en-US" sz="2400" b="1" i="1"/>
          </a:p>
          <a:p>
            <a:pPr marL="457200" indent="-457200" eaLnBrk="0" hangingPunct="0"/>
            <a:endParaRPr lang="en-US" sz="2400" b="1" i="1"/>
          </a:p>
          <a:p>
            <a:pPr marL="457200" indent="-457200" eaLnBrk="0" hangingPunct="0"/>
            <a:r>
              <a:rPr lang="en-US" sz="2800" b="1">
                <a:solidFill>
                  <a:schemeClr val="accent2"/>
                </a:solidFill>
              </a:rPr>
              <a:t>       </a:t>
            </a:r>
          </a:p>
          <a:p>
            <a:pPr marL="457200" indent="-457200" eaLnBrk="0" hangingPunct="0"/>
            <a:endParaRPr lang="en-US" sz="2800" b="1">
              <a:solidFill>
                <a:schemeClr val="accent2"/>
              </a:solidFill>
            </a:endParaRPr>
          </a:p>
          <a:p>
            <a:pPr marL="457200" indent="-457200" eaLnBrk="0" hangingPunct="0"/>
            <a:endParaRPr lang="en-US" sz="2800" b="1">
              <a:solidFill>
                <a:schemeClr val="accent2"/>
              </a:solidFill>
            </a:endParaRPr>
          </a:p>
          <a:p>
            <a:pPr marL="457200" indent="-457200" eaLnBrk="0" hangingPunct="0"/>
            <a:endParaRPr lang="en-US" sz="2800" b="1">
              <a:solidFill>
                <a:schemeClr val="accent2"/>
              </a:solidFill>
            </a:endParaRPr>
          </a:p>
          <a:p>
            <a:pPr marL="457200" indent="-457200" eaLnBrk="0" hangingPunct="0"/>
            <a:endParaRPr lang="en-US" sz="2800" b="1">
              <a:solidFill>
                <a:schemeClr val="accent2"/>
              </a:solidFill>
            </a:endParaRPr>
          </a:p>
          <a:p>
            <a:pPr marL="457200" indent="-457200" eaLnBrk="0" hangingPunct="0"/>
            <a:endParaRPr lang="en-US" sz="2800" b="1">
              <a:solidFill>
                <a:schemeClr val="accent2"/>
              </a:solidFill>
            </a:endParaRPr>
          </a:p>
          <a:p>
            <a:pPr marL="457200" indent="-457200" eaLnBrk="0" hangingPunct="0"/>
            <a:endParaRPr lang="en-US" sz="2000" b="1">
              <a:solidFill>
                <a:schemeClr val="accent2"/>
              </a:solidFill>
            </a:endParaRPr>
          </a:p>
          <a:p>
            <a:pPr marL="457200" indent="-457200" eaLnBrk="0" hangingPunct="0"/>
            <a:endParaRPr lang="en-US" sz="2000" b="1">
              <a:solidFill>
                <a:schemeClr val="accent2"/>
              </a:solidFill>
            </a:endParaRPr>
          </a:p>
        </p:txBody>
      </p:sp>
      <p:sp>
        <p:nvSpPr>
          <p:cNvPr id="149517" name="Rectangle 13"/>
          <p:cNvSpPr>
            <a:spLocks noChangeArrowheads="1"/>
          </p:cNvSpPr>
          <p:nvPr/>
        </p:nvSpPr>
        <p:spPr bwMode="auto">
          <a:xfrm>
            <a:off x="1524000" y="609600"/>
            <a:ext cx="6172200" cy="914400"/>
          </a:xfrm>
          <a:prstGeom prst="rect">
            <a:avLst/>
          </a:prstGeom>
          <a:solidFill>
            <a:schemeClr val="accent1"/>
          </a:solidFill>
          <a:ln w="9525">
            <a:solidFill>
              <a:schemeClr val="tx1"/>
            </a:solidFill>
            <a:miter lim="800000"/>
            <a:headEnd/>
            <a:tailEnd/>
          </a:ln>
          <a:effectLst>
            <a:prstShdw prst="shdw13" dist="53882" dir="13500000">
              <a:schemeClr val="bg2">
                <a:alpha val="50000"/>
              </a:schemeClr>
            </a:prstShdw>
          </a:effectLst>
        </p:spPr>
        <p:txBody>
          <a:bodyPr wrap="none" anchor="ctr"/>
          <a:lstStyle/>
          <a:p>
            <a:pPr algn="ctr" eaLnBrk="0" hangingPunct="0"/>
            <a:endParaRPr lang="en-US" sz="2400" b="1">
              <a:solidFill>
                <a:schemeClr val="accent2"/>
              </a:solidFill>
            </a:endParaRPr>
          </a:p>
          <a:p>
            <a:pPr algn="ctr" eaLnBrk="0" hangingPunct="0"/>
            <a:r>
              <a:rPr lang="en-US" sz="2400" b="1">
                <a:solidFill>
                  <a:srgbClr val="FF9900"/>
                </a:solidFill>
              </a:rPr>
              <a:t>DẤU HỢP QUY</a:t>
            </a:r>
          </a:p>
          <a:p>
            <a:pPr algn="ctr" eaLnBrk="0" hangingPunct="0"/>
            <a:r>
              <a:rPr lang="en-US" b="1">
                <a:solidFill>
                  <a:srgbClr val="FF9900"/>
                </a:solidFill>
              </a:rPr>
              <a:t>( Dấu hợp quy thuộc sở hữu của nhà nước )</a:t>
            </a:r>
            <a:r>
              <a:rPr lang="en-US">
                <a:solidFill>
                  <a:srgbClr val="FF9900"/>
                </a:solidFill>
              </a:rPr>
              <a:t> </a:t>
            </a:r>
            <a:endParaRPr lang="en-US" sz="2400" b="1">
              <a:solidFill>
                <a:srgbClr val="FF9900"/>
              </a:solidFill>
            </a:endParaRPr>
          </a:p>
          <a:p>
            <a:pPr algn="ctr" eaLnBrk="0" hangingPunct="0"/>
            <a:endParaRPr lang="en-US" sz="2400"/>
          </a:p>
        </p:txBody>
      </p:sp>
      <p:pic>
        <p:nvPicPr>
          <p:cNvPr id="149518" name="Picture 14" descr="4-1"/>
          <p:cNvPicPr>
            <a:picLocks noChangeAspect="1" noChangeArrowheads="1"/>
          </p:cNvPicPr>
          <p:nvPr/>
        </p:nvPicPr>
        <p:blipFill>
          <a:blip r:embed="rId2" cstate="print">
            <a:extLst>
              <a:ext uri="{28A0092B-C50C-407E-A947-70E740481C1C}">
                <a14:useLocalDpi xmlns:a14="http://schemas.microsoft.com/office/drawing/2010/main" val="0"/>
              </a:ext>
            </a:extLst>
          </a:blip>
          <a:srcRect t="13251" b="16519"/>
          <a:stretch>
            <a:fillRect/>
          </a:stretch>
        </p:blipFill>
        <p:spPr bwMode="auto">
          <a:xfrm>
            <a:off x="1143000" y="1981200"/>
            <a:ext cx="1295400" cy="116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9519" name="Rectangle 15"/>
          <p:cNvSpPr>
            <a:spLocks noChangeArrowheads="1"/>
          </p:cNvSpPr>
          <p:nvPr/>
        </p:nvSpPr>
        <p:spPr bwMode="auto">
          <a:xfrm>
            <a:off x="3124200" y="2438400"/>
            <a:ext cx="31908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a:t> Dấu hợp quy của Việt nam </a:t>
            </a:r>
          </a:p>
        </p:txBody>
      </p:sp>
      <p:pic>
        <p:nvPicPr>
          <p:cNvPr id="149520" name="Picture 16" descr="index"/>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3505200"/>
            <a:ext cx="2628900" cy="1127125"/>
          </a:xfrm>
          <a:prstGeom prst="rect">
            <a:avLst/>
          </a:prstGeom>
          <a:noFill/>
          <a:extLst>
            <a:ext uri="{909E8E84-426E-40DD-AFC4-6F175D3DCCD1}">
              <a14:hiddenFill xmlns:a14="http://schemas.microsoft.com/office/drawing/2010/main">
                <a:solidFill>
                  <a:srgbClr val="FFFFFF"/>
                </a:solidFill>
              </a14:hiddenFill>
            </a:ext>
          </a:extLst>
        </p:spPr>
      </p:pic>
      <p:sp>
        <p:nvSpPr>
          <p:cNvPr id="149521" name="Rectangle 17"/>
          <p:cNvSpPr>
            <a:spLocks noChangeArrowheads="1"/>
          </p:cNvSpPr>
          <p:nvPr/>
        </p:nvSpPr>
        <p:spPr bwMode="auto">
          <a:xfrm>
            <a:off x="3200400" y="3733800"/>
            <a:ext cx="26701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a:t> Dấu hợp quy Malaysia</a:t>
            </a:r>
          </a:p>
        </p:txBody>
      </p:sp>
      <p:pic>
        <p:nvPicPr>
          <p:cNvPr id="149522" name="Picture 18" descr="image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5029200"/>
            <a:ext cx="1828800" cy="1219200"/>
          </a:xfrm>
          <a:prstGeom prst="rect">
            <a:avLst/>
          </a:prstGeom>
          <a:noFill/>
          <a:extLst>
            <a:ext uri="{909E8E84-426E-40DD-AFC4-6F175D3DCCD1}">
              <a14:hiddenFill xmlns:a14="http://schemas.microsoft.com/office/drawing/2010/main">
                <a:solidFill>
                  <a:srgbClr val="FFFFFF"/>
                </a:solidFill>
              </a14:hiddenFill>
            </a:ext>
          </a:extLst>
        </p:spPr>
      </p:pic>
      <p:sp>
        <p:nvSpPr>
          <p:cNvPr id="149524" name="Rectangle 20"/>
          <p:cNvSpPr>
            <a:spLocks noChangeArrowheads="1"/>
          </p:cNvSpPr>
          <p:nvPr/>
        </p:nvSpPr>
        <p:spPr bwMode="auto">
          <a:xfrm>
            <a:off x="3276600" y="5334000"/>
            <a:ext cx="29368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a:t> Dấu hợp quy của EC/EU </a:t>
            </a:r>
          </a:p>
        </p:txBody>
      </p:sp>
      <p:pic>
        <p:nvPicPr>
          <p:cNvPr id="149525" name="Picture 21" descr="imagesCA8VE8CH"/>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00800" y="3581400"/>
            <a:ext cx="1981200" cy="10048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89562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Text Box 11"/>
          <p:cNvSpPr txBox="1">
            <a:spLocks noChangeArrowheads="1"/>
          </p:cNvSpPr>
          <p:nvPr/>
        </p:nvSpPr>
        <p:spPr bwMode="auto">
          <a:xfrm>
            <a:off x="8382000" y="6400800"/>
            <a:ext cx="5778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400" b="1" i="1"/>
              <a:t>2015</a:t>
            </a:r>
          </a:p>
        </p:txBody>
      </p:sp>
      <p:sp>
        <p:nvSpPr>
          <p:cNvPr id="157699" name="Text Box 3"/>
          <p:cNvSpPr txBox="1">
            <a:spLocks noChangeArrowheads="1"/>
          </p:cNvSpPr>
          <p:nvPr/>
        </p:nvSpPr>
        <p:spPr bwMode="auto">
          <a:xfrm>
            <a:off x="1905000" y="5453063"/>
            <a:ext cx="6629400" cy="64135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0" hangingPunct="0"/>
            <a:endParaRPr lang="en-US" sz="3600"/>
          </a:p>
        </p:txBody>
      </p:sp>
      <p:sp>
        <p:nvSpPr>
          <p:cNvPr id="157700" name="Text Box 4"/>
          <p:cNvSpPr txBox="1">
            <a:spLocks noChangeArrowheads="1"/>
          </p:cNvSpPr>
          <p:nvPr/>
        </p:nvSpPr>
        <p:spPr bwMode="auto">
          <a:xfrm>
            <a:off x="1981200" y="5453063"/>
            <a:ext cx="6248400" cy="64135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0" hangingPunct="0"/>
            <a:endParaRPr lang="en-US" sz="3600"/>
          </a:p>
        </p:txBody>
      </p:sp>
      <p:sp>
        <p:nvSpPr>
          <p:cNvPr id="157701" name="Rectangle 5"/>
          <p:cNvSpPr>
            <a:spLocks noChangeArrowheads="1"/>
          </p:cNvSpPr>
          <p:nvPr/>
        </p:nvSpPr>
        <p:spPr bwMode="auto">
          <a:xfrm>
            <a:off x="609600" y="1828800"/>
            <a:ext cx="8077200" cy="9571851"/>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marL="457200" indent="-457200" eaLnBrk="0" hangingPunct="0"/>
            <a:r>
              <a:rPr lang="en-US" sz="2400" b="1">
                <a:latin typeface="Times New Roman" pitchFamily="18" charset="0"/>
              </a:rPr>
              <a:t> </a:t>
            </a:r>
            <a:r>
              <a:rPr lang="en-US" sz="2400" b="1">
                <a:solidFill>
                  <a:srgbClr val="990033"/>
                </a:solidFill>
                <a:latin typeface="Times New Roman" pitchFamily="18" charset="0"/>
              </a:rPr>
              <a:t>Thị trường trong nước thường được bảo hộ bằng:</a:t>
            </a:r>
          </a:p>
          <a:p>
            <a:pPr marL="457200" indent="-457200" eaLnBrk="0" hangingPunct="0">
              <a:buFontTx/>
              <a:buChar char="•"/>
            </a:pPr>
            <a:r>
              <a:rPr lang="en-US" sz="2400" b="1">
                <a:latin typeface="Times New Roman" pitchFamily="18" charset="0"/>
              </a:rPr>
              <a:t>Rào cản thuế quan</a:t>
            </a:r>
          </a:p>
          <a:p>
            <a:pPr marL="457200" indent="-457200" eaLnBrk="0" hangingPunct="0">
              <a:buFontTx/>
              <a:buChar char="•"/>
            </a:pPr>
            <a:r>
              <a:rPr lang="en-US" sz="2400" b="1">
                <a:latin typeface="Times New Roman" pitchFamily="18" charset="0"/>
              </a:rPr>
              <a:t>Rào cản phi thuế quan (rào cản kỹ thuật)</a:t>
            </a:r>
          </a:p>
          <a:p>
            <a:pPr marL="457200" indent="-457200" eaLnBrk="0" hangingPunct="0"/>
            <a:r>
              <a:rPr lang="en-US" sz="2400" b="1">
                <a:latin typeface="Times New Roman" pitchFamily="18" charset="0"/>
              </a:rPr>
              <a:t> </a:t>
            </a:r>
            <a:r>
              <a:rPr lang="en-US" sz="2400" b="1">
                <a:solidFill>
                  <a:srgbClr val="990033"/>
                </a:solidFill>
                <a:latin typeface="Times New Roman" pitchFamily="18" charset="0"/>
              </a:rPr>
              <a:t>Trong tiến trình mở cửa (hội nhập kinh tế thế giới và khu vực):</a:t>
            </a:r>
          </a:p>
          <a:p>
            <a:pPr marL="457200" indent="-457200" eaLnBrk="0" hangingPunct="0">
              <a:buFontTx/>
              <a:buChar char="•"/>
            </a:pPr>
            <a:r>
              <a:rPr lang="en-US" sz="2400" b="1">
                <a:latin typeface="Times New Roman" pitchFamily="18" charset="0"/>
              </a:rPr>
              <a:t>Loại bỏ rào cản thuế quan</a:t>
            </a:r>
          </a:p>
          <a:p>
            <a:pPr marL="457200" indent="-457200" eaLnBrk="0" hangingPunct="0">
              <a:buFontTx/>
              <a:buChar char="•"/>
            </a:pPr>
            <a:r>
              <a:rPr lang="en-US" sz="2400" b="1">
                <a:latin typeface="Times New Roman" pitchFamily="18" charset="0"/>
              </a:rPr>
              <a:t>Tháo gỡ rào cản kỹ thuật trong thương mại thông qua hiệp định TBT/WTO </a:t>
            </a:r>
          </a:p>
          <a:p>
            <a:pPr marL="457200" indent="-457200" eaLnBrk="0" hangingPunct="0"/>
            <a:r>
              <a:rPr lang="en-US" sz="2400" b="1">
                <a:latin typeface="Times New Roman" pitchFamily="18" charset="0"/>
              </a:rPr>
              <a:t>		Tiêu chuẩn chỉ để tự nguyện áp dụng</a:t>
            </a:r>
          </a:p>
          <a:p>
            <a:pPr marL="457200" indent="-457200" eaLnBrk="0" hangingPunct="0"/>
            <a:r>
              <a:rPr lang="en-US" sz="2400" b="1">
                <a:latin typeface="Times New Roman" pitchFamily="18" charset="0"/>
              </a:rPr>
              <a:t>		Chỉ bắt buộc áp dụng đối với </a:t>
            </a:r>
            <a:r>
              <a:rPr lang="en-US" sz="2400" b="1">
                <a:solidFill>
                  <a:srgbClr val="FF0000"/>
                </a:solidFill>
                <a:latin typeface="Times New Roman" pitchFamily="18" charset="0"/>
              </a:rPr>
              <a:t>Quy chuẩn kỹ thuật</a:t>
            </a:r>
            <a:r>
              <a:rPr lang="en-US" sz="2400" b="1">
                <a:latin typeface="Times New Roman" pitchFamily="18" charset="0"/>
              </a:rPr>
              <a:t> </a:t>
            </a:r>
          </a:p>
          <a:p>
            <a:pPr marL="457200" indent="-457200" eaLnBrk="0" hangingPunct="0"/>
            <a:r>
              <a:rPr lang="en-US" sz="2400" b="1">
                <a:latin typeface="Times New Roman" pitchFamily="18" charset="0"/>
              </a:rPr>
              <a:t>		</a:t>
            </a:r>
            <a:r>
              <a:rPr lang="en-US" sz="2400" b="1">
                <a:latin typeface="Times New Roman" pitchFamily="18" charset="0"/>
              </a:rPr>
              <a:t>Chỉ </a:t>
            </a:r>
            <a:r>
              <a:rPr lang="en-US" sz="2400" b="1" smtClean="0">
                <a:latin typeface="Times New Roman" pitchFamily="18" charset="0"/>
              </a:rPr>
              <a:t>b</a:t>
            </a:r>
            <a:r>
              <a:rPr lang="vi-VN" sz="2400" b="1" smtClean="0">
                <a:latin typeface="Times New Roman" pitchFamily="18" charset="0"/>
              </a:rPr>
              <a:t>ắ</a:t>
            </a:r>
            <a:r>
              <a:rPr lang="en-US" sz="2400" b="1" smtClean="0">
                <a:latin typeface="Times New Roman" pitchFamily="18" charset="0"/>
              </a:rPr>
              <a:t>t </a:t>
            </a:r>
            <a:r>
              <a:rPr lang="en-US" sz="2400" b="1">
                <a:latin typeface="Times New Roman" pitchFamily="18" charset="0"/>
              </a:rPr>
              <a:t>buộc áp dụng đối với các chỉ tiêu về </a:t>
            </a:r>
          </a:p>
          <a:p>
            <a:pPr marL="457200" indent="-457200" eaLnBrk="0" hangingPunct="0"/>
            <a:r>
              <a:rPr lang="en-US" sz="2400" b="1">
                <a:latin typeface="Times New Roman" pitchFamily="18" charset="0"/>
              </a:rPr>
              <a:t>     </a:t>
            </a:r>
            <a:r>
              <a:rPr lang="en-US" sz="2400" b="1">
                <a:solidFill>
                  <a:srgbClr val="FF0000"/>
                </a:solidFill>
                <a:latin typeface="Times New Roman" pitchFamily="18" charset="0"/>
              </a:rPr>
              <a:t>AN TOÀN,VỆ SINH SỨC KHỎE, MÔI TRƯỜNG</a:t>
            </a:r>
          </a:p>
          <a:p>
            <a:pPr marL="457200" indent="-457200" eaLnBrk="0" hangingPunct="0">
              <a:buFontTx/>
              <a:buChar char="•"/>
            </a:pPr>
            <a:endParaRPr lang="en-US" sz="2400" b="1">
              <a:solidFill>
                <a:srgbClr val="FF0000"/>
              </a:solidFill>
              <a:latin typeface="Times New Roman" pitchFamily="18" charset="0"/>
            </a:endParaRPr>
          </a:p>
          <a:p>
            <a:pPr marL="457200" indent="-457200" eaLnBrk="0" hangingPunct="0">
              <a:buFontTx/>
              <a:buChar char="•"/>
            </a:pPr>
            <a:endParaRPr lang="en-US" sz="2400" b="1">
              <a:latin typeface="Times New Roman" pitchFamily="18" charset="0"/>
            </a:endParaRPr>
          </a:p>
          <a:p>
            <a:pPr marL="457200" indent="-457200" eaLnBrk="0" hangingPunct="0">
              <a:buFontTx/>
              <a:buChar char="•"/>
            </a:pPr>
            <a:endParaRPr lang="en-US" sz="2400" b="1">
              <a:latin typeface="Times New Roman" pitchFamily="18" charset="0"/>
            </a:endParaRPr>
          </a:p>
          <a:p>
            <a:pPr marL="457200" indent="-457200" eaLnBrk="0" hangingPunct="0"/>
            <a:endParaRPr lang="en-US" sz="2400" b="1">
              <a:latin typeface="Times New Roman" pitchFamily="18" charset="0"/>
            </a:endParaRPr>
          </a:p>
          <a:p>
            <a:pPr marL="457200" indent="-457200" eaLnBrk="0" hangingPunct="0"/>
            <a:endParaRPr lang="en-US" sz="2400" b="1">
              <a:latin typeface="Times New Roman" pitchFamily="18" charset="0"/>
            </a:endParaRPr>
          </a:p>
          <a:p>
            <a:pPr marL="457200" indent="-457200" eaLnBrk="0" hangingPunct="0"/>
            <a:r>
              <a:rPr lang="en-US" sz="2800" b="1">
                <a:solidFill>
                  <a:schemeClr val="accent2"/>
                </a:solidFill>
              </a:rPr>
              <a:t>       </a:t>
            </a:r>
          </a:p>
          <a:p>
            <a:pPr marL="457200" indent="-457200" eaLnBrk="0" hangingPunct="0"/>
            <a:endParaRPr lang="en-US" sz="2800" b="1">
              <a:solidFill>
                <a:schemeClr val="accent2"/>
              </a:solidFill>
            </a:endParaRPr>
          </a:p>
          <a:p>
            <a:pPr marL="457200" indent="-457200" eaLnBrk="0" hangingPunct="0"/>
            <a:endParaRPr lang="en-US" sz="2800" b="1">
              <a:solidFill>
                <a:schemeClr val="accent2"/>
              </a:solidFill>
            </a:endParaRPr>
          </a:p>
          <a:p>
            <a:pPr marL="457200" indent="-457200" eaLnBrk="0" hangingPunct="0"/>
            <a:endParaRPr lang="en-US" sz="2800" b="1">
              <a:solidFill>
                <a:schemeClr val="accent2"/>
              </a:solidFill>
            </a:endParaRPr>
          </a:p>
          <a:p>
            <a:pPr marL="457200" indent="-457200" eaLnBrk="0" hangingPunct="0"/>
            <a:endParaRPr lang="en-US" sz="2800" b="1">
              <a:solidFill>
                <a:schemeClr val="accent2"/>
              </a:solidFill>
            </a:endParaRPr>
          </a:p>
          <a:p>
            <a:pPr marL="457200" indent="-457200" eaLnBrk="0" hangingPunct="0"/>
            <a:endParaRPr lang="en-US" sz="2800" b="1">
              <a:solidFill>
                <a:schemeClr val="accent2"/>
              </a:solidFill>
            </a:endParaRPr>
          </a:p>
          <a:p>
            <a:pPr marL="457200" indent="-457200" eaLnBrk="0" hangingPunct="0"/>
            <a:endParaRPr lang="en-US" sz="2000" b="1">
              <a:solidFill>
                <a:schemeClr val="accent2"/>
              </a:solidFill>
            </a:endParaRPr>
          </a:p>
          <a:p>
            <a:pPr marL="457200" indent="-457200" eaLnBrk="0" hangingPunct="0"/>
            <a:endParaRPr lang="en-US" sz="2000" b="1">
              <a:solidFill>
                <a:schemeClr val="accent2"/>
              </a:solidFill>
            </a:endParaRPr>
          </a:p>
        </p:txBody>
      </p:sp>
      <p:sp>
        <p:nvSpPr>
          <p:cNvPr id="157702" name="Rectangle 6"/>
          <p:cNvSpPr>
            <a:spLocks noChangeArrowheads="1"/>
          </p:cNvSpPr>
          <p:nvPr/>
        </p:nvSpPr>
        <p:spPr bwMode="auto">
          <a:xfrm>
            <a:off x="304800" y="457200"/>
            <a:ext cx="6705600" cy="914400"/>
          </a:xfrm>
          <a:prstGeom prst="rect">
            <a:avLst/>
          </a:prstGeom>
          <a:solidFill>
            <a:schemeClr val="accent1"/>
          </a:solidFill>
          <a:ln w="9525">
            <a:solidFill>
              <a:schemeClr val="tx1"/>
            </a:solidFill>
            <a:miter lim="800000"/>
            <a:headEnd/>
            <a:tailEnd/>
          </a:ln>
          <a:effectLst>
            <a:prstShdw prst="shdw13" dist="53882" dir="13500000">
              <a:schemeClr val="bg2">
                <a:alpha val="50000"/>
              </a:schemeClr>
            </a:prstShdw>
          </a:effectLst>
        </p:spPr>
        <p:txBody>
          <a:bodyPr wrap="none" anchor="ctr"/>
          <a:lstStyle/>
          <a:p>
            <a:pPr algn="ctr" eaLnBrk="0" hangingPunct="0"/>
            <a:endParaRPr lang="en-US" sz="2400" b="1">
              <a:solidFill>
                <a:schemeClr val="accent2"/>
              </a:solidFill>
            </a:endParaRPr>
          </a:p>
          <a:p>
            <a:pPr algn="ctr" eaLnBrk="0" hangingPunct="0"/>
            <a:r>
              <a:rPr lang="en-US" sz="2800" b="1">
                <a:solidFill>
                  <a:srgbClr val="FF9900"/>
                </a:solidFill>
                <a:latin typeface="Times New Roman" pitchFamily="18" charset="0"/>
              </a:rPr>
              <a:t>3. THỊ TRƯỜNG CHÂU ÂU</a:t>
            </a:r>
          </a:p>
          <a:p>
            <a:pPr algn="ctr" eaLnBrk="0" hangingPunct="0"/>
            <a:r>
              <a:rPr lang="en-US" sz="2800" b="1">
                <a:solidFill>
                  <a:srgbClr val="FF9900"/>
                </a:solidFill>
                <a:latin typeface="Times New Roman" pitchFamily="18" charset="0"/>
              </a:rPr>
              <a:t>Rào cản kỹ thuật trong thương mại </a:t>
            </a:r>
          </a:p>
          <a:p>
            <a:pPr algn="ctr" eaLnBrk="0" hangingPunct="0"/>
            <a:endParaRPr lang="en-US" sz="2800">
              <a:solidFill>
                <a:srgbClr val="FF9900"/>
              </a:solidFill>
              <a:latin typeface="Times New Roman" pitchFamily="18" charset="0"/>
            </a:endParaRPr>
          </a:p>
        </p:txBody>
      </p:sp>
      <p:pic>
        <p:nvPicPr>
          <p:cNvPr id="157703" name="Picture 7" descr="imag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5200" y="457200"/>
            <a:ext cx="1600200"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19171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11"/>
          <p:cNvSpPr txBox="1">
            <a:spLocks noChangeArrowheads="1"/>
          </p:cNvSpPr>
          <p:nvPr/>
        </p:nvSpPr>
        <p:spPr bwMode="auto">
          <a:xfrm>
            <a:off x="8382000" y="6400800"/>
            <a:ext cx="5778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400" b="1" i="1"/>
              <a:t>2015</a:t>
            </a:r>
          </a:p>
        </p:txBody>
      </p:sp>
      <p:sp>
        <p:nvSpPr>
          <p:cNvPr id="158724" name="Text Box 4"/>
          <p:cNvSpPr txBox="1">
            <a:spLocks noChangeArrowheads="1"/>
          </p:cNvSpPr>
          <p:nvPr/>
        </p:nvSpPr>
        <p:spPr bwMode="auto">
          <a:xfrm>
            <a:off x="1981200" y="5453063"/>
            <a:ext cx="6248400" cy="64135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0" hangingPunct="0"/>
            <a:endParaRPr lang="en-US" sz="3600"/>
          </a:p>
        </p:txBody>
      </p:sp>
      <p:sp>
        <p:nvSpPr>
          <p:cNvPr id="158725" name="Rectangle 5"/>
          <p:cNvSpPr>
            <a:spLocks noChangeArrowheads="1"/>
          </p:cNvSpPr>
          <p:nvPr/>
        </p:nvSpPr>
        <p:spPr bwMode="auto">
          <a:xfrm>
            <a:off x="152400" y="1828800"/>
            <a:ext cx="8305800" cy="4278094"/>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marL="457200" indent="-457200" eaLnBrk="0" hangingPunct="0">
              <a:buFontTx/>
              <a:buChar char="•"/>
            </a:pPr>
            <a:r>
              <a:rPr lang="en-US" sz="2400" b="1">
                <a:latin typeface="Times New Roman" pitchFamily="18" charset="0"/>
              </a:rPr>
              <a:t>	</a:t>
            </a:r>
            <a:r>
              <a:rPr lang="en-US" sz="2800" b="1">
                <a:solidFill>
                  <a:schemeClr val="accent2"/>
                </a:solidFill>
                <a:latin typeface="Times New Roman" pitchFamily="18" charset="0"/>
              </a:rPr>
              <a:t>Rào cản kỹ thuật trong thương mại của EU được thiết lập bởi Ủy ban châu Âu viết tắt là EC (European Commission). </a:t>
            </a:r>
            <a:r>
              <a:rPr lang="en-US" sz="2400" b="1">
                <a:solidFill>
                  <a:schemeClr val="accent2"/>
                </a:solidFill>
              </a:rPr>
              <a:t>Văn bản này có tên gọi là CHỈ THỊ (DIRECTIVE)</a:t>
            </a:r>
          </a:p>
          <a:p>
            <a:pPr marL="457200" indent="-457200" eaLnBrk="0" hangingPunct="0"/>
            <a:r>
              <a:rPr lang="en-US" sz="2400" b="1">
                <a:solidFill>
                  <a:schemeClr val="accent2"/>
                </a:solidFill>
              </a:rPr>
              <a:t>   Ví dụ </a:t>
            </a:r>
            <a:r>
              <a:rPr lang="en-US" sz="2400" b="1">
                <a:solidFill>
                  <a:srgbClr val="990033"/>
                </a:solidFill>
              </a:rPr>
              <a:t>MDD 2007/35/EC – M</a:t>
            </a:r>
            <a:r>
              <a:rPr lang="en-US" sz="2400" b="1">
                <a:solidFill>
                  <a:schemeClr val="accent2"/>
                </a:solidFill>
              </a:rPr>
              <a:t>edical</a:t>
            </a:r>
            <a:r>
              <a:rPr lang="en-US" sz="2400" b="1">
                <a:solidFill>
                  <a:srgbClr val="990033"/>
                </a:solidFill>
              </a:rPr>
              <a:t> D</a:t>
            </a:r>
            <a:r>
              <a:rPr lang="en-US" sz="2400" b="1">
                <a:solidFill>
                  <a:schemeClr val="accent2"/>
                </a:solidFill>
              </a:rPr>
              <a:t>evice</a:t>
            </a:r>
            <a:r>
              <a:rPr lang="en-US" sz="2400" b="1">
                <a:solidFill>
                  <a:srgbClr val="990033"/>
                </a:solidFill>
              </a:rPr>
              <a:t> D</a:t>
            </a:r>
            <a:r>
              <a:rPr lang="en-US" sz="2400" b="1">
                <a:solidFill>
                  <a:schemeClr val="accent2"/>
                </a:solidFill>
              </a:rPr>
              <a:t>irective</a:t>
            </a:r>
            <a:r>
              <a:rPr lang="en-US" sz="2400" b="1">
                <a:solidFill>
                  <a:srgbClr val="990033"/>
                </a:solidFill>
              </a:rPr>
              <a:t> </a:t>
            </a:r>
          </a:p>
          <a:p>
            <a:pPr marL="457200" indent="-457200" eaLnBrk="0" hangingPunct="0"/>
            <a:r>
              <a:rPr lang="en-US" sz="2400" b="1">
                <a:solidFill>
                  <a:srgbClr val="990033"/>
                </a:solidFill>
              </a:rPr>
              <a:t>            MD 206/42/EC – M</a:t>
            </a:r>
            <a:r>
              <a:rPr lang="en-US" sz="2400" b="1">
                <a:solidFill>
                  <a:schemeClr val="accent2"/>
                </a:solidFill>
              </a:rPr>
              <a:t>achinery</a:t>
            </a:r>
            <a:r>
              <a:rPr lang="en-US" sz="2400" b="1">
                <a:solidFill>
                  <a:srgbClr val="990033"/>
                </a:solidFill>
              </a:rPr>
              <a:t> D</a:t>
            </a:r>
            <a:r>
              <a:rPr lang="en-US" sz="2400" b="1">
                <a:solidFill>
                  <a:schemeClr val="accent2"/>
                </a:solidFill>
              </a:rPr>
              <a:t>irective</a:t>
            </a:r>
          </a:p>
          <a:p>
            <a:pPr marL="457200" indent="-457200" eaLnBrk="0" hangingPunct="0"/>
            <a:r>
              <a:rPr lang="en-US" sz="2400" b="1">
                <a:solidFill>
                  <a:srgbClr val="990033"/>
                </a:solidFill>
              </a:rPr>
              <a:t>            LVD 2014/35/EU – L</a:t>
            </a:r>
            <a:r>
              <a:rPr lang="en-US" sz="2400" b="1">
                <a:solidFill>
                  <a:schemeClr val="accent2"/>
                </a:solidFill>
              </a:rPr>
              <a:t>ow</a:t>
            </a:r>
            <a:r>
              <a:rPr lang="en-US" sz="2400" b="1">
                <a:solidFill>
                  <a:srgbClr val="990033"/>
                </a:solidFill>
              </a:rPr>
              <a:t> </a:t>
            </a:r>
            <a:r>
              <a:rPr lang="en-US" sz="2800" b="1">
                <a:solidFill>
                  <a:srgbClr val="990033"/>
                </a:solidFill>
              </a:rPr>
              <a:t>v</a:t>
            </a:r>
            <a:r>
              <a:rPr lang="en-US" sz="2400" b="1">
                <a:solidFill>
                  <a:schemeClr val="accent2"/>
                </a:solidFill>
              </a:rPr>
              <a:t>oltage</a:t>
            </a:r>
            <a:r>
              <a:rPr lang="en-US" sz="2400" b="1">
                <a:solidFill>
                  <a:srgbClr val="990033"/>
                </a:solidFill>
              </a:rPr>
              <a:t> D</a:t>
            </a:r>
            <a:r>
              <a:rPr lang="en-US" sz="2400" b="1">
                <a:solidFill>
                  <a:schemeClr val="accent2"/>
                </a:solidFill>
              </a:rPr>
              <a:t>irective</a:t>
            </a:r>
          </a:p>
          <a:p>
            <a:pPr marL="457200" indent="-457200" eaLnBrk="0" hangingPunct="0"/>
            <a:r>
              <a:rPr lang="en-US" sz="2400" b="1">
                <a:solidFill>
                  <a:srgbClr val="990033"/>
                </a:solidFill>
              </a:rPr>
              <a:t>           EMCD 2014/30/EU - E</a:t>
            </a:r>
            <a:r>
              <a:rPr lang="en-US" sz="2400" b="1">
                <a:solidFill>
                  <a:schemeClr val="accent2"/>
                </a:solidFill>
              </a:rPr>
              <a:t>lectro</a:t>
            </a:r>
            <a:r>
              <a:rPr lang="en-US" sz="2400" b="1">
                <a:solidFill>
                  <a:srgbClr val="990033"/>
                </a:solidFill>
              </a:rPr>
              <a:t>m</a:t>
            </a:r>
            <a:r>
              <a:rPr lang="en-US" sz="2400" b="1">
                <a:solidFill>
                  <a:schemeClr val="accent2"/>
                </a:solidFill>
              </a:rPr>
              <a:t>agnetic</a:t>
            </a:r>
            <a:r>
              <a:rPr lang="en-US" sz="2400" b="1">
                <a:solidFill>
                  <a:srgbClr val="990033"/>
                </a:solidFill>
              </a:rPr>
              <a:t> C</a:t>
            </a:r>
            <a:r>
              <a:rPr lang="en-US" sz="2400" b="1">
                <a:solidFill>
                  <a:schemeClr val="accent2"/>
                </a:solidFill>
              </a:rPr>
              <a:t>ompatibility</a:t>
            </a:r>
            <a:r>
              <a:rPr lang="en-US" sz="2400" b="1">
                <a:solidFill>
                  <a:srgbClr val="990033"/>
                </a:solidFill>
              </a:rPr>
              <a:t> (EMC) D</a:t>
            </a:r>
            <a:r>
              <a:rPr lang="en-US" sz="2400" b="1">
                <a:solidFill>
                  <a:schemeClr val="accent2"/>
                </a:solidFill>
              </a:rPr>
              <a:t>irective</a:t>
            </a:r>
            <a:r>
              <a:rPr lang="en-US" sz="2400">
                <a:solidFill>
                  <a:srgbClr val="990033"/>
                </a:solidFill>
              </a:rPr>
              <a:t> </a:t>
            </a:r>
            <a:r>
              <a:rPr lang="en-US" sz="2400" b="1">
                <a:solidFill>
                  <a:srgbClr val="990033"/>
                </a:solidFill>
              </a:rPr>
              <a:t> </a:t>
            </a:r>
          </a:p>
          <a:p>
            <a:pPr marL="457200" indent="-457200" eaLnBrk="0" hangingPunct="0"/>
            <a:endParaRPr lang="en-US" sz="2000" b="1">
              <a:solidFill>
                <a:schemeClr val="accent2"/>
              </a:solidFill>
            </a:endParaRPr>
          </a:p>
          <a:p>
            <a:pPr marL="457200" indent="-457200" eaLnBrk="0" hangingPunct="0"/>
            <a:endParaRPr lang="en-US" sz="2000" b="1">
              <a:solidFill>
                <a:schemeClr val="accent2"/>
              </a:solidFill>
            </a:endParaRPr>
          </a:p>
        </p:txBody>
      </p:sp>
      <p:sp>
        <p:nvSpPr>
          <p:cNvPr id="158726" name="Rectangle 6"/>
          <p:cNvSpPr>
            <a:spLocks noChangeArrowheads="1"/>
          </p:cNvSpPr>
          <p:nvPr/>
        </p:nvSpPr>
        <p:spPr bwMode="auto">
          <a:xfrm>
            <a:off x="304800" y="381000"/>
            <a:ext cx="6705600" cy="914400"/>
          </a:xfrm>
          <a:prstGeom prst="rect">
            <a:avLst/>
          </a:prstGeom>
          <a:solidFill>
            <a:schemeClr val="accent1"/>
          </a:solidFill>
          <a:ln w="9525">
            <a:solidFill>
              <a:schemeClr val="tx1"/>
            </a:solidFill>
            <a:miter lim="800000"/>
            <a:headEnd/>
            <a:tailEnd/>
          </a:ln>
          <a:effectLst>
            <a:prstShdw prst="shdw13" dist="53882" dir="13500000">
              <a:schemeClr val="bg2">
                <a:alpha val="50000"/>
              </a:schemeClr>
            </a:prstShdw>
          </a:effectLst>
        </p:spPr>
        <p:txBody>
          <a:bodyPr wrap="none" anchor="ctr"/>
          <a:lstStyle/>
          <a:p>
            <a:pPr algn="ctr" eaLnBrk="0" hangingPunct="0"/>
            <a:endParaRPr lang="en-US" sz="2400" b="1">
              <a:solidFill>
                <a:schemeClr val="accent2"/>
              </a:solidFill>
            </a:endParaRPr>
          </a:p>
          <a:p>
            <a:pPr algn="ctr" eaLnBrk="0" hangingPunct="0"/>
            <a:r>
              <a:rPr lang="en-US" sz="2800" b="1">
                <a:solidFill>
                  <a:srgbClr val="FF9900"/>
                </a:solidFill>
                <a:latin typeface="Times New Roman" pitchFamily="18" charset="0"/>
              </a:rPr>
              <a:t>3. THỊ TRƯỜNG CHÂU ÂU</a:t>
            </a:r>
          </a:p>
          <a:p>
            <a:pPr algn="ctr" eaLnBrk="0" hangingPunct="0"/>
            <a:r>
              <a:rPr lang="en-US" sz="2800" b="1">
                <a:solidFill>
                  <a:srgbClr val="FF9900"/>
                </a:solidFill>
                <a:latin typeface="Times New Roman" pitchFamily="18" charset="0"/>
              </a:rPr>
              <a:t>Rào cản kỹ thuật trong thương mại </a:t>
            </a:r>
          </a:p>
          <a:p>
            <a:pPr algn="ctr" eaLnBrk="0" hangingPunct="0"/>
            <a:endParaRPr lang="en-US" sz="2800">
              <a:solidFill>
                <a:srgbClr val="FF9900"/>
              </a:solidFill>
              <a:latin typeface="Times New Roman" pitchFamily="18" charset="0"/>
            </a:endParaRPr>
          </a:p>
        </p:txBody>
      </p:sp>
      <p:pic>
        <p:nvPicPr>
          <p:cNvPr id="158727" name="Picture 7" descr="imag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9000" y="381000"/>
            <a:ext cx="1676400" cy="111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56034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Text Box 11"/>
          <p:cNvSpPr txBox="1">
            <a:spLocks noChangeArrowheads="1"/>
          </p:cNvSpPr>
          <p:nvPr/>
        </p:nvSpPr>
        <p:spPr bwMode="auto">
          <a:xfrm>
            <a:off x="8382000" y="6400800"/>
            <a:ext cx="5778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400" b="1" i="1"/>
              <a:t>2015</a:t>
            </a:r>
          </a:p>
        </p:txBody>
      </p:sp>
      <p:sp>
        <p:nvSpPr>
          <p:cNvPr id="159747" name="Text Box 3"/>
          <p:cNvSpPr txBox="1">
            <a:spLocks noChangeArrowheads="1"/>
          </p:cNvSpPr>
          <p:nvPr/>
        </p:nvSpPr>
        <p:spPr bwMode="auto">
          <a:xfrm>
            <a:off x="1905000" y="5453063"/>
            <a:ext cx="6629400" cy="64135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0" hangingPunct="0"/>
            <a:endParaRPr lang="en-US" sz="3600"/>
          </a:p>
        </p:txBody>
      </p:sp>
      <p:sp>
        <p:nvSpPr>
          <p:cNvPr id="159748" name="Text Box 4"/>
          <p:cNvSpPr txBox="1">
            <a:spLocks noChangeArrowheads="1"/>
          </p:cNvSpPr>
          <p:nvPr/>
        </p:nvSpPr>
        <p:spPr bwMode="auto">
          <a:xfrm>
            <a:off x="1981200" y="5453063"/>
            <a:ext cx="6248400" cy="64135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0" hangingPunct="0"/>
            <a:endParaRPr lang="en-US" sz="3600"/>
          </a:p>
        </p:txBody>
      </p:sp>
      <p:sp>
        <p:nvSpPr>
          <p:cNvPr id="159749" name="Rectangle 5"/>
          <p:cNvSpPr>
            <a:spLocks noChangeArrowheads="1"/>
          </p:cNvSpPr>
          <p:nvPr/>
        </p:nvSpPr>
        <p:spPr bwMode="auto">
          <a:xfrm>
            <a:off x="609600" y="1600200"/>
            <a:ext cx="8077200" cy="8753475"/>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marL="457200" indent="-457200" eaLnBrk="0" hangingPunct="0"/>
            <a:r>
              <a:rPr lang="en-US" sz="2400" b="1">
                <a:latin typeface="Times New Roman" pitchFamily="18" charset="0"/>
              </a:rPr>
              <a:t>	</a:t>
            </a:r>
            <a:endParaRPr lang="en-US" sz="2400" b="1">
              <a:solidFill>
                <a:srgbClr val="990033"/>
              </a:solidFill>
            </a:endParaRPr>
          </a:p>
          <a:p>
            <a:pPr marL="457200" indent="-457200" eaLnBrk="0" hangingPunct="0">
              <a:buFontTx/>
              <a:buChar char="•"/>
            </a:pPr>
            <a:r>
              <a:rPr lang="en-US" sz="2800" b="1">
                <a:solidFill>
                  <a:schemeClr val="accent2"/>
                </a:solidFill>
                <a:latin typeface="Times New Roman" pitchFamily="18" charset="0"/>
              </a:rPr>
              <a:t> Các sản phẩm có nguy cơ gây mất an toàn, ảnh hưởng đến sức khỏe cộng đồng và môi trường trong quá trình sử dụng phải phù hợp với các mục tiêu đảm bảo an toàn của chỉ thị </a:t>
            </a:r>
          </a:p>
          <a:p>
            <a:pPr marL="457200" indent="-457200" eaLnBrk="0" hangingPunct="0">
              <a:buFontTx/>
              <a:buChar char="•"/>
            </a:pPr>
            <a:r>
              <a:rPr lang="en-US" sz="2800" b="1">
                <a:solidFill>
                  <a:schemeClr val="accent2"/>
                </a:solidFill>
                <a:latin typeface="Times New Roman" pitchFamily="18" charset="0"/>
              </a:rPr>
              <a:t>Các mục tiêu an toàn </a:t>
            </a:r>
          </a:p>
          <a:p>
            <a:pPr marL="457200" indent="-457200" eaLnBrk="0" hangingPunct="0">
              <a:buFontTx/>
              <a:buChar char="•"/>
            </a:pPr>
            <a:r>
              <a:rPr lang="en-US" sz="2800" b="1">
                <a:solidFill>
                  <a:schemeClr val="accent2"/>
                </a:solidFill>
                <a:latin typeface="Times New Roman" pitchFamily="18" charset="0"/>
              </a:rPr>
              <a:t>Đối tượng điều chỉnh của Directive</a:t>
            </a:r>
          </a:p>
          <a:p>
            <a:pPr marL="457200" indent="-457200" eaLnBrk="0" hangingPunct="0">
              <a:buFontTx/>
              <a:buChar char="•"/>
            </a:pPr>
            <a:r>
              <a:rPr lang="en-US" sz="2800" b="1">
                <a:solidFill>
                  <a:schemeClr val="accent2"/>
                </a:solidFill>
                <a:latin typeface="Times New Roman" pitchFamily="18" charset="0"/>
              </a:rPr>
              <a:t>Trách nhiệm của các bên liên quan</a:t>
            </a:r>
          </a:p>
          <a:p>
            <a:pPr marL="457200" indent="-457200" eaLnBrk="0" hangingPunct="0"/>
            <a:endParaRPr lang="en-US" sz="2800" b="1">
              <a:solidFill>
                <a:schemeClr val="accent2"/>
              </a:solidFill>
              <a:latin typeface="Times New Roman" pitchFamily="18" charset="0"/>
            </a:endParaRPr>
          </a:p>
          <a:p>
            <a:pPr marL="457200" indent="-457200" eaLnBrk="0" hangingPunct="0"/>
            <a:endParaRPr lang="en-US" sz="2800" b="1">
              <a:solidFill>
                <a:schemeClr val="accent2"/>
              </a:solidFill>
              <a:latin typeface="Times New Roman" pitchFamily="18" charset="0"/>
            </a:endParaRPr>
          </a:p>
          <a:p>
            <a:pPr marL="457200" indent="-457200" eaLnBrk="0" hangingPunct="0"/>
            <a:endParaRPr lang="en-US" sz="2800" b="1">
              <a:solidFill>
                <a:schemeClr val="accent2"/>
              </a:solidFill>
              <a:latin typeface="Times New Roman" pitchFamily="18" charset="0"/>
            </a:endParaRPr>
          </a:p>
          <a:p>
            <a:pPr marL="457200" indent="-457200" eaLnBrk="0" hangingPunct="0"/>
            <a:endParaRPr lang="en-US" sz="2800" b="1">
              <a:solidFill>
                <a:schemeClr val="accent2"/>
              </a:solidFill>
              <a:latin typeface="Times New Roman" pitchFamily="18" charset="0"/>
            </a:endParaRPr>
          </a:p>
          <a:p>
            <a:pPr marL="457200" indent="-457200" eaLnBrk="0" hangingPunct="0"/>
            <a:endParaRPr lang="en-US" sz="2800" b="1">
              <a:solidFill>
                <a:schemeClr val="accent2"/>
              </a:solidFill>
              <a:latin typeface="Times New Roman" pitchFamily="18" charset="0"/>
            </a:endParaRPr>
          </a:p>
          <a:p>
            <a:pPr marL="457200" indent="-457200" eaLnBrk="0" hangingPunct="0"/>
            <a:r>
              <a:rPr lang="en-US" sz="2800" b="1">
                <a:solidFill>
                  <a:schemeClr val="accent2"/>
                </a:solidFill>
              </a:rPr>
              <a:t>       </a:t>
            </a:r>
          </a:p>
          <a:p>
            <a:pPr marL="457200" indent="-457200" eaLnBrk="0" hangingPunct="0"/>
            <a:endParaRPr lang="en-US" sz="2800" b="1">
              <a:solidFill>
                <a:schemeClr val="accent2"/>
              </a:solidFill>
            </a:endParaRPr>
          </a:p>
          <a:p>
            <a:pPr marL="457200" indent="-457200" eaLnBrk="0" hangingPunct="0"/>
            <a:endParaRPr lang="en-US" sz="2800" b="1">
              <a:solidFill>
                <a:schemeClr val="accent2"/>
              </a:solidFill>
            </a:endParaRPr>
          </a:p>
          <a:p>
            <a:pPr marL="457200" indent="-457200" eaLnBrk="0" hangingPunct="0"/>
            <a:endParaRPr lang="en-US" sz="2800" b="1">
              <a:solidFill>
                <a:schemeClr val="accent2"/>
              </a:solidFill>
            </a:endParaRPr>
          </a:p>
          <a:p>
            <a:pPr marL="457200" indent="-457200" eaLnBrk="0" hangingPunct="0"/>
            <a:endParaRPr lang="en-US" sz="2800" b="1">
              <a:solidFill>
                <a:schemeClr val="accent2"/>
              </a:solidFill>
            </a:endParaRPr>
          </a:p>
          <a:p>
            <a:pPr marL="457200" indent="-457200" eaLnBrk="0" hangingPunct="0"/>
            <a:endParaRPr lang="en-US" sz="2800" b="1">
              <a:solidFill>
                <a:schemeClr val="accent2"/>
              </a:solidFill>
            </a:endParaRPr>
          </a:p>
          <a:p>
            <a:pPr marL="457200" indent="-457200" eaLnBrk="0" hangingPunct="0"/>
            <a:endParaRPr lang="en-US" sz="2000" b="1">
              <a:solidFill>
                <a:schemeClr val="accent2"/>
              </a:solidFill>
            </a:endParaRPr>
          </a:p>
          <a:p>
            <a:pPr marL="457200" indent="-457200" eaLnBrk="0" hangingPunct="0"/>
            <a:endParaRPr lang="en-US" sz="2000" b="1">
              <a:solidFill>
                <a:schemeClr val="accent2"/>
              </a:solidFill>
            </a:endParaRPr>
          </a:p>
        </p:txBody>
      </p:sp>
      <p:sp>
        <p:nvSpPr>
          <p:cNvPr id="159750" name="Rectangle 6"/>
          <p:cNvSpPr>
            <a:spLocks noChangeArrowheads="1"/>
          </p:cNvSpPr>
          <p:nvPr/>
        </p:nvSpPr>
        <p:spPr bwMode="auto">
          <a:xfrm>
            <a:off x="381000" y="457200"/>
            <a:ext cx="6705600" cy="914400"/>
          </a:xfrm>
          <a:prstGeom prst="rect">
            <a:avLst/>
          </a:prstGeom>
          <a:solidFill>
            <a:schemeClr val="accent1"/>
          </a:solidFill>
          <a:ln w="9525">
            <a:solidFill>
              <a:schemeClr val="tx1"/>
            </a:solidFill>
            <a:miter lim="800000"/>
            <a:headEnd/>
            <a:tailEnd/>
          </a:ln>
          <a:effectLst>
            <a:prstShdw prst="shdw13" dist="53882" dir="13500000">
              <a:schemeClr val="bg2">
                <a:alpha val="50000"/>
              </a:schemeClr>
            </a:prstShdw>
          </a:effectLst>
        </p:spPr>
        <p:txBody>
          <a:bodyPr wrap="none" anchor="ctr"/>
          <a:lstStyle/>
          <a:p>
            <a:pPr algn="ctr" eaLnBrk="0" hangingPunct="0"/>
            <a:endParaRPr lang="en-US" sz="2400" b="1">
              <a:solidFill>
                <a:schemeClr val="accent2"/>
              </a:solidFill>
            </a:endParaRPr>
          </a:p>
          <a:p>
            <a:pPr algn="ctr" eaLnBrk="0" hangingPunct="0"/>
            <a:r>
              <a:rPr lang="en-US" sz="2800" b="1">
                <a:solidFill>
                  <a:srgbClr val="FF9900"/>
                </a:solidFill>
                <a:latin typeface="Times New Roman" pitchFamily="18" charset="0"/>
              </a:rPr>
              <a:t>3. THỊ TRƯỜNG CHÂU ÂU</a:t>
            </a:r>
          </a:p>
          <a:p>
            <a:pPr algn="ctr" eaLnBrk="0" hangingPunct="0"/>
            <a:r>
              <a:rPr lang="en-US" sz="2800" b="1">
                <a:solidFill>
                  <a:srgbClr val="FF9900"/>
                </a:solidFill>
                <a:latin typeface="Times New Roman" pitchFamily="18" charset="0"/>
              </a:rPr>
              <a:t>Rào cản kỹ thuật trong thương mại </a:t>
            </a:r>
          </a:p>
          <a:p>
            <a:pPr algn="ctr" eaLnBrk="0" hangingPunct="0"/>
            <a:endParaRPr lang="en-US" sz="2800">
              <a:solidFill>
                <a:srgbClr val="FF9900"/>
              </a:solidFill>
              <a:latin typeface="Times New Roman" pitchFamily="18" charset="0"/>
            </a:endParaRPr>
          </a:p>
        </p:txBody>
      </p:sp>
      <p:pic>
        <p:nvPicPr>
          <p:cNvPr id="159751" name="Picture 7" descr="imag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1400" y="457200"/>
            <a:ext cx="1524000" cy="101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95557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356</Words>
  <Application>Microsoft Office PowerPoint</Application>
  <PresentationFormat>On-screen Show (4:3)</PresentationFormat>
  <Paragraphs>207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JonMMx 2000</dc:creator>
  <cp:lastModifiedBy>JonMMx 2000</cp:lastModifiedBy>
  <cp:revision>1</cp:revision>
  <dcterms:created xsi:type="dcterms:W3CDTF">2016-12-23T16:37:55Z</dcterms:created>
  <dcterms:modified xsi:type="dcterms:W3CDTF">2016-12-23T16:42:07Z</dcterms:modified>
</cp:coreProperties>
</file>