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5"/>
  </p:notesMasterIdLst>
  <p:sldIdLst>
    <p:sldId id="468" r:id="rId2"/>
    <p:sldId id="1579" r:id="rId3"/>
    <p:sldId id="531" r:id="rId4"/>
    <p:sldId id="1578" r:id="rId5"/>
    <p:sldId id="1581" r:id="rId6"/>
    <p:sldId id="1582" r:id="rId7"/>
    <p:sldId id="1585" r:id="rId8"/>
    <p:sldId id="1586" r:id="rId9"/>
    <p:sldId id="509" r:id="rId10"/>
    <p:sldId id="1583" r:id="rId11"/>
    <p:sldId id="533" r:id="rId12"/>
    <p:sldId id="1573" r:id="rId13"/>
    <p:sldId id="15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3A5"/>
    <a:srgbClr val="33CCCC"/>
    <a:srgbClr val="DDDDDD"/>
    <a:srgbClr val="000000"/>
    <a:srgbClr val="D3817F"/>
    <a:srgbClr val="4CB2B4"/>
    <a:srgbClr val="DCE9F0"/>
    <a:srgbClr val="2F6F71"/>
    <a:srgbClr val="C14B48"/>
    <a:srgbClr val="866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3" autoAdjust="0"/>
    <p:restoredTop sz="92801" autoAdjust="0"/>
  </p:normalViewPr>
  <p:slideViewPr>
    <p:cSldViewPr snapToGrid="0">
      <p:cViewPr varScale="1">
        <p:scale>
          <a:sx n="64" d="100"/>
          <a:sy n="64" d="100"/>
        </p:scale>
        <p:origin x="85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9D908-0934-42F2-8C16-1E7BB6165F8E}"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A6D0E-6CAD-4A0A-BD07-8F63B6913D5B}" type="slidenum">
              <a:rPr lang="en-US" smtClean="0"/>
              <a:t>‹#›</a:t>
            </a:fld>
            <a:endParaRPr lang="en-US"/>
          </a:p>
        </p:txBody>
      </p:sp>
    </p:spTree>
    <p:extLst>
      <p:ext uri="{BB962C8B-B14F-4D97-AF65-F5344CB8AC3E}">
        <p14:creationId xmlns:p14="http://schemas.microsoft.com/office/powerpoint/2010/main" val="421890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A6D0E-6CAD-4A0A-BD07-8F63B6913D5B}" type="slidenum">
              <a:rPr lang="en-US" smtClean="0"/>
              <a:t>1</a:t>
            </a:fld>
            <a:endParaRPr lang="en-US"/>
          </a:p>
        </p:txBody>
      </p:sp>
    </p:spTree>
    <p:extLst>
      <p:ext uri="{BB962C8B-B14F-4D97-AF65-F5344CB8AC3E}">
        <p14:creationId xmlns:p14="http://schemas.microsoft.com/office/powerpoint/2010/main" val="4062304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AA6D0E-6CAD-4A0A-BD07-8F63B6913D5B}" type="slidenum">
              <a:rPr lang="en-US" smtClean="0"/>
              <a:t>10</a:t>
            </a:fld>
            <a:endParaRPr lang="en-US"/>
          </a:p>
        </p:txBody>
      </p:sp>
    </p:spTree>
    <p:extLst>
      <p:ext uri="{BB962C8B-B14F-4D97-AF65-F5344CB8AC3E}">
        <p14:creationId xmlns:p14="http://schemas.microsoft.com/office/powerpoint/2010/main" val="213614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AA6D0E-6CAD-4A0A-BD07-8F63B6913D5B}" type="slidenum">
              <a:rPr lang="en-US" smtClean="0"/>
              <a:t>11</a:t>
            </a:fld>
            <a:endParaRPr lang="en-US"/>
          </a:p>
        </p:txBody>
      </p:sp>
    </p:spTree>
    <p:extLst>
      <p:ext uri="{BB962C8B-B14F-4D97-AF65-F5344CB8AC3E}">
        <p14:creationId xmlns:p14="http://schemas.microsoft.com/office/powerpoint/2010/main" val="101490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91A826-42C6-4A03-ACE4-AC4A3BAE483C}" type="slidenum">
              <a:rPr lang="en-US" smtClean="0"/>
              <a:t>12</a:t>
            </a:fld>
            <a:endParaRPr lang="en-US"/>
          </a:p>
        </p:txBody>
      </p:sp>
    </p:spTree>
    <p:extLst>
      <p:ext uri="{BB962C8B-B14F-4D97-AF65-F5344CB8AC3E}">
        <p14:creationId xmlns:p14="http://schemas.microsoft.com/office/powerpoint/2010/main" val="4261266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1A826-42C6-4A03-ACE4-AC4A3BAE48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14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AA6D0E-6CAD-4A0A-BD07-8F63B6913D5B}" type="slidenum">
              <a:rPr lang="en-US" smtClean="0"/>
              <a:t>2</a:t>
            </a:fld>
            <a:endParaRPr lang="en-US"/>
          </a:p>
        </p:txBody>
      </p:sp>
    </p:spTree>
    <p:extLst>
      <p:ext uri="{BB962C8B-B14F-4D97-AF65-F5344CB8AC3E}">
        <p14:creationId xmlns:p14="http://schemas.microsoft.com/office/powerpoint/2010/main" val="270741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AA6D0E-6CAD-4A0A-BD07-8F63B6913D5B}" type="slidenum">
              <a:rPr lang="en-US" smtClean="0"/>
              <a:t>3</a:t>
            </a:fld>
            <a:endParaRPr lang="en-US"/>
          </a:p>
        </p:txBody>
      </p:sp>
    </p:spTree>
    <p:extLst>
      <p:ext uri="{BB962C8B-B14F-4D97-AF65-F5344CB8AC3E}">
        <p14:creationId xmlns:p14="http://schemas.microsoft.com/office/powerpoint/2010/main" val="411922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A6D0E-6CAD-4A0A-BD07-8F63B6913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30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A6D0E-6CAD-4A0A-BD07-8F63B6913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29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A6D0E-6CAD-4A0A-BD07-8F63B6913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02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A6D0E-6CAD-4A0A-BD07-8F63B6913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38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A6D0E-6CAD-4A0A-BD07-8F63B6913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87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AA6D0E-6CAD-4A0A-BD07-8F63B6913D5B}" type="slidenum">
              <a:rPr lang="en-US" smtClean="0"/>
              <a:t>9</a:t>
            </a:fld>
            <a:endParaRPr lang="en-US"/>
          </a:p>
        </p:txBody>
      </p:sp>
    </p:spTree>
    <p:extLst>
      <p:ext uri="{BB962C8B-B14F-4D97-AF65-F5344CB8AC3E}">
        <p14:creationId xmlns:p14="http://schemas.microsoft.com/office/powerpoint/2010/main" val="182978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
        <p:nvSpPr>
          <p:cNvPr id="7" name="Rectangle 6"/>
          <p:cNvSpPr/>
          <p:nvPr userDrawn="1"/>
        </p:nvSpPr>
        <p:spPr>
          <a:xfrm>
            <a:off x="11277600" y="6356351"/>
            <a:ext cx="914400" cy="501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0"/>
            <a:ext cx="12192000" cy="82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6234624"/>
            <a:ext cx="600189" cy="62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8552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Tree>
    <p:extLst>
      <p:ext uri="{BB962C8B-B14F-4D97-AF65-F5344CB8AC3E}">
        <p14:creationId xmlns:p14="http://schemas.microsoft.com/office/powerpoint/2010/main" val="81831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Tree>
    <p:extLst>
      <p:ext uri="{BB962C8B-B14F-4D97-AF65-F5344CB8AC3E}">
        <p14:creationId xmlns:p14="http://schemas.microsoft.com/office/powerpoint/2010/main" val="154081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Tree>
    <p:extLst>
      <p:ext uri="{BB962C8B-B14F-4D97-AF65-F5344CB8AC3E}">
        <p14:creationId xmlns:p14="http://schemas.microsoft.com/office/powerpoint/2010/main" val="381118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Tree>
    <p:extLst>
      <p:ext uri="{BB962C8B-B14F-4D97-AF65-F5344CB8AC3E}">
        <p14:creationId xmlns:p14="http://schemas.microsoft.com/office/powerpoint/2010/main" val="322197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Tree>
    <p:extLst>
      <p:ext uri="{BB962C8B-B14F-4D97-AF65-F5344CB8AC3E}">
        <p14:creationId xmlns:p14="http://schemas.microsoft.com/office/powerpoint/2010/main" val="53544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Tree>
    <p:extLst>
      <p:ext uri="{BB962C8B-B14F-4D97-AF65-F5344CB8AC3E}">
        <p14:creationId xmlns:p14="http://schemas.microsoft.com/office/powerpoint/2010/main" val="104397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Tree>
    <p:extLst>
      <p:ext uri="{BB962C8B-B14F-4D97-AF65-F5344CB8AC3E}">
        <p14:creationId xmlns:p14="http://schemas.microsoft.com/office/powerpoint/2010/main" val="309744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Tree>
    <p:extLst>
      <p:ext uri="{BB962C8B-B14F-4D97-AF65-F5344CB8AC3E}">
        <p14:creationId xmlns:p14="http://schemas.microsoft.com/office/powerpoint/2010/main" val="112101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Tree>
    <p:extLst>
      <p:ext uri="{BB962C8B-B14F-4D97-AF65-F5344CB8AC3E}">
        <p14:creationId xmlns:p14="http://schemas.microsoft.com/office/powerpoint/2010/main" val="167467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1725831" y="6450479"/>
            <a:ext cx="448235" cy="365125"/>
          </a:xfrm>
          <a:prstGeom prst="rect">
            <a:avLst/>
          </a:prstGeom>
        </p:spPr>
        <p:txBody>
          <a:bodyPr/>
          <a:lstStyle/>
          <a:p>
            <a:fld id="{C5076EAD-8B50-4DCB-90E7-34664C02685B}" type="slidenum">
              <a:rPr lang="en-US" smtClean="0"/>
              <a:t>‹#›</a:t>
            </a:fld>
            <a:endParaRPr lang="en-US"/>
          </a:p>
        </p:txBody>
      </p:sp>
    </p:spTree>
    <p:extLst>
      <p:ext uri="{BB962C8B-B14F-4D97-AF65-F5344CB8AC3E}">
        <p14:creationId xmlns:p14="http://schemas.microsoft.com/office/powerpoint/2010/main" val="24073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ound Same Side Corner Rectangle 6"/>
          <p:cNvSpPr/>
          <p:nvPr userDrawn="1"/>
        </p:nvSpPr>
        <p:spPr>
          <a:xfrm rot="5400000">
            <a:off x="4448874" y="-4376247"/>
            <a:ext cx="634076" cy="9531824"/>
          </a:xfrm>
          <a:prstGeom prst="round2SameRect">
            <a:avLst>
              <a:gd name="adj1" fmla="val 50000"/>
              <a:gd name="adj2" fmla="val 0"/>
            </a:avLst>
          </a:prstGeom>
          <a:solidFill>
            <a:srgbClr val="9CD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ound Same Side Corner Rectangle 7"/>
          <p:cNvSpPr/>
          <p:nvPr userDrawn="1"/>
        </p:nvSpPr>
        <p:spPr>
          <a:xfrm rot="16200000" flipH="1">
            <a:off x="11691494" y="6341099"/>
            <a:ext cx="426258" cy="584915"/>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Slide Number Placeholder 5"/>
          <p:cNvSpPr>
            <a:spLocks noGrp="1"/>
          </p:cNvSpPr>
          <p:nvPr>
            <p:ph type="sldNum" sz="quarter" idx="4"/>
          </p:nvPr>
        </p:nvSpPr>
        <p:spPr>
          <a:xfrm>
            <a:off x="11725831" y="6450479"/>
            <a:ext cx="448235"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fld id="{C5076EAD-8B50-4DCB-90E7-34664C02685B}" type="slidenum">
              <a:rPr lang="en-US" smtClean="0"/>
              <a:pPr/>
              <a:t>‹#›</a:t>
            </a:fld>
            <a:endParaRPr lang="en-US"/>
          </a:p>
        </p:txBody>
      </p:sp>
    </p:spTree>
    <p:extLst>
      <p:ext uri="{BB962C8B-B14F-4D97-AF65-F5344CB8AC3E}">
        <p14:creationId xmlns:p14="http://schemas.microsoft.com/office/powerpoint/2010/main" val="20990475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tmp"/><Relationship Id="rId4" Type="http://schemas.openxmlformats.org/officeDocument/2006/relationships/image" Target="../media/image21.tmp"/></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6632"/>
            <a:ext cx="12191999" cy="4684736"/>
          </a:xfrm>
          <a:prstGeom prst="rect">
            <a:avLst/>
          </a:prstGeom>
          <a:solidFill>
            <a:srgbClr val="5FB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ubtitle 2"/>
          <p:cNvSpPr>
            <a:spLocks noGrp="1"/>
          </p:cNvSpPr>
          <p:nvPr>
            <p:ph type="subTitle" idx="1"/>
          </p:nvPr>
        </p:nvSpPr>
        <p:spPr>
          <a:xfrm>
            <a:off x="0" y="1086632"/>
            <a:ext cx="12192000" cy="4684736"/>
          </a:xfrm>
        </p:spPr>
        <p:txBody>
          <a:bodyPr anchor="ctr">
            <a:normAutofit/>
          </a:bodyPr>
          <a:lstStyle/>
          <a:p>
            <a:r>
              <a:rPr lang="en-US" sz="8000" b="1">
                <a:solidFill>
                  <a:srgbClr val="E15243"/>
                </a:solidFill>
                <a:effectLst>
                  <a:outerShdw blurRad="38100" dist="38100" dir="2700000" algn="tl">
                    <a:srgbClr val="000000">
                      <a:alpha val="43137"/>
                    </a:srgbClr>
                  </a:outerShdw>
                </a:effectLst>
                <a:ea typeface="Adobe Gothic Std B" panose="020B0800000000000000" pitchFamily="34" charset="-128"/>
                <a:cs typeface="Arial" panose="020B0604020202020204" pitchFamily="34" charset="0"/>
              </a:rPr>
              <a:t>HÀNG GIẢ - HÀNG NHÁI</a:t>
            </a:r>
            <a:endParaRPr lang="en-US" sz="8000" b="1" dirty="0">
              <a:solidFill>
                <a:srgbClr val="E15243"/>
              </a:solidFill>
              <a:effectLst>
                <a:outerShdw blurRad="38100" dist="38100" dir="2700000" algn="tl">
                  <a:srgbClr val="000000">
                    <a:alpha val="43137"/>
                  </a:srgbClr>
                </a:outerShdw>
              </a:effectLst>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4072423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9</a:t>
            </a: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Content Placeholder 5">
            <a:extLst>
              <a:ext uri="{FF2B5EF4-FFF2-40B4-BE49-F238E27FC236}">
                <a16:creationId xmlns:a16="http://schemas.microsoft.com/office/drawing/2014/main" id="{9E50F6A1-48B4-4B7E-A265-D32A84BF597E}"/>
              </a:ext>
            </a:extLst>
          </p:cNvPr>
          <p:cNvSpPr>
            <a:spLocks noGrp="1"/>
          </p:cNvSpPr>
          <p:nvPr>
            <p:ph sz="quarter" idx="1"/>
          </p:nvPr>
        </p:nvSpPr>
        <p:spPr>
          <a:xfrm>
            <a:off x="988656" y="1379235"/>
            <a:ext cx="9904631" cy="707886"/>
          </a:xfrm>
          <a:noFill/>
        </p:spPr>
        <p:txBody>
          <a:bodyPr vert="horz" wrap="square" lIns="91440" tIns="45720" rIns="91440" bIns="45720" rtlCol="0">
            <a:spAutoFit/>
          </a:bodyPr>
          <a:lstStyle/>
          <a:p>
            <a:pPr marL="0" indent="0" algn="just">
              <a:lnSpc>
                <a:spcPct val="100000"/>
              </a:lnSpc>
              <a:spcBef>
                <a:spcPts val="0"/>
              </a:spcBef>
              <a:buNone/>
            </a:pPr>
            <a:r>
              <a:rPr lang="en-US" sz="2000">
                <a:latin typeface="Calibri (Body)"/>
                <a:ea typeface="Adobe Gothic Std B" panose="020B0800000000000000" pitchFamily="34" charset="-128"/>
                <a:cs typeface="Arial" panose="020B0604020202020204" pitchFamily="34" charset="0"/>
              </a:rPr>
              <a:t>B</a:t>
            </a:r>
            <a:r>
              <a:rPr lang="vi-VN" sz="2000">
                <a:latin typeface="Calibri (Body)"/>
                <a:ea typeface="Adobe Gothic Std B" panose="020B0800000000000000" pitchFamily="34" charset="-128"/>
                <a:cs typeface="Arial" panose="020B0604020202020204" pitchFamily="34" charset="0"/>
              </a:rPr>
              <a:t>ư</a:t>
            </a:r>
            <a:r>
              <a:rPr lang="en-US" sz="2000">
                <a:latin typeface="Calibri (Body)"/>
                <a:ea typeface="Adobe Gothic Std B" panose="020B0800000000000000" pitchFamily="34" charset="-128"/>
                <a:cs typeface="Arial" panose="020B0604020202020204" pitchFamily="34" charset="0"/>
              </a:rPr>
              <a:t>ớc 1: Phối hợp với Trung tâm R&amp;D giám định sản phẩm mẫu để xác định yếu tố xâm phạm</a:t>
            </a:r>
          </a:p>
        </p:txBody>
      </p:sp>
      <p:sp>
        <p:nvSpPr>
          <p:cNvPr id="14" name="TextBox 13">
            <a:extLst>
              <a:ext uri="{FF2B5EF4-FFF2-40B4-BE49-F238E27FC236}">
                <a16:creationId xmlns:a16="http://schemas.microsoft.com/office/drawing/2014/main" id="{57E07A59-7909-460C-B3B3-4727F90D1C14}"/>
              </a:ext>
            </a:extLst>
          </p:cNvPr>
          <p:cNvSpPr txBox="1"/>
          <p:nvPr/>
        </p:nvSpPr>
        <p:spPr>
          <a:xfrm>
            <a:off x="988656" y="855053"/>
            <a:ext cx="4584276" cy="461665"/>
          </a:xfrm>
          <a:prstGeom prst="rect">
            <a:avLst/>
          </a:prstGeom>
          <a:noFill/>
        </p:spPr>
        <p:txBody>
          <a:bodyPr wrap="square">
            <a:spAutoFit/>
          </a:bodyPr>
          <a:lstStyle/>
          <a:p>
            <a:pPr algn="just"/>
            <a:r>
              <a:rPr lang="en-US" sz="2400" b="1">
                <a:latin typeface="Calibri (Body)"/>
                <a:ea typeface="Times New Roman" panose="02020603050405020304" pitchFamily="18" charset="0"/>
              </a:rPr>
              <a:t>2</a:t>
            </a:r>
            <a:r>
              <a:rPr lang="en-US" sz="2400" b="1">
                <a:effectLst/>
                <a:latin typeface="Calibri (Body)"/>
                <a:ea typeface="Times New Roman" panose="02020603050405020304" pitchFamily="18" charset="0"/>
              </a:rPr>
              <a:t>. Đối v</a:t>
            </a:r>
            <a:r>
              <a:rPr lang="en-US" sz="2400" b="1">
                <a:latin typeface="Calibri (Body)"/>
                <a:ea typeface="Times New Roman" panose="02020603050405020304" pitchFamily="18" charset="0"/>
              </a:rPr>
              <a:t>ới Phòng NCTT</a:t>
            </a:r>
            <a:endParaRPr lang="en-US" sz="2400" b="1">
              <a:latin typeface="Calibri (Body)"/>
            </a:endParaRPr>
          </a:p>
        </p:txBody>
      </p:sp>
      <p:sp>
        <p:nvSpPr>
          <p:cNvPr id="15" name="Content Placeholder 5">
            <a:extLst>
              <a:ext uri="{FF2B5EF4-FFF2-40B4-BE49-F238E27FC236}">
                <a16:creationId xmlns:a16="http://schemas.microsoft.com/office/drawing/2014/main" id="{2329A4E6-8B23-4CF9-B10F-2F0A827B0A45}"/>
              </a:ext>
            </a:extLst>
          </p:cNvPr>
          <p:cNvSpPr txBox="1">
            <a:spLocks/>
          </p:cNvSpPr>
          <p:nvPr/>
        </p:nvSpPr>
        <p:spPr>
          <a:xfrm>
            <a:off x="988656" y="2303092"/>
            <a:ext cx="8454107" cy="4001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000">
                <a:latin typeface="Calibri (Body)"/>
                <a:ea typeface="Adobe Gothic Std B" panose="020B0800000000000000" pitchFamily="34" charset="-128"/>
                <a:cs typeface="Arial" panose="020B0604020202020204" pitchFamily="34" charset="0"/>
              </a:rPr>
              <a:t>B</a:t>
            </a:r>
            <a:r>
              <a:rPr lang="vi-VN" sz="2000">
                <a:latin typeface="Calibri (Body)"/>
                <a:ea typeface="Adobe Gothic Std B" panose="020B0800000000000000" pitchFamily="34" charset="-128"/>
                <a:cs typeface="Arial" panose="020B0604020202020204" pitchFamily="34" charset="0"/>
              </a:rPr>
              <a:t>ư</a:t>
            </a:r>
            <a:r>
              <a:rPr lang="en-US" sz="2000">
                <a:latin typeface="Calibri (Body)"/>
                <a:ea typeface="Adobe Gothic Std B" panose="020B0800000000000000" pitchFamily="34" charset="-128"/>
                <a:cs typeface="Arial" panose="020B0604020202020204" pitchFamily="34" charset="0"/>
              </a:rPr>
              <a:t>ớc 2: Xử lý xâm phạm</a:t>
            </a:r>
          </a:p>
        </p:txBody>
      </p:sp>
      <p:sp>
        <p:nvSpPr>
          <p:cNvPr id="16" name="Content Placeholder 5">
            <a:extLst>
              <a:ext uri="{FF2B5EF4-FFF2-40B4-BE49-F238E27FC236}">
                <a16:creationId xmlns:a16="http://schemas.microsoft.com/office/drawing/2014/main" id="{54E2F2D6-6789-4729-AD38-95E3F160AA39}"/>
              </a:ext>
            </a:extLst>
          </p:cNvPr>
          <p:cNvSpPr txBox="1">
            <a:spLocks/>
          </p:cNvSpPr>
          <p:nvPr/>
        </p:nvSpPr>
        <p:spPr>
          <a:xfrm>
            <a:off x="988655" y="2703202"/>
            <a:ext cx="9033531" cy="400110"/>
          </a:xfrm>
          <a:prstGeom prst="rect">
            <a:avLst/>
          </a:prstGeom>
          <a:noFill/>
        </p:spPr>
        <p:txBody>
          <a:bodyPr vert="horz" wrap="square" lIns="91440" tIns="45720" rIns="91440" bIns="45720" rtlCol="0">
            <a:spAutoFit/>
          </a:bodyPr>
          <a:lstStyle>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latin typeface="Calibri (Body)"/>
              </a:rPr>
              <a:t>a. Gửi th</a:t>
            </a:r>
            <a:r>
              <a:rPr lang="vi-VN" i="1">
                <a:latin typeface="Calibri (Body)"/>
              </a:rPr>
              <a:t>ư</a:t>
            </a:r>
            <a:r>
              <a:rPr lang="en-US" i="1">
                <a:latin typeface="Calibri (Body)"/>
              </a:rPr>
              <a:t> cảnh báo, yêu cầu bên xâm phạm:</a:t>
            </a:r>
          </a:p>
        </p:txBody>
      </p:sp>
      <p:sp>
        <p:nvSpPr>
          <p:cNvPr id="17" name="Content Placeholder 5">
            <a:extLst>
              <a:ext uri="{FF2B5EF4-FFF2-40B4-BE49-F238E27FC236}">
                <a16:creationId xmlns:a16="http://schemas.microsoft.com/office/drawing/2014/main" id="{E6F83788-3B86-45FC-A163-018D32BE6867}"/>
              </a:ext>
            </a:extLst>
          </p:cNvPr>
          <p:cNvSpPr txBox="1">
            <a:spLocks/>
          </p:cNvSpPr>
          <p:nvPr/>
        </p:nvSpPr>
        <p:spPr>
          <a:xfrm>
            <a:off x="1314579" y="3063574"/>
            <a:ext cx="9578708" cy="400110"/>
          </a:xfrm>
          <a:prstGeom prst="rect">
            <a:avLst/>
          </a:prstGeom>
          <a:noFill/>
        </p:spPr>
        <p:txBody>
          <a:bodyPr vert="horz" wrap="square" lIns="91440" tIns="45720" rIns="91440" bIns="45720" rtlCol="0">
            <a:spAutoFit/>
          </a:bodyPr>
          <a:lstStyle>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Body)"/>
              </a:rPr>
              <a:t>+ Ngừng ngay lập tức việc thực hiện hành vi xâm phạm quyền sở hữu công nghiệp</a:t>
            </a:r>
          </a:p>
        </p:txBody>
      </p:sp>
      <p:sp>
        <p:nvSpPr>
          <p:cNvPr id="18" name="Content Placeholder 5">
            <a:extLst>
              <a:ext uri="{FF2B5EF4-FFF2-40B4-BE49-F238E27FC236}">
                <a16:creationId xmlns:a16="http://schemas.microsoft.com/office/drawing/2014/main" id="{60EA6D3B-4D50-4AA8-81C8-EE97E7DFAE56}"/>
              </a:ext>
            </a:extLst>
          </p:cNvPr>
          <p:cNvSpPr txBox="1">
            <a:spLocks/>
          </p:cNvSpPr>
          <p:nvPr/>
        </p:nvSpPr>
        <p:spPr>
          <a:xfrm>
            <a:off x="1314579" y="3523295"/>
            <a:ext cx="9578708" cy="400110"/>
          </a:xfrm>
          <a:prstGeom prst="rect">
            <a:avLst/>
          </a:prstGeom>
          <a:noFill/>
        </p:spPr>
        <p:txBody>
          <a:bodyPr vert="horz" wrap="square" lIns="91440" tIns="45720" rIns="91440" bIns="45720" rtlCol="0">
            <a:spAutoFit/>
          </a:bodyPr>
          <a:lstStyle>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Body)"/>
              </a:rPr>
              <a:t>+ Thu hồi các hàng hóa đã được lưu thông trên thị trường có dấu hiệu xâm phạm</a:t>
            </a:r>
          </a:p>
        </p:txBody>
      </p:sp>
      <p:sp>
        <p:nvSpPr>
          <p:cNvPr id="20" name="Content Placeholder 5">
            <a:extLst>
              <a:ext uri="{FF2B5EF4-FFF2-40B4-BE49-F238E27FC236}">
                <a16:creationId xmlns:a16="http://schemas.microsoft.com/office/drawing/2014/main" id="{E314F9CB-DCB0-4E11-97FF-6D2ED2A5A8E4}"/>
              </a:ext>
            </a:extLst>
          </p:cNvPr>
          <p:cNvSpPr txBox="1">
            <a:spLocks/>
          </p:cNvSpPr>
          <p:nvPr/>
        </p:nvSpPr>
        <p:spPr>
          <a:xfrm>
            <a:off x="1314579" y="3963217"/>
            <a:ext cx="9876882" cy="400110"/>
          </a:xfrm>
          <a:prstGeom prst="rect">
            <a:avLst/>
          </a:prstGeom>
          <a:noFill/>
        </p:spPr>
        <p:txBody>
          <a:bodyPr vert="horz" wrap="square" lIns="91440" tIns="45720" rIns="91440" bIns="45720" rtlCol="0">
            <a:spAutoFit/>
          </a:bodyPr>
          <a:lstStyle>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Body)"/>
              </a:rPr>
              <a:t>+ Tiêu hủy sản phẩm hoặc nhãn mác có dấu hiệu xâm phạm</a:t>
            </a:r>
          </a:p>
        </p:txBody>
      </p:sp>
      <p:sp>
        <p:nvSpPr>
          <p:cNvPr id="21" name="TextBox 20">
            <a:extLst>
              <a:ext uri="{FF2B5EF4-FFF2-40B4-BE49-F238E27FC236}">
                <a16:creationId xmlns:a16="http://schemas.microsoft.com/office/drawing/2014/main" id="{94021FD4-1DB9-45E8-8DC0-2875E5974FB1}"/>
              </a:ext>
            </a:extLst>
          </p:cNvPr>
          <p:cNvSpPr txBox="1"/>
          <p:nvPr/>
        </p:nvSpPr>
        <p:spPr>
          <a:xfrm>
            <a:off x="988655" y="4513268"/>
            <a:ext cx="9626336" cy="400110"/>
          </a:xfrm>
          <a:prstGeom prst="rect">
            <a:avLst/>
          </a:prstGeom>
          <a:noFill/>
        </p:spPr>
        <p:txBody>
          <a:bodyPr vert="horz" wrap="square" lIns="91440" tIns="45720" rIns="91440" bIns="45720" rtlCol="0">
            <a:spAutoFit/>
          </a:bodyPr>
          <a:lstStyle>
            <a:defPPr>
              <a:defRPr lang="en-US"/>
            </a:defPPr>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latin typeface="Calibri (Body)"/>
              </a:rPr>
              <a:t>b. Yêu cầu cơ quan nhà nước có thẩm quyền xử lý hành vi vi phạm pháp luật:</a:t>
            </a:r>
          </a:p>
        </p:txBody>
      </p:sp>
      <p:sp>
        <p:nvSpPr>
          <p:cNvPr id="22" name="TextBox 21">
            <a:extLst>
              <a:ext uri="{FF2B5EF4-FFF2-40B4-BE49-F238E27FC236}">
                <a16:creationId xmlns:a16="http://schemas.microsoft.com/office/drawing/2014/main" id="{142EE934-7F70-4335-9BF7-709F70E96C98}"/>
              </a:ext>
            </a:extLst>
          </p:cNvPr>
          <p:cNvSpPr txBox="1"/>
          <p:nvPr/>
        </p:nvSpPr>
        <p:spPr>
          <a:xfrm>
            <a:off x="1314579" y="5011607"/>
            <a:ext cx="9489256" cy="1015663"/>
          </a:xfrm>
          <a:prstGeom prst="rect">
            <a:avLst/>
          </a:prstGeom>
          <a:noFill/>
        </p:spPr>
        <p:txBody>
          <a:bodyPr vert="horz" wrap="square" lIns="91440" tIns="45720" rIns="91440" bIns="45720" rtlCol="0">
            <a:spAutoFit/>
          </a:bodyPr>
          <a:lstStyle>
            <a:defPPr>
              <a:defRPr lang="en-US"/>
            </a:defPPr>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Body)"/>
              </a:rPr>
              <a:t>+ Tùy thuộc vào tính chất, mức độ vi phạm mà công ty có thể yêu cầu cơ quan công an, thanh tra của Sở khoa học và công nghệ, chi cục quản lý thị trường thụ lý và xử lý hành vi vi phạm pháp luật trong lĩnh vực sở hữu công nghiệp.</a:t>
            </a:r>
          </a:p>
        </p:txBody>
      </p:sp>
      <p:sp>
        <p:nvSpPr>
          <p:cNvPr id="24" name="TextBox 23">
            <a:extLst>
              <a:ext uri="{FF2B5EF4-FFF2-40B4-BE49-F238E27FC236}">
                <a16:creationId xmlns:a16="http://schemas.microsoft.com/office/drawing/2014/main" id="{1F26AD93-23C5-450C-8407-A06E2EAFFADC}"/>
              </a:ext>
            </a:extLst>
          </p:cNvPr>
          <p:cNvSpPr txBox="1"/>
          <p:nvPr/>
        </p:nvSpPr>
        <p:spPr>
          <a:xfrm>
            <a:off x="988655" y="6232931"/>
            <a:ext cx="6097508" cy="400110"/>
          </a:xfrm>
          <a:prstGeom prst="rect">
            <a:avLst/>
          </a:prstGeom>
          <a:noFill/>
        </p:spPr>
        <p:txBody>
          <a:bodyPr vert="horz" wrap="square" lIns="91440" tIns="45720" rIns="91440" bIns="45720" rtlCol="0">
            <a:spAutoFit/>
          </a:bodyPr>
          <a:lstStyle>
            <a:defPPr>
              <a:defRPr lang="en-US"/>
            </a:defPPr>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latin typeface="Calibri (Body)"/>
              </a:rPr>
              <a:t>c. Khởi kiện ra tòa án có thẩm quyền</a:t>
            </a:r>
          </a:p>
        </p:txBody>
      </p:sp>
      <p:sp>
        <p:nvSpPr>
          <p:cNvPr id="19" name="TextBox 18">
            <a:extLst>
              <a:ext uri="{FF2B5EF4-FFF2-40B4-BE49-F238E27FC236}">
                <a16:creationId xmlns:a16="http://schemas.microsoft.com/office/drawing/2014/main" id="{EDE969B9-3F4C-4AA7-A537-54D0E444CBA2}"/>
              </a:ext>
            </a:extLst>
          </p:cNvPr>
          <p:cNvSpPr txBox="1"/>
          <p:nvPr/>
        </p:nvSpPr>
        <p:spPr>
          <a:xfrm>
            <a:off x="316871" y="121987"/>
            <a:ext cx="92797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black">
                    <a:lumMod val="65000"/>
                    <a:lumOff val="35000"/>
                  </a:prstClr>
                </a:solidFill>
                <a:latin typeface="Calibri" panose="020F0502020204030204"/>
                <a:ea typeface="Adobe Gothic Std B" panose="020B0800000000000000" pitchFamily="34" charset="-128"/>
                <a:cs typeface="Arial" panose="020B0604020202020204" pitchFamily="34" charset="0"/>
              </a:rPr>
              <a:t>III - CÁC B</a:t>
            </a:r>
            <a:r>
              <a:rPr lang="vi-VN" sz="2800" b="1">
                <a:solidFill>
                  <a:prstClr val="black">
                    <a:lumMod val="65000"/>
                    <a:lumOff val="35000"/>
                  </a:prstClr>
                </a:solidFill>
                <a:latin typeface="Calibri" panose="020F0502020204030204"/>
                <a:ea typeface="Adobe Gothic Std B" panose="020B0800000000000000" pitchFamily="34" charset="-128"/>
                <a:cs typeface="Arial" panose="020B0604020202020204" pitchFamily="34" charset="0"/>
              </a:rPr>
              <a:t>Ư</a:t>
            </a:r>
            <a:r>
              <a:rPr lang="en-US" sz="2800" b="1">
                <a:solidFill>
                  <a:prstClr val="black">
                    <a:lumMod val="65000"/>
                    <a:lumOff val="35000"/>
                  </a:prstClr>
                </a:solidFill>
                <a:latin typeface="Calibri" panose="020F0502020204030204"/>
                <a:ea typeface="Adobe Gothic Std B" panose="020B0800000000000000" pitchFamily="34" charset="-128"/>
                <a:cs typeface="Arial" panose="020B0604020202020204" pitchFamily="34" charset="0"/>
              </a:rPr>
              <a:t>ỚC XỬ LÝ KHI PHÁT HIỆN HÀNG GIẢ - HÀNG NHÁI</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36673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5" grpId="0"/>
      <p:bldP spid="16" grpId="0"/>
      <p:bldP spid="17" grpId="0"/>
      <p:bldP spid="18" grpId="0"/>
      <p:bldP spid="20" grpId="0"/>
      <p:bldP spid="21"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10</a:t>
            </a: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14803FAD-6270-4323-ADB8-38F9068DDC90}"/>
              </a:ext>
            </a:extLst>
          </p:cNvPr>
          <p:cNvPicPr>
            <a:picLocks noChangeAspect="1"/>
          </p:cNvPicPr>
          <p:nvPr/>
        </p:nvPicPr>
        <p:blipFill rotWithShape="1">
          <a:blip r:embed="rId3">
            <a:extLst>
              <a:ext uri="{28A0092B-C50C-407E-A947-70E740481C1C}">
                <a14:useLocalDpi xmlns:a14="http://schemas.microsoft.com/office/drawing/2010/main" val="0"/>
              </a:ext>
            </a:extLst>
          </a:blip>
          <a:srcRect l="71115"/>
          <a:stretch/>
        </p:blipFill>
        <p:spPr>
          <a:xfrm>
            <a:off x="1901226" y="1485729"/>
            <a:ext cx="769221" cy="3859959"/>
          </a:xfrm>
          <a:prstGeom prst="rect">
            <a:avLst/>
          </a:prstGeom>
        </p:spPr>
      </p:pic>
      <p:pic>
        <p:nvPicPr>
          <p:cNvPr id="20" name="Picture 19">
            <a:extLst>
              <a:ext uri="{FF2B5EF4-FFF2-40B4-BE49-F238E27FC236}">
                <a16:creationId xmlns:a16="http://schemas.microsoft.com/office/drawing/2014/main" id="{A5FA1C82-5652-49AD-BCBC-FB6410DF9C11}"/>
              </a:ext>
            </a:extLst>
          </p:cNvPr>
          <p:cNvPicPr>
            <a:picLocks noChangeAspect="1"/>
          </p:cNvPicPr>
          <p:nvPr/>
        </p:nvPicPr>
        <p:blipFill rotWithShape="1">
          <a:blip r:embed="rId4">
            <a:extLst>
              <a:ext uri="{28A0092B-C50C-407E-A947-70E740481C1C}">
                <a14:useLocalDpi xmlns:a14="http://schemas.microsoft.com/office/drawing/2010/main" val="0"/>
              </a:ext>
            </a:extLst>
          </a:blip>
          <a:srcRect l="72936"/>
          <a:stretch/>
        </p:blipFill>
        <p:spPr>
          <a:xfrm>
            <a:off x="832920" y="1485729"/>
            <a:ext cx="895138" cy="3859959"/>
          </a:xfrm>
          <a:prstGeom prst="rect">
            <a:avLst/>
          </a:prstGeom>
        </p:spPr>
      </p:pic>
      <p:pic>
        <p:nvPicPr>
          <p:cNvPr id="24" name="Picture 23">
            <a:extLst>
              <a:ext uri="{FF2B5EF4-FFF2-40B4-BE49-F238E27FC236}">
                <a16:creationId xmlns:a16="http://schemas.microsoft.com/office/drawing/2014/main" id="{620E9924-B63E-4B65-9F33-92F667388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615" y="1485729"/>
            <a:ext cx="807755" cy="3859959"/>
          </a:xfrm>
          <a:prstGeom prst="rect">
            <a:avLst/>
          </a:prstGeom>
        </p:spPr>
      </p:pic>
      <p:sp>
        <p:nvSpPr>
          <p:cNvPr id="26" name="Content Placeholder 5">
            <a:extLst>
              <a:ext uri="{FF2B5EF4-FFF2-40B4-BE49-F238E27FC236}">
                <a16:creationId xmlns:a16="http://schemas.microsoft.com/office/drawing/2014/main" id="{AFA06EAA-FEFC-4A97-8427-A9D1F8A90B1C}"/>
              </a:ext>
            </a:extLst>
          </p:cNvPr>
          <p:cNvSpPr txBox="1">
            <a:spLocks/>
          </p:cNvSpPr>
          <p:nvPr/>
        </p:nvSpPr>
        <p:spPr>
          <a:xfrm>
            <a:off x="832920" y="5434816"/>
            <a:ext cx="3163638" cy="101566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000">
                <a:latin typeface="Calibri (Body)"/>
                <a:ea typeface="Adobe Gothic Std B" panose="020B0800000000000000" pitchFamily="34" charset="-128"/>
                <a:cs typeface="Arial" panose="020B0604020202020204" pitchFamily="34" charset="0"/>
              </a:rPr>
              <a:t>19 đ</a:t>
            </a:r>
            <a:r>
              <a:rPr lang="vi-VN" sz="2000">
                <a:latin typeface="Calibri (Body)"/>
                <a:ea typeface="Adobe Gothic Std B" panose="020B0800000000000000" pitchFamily="34" charset="-128"/>
                <a:cs typeface="Arial" panose="020B0604020202020204" pitchFamily="34" charset="0"/>
              </a:rPr>
              <a:t>ơ</a:t>
            </a:r>
            <a:r>
              <a:rPr lang="en-US" sz="2000">
                <a:latin typeface="Calibri (Body)"/>
                <a:ea typeface="Adobe Gothic Std B" panose="020B0800000000000000" pitchFamily="34" charset="-128"/>
                <a:cs typeface="Arial" panose="020B0604020202020204" pitchFamily="34" charset="0"/>
              </a:rPr>
              <a:t>n đăng ký nhãn hiệu của Công ty CP tập đoàn Rạng Đông vi phạm</a:t>
            </a:r>
          </a:p>
        </p:txBody>
      </p:sp>
      <p:pic>
        <p:nvPicPr>
          <p:cNvPr id="27" name="Picture 26">
            <a:extLst>
              <a:ext uri="{FF2B5EF4-FFF2-40B4-BE49-F238E27FC236}">
                <a16:creationId xmlns:a16="http://schemas.microsoft.com/office/drawing/2014/main" id="{86031160-CFCE-4472-AC13-C0A19A5D3F50}"/>
              </a:ext>
            </a:extLst>
          </p:cNvPr>
          <p:cNvPicPr>
            <a:picLocks noChangeAspect="1"/>
          </p:cNvPicPr>
          <p:nvPr/>
        </p:nvPicPr>
        <p:blipFill rotWithShape="1">
          <a:blip r:embed="rId6"/>
          <a:srcRect t="7129" b="4290"/>
          <a:stretch/>
        </p:blipFill>
        <p:spPr>
          <a:xfrm>
            <a:off x="4973484" y="1485729"/>
            <a:ext cx="2451124" cy="3859959"/>
          </a:xfrm>
          <a:prstGeom prst="rect">
            <a:avLst/>
          </a:prstGeom>
        </p:spPr>
      </p:pic>
      <p:pic>
        <p:nvPicPr>
          <p:cNvPr id="29" name="Picture 28">
            <a:extLst>
              <a:ext uri="{FF2B5EF4-FFF2-40B4-BE49-F238E27FC236}">
                <a16:creationId xmlns:a16="http://schemas.microsoft.com/office/drawing/2014/main" id="{45AD72AE-A7D1-4AED-9D7E-A0D675279AC9}"/>
              </a:ext>
            </a:extLst>
          </p:cNvPr>
          <p:cNvPicPr>
            <a:picLocks noChangeAspect="1"/>
          </p:cNvPicPr>
          <p:nvPr/>
        </p:nvPicPr>
        <p:blipFill rotWithShape="1">
          <a:blip r:embed="rId7"/>
          <a:srcRect t="10957" b="21848"/>
          <a:stretch/>
        </p:blipFill>
        <p:spPr>
          <a:xfrm>
            <a:off x="7571289" y="1485729"/>
            <a:ext cx="3231247" cy="3859959"/>
          </a:xfrm>
          <a:prstGeom prst="rect">
            <a:avLst/>
          </a:prstGeom>
        </p:spPr>
      </p:pic>
      <p:sp>
        <p:nvSpPr>
          <p:cNvPr id="31" name="Content Placeholder 5">
            <a:extLst>
              <a:ext uri="{FF2B5EF4-FFF2-40B4-BE49-F238E27FC236}">
                <a16:creationId xmlns:a16="http://schemas.microsoft.com/office/drawing/2014/main" id="{4679173D-413D-4314-A2F2-902CD2D6BDA8}"/>
              </a:ext>
            </a:extLst>
          </p:cNvPr>
          <p:cNvSpPr txBox="1">
            <a:spLocks/>
          </p:cNvSpPr>
          <p:nvPr/>
        </p:nvSpPr>
        <p:spPr>
          <a:xfrm>
            <a:off x="4973484" y="5491324"/>
            <a:ext cx="5829052" cy="4001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a:latin typeface="Calibri (Body)"/>
                <a:ea typeface="Adobe Gothic Std B" panose="020B0800000000000000" pitchFamily="34" charset="-128"/>
                <a:cs typeface="Arial" panose="020B0604020202020204" pitchFamily="34" charset="0"/>
              </a:rPr>
              <a:t>Giấy chứng nhận đăng ký quyền tác giả vi phạm</a:t>
            </a:r>
          </a:p>
        </p:txBody>
      </p:sp>
      <p:sp>
        <p:nvSpPr>
          <p:cNvPr id="2" name="Arrow: Right 1">
            <a:extLst>
              <a:ext uri="{FF2B5EF4-FFF2-40B4-BE49-F238E27FC236}">
                <a16:creationId xmlns:a16="http://schemas.microsoft.com/office/drawing/2014/main" id="{1BD05652-2F03-46F6-89E3-C85A7BAE066C}"/>
              </a:ext>
            </a:extLst>
          </p:cNvPr>
          <p:cNvSpPr/>
          <p:nvPr/>
        </p:nvSpPr>
        <p:spPr>
          <a:xfrm>
            <a:off x="4074059" y="3123075"/>
            <a:ext cx="752744" cy="488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9F9B2396-80CC-4B1B-BD70-EFDBA8AD08EF}"/>
              </a:ext>
            </a:extLst>
          </p:cNvPr>
          <p:cNvSpPr txBox="1">
            <a:spLocks/>
          </p:cNvSpPr>
          <p:nvPr/>
        </p:nvSpPr>
        <p:spPr>
          <a:xfrm>
            <a:off x="988656" y="841000"/>
            <a:ext cx="8454107" cy="4001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000">
                <a:latin typeface="Calibri (Body)"/>
                <a:ea typeface="Adobe Gothic Std B" panose="020B0800000000000000" pitchFamily="34" charset="-128"/>
                <a:cs typeface="Arial" panose="020B0604020202020204" pitchFamily="34" charset="0"/>
              </a:rPr>
              <a:t>B</a:t>
            </a:r>
            <a:r>
              <a:rPr lang="vi-VN" sz="2000">
                <a:latin typeface="Calibri (Body)"/>
                <a:ea typeface="Adobe Gothic Std B" panose="020B0800000000000000" pitchFamily="34" charset="-128"/>
                <a:cs typeface="Arial" panose="020B0604020202020204" pitchFamily="34" charset="0"/>
              </a:rPr>
              <a:t>ư</a:t>
            </a:r>
            <a:r>
              <a:rPr lang="en-US" sz="2000">
                <a:latin typeface="Calibri (Body)"/>
                <a:ea typeface="Adobe Gothic Std B" panose="020B0800000000000000" pitchFamily="34" charset="-128"/>
                <a:cs typeface="Arial" panose="020B0604020202020204" pitchFamily="34" charset="0"/>
              </a:rPr>
              <a:t>ớc 3: Nộp đ</a:t>
            </a:r>
            <a:r>
              <a:rPr lang="vi-VN" sz="2000">
                <a:latin typeface="Calibri (Body)"/>
                <a:ea typeface="Adobe Gothic Std B" panose="020B0800000000000000" pitchFamily="34" charset="-128"/>
                <a:cs typeface="Arial" panose="020B0604020202020204" pitchFamily="34" charset="0"/>
              </a:rPr>
              <a:t>ơ</a:t>
            </a:r>
            <a:r>
              <a:rPr lang="en-US" sz="2000">
                <a:latin typeface="Calibri (Body)"/>
                <a:ea typeface="Adobe Gothic Std B" panose="020B0800000000000000" pitchFamily="34" charset="-128"/>
                <a:cs typeface="Arial" panose="020B0604020202020204" pitchFamily="34" charset="0"/>
              </a:rPr>
              <a:t>n phản đối cấp giấy chứng nhận tới các c</a:t>
            </a:r>
            <a:r>
              <a:rPr lang="vi-VN" sz="2000">
                <a:latin typeface="Calibri (Body)"/>
                <a:ea typeface="Adobe Gothic Std B" panose="020B0800000000000000" pitchFamily="34" charset="-128"/>
                <a:cs typeface="Arial" panose="020B0604020202020204" pitchFamily="34" charset="0"/>
              </a:rPr>
              <a:t>ơ</a:t>
            </a:r>
            <a:r>
              <a:rPr lang="en-US" sz="2000">
                <a:latin typeface="Calibri (Body)"/>
                <a:ea typeface="Adobe Gothic Std B" panose="020B0800000000000000" pitchFamily="34" charset="-128"/>
                <a:cs typeface="Arial" panose="020B0604020202020204" pitchFamily="34" charset="0"/>
              </a:rPr>
              <a:t> quan</a:t>
            </a:r>
          </a:p>
        </p:txBody>
      </p:sp>
      <p:sp>
        <p:nvSpPr>
          <p:cNvPr id="12" name="TextBox 11">
            <a:extLst>
              <a:ext uri="{FF2B5EF4-FFF2-40B4-BE49-F238E27FC236}">
                <a16:creationId xmlns:a16="http://schemas.microsoft.com/office/drawing/2014/main" id="{2715D093-61A8-498F-A02C-B04459D1C280}"/>
              </a:ext>
            </a:extLst>
          </p:cNvPr>
          <p:cNvSpPr txBox="1"/>
          <p:nvPr/>
        </p:nvSpPr>
        <p:spPr>
          <a:xfrm>
            <a:off x="316871" y="121987"/>
            <a:ext cx="92797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black">
                    <a:lumMod val="65000"/>
                    <a:lumOff val="35000"/>
                  </a:prstClr>
                </a:solidFill>
                <a:latin typeface="Calibri" panose="020F0502020204030204"/>
                <a:ea typeface="Adobe Gothic Std B" panose="020B0800000000000000" pitchFamily="34" charset="-128"/>
                <a:cs typeface="Arial" panose="020B0604020202020204" pitchFamily="34" charset="0"/>
              </a:rPr>
              <a:t>III - CÁC B</a:t>
            </a:r>
            <a:r>
              <a:rPr lang="vi-VN" sz="2800" b="1">
                <a:solidFill>
                  <a:prstClr val="black">
                    <a:lumMod val="65000"/>
                    <a:lumOff val="35000"/>
                  </a:prstClr>
                </a:solidFill>
                <a:latin typeface="Calibri" panose="020F0502020204030204"/>
                <a:ea typeface="Adobe Gothic Std B" panose="020B0800000000000000" pitchFamily="34" charset="-128"/>
                <a:cs typeface="Arial" panose="020B0604020202020204" pitchFamily="34" charset="0"/>
              </a:rPr>
              <a:t>Ư</a:t>
            </a:r>
            <a:r>
              <a:rPr lang="en-US" sz="2800" b="1">
                <a:solidFill>
                  <a:prstClr val="black">
                    <a:lumMod val="65000"/>
                    <a:lumOff val="35000"/>
                  </a:prstClr>
                </a:solidFill>
                <a:latin typeface="Calibri" panose="020F0502020204030204"/>
                <a:ea typeface="Adobe Gothic Std B" panose="020B0800000000000000" pitchFamily="34" charset="-128"/>
                <a:cs typeface="Arial" panose="020B0604020202020204" pitchFamily="34" charset="0"/>
              </a:rPr>
              <a:t>ỚC XỬ LÝ KHI PHÁT HIỆN HÀNG GIẢ - HÀNG NHÁI</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290107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2"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C9FED-C556-4EB3-AB95-913A63A660B4}"/>
              </a:ext>
            </a:extLst>
          </p:cNvPr>
          <p:cNvSpPr txBox="1">
            <a:spLocks/>
          </p:cNvSpPr>
          <p:nvPr/>
        </p:nvSpPr>
        <p:spPr bwMode="auto">
          <a:xfrm>
            <a:off x="329041" y="872795"/>
            <a:ext cx="10835900" cy="4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panose="05040102010807070707" pitchFamily="18" charset="2"/>
              <a:buNone/>
            </a:pPr>
            <a:r>
              <a:rPr lang="en-US" sz="2000">
                <a:latin typeface="Calibri (Body)"/>
                <a:cs typeface="Arial" panose="020B0604020202020204" pitchFamily="34" charset="0"/>
              </a:rPr>
              <a:t>Câu 1. Ng</a:t>
            </a:r>
            <a:r>
              <a:rPr lang="vi-VN" sz="2000">
                <a:latin typeface="Calibri (Body)"/>
                <a:cs typeface="Arial" panose="020B0604020202020204" pitchFamily="34" charset="0"/>
              </a:rPr>
              <a:t>ư</a:t>
            </a:r>
            <a:r>
              <a:rPr lang="en-US" sz="2000">
                <a:latin typeface="Calibri (Body)"/>
                <a:cs typeface="Arial" panose="020B0604020202020204" pitchFamily="34" charset="0"/>
              </a:rPr>
              <a:t>ời tiêu dùng sẽ phân biệt hàng giả nh</a:t>
            </a:r>
            <a:r>
              <a:rPr lang="vi-VN" sz="2000">
                <a:latin typeface="Calibri (Body)"/>
                <a:cs typeface="Arial" panose="020B0604020202020204" pitchFamily="34" charset="0"/>
              </a:rPr>
              <a:t>ư</a:t>
            </a:r>
            <a:r>
              <a:rPr lang="en-US" sz="2000">
                <a:latin typeface="Calibri (Body)"/>
                <a:cs typeface="Arial" panose="020B0604020202020204" pitchFamily="34" charset="0"/>
              </a:rPr>
              <a:t> thế nào?</a:t>
            </a:r>
          </a:p>
        </p:txBody>
      </p:sp>
      <p:sp>
        <p:nvSpPr>
          <p:cNvPr id="22" name="TextBox 21">
            <a:extLst>
              <a:ext uri="{FF2B5EF4-FFF2-40B4-BE49-F238E27FC236}">
                <a16:creationId xmlns:a16="http://schemas.microsoft.com/office/drawing/2014/main" id="{E331C4B8-F55C-492D-93CE-0D973F4D49E9}"/>
              </a:ext>
            </a:extLst>
          </p:cNvPr>
          <p:cNvSpPr txBox="1"/>
          <p:nvPr/>
        </p:nvSpPr>
        <p:spPr>
          <a:xfrm>
            <a:off x="1494753" y="121987"/>
            <a:ext cx="7385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IV – CÂU HỎI</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
        <p:nvSpPr>
          <p:cNvPr id="23" name="Slide Number Placeholder 3"/>
          <p:cNvSpPr>
            <a:spLocks noGrp="1"/>
          </p:cNvSpPr>
          <p:nvPr>
            <p:ph type="sldNum" sz="quarter" idx="12"/>
          </p:nvPr>
        </p:nvSpPr>
        <p:spPr>
          <a:xfrm>
            <a:off x="11725831" y="6450479"/>
            <a:ext cx="44823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11</a:t>
            </a: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650A957D-043A-4731-BF9C-4E867412EF45}"/>
              </a:ext>
            </a:extLst>
          </p:cNvPr>
          <p:cNvGrpSpPr/>
          <p:nvPr/>
        </p:nvGrpSpPr>
        <p:grpSpPr>
          <a:xfrm>
            <a:off x="1865240" y="1366625"/>
            <a:ext cx="5382642" cy="1980893"/>
            <a:chOff x="1356014" y="1794070"/>
            <a:chExt cx="2381153" cy="876300"/>
          </a:xfrm>
        </p:grpSpPr>
        <p:pic>
          <p:nvPicPr>
            <p:cNvPr id="25" name="Picture 8">
              <a:extLst>
                <a:ext uri="{FF2B5EF4-FFF2-40B4-BE49-F238E27FC236}">
                  <a16:creationId xmlns:a16="http://schemas.microsoft.com/office/drawing/2014/main" id="{5ED74746-7EBA-450F-A848-24604F723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857" t="63072" r="44676" b="21564"/>
            <a:stretch>
              <a:fillRect/>
            </a:stretch>
          </p:blipFill>
          <p:spPr bwMode="auto">
            <a:xfrm>
              <a:off x="1356014" y="1794070"/>
              <a:ext cx="1235075" cy="876300"/>
            </a:xfrm>
            <a:prstGeom prst="rect">
              <a:avLst/>
            </a:prstGeom>
            <a:noFill/>
            <a:extLst>
              <a:ext uri="{909E8E84-426E-40DD-AFC4-6F175D3DCCD1}">
                <a14:hiddenFill xmlns:a14="http://schemas.microsoft.com/office/drawing/2010/main">
                  <a:solidFill>
                    <a:srgbClr val="FFFFFF"/>
                  </a:solidFill>
                </a14:hiddenFill>
              </a:ext>
            </a:extLst>
          </p:spPr>
        </p:pic>
        <p:sp>
          <p:nvSpPr>
            <p:cNvPr id="26" name="Oval 6">
              <a:extLst>
                <a:ext uri="{FF2B5EF4-FFF2-40B4-BE49-F238E27FC236}">
                  <a16:creationId xmlns:a16="http://schemas.microsoft.com/office/drawing/2014/main" id="{41A0D0D3-942E-41D5-BA01-0DD9BE9481FE}"/>
                </a:ext>
              </a:extLst>
            </p:cNvPr>
            <p:cNvSpPr>
              <a:spLocks noChangeArrowheads="1"/>
            </p:cNvSpPr>
            <p:nvPr/>
          </p:nvSpPr>
          <p:spPr bwMode="auto">
            <a:xfrm>
              <a:off x="1494753" y="2109189"/>
              <a:ext cx="939800" cy="24606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26">
              <a:extLst>
                <a:ext uri="{FF2B5EF4-FFF2-40B4-BE49-F238E27FC236}">
                  <a16:creationId xmlns:a16="http://schemas.microsoft.com/office/drawing/2014/main" id="{E3E3809C-0D7C-49D6-9510-5098FC065636}"/>
                </a:ext>
              </a:extLst>
            </p:cNvPr>
            <p:cNvGrpSpPr/>
            <p:nvPr/>
          </p:nvGrpSpPr>
          <p:grpSpPr>
            <a:xfrm>
              <a:off x="2673542" y="1794070"/>
              <a:ext cx="1063625" cy="855663"/>
              <a:chOff x="2957513" y="1829861"/>
              <a:chExt cx="1063625" cy="855663"/>
            </a:xfrm>
          </p:grpSpPr>
          <p:pic>
            <p:nvPicPr>
              <p:cNvPr id="28" name="Picture 10">
                <a:extLst>
                  <a:ext uri="{FF2B5EF4-FFF2-40B4-BE49-F238E27FC236}">
                    <a16:creationId xmlns:a16="http://schemas.microsoft.com/office/drawing/2014/main" id="{92B6CCAE-A5DB-4CDB-B84D-B94D89B63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362" t="50458" r="48872" b="35202"/>
              <a:stretch>
                <a:fillRect/>
              </a:stretch>
            </p:blipFill>
            <p:spPr bwMode="auto">
              <a:xfrm>
                <a:off x="2957513" y="1829861"/>
                <a:ext cx="1063625" cy="855663"/>
              </a:xfrm>
              <a:prstGeom prst="rect">
                <a:avLst/>
              </a:prstGeom>
              <a:noFill/>
              <a:extLst>
                <a:ext uri="{909E8E84-426E-40DD-AFC4-6F175D3DCCD1}">
                  <a14:hiddenFill xmlns:a14="http://schemas.microsoft.com/office/drawing/2010/main">
                    <a:solidFill>
                      <a:srgbClr val="FFFFFF"/>
                    </a:solidFill>
                  </a14:hiddenFill>
                </a:ext>
              </a:extLst>
            </p:spPr>
          </p:pic>
          <p:sp>
            <p:nvSpPr>
              <p:cNvPr id="29" name="Oval 6">
                <a:extLst>
                  <a:ext uri="{FF2B5EF4-FFF2-40B4-BE49-F238E27FC236}">
                    <a16:creationId xmlns:a16="http://schemas.microsoft.com/office/drawing/2014/main" id="{F2E2EB4F-51EC-43A2-965F-5C5DF54750A0}"/>
                  </a:ext>
                </a:extLst>
              </p:cNvPr>
              <p:cNvSpPr>
                <a:spLocks noChangeArrowheads="1"/>
              </p:cNvSpPr>
              <p:nvPr/>
            </p:nvSpPr>
            <p:spPr bwMode="auto">
              <a:xfrm>
                <a:off x="3000280" y="2109189"/>
                <a:ext cx="939800" cy="24606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30" name="Content Placeholder 2">
            <a:extLst>
              <a:ext uri="{FF2B5EF4-FFF2-40B4-BE49-F238E27FC236}">
                <a16:creationId xmlns:a16="http://schemas.microsoft.com/office/drawing/2014/main" id="{FE415767-17EF-445B-BB45-BF366701CD61}"/>
              </a:ext>
            </a:extLst>
          </p:cNvPr>
          <p:cNvSpPr txBox="1">
            <a:spLocks/>
          </p:cNvSpPr>
          <p:nvPr/>
        </p:nvSpPr>
        <p:spPr bwMode="auto">
          <a:xfrm>
            <a:off x="709562" y="3606348"/>
            <a:ext cx="10835900" cy="4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panose="05040102010807070707" pitchFamily="18" charset="2"/>
              <a:buNone/>
            </a:pPr>
            <a:r>
              <a:rPr lang="en-US" sz="2000">
                <a:latin typeface="Calibri (Body)"/>
                <a:cs typeface="Arial" panose="020B0604020202020204" pitchFamily="34" charset="0"/>
              </a:rPr>
              <a:t>Cách 1: Soạn tin nhắn: Dac + dấu cách + 16 mã số =&gt; gửi đến 8099</a:t>
            </a:r>
          </a:p>
        </p:txBody>
      </p:sp>
      <p:sp>
        <p:nvSpPr>
          <p:cNvPr id="31" name="Content Placeholder 2">
            <a:extLst>
              <a:ext uri="{FF2B5EF4-FFF2-40B4-BE49-F238E27FC236}">
                <a16:creationId xmlns:a16="http://schemas.microsoft.com/office/drawing/2014/main" id="{77B23605-9AF1-4786-8481-2944C8F6617D}"/>
              </a:ext>
            </a:extLst>
          </p:cNvPr>
          <p:cNvSpPr txBox="1">
            <a:spLocks/>
          </p:cNvSpPr>
          <p:nvPr/>
        </p:nvSpPr>
        <p:spPr bwMode="auto">
          <a:xfrm>
            <a:off x="709562" y="4019832"/>
            <a:ext cx="11267090" cy="4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panose="05040102010807070707" pitchFamily="18" charset="2"/>
              <a:buNone/>
            </a:pPr>
            <a:r>
              <a:rPr lang="en-US" sz="2000">
                <a:latin typeface="Calibri (Body)"/>
                <a:cs typeface="Arial" panose="020B0604020202020204" pitchFamily="34" charset="0"/>
              </a:rPr>
              <a:t>Cách 2: Vào Website: temchonggia.com.vn =&gt; nhập 16 mã số vào ô nhập mã an ninh =&gt; truy vấn</a:t>
            </a:r>
          </a:p>
        </p:txBody>
      </p:sp>
      <p:sp>
        <p:nvSpPr>
          <p:cNvPr id="14" name="Arrow: Right 13">
            <a:extLst>
              <a:ext uri="{FF2B5EF4-FFF2-40B4-BE49-F238E27FC236}">
                <a16:creationId xmlns:a16="http://schemas.microsoft.com/office/drawing/2014/main" id="{545025B7-A0A3-40DC-8ED4-F97350150D23}"/>
              </a:ext>
            </a:extLst>
          </p:cNvPr>
          <p:cNvSpPr/>
          <p:nvPr/>
        </p:nvSpPr>
        <p:spPr>
          <a:xfrm>
            <a:off x="409909" y="4639312"/>
            <a:ext cx="1457608" cy="1033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2B87EB33-CB0A-4689-ADCC-96A423490D67}"/>
              </a:ext>
            </a:extLst>
          </p:cNvPr>
          <p:cNvSpPr txBox="1">
            <a:spLocks/>
          </p:cNvSpPr>
          <p:nvPr/>
        </p:nvSpPr>
        <p:spPr bwMode="auto">
          <a:xfrm>
            <a:off x="2042035" y="4791757"/>
            <a:ext cx="9683796" cy="76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indent="0" eaLnBrk="0" fontAlgn="base" hangingPunct="0">
              <a:spcBef>
                <a:spcPts val="600"/>
              </a:spcBef>
              <a:spcAft>
                <a:spcPct val="0"/>
              </a:spcAft>
              <a:buClr>
                <a:schemeClr val="accent1"/>
              </a:buClr>
              <a:buSzPct val="76000"/>
              <a:buFont typeface="Wingdings 3" panose="05040102010807070707" pitchFamily="18" charset="2"/>
              <a:buNone/>
              <a:defRPr sz="2000">
                <a:latin typeface="Calibri (Body)"/>
                <a:cs typeface="Arial" panose="020B0604020202020204" pitchFamily="34" charset="0"/>
              </a:defRPr>
            </a:lvl1pPr>
            <a:lvl2pPr marL="547688" indent="-273050" eaLnBrk="0" fontAlgn="base" hangingPunct="0">
              <a:spcBef>
                <a:spcPts val="500"/>
              </a:spcBef>
              <a:spcAft>
                <a:spcPct val="0"/>
              </a:spcAft>
              <a:buClr>
                <a:schemeClr val="accent2"/>
              </a:buClr>
              <a:buSzPct val="76000"/>
              <a:buFont typeface="Wingdings 3" panose="05040102010807070707" pitchFamily="18" charset="2"/>
              <a:buChar char=""/>
              <a:defRPr sz="2300">
                <a:solidFill>
                  <a:schemeClr val="tx2"/>
                </a:solidFill>
              </a:defRPr>
            </a:lvl2pPr>
            <a:lvl3pPr marL="822325" indent="-228600" eaLnBrk="0" fontAlgn="base" hangingPunct="0">
              <a:spcBef>
                <a:spcPts val="500"/>
              </a:spcBef>
              <a:spcAft>
                <a:spcPct val="0"/>
              </a:spcAft>
              <a:buClr>
                <a:srgbClr val="BCBCBC"/>
              </a:buClr>
              <a:buSzPct val="76000"/>
              <a:buFont typeface="Wingdings 3" panose="05040102010807070707" pitchFamily="18" charset="2"/>
              <a:buChar char=""/>
              <a:defRPr sz="2000"/>
            </a:lvl3pPr>
            <a:lvl4pPr marL="1096963" indent="-228600" eaLnBrk="0" fontAlgn="base" hangingPunct="0">
              <a:spcBef>
                <a:spcPts val="400"/>
              </a:spcBef>
              <a:spcAft>
                <a:spcPct val="0"/>
              </a:spcAft>
              <a:buClr>
                <a:srgbClr val="8BA2B4"/>
              </a:buClr>
              <a:buSzPct val="70000"/>
              <a:buFont typeface="Wingdings" panose="05000000000000000000" pitchFamily="2" charset="2"/>
              <a:buChar char=""/>
              <a:defRPr sz="2000"/>
            </a:lvl4pPr>
            <a:lvl5pPr marL="1371600" indent="-228600" eaLnBrk="0" fontAlgn="base" hangingPunct="0">
              <a:spcBef>
                <a:spcPts val="300"/>
              </a:spcBef>
              <a:spcAft>
                <a:spcPct val="0"/>
              </a:spcAft>
              <a:buClr>
                <a:schemeClr val="accent2"/>
              </a:buClr>
              <a:buSzPct val="70000"/>
              <a:buFont typeface="Wingdings" panose="05000000000000000000" pitchFamily="2" charset="2"/>
              <a:buChar char=""/>
              <a:defRPr sz="1600"/>
            </a:lvl5pPr>
            <a:lvl6pPr marL="1645920" indent="-182880">
              <a:spcBef>
                <a:spcPts val="300"/>
              </a:spcBef>
              <a:buClr>
                <a:srgbClr val="9FB8CD">
                  <a:shade val="75000"/>
                </a:srgbClr>
              </a:buClr>
              <a:buSzPct val="75000"/>
              <a:buFont typeface="Wingdings 3"/>
              <a:buChar char=""/>
              <a:defRPr kumimoji="0" sz="1600"/>
            </a:lvl6pPr>
            <a:lvl7pPr marL="1828800" indent="-182880">
              <a:spcBef>
                <a:spcPts val="300"/>
              </a:spcBef>
              <a:buClr>
                <a:srgbClr val="727CA3">
                  <a:shade val="75000"/>
                </a:srgbClr>
              </a:buClr>
              <a:buSzPct val="75000"/>
              <a:buFont typeface="Wingdings 3"/>
              <a:buChar char=""/>
              <a:defRPr kumimoji="0" sz="1400"/>
            </a:lvl7pPr>
            <a:lvl8pPr marL="2011680" indent="-182880">
              <a:spcBef>
                <a:spcPts val="300"/>
              </a:spcBef>
              <a:buClr>
                <a:prstClr val="white">
                  <a:shade val="50000"/>
                </a:prstClr>
              </a:buClr>
              <a:buSzPct val="75000"/>
              <a:buFont typeface="Wingdings 3"/>
              <a:buChar char=""/>
              <a:defRPr kumimoji="0" sz="1400"/>
            </a:lvl8pPr>
            <a:lvl9pPr marL="2194560" indent="-182880">
              <a:spcBef>
                <a:spcPts val="300"/>
              </a:spcBef>
              <a:buClr>
                <a:srgbClr val="9FB8CD"/>
              </a:buClr>
              <a:buSzPct val="75000"/>
              <a:buFont typeface="Wingdings 3"/>
              <a:buChar char=""/>
              <a:defRPr kumimoji="0" sz="1200"/>
            </a:lvl9pPr>
          </a:lstStyle>
          <a:p>
            <a:r>
              <a:rPr lang="vi-VN"/>
              <a:t>Đây là sản phẩm chính hãng do Công ty CP Bóng đèn phích nước Rạng Đông sản xuất. Bạn hãy yên tâm sử dụng! Liên hệ: (024) 3858 4310. http://rangdongvn.com</a:t>
            </a:r>
            <a:endParaRPr lang="en-US"/>
          </a:p>
        </p:txBody>
      </p:sp>
      <p:sp>
        <p:nvSpPr>
          <p:cNvPr id="33" name="Content Placeholder 2">
            <a:extLst>
              <a:ext uri="{FF2B5EF4-FFF2-40B4-BE49-F238E27FC236}">
                <a16:creationId xmlns:a16="http://schemas.microsoft.com/office/drawing/2014/main" id="{C09A54E9-DCE8-49FB-A0A2-3228AB9E5BAB}"/>
              </a:ext>
            </a:extLst>
          </p:cNvPr>
          <p:cNvSpPr txBox="1">
            <a:spLocks/>
          </p:cNvSpPr>
          <p:nvPr/>
        </p:nvSpPr>
        <p:spPr bwMode="auto">
          <a:xfrm>
            <a:off x="409909" y="4970439"/>
            <a:ext cx="1666794" cy="4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panose="05040102010807070707" pitchFamily="18" charset="2"/>
              <a:buNone/>
            </a:pPr>
            <a:r>
              <a:rPr lang="en-US" sz="2000">
                <a:latin typeface="Calibri (Body)"/>
                <a:cs typeface="Arial" panose="020B0604020202020204" pitchFamily="34" charset="0"/>
              </a:rPr>
              <a:t>Thông báo</a:t>
            </a:r>
          </a:p>
        </p:txBody>
      </p:sp>
    </p:spTree>
    <p:extLst>
      <p:ext uri="{BB962C8B-B14F-4D97-AF65-F5344CB8AC3E}">
        <p14:creationId xmlns:p14="http://schemas.microsoft.com/office/powerpoint/2010/main" val="95992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4" grpId="0" animBg="1"/>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C9FED-C556-4EB3-AB95-913A63A660B4}"/>
              </a:ext>
            </a:extLst>
          </p:cNvPr>
          <p:cNvSpPr txBox="1">
            <a:spLocks/>
          </p:cNvSpPr>
          <p:nvPr/>
        </p:nvSpPr>
        <p:spPr bwMode="auto">
          <a:xfrm>
            <a:off x="329041" y="872795"/>
            <a:ext cx="10835900" cy="40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ct val="0"/>
              </a:spcAft>
              <a:buClr>
                <a:srgbClr val="5B9BD5"/>
              </a:buClr>
              <a:buSzPct val="76000"/>
              <a:buFont typeface="Wingdings 3" panose="05040102010807070707" pitchFamily="18" charset="2"/>
              <a:buNone/>
              <a:tabLst/>
              <a:defRPr/>
            </a:pPr>
            <a:r>
              <a:rPr kumimoji="0" lang="en-US" sz="2000" b="0" i="0" u="none" strike="noStrike" kern="1200" cap="none" spc="0" normalizeH="0" baseline="0" noProof="0">
                <a:ln>
                  <a:noFill/>
                </a:ln>
                <a:solidFill>
                  <a:prstClr val="black"/>
                </a:solidFill>
                <a:effectLst/>
                <a:uLnTx/>
                <a:uFillTx/>
                <a:latin typeface="Calibri (Body)"/>
                <a:cs typeface="Arial" panose="020B0604020202020204" pitchFamily="34" charset="0"/>
              </a:rPr>
              <a:t>Câu 2. Quét mã số mã vạch có</a:t>
            </a:r>
            <a:r>
              <a:rPr kumimoji="0" lang="en-US" sz="2000" b="0" i="0" u="none" strike="noStrike" kern="1200" cap="none" spc="0" normalizeH="0" noProof="0">
                <a:ln>
                  <a:noFill/>
                </a:ln>
                <a:solidFill>
                  <a:prstClr val="black"/>
                </a:solidFill>
                <a:effectLst/>
                <a:uLnTx/>
                <a:uFillTx/>
                <a:latin typeface="Calibri (Body)"/>
                <a:cs typeface="Arial" panose="020B0604020202020204" pitchFamily="34" charset="0"/>
              </a:rPr>
              <a:t> phân biệt được </a:t>
            </a:r>
            <a:r>
              <a:rPr lang="en-US" sz="2000">
                <a:solidFill>
                  <a:prstClr val="black"/>
                </a:solidFill>
                <a:latin typeface="Calibri (Body)"/>
                <a:cs typeface="Arial" panose="020B0604020202020204" pitchFamily="34" charset="0"/>
              </a:rPr>
              <a:t>là hàng thật hay giả?</a:t>
            </a:r>
            <a:endParaRPr kumimoji="0" lang="en-US" sz="2000" b="0" i="0" u="none" strike="noStrike" kern="1200" cap="none" spc="0" normalizeH="0" baseline="0" noProof="0">
              <a:ln>
                <a:noFill/>
              </a:ln>
              <a:solidFill>
                <a:prstClr val="black"/>
              </a:solidFill>
              <a:effectLst/>
              <a:uLnTx/>
              <a:uFillTx/>
              <a:latin typeface="Calibri (Body)"/>
              <a:cs typeface="Arial" panose="020B0604020202020204" pitchFamily="34" charset="0"/>
            </a:endParaRPr>
          </a:p>
        </p:txBody>
      </p:sp>
      <p:sp>
        <p:nvSpPr>
          <p:cNvPr id="22" name="TextBox 21">
            <a:extLst>
              <a:ext uri="{FF2B5EF4-FFF2-40B4-BE49-F238E27FC236}">
                <a16:creationId xmlns:a16="http://schemas.microsoft.com/office/drawing/2014/main" id="{E331C4B8-F55C-492D-93CE-0D973F4D49E9}"/>
              </a:ext>
            </a:extLst>
          </p:cNvPr>
          <p:cNvSpPr txBox="1"/>
          <p:nvPr/>
        </p:nvSpPr>
        <p:spPr>
          <a:xfrm>
            <a:off x="1494753" y="121987"/>
            <a:ext cx="7385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IV – CÂU HỎI</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
        <p:nvSpPr>
          <p:cNvPr id="23" name="Slide Number Placeholder 3"/>
          <p:cNvSpPr>
            <a:spLocks noGrp="1"/>
          </p:cNvSpPr>
          <p:nvPr>
            <p:ph type="sldNum" sz="quarter" idx="12"/>
          </p:nvPr>
        </p:nvSpPr>
        <p:spPr>
          <a:xfrm>
            <a:off x="11725831" y="6450479"/>
            <a:ext cx="44823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solidFill>
                  <a:prstClr val="black">
                    <a:tint val="75000"/>
                  </a:prstClr>
                </a:solidFill>
              </a:rPr>
              <a:t>12</a:t>
            </a: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75FAB755-1257-444F-BC75-130706D912C9}"/>
              </a:ext>
            </a:extLst>
          </p:cNvPr>
          <p:cNvSpPr txBox="1"/>
          <p:nvPr/>
        </p:nvSpPr>
        <p:spPr>
          <a:xfrm>
            <a:off x="431703" y="1435410"/>
            <a:ext cx="2381153" cy="553998"/>
          </a:xfrm>
          <a:prstGeom prst="rect">
            <a:avLst/>
          </a:prstGeom>
          <a:noFill/>
        </p:spPr>
        <p:txBody>
          <a:bodyPr wrap="square">
            <a:spAutoFit/>
          </a:bodyPr>
          <a:lstStyle/>
          <a:p>
            <a:pPr algn="ctr"/>
            <a:r>
              <a:rPr lang="en-US" sz="3000" b="1">
                <a:solidFill>
                  <a:srgbClr val="FF0000"/>
                </a:solidFill>
              </a:rPr>
              <a:t>KHÔNG</a:t>
            </a:r>
          </a:p>
        </p:txBody>
      </p:sp>
      <p:sp>
        <p:nvSpPr>
          <p:cNvPr id="17" name="Content Placeholder 2">
            <a:extLst>
              <a:ext uri="{FF2B5EF4-FFF2-40B4-BE49-F238E27FC236}">
                <a16:creationId xmlns:a16="http://schemas.microsoft.com/office/drawing/2014/main" id="{5179D76A-9DCF-4287-A053-91E464CCD79E}"/>
              </a:ext>
            </a:extLst>
          </p:cNvPr>
          <p:cNvSpPr txBox="1">
            <a:spLocks/>
          </p:cNvSpPr>
          <p:nvPr/>
        </p:nvSpPr>
        <p:spPr bwMode="auto">
          <a:xfrm>
            <a:off x="6225128" y="1830547"/>
            <a:ext cx="3987181" cy="127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ct val="0"/>
              </a:spcAft>
              <a:buClr>
                <a:srgbClr val="5B9BD5"/>
              </a:buClr>
              <a:buSzPct val="76000"/>
              <a:buFont typeface="Wingdings 3" panose="05040102010807070707" pitchFamily="18" charset="2"/>
              <a:buNone/>
              <a:tabLst/>
              <a:defRPr/>
            </a:pPr>
            <a:r>
              <a:rPr lang="en-US" sz="2000">
                <a:solidFill>
                  <a:prstClr val="black"/>
                </a:solidFill>
                <a:latin typeface="Calibri (Body)"/>
                <a:cs typeface="Arial" panose="020B0604020202020204" pitchFamily="34" charset="0"/>
              </a:rPr>
              <a:t>- Mã số mã vạch hay QRcode bản chất là việc mã hóa thông tin của sản phẩm phục vụ quá trình truy vấn nguồn gốc, xuất xứ của sản phẩm</a:t>
            </a:r>
            <a:endParaRPr kumimoji="0" lang="en-US" sz="2000" b="0" i="0" u="none" strike="noStrike" kern="1200" cap="none" spc="0" normalizeH="0" baseline="0" noProof="0">
              <a:ln>
                <a:noFill/>
              </a:ln>
              <a:solidFill>
                <a:prstClr val="black"/>
              </a:solidFill>
              <a:effectLst/>
              <a:uLnTx/>
              <a:uFillTx/>
              <a:latin typeface="Calibri (Body)"/>
              <a:cs typeface="Arial" panose="020B0604020202020204" pitchFamily="34" charset="0"/>
            </a:endParaRPr>
          </a:p>
        </p:txBody>
      </p:sp>
      <p:pic>
        <p:nvPicPr>
          <p:cNvPr id="4" name="Picture 3">
            <a:extLst>
              <a:ext uri="{FF2B5EF4-FFF2-40B4-BE49-F238E27FC236}">
                <a16:creationId xmlns:a16="http://schemas.microsoft.com/office/drawing/2014/main" id="{C6B63F22-C337-4A05-B14C-859F8996B036}"/>
              </a:ext>
            </a:extLst>
          </p:cNvPr>
          <p:cNvPicPr>
            <a:picLocks noChangeAspect="1"/>
          </p:cNvPicPr>
          <p:nvPr/>
        </p:nvPicPr>
        <p:blipFill>
          <a:blip r:embed="rId3"/>
          <a:stretch>
            <a:fillRect/>
          </a:stretch>
        </p:blipFill>
        <p:spPr>
          <a:xfrm>
            <a:off x="406959" y="2159610"/>
            <a:ext cx="2867624" cy="1013227"/>
          </a:xfrm>
          <a:prstGeom prst="rect">
            <a:avLst/>
          </a:prstGeom>
        </p:spPr>
      </p:pic>
      <p:pic>
        <p:nvPicPr>
          <p:cNvPr id="3076" name="Picture 4">
            <a:extLst>
              <a:ext uri="{FF2B5EF4-FFF2-40B4-BE49-F238E27FC236}">
                <a16:creationId xmlns:a16="http://schemas.microsoft.com/office/drawing/2014/main" id="{EEA3F6A1-D463-4B31-838E-435CB08FB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987" y="1293970"/>
            <a:ext cx="2349186" cy="234918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C72BCFA-91AB-45F9-9374-34942396139F}"/>
              </a:ext>
            </a:extLst>
          </p:cNvPr>
          <p:cNvSpPr txBox="1">
            <a:spLocks/>
          </p:cNvSpPr>
          <p:nvPr/>
        </p:nvSpPr>
        <p:spPr bwMode="auto">
          <a:xfrm>
            <a:off x="1080477" y="4052799"/>
            <a:ext cx="9131832" cy="46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ct val="0"/>
              </a:spcAft>
              <a:buClr>
                <a:srgbClr val="5B9BD5"/>
              </a:buClr>
              <a:buSzPct val="76000"/>
              <a:buFont typeface="Wingdings 3" panose="05040102010807070707" pitchFamily="18" charset="2"/>
              <a:buNone/>
              <a:tabLst/>
              <a:defRPr/>
            </a:pPr>
            <a:r>
              <a:rPr lang="en-US" sz="2000" b="1" i="1">
                <a:solidFill>
                  <a:prstClr val="black"/>
                </a:solidFill>
                <a:latin typeface="Calibri (Body)"/>
                <a:cs typeface="Arial" panose="020B0604020202020204" pitchFamily="34" charset="0"/>
              </a:rPr>
              <a:t>- Tại sao khi khách hàng quét mã số mã vạch không ra thông tin?</a:t>
            </a:r>
            <a:endParaRPr kumimoji="0" lang="en-US" sz="2000" b="1" i="1" u="none" strike="noStrike" kern="1200" cap="none" spc="0" normalizeH="0" baseline="0" noProof="0">
              <a:ln>
                <a:noFill/>
              </a:ln>
              <a:solidFill>
                <a:prstClr val="black"/>
              </a:solidFill>
              <a:effectLst/>
              <a:uLnTx/>
              <a:uFillTx/>
              <a:latin typeface="Calibri (Body)"/>
              <a:cs typeface="Arial" panose="020B0604020202020204" pitchFamily="34" charset="0"/>
            </a:endParaRPr>
          </a:p>
        </p:txBody>
      </p:sp>
      <p:sp>
        <p:nvSpPr>
          <p:cNvPr id="12" name="Content Placeholder 2">
            <a:extLst>
              <a:ext uri="{FF2B5EF4-FFF2-40B4-BE49-F238E27FC236}">
                <a16:creationId xmlns:a16="http://schemas.microsoft.com/office/drawing/2014/main" id="{FF593301-2E95-49B5-9CF5-E13B67107156}"/>
              </a:ext>
            </a:extLst>
          </p:cNvPr>
          <p:cNvSpPr txBox="1">
            <a:spLocks/>
          </p:cNvSpPr>
          <p:nvPr/>
        </p:nvSpPr>
        <p:spPr bwMode="auto">
          <a:xfrm>
            <a:off x="1010332" y="4516197"/>
            <a:ext cx="8839346" cy="104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ct val="0"/>
              </a:spcAft>
              <a:buClr>
                <a:srgbClr val="5B9BD5"/>
              </a:buClr>
              <a:buSzPct val="76000"/>
              <a:buFont typeface="Wingdings 3" panose="05040102010807070707" pitchFamily="18" charset="2"/>
              <a:buNone/>
              <a:tabLst/>
              <a:defRPr/>
            </a:pPr>
            <a:r>
              <a:rPr lang="en-US" sz="2000">
                <a:solidFill>
                  <a:prstClr val="black"/>
                </a:solidFill>
                <a:latin typeface="Calibri (Body)"/>
                <a:cs typeface="Arial" panose="020B0604020202020204" pitchFamily="34" charset="0"/>
              </a:rPr>
              <a:t>Do đ</a:t>
            </a:r>
            <a:r>
              <a:rPr lang="vi-VN" sz="2000">
                <a:solidFill>
                  <a:prstClr val="black"/>
                </a:solidFill>
                <a:latin typeface="Calibri (Body)"/>
                <a:cs typeface="Arial" panose="020B0604020202020204" pitchFamily="34" charset="0"/>
              </a:rPr>
              <a:t>ơ</a:t>
            </a:r>
            <a:r>
              <a:rPr lang="en-US" sz="2000">
                <a:solidFill>
                  <a:prstClr val="black"/>
                </a:solidFill>
                <a:latin typeface="Calibri (Body)"/>
                <a:cs typeface="Arial" panose="020B0604020202020204" pitchFamily="34" charset="0"/>
              </a:rPr>
              <a:t>n vị phát triển phầm mềm không liên kết với nhà sản xuất để được cung cấp dữ liệu, họ chỉ nhặt 1 số đầu số của các </a:t>
            </a:r>
            <a:r>
              <a:rPr lang="en-US" sz="2000" smtClean="0">
                <a:solidFill>
                  <a:prstClr val="black"/>
                </a:solidFill>
                <a:latin typeface="Calibri (Body)"/>
                <a:cs typeface="Arial" panose="020B0604020202020204" pitchFamily="34" charset="0"/>
              </a:rPr>
              <a:t>hãng </a:t>
            </a:r>
            <a:r>
              <a:rPr lang="en-US" sz="2000">
                <a:solidFill>
                  <a:prstClr val="black"/>
                </a:solidFill>
                <a:latin typeface="Calibri (Body)"/>
                <a:cs typeface="Arial" panose="020B0604020202020204" pitchFamily="34" charset="0"/>
              </a:rPr>
              <a:t>để đ</a:t>
            </a:r>
            <a:r>
              <a:rPr lang="vi-VN" sz="2000">
                <a:solidFill>
                  <a:prstClr val="black"/>
                </a:solidFill>
                <a:latin typeface="Calibri (Body)"/>
                <a:cs typeface="Arial" panose="020B0604020202020204" pitchFamily="34" charset="0"/>
              </a:rPr>
              <a:t>ư</a:t>
            </a:r>
            <a:r>
              <a:rPr lang="en-US" sz="2000">
                <a:solidFill>
                  <a:prstClr val="black"/>
                </a:solidFill>
                <a:latin typeface="Calibri (Body)"/>
                <a:cs typeface="Arial" panose="020B0604020202020204" pitchFamily="34" charset="0"/>
              </a:rPr>
              <a:t>a vào phần </a:t>
            </a:r>
            <a:r>
              <a:rPr lang="en-US" sz="2000" smtClean="0">
                <a:solidFill>
                  <a:prstClr val="black"/>
                </a:solidFill>
                <a:latin typeface="Calibri (Body)"/>
                <a:cs typeface="Arial" panose="020B0604020202020204" pitchFamily="34" charset="0"/>
              </a:rPr>
              <a:t>mềm, mục </a:t>
            </a:r>
            <a:r>
              <a:rPr lang="en-US" sz="2000">
                <a:solidFill>
                  <a:prstClr val="black"/>
                </a:solidFill>
                <a:latin typeface="Calibri (Body)"/>
                <a:cs typeface="Arial" panose="020B0604020202020204" pitchFamily="34" charset="0"/>
              </a:rPr>
              <a:t>đích thu hút ng</a:t>
            </a:r>
            <a:r>
              <a:rPr lang="vi-VN" sz="2000">
                <a:solidFill>
                  <a:prstClr val="black"/>
                </a:solidFill>
                <a:latin typeface="Calibri (Body)"/>
                <a:cs typeface="Arial" panose="020B0604020202020204" pitchFamily="34" charset="0"/>
              </a:rPr>
              <a:t>ư</a:t>
            </a:r>
            <a:r>
              <a:rPr lang="en-US" sz="2000">
                <a:solidFill>
                  <a:prstClr val="black"/>
                </a:solidFill>
                <a:latin typeface="Calibri (Body)"/>
                <a:cs typeface="Arial" panose="020B0604020202020204" pitchFamily="34" charset="0"/>
              </a:rPr>
              <a:t>ời sử dụng để xem quảng cáo)  </a:t>
            </a:r>
            <a:endParaRPr kumimoji="0" lang="en-US" sz="2000" b="0" i="0" u="none" strike="noStrike" kern="1200" cap="none" spc="0" normalizeH="0" baseline="0" noProof="0">
              <a:ln>
                <a:noFill/>
              </a:ln>
              <a:solidFill>
                <a:prstClr val="black"/>
              </a:solidFill>
              <a:effectLst/>
              <a:uLnTx/>
              <a:uFillTx/>
              <a:latin typeface="Calibri (Body)"/>
              <a:cs typeface="Arial" panose="020B0604020202020204" pitchFamily="34" charset="0"/>
            </a:endParaRPr>
          </a:p>
        </p:txBody>
      </p:sp>
      <p:pic>
        <p:nvPicPr>
          <p:cNvPr id="3078" name="Picture 6" descr="Mã vạch sản phẩm - Nano Curcumin">
            <a:extLst>
              <a:ext uri="{FF2B5EF4-FFF2-40B4-BE49-F238E27FC236}">
                <a16:creationId xmlns:a16="http://schemas.microsoft.com/office/drawing/2014/main" id="{9A4FC0F2-B856-470E-A250-8D9400C20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764" y="5197152"/>
            <a:ext cx="3143250" cy="14573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FCDA9FA-2E3E-421A-8DA6-63EB0967ED34}"/>
              </a:ext>
            </a:extLst>
          </p:cNvPr>
          <p:cNvSpPr txBox="1"/>
          <p:nvPr/>
        </p:nvSpPr>
        <p:spPr>
          <a:xfrm>
            <a:off x="5034551" y="5859557"/>
            <a:ext cx="2381153" cy="553998"/>
          </a:xfrm>
          <a:prstGeom prst="rect">
            <a:avLst/>
          </a:prstGeom>
          <a:noFill/>
        </p:spPr>
        <p:txBody>
          <a:bodyPr wrap="square">
            <a:spAutoFit/>
          </a:bodyPr>
          <a:lstStyle/>
          <a:p>
            <a:pPr algn="ctr"/>
            <a:r>
              <a:rPr lang="en-US" sz="3000" b="1">
                <a:solidFill>
                  <a:srgbClr val="FF0000"/>
                </a:solidFill>
              </a:rPr>
              <a:t>CÀI ĐẶT </a:t>
            </a:r>
          </a:p>
        </p:txBody>
      </p:sp>
    </p:spTree>
    <p:extLst>
      <p:ext uri="{BB962C8B-B14F-4D97-AF65-F5344CB8AC3E}">
        <p14:creationId xmlns:p14="http://schemas.microsoft.com/office/powerpoint/2010/main" val="130323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4753" y="121987"/>
            <a:ext cx="7385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I - THẾ NÀO LÀ HÀNG GIẢ - HÀNG NHÁI?</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
        <p:nvSpPr>
          <p:cNvPr id="9" name="Slide Number Placeholder 3"/>
          <p:cNvSpPr>
            <a:spLocks noGrp="1"/>
          </p:cNvSpPr>
          <p:nvPr>
            <p:ph type="sldNum" sz="quarter" idx="12"/>
          </p:nvPr>
        </p:nvSpPr>
        <p:spPr>
          <a:xfrm>
            <a:off x="11725831" y="6450479"/>
            <a:ext cx="448235" cy="365125"/>
          </a:xfrm>
        </p:spPr>
        <p:txBody>
          <a:bodyPr/>
          <a:lstStyle/>
          <a:p>
            <a:r>
              <a:rPr lang="en-US" smtClean="0"/>
              <a:t>1</a:t>
            </a:r>
            <a:endParaRPr lang="en-US"/>
          </a:p>
        </p:txBody>
      </p:sp>
      <p:sp>
        <p:nvSpPr>
          <p:cNvPr id="21" name="TextBox 20">
            <a:extLst>
              <a:ext uri="{FF2B5EF4-FFF2-40B4-BE49-F238E27FC236}">
                <a16:creationId xmlns:a16="http://schemas.microsoft.com/office/drawing/2014/main" id="{2B34BBD5-8E2D-4C27-99DE-A9405C88E982}"/>
              </a:ext>
            </a:extLst>
          </p:cNvPr>
          <p:cNvSpPr txBox="1"/>
          <p:nvPr/>
        </p:nvSpPr>
        <p:spPr>
          <a:xfrm>
            <a:off x="6998105" y="2900454"/>
            <a:ext cx="4153599" cy="1200329"/>
          </a:xfrm>
          <a:prstGeom prst="rect">
            <a:avLst/>
          </a:prstGeom>
          <a:noFill/>
        </p:spPr>
        <p:txBody>
          <a:bodyPr wrap="square">
            <a:spAutoFit/>
          </a:bodyPr>
          <a:lstStyle/>
          <a:p>
            <a:pPr algn="just"/>
            <a:r>
              <a:rPr lang="en-US" sz="2400">
                <a:effectLst/>
                <a:latin typeface="Calibri (Body)"/>
                <a:ea typeface="Times New Roman" panose="02020603050405020304" pitchFamily="18" charset="0"/>
              </a:rPr>
              <a:t>Là các sản phẩm có hành vi xâm phạm quyền đối với các nhãn hiệu đã được bảo hộ</a:t>
            </a:r>
            <a:endParaRPr lang="en-US" sz="2400">
              <a:latin typeface="Calibri (Body)"/>
            </a:endParaRPr>
          </a:p>
        </p:txBody>
      </p:sp>
      <p:pic>
        <p:nvPicPr>
          <p:cNvPr id="1028" name="Picture 4" descr="Hàng giả là gì, hàng gỉa hàng nhái,">
            <a:extLst>
              <a:ext uri="{FF2B5EF4-FFF2-40B4-BE49-F238E27FC236}">
                <a16:creationId xmlns:a16="http://schemas.microsoft.com/office/drawing/2014/main" id="{DA24050E-F6E3-4CAC-8E3B-6CFC5BA99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51" y="1571805"/>
            <a:ext cx="59055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3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11725831" y="6450479"/>
            <a:ext cx="448235" cy="365125"/>
          </a:xfrm>
        </p:spPr>
        <p:txBody>
          <a:bodyPr/>
          <a:lstStyle/>
          <a:p>
            <a:r>
              <a:rPr lang="en-US" smtClean="0"/>
              <a:t>2</a:t>
            </a:r>
            <a:endParaRPr lang="en-US"/>
          </a:p>
        </p:txBody>
      </p:sp>
      <p:pic>
        <p:nvPicPr>
          <p:cNvPr id="10" name="Picture 9">
            <a:extLst>
              <a:ext uri="{FF2B5EF4-FFF2-40B4-BE49-F238E27FC236}">
                <a16:creationId xmlns:a16="http://schemas.microsoft.com/office/drawing/2014/main" id="{90FA14A2-B993-424E-8515-0459E52C161F}"/>
              </a:ext>
            </a:extLst>
          </p:cNvPr>
          <p:cNvPicPr>
            <a:picLocks noChangeAspect="1"/>
          </p:cNvPicPr>
          <p:nvPr/>
        </p:nvPicPr>
        <p:blipFill>
          <a:blip r:embed="rId3"/>
          <a:stretch>
            <a:fillRect/>
          </a:stretch>
        </p:blipFill>
        <p:spPr>
          <a:xfrm>
            <a:off x="9659872" y="2216605"/>
            <a:ext cx="2337776" cy="3120296"/>
          </a:xfrm>
          <a:prstGeom prst="rect">
            <a:avLst/>
          </a:prstGeom>
        </p:spPr>
      </p:pic>
      <p:pic>
        <p:nvPicPr>
          <p:cNvPr id="1026" name="Picture 2">
            <a:extLst>
              <a:ext uri="{FF2B5EF4-FFF2-40B4-BE49-F238E27FC236}">
                <a16:creationId xmlns:a16="http://schemas.microsoft.com/office/drawing/2014/main" id="{2D2A6629-8365-4983-ABF0-641C2B6DB0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8456" t="2670" r="12921" b="10153"/>
          <a:stretch>
            <a:fillRect/>
          </a:stretch>
        </p:blipFill>
        <p:spPr bwMode="auto">
          <a:xfrm>
            <a:off x="250061" y="2216605"/>
            <a:ext cx="2020096" cy="312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0BBEF0E-02E9-4C1D-8F40-1DCD304D3D50}"/>
              </a:ext>
            </a:extLst>
          </p:cNvPr>
          <p:cNvPicPr>
            <a:picLocks noChangeAspect="1"/>
          </p:cNvPicPr>
          <p:nvPr/>
        </p:nvPicPr>
        <p:blipFill rotWithShape="1">
          <a:blip r:embed="rId5"/>
          <a:srcRect l="9495" t="14389" b="9987"/>
          <a:stretch/>
        </p:blipFill>
        <p:spPr>
          <a:xfrm>
            <a:off x="2333532" y="2216605"/>
            <a:ext cx="2001359" cy="3120296"/>
          </a:xfrm>
          <a:prstGeom prst="rect">
            <a:avLst/>
          </a:prstGeom>
        </p:spPr>
      </p:pic>
      <p:pic>
        <p:nvPicPr>
          <p:cNvPr id="15" name="Picture 14">
            <a:extLst>
              <a:ext uri="{FF2B5EF4-FFF2-40B4-BE49-F238E27FC236}">
                <a16:creationId xmlns:a16="http://schemas.microsoft.com/office/drawing/2014/main" id="{B31430B5-A36B-422A-85B8-457BBF22DFDE}"/>
              </a:ext>
            </a:extLst>
          </p:cNvPr>
          <p:cNvPicPr>
            <a:picLocks noChangeAspect="1"/>
          </p:cNvPicPr>
          <p:nvPr/>
        </p:nvPicPr>
        <p:blipFill rotWithShape="1">
          <a:blip r:embed="rId6"/>
          <a:srcRect l="18082" t="28779" r="27176" b="32673"/>
          <a:stretch/>
        </p:blipFill>
        <p:spPr>
          <a:xfrm>
            <a:off x="4398266" y="2216605"/>
            <a:ext cx="3323329" cy="3120296"/>
          </a:xfrm>
          <a:prstGeom prst="rect">
            <a:avLst/>
          </a:prstGeom>
        </p:spPr>
      </p:pic>
      <p:pic>
        <p:nvPicPr>
          <p:cNvPr id="17" name="Picture 16">
            <a:extLst>
              <a:ext uri="{FF2B5EF4-FFF2-40B4-BE49-F238E27FC236}">
                <a16:creationId xmlns:a16="http://schemas.microsoft.com/office/drawing/2014/main" id="{19753C03-F433-4EB8-8225-E520D84D844A}"/>
              </a:ext>
            </a:extLst>
          </p:cNvPr>
          <p:cNvPicPr>
            <a:picLocks noChangeAspect="1"/>
          </p:cNvPicPr>
          <p:nvPr/>
        </p:nvPicPr>
        <p:blipFill>
          <a:blip r:embed="rId7"/>
          <a:stretch>
            <a:fillRect/>
          </a:stretch>
        </p:blipFill>
        <p:spPr>
          <a:xfrm rot="5400000">
            <a:off x="7130585" y="2870991"/>
            <a:ext cx="3120297" cy="1811528"/>
          </a:xfrm>
          <a:prstGeom prst="rect">
            <a:avLst/>
          </a:prstGeom>
        </p:spPr>
      </p:pic>
      <p:sp>
        <p:nvSpPr>
          <p:cNvPr id="21" name="TextBox 20">
            <a:extLst>
              <a:ext uri="{FF2B5EF4-FFF2-40B4-BE49-F238E27FC236}">
                <a16:creationId xmlns:a16="http://schemas.microsoft.com/office/drawing/2014/main" id="{2B34BBD5-8E2D-4C27-99DE-A9405C88E982}"/>
              </a:ext>
            </a:extLst>
          </p:cNvPr>
          <p:cNvSpPr txBox="1"/>
          <p:nvPr/>
        </p:nvSpPr>
        <p:spPr>
          <a:xfrm>
            <a:off x="622549" y="1521096"/>
            <a:ext cx="10946901" cy="461665"/>
          </a:xfrm>
          <a:prstGeom prst="rect">
            <a:avLst/>
          </a:prstGeom>
          <a:noFill/>
        </p:spPr>
        <p:txBody>
          <a:bodyPr wrap="square">
            <a:spAutoFit/>
          </a:bodyPr>
          <a:lstStyle/>
          <a:p>
            <a:pPr algn="ctr"/>
            <a:r>
              <a:rPr lang="en-US" sz="2400">
                <a:effectLst/>
                <a:latin typeface="Calibri (Body)"/>
                <a:ea typeface="Times New Roman" panose="02020603050405020304" pitchFamily="18" charset="0"/>
              </a:rPr>
              <a:t>Một số hình ảnh hàng giả - hàng nhái Rạng Đông</a:t>
            </a:r>
            <a:endParaRPr lang="en-US" sz="2400">
              <a:latin typeface="Calibri (Body)"/>
            </a:endParaRPr>
          </a:p>
        </p:txBody>
      </p:sp>
      <p:sp>
        <p:nvSpPr>
          <p:cNvPr id="11" name="TextBox 10">
            <a:extLst>
              <a:ext uri="{FF2B5EF4-FFF2-40B4-BE49-F238E27FC236}">
                <a16:creationId xmlns:a16="http://schemas.microsoft.com/office/drawing/2014/main" id="{4F5A8CB1-0E5F-4F66-B612-4361B45BDFBC}"/>
              </a:ext>
            </a:extLst>
          </p:cNvPr>
          <p:cNvSpPr txBox="1"/>
          <p:nvPr/>
        </p:nvSpPr>
        <p:spPr>
          <a:xfrm>
            <a:off x="1494753" y="121987"/>
            <a:ext cx="7385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I - THẾ NÀO LÀ HÀNG GIẢ - HÀNG NHÁI?</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14997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a:t>
            </a: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DE056F68-540D-4521-821F-23FF2D83869A}"/>
              </a:ext>
            </a:extLst>
          </p:cNvPr>
          <p:cNvSpPr txBox="1"/>
          <p:nvPr/>
        </p:nvSpPr>
        <p:spPr>
          <a:xfrm>
            <a:off x="1494753" y="121987"/>
            <a:ext cx="7385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II - PHÂN BIỆT HÀNG THẬT – GIẢ NH</a:t>
            </a:r>
            <a:r>
              <a:rPr kumimoji="0" lang="vi-VN"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Ư</a:t>
            </a: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 THẾ NÀO?</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pic>
        <p:nvPicPr>
          <p:cNvPr id="2050" name="Picture 2" descr="hàng giả, hàng nhái">
            <a:extLst>
              <a:ext uri="{FF2B5EF4-FFF2-40B4-BE49-F238E27FC236}">
                <a16:creationId xmlns:a16="http://schemas.microsoft.com/office/drawing/2014/main" id="{B3B4136A-F4E8-4921-87BE-616BCCEBF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 t="9664" r="46297" b="10970"/>
          <a:stretch/>
        </p:blipFill>
        <p:spPr bwMode="auto">
          <a:xfrm>
            <a:off x="394756" y="1584356"/>
            <a:ext cx="2888056" cy="302385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9BAF6A1-6B7F-4D5E-AE90-8E88F9E00428}"/>
              </a:ext>
            </a:extLst>
          </p:cNvPr>
          <p:cNvSpPr txBox="1"/>
          <p:nvPr/>
        </p:nvSpPr>
        <p:spPr>
          <a:xfrm>
            <a:off x="4084592" y="1122691"/>
            <a:ext cx="4584276" cy="461665"/>
          </a:xfrm>
          <a:prstGeom prst="rect">
            <a:avLst/>
          </a:prstGeom>
          <a:noFill/>
        </p:spPr>
        <p:txBody>
          <a:bodyPr wrap="square">
            <a:spAutoFit/>
          </a:bodyPr>
          <a:lstStyle/>
          <a:p>
            <a:pPr algn="just"/>
            <a:r>
              <a:rPr lang="en-US" sz="2400" b="1">
                <a:effectLst/>
                <a:latin typeface="Calibri (Body)"/>
                <a:ea typeface="Times New Roman" panose="02020603050405020304" pitchFamily="18" charset="0"/>
              </a:rPr>
              <a:t>1. Phân biệt qua bao bì</a:t>
            </a:r>
            <a:endParaRPr lang="en-US" sz="2400" b="1">
              <a:latin typeface="Calibri (Body)"/>
            </a:endParaRPr>
          </a:p>
        </p:txBody>
      </p:sp>
      <p:sp>
        <p:nvSpPr>
          <p:cNvPr id="25" name="TextBox 24">
            <a:extLst>
              <a:ext uri="{FF2B5EF4-FFF2-40B4-BE49-F238E27FC236}">
                <a16:creationId xmlns:a16="http://schemas.microsoft.com/office/drawing/2014/main" id="{E55884CE-2D0D-4DEF-88BC-3AF20E757621}"/>
              </a:ext>
            </a:extLst>
          </p:cNvPr>
          <p:cNvSpPr txBox="1"/>
          <p:nvPr/>
        </p:nvSpPr>
        <p:spPr>
          <a:xfrm>
            <a:off x="4458783" y="5134283"/>
            <a:ext cx="3890087" cy="1015663"/>
          </a:xfrm>
          <a:prstGeom prst="rect">
            <a:avLst/>
          </a:prstGeom>
          <a:noFill/>
        </p:spPr>
        <p:txBody>
          <a:bodyPr wrap="square">
            <a:spAutoFit/>
          </a:bodyPr>
          <a:lstStyle/>
          <a:p>
            <a:r>
              <a:rPr lang="en-US" sz="2000">
                <a:effectLst/>
                <a:latin typeface="Calibri (Body)"/>
                <a:ea typeface="Times New Roman" panose="02020603050405020304" pitchFamily="18" charset="0"/>
              </a:rPr>
              <a:t>Màu sắc trên bao bì Rạng Đông giả xỉn, không t</a:t>
            </a:r>
            <a:r>
              <a:rPr lang="vi-VN" sz="2000">
                <a:effectLst/>
                <a:latin typeface="Calibri (Body)"/>
                <a:ea typeface="Times New Roman" panose="02020603050405020304" pitchFamily="18" charset="0"/>
              </a:rPr>
              <a:t>ư</a:t>
            </a:r>
            <a:r>
              <a:rPr lang="en-US" sz="2000">
                <a:effectLst/>
                <a:latin typeface="Calibri (Body)"/>
                <a:ea typeface="Times New Roman" panose="02020603050405020304" pitchFamily="18" charset="0"/>
              </a:rPr>
              <a:t>ơi; Ch</a:t>
            </a:r>
            <a:r>
              <a:rPr lang="en-US" sz="2000">
                <a:latin typeface="Calibri (Body)"/>
                <a:ea typeface="Times New Roman" panose="02020603050405020304" pitchFamily="18" charset="0"/>
              </a:rPr>
              <a:t>ữ in sai font, nét chữ bị méo</a:t>
            </a:r>
            <a:endParaRPr lang="en-US" sz="2000">
              <a:latin typeface="Calibri (Body)"/>
            </a:endParaRPr>
          </a:p>
        </p:txBody>
      </p:sp>
      <p:pic>
        <p:nvPicPr>
          <p:cNvPr id="2051" name="Picture 3">
            <a:extLst>
              <a:ext uri="{FF2B5EF4-FFF2-40B4-BE49-F238E27FC236}">
                <a16:creationId xmlns:a16="http://schemas.microsoft.com/office/drawing/2014/main" id="{7586380A-110C-4837-8D73-51CDDF02F6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1311" t="3273" r="50966" b="10133"/>
          <a:stretch>
            <a:fillRect/>
          </a:stretch>
        </p:blipFill>
        <p:spPr bwMode="auto">
          <a:xfrm>
            <a:off x="4458784" y="1771160"/>
            <a:ext cx="1586553" cy="273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4682AC22-5D74-4C61-8536-454C995296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8456" t="2670" r="12921" b="10153"/>
          <a:stretch>
            <a:fillRect/>
          </a:stretch>
        </p:blipFill>
        <p:spPr bwMode="auto">
          <a:xfrm>
            <a:off x="6393511" y="1777583"/>
            <a:ext cx="1763192" cy="272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5CAB8BF0-425D-45F6-9AD3-D68B15287EF2}"/>
              </a:ext>
            </a:extLst>
          </p:cNvPr>
          <p:cNvSpPr txBox="1"/>
          <p:nvPr/>
        </p:nvSpPr>
        <p:spPr>
          <a:xfrm>
            <a:off x="4458784" y="4501058"/>
            <a:ext cx="1586553" cy="666103"/>
          </a:xfrm>
          <a:prstGeom prst="rect">
            <a:avLst/>
          </a:prstGeom>
          <a:noFill/>
        </p:spPr>
        <p:txBody>
          <a:bodyPr wrap="square">
            <a:spAutoFit/>
          </a:bodyPr>
          <a:lstStyle/>
          <a:p>
            <a:pPr algn="ctr"/>
            <a:r>
              <a:rPr lang="en-US" sz="3000" b="1">
                <a:solidFill>
                  <a:srgbClr val="FF0000"/>
                </a:solidFill>
              </a:rPr>
              <a:t>THẬT</a:t>
            </a:r>
          </a:p>
        </p:txBody>
      </p:sp>
      <p:sp>
        <p:nvSpPr>
          <p:cNvPr id="22" name="TextBox 21">
            <a:extLst>
              <a:ext uri="{FF2B5EF4-FFF2-40B4-BE49-F238E27FC236}">
                <a16:creationId xmlns:a16="http://schemas.microsoft.com/office/drawing/2014/main" id="{1DDB4434-C328-41E7-8C63-5DC0A14C4962}"/>
              </a:ext>
            </a:extLst>
          </p:cNvPr>
          <p:cNvSpPr txBox="1"/>
          <p:nvPr/>
        </p:nvSpPr>
        <p:spPr>
          <a:xfrm>
            <a:off x="6393511" y="4501058"/>
            <a:ext cx="1763193" cy="666103"/>
          </a:xfrm>
          <a:prstGeom prst="rect">
            <a:avLst/>
          </a:prstGeom>
          <a:noFill/>
        </p:spPr>
        <p:txBody>
          <a:bodyPr wrap="square">
            <a:spAutoFit/>
          </a:bodyPr>
          <a:lstStyle/>
          <a:p>
            <a:pPr algn="ctr"/>
            <a:r>
              <a:rPr lang="en-US" sz="3000" b="1">
                <a:solidFill>
                  <a:srgbClr val="FF0000"/>
                </a:solidFill>
              </a:rPr>
              <a:t>GIẢ</a:t>
            </a:r>
          </a:p>
        </p:txBody>
      </p:sp>
      <p:sp>
        <p:nvSpPr>
          <p:cNvPr id="6" name="Oval 6">
            <a:extLst>
              <a:ext uri="{FF2B5EF4-FFF2-40B4-BE49-F238E27FC236}">
                <a16:creationId xmlns:a16="http://schemas.microsoft.com/office/drawing/2014/main" id="{74CC9B8F-75EC-4B66-9E2E-62EB04FE812B}"/>
              </a:ext>
            </a:extLst>
          </p:cNvPr>
          <p:cNvSpPr>
            <a:spLocks noChangeArrowheads="1"/>
          </p:cNvSpPr>
          <p:nvPr/>
        </p:nvSpPr>
        <p:spPr bwMode="auto">
          <a:xfrm>
            <a:off x="4711103" y="3918952"/>
            <a:ext cx="1097752" cy="30652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Oval 6">
            <a:extLst>
              <a:ext uri="{FF2B5EF4-FFF2-40B4-BE49-F238E27FC236}">
                <a16:creationId xmlns:a16="http://schemas.microsoft.com/office/drawing/2014/main" id="{74D18E01-2430-45A5-AE6C-43223EDA7755}"/>
              </a:ext>
            </a:extLst>
          </p:cNvPr>
          <p:cNvSpPr>
            <a:spLocks noChangeArrowheads="1"/>
          </p:cNvSpPr>
          <p:nvPr/>
        </p:nvSpPr>
        <p:spPr bwMode="auto">
          <a:xfrm>
            <a:off x="6746691" y="3918952"/>
            <a:ext cx="1097752" cy="30652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5673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1" grpId="0"/>
      <p:bldP spid="22" grpId="0"/>
      <p:bldP spid="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4</a:t>
            </a: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A9BAF6A1-6B7F-4D5E-AE90-8E88F9E00428}"/>
              </a:ext>
            </a:extLst>
          </p:cNvPr>
          <p:cNvSpPr txBox="1"/>
          <p:nvPr/>
        </p:nvSpPr>
        <p:spPr>
          <a:xfrm>
            <a:off x="1494753" y="837176"/>
            <a:ext cx="4584276"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Calibri" panose="020F0502020204030204"/>
                <a:ea typeface="Times New Roman" panose="02020603050405020304" pitchFamily="18" charset="0"/>
              </a:rPr>
              <a:t>2</a:t>
            </a:r>
            <a:r>
              <a:rPr kumimoji="0" lang="en-US" sz="2400" b="1"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t>. Phân biệt bên ngoài sản phẩm</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55884CE-2D0D-4DEF-88BC-3AF20E757621}"/>
              </a:ext>
            </a:extLst>
          </p:cNvPr>
          <p:cNvSpPr txBox="1"/>
          <p:nvPr/>
        </p:nvSpPr>
        <p:spPr>
          <a:xfrm>
            <a:off x="1874982" y="2782669"/>
            <a:ext cx="276659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a:effectLst/>
                <a:latin typeface="Calibri (Body)"/>
                <a:ea typeface="Times New Roman" panose="02020603050405020304" pitchFamily="18" charset="0"/>
              </a:rPr>
              <a:t>Mỗi sản phẩm có một mã số chống giả khác nhau</a:t>
            </a:r>
            <a:endParaRPr kumimoji="0" lang="en-US" sz="2000" b="0" i="0" u="none" strike="noStrike" kern="1200" cap="none" spc="0" normalizeH="0" baseline="0" noProof="0">
              <a:ln>
                <a:noFill/>
              </a:ln>
              <a:solidFill>
                <a:prstClr val="black"/>
              </a:solidFill>
              <a:effectLst/>
              <a:uLnTx/>
              <a:uFillTx/>
              <a:latin typeface="Calibri (Body)"/>
            </a:endParaRPr>
          </a:p>
        </p:txBody>
      </p:sp>
      <p:grpSp>
        <p:nvGrpSpPr>
          <p:cNvPr id="24" name="Group 23">
            <a:extLst>
              <a:ext uri="{FF2B5EF4-FFF2-40B4-BE49-F238E27FC236}">
                <a16:creationId xmlns:a16="http://schemas.microsoft.com/office/drawing/2014/main" id="{C730B2F0-FCD8-4DB5-A2F0-839AEC8A0D70}"/>
              </a:ext>
            </a:extLst>
          </p:cNvPr>
          <p:cNvGrpSpPr/>
          <p:nvPr/>
        </p:nvGrpSpPr>
        <p:grpSpPr>
          <a:xfrm>
            <a:off x="1946721" y="1385251"/>
            <a:ext cx="2381153" cy="876300"/>
            <a:chOff x="1356014" y="1794070"/>
            <a:chExt cx="2381153" cy="876300"/>
          </a:xfrm>
        </p:grpSpPr>
        <p:pic>
          <p:nvPicPr>
            <p:cNvPr id="4104" name="Picture 8">
              <a:extLst>
                <a:ext uri="{FF2B5EF4-FFF2-40B4-BE49-F238E27FC236}">
                  <a16:creationId xmlns:a16="http://schemas.microsoft.com/office/drawing/2014/main" id="{E5D4A632-D1A5-47AC-9AD8-140988E4E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857" t="63072" r="44676" b="21564"/>
            <a:stretch>
              <a:fillRect/>
            </a:stretch>
          </p:blipFill>
          <p:spPr bwMode="auto">
            <a:xfrm>
              <a:off x="1356014" y="1794070"/>
              <a:ext cx="1235075" cy="8763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6">
              <a:extLst>
                <a:ext uri="{FF2B5EF4-FFF2-40B4-BE49-F238E27FC236}">
                  <a16:creationId xmlns:a16="http://schemas.microsoft.com/office/drawing/2014/main" id="{C5B1A614-F433-4BAE-BA43-81D9909FA9FA}"/>
                </a:ext>
              </a:extLst>
            </p:cNvPr>
            <p:cNvSpPr>
              <a:spLocks noChangeArrowheads="1"/>
            </p:cNvSpPr>
            <p:nvPr/>
          </p:nvSpPr>
          <p:spPr bwMode="auto">
            <a:xfrm>
              <a:off x="1494753" y="2109189"/>
              <a:ext cx="939800" cy="24606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CAFBFD10-686C-428B-88EB-41BA29E8BE8F}"/>
                </a:ext>
              </a:extLst>
            </p:cNvPr>
            <p:cNvGrpSpPr/>
            <p:nvPr/>
          </p:nvGrpSpPr>
          <p:grpSpPr>
            <a:xfrm>
              <a:off x="2673542" y="1794070"/>
              <a:ext cx="1063625" cy="855663"/>
              <a:chOff x="2957513" y="1829861"/>
              <a:chExt cx="1063625" cy="855663"/>
            </a:xfrm>
          </p:grpSpPr>
          <p:pic>
            <p:nvPicPr>
              <p:cNvPr id="4106" name="Picture 10">
                <a:extLst>
                  <a:ext uri="{FF2B5EF4-FFF2-40B4-BE49-F238E27FC236}">
                    <a16:creationId xmlns:a16="http://schemas.microsoft.com/office/drawing/2014/main" id="{FA72DF12-FAB2-4FCF-ADDD-87661E436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362" t="50458" r="48872" b="35202"/>
              <a:stretch>
                <a:fillRect/>
              </a:stretch>
            </p:blipFill>
            <p:spPr bwMode="auto">
              <a:xfrm>
                <a:off x="2957513" y="1829861"/>
                <a:ext cx="1063625" cy="855663"/>
              </a:xfrm>
              <a:prstGeom prst="rect">
                <a:avLst/>
              </a:prstGeom>
              <a:noFill/>
              <a:extLst>
                <a:ext uri="{909E8E84-426E-40DD-AFC4-6F175D3DCCD1}">
                  <a14:hiddenFill xmlns:a14="http://schemas.microsoft.com/office/drawing/2010/main">
                    <a:solidFill>
                      <a:srgbClr val="FFFFFF"/>
                    </a:solidFill>
                  </a14:hiddenFill>
                </a:ext>
              </a:extLst>
            </p:spPr>
          </p:pic>
          <p:sp>
            <p:nvSpPr>
              <p:cNvPr id="31" name="Oval 6">
                <a:extLst>
                  <a:ext uri="{FF2B5EF4-FFF2-40B4-BE49-F238E27FC236}">
                    <a16:creationId xmlns:a16="http://schemas.microsoft.com/office/drawing/2014/main" id="{47EAD174-5E88-43AB-B1BE-EF1CBD51BC1F}"/>
                  </a:ext>
                </a:extLst>
              </p:cNvPr>
              <p:cNvSpPr>
                <a:spLocks noChangeArrowheads="1"/>
              </p:cNvSpPr>
              <p:nvPr/>
            </p:nvSpPr>
            <p:spPr bwMode="auto">
              <a:xfrm>
                <a:off x="3000280" y="2109189"/>
                <a:ext cx="939800" cy="24606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7" name="Group 26">
            <a:extLst>
              <a:ext uri="{FF2B5EF4-FFF2-40B4-BE49-F238E27FC236}">
                <a16:creationId xmlns:a16="http://schemas.microsoft.com/office/drawing/2014/main" id="{C6CDB808-9533-43F5-9058-FD7C7485FBCC}"/>
              </a:ext>
            </a:extLst>
          </p:cNvPr>
          <p:cNvGrpSpPr/>
          <p:nvPr/>
        </p:nvGrpSpPr>
        <p:grpSpPr>
          <a:xfrm>
            <a:off x="6307742" y="1388767"/>
            <a:ext cx="2134347" cy="858838"/>
            <a:chOff x="6438613" y="1829861"/>
            <a:chExt cx="2134347" cy="858838"/>
          </a:xfrm>
        </p:grpSpPr>
        <p:pic>
          <p:nvPicPr>
            <p:cNvPr id="4098" name="Picture 1">
              <a:extLst>
                <a:ext uri="{FF2B5EF4-FFF2-40B4-BE49-F238E27FC236}">
                  <a16:creationId xmlns:a16="http://schemas.microsoft.com/office/drawing/2014/main" id="{1B8E1248-B7B9-4ECF-9D88-2B1383C7B9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613" y="1829861"/>
              <a:ext cx="1049337" cy="855662"/>
            </a:xfrm>
            <a:prstGeom prst="rect">
              <a:avLst/>
            </a:prstGeom>
            <a:noFill/>
            <a:extLst>
              <a:ext uri="{909E8E84-426E-40DD-AFC4-6F175D3DCCD1}">
                <a14:hiddenFill xmlns:a14="http://schemas.microsoft.com/office/drawing/2010/main">
                  <a:solidFill>
                    <a:srgbClr val="FFFFFF"/>
                  </a:solidFill>
                </a14:hiddenFill>
              </a:ext>
            </a:extLst>
          </p:spPr>
        </p:pic>
        <p:sp>
          <p:nvSpPr>
            <p:cNvPr id="32" name="Oval 6">
              <a:extLst>
                <a:ext uri="{FF2B5EF4-FFF2-40B4-BE49-F238E27FC236}">
                  <a16:creationId xmlns:a16="http://schemas.microsoft.com/office/drawing/2014/main" id="{0D52E43E-E908-43F8-84A5-C8E331C3D08E}"/>
                </a:ext>
              </a:extLst>
            </p:cNvPr>
            <p:cNvSpPr>
              <a:spLocks noChangeArrowheads="1"/>
            </p:cNvSpPr>
            <p:nvPr/>
          </p:nvSpPr>
          <p:spPr bwMode="auto">
            <a:xfrm>
              <a:off x="6493381" y="2134661"/>
              <a:ext cx="939800" cy="24606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5B60C12C-FFAE-44D4-8157-35BDBEE05552}"/>
                </a:ext>
              </a:extLst>
            </p:cNvPr>
            <p:cNvGrpSpPr/>
            <p:nvPr/>
          </p:nvGrpSpPr>
          <p:grpSpPr>
            <a:xfrm>
              <a:off x="7556960" y="1829861"/>
              <a:ext cx="1016000" cy="858838"/>
              <a:chOff x="7747432" y="1829861"/>
              <a:chExt cx="1016000" cy="858838"/>
            </a:xfrm>
          </p:grpSpPr>
          <p:pic>
            <p:nvPicPr>
              <p:cNvPr id="4101" name="Picture 5">
                <a:extLst>
                  <a:ext uri="{FF2B5EF4-FFF2-40B4-BE49-F238E27FC236}">
                    <a16:creationId xmlns:a16="http://schemas.microsoft.com/office/drawing/2014/main" id="{6E7489D9-0D16-4D79-B978-8EDBB87CA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432" y="1829861"/>
                <a:ext cx="1016000" cy="858838"/>
              </a:xfrm>
              <a:prstGeom prst="rect">
                <a:avLst/>
              </a:prstGeom>
              <a:noFill/>
              <a:extLst>
                <a:ext uri="{909E8E84-426E-40DD-AFC4-6F175D3DCCD1}">
                  <a14:hiddenFill xmlns:a14="http://schemas.microsoft.com/office/drawing/2010/main">
                    <a:solidFill>
                      <a:srgbClr val="FFFFFF"/>
                    </a:solidFill>
                  </a14:hiddenFill>
                </a:ext>
              </a:extLst>
            </p:spPr>
          </p:pic>
          <p:sp>
            <p:nvSpPr>
              <p:cNvPr id="33" name="Oval 6">
                <a:extLst>
                  <a:ext uri="{FF2B5EF4-FFF2-40B4-BE49-F238E27FC236}">
                    <a16:creationId xmlns:a16="http://schemas.microsoft.com/office/drawing/2014/main" id="{487F97E4-EF9D-4337-A60B-EC9FFABABEF0}"/>
                  </a:ext>
                </a:extLst>
              </p:cNvPr>
              <p:cNvSpPr>
                <a:spLocks noChangeArrowheads="1"/>
              </p:cNvSpPr>
              <p:nvPr/>
            </p:nvSpPr>
            <p:spPr bwMode="auto">
              <a:xfrm>
                <a:off x="7777236" y="2134661"/>
                <a:ext cx="939800" cy="24606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58" name="TextBox 57">
            <a:extLst>
              <a:ext uri="{FF2B5EF4-FFF2-40B4-BE49-F238E27FC236}">
                <a16:creationId xmlns:a16="http://schemas.microsoft.com/office/drawing/2014/main" id="{83F5E7F9-06BE-47E0-B8C9-4246C9AC575D}"/>
              </a:ext>
            </a:extLst>
          </p:cNvPr>
          <p:cNvSpPr txBox="1"/>
          <p:nvPr/>
        </p:nvSpPr>
        <p:spPr>
          <a:xfrm>
            <a:off x="1946721" y="2316429"/>
            <a:ext cx="2381153" cy="553998"/>
          </a:xfrm>
          <a:prstGeom prst="rect">
            <a:avLst/>
          </a:prstGeom>
          <a:noFill/>
        </p:spPr>
        <p:txBody>
          <a:bodyPr wrap="square">
            <a:spAutoFit/>
          </a:bodyPr>
          <a:lstStyle/>
          <a:p>
            <a:pPr algn="ctr"/>
            <a:r>
              <a:rPr lang="en-US" sz="3000" b="1">
                <a:solidFill>
                  <a:srgbClr val="FF0000"/>
                </a:solidFill>
              </a:rPr>
              <a:t>THẬT</a:t>
            </a:r>
          </a:p>
        </p:txBody>
      </p:sp>
      <p:sp>
        <p:nvSpPr>
          <p:cNvPr id="59" name="TextBox 58">
            <a:extLst>
              <a:ext uri="{FF2B5EF4-FFF2-40B4-BE49-F238E27FC236}">
                <a16:creationId xmlns:a16="http://schemas.microsoft.com/office/drawing/2014/main" id="{98198104-975E-4848-948B-02B5B6579C2B}"/>
              </a:ext>
            </a:extLst>
          </p:cNvPr>
          <p:cNvSpPr txBox="1"/>
          <p:nvPr/>
        </p:nvSpPr>
        <p:spPr>
          <a:xfrm>
            <a:off x="6307742" y="2263880"/>
            <a:ext cx="2134347" cy="553998"/>
          </a:xfrm>
          <a:prstGeom prst="rect">
            <a:avLst/>
          </a:prstGeom>
          <a:noFill/>
        </p:spPr>
        <p:txBody>
          <a:bodyPr wrap="square">
            <a:spAutoFit/>
          </a:bodyPr>
          <a:lstStyle/>
          <a:p>
            <a:pPr algn="ctr"/>
            <a:r>
              <a:rPr lang="en-US" sz="3000" b="1">
                <a:solidFill>
                  <a:srgbClr val="FF0000"/>
                </a:solidFill>
              </a:rPr>
              <a:t>GIẢ</a:t>
            </a:r>
          </a:p>
        </p:txBody>
      </p:sp>
      <p:sp>
        <p:nvSpPr>
          <p:cNvPr id="62" name="TextBox 61">
            <a:extLst>
              <a:ext uri="{FF2B5EF4-FFF2-40B4-BE49-F238E27FC236}">
                <a16:creationId xmlns:a16="http://schemas.microsoft.com/office/drawing/2014/main" id="{FE1A8F33-B0DD-40F2-A665-9A149BBE5647}"/>
              </a:ext>
            </a:extLst>
          </p:cNvPr>
          <p:cNvSpPr txBox="1"/>
          <p:nvPr/>
        </p:nvSpPr>
        <p:spPr>
          <a:xfrm>
            <a:off x="6174932" y="2782669"/>
            <a:ext cx="2561922"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a:effectLst/>
                <a:latin typeface="Calibri (Body)"/>
                <a:ea typeface="Times New Roman" panose="02020603050405020304" pitchFamily="18" charset="0"/>
              </a:rPr>
              <a:t>Tất cả sản phẩm trong lô/thùng cùng 1 mã số</a:t>
            </a:r>
            <a:endParaRPr kumimoji="0" lang="en-US" sz="2000" b="0" i="0" u="none" strike="noStrike" kern="1200" cap="none" spc="0" normalizeH="0" baseline="0" noProof="0">
              <a:ln>
                <a:noFill/>
              </a:ln>
              <a:solidFill>
                <a:prstClr val="black"/>
              </a:solidFill>
              <a:effectLst/>
              <a:uLnTx/>
              <a:uFillTx/>
              <a:latin typeface="Calibri (Body)"/>
            </a:endParaRPr>
          </a:p>
        </p:txBody>
      </p:sp>
      <p:pic>
        <p:nvPicPr>
          <p:cNvPr id="4126" name="Picture 30">
            <a:extLst>
              <a:ext uri="{FF2B5EF4-FFF2-40B4-BE49-F238E27FC236}">
                <a16:creationId xmlns:a16="http://schemas.microsoft.com/office/drawing/2014/main" id="{DF0BD3D0-251A-4B0D-A6B0-ADF6949B15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r="31294" b="28957"/>
          <a:stretch>
            <a:fillRect/>
          </a:stretch>
        </p:blipFill>
        <p:spPr bwMode="auto">
          <a:xfrm>
            <a:off x="2408634" y="3625228"/>
            <a:ext cx="14573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Picture 31">
            <a:extLst>
              <a:ext uri="{FF2B5EF4-FFF2-40B4-BE49-F238E27FC236}">
                <a16:creationId xmlns:a16="http://schemas.microsoft.com/office/drawing/2014/main" id="{BA1D70D2-2468-4B74-A537-0968768BFD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11847" b="20065"/>
          <a:stretch>
            <a:fillRect/>
          </a:stretch>
        </p:blipFill>
        <p:spPr bwMode="auto">
          <a:xfrm>
            <a:off x="6704099" y="3625228"/>
            <a:ext cx="150358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a:extLst>
              <a:ext uri="{FF2B5EF4-FFF2-40B4-BE49-F238E27FC236}">
                <a16:creationId xmlns:a16="http://schemas.microsoft.com/office/drawing/2014/main" id="{90B32D9A-D205-47C6-AA44-C4AA058B9A20}"/>
              </a:ext>
            </a:extLst>
          </p:cNvPr>
          <p:cNvSpPr txBox="1"/>
          <p:nvPr/>
        </p:nvSpPr>
        <p:spPr>
          <a:xfrm>
            <a:off x="1946721" y="5316090"/>
            <a:ext cx="2381153" cy="553998"/>
          </a:xfrm>
          <a:prstGeom prst="rect">
            <a:avLst/>
          </a:prstGeom>
          <a:noFill/>
        </p:spPr>
        <p:txBody>
          <a:bodyPr wrap="square">
            <a:spAutoFit/>
          </a:bodyPr>
          <a:lstStyle/>
          <a:p>
            <a:pPr algn="ctr"/>
            <a:r>
              <a:rPr lang="en-US" sz="3000" b="1">
                <a:solidFill>
                  <a:srgbClr val="FF0000"/>
                </a:solidFill>
              </a:rPr>
              <a:t>THẬT</a:t>
            </a:r>
          </a:p>
        </p:txBody>
      </p:sp>
      <p:sp>
        <p:nvSpPr>
          <p:cNvPr id="68" name="TextBox 67">
            <a:extLst>
              <a:ext uri="{FF2B5EF4-FFF2-40B4-BE49-F238E27FC236}">
                <a16:creationId xmlns:a16="http://schemas.microsoft.com/office/drawing/2014/main" id="{3296250D-7C56-4956-BFDF-B0A8F5BC7319}"/>
              </a:ext>
            </a:extLst>
          </p:cNvPr>
          <p:cNvSpPr txBox="1"/>
          <p:nvPr/>
        </p:nvSpPr>
        <p:spPr>
          <a:xfrm>
            <a:off x="6307742" y="5263541"/>
            <a:ext cx="2134347" cy="553998"/>
          </a:xfrm>
          <a:prstGeom prst="rect">
            <a:avLst/>
          </a:prstGeom>
          <a:noFill/>
        </p:spPr>
        <p:txBody>
          <a:bodyPr wrap="square">
            <a:spAutoFit/>
          </a:bodyPr>
          <a:lstStyle/>
          <a:p>
            <a:pPr algn="ctr"/>
            <a:r>
              <a:rPr lang="en-US" sz="3000" b="1">
                <a:solidFill>
                  <a:srgbClr val="FF0000"/>
                </a:solidFill>
              </a:rPr>
              <a:t>GIẢ</a:t>
            </a:r>
          </a:p>
        </p:txBody>
      </p:sp>
      <p:sp>
        <p:nvSpPr>
          <p:cNvPr id="70" name="TextBox 69">
            <a:extLst>
              <a:ext uri="{FF2B5EF4-FFF2-40B4-BE49-F238E27FC236}">
                <a16:creationId xmlns:a16="http://schemas.microsoft.com/office/drawing/2014/main" id="{71D0D815-FDEB-4B4B-B02B-8CD685E619D6}"/>
              </a:ext>
            </a:extLst>
          </p:cNvPr>
          <p:cNvSpPr txBox="1"/>
          <p:nvPr/>
        </p:nvSpPr>
        <p:spPr>
          <a:xfrm>
            <a:off x="1946721" y="5870088"/>
            <a:ext cx="2540488" cy="646331"/>
          </a:xfrm>
          <a:prstGeom prst="rect">
            <a:avLst/>
          </a:prstGeom>
          <a:noFill/>
        </p:spPr>
        <p:txBody>
          <a:bodyPr wrap="square">
            <a:spAutoFit/>
          </a:bodyPr>
          <a:lstStyle>
            <a:defPPr>
              <a:defRPr lang="en-US"/>
            </a:defPPr>
            <a:lvl1pPr marR="0" lvl="0" indent="0" algn="just" fontAlgn="auto">
              <a:lnSpc>
                <a:spcPct val="100000"/>
              </a:lnSpc>
              <a:spcBef>
                <a:spcPts val="0"/>
              </a:spcBef>
              <a:spcAft>
                <a:spcPts val="0"/>
              </a:spcAft>
              <a:buClrTx/>
              <a:buSzTx/>
              <a:buFontTx/>
              <a:buNone/>
              <a:tabLst/>
              <a:defRPr>
                <a:effectLst/>
                <a:ea typeface="Times New Roman" panose="02020603050405020304" pitchFamily="18" charset="0"/>
              </a:defRPr>
            </a:lvl1pPr>
          </a:lstStyle>
          <a:p>
            <a:r>
              <a:rPr lang="en-US">
                <a:latin typeface="Calibri (Body)"/>
              </a:rPr>
              <a:t>Đầu đèn nhôm mạ nên nam châm không dính</a:t>
            </a:r>
          </a:p>
        </p:txBody>
      </p:sp>
      <p:sp>
        <p:nvSpPr>
          <p:cNvPr id="72" name="TextBox 71">
            <a:extLst>
              <a:ext uri="{FF2B5EF4-FFF2-40B4-BE49-F238E27FC236}">
                <a16:creationId xmlns:a16="http://schemas.microsoft.com/office/drawing/2014/main" id="{5005F0FF-A998-4445-A44B-8AC70CEBE421}"/>
              </a:ext>
            </a:extLst>
          </p:cNvPr>
          <p:cNvSpPr txBox="1"/>
          <p:nvPr/>
        </p:nvSpPr>
        <p:spPr>
          <a:xfrm>
            <a:off x="6284717" y="5870088"/>
            <a:ext cx="2546073" cy="646331"/>
          </a:xfrm>
          <a:prstGeom prst="rect">
            <a:avLst/>
          </a:prstGeom>
          <a:noFill/>
        </p:spPr>
        <p:txBody>
          <a:bodyPr wrap="square">
            <a:spAutoFit/>
          </a:bodyPr>
          <a:lstStyle>
            <a:defPPr>
              <a:defRPr lang="en-US"/>
            </a:defPPr>
            <a:lvl1pPr marR="0" lvl="0" indent="0" algn="just" fontAlgn="auto">
              <a:lnSpc>
                <a:spcPct val="100000"/>
              </a:lnSpc>
              <a:spcBef>
                <a:spcPts val="0"/>
              </a:spcBef>
              <a:spcAft>
                <a:spcPts val="0"/>
              </a:spcAft>
              <a:buClrTx/>
              <a:buSzTx/>
              <a:buFontTx/>
              <a:buNone/>
              <a:tabLst/>
              <a:defRPr>
                <a:effectLst/>
                <a:ea typeface="Times New Roman" panose="02020603050405020304" pitchFamily="18" charset="0"/>
              </a:defRPr>
            </a:lvl1pPr>
          </a:lstStyle>
          <a:p>
            <a:r>
              <a:rPr lang="en-US">
                <a:latin typeface="Calibri (Body)"/>
              </a:rPr>
              <a:t>Đầu đèn sắt nên nam châm dính lên đầu đèn</a:t>
            </a:r>
          </a:p>
        </p:txBody>
      </p:sp>
      <p:sp>
        <p:nvSpPr>
          <p:cNvPr id="28" name="TextBox 27">
            <a:extLst>
              <a:ext uri="{FF2B5EF4-FFF2-40B4-BE49-F238E27FC236}">
                <a16:creationId xmlns:a16="http://schemas.microsoft.com/office/drawing/2014/main" id="{B4B0BA63-1B4D-49B1-8BAA-63CA394D138A}"/>
              </a:ext>
            </a:extLst>
          </p:cNvPr>
          <p:cNvSpPr txBox="1"/>
          <p:nvPr/>
        </p:nvSpPr>
        <p:spPr>
          <a:xfrm>
            <a:off x="1494753" y="121987"/>
            <a:ext cx="7385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II - PHÂN BIỆT HÀNG THẬT – GIẢ NH</a:t>
            </a:r>
            <a:r>
              <a:rPr kumimoji="0" lang="vi-VN"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Ư</a:t>
            </a: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 THẾ NÀO?</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7322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58" grpId="0"/>
      <p:bldP spid="59" grpId="0"/>
      <p:bldP spid="62" grpId="0"/>
      <p:bldP spid="67" grpId="0"/>
      <p:bldP spid="68" grpId="0"/>
      <p:bldP spid="70"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5</a:t>
            </a: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A9BAF6A1-6B7F-4D5E-AE90-8E88F9E00428}"/>
              </a:ext>
            </a:extLst>
          </p:cNvPr>
          <p:cNvSpPr txBox="1"/>
          <p:nvPr/>
        </p:nvSpPr>
        <p:spPr>
          <a:xfrm>
            <a:off x="1494753" y="837176"/>
            <a:ext cx="4584276"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t>3. Phân biệt bên trong sản phẩm</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E6BA234-21C5-4389-9750-F16A0F68C181}"/>
              </a:ext>
            </a:extLst>
          </p:cNvPr>
          <p:cNvPicPr>
            <a:picLocks noChangeAspect="1"/>
          </p:cNvPicPr>
          <p:nvPr/>
        </p:nvPicPr>
        <p:blipFill rotWithShape="1">
          <a:blip r:embed="rId3"/>
          <a:srcRect l="3670" t="14546" b="13400"/>
          <a:stretch/>
        </p:blipFill>
        <p:spPr>
          <a:xfrm>
            <a:off x="6277735" y="1490810"/>
            <a:ext cx="2602392" cy="2595419"/>
          </a:xfrm>
          <a:prstGeom prst="rect">
            <a:avLst/>
          </a:prstGeom>
        </p:spPr>
      </p:pic>
      <p:pic>
        <p:nvPicPr>
          <p:cNvPr id="11" name="Picture 10">
            <a:extLst>
              <a:ext uri="{FF2B5EF4-FFF2-40B4-BE49-F238E27FC236}">
                <a16:creationId xmlns:a16="http://schemas.microsoft.com/office/drawing/2014/main" id="{68CDD617-6B49-4C62-9359-34C886525B98}"/>
              </a:ext>
            </a:extLst>
          </p:cNvPr>
          <p:cNvPicPr>
            <a:picLocks noChangeAspect="1"/>
          </p:cNvPicPr>
          <p:nvPr/>
        </p:nvPicPr>
        <p:blipFill rotWithShape="1">
          <a:blip r:embed="rId4"/>
          <a:srcRect l="6902" t="17393" b="11899"/>
          <a:stretch/>
        </p:blipFill>
        <p:spPr>
          <a:xfrm>
            <a:off x="2100568" y="1490810"/>
            <a:ext cx="2562976" cy="2595419"/>
          </a:xfrm>
          <a:prstGeom prst="rect">
            <a:avLst/>
          </a:prstGeom>
        </p:spPr>
      </p:pic>
      <p:sp>
        <p:nvSpPr>
          <p:cNvPr id="42" name="TextBox 41">
            <a:extLst>
              <a:ext uri="{FF2B5EF4-FFF2-40B4-BE49-F238E27FC236}">
                <a16:creationId xmlns:a16="http://schemas.microsoft.com/office/drawing/2014/main" id="{91C6FF98-951F-4806-8B33-C52A60AD09EC}"/>
              </a:ext>
            </a:extLst>
          </p:cNvPr>
          <p:cNvSpPr txBox="1"/>
          <p:nvPr/>
        </p:nvSpPr>
        <p:spPr>
          <a:xfrm>
            <a:off x="2175157" y="4278198"/>
            <a:ext cx="2381153" cy="553998"/>
          </a:xfrm>
          <a:prstGeom prst="rect">
            <a:avLst/>
          </a:prstGeom>
          <a:noFill/>
        </p:spPr>
        <p:txBody>
          <a:bodyPr wrap="square">
            <a:spAutoFit/>
          </a:bodyPr>
          <a:lstStyle/>
          <a:p>
            <a:pPr algn="ctr"/>
            <a:r>
              <a:rPr lang="en-US" sz="3000" b="1">
                <a:solidFill>
                  <a:srgbClr val="FF0000"/>
                </a:solidFill>
              </a:rPr>
              <a:t>THẬT</a:t>
            </a:r>
          </a:p>
        </p:txBody>
      </p:sp>
      <p:sp>
        <p:nvSpPr>
          <p:cNvPr id="43" name="TextBox 42">
            <a:extLst>
              <a:ext uri="{FF2B5EF4-FFF2-40B4-BE49-F238E27FC236}">
                <a16:creationId xmlns:a16="http://schemas.microsoft.com/office/drawing/2014/main" id="{615BDE1E-EC30-459D-BC59-867617C26A54}"/>
              </a:ext>
            </a:extLst>
          </p:cNvPr>
          <p:cNvSpPr txBox="1"/>
          <p:nvPr/>
        </p:nvSpPr>
        <p:spPr>
          <a:xfrm>
            <a:off x="6536178" y="4225649"/>
            <a:ext cx="2134347" cy="553998"/>
          </a:xfrm>
          <a:prstGeom prst="rect">
            <a:avLst/>
          </a:prstGeom>
          <a:noFill/>
        </p:spPr>
        <p:txBody>
          <a:bodyPr wrap="square">
            <a:spAutoFit/>
          </a:bodyPr>
          <a:lstStyle/>
          <a:p>
            <a:pPr algn="ctr"/>
            <a:r>
              <a:rPr lang="en-US" sz="3000" b="1">
                <a:solidFill>
                  <a:srgbClr val="FF0000"/>
                </a:solidFill>
              </a:rPr>
              <a:t>GIẢ</a:t>
            </a:r>
          </a:p>
        </p:txBody>
      </p:sp>
      <p:sp>
        <p:nvSpPr>
          <p:cNvPr id="44" name="TextBox 43">
            <a:extLst>
              <a:ext uri="{FF2B5EF4-FFF2-40B4-BE49-F238E27FC236}">
                <a16:creationId xmlns:a16="http://schemas.microsoft.com/office/drawing/2014/main" id="{814D77ED-7679-447C-A68C-6EFE4B585F6B}"/>
              </a:ext>
            </a:extLst>
          </p:cNvPr>
          <p:cNvSpPr txBox="1"/>
          <p:nvPr/>
        </p:nvSpPr>
        <p:spPr>
          <a:xfrm>
            <a:off x="2095489" y="4996940"/>
            <a:ext cx="2645476" cy="1200329"/>
          </a:xfrm>
          <a:prstGeom prst="rect">
            <a:avLst/>
          </a:prstGeom>
          <a:noFill/>
        </p:spPr>
        <p:txBody>
          <a:bodyPr wrap="square">
            <a:spAutoFit/>
          </a:bodyPr>
          <a:lstStyle>
            <a:defPPr>
              <a:defRPr lang="en-US"/>
            </a:defPPr>
            <a:lvl1pPr marR="0" lvl="0" indent="0" algn="just" fontAlgn="auto">
              <a:lnSpc>
                <a:spcPct val="100000"/>
              </a:lnSpc>
              <a:spcBef>
                <a:spcPts val="0"/>
              </a:spcBef>
              <a:spcAft>
                <a:spcPts val="0"/>
              </a:spcAft>
              <a:buClrTx/>
              <a:buSzTx/>
              <a:buFontTx/>
              <a:buNone/>
              <a:tabLst/>
              <a:defRPr>
                <a:effectLst/>
                <a:ea typeface="Times New Roman" panose="02020603050405020304" pitchFamily="18" charset="0"/>
              </a:defRPr>
            </a:lvl1pPr>
          </a:lstStyle>
          <a:p>
            <a:r>
              <a:rPr lang="en-US">
                <a:latin typeface="Calibri (Body)"/>
              </a:rPr>
              <a:t>Số l</a:t>
            </a:r>
            <a:r>
              <a:rPr lang="vi-VN">
                <a:latin typeface="Calibri (Body)"/>
              </a:rPr>
              <a:t>ư</a:t>
            </a:r>
            <a:r>
              <a:rPr lang="en-US">
                <a:latin typeface="Calibri (Body)"/>
              </a:rPr>
              <a:t>ợng linh kiện, bố trí linh kiện khác biệt, có in logo Rạng Đông và sử dụng LED Samsung</a:t>
            </a:r>
          </a:p>
        </p:txBody>
      </p:sp>
      <p:sp>
        <p:nvSpPr>
          <p:cNvPr id="45" name="TextBox 44">
            <a:extLst>
              <a:ext uri="{FF2B5EF4-FFF2-40B4-BE49-F238E27FC236}">
                <a16:creationId xmlns:a16="http://schemas.microsoft.com/office/drawing/2014/main" id="{CB8F03ED-2CDE-430F-983B-D5B0C5E81648}"/>
              </a:ext>
            </a:extLst>
          </p:cNvPr>
          <p:cNvSpPr txBox="1"/>
          <p:nvPr/>
        </p:nvSpPr>
        <p:spPr>
          <a:xfrm>
            <a:off x="6277734" y="4996940"/>
            <a:ext cx="2796691" cy="646331"/>
          </a:xfrm>
          <a:prstGeom prst="rect">
            <a:avLst/>
          </a:prstGeom>
          <a:noFill/>
        </p:spPr>
        <p:txBody>
          <a:bodyPr wrap="square">
            <a:spAutoFit/>
          </a:bodyPr>
          <a:lstStyle>
            <a:defPPr>
              <a:defRPr lang="en-US"/>
            </a:defPPr>
            <a:lvl1pPr marR="0" lvl="0" indent="0" algn="just" fontAlgn="auto">
              <a:lnSpc>
                <a:spcPct val="100000"/>
              </a:lnSpc>
              <a:spcBef>
                <a:spcPts val="0"/>
              </a:spcBef>
              <a:spcAft>
                <a:spcPts val="0"/>
              </a:spcAft>
              <a:buClrTx/>
              <a:buSzTx/>
              <a:buFontTx/>
              <a:buNone/>
              <a:tabLst/>
              <a:defRPr>
                <a:effectLst/>
                <a:ea typeface="Times New Roman" panose="02020603050405020304" pitchFamily="18" charset="0"/>
              </a:defRPr>
            </a:lvl1pPr>
          </a:lstStyle>
          <a:p>
            <a:r>
              <a:rPr lang="en-US">
                <a:latin typeface="Calibri (Body)"/>
              </a:rPr>
              <a:t>Số l</a:t>
            </a:r>
            <a:r>
              <a:rPr lang="vi-VN">
                <a:latin typeface="Calibri (Body)"/>
              </a:rPr>
              <a:t>ư</a:t>
            </a:r>
            <a:r>
              <a:rPr lang="en-US">
                <a:latin typeface="Calibri (Body)"/>
              </a:rPr>
              <a:t>ợng linh kiện, bố trí linh kiện khác Rạng Đông</a:t>
            </a:r>
          </a:p>
        </p:txBody>
      </p:sp>
      <p:sp>
        <p:nvSpPr>
          <p:cNvPr id="10" name="TextBox 9">
            <a:extLst>
              <a:ext uri="{FF2B5EF4-FFF2-40B4-BE49-F238E27FC236}">
                <a16:creationId xmlns:a16="http://schemas.microsoft.com/office/drawing/2014/main" id="{DF409A07-4A9E-4D57-BE04-693E7E8DE8A4}"/>
              </a:ext>
            </a:extLst>
          </p:cNvPr>
          <p:cNvSpPr txBox="1"/>
          <p:nvPr/>
        </p:nvSpPr>
        <p:spPr>
          <a:xfrm>
            <a:off x="1494753" y="121987"/>
            <a:ext cx="7385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II - PHÂN BIỆT HÀNG THẬT – GIẢ NH</a:t>
            </a:r>
            <a:r>
              <a:rPr kumimoji="0" lang="vi-VN"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Ư</a:t>
            </a: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 THẾ NÀO?</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243486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6</a:t>
            </a: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A9BAF6A1-6B7F-4D5E-AE90-8E88F9E00428}"/>
              </a:ext>
            </a:extLst>
          </p:cNvPr>
          <p:cNvSpPr txBox="1"/>
          <p:nvPr/>
        </p:nvSpPr>
        <p:spPr>
          <a:xfrm>
            <a:off x="1494753" y="837176"/>
            <a:ext cx="4584276"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Calibri" panose="020F0502020204030204"/>
                <a:ea typeface="Times New Roman" panose="02020603050405020304" pitchFamily="18" charset="0"/>
              </a:rPr>
              <a:t>4</a:t>
            </a:r>
            <a:r>
              <a:rPr kumimoji="0" lang="en-US" sz="2400" b="1"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t>. Phân biệt qua đo đạc thông số</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447E766-9E13-41AC-96C2-1B0EF871A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54" y="1376127"/>
            <a:ext cx="11184594" cy="4903829"/>
          </a:xfrm>
          <a:prstGeom prst="rect">
            <a:avLst/>
          </a:prstGeom>
        </p:spPr>
      </p:pic>
      <p:sp>
        <p:nvSpPr>
          <p:cNvPr id="5" name="TextBox 4">
            <a:extLst>
              <a:ext uri="{FF2B5EF4-FFF2-40B4-BE49-F238E27FC236}">
                <a16:creationId xmlns:a16="http://schemas.microsoft.com/office/drawing/2014/main" id="{8305BD4D-BC63-4CAA-9B3E-93891A07C114}"/>
              </a:ext>
            </a:extLst>
          </p:cNvPr>
          <p:cNvSpPr txBox="1"/>
          <p:nvPr/>
        </p:nvSpPr>
        <p:spPr>
          <a:xfrm>
            <a:off x="1494753" y="121987"/>
            <a:ext cx="7385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II - PHÂN BIỆT HÀNG THẬT – GIẢ NH</a:t>
            </a:r>
            <a:r>
              <a:rPr kumimoji="0" lang="vi-VN"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Ư</a:t>
            </a: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 THẾ NÀO?</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233824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7</a:t>
            </a: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66F91773-633E-44AE-AA22-08D186032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66" y="805759"/>
            <a:ext cx="9342988" cy="5939626"/>
          </a:xfrm>
          <a:prstGeom prst="rect">
            <a:avLst/>
          </a:prstGeom>
        </p:spPr>
      </p:pic>
      <p:sp>
        <p:nvSpPr>
          <p:cNvPr id="6" name="TextBox 5">
            <a:extLst>
              <a:ext uri="{FF2B5EF4-FFF2-40B4-BE49-F238E27FC236}">
                <a16:creationId xmlns:a16="http://schemas.microsoft.com/office/drawing/2014/main" id="{8968B6E1-22E1-4AEF-874F-547A39AD9470}"/>
              </a:ext>
            </a:extLst>
          </p:cNvPr>
          <p:cNvSpPr txBox="1"/>
          <p:nvPr/>
        </p:nvSpPr>
        <p:spPr>
          <a:xfrm>
            <a:off x="1494753" y="121987"/>
            <a:ext cx="7385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II - PHÂN BIỆT HÀNG THẬT – GIẢ NH</a:t>
            </a:r>
            <a:r>
              <a:rPr kumimoji="0" lang="vi-VN"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Ư</a:t>
            </a:r>
            <a:r>
              <a:rPr kumimoji="0" lang="en-US" sz="2800" b="1" i="0" u="none" strike="noStrike" kern="1200" cap="none" spc="0" normalizeH="0" baseline="0" noProof="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rPr>
              <a:t> THẾ NÀO?</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3668179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rPr>
              <a:t>8</a:t>
            </a:r>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Content Placeholder 5">
            <a:extLst>
              <a:ext uri="{FF2B5EF4-FFF2-40B4-BE49-F238E27FC236}">
                <a16:creationId xmlns:a16="http://schemas.microsoft.com/office/drawing/2014/main" id="{9E50F6A1-48B4-4B7E-A265-D32A84BF597E}"/>
              </a:ext>
            </a:extLst>
          </p:cNvPr>
          <p:cNvSpPr>
            <a:spLocks noGrp="1"/>
          </p:cNvSpPr>
          <p:nvPr>
            <p:ph sz="quarter" idx="1"/>
          </p:nvPr>
        </p:nvSpPr>
        <p:spPr>
          <a:xfrm>
            <a:off x="988656" y="1379235"/>
            <a:ext cx="9656153" cy="400110"/>
          </a:xfrm>
          <a:noFill/>
        </p:spPr>
        <p:txBody>
          <a:bodyPr vert="horz" wrap="square" lIns="91440" tIns="45720" rIns="91440" bIns="45720" rtlCol="0">
            <a:spAutoFit/>
          </a:bodyPr>
          <a:lstStyle/>
          <a:p>
            <a:pPr marL="0" indent="0" algn="just">
              <a:lnSpc>
                <a:spcPct val="100000"/>
              </a:lnSpc>
              <a:spcBef>
                <a:spcPts val="0"/>
              </a:spcBef>
              <a:buNone/>
            </a:pPr>
            <a:r>
              <a:rPr lang="en-US" sz="2000">
                <a:latin typeface="Calibri (Body)"/>
                <a:ea typeface="Adobe Gothic Std B" panose="020B0800000000000000" pitchFamily="34" charset="-128"/>
                <a:cs typeface="Arial" panose="020B0604020202020204" pitchFamily="34" charset="0"/>
              </a:rPr>
              <a:t>B</a:t>
            </a:r>
            <a:r>
              <a:rPr lang="vi-VN" sz="2000">
                <a:latin typeface="Calibri (Body)"/>
                <a:ea typeface="Adobe Gothic Std B" panose="020B0800000000000000" pitchFamily="34" charset="-128"/>
                <a:cs typeface="Arial" panose="020B0604020202020204" pitchFamily="34" charset="0"/>
              </a:rPr>
              <a:t>ư</a:t>
            </a:r>
            <a:r>
              <a:rPr lang="en-US" sz="2000">
                <a:latin typeface="Calibri (Body)"/>
                <a:ea typeface="Adobe Gothic Std B" panose="020B0800000000000000" pitchFamily="34" charset="-128"/>
                <a:cs typeface="Arial" panose="020B0604020202020204" pitchFamily="34" charset="0"/>
              </a:rPr>
              <a:t>ớc 1: Bình tĩnh, tiếp cận </a:t>
            </a:r>
            <a:r>
              <a:rPr lang="en-US" sz="2000" smtClean="0">
                <a:latin typeface="Calibri (Body)"/>
                <a:ea typeface="Adobe Gothic Std B" panose="020B0800000000000000" pitchFamily="34" charset="-128"/>
                <a:cs typeface="Arial" panose="020B0604020202020204" pitchFamily="34" charset="0"/>
              </a:rPr>
              <a:t>và xử lý một </a:t>
            </a:r>
            <a:r>
              <a:rPr lang="en-US" sz="2000">
                <a:latin typeface="Calibri (Body)"/>
                <a:ea typeface="Adobe Gothic Std B" panose="020B0800000000000000" pitchFamily="34" charset="-128"/>
                <a:cs typeface="Arial" panose="020B0604020202020204" pitchFamily="34" charset="0"/>
              </a:rPr>
              <a:t>cách </a:t>
            </a:r>
            <a:r>
              <a:rPr lang="en-US" sz="2000" smtClean="0">
                <a:latin typeface="Calibri (Body)"/>
                <a:ea typeface="Adobe Gothic Std B" panose="020B0800000000000000" pitchFamily="34" charset="-128"/>
                <a:cs typeface="Arial" panose="020B0604020202020204" pitchFamily="34" charset="0"/>
              </a:rPr>
              <a:t>khéo léo</a:t>
            </a:r>
            <a:endParaRPr lang="en-US" sz="2000" dirty="0">
              <a:latin typeface="Calibri (Body)"/>
              <a:ea typeface="Adobe Gothic Std B" panose="020B0800000000000000" pitchFamily="34" charset="-128"/>
              <a:cs typeface="Arial" panose="020B0604020202020204" pitchFamily="34" charset="0"/>
            </a:endParaRPr>
          </a:p>
        </p:txBody>
      </p:sp>
      <p:sp>
        <p:nvSpPr>
          <p:cNvPr id="11" name="TextBox 10">
            <a:extLst>
              <a:ext uri="{FF2B5EF4-FFF2-40B4-BE49-F238E27FC236}">
                <a16:creationId xmlns:a16="http://schemas.microsoft.com/office/drawing/2014/main" id="{E331C4B8-F55C-492D-93CE-0D973F4D49E9}"/>
              </a:ext>
            </a:extLst>
          </p:cNvPr>
          <p:cNvSpPr txBox="1"/>
          <p:nvPr/>
        </p:nvSpPr>
        <p:spPr>
          <a:xfrm>
            <a:off x="316871" y="121987"/>
            <a:ext cx="92797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black">
                    <a:lumMod val="65000"/>
                    <a:lumOff val="35000"/>
                  </a:prstClr>
                </a:solidFill>
                <a:latin typeface="Calibri" panose="020F0502020204030204"/>
                <a:ea typeface="Adobe Gothic Std B" panose="020B0800000000000000" pitchFamily="34" charset="-128"/>
                <a:cs typeface="Arial" panose="020B0604020202020204" pitchFamily="34" charset="0"/>
              </a:rPr>
              <a:t>III - CÁC B</a:t>
            </a:r>
            <a:r>
              <a:rPr lang="vi-VN" sz="2800" b="1">
                <a:solidFill>
                  <a:prstClr val="black">
                    <a:lumMod val="65000"/>
                    <a:lumOff val="35000"/>
                  </a:prstClr>
                </a:solidFill>
                <a:latin typeface="Calibri" panose="020F0502020204030204"/>
                <a:ea typeface="Adobe Gothic Std B" panose="020B0800000000000000" pitchFamily="34" charset="-128"/>
                <a:cs typeface="Arial" panose="020B0604020202020204" pitchFamily="34" charset="0"/>
              </a:rPr>
              <a:t>Ư</a:t>
            </a:r>
            <a:r>
              <a:rPr lang="en-US" sz="2800" b="1">
                <a:solidFill>
                  <a:prstClr val="black">
                    <a:lumMod val="65000"/>
                    <a:lumOff val="35000"/>
                  </a:prstClr>
                </a:solidFill>
                <a:latin typeface="Calibri" panose="020F0502020204030204"/>
                <a:ea typeface="Adobe Gothic Std B" panose="020B0800000000000000" pitchFamily="34" charset="-128"/>
                <a:cs typeface="Arial" panose="020B0604020202020204" pitchFamily="34" charset="0"/>
              </a:rPr>
              <a:t>ỚC XỬ LÝ KHI PHÁT HIỆN HÀNG GIẢ - HÀNG NHÁI</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Adobe Gothic Std B" panose="020B0800000000000000" pitchFamily="34" charset="-128"/>
              <a:cs typeface="Arial" panose="020B0604020202020204" pitchFamily="34" charset="0"/>
            </a:endParaRPr>
          </a:p>
        </p:txBody>
      </p:sp>
      <p:sp>
        <p:nvSpPr>
          <p:cNvPr id="5" name="Content Placeholder 5">
            <a:extLst>
              <a:ext uri="{FF2B5EF4-FFF2-40B4-BE49-F238E27FC236}">
                <a16:creationId xmlns:a16="http://schemas.microsoft.com/office/drawing/2014/main" id="{E9C489AB-63B2-428B-A43F-99FE077DB5D6}"/>
              </a:ext>
            </a:extLst>
          </p:cNvPr>
          <p:cNvSpPr txBox="1">
            <a:spLocks/>
          </p:cNvSpPr>
          <p:nvPr/>
        </p:nvSpPr>
        <p:spPr>
          <a:xfrm>
            <a:off x="1644438" y="1779345"/>
            <a:ext cx="9656153" cy="4001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2000">
                <a:latin typeface="Calibri (Body)"/>
                <a:ea typeface="Adobe Gothic Std B" panose="020B0800000000000000" pitchFamily="34" charset="-128"/>
                <a:cs typeface="Arial" panose="020B0604020202020204" pitchFamily="34" charset="0"/>
              </a:rPr>
              <a:t>+ Không làm ảnh h</a:t>
            </a:r>
            <a:r>
              <a:rPr lang="vi-VN" sz="2000">
                <a:latin typeface="Calibri (Body)"/>
                <a:ea typeface="Adobe Gothic Std B" panose="020B0800000000000000" pitchFamily="34" charset="-128"/>
                <a:cs typeface="Arial" panose="020B0604020202020204" pitchFamily="34" charset="0"/>
              </a:rPr>
              <a:t>ư</a:t>
            </a:r>
            <a:r>
              <a:rPr lang="en-US" sz="2000">
                <a:latin typeface="Calibri (Body)"/>
                <a:ea typeface="Adobe Gothic Std B" panose="020B0800000000000000" pitchFamily="34" charset="-128"/>
                <a:cs typeface="Arial" panose="020B0604020202020204" pitchFamily="34" charset="0"/>
              </a:rPr>
              <a:t>ởng đến uy tín của cửa hàng</a:t>
            </a:r>
            <a:endParaRPr lang="en-US" sz="2000" dirty="0">
              <a:latin typeface="Calibri (Body)"/>
              <a:ea typeface="Adobe Gothic Std B" panose="020B0800000000000000" pitchFamily="34" charset="-128"/>
              <a:cs typeface="Arial" panose="020B0604020202020204" pitchFamily="34" charset="0"/>
            </a:endParaRPr>
          </a:p>
        </p:txBody>
      </p:sp>
      <p:sp>
        <p:nvSpPr>
          <p:cNvPr id="6" name="Content Placeholder 5">
            <a:extLst>
              <a:ext uri="{FF2B5EF4-FFF2-40B4-BE49-F238E27FC236}">
                <a16:creationId xmlns:a16="http://schemas.microsoft.com/office/drawing/2014/main" id="{D4C10A40-A82E-4982-9FBA-697F55D2002B}"/>
              </a:ext>
            </a:extLst>
          </p:cNvPr>
          <p:cNvSpPr txBox="1">
            <a:spLocks/>
          </p:cNvSpPr>
          <p:nvPr/>
        </p:nvSpPr>
        <p:spPr>
          <a:xfrm>
            <a:off x="1644438" y="2194981"/>
            <a:ext cx="9656153" cy="4001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2000">
                <a:latin typeface="Calibri (Body)"/>
                <a:ea typeface="Adobe Gothic Std B" panose="020B0800000000000000" pitchFamily="34" charset="-128"/>
                <a:cs typeface="Arial" panose="020B0604020202020204" pitchFamily="34" charset="0"/>
              </a:rPr>
              <a:t>+ Không làm ng</a:t>
            </a:r>
            <a:r>
              <a:rPr lang="vi-VN" sz="2000">
                <a:latin typeface="Calibri (Body)"/>
                <a:ea typeface="Adobe Gothic Std B" panose="020B0800000000000000" pitchFamily="34" charset="-128"/>
                <a:cs typeface="Arial" panose="020B0604020202020204" pitchFamily="34" charset="0"/>
              </a:rPr>
              <a:t>ư</a:t>
            </a:r>
            <a:r>
              <a:rPr lang="en-US" sz="2000">
                <a:latin typeface="Calibri (Body)"/>
                <a:ea typeface="Adobe Gothic Std B" panose="020B0800000000000000" pitchFamily="34" charset="-128"/>
                <a:cs typeface="Arial" panose="020B0604020202020204" pitchFamily="34" charset="0"/>
              </a:rPr>
              <a:t>ời tiêu dùng hoang mang</a:t>
            </a:r>
            <a:endParaRPr lang="en-US" sz="2000" dirty="0">
              <a:latin typeface="Calibri (Body)"/>
              <a:ea typeface="Adobe Gothic Std B" panose="020B0800000000000000" pitchFamily="34" charset="-128"/>
              <a:cs typeface="Arial" panose="020B0604020202020204" pitchFamily="34" charset="0"/>
            </a:endParaRPr>
          </a:p>
        </p:txBody>
      </p:sp>
      <p:sp>
        <p:nvSpPr>
          <p:cNvPr id="7" name="Content Placeholder 5">
            <a:extLst>
              <a:ext uri="{FF2B5EF4-FFF2-40B4-BE49-F238E27FC236}">
                <a16:creationId xmlns:a16="http://schemas.microsoft.com/office/drawing/2014/main" id="{0D5B2347-7F1E-46EF-8655-F200CCCF6666}"/>
              </a:ext>
            </a:extLst>
          </p:cNvPr>
          <p:cNvSpPr txBox="1">
            <a:spLocks/>
          </p:cNvSpPr>
          <p:nvPr/>
        </p:nvSpPr>
        <p:spPr>
          <a:xfrm>
            <a:off x="988656" y="2896383"/>
            <a:ext cx="9656153" cy="400110"/>
          </a:xfrm>
          <a:prstGeom prst="rect">
            <a:avLst/>
          </a:prstGeom>
          <a:noFill/>
        </p:spPr>
        <p:txBody>
          <a:bodyPr vert="horz" wrap="square" lIns="91440" tIns="45720" rIns="91440" bIns="45720" rtlCol="0">
            <a:spAutoFit/>
          </a:bodyPr>
          <a:lstStyle>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Body)"/>
              </a:rPr>
              <a:t>B</a:t>
            </a:r>
            <a:r>
              <a:rPr lang="vi-VN">
                <a:latin typeface="Calibri (Body)"/>
              </a:rPr>
              <a:t>ư</a:t>
            </a:r>
            <a:r>
              <a:rPr lang="en-US">
                <a:latin typeface="Calibri (Body)"/>
              </a:rPr>
              <a:t>ớc 2: Điều tra, thu thập thông tin, mẫu</a:t>
            </a:r>
          </a:p>
        </p:txBody>
      </p:sp>
      <p:sp>
        <p:nvSpPr>
          <p:cNvPr id="10" name="TextBox 9">
            <a:extLst>
              <a:ext uri="{FF2B5EF4-FFF2-40B4-BE49-F238E27FC236}">
                <a16:creationId xmlns:a16="http://schemas.microsoft.com/office/drawing/2014/main" id="{20038A0F-0C07-49B4-A60C-F6F28E49EB41}"/>
              </a:ext>
            </a:extLst>
          </p:cNvPr>
          <p:cNvSpPr txBox="1"/>
          <p:nvPr/>
        </p:nvSpPr>
        <p:spPr>
          <a:xfrm>
            <a:off x="1644439" y="3299973"/>
            <a:ext cx="6207474" cy="400110"/>
          </a:xfrm>
          <a:prstGeom prst="rect">
            <a:avLst/>
          </a:prstGeom>
          <a:noFill/>
        </p:spPr>
        <p:txBody>
          <a:bodyPr vert="horz" wrap="square" lIns="91440" tIns="45720" rIns="91440" bIns="45720" rtlCol="0">
            <a:spAutoFit/>
          </a:bodyPr>
          <a:lstStyle>
            <a:defPPr>
              <a:defRPr lang="en-US"/>
            </a:defPPr>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Body)"/>
              </a:rPr>
              <a:t>+ Thu thập mẫu sản phẩm mang dấu hiệu vi phạm </a:t>
            </a:r>
          </a:p>
        </p:txBody>
      </p:sp>
      <p:sp>
        <p:nvSpPr>
          <p:cNvPr id="12" name="Content Placeholder 5">
            <a:extLst>
              <a:ext uri="{FF2B5EF4-FFF2-40B4-BE49-F238E27FC236}">
                <a16:creationId xmlns:a16="http://schemas.microsoft.com/office/drawing/2014/main" id="{525EB1D6-3F22-48E1-AF2C-1D63EC2260E3}"/>
              </a:ext>
            </a:extLst>
          </p:cNvPr>
          <p:cNvSpPr txBox="1">
            <a:spLocks/>
          </p:cNvSpPr>
          <p:nvPr/>
        </p:nvSpPr>
        <p:spPr>
          <a:xfrm>
            <a:off x="988656" y="4701820"/>
            <a:ext cx="9656153" cy="400110"/>
          </a:xfrm>
          <a:prstGeom prst="rect">
            <a:avLst/>
          </a:prstGeom>
          <a:noFill/>
        </p:spPr>
        <p:txBody>
          <a:bodyPr vert="horz" wrap="square" lIns="91440" tIns="45720" rIns="91440" bIns="45720" rtlCol="0">
            <a:spAutoFit/>
          </a:bodyPr>
          <a:lstStyle>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Body)"/>
              </a:rPr>
              <a:t>B</a:t>
            </a:r>
            <a:r>
              <a:rPr lang="vi-VN">
                <a:latin typeface="Calibri (Body)"/>
              </a:rPr>
              <a:t>ư</a:t>
            </a:r>
            <a:r>
              <a:rPr lang="en-US">
                <a:latin typeface="Calibri (Body)"/>
              </a:rPr>
              <a:t>ớc 3: Chuyển mẫu và thông tin thu thập về cho Phòng NCTT </a:t>
            </a:r>
          </a:p>
        </p:txBody>
      </p:sp>
      <p:sp>
        <p:nvSpPr>
          <p:cNvPr id="14" name="TextBox 13">
            <a:extLst>
              <a:ext uri="{FF2B5EF4-FFF2-40B4-BE49-F238E27FC236}">
                <a16:creationId xmlns:a16="http://schemas.microsoft.com/office/drawing/2014/main" id="{57E07A59-7909-460C-B3B3-4727F90D1C14}"/>
              </a:ext>
            </a:extLst>
          </p:cNvPr>
          <p:cNvSpPr txBox="1"/>
          <p:nvPr/>
        </p:nvSpPr>
        <p:spPr>
          <a:xfrm>
            <a:off x="988656" y="902044"/>
            <a:ext cx="4584276" cy="461665"/>
          </a:xfrm>
          <a:prstGeom prst="rect">
            <a:avLst/>
          </a:prstGeom>
          <a:noFill/>
        </p:spPr>
        <p:txBody>
          <a:bodyPr wrap="square">
            <a:spAutoFit/>
          </a:bodyPr>
          <a:lstStyle/>
          <a:p>
            <a:pPr algn="just"/>
            <a:r>
              <a:rPr lang="en-US" sz="2400" b="1">
                <a:effectLst/>
                <a:latin typeface="Calibri (Body)"/>
                <a:ea typeface="Times New Roman" panose="02020603050405020304" pitchFamily="18" charset="0"/>
              </a:rPr>
              <a:t>1. Đối v</a:t>
            </a:r>
            <a:r>
              <a:rPr lang="en-US" sz="2400" b="1">
                <a:latin typeface="Calibri (Body)"/>
                <a:ea typeface="Times New Roman" panose="02020603050405020304" pitchFamily="18" charset="0"/>
              </a:rPr>
              <a:t>ới anh em tiếp thị</a:t>
            </a:r>
            <a:endParaRPr lang="en-US" sz="2400" b="1">
              <a:latin typeface="Calibri (Body)"/>
            </a:endParaRPr>
          </a:p>
        </p:txBody>
      </p:sp>
      <p:sp>
        <p:nvSpPr>
          <p:cNvPr id="15" name="TextBox 14">
            <a:extLst>
              <a:ext uri="{FF2B5EF4-FFF2-40B4-BE49-F238E27FC236}">
                <a16:creationId xmlns:a16="http://schemas.microsoft.com/office/drawing/2014/main" id="{787F64DB-B8FC-4EB2-AD62-C2BD5FFFA031}"/>
              </a:ext>
            </a:extLst>
          </p:cNvPr>
          <p:cNvSpPr txBox="1"/>
          <p:nvPr/>
        </p:nvSpPr>
        <p:spPr>
          <a:xfrm>
            <a:off x="1644438" y="3689272"/>
            <a:ext cx="7241145" cy="707886"/>
          </a:xfrm>
          <a:prstGeom prst="rect">
            <a:avLst/>
          </a:prstGeom>
          <a:noFill/>
        </p:spPr>
        <p:txBody>
          <a:bodyPr vert="horz" wrap="square" lIns="91440" tIns="45720" rIns="91440" bIns="45720" rtlCol="0">
            <a:spAutoFit/>
          </a:bodyPr>
          <a:lstStyle>
            <a:defPPr>
              <a:defRPr lang="en-US"/>
            </a:defPPr>
            <a:lvl1pPr indent="0" algn="just">
              <a:lnSpc>
                <a:spcPct val="100000"/>
              </a:lnSpc>
              <a:spcBef>
                <a:spcPts val="0"/>
              </a:spcBef>
              <a:buFont typeface="Arial" panose="020B0604020202020204" pitchFamily="34" charset="0"/>
              <a:buNone/>
              <a:defRPr sz="2000">
                <a:latin typeface="Calibri" panose="020F0502020204030204" pitchFamily="34" charset="0"/>
                <a:ea typeface="Adobe Gothic Std B" panose="020B0800000000000000" pitchFamily="34" charset="-128"/>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Body)"/>
              </a:rPr>
              <a:t>+ Xác minh, thu thập chứng cứ về nơi sản xuất, nơi tập kết hàng hóa mang dấu hiệu vi phạm.</a:t>
            </a:r>
          </a:p>
        </p:txBody>
      </p:sp>
    </p:spTree>
    <p:extLst>
      <p:ext uri="{BB962C8B-B14F-4D97-AF65-F5344CB8AC3E}">
        <p14:creationId xmlns:p14="http://schemas.microsoft.com/office/powerpoint/2010/main" val="277752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p:bldP spid="6" grpId="0"/>
      <p:bldP spid="7" grpId="0"/>
      <p:bldP spid="10" grpId="0"/>
      <p:bldP spid="12" grpId="0"/>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6396</TotalTime>
  <Words>916</Words>
  <Application>Microsoft Office PowerPoint</Application>
  <PresentationFormat>Widescreen</PresentationFormat>
  <Paragraphs>91</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Adobe Gothic Std B</vt:lpstr>
      <vt:lpstr>Arial</vt:lpstr>
      <vt:lpstr>Calibri</vt:lpstr>
      <vt:lpstr>Calibri (Body)</vt:lpstr>
      <vt:lpstr>Calibri Light</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node1</dc:creator>
  <cp:lastModifiedBy>Chinh Tran</cp:lastModifiedBy>
  <cp:revision>1167</cp:revision>
  <cp:lastPrinted>2016-11-29T05:35:58Z</cp:lastPrinted>
  <dcterms:created xsi:type="dcterms:W3CDTF">2016-10-12T03:57:53Z</dcterms:created>
  <dcterms:modified xsi:type="dcterms:W3CDTF">2020-12-03T02:09:43Z</dcterms:modified>
</cp:coreProperties>
</file>