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9" r:id="rId2"/>
    <p:sldId id="260" r:id="rId3"/>
    <p:sldId id="261" r:id="rId4"/>
    <p:sldId id="262" r:id="rId5"/>
    <p:sldId id="263" r:id="rId6"/>
    <p:sldId id="264" r:id="rId7"/>
    <p:sldId id="265" r:id="rId8"/>
    <p:sldId id="266" r:id="rId9"/>
    <p:sldId id="267" r:id="rId10"/>
    <p:sldId id="268" r:id="rId11"/>
    <p:sldId id="269" r:id="rId12"/>
    <p:sldId id="270" r:id="rId13"/>
    <p:sldId id="281" r:id="rId14"/>
    <p:sldId id="271" r:id="rId15"/>
    <p:sldId id="282" r:id="rId16"/>
    <p:sldId id="272" r:id="rId17"/>
    <p:sldId id="273" r:id="rId18"/>
    <p:sldId id="277" r:id="rId19"/>
    <p:sldId id="278" r:id="rId20"/>
    <p:sldId id="279"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375" autoAdjust="0"/>
    <p:restoredTop sz="94660"/>
  </p:normalViewPr>
  <p:slideViewPr>
    <p:cSldViewPr snapToGrid="0">
      <p:cViewPr varScale="1">
        <p:scale>
          <a:sx n="111" d="100"/>
          <a:sy n="111" d="100"/>
        </p:scale>
        <p:origin x="684"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70B1B66-0221-4366-B6C8-88214F1F8EDC}" type="datetimeFigureOut">
              <a:rPr lang="en-US" smtClean="0"/>
              <a:t>11/25/2020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FFF746-4CF7-4B93-89BA-67A681B9711C}" type="slidenum">
              <a:rPr lang="en-US" smtClean="0"/>
              <a:t>‹#›</a:t>
            </a:fld>
            <a:endParaRPr lang="en-US"/>
          </a:p>
        </p:txBody>
      </p:sp>
    </p:spTree>
    <p:extLst>
      <p:ext uri="{BB962C8B-B14F-4D97-AF65-F5344CB8AC3E}">
        <p14:creationId xmlns:p14="http://schemas.microsoft.com/office/powerpoint/2010/main" val="32119891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70B1B66-0221-4366-B6C8-88214F1F8EDC}" type="datetimeFigureOut">
              <a:rPr lang="en-US" smtClean="0"/>
              <a:t>11/25/2020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FFF746-4CF7-4B93-89BA-67A681B9711C}" type="slidenum">
              <a:rPr lang="en-US" smtClean="0"/>
              <a:t>‹#›</a:t>
            </a:fld>
            <a:endParaRPr lang="en-US"/>
          </a:p>
        </p:txBody>
      </p:sp>
    </p:spTree>
    <p:extLst>
      <p:ext uri="{BB962C8B-B14F-4D97-AF65-F5344CB8AC3E}">
        <p14:creationId xmlns:p14="http://schemas.microsoft.com/office/powerpoint/2010/main" val="35465662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70B1B66-0221-4366-B6C8-88214F1F8EDC}" type="datetimeFigureOut">
              <a:rPr lang="en-US" smtClean="0"/>
              <a:t>11/25/2020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FFF746-4CF7-4B93-89BA-67A681B9711C}" type="slidenum">
              <a:rPr lang="en-US" smtClean="0"/>
              <a:t>‹#›</a:t>
            </a:fld>
            <a:endParaRPr lang="en-US"/>
          </a:p>
        </p:txBody>
      </p:sp>
    </p:spTree>
    <p:extLst>
      <p:ext uri="{BB962C8B-B14F-4D97-AF65-F5344CB8AC3E}">
        <p14:creationId xmlns:p14="http://schemas.microsoft.com/office/powerpoint/2010/main" val="18344300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40"/>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a:extLst>
              <a:ext uri="{FF2B5EF4-FFF2-40B4-BE49-F238E27FC236}">
                <a16:creationId xmlns:a16="http://schemas.microsoft.com/office/drawing/2014/main" id="{E7391FB0-62F0-4D45-AFA3-34C8409ECE96}"/>
              </a:ext>
            </a:extLst>
          </p:cNvPr>
          <p:cNvSpPr>
            <a:spLocks noGrp="1"/>
          </p:cNvSpPr>
          <p:nvPr>
            <p:ph type="dt" sz="half" idx="10"/>
          </p:nvPr>
        </p:nvSpPr>
        <p:spPr>
          <a:xfrm>
            <a:off x="610306" y="6245225"/>
            <a:ext cx="2843389" cy="476250"/>
          </a:xfrm>
        </p:spPr>
        <p:txBody>
          <a:bodyPr/>
          <a:lstStyle>
            <a:lvl1pPr>
              <a:defRPr/>
            </a:lvl1pPr>
          </a:lstStyle>
          <a:p>
            <a:pPr>
              <a:defRPr/>
            </a:pPr>
            <a:fld id="{FBDC6096-3B28-4079-80C8-830D1C502FCD}" type="datetime1">
              <a:rPr lang="en-US"/>
              <a:pPr>
                <a:defRPr/>
              </a:pPr>
              <a:t>11/25/2020</a:t>
            </a:fld>
            <a:endParaRPr lang="en-US"/>
          </a:p>
        </p:txBody>
      </p:sp>
      <p:sp>
        <p:nvSpPr>
          <p:cNvPr id="4" name="Footer Placeholder 3">
            <a:extLst>
              <a:ext uri="{FF2B5EF4-FFF2-40B4-BE49-F238E27FC236}">
                <a16:creationId xmlns:a16="http://schemas.microsoft.com/office/drawing/2014/main" id="{4C9621F5-D8AF-44B5-B27C-7DFB6E5332C1}"/>
              </a:ext>
            </a:extLst>
          </p:cNvPr>
          <p:cNvSpPr>
            <a:spLocks noGrp="1"/>
          </p:cNvSpPr>
          <p:nvPr>
            <p:ph type="ftr" sz="quarter" idx="11"/>
          </p:nvPr>
        </p:nvSpPr>
        <p:spPr>
          <a:xfrm>
            <a:off x="4166306" y="6245225"/>
            <a:ext cx="3859389" cy="476250"/>
          </a:xfrm>
        </p:spPr>
        <p:txBody>
          <a:bodyPr/>
          <a:lstStyle>
            <a:lvl1pPr>
              <a:defRPr/>
            </a:lvl1pPr>
          </a:lstStyle>
          <a:p>
            <a:pPr>
              <a:defRPr/>
            </a:pPr>
            <a:endParaRPr lang="en-US"/>
          </a:p>
        </p:txBody>
      </p:sp>
      <p:sp>
        <p:nvSpPr>
          <p:cNvPr id="5" name="Slide Number Placeholder 4">
            <a:extLst>
              <a:ext uri="{FF2B5EF4-FFF2-40B4-BE49-F238E27FC236}">
                <a16:creationId xmlns:a16="http://schemas.microsoft.com/office/drawing/2014/main" id="{381F9220-AA07-4F5E-941F-AAD99E5C48B4}"/>
              </a:ext>
            </a:extLst>
          </p:cNvPr>
          <p:cNvSpPr>
            <a:spLocks noGrp="1"/>
          </p:cNvSpPr>
          <p:nvPr>
            <p:ph type="sldNum" sz="quarter" idx="12"/>
          </p:nvPr>
        </p:nvSpPr>
        <p:spPr>
          <a:xfrm>
            <a:off x="8738306" y="6245225"/>
            <a:ext cx="2843389" cy="476250"/>
          </a:xfrm>
        </p:spPr>
        <p:txBody>
          <a:bodyPr/>
          <a:lstStyle>
            <a:lvl1pPr>
              <a:defRPr/>
            </a:lvl1pPr>
          </a:lstStyle>
          <a:p>
            <a:pPr>
              <a:defRPr/>
            </a:pPr>
            <a:fld id="{8B4DBAF1-00C2-4361-BC36-57B9925E1E40}" type="slidenum">
              <a:rPr lang="en-US" altLang="en-US"/>
              <a:pPr>
                <a:defRPr/>
              </a:pPr>
              <a:t>‹#›</a:t>
            </a:fld>
            <a:endParaRPr lang="en-US" altLang="en-US"/>
          </a:p>
        </p:txBody>
      </p:sp>
    </p:spTree>
    <p:extLst>
      <p:ext uri="{BB962C8B-B14F-4D97-AF65-F5344CB8AC3E}">
        <p14:creationId xmlns:p14="http://schemas.microsoft.com/office/powerpoint/2010/main" val="1046919528"/>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70B1B66-0221-4366-B6C8-88214F1F8EDC}" type="datetimeFigureOut">
              <a:rPr lang="en-US" smtClean="0"/>
              <a:t>11/25/2020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FFF746-4CF7-4B93-89BA-67A681B9711C}" type="slidenum">
              <a:rPr lang="en-US" smtClean="0"/>
              <a:t>‹#›</a:t>
            </a:fld>
            <a:endParaRPr lang="en-US"/>
          </a:p>
        </p:txBody>
      </p:sp>
    </p:spTree>
    <p:extLst>
      <p:ext uri="{BB962C8B-B14F-4D97-AF65-F5344CB8AC3E}">
        <p14:creationId xmlns:p14="http://schemas.microsoft.com/office/powerpoint/2010/main" val="42460886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C70B1B66-0221-4366-B6C8-88214F1F8EDC}" type="datetimeFigureOut">
              <a:rPr lang="en-US" smtClean="0"/>
              <a:t>11/25/2020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FFF746-4CF7-4B93-89BA-67A681B9711C}" type="slidenum">
              <a:rPr lang="en-US" smtClean="0"/>
              <a:t>‹#›</a:t>
            </a:fld>
            <a:endParaRPr lang="en-US"/>
          </a:p>
        </p:txBody>
      </p:sp>
    </p:spTree>
    <p:extLst>
      <p:ext uri="{BB962C8B-B14F-4D97-AF65-F5344CB8AC3E}">
        <p14:creationId xmlns:p14="http://schemas.microsoft.com/office/powerpoint/2010/main" val="7155851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70B1B66-0221-4366-B6C8-88214F1F8EDC}" type="datetimeFigureOut">
              <a:rPr lang="en-US" smtClean="0"/>
              <a:t>11/25/2020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FFF746-4CF7-4B93-89BA-67A681B9711C}" type="slidenum">
              <a:rPr lang="en-US" smtClean="0"/>
              <a:t>‹#›</a:t>
            </a:fld>
            <a:endParaRPr lang="en-US"/>
          </a:p>
        </p:txBody>
      </p:sp>
    </p:spTree>
    <p:extLst>
      <p:ext uri="{BB962C8B-B14F-4D97-AF65-F5344CB8AC3E}">
        <p14:creationId xmlns:p14="http://schemas.microsoft.com/office/powerpoint/2010/main" val="7473596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70B1B66-0221-4366-B6C8-88214F1F8EDC}" type="datetimeFigureOut">
              <a:rPr lang="en-US" smtClean="0"/>
              <a:t>11/25/2020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FFFF746-4CF7-4B93-89BA-67A681B9711C}" type="slidenum">
              <a:rPr lang="en-US" smtClean="0"/>
              <a:t>‹#›</a:t>
            </a:fld>
            <a:endParaRPr lang="en-US"/>
          </a:p>
        </p:txBody>
      </p:sp>
    </p:spTree>
    <p:extLst>
      <p:ext uri="{BB962C8B-B14F-4D97-AF65-F5344CB8AC3E}">
        <p14:creationId xmlns:p14="http://schemas.microsoft.com/office/powerpoint/2010/main" val="25250732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70B1B66-0221-4366-B6C8-88214F1F8EDC}" type="datetimeFigureOut">
              <a:rPr lang="en-US" smtClean="0"/>
              <a:t>11/25/2020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FFFF746-4CF7-4B93-89BA-67A681B9711C}" type="slidenum">
              <a:rPr lang="en-US" smtClean="0"/>
              <a:t>‹#›</a:t>
            </a:fld>
            <a:endParaRPr lang="en-US"/>
          </a:p>
        </p:txBody>
      </p:sp>
    </p:spTree>
    <p:extLst>
      <p:ext uri="{BB962C8B-B14F-4D97-AF65-F5344CB8AC3E}">
        <p14:creationId xmlns:p14="http://schemas.microsoft.com/office/powerpoint/2010/main" val="22155724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0B1B66-0221-4366-B6C8-88214F1F8EDC}" type="datetimeFigureOut">
              <a:rPr lang="en-US" smtClean="0"/>
              <a:t>11/25/2020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FFFF746-4CF7-4B93-89BA-67A681B9711C}" type="slidenum">
              <a:rPr lang="en-US" smtClean="0"/>
              <a:t>‹#›</a:t>
            </a:fld>
            <a:endParaRPr lang="en-US"/>
          </a:p>
        </p:txBody>
      </p:sp>
    </p:spTree>
    <p:extLst>
      <p:ext uri="{BB962C8B-B14F-4D97-AF65-F5344CB8AC3E}">
        <p14:creationId xmlns:p14="http://schemas.microsoft.com/office/powerpoint/2010/main" val="35958668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C70B1B66-0221-4366-B6C8-88214F1F8EDC}" type="datetimeFigureOut">
              <a:rPr lang="en-US" smtClean="0"/>
              <a:t>11/25/2020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FFF746-4CF7-4B93-89BA-67A681B9711C}" type="slidenum">
              <a:rPr lang="en-US" smtClean="0"/>
              <a:t>‹#›</a:t>
            </a:fld>
            <a:endParaRPr lang="en-US"/>
          </a:p>
        </p:txBody>
      </p:sp>
    </p:spTree>
    <p:extLst>
      <p:ext uri="{BB962C8B-B14F-4D97-AF65-F5344CB8AC3E}">
        <p14:creationId xmlns:p14="http://schemas.microsoft.com/office/powerpoint/2010/main" val="41547644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C70B1B66-0221-4366-B6C8-88214F1F8EDC}" type="datetimeFigureOut">
              <a:rPr lang="en-US" smtClean="0"/>
              <a:t>11/25/2020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FFF746-4CF7-4B93-89BA-67A681B9711C}" type="slidenum">
              <a:rPr lang="en-US" smtClean="0"/>
              <a:t>‹#›</a:t>
            </a:fld>
            <a:endParaRPr lang="en-US"/>
          </a:p>
        </p:txBody>
      </p:sp>
    </p:spTree>
    <p:extLst>
      <p:ext uri="{BB962C8B-B14F-4D97-AF65-F5344CB8AC3E}">
        <p14:creationId xmlns:p14="http://schemas.microsoft.com/office/powerpoint/2010/main" val="31716679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0B1B66-0221-4366-B6C8-88214F1F8EDC}" type="datetimeFigureOut">
              <a:rPr lang="en-US" smtClean="0"/>
              <a:t>11/25/2020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FFFF746-4CF7-4B93-89BA-67A681B9711C}" type="slidenum">
              <a:rPr lang="en-US" smtClean="0"/>
              <a:t>‹#›</a:t>
            </a:fld>
            <a:endParaRPr lang="en-US"/>
          </a:p>
        </p:txBody>
      </p:sp>
    </p:spTree>
    <p:extLst>
      <p:ext uri="{BB962C8B-B14F-4D97-AF65-F5344CB8AC3E}">
        <p14:creationId xmlns:p14="http://schemas.microsoft.com/office/powerpoint/2010/main" val="149554979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1.jpeg"/></Relationships>
</file>

<file path=ppt/slides/_rels/slide1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3.jpe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4.png"/><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0.jpeg"/><Relationship Id="rId4" Type="http://schemas.openxmlformats.org/officeDocument/2006/relationships/image" Target="../media/image39.png"/></Relationships>
</file>

<file path=ppt/slides/_rels/slide15.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 Id="rId9" Type="http://schemas.openxmlformats.org/officeDocument/2006/relationships/image" Target="../media/image48.png"/></Relationships>
</file>

<file path=ppt/slides/_rels/slide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3.pn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8.jpeg"/></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12.jpeg"/><Relationship Id="rId4" Type="http://schemas.openxmlformats.org/officeDocument/2006/relationships/image" Target="../media/image11.jpeg"/></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5.png"/><Relationship Id="rId3" Type="http://schemas.openxmlformats.org/officeDocument/2006/relationships/image" Target="../media/image15.png"/><Relationship Id="rId7" Type="http://schemas.openxmlformats.org/officeDocument/2006/relationships/image" Target="../media/image19.png"/><Relationship Id="rId12" Type="http://schemas.openxmlformats.org/officeDocument/2006/relationships/image" Target="../media/image24.png"/><Relationship Id="rId17" Type="http://schemas.openxmlformats.org/officeDocument/2006/relationships/image" Target="../media/image29.png"/><Relationship Id="rId2" Type="http://schemas.openxmlformats.org/officeDocument/2006/relationships/image" Target="../media/image1.png"/><Relationship Id="rId16" Type="http://schemas.openxmlformats.org/officeDocument/2006/relationships/image" Target="../media/image28.png"/><Relationship Id="rId1" Type="http://schemas.openxmlformats.org/officeDocument/2006/relationships/slideLayout" Target="../slideLayouts/slideLayout2.xml"/><Relationship Id="rId6" Type="http://schemas.openxmlformats.org/officeDocument/2006/relationships/image" Target="../media/image18.png"/><Relationship Id="rId11" Type="http://schemas.openxmlformats.org/officeDocument/2006/relationships/image" Target="../media/image23.png"/><Relationship Id="rId5" Type="http://schemas.openxmlformats.org/officeDocument/2006/relationships/image" Target="../media/image17.png"/><Relationship Id="rId15" Type="http://schemas.openxmlformats.org/officeDocument/2006/relationships/image" Target="../media/image27.png"/><Relationship Id="rId10" Type="http://schemas.openxmlformats.org/officeDocument/2006/relationships/image" Target="../media/image22.png"/><Relationship Id="rId4" Type="http://schemas.openxmlformats.org/officeDocument/2006/relationships/image" Target="../media/image16.png"/><Relationship Id="rId9" Type="http://schemas.openxmlformats.org/officeDocument/2006/relationships/image" Target="../media/image21.png"/><Relationship Id="rId1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3667125" cy="885825"/>
          </a:xfrm>
          <a:prstGeom prst="rect">
            <a:avLst/>
          </a:prstGeom>
        </p:spPr>
      </p:pic>
      <p:sp>
        <p:nvSpPr>
          <p:cNvPr id="3" name="TextBox 2"/>
          <p:cNvSpPr txBox="1"/>
          <p:nvPr/>
        </p:nvSpPr>
        <p:spPr>
          <a:xfrm>
            <a:off x="2006358" y="2560607"/>
            <a:ext cx="8190064" cy="1384995"/>
          </a:xfrm>
          <a:prstGeom prst="rect">
            <a:avLst/>
          </a:prstGeom>
          <a:noFill/>
        </p:spPr>
        <p:txBody>
          <a:bodyPr wrap="square" rtlCol="0">
            <a:spAutoFit/>
          </a:bodyPr>
          <a:lstStyle/>
          <a:p>
            <a:pPr algn="ctr"/>
            <a:r>
              <a:rPr lang="en-US" sz="3600" smtClean="0">
                <a:solidFill>
                  <a:srgbClr val="FFC000"/>
                </a:solidFill>
                <a:latin typeface="Times New Roman" panose="02020603050405020304" pitchFamily="18" charset="0"/>
                <a:cs typeface="Times New Roman" panose="02020603050405020304" pitchFamily="18" charset="0"/>
              </a:rPr>
              <a:t>KIẾN THỨC CHIẾU SÁNG</a:t>
            </a:r>
          </a:p>
          <a:p>
            <a:pPr algn="ctr"/>
            <a:r>
              <a:rPr lang="en-US" sz="2400" smtClean="0">
                <a:solidFill>
                  <a:srgbClr val="00B050"/>
                </a:solidFill>
                <a:latin typeface="Times New Roman" panose="02020603050405020304" pitchFamily="18" charset="0"/>
                <a:cs typeface="Times New Roman" panose="02020603050405020304" pitchFamily="18" charset="0"/>
              </a:rPr>
              <a:t>CÁC ĐẠI LƯỢNG CHIẾU SÁNG</a:t>
            </a:r>
          </a:p>
          <a:p>
            <a:pPr algn="ctr"/>
            <a:r>
              <a:rPr lang="en-US" sz="2400" smtClean="0">
                <a:solidFill>
                  <a:srgbClr val="00B050"/>
                </a:solidFill>
                <a:latin typeface="Times New Roman" panose="02020603050405020304" pitchFamily="18" charset="0"/>
                <a:cs typeface="Times New Roman" panose="02020603050405020304" pitchFamily="18" charset="0"/>
              </a:rPr>
              <a:t>TÍNH TOÁN CHIẾU SÁNG</a:t>
            </a:r>
            <a:endParaRPr lang="en-US" sz="2000" dirty="0">
              <a:solidFill>
                <a:srgbClr val="00B05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776340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3667125" cy="885825"/>
          </a:xfrm>
          <a:prstGeom prst="rect">
            <a:avLst/>
          </a:prstGeom>
        </p:spPr>
      </p:pic>
      <p:sp>
        <p:nvSpPr>
          <p:cNvPr id="5" name="Title 1"/>
          <p:cNvSpPr>
            <a:spLocks noGrp="1"/>
          </p:cNvSpPr>
          <p:nvPr>
            <p:ph type="title"/>
          </p:nvPr>
        </p:nvSpPr>
        <p:spPr>
          <a:xfrm>
            <a:off x="673100" y="1047182"/>
            <a:ext cx="3670300" cy="393700"/>
          </a:xfrm>
        </p:spPr>
        <p:txBody>
          <a:bodyPr>
            <a:noAutofit/>
          </a:bodyPr>
          <a:lstStyle/>
          <a:p>
            <a:r>
              <a:rPr lang="en-US" sz="2400" b="1" smtClean="0">
                <a:latin typeface="Times New Roman" panose="02020603050405020304" pitchFamily="18" charset="0"/>
                <a:cs typeface="Times New Roman" panose="02020603050405020304" pitchFamily="18" charset="0"/>
              </a:rPr>
              <a:t>10. </a:t>
            </a:r>
            <a:r>
              <a:rPr lang="en-US" sz="2400" b="1" dirty="0" err="1">
                <a:latin typeface="Times New Roman" panose="02020603050405020304" pitchFamily="18" charset="0"/>
                <a:cs typeface="Times New Roman" panose="02020603050405020304" pitchFamily="18" charset="0"/>
              </a:rPr>
              <a:t>Cấp</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độ</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bảo</a:t>
            </a:r>
            <a:r>
              <a:rPr lang="en-US" sz="2400" b="1" dirty="0">
                <a:latin typeface="Times New Roman" panose="02020603050405020304" pitchFamily="18" charset="0"/>
                <a:cs typeface="Times New Roman" panose="02020603050405020304" pitchFamily="18" charset="0"/>
              </a:rPr>
              <a:t> </a:t>
            </a:r>
            <a:r>
              <a:rPr lang="en-US" sz="2400" b="1" err="1">
                <a:latin typeface="Times New Roman" panose="02020603050405020304" pitchFamily="18" charset="0"/>
                <a:cs typeface="Times New Roman" panose="02020603050405020304" pitchFamily="18" charset="0"/>
              </a:rPr>
              <a:t>vệ</a:t>
            </a:r>
            <a:r>
              <a:rPr lang="en-US" sz="2400" b="1">
                <a:latin typeface="Times New Roman" panose="02020603050405020304" pitchFamily="18" charset="0"/>
                <a:cs typeface="Times New Roman" panose="02020603050405020304" pitchFamily="18" charset="0"/>
              </a:rPr>
              <a:t> IK</a:t>
            </a:r>
            <a:endParaRPr lang="en-US" sz="2400" b="1" dirty="0">
              <a:latin typeface="Times New Roman" panose="02020603050405020304" pitchFamily="18" charset="0"/>
              <a:cs typeface="Times New Roman" panose="02020603050405020304" pitchFamily="18" charset="0"/>
            </a:endParaRPr>
          </a:p>
        </p:txBody>
      </p:sp>
      <p:sp>
        <p:nvSpPr>
          <p:cNvPr id="6" name="Rounded Rectangle 5"/>
          <p:cNvSpPr/>
          <p:nvPr/>
        </p:nvSpPr>
        <p:spPr>
          <a:xfrm>
            <a:off x="5226889" y="1602239"/>
            <a:ext cx="5016500" cy="1968501"/>
          </a:xfrm>
          <a:prstGeom prst="roundRect">
            <a:avLst/>
          </a:prstGeom>
          <a:solidFill>
            <a:schemeClr val="bg1">
              <a:lumMod val="95000"/>
            </a:schemeClr>
          </a:solidFill>
          <a:ln w="190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ct val="50000"/>
              </a:spcBef>
              <a:buClr>
                <a:schemeClr val="tx1"/>
              </a:buClr>
            </a:pPr>
            <a:r>
              <a:rPr lang="vi-VN" sz="2000" b="1" dirty="0">
                <a:solidFill>
                  <a:schemeClr val="tx1"/>
                </a:solidFill>
                <a:latin typeface="+mj-lt"/>
              </a:rPr>
              <a:t>Chỉ số IK</a:t>
            </a:r>
            <a:r>
              <a:rPr lang="vi-VN" sz="2000" dirty="0">
                <a:solidFill>
                  <a:schemeClr val="tx1"/>
                </a:solidFill>
                <a:latin typeface="+mj-lt"/>
              </a:rPr>
              <a:t> (Impact Resistance) đại diện cho khả năng chống lại các tác động cơ học bên ngoài của vỏ bảo vệ cho các thiết bị điện.</a:t>
            </a:r>
            <a:endParaRPr lang="en-US" dirty="0">
              <a:solidFill>
                <a:schemeClr val="tx1"/>
              </a:solidFill>
              <a:latin typeface="+mj-lt"/>
              <a:cs typeface="Times New Roman" pitchFamily="18" charset="0"/>
            </a:endParaRPr>
          </a:p>
        </p:txBody>
      </p:sp>
      <p:pic>
        <p:nvPicPr>
          <p:cNvPr id="7" name="Picture 3"/>
          <p:cNvPicPr>
            <a:picLocks noChangeAspect="1" noChangeArrowheads="1"/>
          </p:cNvPicPr>
          <p:nvPr/>
        </p:nvPicPr>
        <p:blipFill>
          <a:blip r:embed="rId3"/>
          <a:srcRect/>
          <a:stretch>
            <a:fillRect/>
          </a:stretch>
        </p:blipFill>
        <p:spPr bwMode="auto">
          <a:xfrm>
            <a:off x="5105161" y="3669914"/>
            <a:ext cx="4902201" cy="2867364"/>
          </a:xfrm>
          <a:prstGeom prst="rect">
            <a:avLst/>
          </a:prstGeom>
          <a:noFill/>
          <a:ln w="9525">
            <a:noFill/>
            <a:miter lim="800000"/>
            <a:headEnd/>
            <a:tailEnd/>
          </a:ln>
          <a:effectLst/>
        </p:spPr>
      </p:pic>
      <p:pic>
        <p:nvPicPr>
          <p:cNvPr id="9" name="Picture 5" descr="Chuẩn IK là gì ?"/>
          <p:cNvPicPr>
            <a:picLocks noChangeAspect="1" noChangeArrowheads="1"/>
          </p:cNvPicPr>
          <p:nvPr/>
        </p:nvPicPr>
        <p:blipFill>
          <a:blip r:embed="rId4"/>
          <a:srcRect/>
          <a:stretch>
            <a:fillRect/>
          </a:stretch>
        </p:blipFill>
        <p:spPr bwMode="auto">
          <a:xfrm>
            <a:off x="673100" y="1602239"/>
            <a:ext cx="3916152" cy="5175072"/>
          </a:xfrm>
          <a:prstGeom prst="rect">
            <a:avLst/>
          </a:prstGeom>
          <a:noFill/>
        </p:spPr>
      </p:pic>
    </p:spTree>
    <p:extLst>
      <p:ext uri="{BB962C8B-B14F-4D97-AF65-F5344CB8AC3E}">
        <p14:creationId xmlns:p14="http://schemas.microsoft.com/office/powerpoint/2010/main" val="16928830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3667125" cy="885825"/>
          </a:xfrm>
          <a:prstGeom prst="rect">
            <a:avLst/>
          </a:prstGeom>
        </p:spPr>
      </p:pic>
      <p:pic>
        <p:nvPicPr>
          <p:cNvPr id="6" name="Picture 2">
            <a:extLst>
              <a:ext uri="{FF2B5EF4-FFF2-40B4-BE49-F238E27FC236}">
                <a16:creationId xmlns:a16="http://schemas.microsoft.com/office/drawing/2014/main" id="{C0BE3A1F-9ED6-4F68-9AEE-8D958B9E0A4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5034" t="5250" r="5588" b="61850"/>
          <a:stretch/>
        </p:blipFill>
        <p:spPr bwMode="auto">
          <a:xfrm>
            <a:off x="7271496" y="741685"/>
            <a:ext cx="4453412" cy="2445309"/>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B24A227C-8E36-40C9-93F8-7C7F22CDFF56}"/>
              </a:ext>
            </a:extLst>
          </p:cNvPr>
          <p:cNvSpPr/>
          <p:nvPr/>
        </p:nvSpPr>
        <p:spPr>
          <a:xfrm>
            <a:off x="619125" y="1612347"/>
            <a:ext cx="6178490" cy="363176"/>
          </a:xfrm>
          <a:prstGeom prst="rect">
            <a:avLst/>
          </a:prstGeom>
        </p:spPr>
        <p:txBody>
          <a:bodyPr wrap="square">
            <a:spAutoFit/>
          </a:bodyPr>
          <a:lstStyle/>
          <a:p>
            <a:pPr>
              <a:lnSpc>
                <a:spcPct val="110000"/>
              </a:lnSpc>
              <a:spcBef>
                <a:spcPts val="600"/>
              </a:spcBef>
              <a:spcAft>
                <a:spcPts val="600"/>
              </a:spcAft>
              <a:buFontTx/>
              <a:buNone/>
            </a:pPr>
            <a:r>
              <a:rPr lang="en-US" altLang="en-US" sz="1600">
                <a:latin typeface="Times New Roman" panose="02020603050405020304" pitchFamily="18" charset="0"/>
                <a:ea typeface="Calibri" panose="020F0502020204030204" pitchFamily="34" charset="0"/>
                <a:cs typeface="Times New Roman" panose="02020603050405020304" pitchFamily="18" charset="0"/>
              </a:rPr>
              <a:t>Ánh sáng blue bao hàm cả dải bước sóng </a:t>
            </a:r>
            <a:r>
              <a:rPr lang="en-US" altLang="en-US" sz="1600">
                <a:latin typeface="Times New Roman" panose="02020603050405020304" pitchFamily="18" charset="0"/>
                <a:ea typeface="Calibri" panose="020F0502020204030204" pitchFamily="34" charset="0"/>
                <a:cs typeface="Times New Roman" panose="02020603050405020304" pitchFamily="18" charset="0"/>
              </a:rPr>
              <a:t>400 </a:t>
            </a:r>
            <a:r>
              <a:rPr lang="en-US" altLang="en-US" sz="1600" smtClean="0">
                <a:latin typeface="Times New Roman" panose="02020603050405020304" pitchFamily="18" charset="0"/>
                <a:ea typeface="Calibri" panose="020F0502020204030204" pitchFamily="34" charset="0"/>
                <a:cs typeface="Times New Roman" panose="02020603050405020304" pitchFamily="18" charset="0"/>
              </a:rPr>
              <a:t>÷ 500nm. </a:t>
            </a:r>
            <a:endParaRPr lang="en-US" altLang="en-US" sz="16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8" name="Title 1"/>
          <p:cNvSpPr>
            <a:spLocks noGrp="1"/>
          </p:cNvSpPr>
          <p:nvPr>
            <p:ph type="title"/>
          </p:nvPr>
        </p:nvSpPr>
        <p:spPr>
          <a:xfrm>
            <a:off x="619125" y="1052236"/>
            <a:ext cx="3670300" cy="393700"/>
          </a:xfrm>
        </p:spPr>
        <p:txBody>
          <a:bodyPr>
            <a:noAutofit/>
          </a:bodyPr>
          <a:lstStyle/>
          <a:p>
            <a:r>
              <a:rPr lang="en-US" sz="2400" b="1" smtClean="0">
                <a:latin typeface="Times New Roman" panose="02020603050405020304" pitchFamily="18" charset="0"/>
                <a:cs typeface="Times New Roman" panose="02020603050405020304" pitchFamily="18" charset="0"/>
              </a:rPr>
              <a:t>11. Ánh sáng xanh</a:t>
            </a:r>
            <a:endParaRPr lang="en-US" sz="2400" b="1" dirty="0">
              <a:latin typeface="Times New Roman" panose="02020603050405020304" pitchFamily="18" charset="0"/>
              <a:cs typeface="Times New Roman" panose="02020603050405020304" pitchFamily="18" charset="0"/>
            </a:endParaRPr>
          </a:p>
        </p:txBody>
      </p:sp>
      <p:pic>
        <p:nvPicPr>
          <p:cNvPr id="9" name="Picture 2" descr="spectrum"/>
          <p:cNvPicPr>
            <a:picLocks noChangeAspect="1" noChangeArrowheads="1"/>
          </p:cNvPicPr>
          <p:nvPr/>
        </p:nvPicPr>
        <p:blipFill rotWithShape="1">
          <a:blip r:embed="rId4">
            <a:extLst>
              <a:ext uri="{28A0092B-C50C-407E-A947-70E740481C1C}">
                <a14:useLocalDpi xmlns:a14="http://schemas.microsoft.com/office/drawing/2010/main" val="0"/>
              </a:ext>
            </a:extLst>
          </a:blip>
          <a:srcRect l="9805" t="20149" r="14037" b="2919"/>
          <a:stretch/>
        </p:blipFill>
        <p:spPr bwMode="auto">
          <a:xfrm>
            <a:off x="6797615" y="3126405"/>
            <a:ext cx="5187461" cy="3528409"/>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1">
            <a:extLst>
              <a:ext uri="{FF2B5EF4-FFF2-40B4-BE49-F238E27FC236}">
                <a16:creationId xmlns:a16="http://schemas.microsoft.com/office/drawing/2014/main" id="{F72BC48E-4A0E-4B8E-B296-26996CB8C3FD}"/>
              </a:ext>
            </a:extLst>
          </p:cNvPr>
          <p:cNvSpPr>
            <a:spLocks noChangeArrowheads="1"/>
          </p:cNvSpPr>
          <p:nvPr/>
        </p:nvSpPr>
        <p:spPr bwMode="auto">
          <a:xfrm>
            <a:off x="619125" y="2626882"/>
            <a:ext cx="6023215" cy="90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285750" indent="-285750">
              <a:lnSpc>
                <a:spcPct val="110000"/>
              </a:lnSpc>
              <a:spcBef>
                <a:spcPts val="600"/>
              </a:spcBef>
              <a:spcAft>
                <a:spcPts val="600"/>
              </a:spcAft>
            </a:pPr>
            <a:r>
              <a:rPr lang="en-US" altLang="en-US" sz="1600" smtClean="0">
                <a:latin typeface="Times New Roman" panose="02020603050405020304" pitchFamily="18" charset="0"/>
                <a:ea typeface="Calibri" panose="020F0502020204030204" pitchFamily="34" charset="0"/>
                <a:cs typeface="Times New Roman" panose="02020603050405020304" pitchFamily="18" charset="0"/>
              </a:rPr>
              <a:t>Vùng </a:t>
            </a:r>
            <a:r>
              <a:rPr lang="en-US" altLang="en-US" sz="1600" dirty="0" err="1">
                <a:latin typeface="Times New Roman" panose="02020603050405020304" pitchFamily="18" charset="0"/>
                <a:ea typeface="Calibri" panose="020F0502020204030204" pitchFamily="34" charset="0"/>
                <a:cs typeface="Times New Roman" panose="02020603050405020304" pitchFamily="18" charset="0"/>
              </a:rPr>
              <a:t>bước</a:t>
            </a:r>
            <a:r>
              <a:rPr lang="en-US" altLang="en-US" sz="1600" dirty="0">
                <a:latin typeface="Times New Roman" panose="02020603050405020304" pitchFamily="18" charset="0"/>
                <a:ea typeface="Calibri" panose="020F0502020204030204" pitchFamily="34" charset="0"/>
                <a:cs typeface="Times New Roman" panose="02020603050405020304" pitchFamily="18" charset="0"/>
              </a:rPr>
              <a:t> </a:t>
            </a:r>
            <a:r>
              <a:rPr lang="en-US" altLang="en-US" sz="1600" err="1">
                <a:latin typeface="Times New Roman" panose="02020603050405020304" pitchFamily="18" charset="0"/>
                <a:ea typeface="Calibri" panose="020F0502020204030204" pitchFamily="34" charset="0"/>
                <a:cs typeface="Times New Roman" panose="02020603050405020304" pitchFamily="18" charset="0"/>
              </a:rPr>
              <a:t>sóng</a:t>
            </a:r>
            <a:r>
              <a:rPr lang="en-US" altLang="en-US" sz="1600">
                <a:latin typeface="Times New Roman" panose="02020603050405020304" pitchFamily="18" charset="0"/>
                <a:ea typeface="Calibri" panose="020F0502020204030204" pitchFamily="34" charset="0"/>
                <a:cs typeface="Times New Roman" panose="02020603050405020304" pitchFamily="18" charset="0"/>
              </a:rPr>
              <a:t> </a:t>
            </a:r>
            <a:r>
              <a:rPr lang="en-US" altLang="en-US" sz="1600" smtClean="0">
                <a:latin typeface="Times New Roman" panose="02020603050405020304" pitchFamily="18" charset="0"/>
                <a:ea typeface="Calibri" panose="020F0502020204030204" pitchFamily="34" charset="0"/>
                <a:cs typeface="Times New Roman" panose="02020603050405020304" pitchFamily="18" charset="0"/>
              </a:rPr>
              <a:t>460 ÷ </a:t>
            </a:r>
            <a:r>
              <a:rPr lang="en-US" altLang="en-US" sz="1600" dirty="0">
                <a:latin typeface="Times New Roman" panose="02020603050405020304" pitchFamily="18" charset="0"/>
                <a:ea typeface="Calibri" panose="020F0502020204030204" pitchFamily="34" charset="0"/>
                <a:cs typeface="Times New Roman" panose="02020603050405020304" pitchFamily="18" charset="0"/>
              </a:rPr>
              <a:t>490nm (</a:t>
            </a:r>
            <a:r>
              <a:rPr lang="en-US" altLang="en-US" sz="1600" dirty="0" err="1">
                <a:latin typeface="Times New Roman" panose="02020603050405020304" pitchFamily="18" charset="0"/>
                <a:ea typeface="Calibri" panose="020F0502020204030204" pitchFamily="34" charset="0"/>
                <a:cs typeface="Times New Roman" panose="02020603050405020304" pitchFamily="18" charset="0"/>
              </a:rPr>
              <a:t>đỉnh</a:t>
            </a:r>
            <a:r>
              <a:rPr lang="en-US" altLang="en-US" sz="1600" dirty="0">
                <a:latin typeface="Times New Roman" panose="02020603050405020304" pitchFamily="18" charset="0"/>
                <a:ea typeface="Calibri" panose="020F0502020204030204" pitchFamily="34" charset="0"/>
                <a:cs typeface="Times New Roman" panose="02020603050405020304" pitchFamily="18" charset="0"/>
              </a:rPr>
              <a:t> </a:t>
            </a:r>
            <a:r>
              <a:rPr lang="en-US" altLang="en-US" sz="1600" dirty="0" err="1">
                <a:latin typeface="Times New Roman" panose="02020603050405020304" pitchFamily="18" charset="0"/>
                <a:ea typeface="Calibri" panose="020F0502020204030204" pitchFamily="34" charset="0"/>
                <a:cs typeface="Times New Roman" panose="02020603050405020304" pitchFamily="18" charset="0"/>
              </a:rPr>
              <a:t>hấp</a:t>
            </a:r>
            <a:r>
              <a:rPr lang="en-US" altLang="en-US" sz="1600" dirty="0">
                <a:latin typeface="Times New Roman" panose="02020603050405020304" pitchFamily="18" charset="0"/>
                <a:ea typeface="Calibri" panose="020F0502020204030204" pitchFamily="34" charset="0"/>
                <a:cs typeface="Times New Roman" panose="02020603050405020304" pitchFamily="18" charset="0"/>
              </a:rPr>
              <a:t> </a:t>
            </a:r>
            <a:r>
              <a:rPr lang="en-US" altLang="en-US" sz="1600" dirty="0" err="1">
                <a:latin typeface="Times New Roman" panose="02020603050405020304" pitchFamily="18" charset="0"/>
                <a:ea typeface="Calibri" panose="020F0502020204030204" pitchFamily="34" charset="0"/>
                <a:cs typeface="Times New Roman" panose="02020603050405020304" pitchFamily="18" charset="0"/>
              </a:rPr>
              <a:t>thụ</a:t>
            </a:r>
            <a:r>
              <a:rPr lang="en-US" altLang="en-US" sz="1600" dirty="0">
                <a:latin typeface="Times New Roman" panose="02020603050405020304" pitchFamily="18" charset="0"/>
                <a:ea typeface="Calibri" panose="020F0502020204030204" pitchFamily="34" charset="0"/>
                <a:cs typeface="Times New Roman" panose="02020603050405020304" pitchFamily="18" charset="0"/>
              </a:rPr>
              <a:t> </a:t>
            </a:r>
            <a:r>
              <a:rPr lang="en-US" altLang="en-US" sz="1600" dirty="0" err="1">
                <a:latin typeface="Times New Roman" panose="02020603050405020304" pitchFamily="18" charset="0"/>
                <a:ea typeface="Calibri" panose="020F0502020204030204" pitchFamily="34" charset="0"/>
                <a:cs typeface="Times New Roman" panose="02020603050405020304" pitchFamily="18" charset="0"/>
              </a:rPr>
              <a:t>của</a:t>
            </a:r>
            <a:r>
              <a:rPr lang="en-US" altLang="en-US" sz="1600" dirty="0">
                <a:latin typeface="Times New Roman" panose="02020603050405020304" pitchFamily="18" charset="0"/>
                <a:ea typeface="Calibri" panose="020F0502020204030204" pitchFamily="34" charset="0"/>
                <a:cs typeface="Times New Roman" panose="02020603050405020304" pitchFamily="18" charset="0"/>
              </a:rPr>
              <a:t> </a:t>
            </a:r>
            <a:r>
              <a:rPr lang="en-US" altLang="en-US" sz="1600" dirty="0" err="1">
                <a:latin typeface="Times New Roman" panose="02020603050405020304" pitchFamily="18" charset="0"/>
                <a:ea typeface="Calibri" panose="020F0502020204030204" pitchFamily="34" charset="0"/>
                <a:cs typeface="Times New Roman" panose="02020603050405020304" pitchFamily="18" charset="0"/>
              </a:rPr>
              <a:t>tế</a:t>
            </a:r>
            <a:r>
              <a:rPr lang="en-US" altLang="en-US" sz="1600" dirty="0">
                <a:latin typeface="Times New Roman" panose="02020603050405020304" pitchFamily="18" charset="0"/>
                <a:ea typeface="Calibri" panose="020F0502020204030204" pitchFamily="34" charset="0"/>
                <a:cs typeface="Times New Roman" panose="02020603050405020304" pitchFamily="18" charset="0"/>
              </a:rPr>
              <a:t> </a:t>
            </a:r>
            <a:r>
              <a:rPr lang="en-US" altLang="en-US" sz="1600" dirty="0" err="1">
                <a:latin typeface="Times New Roman" panose="02020603050405020304" pitchFamily="18" charset="0"/>
                <a:ea typeface="Calibri" panose="020F0502020204030204" pitchFamily="34" charset="0"/>
                <a:cs typeface="Times New Roman" panose="02020603050405020304" pitchFamily="18" charset="0"/>
              </a:rPr>
              <a:t>bào</a:t>
            </a:r>
            <a:r>
              <a:rPr lang="en-US" altLang="en-US" sz="1600" dirty="0">
                <a:latin typeface="Times New Roman" panose="02020603050405020304" pitchFamily="18" charset="0"/>
                <a:ea typeface="Calibri" panose="020F0502020204030204" pitchFamily="34" charset="0"/>
                <a:cs typeface="Times New Roman" panose="02020603050405020304" pitchFamily="18" charset="0"/>
              </a:rPr>
              <a:t> </a:t>
            </a:r>
            <a:r>
              <a:rPr lang="en-US" altLang="en-US" sz="1600" dirty="0" err="1">
                <a:latin typeface="Times New Roman" panose="02020603050405020304" pitchFamily="18" charset="0"/>
                <a:ea typeface="Calibri" panose="020F0502020204030204" pitchFamily="34" charset="0"/>
                <a:cs typeface="Times New Roman" panose="02020603050405020304" pitchFamily="18" charset="0"/>
              </a:rPr>
              <a:t>hạch</a:t>
            </a:r>
            <a:r>
              <a:rPr lang="en-US" altLang="en-US" sz="1600" dirty="0">
                <a:latin typeface="Times New Roman" panose="02020603050405020304" pitchFamily="18" charset="0"/>
                <a:ea typeface="Calibri" panose="020F0502020204030204" pitchFamily="34" charset="0"/>
                <a:cs typeface="Times New Roman" panose="02020603050405020304" pitchFamily="18" charset="0"/>
              </a:rPr>
              <a:t> </a:t>
            </a:r>
            <a:r>
              <a:rPr lang="en-US" altLang="en-US" sz="1600" dirty="0" err="1">
                <a:latin typeface="Times New Roman" panose="02020603050405020304" pitchFamily="18" charset="0"/>
                <a:ea typeface="Calibri" panose="020F0502020204030204" pitchFamily="34" charset="0"/>
                <a:cs typeface="Times New Roman" panose="02020603050405020304" pitchFamily="18" charset="0"/>
              </a:rPr>
              <a:t>cảm</a:t>
            </a:r>
            <a:r>
              <a:rPr lang="en-US" altLang="en-US" sz="1600" dirty="0">
                <a:latin typeface="Times New Roman" panose="02020603050405020304" pitchFamily="18" charset="0"/>
                <a:ea typeface="Calibri" panose="020F0502020204030204" pitchFamily="34" charset="0"/>
                <a:cs typeface="Times New Roman" panose="02020603050405020304" pitchFamily="18" charset="0"/>
              </a:rPr>
              <a:t> </a:t>
            </a:r>
            <a:r>
              <a:rPr lang="en-US" altLang="en-US" sz="1600" dirty="0" err="1">
                <a:latin typeface="Times New Roman" panose="02020603050405020304" pitchFamily="18" charset="0"/>
                <a:ea typeface="Calibri" panose="020F0502020204030204" pitchFamily="34" charset="0"/>
                <a:cs typeface="Times New Roman" panose="02020603050405020304" pitchFamily="18" charset="0"/>
              </a:rPr>
              <a:t>quang</a:t>
            </a:r>
            <a:r>
              <a:rPr lang="en-US" altLang="en-US" sz="1600" dirty="0">
                <a:latin typeface="Times New Roman" panose="02020603050405020304" pitchFamily="18" charset="0"/>
                <a:ea typeface="Calibri" panose="020F0502020204030204" pitchFamily="34" charset="0"/>
                <a:cs typeface="Times New Roman" panose="02020603050405020304" pitchFamily="18" charset="0"/>
              </a:rPr>
              <a:t> ở 480nm): </a:t>
            </a:r>
            <a:r>
              <a:rPr lang="en-US" altLang="en-US" sz="1600" dirty="0" err="1">
                <a:latin typeface="Times New Roman" panose="02020603050405020304" pitchFamily="18" charset="0"/>
                <a:ea typeface="Calibri" panose="020F0502020204030204" pitchFamily="34" charset="0"/>
                <a:cs typeface="Times New Roman" panose="02020603050405020304" pitchFamily="18" charset="0"/>
              </a:rPr>
              <a:t>ánh</a:t>
            </a:r>
            <a:r>
              <a:rPr lang="en-US" altLang="en-US" sz="1600" dirty="0">
                <a:latin typeface="Times New Roman" panose="02020603050405020304" pitchFamily="18" charset="0"/>
                <a:ea typeface="Calibri" panose="020F0502020204030204" pitchFamily="34" charset="0"/>
                <a:cs typeface="Times New Roman" panose="02020603050405020304" pitchFamily="18" charset="0"/>
              </a:rPr>
              <a:t> </a:t>
            </a:r>
            <a:r>
              <a:rPr lang="en-US" altLang="en-US" sz="1600" dirty="0" err="1">
                <a:latin typeface="Times New Roman" panose="02020603050405020304" pitchFamily="18" charset="0"/>
                <a:ea typeface="Calibri" panose="020F0502020204030204" pitchFamily="34" charset="0"/>
                <a:cs typeface="Times New Roman" panose="02020603050405020304" pitchFamily="18" charset="0"/>
              </a:rPr>
              <a:t>sáng</a:t>
            </a:r>
            <a:r>
              <a:rPr lang="en-US" altLang="en-US" sz="1600" dirty="0">
                <a:latin typeface="Times New Roman" panose="02020603050405020304" pitchFamily="18" charset="0"/>
                <a:ea typeface="Calibri" panose="020F0502020204030204" pitchFamily="34" charset="0"/>
                <a:cs typeface="Times New Roman" panose="02020603050405020304" pitchFamily="18" charset="0"/>
              </a:rPr>
              <a:t> blue </a:t>
            </a:r>
            <a:r>
              <a:rPr lang="en-US" altLang="en-US" sz="1600" dirty="0" err="1">
                <a:latin typeface="Times New Roman" panose="02020603050405020304" pitchFamily="18" charset="0"/>
                <a:ea typeface="Calibri" panose="020F0502020204030204" pitchFamily="34" charset="0"/>
                <a:cs typeface="Times New Roman" panose="02020603050405020304" pitchFamily="18" charset="0"/>
              </a:rPr>
              <a:t>có</a:t>
            </a:r>
            <a:r>
              <a:rPr lang="en-US" altLang="en-US" sz="1600" dirty="0">
                <a:latin typeface="Times New Roman" panose="02020603050405020304" pitchFamily="18" charset="0"/>
                <a:ea typeface="Calibri" panose="020F0502020204030204" pitchFamily="34" charset="0"/>
                <a:cs typeface="Times New Roman" panose="02020603050405020304" pitchFamily="18" charset="0"/>
              </a:rPr>
              <a:t> </a:t>
            </a:r>
            <a:r>
              <a:rPr lang="en-US" altLang="en-US" sz="1600" dirty="0" err="1">
                <a:latin typeface="Times New Roman" panose="02020603050405020304" pitchFamily="18" charset="0"/>
                <a:ea typeface="Calibri" panose="020F0502020204030204" pitchFamily="34" charset="0"/>
                <a:cs typeface="Times New Roman" panose="02020603050405020304" pitchFamily="18" charset="0"/>
              </a:rPr>
              <a:t>tác</a:t>
            </a:r>
            <a:r>
              <a:rPr lang="en-US" altLang="en-US" sz="1600" dirty="0">
                <a:latin typeface="Times New Roman" panose="02020603050405020304" pitchFamily="18" charset="0"/>
                <a:ea typeface="Calibri" panose="020F0502020204030204" pitchFamily="34" charset="0"/>
                <a:cs typeface="Times New Roman" panose="02020603050405020304" pitchFamily="18" charset="0"/>
              </a:rPr>
              <a:t> </a:t>
            </a:r>
            <a:r>
              <a:rPr lang="en-US" altLang="en-US" sz="1600" dirty="0" err="1">
                <a:latin typeface="Times New Roman" panose="02020603050405020304" pitchFamily="18" charset="0"/>
                <a:ea typeface="Calibri" panose="020F0502020204030204" pitchFamily="34" charset="0"/>
                <a:cs typeface="Times New Roman" panose="02020603050405020304" pitchFamily="18" charset="0"/>
              </a:rPr>
              <a:t>động</a:t>
            </a:r>
            <a:r>
              <a:rPr lang="en-US" altLang="en-US" sz="1600" dirty="0">
                <a:latin typeface="Times New Roman" panose="02020603050405020304" pitchFamily="18" charset="0"/>
                <a:ea typeface="Calibri" panose="020F0502020204030204" pitchFamily="34" charset="0"/>
                <a:cs typeface="Times New Roman" panose="02020603050405020304" pitchFamily="18" charset="0"/>
              </a:rPr>
              <a:t> </a:t>
            </a:r>
            <a:r>
              <a:rPr lang="en-US" altLang="en-US" sz="1600" dirty="0" err="1">
                <a:latin typeface="Times New Roman" panose="02020603050405020304" pitchFamily="18" charset="0"/>
                <a:ea typeface="Calibri" panose="020F0502020204030204" pitchFamily="34" charset="0"/>
                <a:cs typeface="Times New Roman" panose="02020603050405020304" pitchFamily="18" charset="0"/>
              </a:rPr>
              <a:t>ức</a:t>
            </a:r>
            <a:r>
              <a:rPr lang="en-US" altLang="en-US" sz="1600" dirty="0">
                <a:latin typeface="Times New Roman" panose="02020603050405020304" pitchFamily="18" charset="0"/>
                <a:ea typeface="Calibri" panose="020F0502020204030204" pitchFamily="34" charset="0"/>
                <a:cs typeface="Times New Roman" panose="02020603050405020304" pitchFamily="18" charset="0"/>
              </a:rPr>
              <a:t> </a:t>
            </a:r>
            <a:r>
              <a:rPr lang="en-US" altLang="en-US" sz="1600" dirty="0" err="1">
                <a:latin typeface="Times New Roman" panose="02020603050405020304" pitchFamily="18" charset="0"/>
                <a:ea typeface="Calibri" panose="020F0502020204030204" pitchFamily="34" charset="0"/>
                <a:cs typeface="Times New Roman" panose="02020603050405020304" pitchFamily="18" charset="0"/>
              </a:rPr>
              <a:t>chế</a:t>
            </a:r>
            <a:r>
              <a:rPr lang="en-US" altLang="en-US" sz="1600" dirty="0">
                <a:latin typeface="Times New Roman" panose="02020603050405020304" pitchFamily="18" charset="0"/>
                <a:ea typeface="Calibri" panose="020F0502020204030204" pitchFamily="34" charset="0"/>
                <a:cs typeface="Times New Roman" panose="02020603050405020304" pitchFamily="18" charset="0"/>
              </a:rPr>
              <a:t> melatonin, </a:t>
            </a:r>
            <a:r>
              <a:rPr lang="en-US" altLang="en-US" sz="1600" dirty="0" err="1">
                <a:latin typeface="Times New Roman" panose="02020603050405020304" pitchFamily="18" charset="0"/>
                <a:ea typeface="Calibri" panose="020F0502020204030204" pitchFamily="34" charset="0"/>
                <a:cs typeface="Times New Roman" panose="02020603050405020304" pitchFamily="18" charset="0"/>
              </a:rPr>
              <a:t>kích</a:t>
            </a:r>
            <a:r>
              <a:rPr lang="en-US" altLang="en-US" sz="1600" dirty="0">
                <a:latin typeface="Times New Roman" panose="02020603050405020304" pitchFamily="18" charset="0"/>
                <a:ea typeface="Calibri" panose="020F0502020204030204" pitchFamily="34" charset="0"/>
                <a:cs typeface="Times New Roman" panose="02020603050405020304" pitchFamily="18" charset="0"/>
              </a:rPr>
              <a:t> </a:t>
            </a:r>
            <a:r>
              <a:rPr lang="en-US" altLang="en-US" sz="1600" dirty="0" err="1">
                <a:latin typeface="Times New Roman" panose="02020603050405020304" pitchFamily="18" charset="0"/>
                <a:ea typeface="Calibri" panose="020F0502020204030204" pitchFamily="34" charset="0"/>
                <a:cs typeface="Times New Roman" panose="02020603050405020304" pitchFamily="18" charset="0"/>
              </a:rPr>
              <a:t>thích</a:t>
            </a:r>
            <a:r>
              <a:rPr lang="en-US" altLang="en-US" sz="1600" dirty="0">
                <a:latin typeface="Times New Roman" panose="02020603050405020304" pitchFamily="18" charset="0"/>
                <a:ea typeface="Calibri" panose="020F0502020204030204" pitchFamily="34" charset="0"/>
                <a:cs typeface="Times New Roman" panose="02020603050405020304" pitchFamily="18" charset="0"/>
              </a:rPr>
              <a:t> cortisol (</a:t>
            </a:r>
            <a:r>
              <a:rPr lang="en-US" altLang="en-US" sz="1600" dirty="0" err="1">
                <a:latin typeface="Times New Roman" panose="02020603050405020304" pitchFamily="18" charset="0"/>
                <a:ea typeface="Calibri" panose="020F0502020204030204" pitchFamily="34" charset="0"/>
                <a:cs typeface="Times New Roman" panose="02020603050405020304" pitchFamily="18" charset="0"/>
              </a:rPr>
              <a:t>ánh</a:t>
            </a:r>
            <a:r>
              <a:rPr lang="en-US" altLang="en-US" sz="1600" dirty="0">
                <a:latin typeface="Times New Roman" panose="02020603050405020304" pitchFamily="18" charset="0"/>
                <a:ea typeface="Calibri" panose="020F0502020204030204" pitchFamily="34" charset="0"/>
                <a:cs typeface="Times New Roman" panose="02020603050405020304" pitchFamily="18" charset="0"/>
              </a:rPr>
              <a:t> </a:t>
            </a:r>
            <a:r>
              <a:rPr lang="en-US" altLang="en-US" sz="1600" dirty="0" err="1">
                <a:latin typeface="Times New Roman" panose="02020603050405020304" pitchFamily="18" charset="0"/>
                <a:ea typeface="Calibri" panose="020F0502020204030204" pitchFamily="34" charset="0"/>
                <a:cs typeface="Times New Roman" panose="02020603050405020304" pitchFamily="18" charset="0"/>
              </a:rPr>
              <a:t>sáng</a:t>
            </a:r>
            <a:r>
              <a:rPr lang="en-US" altLang="en-US" sz="1600" dirty="0">
                <a:latin typeface="Times New Roman" panose="02020603050405020304" pitchFamily="18" charset="0"/>
                <a:ea typeface="Calibri" panose="020F0502020204030204" pitchFamily="34" charset="0"/>
                <a:cs typeface="Times New Roman" panose="02020603050405020304" pitchFamily="18" charset="0"/>
              </a:rPr>
              <a:t> blue </a:t>
            </a:r>
            <a:r>
              <a:rPr lang="en-US" altLang="en-US" sz="1600" dirty="0" err="1">
                <a:latin typeface="Times New Roman" panose="02020603050405020304" pitchFamily="18" charset="0"/>
                <a:ea typeface="Calibri" panose="020F0502020204030204" pitchFamily="34" charset="0"/>
                <a:cs typeface="Times New Roman" panose="02020603050405020304" pitchFamily="18" charset="0"/>
              </a:rPr>
              <a:t>có</a:t>
            </a:r>
            <a:r>
              <a:rPr lang="en-US" altLang="en-US" sz="1600" dirty="0">
                <a:latin typeface="Times New Roman" panose="02020603050405020304" pitchFamily="18" charset="0"/>
                <a:ea typeface="Calibri" panose="020F0502020204030204" pitchFamily="34" charset="0"/>
                <a:cs typeface="Times New Roman" panose="02020603050405020304" pitchFamily="18" charset="0"/>
              </a:rPr>
              <a:t> </a:t>
            </a:r>
            <a:r>
              <a:rPr lang="en-US" altLang="en-US" sz="1600" err="1">
                <a:latin typeface="Times New Roman" panose="02020603050405020304" pitchFamily="18" charset="0"/>
                <a:ea typeface="Calibri" panose="020F0502020204030204" pitchFamily="34" charset="0"/>
                <a:cs typeface="Times New Roman" panose="02020603050405020304" pitchFamily="18" charset="0"/>
              </a:rPr>
              <a:t>lợi</a:t>
            </a:r>
            <a:r>
              <a:rPr lang="en-US" altLang="en-US" sz="1600" smtClean="0">
                <a:latin typeface="Times New Roman" panose="02020603050405020304" pitchFamily="18" charset="0"/>
                <a:ea typeface="Calibri" panose="020F0502020204030204" pitchFamily="34" charset="0"/>
                <a:cs typeface="Times New Roman" panose="02020603050405020304" pitchFamily="18" charset="0"/>
              </a:rPr>
              <a:t>).</a:t>
            </a:r>
            <a:endParaRPr lang="en-US" altLang="en-US" sz="16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12" name="Rectangle 11">
            <a:extLst>
              <a:ext uri="{FF2B5EF4-FFF2-40B4-BE49-F238E27FC236}">
                <a16:creationId xmlns:a16="http://schemas.microsoft.com/office/drawing/2014/main" id="{B24A227C-8E36-40C9-93F8-7C7F22CDFF56}"/>
              </a:ext>
            </a:extLst>
          </p:cNvPr>
          <p:cNvSpPr/>
          <p:nvPr/>
        </p:nvSpPr>
        <p:spPr>
          <a:xfrm>
            <a:off x="619125" y="2145305"/>
            <a:ext cx="6178490" cy="343556"/>
          </a:xfrm>
          <a:prstGeom prst="rect">
            <a:avLst/>
          </a:prstGeom>
        </p:spPr>
        <p:txBody>
          <a:bodyPr wrap="square">
            <a:spAutoFit/>
          </a:bodyPr>
          <a:lstStyle/>
          <a:p>
            <a:pPr>
              <a:lnSpc>
                <a:spcPct val="110000"/>
              </a:lnSpc>
              <a:spcBef>
                <a:spcPts val="600"/>
              </a:spcBef>
              <a:spcAft>
                <a:spcPts val="600"/>
              </a:spcAft>
              <a:buFontTx/>
              <a:buNone/>
            </a:pPr>
            <a:r>
              <a:rPr lang="en-US" altLang="en-US" sz="1600" b="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KHÔNG PHÁT TOÀN BỘ ÁNH SÁNG XANH LÀ CÓ HẠI!</a:t>
            </a:r>
            <a:endParaRPr lang="en-US" altLang="en-US" sz="16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13" name="Rectangle 11">
            <a:extLst>
              <a:ext uri="{FF2B5EF4-FFF2-40B4-BE49-F238E27FC236}">
                <a16:creationId xmlns:a16="http://schemas.microsoft.com/office/drawing/2014/main" id="{F72BC48E-4A0E-4B8E-B296-26996CB8C3FD}"/>
              </a:ext>
            </a:extLst>
          </p:cNvPr>
          <p:cNvSpPr>
            <a:spLocks noChangeArrowheads="1"/>
          </p:cNvSpPr>
          <p:nvPr/>
        </p:nvSpPr>
        <p:spPr bwMode="auto">
          <a:xfrm>
            <a:off x="541487" y="3776296"/>
            <a:ext cx="6023215"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285750" indent="-285750">
              <a:lnSpc>
                <a:spcPct val="110000"/>
              </a:lnSpc>
              <a:spcBef>
                <a:spcPts val="600"/>
              </a:spcBef>
              <a:spcAft>
                <a:spcPts val="600"/>
              </a:spcAft>
            </a:pPr>
            <a:r>
              <a:rPr lang="en-US" altLang="en-US" sz="1600" smtClean="0">
                <a:latin typeface="Times New Roman" panose="02020603050405020304" pitchFamily="18" charset="0"/>
                <a:ea typeface="Calibri" panose="020F0502020204030204" pitchFamily="34" charset="0"/>
                <a:cs typeface="Times New Roman" panose="02020603050405020304" pitchFamily="18" charset="0"/>
              </a:rPr>
              <a:t>Vùng </a:t>
            </a:r>
            <a:r>
              <a:rPr lang="en-US" altLang="en-US" sz="1600" dirty="0" err="1">
                <a:latin typeface="Times New Roman" panose="02020603050405020304" pitchFamily="18" charset="0"/>
                <a:ea typeface="Calibri" panose="020F0502020204030204" pitchFamily="34" charset="0"/>
                <a:cs typeface="Times New Roman" panose="02020603050405020304" pitchFamily="18" charset="0"/>
              </a:rPr>
              <a:t>bước</a:t>
            </a:r>
            <a:r>
              <a:rPr lang="en-US" altLang="en-US" sz="1600" dirty="0">
                <a:latin typeface="Times New Roman" panose="02020603050405020304" pitchFamily="18" charset="0"/>
                <a:ea typeface="Calibri" panose="020F0502020204030204" pitchFamily="34" charset="0"/>
                <a:cs typeface="Times New Roman" panose="02020603050405020304" pitchFamily="18" charset="0"/>
              </a:rPr>
              <a:t> </a:t>
            </a:r>
            <a:r>
              <a:rPr lang="en-US" altLang="en-US" sz="1600" dirty="0" err="1">
                <a:latin typeface="Times New Roman" panose="02020603050405020304" pitchFamily="18" charset="0"/>
                <a:ea typeface="Calibri" panose="020F0502020204030204" pitchFamily="34" charset="0"/>
                <a:cs typeface="Times New Roman" panose="02020603050405020304" pitchFamily="18" charset="0"/>
              </a:rPr>
              <a:t>sóng</a:t>
            </a:r>
            <a:r>
              <a:rPr lang="en-US" altLang="en-US" sz="1600" dirty="0">
                <a:latin typeface="Times New Roman" panose="02020603050405020304" pitchFamily="18" charset="0"/>
                <a:ea typeface="Calibri" panose="020F0502020204030204" pitchFamily="34" charset="0"/>
                <a:cs typeface="Times New Roman" panose="02020603050405020304" pitchFamily="18" charset="0"/>
              </a:rPr>
              <a:t> </a:t>
            </a:r>
            <a:r>
              <a:rPr lang="en-US" altLang="en-US" sz="1600">
                <a:latin typeface="Times New Roman" panose="02020603050405020304" pitchFamily="18" charset="0"/>
                <a:ea typeface="Calibri" panose="020F0502020204030204" pitchFamily="34" charset="0"/>
                <a:cs typeface="Times New Roman" panose="02020603050405020304" pitchFamily="18" charset="0"/>
              </a:rPr>
              <a:t>400 </a:t>
            </a:r>
            <a:r>
              <a:rPr lang="en-US" altLang="en-US" sz="1600" smtClean="0">
                <a:latin typeface="Times New Roman" panose="02020603050405020304" pitchFamily="18" charset="0"/>
                <a:ea typeface="Calibri" panose="020F0502020204030204" pitchFamily="34" charset="0"/>
                <a:cs typeface="Times New Roman" panose="02020603050405020304" pitchFamily="18" charset="0"/>
              </a:rPr>
              <a:t>÷ 460nm </a:t>
            </a:r>
            <a:r>
              <a:rPr lang="en-US" altLang="en-US" sz="1600" dirty="0">
                <a:latin typeface="Times New Roman" panose="02020603050405020304" pitchFamily="18" charset="0"/>
                <a:ea typeface="Calibri" panose="020F0502020204030204" pitchFamily="34" charset="0"/>
                <a:cs typeface="Times New Roman" panose="02020603050405020304" pitchFamily="18" charset="0"/>
              </a:rPr>
              <a:t>(Blue light hazard) </a:t>
            </a:r>
            <a:r>
              <a:rPr lang="en-US" altLang="en-US" sz="1600" dirty="0" err="1">
                <a:latin typeface="Times New Roman" panose="02020603050405020304" pitchFamily="18" charset="0"/>
                <a:ea typeface="Calibri" panose="020F0502020204030204" pitchFamily="34" charset="0"/>
                <a:cs typeface="Times New Roman" panose="02020603050405020304" pitchFamily="18" charset="0"/>
              </a:rPr>
              <a:t>với</a:t>
            </a:r>
            <a:r>
              <a:rPr lang="en-US" altLang="en-US" sz="1600" dirty="0">
                <a:latin typeface="Times New Roman" panose="02020603050405020304" pitchFamily="18" charset="0"/>
                <a:ea typeface="Calibri" panose="020F0502020204030204" pitchFamily="34" charset="0"/>
                <a:cs typeface="Times New Roman" panose="02020603050405020304" pitchFamily="18" charset="0"/>
              </a:rPr>
              <a:t> </a:t>
            </a:r>
            <a:r>
              <a:rPr lang="en-US" altLang="en-US" sz="1600" dirty="0" err="1">
                <a:latin typeface="Times New Roman" panose="02020603050405020304" pitchFamily="18" charset="0"/>
                <a:ea typeface="Calibri" panose="020F0502020204030204" pitchFamily="34" charset="0"/>
                <a:cs typeface="Times New Roman" panose="02020603050405020304" pitchFamily="18" charset="0"/>
              </a:rPr>
              <a:t>đỉnh</a:t>
            </a:r>
            <a:r>
              <a:rPr lang="en-US" altLang="en-US" sz="1600" dirty="0">
                <a:latin typeface="Times New Roman" panose="02020603050405020304" pitchFamily="18" charset="0"/>
                <a:ea typeface="Calibri" panose="020F0502020204030204" pitchFamily="34" charset="0"/>
                <a:cs typeface="Times New Roman" panose="02020603050405020304" pitchFamily="18" charset="0"/>
              </a:rPr>
              <a:t> </a:t>
            </a:r>
            <a:r>
              <a:rPr lang="en-US" altLang="en-US" sz="1600" dirty="0" err="1">
                <a:latin typeface="Times New Roman" panose="02020603050405020304" pitchFamily="18" charset="0"/>
                <a:ea typeface="Calibri" panose="020F0502020204030204" pitchFamily="34" charset="0"/>
                <a:cs typeface="Times New Roman" panose="02020603050405020304" pitchFamily="18" charset="0"/>
              </a:rPr>
              <a:t>phát</a:t>
            </a:r>
            <a:r>
              <a:rPr lang="en-US" altLang="en-US" sz="1600" dirty="0">
                <a:latin typeface="Times New Roman" panose="02020603050405020304" pitchFamily="18" charset="0"/>
                <a:ea typeface="Calibri" panose="020F0502020204030204" pitchFamily="34" charset="0"/>
                <a:cs typeface="Times New Roman" panose="02020603050405020304" pitchFamily="18" charset="0"/>
              </a:rPr>
              <a:t> </a:t>
            </a:r>
            <a:r>
              <a:rPr lang="en-US" altLang="en-US" sz="1600" dirty="0" err="1">
                <a:latin typeface="Times New Roman" panose="02020603050405020304" pitchFamily="18" charset="0"/>
                <a:ea typeface="Calibri" panose="020F0502020204030204" pitchFamily="34" charset="0"/>
                <a:cs typeface="Times New Roman" panose="02020603050405020304" pitchFamily="18" charset="0"/>
              </a:rPr>
              <a:t>xạ</a:t>
            </a:r>
            <a:r>
              <a:rPr lang="en-US" altLang="en-US" sz="1600" dirty="0">
                <a:latin typeface="Times New Roman" panose="02020603050405020304" pitchFamily="18" charset="0"/>
                <a:ea typeface="Calibri" panose="020F0502020204030204" pitchFamily="34" charset="0"/>
                <a:cs typeface="Times New Roman" panose="02020603050405020304" pitchFamily="18" charset="0"/>
              </a:rPr>
              <a:t> blue ở </a:t>
            </a:r>
            <a:r>
              <a:rPr lang="en-US" altLang="en-US" sz="1600" dirty="0" err="1">
                <a:latin typeface="Times New Roman" panose="02020603050405020304" pitchFamily="18" charset="0"/>
                <a:ea typeface="Calibri" panose="020F0502020204030204" pitchFamily="34" charset="0"/>
                <a:cs typeface="Times New Roman" panose="02020603050405020304" pitchFamily="18" charset="0"/>
              </a:rPr>
              <a:t>bước</a:t>
            </a:r>
            <a:r>
              <a:rPr lang="en-US" altLang="en-US" sz="1600" dirty="0">
                <a:latin typeface="Times New Roman" panose="02020603050405020304" pitchFamily="18" charset="0"/>
                <a:ea typeface="Calibri" panose="020F0502020204030204" pitchFamily="34" charset="0"/>
                <a:cs typeface="Times New Roman" panose="02020603050405020304" pitchFamily="18" charset="0"/>
              </a:rPr>
              <a:t> </a:t>
            </a:r>
            <a:r>
              <a:rPr lang="en-US" altLang="en-US" sz="1600" dirty="0" err="1">
                <a:latin typeface="Times New Roman" panose="02020603050405020304" pitchFamily="18" charset="0"/>
                <a:ea typeface="Calibri" panose="020F0502020204030204" pitchFamily="34" charset="0"/>
                <a:cs typeface="Times New Roman" panose="02020603050405020304" pitchFamily="18" charset="0"/>
              </a:rPr>
              <a:t>sóng</a:t>
            </a:r>
            <a:r>
              <a:rPr lang="en-US" altLang="en-US" sz="1600" dirty="0">
                <a:latin typeface="Times New Roman" panose="02020603050405020304" pitchFamily="18" charset="0"/>
                <a:ea typeface="Calibri" panose="020F0502020204030204" pitchFamily="34" charset="0"/>
                <a:cs typeface="Times New Roman" panose="02020603050405020304" pitchFamily="18" charset="0"/>
              </a:rPr>
              <a:t> 440nm </a:t>
            </a:r>
            <a:r>
              <a:rPr lang="en-US" altLang="en-US" sz="1600" dirty="0" err="1">
                <a:latin typeface="Times New Roman" panose="02020603050405020304" pitchFamily="18" charset="0"/>
                <a:ea typeface="Calibri" panose="020F0502020204030204" pitchFamily="34" charset="0"/>
                <a:cs typeface="Times New Roman" panose="02020603050405020304" pitchFamily="18" charset="0"/>
              </a:rPr>
              <a:t>để</a:t>
            </a:r>
            <a:r>
              <a:rPr lang="en-US" altLang="en-US" sz="1600" dirty="0">
                <a:latin typeface="Times New Roman" panose="02020603050405020304" pitchFamily="18" charset="0"/>
                <a:ea typeface="Calibri" panose="020F0502020204030204" pitchFamily="34" charset="0"/>
                <a:cs typeface="Times New Roman" panose="02020603050405020304" pitchFamily="18" charset="0"/>
              </a:rPr>
              <a:t> </a:t>
            </a:r>
            <a:r>
              <a:rPr lang="en-US" altLang="en-US" sz="1600" dirty="0" err="1">
                <a:latin typeface="Times New Roman" panose="02020603050405020304" pitchFamily="18" charset="0"/>
                <a:ea typeface="Calibri" panose="020F0502020204030204" pitchFamily="34" charset="0"/>
                <a:cs typeface="Times New Roman" panose="02020603050405020304" pitchFamily="18" charset="0"/>
              </a:rPr>
              <a:t>kích</a:t>
            </a:r>
            <a:r>
              <a:rPr lang="en-US" altLang="en-US" sz="1600" dirty="0">
                <a:latin typeface="Times New Roman" panose="02020603050405020304" pitchFamily="18" charset="0"/>
                <a:ea typeface="Calibri" panose="020F0502020204030204" pitchFamily="34" charset="0"/>
                <a:cs typeface="Times New Roman" panose="02020603050405020304" pitchFamily="18" charset="0"/>
              </a:rPr>
              <a:t> </a:t>
            </a:r>
            <a:r>
              <a:rPr lang="en-US" altLang="en-US" sz="1600" dirty="0" err="1">
                <a:latin typeface="Times New Roman" panose="02020603050405020304" pitchFamily="18" charset="0"/>
                <a:ea typeface="Calibri" panose="020F0502020204030204" pitchFamily="34" charset="0"/>
                <a:cs typeface="Times New Roman" panose="02020603050405020304" pitchFamily="18" charset="0"/>
              </a:rPr>
              <a:t>thích</a:t>
            </a:r>
            <a:r>
              <a:rPr lang="en-US" altLang="en-US" sz="1600" dirty="0">
                <a:latin typeface="Times New Roman" panose="02020603050405020304" pitchFamily="18" charset="0"/>
                <a:ea typeface="Calibri" panose="020F0502020204030204" pitchFamily="34" charset="0"/>
                <a:cs typeface="Times New Roman" panose="02020603050405020304" pitchFamily="18" charset="0"/>
              </a:rPr>
              <a:t> </a:t>
            </a:r>
            <a:r>
              <a:rPr lang="en-US" altLang="en-US" sz="1600" dirty="0" err="1">
                <a:latin typeface="Times New Roman" panose="02020603050405020304" pitchFamily="18" charset="0"/>
                <a:ea typeface="Calibri" panose="020F0502020204030204" pitchFamily="34" charset="0"/>
                <a:cs typeface="Times New Roman" panose="02020603050405020304" pitchFamily="18" charset="0"/>
              </a:rPr>
              <a:t>bột</a:t>
            </a:r>
            <a:r>
              <a:rPr lang="en-US" altLang="en-US" sz="1600" dirty="0">
                <a:latin typeface="Times New Roman" panose="02020603050405020304" pitchFamily="18" charset="0"/>
                <a:ea typeface="Calibri" panose="020F0502020204030204" pitchFamily="34" charset="0"/>
                <a:cs typeface="Times New Roman" panose="02020603050405020304" pitchFamily="18" charset="0"/>
              </a:rPr>
              <a:t> </a:t>
            </a:r>
            <a:r>
              <a:rPr lang="en-US" altLang="en-US" sz="1600" dirty="0" err="1">
                <a:latin typeface="Times New Roman" panose="02020603050405020304" pitchFamily="18" charset="0"/>
                <a:ea typeface="Calibri" panose="020F0502020204030204" pitchFamily="34" charset="0"/>
                <a:cs typeface="Times New Roman" panose="02020603050405020304" pitchFamily="18" charset="0"/>
              </a:rPr>
              <a:t>huỳnh</a:t>
            </a:r>
            <a:r>
              <a:rPr lang="en-US" altLang="en-US" sz="1600" dirty="0">
                <a:latin typeface="Times New Roman" panose="02020603050405020304" pitchFamily="18" charset="0"/>
                <a:ea typeface="Calibri" panose="020F0502020204030204" pitchFamily="34" charset="0"/>
                <a:cs typeface="Times New Roman" panose="02020603050405020304" pitchFamily="18" charset="0"/>
              </a:rPr>
              <a:t> </a:t>
            </a:r>
            <a:r>
              <a:rPr lang="en-US" altLang="en-US" sz="1600" dirty="0" err="1">
                <a:latin typeface="Times New Roman" panose="02020603050405020304" pitchFamily="18" charset="0"/>
                <a:ea typeface="Calibri" panose="020F0502020204030204" pitchFamily="34" charset="0"/>
                <a:cs typeface="Times New Roman" panose="02020603050405020304" pitchFamily="18" charset="0"/>
              </a:rPr>
              <a:t>quang</a:t>
            </a:r>
            <a:r>
              <a:rPr lang="en-US" altLang="en-US" sz="1600" dirty="0">
                <a:latin typeface="Times New Roman" panose="02020603050405020304" pitchFamily="18" charset="0"/>
                <a:ea typeface="Calibri" panose="020F0502020204030204" pitchFamily="34" charset="0"/>
                <a:cs typeface="Times New Roman" panose="02020603050405020304" pitchFamily="18" charset="0"/>
              </a:rPr>
              <a:t> </a:t>
            </a:r>
            <a:r>
              <a:rPr lang="en-US" altLang="en-US" sz="1600" dirty="0" err="1">
                <a:latin typeface="Times New Roman" panose="02020603050405020304" pitchFamily="18" charset="0"/>
                <a:ea typeface="Calibri" panose="020F0502020204030204" pitchFamily="34" charset="0"/>
                <a:cs typeface="Times New Roman" panose="02020603050405020304" pitchFamily="18" charset="0"/>
              </a:rPr>
              <a:t>tạo</a:t>
            </a:r>
            <a:r>
              <a:rPr lang="en-US" altLang="en-US" sz="1600" dirty="0">
                <a:latin typeface="Times New Roman" panose="02020603050405020304" pitchFamily="18" charset="0"/>
                <a:ea typeface="Calibri" panose="020F0502020204030204" pitchFamily="34" charset="0"/>
                <a:cs typeface="Times New Roman" panose="02020603050405020304" pitchFamily="18" charset="0"/>
              </a:rPr>
              <a:t> </a:t>
            </a:r>
            <a:r>
              <a:rPr lang="en-US" altLang="en-US" sz="1600" dirty="0" err="1">
                <a:latin typeface="Times New Roman" panose="02020603050405020304" pitchFamily="18" charset="0"/>
                <a:ea typeface="Calibri" panose="020F0502020204030204" pitchFamily="34" charset="0"/>
                <a:cs typeface="Times New Roman" panose="02020603050405020304" pitchFamily="18" charset="0"/>
              </a:rPr>
              <a:t>ánh</a:t>
            </a:r>
            <a:r>
              <a:rPr lang="en-US" altLang="en-US" sz="1600" dirty="0">
                <a:latin typeface="Times New Roman" panose="02020603050405020304" pitchFamily="18" charset="0"/>
                <a:ea typeface="Calibri" panose="020F0502020204030204" pitchFamily="34" charset="0"/>
                <a:cs typeface="Times New Roman" panose="02020603050405020304" pitchFamily="18" charset="0"/>
              </a:rPr>
              <a:t> </a:t>
            </a:r>
            <a:r>
              <a:rPr lang="en-US" altLang="en-US" sz="1600" dirty="0" err="1">
                <a:latin typeface="Times New Roman" panose="02020603050405020304" pitchFamily="18" charset="0"/>
                <a:ea typeface="Calibri" panose="020F0502020204030204" pitchFamily="34" charset="0"/>
                <a:cs typeface="Times New Roman" panose="02020603050405020304" pitchFamily="18" charset="0"/>
              </a:rPr>
              <a:t>sáng</a:t>
            </a:r>
            <a:r>
              <a:rPr lang="en-US" altLang="en-US" sz="1600" dirty="0">
                <a:latin typeface="Times New Roman" panose="02020603050405020304" pitchFamily="18" charset="0"/>
                <a:ea typeface="Calibri" panose="020F0502020204030204" pitchFamily="34" charset="0"/>
                <a:cs typeface="Times New Roman" panose="02020603050405020304" pitchFamily="18" charset="0"/>
              </a:rPr>
              <a:t> </a:t>
            </a:r>
            <a:r>
              <a:rPr lang="en-US" altLang="en-US" sz="1600" dirty="0" err="1">
                <a:latin typeface="Times New Roman" panose="02020603050405020304" pitchFamily="18" charset="0"/>
                <a:ea typeface="Calibri" panose="020F0502020204030204" pitchFamily="34" charset="0"/>
                <a:cs typeface="Times New Roman" panose="02020603050405020304" pitchFamily="18" charset="0"/>
              </a:rPr>
              <a:t>trắng</a:t>
            </a:r>
            <a:r>
              <a:rPr lang="en-US" altLang="en-US" sz="1600" dirty="0">
                <a:latin typeface="Times New Roman" panose="02020603050405020304" pitchFamily="18" charset="0"/>
                <a:ea typeface="Calibri" panose="020F0502020204030204" pitchFamily="34" charset="0"/>
                <a:cs typeface="Times New Roman" panose="02020603050405020304" pitchFamily="18" charset="0"/>
              </a:rPr>
              <a:t> </a:t>
            </a:r>
            <a:r>
              <a:rPr lang="en-US" altLang="en-US" sz="1600" dirty="0" err="1">
                <a:latin typeface="Times New Roman" panose="02020603050405020304" pitchFamily="18" charset="0"/>
                <a:ea typeface="Calibri" panose="020F0502020204030204" pitchFamily="34" charset="0"/>
                <a:cs typeface="Times New Roman" panose="02020603050405020304" pitchFamily="18" charset="0"/>
              </a:rPr>
              <a:t>của</a:t>
            </a:r>
            <a:r>
              <a:rPr lang="en-US" altLang="en-US" sz="1600" dirty="0">
                <a:latin typeface="Times New Roman" panose="02020603050405020304" pitchFamily="18" charset="0"/>
                <a:ea typeface="Calibri" panose="020F0502020204030204" pitchFamily="34" charset="0"/>
                <a:cs typeface="Times New Roman" panose="02020603050405020304" pitchFamily="18" charset="0"/>
              </a:rPr>
              <a:t> LED </a:t>
            </a:r>
            <a:r>
              <a:rPr lang="en-US" altLang="en-US" sz="1600" dirty="0" err="1">
                <a:latin typeface="Times New Roman" panose="02020603050405020304" pitchFamily="18" charset="0"/>
                <a:ea typeface="Calibri" panose="020F0502020204030204" pitchFamily="34" charset="0"/>
                <a:cs typeface="Times New Roman" panose="02020603050405020304" pitchFamily="18" charset="0"/>
              </a:rPr>
              <a:t>trùng</a:t>
            </a:r>
            <a:r>
              <a:rPr lang="en-US" altLang="en-US" sz="1600" dirty="0">
                <a:latin typeface="Times New Roman" panose="02020603050405020304" pitchFamily="18" charset="0"/>
                <a:ea typeface="Calibri" panose="020F0502020204030204" pitchFamily="34" charset="0"/>
                <a:cs typeface="Times New Roman" panose="02020603050405020304" pitchFamily="18" charset="0"/>
              </a:rPr>
              <a:t> </a:t>
            </a:r>
            <a:r>
              <a:rPr lang="en-US" altLang="en-US" sz="1600" dirty="0" err="1">
                <a:latin typeface="Times New Roman" panose="02020603050405020304" pitchFamily="18" charset="0"/>
                <a:ea typeface="Calibri" panose="020F0502020204030204" pitchFamily="34" charset="0"/>
                <a:cs typeface="Times New Roman" panose="02020603050405020304" pitchFamily="18" charset="0"/>
              </a:rPr>
              <a:t>với</a:t>
            </a:r>
            <a:r>
              <a:rPr lang="en-US" altLang="en-US" sz="1600" dirty="0">
                <a:latin typeface="Times New Roman" panose="02020603050405020304" pitchFamily="18" charset="0"/>
                <a:ea typeface="Calibri" panose="020F0502020204030204" pitchFamily="34" charset="0"/>
                <a:cs typeface="Times New Roman" panose="02020603050405020304" pitchFamily="18" charset="0"/>
              </a:rPr>
              <a:t> </a:t>
            </a:r>
            <a:r>
              <a:rPr lang="en-US" altLang="en-US" sz="1600" dirty="0" err="1">
                <a:latin typeface="Times New Roman" panose="02020603050405020304" pitchFamily="18" charset="0"/>
                <a:ea typeface="Calibri" panose="020F0502020204030204" pitchFamily="34" charset="0"/>
                <a:cs typeface="Times New Roman" panose="02020603050405020304" pitchFamily="18" charset="0"/>
              </a:rPr>
              <a:t>phổ</a:t>
            </a:r>
            <a:r>
              <a:rPr lang="en-US" altLang="en-US" sz="1600" dirty="0">
                <a:latin typeface="Times New Roman" panose="02020603050405020304" pitchFamily="18" charset="0"/>
                <a:ea typeface="Calibri" panose="020F0502020204030204" pitchFamily="34" charset="0"/>
                <a:cs typeface="Times New Roman" panose="02020603050405020304" pitchFamily="18" charset="0"/>
              </a:rPr>
              <a:t> </a:t>
            </a:r>
            <a:r>
              <a:rPr lang="en-US" altLang="en-US" sz="1600" dirty="0" err="1">
                <a:latin typeface="Times New Roman" panose="02020603050405020304" pitchFamily="18" charset="0"/>
                <a:ea typeface="Calibri" panose="020F0502020204030204" pitchFamily="34" charset="0"/>
                <a:cs typeface="Times New Roman" panose="02020603050405020304" pitchFamily="18" charset="0"/>
              </a:rPr>
              <a:t>nhạy</a:t>
            </a:r>
            <a:r>
              <a:rPr lang="en-US" altLang="en-US" sz="1600" dirty="0">
                <a:latin typeface="Times New Roman" panose="02020603050405020304" pitchFamily="18" charset="0"/>
                <a:ea typeface="Calibri" panose="020F0502020204030204" pitchFamily="34" charset="0"/>
                <a:cs typeface="Times New Roman" panose="02020603050405020304" pitchFamily="18" charset="0"/>
              </a:rPr>
              <a:t> </a:t>
            </a:r>
            <a:r>
              <a:rPr lang="en-US" altLang="en-US" sz="1600" dirty="0" err="1">
                <a:latin typeface="Times New Roman" panose="02020603050405020304" pitchFamily="18" charset="0"/>
                <a:ea typeface="Calibri" panose="020F0502020204030204" pitchFamily="34" charset="0"/>
                <a:cs typeface="Times New Roman" panose="02020603050405020304" pitchFamily="18" charset="0"/>
              </a:rPr>
              <a:t>cảm</a:t>
            </a:r>
            <a:r>
              <a:rPr lang="en-US" altLang="en-US" sz="1600" dirty="0">
                <a:latin typeface="Times New Roman" panose="02020603050405020304" pitchFamily="18" charset="0"/>
                <a:ea typeface="Calibri" panose="020F0502020204030204" pitchFamily="34" charset="0"/>
                <a:cs typeface="Times New Roman" panose="02020603050405020304" pitchFamily="18" charset="0"/>
              </a:rPr>
              <a:t> </a:t>
            </a:r>
            <a:r>
              <a:rPr lang="en-US" altLang="en-US" sz="1600" dirty="0" err="1">
                <a:latin typeface="Times New Roman" panose="02020603050405020304" pitchFamily="18" charset="0"/>
                <a:ea typeface="Calibri" panose="020F0502020204030204" pitchFamily="34" charset="0"/>
                <a:cs typeface="Times New Roman" panose="02020603050405020304" pitchFamily="18" charset="0"/>
              </a:rPr>
              <a:t>của</a:t>
            </a:r>
            <a:r>
              <a:rPr lang="en-US" altLang="en-US" sz="1600" dirty="0">
                <a:latin typeface="Times New Roman" panose="02020603050405020304" pitchFamily="18" charset="0"/>
                <a:ea typeface="Calibri" panose="020F0502020204030204" pitchFamily="34" charset="0"/>
                <a:cs typeface="Times New Roman" panose="02020603050405020304" pitchFamily="18" charset="0"/>
              </a:rPr>
              <a:t> </a:t>
            </a:r>
            <a:r>
              <a:rPr lang="en-US" altLang="en-US" sz="1600" dirty="0" err="1">
                <a:latin typeface="Times New Roman" panose="02020603050405020304" pitchFamily="18" charset="0"/>
                <a:ea typeface="Calibri" panose="020F0502020204030204" pitchFamily="34" charset="0"/>
                <a:cs typeface="Times New Roman" panose="02020603050405020304" pitchFamily="18" charset="0"/>
              </a:rPr>
              <a:t>tế</a:t>
            </a:r>
            <a:r>
              <a:rPr lang="en-US" altLang="en-US" sz="1600" dirty="0">
                <a:latin typeface="Times New Roman" panose="02020603050405020304" pitchFamily="18" charset="0"/>
                <a:ea typeface="Calibri" panose="020F0502020204030204" pitchFamily="34" charset="0"/>
                <a:cs typeface="Times New Roman" panose="02020603050405020304" pitchFamily="18" charset="0"/>
              </a:rPr>
              <a:t> </a:t>
            </a:r>
            <a:r>
              <a:rPr lang="en-US" altLang="en-US" sz="1600" dirty="0" err="1">
                <a:latin typeface="Times New Roman" panose="02020603050405020304" pitchFamily="18" charset="0"/>
                <a:ea typeface="Calibri" panose="020F0502020204030204" pitchFamily="34" charset="0"/>
                <a:cs typeface="Times New Roman" panose="02020603050405020304" pitchFamily="18" charset="0"/>
              </a:rPr>
              <a:t>bào</a:t>
            </a:r>
            <a:r>
              <a:rPr lang="en-US" altLang="en-US" sz="1600" dirty="0">
                <a:latin typeface="Times New Roman" panose="02020603050405020304" pitchFamily="18" charset="0"/>
                <a:ea typeface="Calibri" panose="020F0502020204030204" pitchFamily="34" charset="0"/>
                <a:cs typeface="Times New Roman" panose="02020603050405020304" pitchFamily="18" charset="0"/>
              </a:rPr>
              <a:t> </a:t>
            </a:r>
            <a:r>
              <a:rPr lang="en-US" altLang="en-US" sz="1600" dirty="0" err="1">
                <a:latin typeface="Times New Roman" panose="02020603050405020304" pitchFamily="18" charset="0"/>
                <a:ea typeface="Calibri" panose="020F0502020204030204" pitchFamily="34" charset="0"/>
                <a:cs typeface="Times New Roman" panose="02020603050405020304" pitchFamily="18" charset="0"/>
              </a:rPr>
              <a:t>nón</a:t>
            </a:r>
            <a:r>
              <a:rPr lang="en-US" altLang="en-US" sz="1600" dirty="0">
                <a:latin typeface="Times New Roman" panose="02020603050405020304" pitchFamily="18" charset="0"/>
                <a:ea typeface="Calibri" panose="020F0502020204030204" pitchFamily="34" charset="0"/>
                <a:cs typeface="Times New Roman" panose="02020603050405020304" pitchFamily="18" charset="0"/>
              </a:rPr>
              <a:t> </a:t>
            </a:r>
            <a:r>
              <a:rPr lang="en-US" altLang="en-US" sz="1600" dirty="0" err="1">
                <a:latin typeface="Times New Roman" panose="02020603050405020304" pitchFamily="18" charset="0"/>
                <a:ea typeface="Calibri" panose="020F0502020204030204" pitchFamily="34" charset="0"/>
                <a:cs typeface="Times New Roman" panose="02020603050405020304" pitchFamily="18" charset="0"/>
              </a:rPr>
              <a:t>loại</a:t>
            </a:r>
            <a:r>
              <a:rPr lang="en-US" altLang="en-US" sz="1600" dirty="0">
                <a:latin typeface="Times New Roman" panose="02020603050405020304" pitchFamily="18" charset="0"/>
                <a:ea typeface="Calibri" panose="020F0502020204030204" pitchFamily="34" charset="0"/>
                <a:cs typeface="Times New Roman" panose="02020603050405020304" pitchFamily="18" charset="0"/>
              </a:rPr>
              <a:t> S-cone. </a:t>
            </a:r>
            <a:r>
              <a:rPr lang="en-US" altLang="en-US" sz="1600" dirty="0" err="1">
                <a:latin typeface="Times New Roman" panose="02020603050405020304" pitchFamily="18" charset="0"/>
                <a:ea typeface="Calibri" panose="020F0502020204030204" pitchFamily="34" charset="0"/>
                <a:cs typeface="Times New Roman" panose="02020603050405020304" pitchFamily="18" charset="0"/>
              </a:rPr>
              <a:t>Nếu</a:t>
            </a:r>
            <a:r>
              <a:rPr lang="en-US" altLang="en-US" sz="1600" dirty="0">
                <a:latin typeface="Times New Roman" panose="02020603050405020304" pitchFamily="18" charset="0"/>
                <a:ea typeface="Calibri" panose="020F0502020204030204" pitchFamily="34" charset="0"/>
                <a:cs typeface="Times New Roman" panose="02020603050405020304" pitchFamily="18" charset="0"/>
              </a:rPr>
              <a:t> </a:t>
            </a:r>
            <a:r>
              <a:rPr lang="en-US" altLang="en-US" sz="1600" dirty="0" err="1">
                <a:latin typeface="Times New Roman" panose="02020603050405020304" pitchFamily="18" charset="0"/>
                <a:ea typeface="Calibri" panose="020F0502020204030204" pitchFamily="34" charset="0"/>
                <a:cs typeface="Times New Roman" panose="02020603050405020304" pitchFamily="18" charset="0"/>
              </a:rPr>
              <a:t>quá</a:t>
            </a:r>
            <a:r>
              <a:rPr lang="en-US" altLang="en-US" sz="1600" dirty="0">
                <a:latin typeface="Times New Roman" panose="02020603050405020304" pitchFamily="18" charset="0"/>
                <a:ea typeface="Calibri" panose="020F0502020204030204" pitchFamily="34" charset="0"/>
                <a:cs typeface="Times New Roman" panose="02020603050405020304" pitchFamily="18" charset="0"/>
              </a:rPr>
              <a:t> </a:t>
            </a:r>
            <a:r>
              <a:rPr lang="en-US" altLang="en-US" sz="1600" dirty="0" err="1">
                <a:latin typeface="Times New Roman" panose="02020603050405020304" pitchFamily="18" charset="0"/>
                <a:ea typeface="Calibri" panose="020F0502020204030204" pitchFamily="34" charset="0"/>
                <a:cs typeface="Times New Roman" panose="02020603050405020304" pitchFamily="18" charset="0"/>
              </a:rPr>
              <a:t>nhiều</a:t>
            </a:r>
            <a:r>
              <a:rPr lang="en-US" altLang="en-US" sz="1600" dirty="0">
                <a:latin typeface="Times New Roman" panose="02020603050405020304" pitchFamily="18" charset="0"/>
                <a:ea typeface="Calibri" panose="020F0502020204030204" pitchFamily="34" charset="0"/>
                <a:cs typeface="Times New Roman" panose="02020603050405020304" pitchFamily="18" charset="0"/>
              </a:rPr>
              <a:t> </a:t>
            </a:r>
            <a:r>
              <a:rPr lang="en-US" altLang="en-US" sz="1600" dirty="0" err="1">
                <a:latin typeface="Times New Roman" panose="02020603050405020304" pitchFamily="18" charset="0"/>
                <a:ea typeface="Calibri" panose="020F0502020204030204" pitchFamily="34" charset="0"/>
                <a:cs typeface="Times New Roman" panose="02020603050405020304" pitchFamily="18" charset="0"/>
              </a:rPr>
              <a:t>ánh</a:t>
            </a:r>
            <a:r>
              <a:rPr lang="en-US" altLang="en-US" sz="1600" dirty="0">
                <a:latin typeface="Times New Roman" panose="02020603050405020304" pitchFamily="18" charset="0"/>
                <a:ea typeface="Calibri" panose="020F0502020204030204" pitchFamily="34" charset="0"/>
                <a:cs typeface="Times New Roman" panose="02020603050405020304" pitchFamily="18" charset="0"/>
              </a:rPr>
              <a:t> </a:t>
            </a:r>
            <a:r>
              <a:rPr lang="en-US" altLang="en-US" sz="1600" dirty="0" err="1">
                <a:latin typeface="Times New Roman" panose="02020603050405020304" pitchFamily="18" charset="0"/>
                <a:ea typeface="Calibri" panose="020F0502020204030204" pitchFamily="34" charset="0"/>
                <a:cs typeface="Times New Roman" panose="02020603050405020304" pitchFamily="18" charset="0"/>
              </a:rPr>
              <a:t>sáng</a:t>
            </a:r>
            <a:r>
              <a:rPr lang="en-US" altLang="en-US" sz="1600" dirty="0">
                <a:latin typeface="Times New Roman" panose="02020603050405020304" pitchFamily="18" charset="0"/>
                <a:ea typeface="Calibri" panose="020F0502020204030204" pitchFamily="34" charset="0"/>
                <a:cs typeface="Times New Roman" panose="02020603050405020304" pitchFamily="18" charset="0"/>
              </a:rPr>
              <a:t> blue </a:t>
            </a:r>
            <a:r>
              <a:rPr lang="en-US" altLang="en-US" sz="1600" dirty="0" err="1">
                <a:latin typeface="Times New Roman" panose="02020603050405020304" pitchFamily="18" charset="0"/>
                <a:ea typeface="Calibri" panose="020F0502020204030204" pitchFamily="34" charset="0"/>
                <a:cs typeface="Times New Roman" panose="02020603050405020304" pitchFamily="18" charset="0"/>
              </a:rPr>
              <a:t>này</a:t>
            </a:r>
            <a:r>
              <a:rPr lang="en-US" altLang="en-US" sz="1600" dirty="0">
                <a:latin typeface="Times New Roman" panose="02020603050405020304" pitchFamily="18" charset="0"/>
                <a:ea typeface="Calibri" panose="020F0502020204030204" pitchFamily="34" charset="0"/>
                <a:cs typeface="Times New Roman" panose="02020603050405020304" pitchFamily="18" charset="0"/>
              </a:rPr>
              <a:t> </a:t>
            </a:r>
            <a:r>
              <a:rPr lang="en-US" altLang="en-US" sz="1600" dirty="0" err="1">
                <a:latin typeface="Times New Roman" panose="02020603050405020304" pitchFamily="18" charset="0"/>
                <a:ea typeface="Calibri" panose="020F0502020204030204" pitchFamily="34" charset="0"/>
                <a:cs typeface="Times New Roman" panose="02020603050405020304" pitchFamily="18" charset="0"/>
              </a:rPr>
              <a:t>sẽ</a:t>
            </a:r>
            <a:r>
              <a:rPr lang="en-US" altLang="en-US" sz="1600" dirty="0">
                <a:latin typeface="Times New Roman" panose="02020603050405020304" pitchFamily="18" charset="0"/>
                <a:ea typeface="Calibri" panose="020F0502020204030204" pitchFamily="34" charset="0"/>
                <a:cs typeface="Times New Roman" panose="02020603050405020304" pitchFamily="18" charset="0"/>
              </a:rPr>
              <a:t> </a:t>
            </a:r>
            <a:r>
              <a:rPr lang="en-US" altLang="en-US" sz="1600" dirty="0" err="1">
                <a:latin typeface="Times New Roman" panose="02020603050405020304" pitchFamily="18" charset="0"/>
                <a:ea typeface="Calibri" panose="020F0502020204030204" pitchFamily="34" charset="0"/>
                <a:cs typeface="Times New Roman" panose="02020603050405020304" pitchFamily="18" charset="0"/>
              </a:rPr>
              <a:t>gây</a:t>
            </a:r>
            <a:r>
              <a:rPr lang="en-US" altLang="en-US" sz="1600" dirty="0">
                <a:latin typeface="Times New Roman" panose="02020603050405020304" pitchFamily="18" charset="0"/>
                <a:ea typeface="Calibri" panose="020F0502020204030204" pitchFamily="34" charset="0"/>
                <a:cs typeface="Times New Roman" panose="02020603050405020304" pitchFamily="18" charset="0"/>
              </a:rPr>
              <a:t> </a:t>
            </a:r>
            <a:r>
              <a:rPr lang="en-US" altLang="en-US" sz="1600" dirty="0" err="1">
                <a:latin typeface="Times New Roman" panose="02020603050405020304" pitchFamily="18" charset="0"/>
                <a:ea typeface="Calibri" panose="020F0502020204030204" pitchFamily="34" charset="0"/>
                <a:cs typeface="Times New Roman" panose="02020603050405020304" pitchFamily="18" charset="0"/>
              </a:rPr>
              <a:t>hại</a:t>
            </a:r>
            <a:r>
              <a:rPr lang="en-US" altLang="en-US" sz="1600" dirty="0">
                <a:latin typeface="Times New Roman" panose="02020603050405020304" pitchFamily="18" charset="0"/>
                <a:ea typeface="Calibri" panose="020F0502020204030204" pitchFamily="34" charset="0"/>
                <a:cs typeface="Times New Roman" panose="02020603050405020304" pitchFamily="18" charset="0"/>
              </a:rPr>
              <a:t> </a:t>
            </a:r>
            <a:r>
              <a:rPr lang="en-US" altLang="en-US" sz="1600" dirty="0" err="1">
                <a:latin typeface="Times New Roman" panose="02020603050405020304" pitchFamily="18" charset="0"/>
                <a:ea typeface="Calibri" panose="020F0502020204030204" pitchFamily="34" charset="0"/>
                <a:cs typeface="Times New Roman" panose="02020603050405020304" pitchFamily="18" charset="0"/>
              </a:rPr>
              <a:t>cho</a:t>
            </a:r>
            <a:r>
              <a:rPr lang="en-US" altLang="en-US" sz="1600" dirty="0">
                <a:latin typeface="Times New Roman" panose="02020603050405020304" pitchFamily="18" charset="0"/>
                <a:ea typeface="Calibri" panose="020F0502020204030204" pitchFamily="34" charset="0"/>
                <a:cs typeface="Times New Roman" panose="02020603050405020304" pitchFamily="18" charset="0"/>
              </a:rPr>
              <a:t> </a:t>
            </a:r>
            <a:r>
              <a:rPr lang="en-US" altLang="en-US" sz="1600" dirty="0" err="1">
                <a:latin typeface="Times New Roman" panose="02020603050405020304" pitchFamily="18" charset="0"/>
                <a:ea typeface="Calibri" panose="020F0502020204030204" pitchFamily="34" charset="0"/>
                <a:cs typeface="Times New Roman" panose="02020603050405020304" pitchFamily="18" charset="0"/>
              </a:rPr>
              <a:t>tế</a:t>
            </a:r>
            <a:r>
              <a:rPr lang="en-US" altLang="en-US" sz="1600" dirty="0">
                <a:latin typeface="Times New Roman" panose="02020603050405020304" pitchFamily="18" charset="0"/>
                <a:ea typeface="Calibri" panose="020F0502020204030204" pitchFamily="34" charset="0"/>
                <a:cs typeface="Times New Roman" panose="02020603050405020304" pitchFamily="18" charset="0"/>
              </a:rPr>
              <a:t> </a:t>
            </a:r>
            <a:r>
              <a:rPr lang="en-US" altLang="en-US" sz="1600" dirty="0" err="1">
                <a:latin typeface="Times New Roman" panose="02020603050405020304" pitchFamily="18" charset="0"/>
                <a:ea typeface="Calibri" panose="020F0502020204030204" pitchFamily="34" charset="0"/>
                <a:cs typeface="Times New Roman" panose="02020603050405020304" pitchFamily="18" charset="0"/>
              </a:rPr>
              <a:t>bào</a:t>
            </a:r>
            <a:r>
              <a:rPr lang="en-US" altLang="en-US" sz="1600" dirty="0">
                <a:latin typeface="Times New Roman" panose="02020603050405020304" pitchFamily="18" charset="0"/>
                <a:ea typeface="Calibri" panose="020F0502020204030204" pitchFamily="34" charset="0"/>
                <a:cs typeface="Times New Roman" panose="02020603050405020304" pitchFamily="18" charset="0"/>
              </a:rPr>
              <a:t> Scone, </a:t>
            </a:r>
            <a:r>
              <a:rPr lang="en-US" altLang="en-US" sz="1600" dirty="0" err="1">
                <a:latin typeface="Times New Roman" panose="02020603050405020304" pitchFamily="18" charset="0"/>
                <a:ea typeface="Calibri" panose="020F0502020204030204" pitchFamily="34" charset="0"/>
                <a:cs typeface="Times New Roman" panose="02020603050405020304" pitchFamily="18" charset="0"/>
              </a:rPr>
              <a:t>võng</a:t>
            </a:r>
            <a:r>
              <a:rPr lang="en-US" altLang="en-US" sz="1600" dirty="0">
                <a:latin typeface="Times New Roman" panose="02020603050405020304" pitchFamily="18" charset="0"/>
                <a:ea typeface="Calibri" panose="020F0502020204030204" pitchFamily="34" charset="0"/>
                <a:cs typeface="Times New Roman" panose="02020603050405020304" pitchFamily="18" charset="0"/>
              </a:rPr>
              <a:t> </a:t>
            </a:r>
            <a:r>
              <a:rPr lang="en-US" altLang="en-US" sz="1600" err="1">
                <a:latin typeface="Times New Roman" panose="02020603050405020304" pitchFamily="18" charset="0"/>
                <a:ea typeface="Calibri" panose="020F0502020204030204" pitchFamily="34" charset="0"/>
                <a:cs typeface="Times New Roman" panose="02020603050405020304" pitchFamily="18" charset="0"/>
              </a:rPr>
              <a:t>mạc</a:t>
            </a:r>
            <a:r>
              <a:rPr lang="en-US" altLang="en-US" sz="1600" smtClean="0">
                <a:latin typeface="Times New Roman" panose="02020603050405020304" pitchFamily="18" charset="0"/>
                <a:ea typeface="Calibri" panose="020F0502020204030204" pitchFamily="34" charset="0"/>
                <a:cs typeface="Times New Roman" panose="02020603050405020304" pitchFamily="18" charset="0"/>
              </a:rPr>
              <a:t>.</a:t>
            </a:r>
            <a:endParaRPr lang="en-US" altLang="en-US" sz="1600" dirty="0">
              <a:latin typeface="Times New Roman" panose="02020603050405020304" pitchFamily="18" charset="0"/>
              <a:ea typeface="Calibri" panose="020F0502020204030204" pitchFamily="34" charset="0"/>
              <a:cs typeface="Times New Roman" panose="02020603050405020304" pitchFamily="18" charset="0"/>
            </a:endParaRPr>
          </a:p>
        </p:txBody>
      </p:sp>
      <p:cxnSp>
        <p:nvCxnSpPr>
          <p:cNvPr id="15" name="Straight Arrow Connector 14"/>
          <p:cNvCxnSpPr>
            <a:stCxn id="11" idx="3"/>
          </p:cNvCxnSpPr>
          <p:nvPr/>
        </p:nvCxnSpPr>
        <p:spPr>
          <a:xfrm>
            <a:off x="6642340" y="3079314"/>
            <a:ext cx="3183147" cy="2269063"/>
          </a:xfrm>
          <a:prstGeom prst="straightConnector1">
            <a:avLst/>
          </a:prstGeom>
          <a:ln w="19050">
            <a:solidFill>
              <a:srgbClr val="FF0000"/>
            </a:solidFill>
            <a:tailEnd type="triangle"/>
          </a:ln>
        </p:spPr>
        <p:style>
          <a:lnRef idx="1">
            <a:schemeClr val="accent2"/>
          </a:lnRef>
          <a:fillRef idx="0">
            <a:schemeClr val="accent2"/>
          </a:fillRef>
          <a:effectRef idx="0">
            <a:schemeClr val="accent2"/>
          </a:effectRef>
          <a:fontRef idx="minor">
            <a:schemeClr val="tx1"/>
          </a:fontRef>
        </p:style>
      </p:cxnSp>
      <p:sp>
        <p:nvSpPr>
          <p:cNvPr id="17" name="Rectangle 11">
            <a:extLst>
              <a:ext uri="{FF2B5EF4-FFF2-40B4-BE49-F238E27FC236}">
                <a16:creationId xmlns:a16="http://schemas.microsoft.com/office/drawing/2014/main" id="{F72BC48E-4A0E-4B8E-B296-26996CB8C3FD}"/>
              </a:ext>
            </a:extLst>
          </p:cNvPr>
          <p:cNvSpPr>
            <a:spLocks noChangeArrowheads="1"/>
          </p:cNvSpPr>
          <p:nvPr/>
        </p:nvSpPr>
        <p:spPr bwMode="auto">
          <a:xfrm>
            <a:off x="619125" y="5621820"/>
            <a:ext cx="6178491" cy="634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10000"/>
              </a:lnSpc>
              <a:spcBef>
                <a:spcPct val="0"/>
              </a:spcBef>
              <a:spcAft>
                <a:spcPts val="600"/>
              </a:spcAft>
              <a:buFontTx/>
              <a:buNone/>
            </a:pPr>
            <a:r>
              <a:rPr lang="en-US" altLang="en-US" sz="1600" smtClean="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a:t>
            </a:r>
            <a:r>
              <a:rPr lang="en-US" altLang="en-US" sz="1600" smtClean="0">
                <a:latin typeface="Times New Roman" panose="02020603050405020304" pitchFamily="18" charset="0"/>
                <a:ea typeface="Calibri" panose="020F0502020204030204" pitchFamily="34" charset="0"/>
                <a:cs typeface="Times New Roman" panose="02020603050405020304" pitchFamily="18" charset="0"/>
              </a:rPr>
              <a:t> </a:t>
            </a:r>
            <a:r>
              <a:rPr lang="en-US" altLang="en-US" sz="1600" dirty="0">
                <a:latin typeface="Times New Roman" panose="02020603050405020304" pitchFamily="18" charset="0"/>
                <a:ea typeface="Calibri" panose="020F0502020204030204" pitchFamily="34" charset="0"/>
                <a:cs typeface="Times New Roman" panose="02020603050405020304" pitchFamily="18" charset="0"/>
              </a:rPr>
              <a:t>Do </a:t>
            </a:r>
            <a:r>
              <a:rPr lang="en-US" altLang="en-US" sz="1600" dirty="0" err="1">
                <a:latin typeface="Times New Roman" panose="02020603050405020304" pitchFamily="18" charset="0"/>
                <a:ea typeface="Calibri" panose="020F0502020204030204" pitchFamily="34" charset="0"/>
                <a:cs typeface="Times New Roman" panose="02020603050405020304" pitchFamily="18" charset="0"/>
              </a:rPr>
              <a:t>vậy</a:t>
            </a:r>
            <a:r>
              <a:rPr lang="en-US" altLang="en-US" sz="1600" dirty="0">
                <a:latin typeface="Times New Roman" panose="02020603050405020304" pitchFamily="18" charset="0"/>
                <a:ea typeface="Calibri" panose="020F0502020204030204" pitchFamily="34" charset="0"/>
                <a:cs typeface="Times New Roman" panose="02020603050405020304" pitchFamily="18" charset="0"/>
              </a:rPr>
              <a:t> </a:t>
            </a:r>
            <a:r>
              <a:rPr lang="en-US" altLang="en-US" sz="1600" dirty="0" err="1">
                <a:latin typeface="Times New Roman" panose="02020603050405020304" pitchFamily="18" charset="0"/>
                <a:ea typeface="Calibri" panose="020F0502020204030204" pitchFamily="34" charset="0"/>
                <a:cs typeface="Times New Roman" panose="02020603050405020304" pitchFamily="18" charset="0"/>
              </a:rPr>
              <a:t>sản</a:t>
            </a:r>
            <a:r>
              <a:rPr lang="en-US" altLang="en-US" sz="1600" dirty="0">
                <a:latin typeface="Times New Roman" panose="02020603050405020304" pitchFamily="18" charset="0"/>
                <a:ea typeface="Calibri" panose="020F0502020204030204" pitchFamily="34" charset="0"/>
                <a:cs typeface="Times New Roman" panose="02020603050405020304" pitchFamily="18" charset="0"/>
              </a:rPr>
              <a:t> </a:t>
            </a:r>
            <a:r>
              <a:rPr lang="en-US" altLang="en-US" sz="1600" dirty="0" err="1">
                <a:latin typeface="Times New Roman" panose="02020603050405020304" pitchFamily="18" charset="0"/>
                <a:ea typeface="Calibri" panose="020F0502020204030204" pitchFamily="34" charset="0"/>
                <a:cs typeface="Times New Roman" panose="02020603050405020304" pitchFamily="18" charset="0"/>
              </a:rPr>
              <a:t>xuất</a:t>
            </a:r>
            <a:r>
              <a:rPr lang="en-US" altLang="en-US" sz="1600" dirty="0">
                <a:latin typeface="Times New Roman" panose="02020603050405020304" pitchFamily="18" charset="0"/>
                <a:ea typeface="Calibri" panose="020F0502020204030204" pitchFamily="34" charset="0"/>
                <a:cs typeface="Times New Roman" panose="02020603050405020304" pitchFamily="18" charset="0"/>
              </a:rPr>
              <a:t> </a:t>
            </a:r>
            <a:r>
              <a:rPr lang="en-US" altLang="en-US" sz="1600" dirty="0" err="1">
                <a:latin typeface="Times New Roman" panose="02020603050405020304" pitchFamily="18" charset="0"/>
                <a:ea typeface="Calibri" panose="020F0502020204030204" pitchFamily="34" charset="0"/>
                <a:cs typeface="Times New Roman" panose="02020603050405020304" pitchFamily="18" charset="0"/>
              </a:rPr>
              <a:t>đèn</a:t>
            </a:r>
            <a:r>
              <a:rPr lang="en-US" altLang="en-US" sz="1600" dirty="0">
                <a:latin typeface="Times New Roman" panose="02020603050405020304" pitchFamily="18" charset="0"/>
                <a:ea typeface="Calibri" panose="020F0502020204030204" pitchFamily="34" charset="0"/>
                <a:cs typeface="Times New Roman" panose="02020603050405020304" pitchFamily="18" charset="0"/>
              </a:rPr>
              <a:t> LED </a:t>
            </a:r>
            <a:r>
              <a:rPr lang="en-US" altLang="en-US" sz="1600" dirty="0" err="1">
                <a:latin typeface="Times New Roman" panose="02020603050405020304" pitchFamily="18" charset="0"/>
                <a:ea typeface="Calibri" panose="020F0502020204030204" pitchFamily="34" charset="0"/>
                <a:cs typeface="Times New Roman" panose="02020603050405020304" pitchFamily="18" charset="0"/>
              </a:rPr>
              <a:t>cần</a:t>
            </a:r>
            <a:r>
              <a:rPr lang="en-US" altLang="en-US" sz="1600" dirty="0">
                <a:latin typeface="Times New Roman" panose="02020603050405020304" pitchFamily="18" charset="0"/>
                <a:ea typeface="Calibri" panose="020F0502020204030204" pitchFamily="34" charset="0"/>
                <a:cs typeface="Times New Roman" panose="02020603050405020304" pitchFamily="18" charset="0"/>
              </a:rPr>
              <a:t> </a:t>
            </a:r>
            <a:r>
              <a:rPr lang="en-US" altLang="en-US" sz="1600" dirty="0" err="1">
                <a:latin typeface="Times New Roman" panose="02020603050405020304" pitchFamily="18" charset="0"/>
                <a:ea typeface="Calibri" panose="020F0502020204030204" pitchFamily="34" charset="0"/>
                <a:cs typeface="Times New Roman" panose="02020603050405020304" pitchFamily="18" charset="0"/>
              </a:rPr>
              <a:t>hạn</a:t>
            </a:r>
            <a:r>
              <a:rPr lang="en-US" altLang="en-US" sz="1600" dirty="0">
                <a:latin typeface="Times New Roman" panose="02020603050405020304" pitchFamily="18" charset="0"/>
                <a:ea typeface="Calibri" panose="020F0502020204030204" pitchFamily="34" charset="0"/>
                <a:cs typeface="Times New Roman" panose="02020603050405020304" pitchFamily="18" charset="0"/>
              </a:rPr>
              <a:t> </a:t>
            </a:r>
            <a:r>
              <a:rPr lang="en-US" altLang="en-US" sz="1600" dirty="0" err="1">
                <a:latin typeface="Times New Roman" panose="02020603050405020304" pitchFamily="18" charset="0"/>
                <a:ea typeface="Calibri" panose="020F0502020204030204" pitchFamily="34" charset="0"/>
                <a:cs typeface="Times New Roman" panose="02020603050405020304" pitchFamily="18" charset="0"/>
              </a:rPr>
              <a:t>chế</a:t>
            </a:r>
            <a:r>
              <a:rPr lang="en-US" altLang="en-US" sz="1600" dirty="0">
                <a:latin typeface="Times New Roman" panose="02020603050405020304" pitchFamily="18" charset="0"/>
                <a:ea typeface="Calibri" panose="020F0502020204030204" pitchFamily="34" charset="0"/>
                <a:cs typeface="Times New Roman" panose="02020603050405020304" pitchFamily="18" charset="0"/>
              </a:rPr>
              <a:t> </a:t>
            </a:r>
            <a:r>
              <a:rPr lang="en-US" altLang="en-US" sz="1600" dirty="0" err="1">
                <a:latin typeface="Times New Roman" panose="02020603050405020304" pitchFamily="18" charset="0"/>
                <a:ea typeface="Calibri" panose="020F0502020204030204" pitchFamily="34" charset="0"/>
                <a:cs typeface="Times New Roman" panose="02020603050405020304" pitchFamily="18" charset="0"/>
              </a:rPr>
              <a:t>loại</a:t>
            </a:r>
            <a:r>
              <a:rPr lang="en-US" altLang="en-US" sz="1600" dirty="0">
                <a:latin typeface="Times New Roman" panose="02020603050405020304" pitchFamily="18" charset="0"/>
                <a:ea typeface="Calibri" panose="020F0502020204030204" pitchFamily="34" charset="0"/>
                <a:cs typeface="Times New Roman" panose="02020603050405020304" pitchFamily="18" charset="0"/>
              </a:rPr>
              <a:t> </a:t>
            </a:r>
            <a:r>
              <a:rPr lang="en-US" altLang="en-US" sz="1600">
                <a:latin typeface="Times New Roman" panose="02020603050405020304" pitchFamily="18" charset="0"/>
                <a:ea typeface="Calibri" panose="020F0502020204030204" pitchFamily="34" charset="0"/>
                <a:cs typeface="Times New Roman" panose="02020603050405020304" pitchFamily="18" charset="0"/>
              </a:rPr>
              <a:t>blue </a:t>
            </a:r>
            <a:r>
              <a:rPr lang="en-US" altLang="en-US" sz="1600" smtClean="0">
                <a:latin typeface="Times New Roman" panose="02020603050405020304" pitchFamily="18" charset="0"/>
                <a:ea typeface="Calibri" panose="020F0502020204030204" pitchFamily="34" charset="0"/>
                <a:cs typeface="Times New Roman" panose="02020603050405020304" pitchFamily="18" charset="0"/>
              </a:rPr>
              <a:t>400 ÷ 460nm</a:t>
            </a:r>
            <a:r>
              <a:rPr lang="en-US" altLang="en-US" sz="1600" dirty="0">
                <a:latin typeface="Times New Roman" panose="02020603050405020304" pitchFamily="18" charset="0"/>
                <a:ea typeface="Calibri" panose="020F0502020204030204" pitchFamily="34" charset="0"/>
                <a:cs typeface="Times New Roman" panose="02020603050405020304" pitchFamily="18" charset="0"/>
              </a:rPr>
              <a:t>. Song </a:t>
            </a:r>
            <a:r>
              <a:rPr lang="en-US" altLang="en-US" sz="1600" dirty="0" err="1">
                <a:latin typeface="Times New Roman" panose="02020603050405020304" pitchFamily="18" charset="0"/>
                <a:ea typeface="Calibri" panose="020F0502020204030204" pitchFamily="34" charset="0"/>
                <a:cs typeface="Times New Roman" panose="02020603050405020304" pitchFamily="18" charset="0"/>
              </a:rPr>
              <a:t>lại</a:t>
            </a:r>
            <a:r>
              <a:rPr lang="en-US" altLang="en-US" sz="1600" dirty="0">
                <a:latin typeface="Times New Roman" panose="02020603050405020304" pitchFamily="18" charset="0"/>
                <a:ea typeface="Calibri" panose="020F0502020204030204" pitchFamily="34" charset="0"/>
                <a:cs typeface="Times New Roman" panose="02020603050405020304" pitchFamily="18" charset="0"/>
              </a:rPr>
              <a:t> </a:t>
            </a:r>
            <a:r>
              <a:rPr lang="en-US" altLang="en-US" sz="1600" dirty="0" err="1">
                <a:latin typeface="Times New Roman" panose="02020603050405020304" pitchFamily="18" charset="0"/>
                <a:ea typeface="Calibri" panose="020F0502020204030204" pitchFamily="34" charset="0"/>
                <a:cs typeface="Times New Roman" panose="02020603050405020304" pitchFamily="18" charset="0"/>
              </a:rPr>
              <a:t>cần</a:t>
            </a:r>
            <a:r>
              <a:rPr lang="en-US" altLang="en-US" sz="1600" dirty="0">
                <a:latin typeface="Times New Roman" panose="02020603050405020304" pitchFamily="18" charset="0"/>
                <a:ea typeface="Calibri" panose="020F0502020204030204" pitchFamily="34" charset="0"/>
                <a:cs typeface="Times New Roman" panose="02020603050405020304" pitchFamily="18" charset="0"/>
              </a:rPr>
              <a:t> </a:t>
            </a:r>
            <a:r>
              <a:rPr lang="en-US" altLang="en-US" sz="1600" dirty="0" err="1">
                <a:latin typeface="Times New Roman" panose="02020603050405020304" pitchFamily="18" charset="0"/>
                <a:ea typeface="Calibri" panose="020F0502020204030204" pitchFamily="34" charset="0"/>
                <a:cs typeface="Times New Roman" panose="02020603050405020304" pitchFamily="18" charset="0"/>
              </a:rPr>
              <a:t>tăng</a:t>
            </a:r>
            <a:r>
              <a:rPr lang="en-US" altLang="en-US" sz="1600" dirty="0">
                <a:latin typeface="Times New Roman" panose="02020603050405020304" pitchFamily="18" charset="0"/>
                <a:ea typeface="Calibri" panose="020F0502020204030204" pitchFamily="34" charset="0"/>
                <a:cs typeface="Times New Roman" panose="02020603050405020304" pitchFamily="18" charset="0"/>
              </a:rPr>
              <a:t> blue </a:t>
            </a:r>
            <a:r>
              <a:rPr lang="en-US" altLang="en-US" sz="1600" dirty="0" err="1">
                <a:latin typeface="Times New Roman" panose="02020603050405020304" pitchFamily="18" charset="0"/>
                <a:ea typeface="Calibri" panose="020F0502020204030204" pitchFamily="34" charset="0"/>
                <a:cs typeface="Times New Roman" panose="02020603050405020304" pitchFamily="18" charset="0"/>
              </a:rPr>
              <a:t>bước</a:t>
            </a:r>
            <a:r>
              <a:rPr lang="en-US" altLang="en-US" sz="1600" dirty="0">
                <a:latin typeface="Times New Roman" panose="02020603050405020304" pitchFamily="18" charset="0"/>
                <a:ea typeface="Calibri" panose="020F0502020204030204" pitchFamily="34" charset="0"/>
                <a:cs typeface="Times New Roman" panose="02020603050405020304" pitchFamily="18" charset="0"/>
              </a:rPr>
              <a:t> </a:t>
            </a:r>
            <a:r>
              <a:rPr lang="en-US" altLang="en-US" sz="1600" err="1">
                <a:latin typeface="Times New Roman" panose="02020603050405020304" pitchFamily="18" charset="0"/>
                <a:ea typeface="Calibri" panose="020F0502020204030204" pitchFamily="34" charset="0"/>
                <a:cs typeface="Times New Roman" panose="02020603050405020304" pitchFamily="18" charset="0"/>
              </a:rPr>
              <a:t>sóng</a:t>
            </a:r>
            <a:r>
              <a:rPr lang="en-US" altLang="en-US" sz="1600">
                <a:latin typeface="Times New Roman" panose="02020603050405020304" pitchFamily="18" charset="0"/>
                <a:ea typeface="Calibri" panose="020F0502020204030204" pitchFamily="34" charset="0"/>
                <a:cs typeface="Times New Roman" panose="02020603050405020304" pitchFamily="18" charset="0"/>
              </a:rPr>
              <a:t> </a:t>
            </a:r>
            <a:r>
              <a:rPr lang="en-US" altLang="en-US" sz="1600" smtClean="0">
                <a:latin typeface="Times New Roman" panose="02020603050405020304" pitchFamily="18" charset="0"/>
                <a:ea typeface="Calibri" panose="020F0502020204030204" pitchFamily="34" charset="0"/>
                <a:cs typeface="Times New Roman" panose="02020603050405020304" pitchFamily="18" charset="0"/>
              </a:rPr>
              <a:t>460 ÷ 480nm </a:t>
            </a:r>
            <a:r>
              <a:rPr lang="en-US" altLang="en-US" sz="1600" dirty="0" err="1">
                <a:latin typeface="Times New Roman" panose="02020603050405020304" pitchFamily="18" charset="0"/>
                <a:ea typeface="Calibri" panose="020F0502020204030204" pitchFamily="34" charset="0"/>
                <a:cs typeface="Times New Roman" panose="02020603050405020304" pitchFamily="18" charset="0"/>
              </a:rPr>
              <a:t>gần</a:t>
            </a:r>
            <a:r>
              <a:rPr lang="en-US" altLang="en-US" sz="1600" dirty="0">
                <a:latin typeface="Times New Roman" panose="02020603050405020304" pitchFamily="18" charset="0"/>
                <a:ea typeface="Calibri" panose="020F0502020204030204" pitchFamily="34" charset="0"/>
                <a:cs typeface="Times New Roman" panose="02020603050405020304" pitchFamily="18" charset="0"/>
              </a:rPr>
              <a:t> </a:t>
            </a:r>
            <a:r>
              <a:rPr lang="en-US" altLang="en-US" sz="1600" dirty="0" err="1">
                <a:latin typeface="Times New Roman" panose="02020603050405020304" pitchFamily="18" charset="0"/>
                <a:ea typeface="Calibri" panose="020F0502020204030204" pitchFamily="34" charset="0"/>
                <a:cs typeface="Times New Roman" panose="02020603050405020304" pitchFamily="18" charset="0"/>
              </a:rPr>
              <a:t>với</a:t>
            </a:r>
            <a:r>
              <a:rPr lang="en-US" altLang="en-US" sz="1600" dirty="0">
                <a:latin typeface="Times New Roman" panose="02020603050405020304" pitchFamily="18" charset="0"/>
                <a:ea typeface="Calibri" panose="020F0502020204030204" pitchFamily="34" charset="0"/>
                <a:cs typeface="Times New Roman" panose="02020603050405020304" pitchFamily="18" charset="0"/>
              </a:rPr>
              <a:t> </a:t>
            </a:r>
            <a:r>
              <a:rPr lang="en-US" altLang="en-US" sz="1600" dirty="0" err="1">
                <a:latin typeface="Times New Roman" panose="02020603050405020304" pitchFamily="18" charset="0"/>
                <a:ea typeface="Calibri" panose="020F0502020204030204" pitchFamily="34" charset="0"/>
                <a:cs typeface="Times New Roman" panose="02020603050405020304" pitchFamily="18" charset="0"/>
              </a:rPr>
              <a:t>phổ</a:t>
            </a:r>
            <a:r>
              <a:rPr lang="en-US" altLang="en-US" sz="1600" dirty="0">
                <a:latin typeface="Times New Roman" panose="02020603050405020304" pitchFamily="18" charset="0"/>
                <a:ea typeface="Calibri" panose="020F0502020204030204" pitchFamily="34" charset="0"/>
                <a:cs typeface="Times New Roman" panose="02020603050405020304" pitchFamily="18" charset="0"/>
              </a:rPr>
              <a:t> </a:t>
            </a:r>
            <a:r>
              <a:rPr lang="en-US" altLang="en-US" sz="1600" dirty="0" err="1">
                <a:latin typeface="Times New Roman" panose="02020603050405020304" pitchFamily="18" charset="0"/>
                <a:ea typeface="Calibri" panose="020F0502020204030204" pitchFamily="34" charset="0"/>
                <a:cs typeface="Times New Roman" panose="02020603050405020304" pitchFamily="18" charset="0"/>
              </a:rPr>
              <a:t>ánh</a:t>
            </a:r>
            <a:r>
              <a:rPr lang="en-US" altLang="en-US" sz="1600" dirty="0">
                <a:latin typeface="Times New Roman" panose="02020603050405020304" pitchFamily="18" charset="0"/>
                <a:ea typeface="Calibri" panose="020F0502020204030204" pitchFamily="34" charset="0"/>
                <a:cs typeface="Times New Roman" panose="02020603050405020304" pitchFamily="18" charset="0"/>
              </a:rPr>
              <a:t> </a:t>
            </a:r>
            <a:r>
              <a:rPr lang="en-US" altLang="en-US" sz="1600" dirty="0" err="1">
                <a:latin typeface="Times New Roman" panose="02020603050405020304" pitchFamily="18" charset="0"/>
                <a:ea typeface="Calibri" panose="020F0502020204030204" pitchFamily="34" charset="0"/>
                <a:cs typeface="Times New Roman" panose="02020603050405020304" pitchFamily="18" charset="0"/>
              </a:rPr>
              <a:t>sáng</a:t>
            </a:r>
            <a:r>
              <a:rPr lang="en-US" altLang="en-US" sz="1600" dirty="0">
                <a:latin typeface="Times New Roman" panose="02020603050405020304" pitchFamily="18" charset="0"/>
                <a:ea typeface="Calibri" panose="020F0502020204030204" pitchFamily="34" charset="0"/>
                <a:cs typeface="Times New Roman" panose="02020603050405020304" pitchFamily="18" charset="0"/>
              </a:rPr>
              <a:t> ban </a:t>
            </a:r>
            <a:r>
              <a:rPr lang="en-US" altLang="en-US" sz="1600" dirty="0" err="1">
                <a:latin typeface="Times New Roman" panose="02020603050405020304" pitchFamily="18" charset="0"/>
                <a:ea typeface="Calibri" panose="020F0502020204030204" pitchFamily="34" charset="0"/>
                <a:cs typeface="Times New Roman" panose="02020603050405020304" pitchFamily="18" charset="0"/>
              </a:rPr>
              <a:t>ngày</a:t>
            </a:r>
            <a:endParaRPr lang="en-US" altLang="en-US" sz="1600" dirty="0">
              <a:latin typeface="Times New Roman" panose="02020603050405020304" pitchFamily="18" charset="0"/>
              <a:ea typeface="Calibri" panose="020F0502020204030204" pitchFamily="34" charset="0"/>
              <a:cs typeface="Times New Roman" panose="02020603050405020304" pitchFamily="18" charset="0"/>
            </a:endParaRPr>
          </a:p>
        </p:txBody>
      </p:sp>
      <p:cxnSp>
        <p:nvCxnSpPr>
          <p:cNvPr id="18" name="Straight Arrow Connector 17"/>
          <p:cNvCxnSpPr>
            <a:stCxn id="13" idx="3"/>
          </p:cNvCxnSpPr>
          <p:nvPr/>
        </p:nvCxnSpPr>
        <p:spPr>
          <a:xfrm>
            <a:off x="6564702" y="4499571"/>
            <a:ext cx="1595887" cy="779795"/>
          </a:xfrm>
          <a:prstGeom prst="straightConnector1">
            <a:avLst/>
          </a:prstGeom>
          <a:ln w="19050">
            <a:solidFill>
              <a:schemeClr val="accent1">
                <a:lumMod val="75000"/>
              </a:schemeClr>
            </a:solidFill>
            <a:tailEnd type="triangle"/>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5528401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764E1EF-3D56-4E69-BA1E-8DC5F942F051}"/>
              </a:ext>
            </a:extLst>
          </p:cNvPr>
          <p:cNvPicPr>
            <a:picLocks noChangeAspect="1"/>
          </p:cNvPicPr>
          <p:nvPr/>
        </p:nvPicPr>
        <p:blipFill>
          <a:blip r:embed="rId2"/>
          <a:stretch>
            <a:fillRect/>
          </a:stretch>
        </p:blipFill>
        <p:spPr>
          <a:xfrm>
            <a:off x="7884851" y="3885232"/>
            <a:ext cx="4168809" cy="2972768"/>
          </a:xfrm>
          <a:prstGeom prst="rect">
            <a:avLst/>
          </a:prstGeom>
        </p:spPr>
      </p:pic>
      <p:sp>
        <p:nvSpPr>
          <p:cNvPr id="5" name="TextBox 4">
            <a:extLst>
              <a:ext uri="{FF2B5EF4-FFF2-40B4-BE49-F238E27FC236}">
                <a16:creationId xmlns:a16="http://schemas.microsoft.com/office/drawing/2014/main" id="{455B981E-F90A-4789-ADD1-A3F15569E0BD}"/>
              </a:ext>
            </a:extLst>
          </p:cNvPr>
          <p:cNvSpPr txBox="1"/>
          <p:nvPr/>
        </p:nvSpPr>
        <p:spPr>
          <a:xfrm>
            <a:off x="1014769" y="5084337"/>
            <a:ext cx="6096000" cy="845424"/>
          </a:xfrm>
          <a:prstGeom prst="rect">
            <a:avLst/>
          </a:prstGeom>
          <a:noFill/>
        </p:spPr>
        <p:txBody>
          <a:bodyPr wrap="square">
            <a:spAutoFit/>
          </a:bodyPr>
          <a:lstStyle/>
          <a:p>
            <a:pPr algn="just">
              <a:lnSpc>
                <a:spcPct val="120000"/>
              </a:lnSpc>
            </a:pPr>
            <a:r>
              <a:rPr lang="it-IT" sz="1400" dirty="0">
                <a:latin typeface="Times New Roman" panose="02020603050405020304" pitchFamily="18" charset="0"/>
                <a:ea typeface="Calibri" panose="020F0502020204030204" pitchFamily="34" charset="0"/>
                <a:cs typeface="Times New Roman" panose="02020603050405020304" pitchFamily="18" charset="0"/>
              </a:rPr>
              <a:t>LED Sunlike có chỉ số hoàn màu cao (Ra = 97) phản ánh trung thực màu sắc cho thị giác, phổ giống với ánh sáng ban ngày nên có tác dụng sinh học tốt, áp dụng rất hiệu quả cho giải pháp chiếu sáng HCL.</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6" name="Picture 5"/>
          <p:cNvPicPr>
            <a:picLocks noChangeAspect="1"/>
          </p:cNvPicPr>
          <p:nvPr/>
        </p:nvPicPr>
        <p:blipFill>
          <a:blip r:embed="rId3"/>
          <a:stretch>
            <a:fillRect/>
          </a:stretch>
        </p:blipFill>
        <p:spPr>
          <a:xfrm>
            <a:off x="0" y="0"/>
            <a:ext cx="3667125" cy="885825"/>
          </a:xfrm>
          <a:prstGeom prst="rect">
            <a:avLst/>
          </a:prstGeom>
        </p:spPr>
      </p:pic>
      <p:pic>
        <p:nvPicPr>
          <p:cNvPr id="7" name="Picture 6"/>
          <p:cNvPicPr>
            <a:picLocks noChangeAspect="1"/>
          </p:cNvPicPr>
          <p:nvPr/>
        </p:nvPicPr>
        <p:blipFill>
          <a:blip r:embed="rId4"/>
          <a:stretch>
            <a:fillRect/>
          </a:stretch>
        </p:blipFill>
        <p:spPr>
          <a:xfrm>
            <a:off x="1015805" y="1381140"/>
            <a:ext cx="3821772" cy="2686515"/>
          </a:xfrm>
          <a:prstGeom prst="rect">
            <a:avLst/>
          </a:prstGeom>
        </p:spPr>
      </p:pic>
      <p:pic>
        <p:nvPicPr>
          <p:cNvPr id="8" name="Picture 7"/>
          <p:cNvPicPr>
            <a:picLocks noChangeAspect="1"/>
          </p:cNvPicPr>
          <p:nvPr/>
        </p:nvPicPr>
        <p:blipFill>
          <a:blip r:embed="rId5"/>
          <a:stretch>
            <a:fillRect/>
          </a:stretch>
        </p:blipFill>
        <p:spPr>
          <a:xfrm>
            <a:off x="1015805" y="4154010"/>
            <a:ext cx="3793074" cy="603444"/>
          </a:xfrm>
          <a:prstGeom prst="rect">
            <a:avLst/>
          </a:prstGeom>
        </p:spPr>
      </p:pic>
      <p:sp>
        <p:nvSpPr>
          <p:cNvPr id="9" name="Rectangle 11">
            <a:extLst>
              <a:ext uri="{FF2B5EF4-FFF2-40B4-BE49-F238E27FC236}">
                <a16:creationId xmlns:a16="http://schemas.microsoft.com/office/drawing/2014/main" id="{F72BC48E-4A0E-4B8E-B296-26996CB8C3FD}"/>
              </a:ext>
            </a:extLst>
          </p:cNvPr>
          <p:cNvSpPr>
            <a:spLocks noChangeArrowheads="1"/>
          </p:cNvSpPr>
          <p:nvPr/>
        </p:nvSpPr>
        <p:spPr bwMode="auto">
          <a:xfrm>
            <a:off x="834786" y="951229"/>
            <a:ext cx="10762260" cy="363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10000"/>
              </a:lnSpc>
              <a:spcBef>
                <a:spcPct val="0"/>
              </a:spcBef>
              <a:spcAft>
                <a:spcPts val="600"/>
              </a:spcAft>
              <a:buFontTx/>
              <a:buNone/>
            </a:pPr>
            <a:r>
              <a:rPr lang="en-US" altLang="en-US" sz="1600" smtClean="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Đánh giá thông qua tiêu chuẩn </a:t>
            </a:r>
            <a:r>
              <a:rPr lang="en-US" altLang="en-US" sz="1600" b="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IEC 62471</a:t>
            </a:r>
            <a:r>
              <a:rPr lang="en-US" altLang="en-US" sz="1600" b="1" smtClean="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đánh giá độ an toàn quang sinh học của đèn và hệ thống đèn </a:t>
            </a:r>
            <a:r>
              <a:rPr lang="en-US" altLang="en-US" sz="1600" smtClean="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(mức độ UV, HEV)</a:t>
            </a:r>
            <a:endParaRPr lang="en-US" altLang="en-US" sz="1600"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10" name="Picture 9"/>
          <p:cNvPicPr>
            <a:picLocks noChangeAspect="1"/>
          </p:cNvPicPr>
          <p:nvPr/>
        </p:nvPicPr>
        <p:blipFill>
          <a:blip r:embed="rId6"/>
          <a:stretch>
            <a:fillRect/>
          </a:stretch>
        </p:blipFill>
        <p:spPr>
          <a:xfrm>
            <a:off x="5501046" y="1611972"/>
            <a:ext cx="1609725" cy="1457325"/>
          </a:xfrm>
          <a:prstGeom prst="rect">
            <a:avLst/>
          </a:prstGeom>
        </p:spPr>
      </p:pic>
      <p:sp>
        <p:nvSpPr>
          <p:cNvPr id="11" name="Oval 10"/>
          <p:cNvSpPr/>
          <p:nvPr/>
        </p:nvSpPr>
        <p:spPr>
          <a:xfrm>
            <a:off x="3390181" y="4455732"/>
            <a:ext cx="465827" cy="383687"/>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F72BC48E-4A0E-4B8E-B296-26996CB8C3FD}"/>
              </a:ext>
            </a:extLst>
          </p:cNvPr>
          <p:cNvSpPr>
            <a:spLocks noChangeArrowheads="1"/>
          </p:cNvSpPr>
          <p:nvPr/>
        </p:nvSpPr>
        <p:spPr bwMode="auto">
          <a:xfrm>
            <a:off x="7110771" y="1830375"/>
            <a:ext cx="3210302" cy="3122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10000"/>
              </a:lnSpc>
              <a:spcBef>
                <a:spcPct val="0"/>
              </a:spcBef>
              <a:spcAft>
                <a:spcPts val="600"/>
              </a:spcAft>
              <a:buFontTx/>
              <a:buNone/>
            </a:pPr>
            <a:r>
              <a:rPr lang="en-US" altLang="en-US" sz="1400" smtClean="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Không nguy hại </a:t>
            </a:r>
            <a:endParaRPr lang="en-US" altLang="en-US" sz="14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13" name="Rectangle 12">
            <a:extLst>
              <a:ext uri="{FF2B5EF4-FFF2-40B4-BE49-F238E27FC236}">
                <a16:creationId xmlns:a16="http://schemas.microsoft.com/office/drawing/2014/main" id="{F72BC48E-4A0E-4B8E-B296-26996CB8C3FD}"/>
              </a:ext>
            </a:extLst>
          </p:cNvPr>
          <p:cNvSpPr>
            <a:spLocks noChangeArrowheads="1"/>
          </p:cNvSpPr>
          <p:nvPr/>
        </p:nvSpPr>
        <p:spPr bwMode="auto">
          <a:xfrm>
            <a:off x="7110768" y="2757228"/>
            <a:ext cx="3474106" cy="329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10000"/>
              </a:lnSpc>
              <a:spcBef>
                <a:spcPct val="0"/>
              </a:spcBef>
              <a:spcAft>
                <a:spcPts val="600"/>
              </a:spcAft>
              <a:buFontTx/>
              <a:buNone/>
            </a:pPr>
            <a:r>
              <a:rPr lang="en-US" altLang="en-US" sz="1400" smtClean="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Nguy hiểm ngay cả khi tiếp xúc thoáng qua</a:t>
            </a:r>
            <a:endParaRPr lang="en-US" altLang="en-US" sz="14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14" name="Rectangle 13">
            <a:extLst>
              <a:ext uri="{FF2B5EF4-FFF2-40B4-BE49-F238E27FC236}">
                <a16:creationId xmlns:a16="http://schemas.microsoft.com/office/drawing/2014/main" id="{F72BC48E-4A0E-4B8E-B296-26996CB8C3FD}"/>
              </a:ext>
            </a:extLst>
          </p:cNvPr>
          <p:cNvSpPr>
            <a:spLocks noChangeArrowheads="1"/>
          </p:cNvSpPr>
          <p:nvPr/>
        </p:nvSpPr>
        <p:spPr bwMode="auto">
          <a:xfrm>
            <a:off x="7110769" y="2427907"/>
            <a:ext cx="5009608" cy="329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10000"/>
              </a:lnSpc>
              <a:spcBef>
                <a:spcPct val="0"/>
              </a:spcBef>
              <a:spcAft>
                <a:spcPts val="600"/>
              </a:spcAft>
              <a:buFontTx/>
              <a:buNone/>
            </a:pPr>
            <a:r>
              <a:rPr lang="en-US" altLang="en-US" sz="1400" smtClean="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Không nguy hiểm do phản ứng ánh sáng chói hoặc khó chịu nhiệt</a:t>
            </a:r>
            <a:endParaRPr lang="en-US" altLang="en-US" sz="14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15" name="Rectangle 14">
            <a:extLst>
              <a:ext uri="{FF2B5EF4-FFF2-40B4-BE49-F238E27FC236}">
                <a16:creationId xmlns:a16="http://schemas.microsoft.com/office/drawing/2014/main" id="{F72BC48E-4A0E-4B8E-B296-26996CB8C3FD}"/>
              </a:ext>
            </a:extLst>
          </p:cNvPr>
          <p:cNvSpPr>
            <a:spLocks noChangeArrowheads="1"/>
          </p:cNvSpPr>
          <p:nvPr/>
        </p:nvSpPr>
        <p:spPr bwMode="auto">
          <a:xfrm>
            <a:off x="7110770" y="2106529"/>
            <a:ext cx="3968421" cy="329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10000"/>
              </a:lnSpc>
              <a:spcBef>
                <a:spcPct val="0"/>
              </a:spcBef>
              <a:spcAft>
                <a:spcPts val="600"/>
              </a:spcAft>
              <a:buFontTx/>
              <a:buNone/>
            </a:pPr>
            <a:r>
              <a:rPr lang="en-US" altLang="en-US" sz="1400" smtClean="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Không nguy hiểm dưới các hành vi thông thường</a:t>
            </a:r>
            <a:endParaRPr lang="en-US" altLang="en-US" sz="1400" b="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endParaRPr>
          </a:p>
        </p:txBody>
      </p:sp>
      <p:sp>
        <p:nvSpPr>
          <p:cNvPr id="16" name="TextBox 15">
            <a:extLst>
              <a:ext uri="{FF2B5EF4-FFF2-40B4-BE49-F238E27FC236}">
                <a16:creationId xmlns:a16="http://schemas.microsoft.com/office/drawing/2014/main" id="{455B981E-F90A-4789-ADD1-A3F15569E0BD}"/>
              </a:ext>
            </a:extLst>
          </p:cNvPr>
          <p:cNvSpPr txBox="1"/>
          <p:nvPr/>
        </p:nvSpPr>
        <p:spPr>
          <a:xfrm>
            <a:off x="1014768" y="6082695"/>
            <a:ext cx="6096000" cy="609398"/>
          </a:xfrm>
          <a:prstGeom prst="rect">
            <a:avLst/>
          </a:prstGeom>
          <a:noFill/>
        </p:spPr>
        <p:txBody>
          <a:bodyPr wrap="square">
            <a:spAutoFit/>
          </a:bodyPr>
          <a:lstStyle/>
          <a:p>
            <a:pPr algn="just">
              <a:lnSpc>
                <a:spcPct val="120000"/>
              </a:lnSpc>
            </a:pPr>
            <a:r>
              <a:rPr lang="it-IT" sz="1400" smtClean="0">
                <a:latin typeface="Times New Roman" panose="02020603050405020304" pitchFamily="18" charset="0"/>
                <a:ea typeface="Calibri" panose="020F0502020204030204" pitchFamily="34" charset="0"/>
                <a:cs typeface="Times New Roman" panose="02020603050405020304" pitchFamily="18" charset="0"/>
              </a:rPr>
              <a:t>Các ChipLED có nhiệt độ cao, độ hoàn màu thấp có nguy cơ cao về quang sinh học</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17" name="TextBox 16">
            <a:extLst>
              <a:ext uri="{FF2B5EF4-FFF2-40B4-BE49-F238E27FC236}">
                <a16:creationId xmlns:a16="http://schemas.microsoft.com/office/drawing/2014/main" id="{455B981E-F90A-4789-ADD1-A3F15569E0BD}"/>
              </a:ext>
            </a:extLst>
          </p:cNvPr>
          <p:cNvSpPr txBox="1"/>
          <p:nvPr/>
        </p:nvSpPr>
        <p:spPr>
          <a:xfrm>
            <a:off x="5501046" y="3213231"/>
            <a:ext cx="6096000" cy="609398"/>
          </a:xfrm>
          <a:prstGeom prst="rect">
            <a:avLst/>
          </a:prstGeom>
          <a:noFill/>
        </p:spPr>
        <p:txBody>
          <a:bodyPr wrap="square">
            <a:spAutoFit/>
          </a:bodyPr>
          <a:lstStyle/>
          <a:p>
            <a:pPr algn="just">
              <a:lnSpc>
                <a:spcPct val="120000"/>
              </a:lnSpc>
            </a:pPr>
            <a:r>
              <a:rPr lang="it-IT" sz="1400" smtClean="0">
                <a:latin typeface="Times New Roman" panose="02020603050405020304" pitchFamily="18" charset="0"/>
                <a:ea typeface="Calibri" panose="020F0502020204030204" pitchFamily="34" charset="0"/>
                <a:cs typeface="Times New Roman" panose="02020603050405020304" pitchFamily="18" charset="0"/>
              </a:rPr>
              <a:t>Đánh giá theo mật độ năng lượng vùng ánh sáng xanh có hại trên tổng quang thông đèn phát ra</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6949619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3227382464"/>
              </p:ext>
            </p:extLst>
          </p:nvPr>
        </p:nvGraphicFramePr>
        <p:xfrm>
          <a:off x="1319089" y="1911378"/>
          <a:ext cx="9543694" cy="1828414"/>
        </p:xfrm>
        <a:graphic>
          <a:graphicData uri="http://schemas.openxmlformats.org/drawingml/2006/table">
            <a:tbl>
              <a:tblPr>
                <a:tableStyleId>{5C22544A-7EE6-4342-B048-85BDC9FD1C3A}</a:tableStyleId>
              </a:tblPr>
              <a:tblGrid>
                <a:gridCol w="865115">
                  <a:extLst>
                    <a:ext uri="{9D8B030D-6E8A-4147-A177-3AD203B41FA5}">
                      <a16:colId xmlns:a16="http://schemas.microsoft.com/office/drawing/2014/main" val="1167274801"/>
                    </a:ext>
                  </a:extLst>
                </a:gridCol>
                <a:gridCol w="900447">
                  <a:extLst>
                    <a:ext uri="{9D8B030D-6E8A-4147-A177-3AD203B41FA5}">
                      <a16:colId xmlns:a16="http://schemas.microsoft.com/office/drawing/2014/main" val="89029676"/>
                    </a:ext>
                  </a:extLst>
                </a:gridCol>
                <a:gridCol w="1109645">
                  <a:extLst>
                    <a:ext uri="{9D8B030D-6E8A-4147-A177-3AD203B41FA5}">
                      <a16:colId xmlns:a16="http://schemas.microsoft.com/office/drawing/2014/main" val="2630995852"/>
                    </a:ext>
                  </a:extLst>
                </a:gridCol>
                <a:gridCol w="1109645">
                  <a:extLst>
                    <a:ext uri="{9D8B030D-6E8A-4147-A177-3AD203B41FA5}">
                      <a16:colId xmlns:a16="http://schemas.microsoft.com/office/drawing/2014/main" val="162913072"/>
                    </a:ext>
                  </a:extLst>
                </a:gridCol>
                <a:gridCol w="1109645">
                  <a:extLst>
                    <a:ext uri="{9D8B030D-6E8A-4147-A177-3AD203B41FA5}">
                      <a16:colId xmlns:a16="http://schemas.microsoft.com/office/drawing/2014/main" val="3449574195"/>
                    </a:ext>
                  </a:extLst>
                </a:gridCol>
                <a:gridCol w="1171291">
                  <a:extLst>
                    <a:ext uri="{9D8B030D-6E8A-4147-A177-3AD203B41FA5}">
                      <a16:colId xmlns:a16="http://schemas.microsoft.com/office/drawing/2014/main" val="821404634"/>
                    </a:ext>
                  </a:extLst>
                </a:gridCol>
                <a:gridCol w="1158963">
                  <a:extLst>
                    <a:ext uri="{9D8B030D-6E8A-4147-A177-3AD203B41FA5}">
                      <a16:colId xmlns:a16="http://schemas.microsoft.com/office/drawing/2014/main" val="1991193285"/>
                    </a:ext>
                  </a:extLst>
                </a:gridCol>
                <a:gridCol w="1097315">
                  <a:extLst>
                    <a:ext uri="{9D8B030D-6E8A-4147-A177-3AD203B41FA5}">
                      <a16:colId xmlns:a16="http://schemas.microsoft.com/office/drawing/2014/main" val="3327940266"/>
                    </a:ext>
                  </a:extLst>
                </a:gridCol>
                <a:gridCol w="1021628">
                  <a:extLst>
                    <a:ext uri="{9D8B030D-6E8A-4147-A177-3AD203B41FA5}">
                      <a16:colId xmlns:a16="http://schemas.microsoft.com/office/drawing/2014/main" val="541443523"/>
                    </a:ext>
                  </a:extLst>
                </a:gridCol>
              </a:tblGrid>
              <a:tr h="417035">
                <a:tc gridSpan="2">
                  <a:txBody>
                    <a:bodyPr/>
                    <a:lstStyle/>
                    <a:p>
                      <a:pPr algn="ctr" fontAlgn="b"/>
                      <a:r>
                        <a:rPr lang="en-US" sz="1600" b="1" i="0" u="none" strike="noStrike" smtClean="0">
                          <a:solidFill>
                            <a:schemeClr val="dk1"/>
                          </a:solidFill>
                          <a:effectLst/>
                          <a:latin typeface="Times New Roman" panose="02020603050405020304" pitchFamily="18" charset="0"/>
                          <a:cs typeface="Times New Roman" panose="02020603050405020304" pitchFamily="18" charset="0"/>
                        </a:rPr>
                        <a:t>Thông</a:t>
                      </a:r>
                      <a:r>
                        <a:rPr lang="en-US" sz="1600" b="1" i="0" u="none" strike="noStrike" baseline="0" smtClean="0">
                          <a:solidFill>
                            <a:schemeClr val="dk1"/>
                          </a:solidFill>
                          <a:effectLst/>
                          <a:latin typeface="Times New Roman" panose="02020603050405020304" pitchFamily="18" charset="0"/>
                          <a:cs typeface="Times New Roman" panose="02020603050405020304" pitchFamily="18" charset="0"/>
                        </a:rPr>
                        <a:t> </a:t>
                      </a:r>
                      <a:r>
                        <a:rPr lang="en-US" sz="1600" b="1" i="0" u="none" strike="noStrike" baseline="0" smtClean="0">
                          <a:solidFill>
                            <a:schemeClr val="dk1"/>
                          </a:solidFill>
                          <a:effectLst/>
                          <a:latin typeface="Times New Roman" panose="02020603050405020304" pitchFamily="18" charset="0"/>
                          <a:cs typeface="Times New Roman" panose="02020603050405020304" pitchFamily="18" charset="0"/>
                        </a:rPr>
                        <a:t>số bán nguyệt</a:t>
                      </a:r>
                      <a:endParaRPr lang="en-US" sz="16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139" marR="9139" marT="9139" marB="0" anchor="ctr"/>
                </a:tc>
                <a:tc hMerge="1">
                  <a:txBody>
                    <a:bodyPr/>
                    <a:lstStyle/>
                    <a:p>
                      <a:pPr algn="ctr" fontAlgn="b"/>
                      <a:endParaRPr lang="en-US" sz="14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139" marR="9139" marT="9139" marB="0" anchor="ctr"/>
                </a:tc>
                <a:tc>
                  <a:txBody>
                    <a:bodyPr/>
                    <a:lstStyle/>
                    <a:p>
                      <a:pPr algn="ctr" fontAlgn="b"/>
                      <a:r>
                        <a:rPr lang="en-US" sz="1600" b="1" i="0" u="none" strike="noStrike" smtClean="0">
                          <a:solidFill>
                            <a:srgbClr val="000000"/>
                          </a:solidFill>
                          <a:effectLst/>
                          <a:latin typeface="Times New Roman" panose="02020603050405020304" pitchFamily="18" charset="0"/>
                          <a:cs typeface="Times New Roman" panose="02020603050405020304" pitchFamily="18" charset="0"/>
                        </a:rPr>
                        <a:t>Rạng</a:t>
                      </a:r>
                      <a:r>
                        <a:rPr lang="en-US" sz="1600" b="1" i="0" u="none" strike="noStrike" baseline="0" smtClean="0">
                          <a:solidFill>
                            <a:srgbClr val="000000"/>
                          </a:solidFill>
                          <a:effectLst/>
                          <a:latin typeface="Times New Roman" panose="02020603050405020304" pitchFamily="18" charset="0"/>
                          <a:cs typeface="Times New Roman" panose="02020603050405020304" pitchFamily="18" charset="0"/>
                        </a:rPr>
                        <a:t> Đông M26</a:t>
                      </a:r>
                      <a:endParaRPr lang="en-US" sz="16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139" marR="9139" marT="9139" marB="0" anchor="ct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US" sz="1600" b="1" i="0" u="none" strike="noStrike" smtClean="0">
                          <a:solidFill>
                            <a:srgbClr val="000000"/>
                          </a:solidFill>
                          <a:effectLst/>
                          <a:latin typeface="Times New Roman" panose="02020603050405020304" pitchFamily="18" charset="0"/>
                          <a:cs typeface="Times New Roman" panose="02020603050405020304" pitchFamily="18" charset="0"/>
                        </a:rPr>
                        <a:t>Rạng</a:t>
                      </a:r>
                      <a:r>
                        <a:rPr lang="en-US" sz="1600" b="1" i="0" u="none" strike="noStrike" baseline="0" smtClean="0">
                          <a:solidFill>
                            <a:srgbClr val="000000"/>
                          </a:solidFill>
                          <a:effectLst/>
                          <a:latin typeface="Times New Roman" panose="02020603050405020304" pitchFamily="18" charset="0"/>
                          <a:cs typeface="Times New Roman" panose="02020603050405020304" pitchFamily="18" charset="0"/>
                        </a:rPr>
                        <a:t> Đông M36</a:t>
                      </a:r>
                      <a:endParaRPr lang="en-US" sz="1600" b="1" i="0" u="none" strike="noStrike" smtClean="0">
                        <a:solidFill>
                          <a:srgbClr val="000000"/>
                        </a:solidFill>
                        <a:effectLst/>
                        <a:latin typeface="Times New Roman" panose="02020603050405020304" pitchFamily="18" charset="0"/>
                        <a:cs typeface="Times New Roman" panose="02020603050405020304" pitchFamily="18" charset="0"/>
                      </a:endParaRPr>
                    </a:p>
                  </a:txBody>
                  <a:tcPr marL="9139" marR="9139" marT="9139" marB="0" anchor="ctr"/>
                </a:tc>
                <a:tc>
                  <a:txBody>
                    <a:bodyPr/>
                    <a:lstStyle/>
                    <a:p>
                      <a:pPr algn="ctr" fontAlgn="b"/>
                      <a:r>
                        <a:rPr lang="en-US" sz="1600" b="1" u="none" strike="noStrike" dirty="0">
                          <a:effectLst/>
                          <a:latin typeface="Times New Roman" panose="02020603050405020304" pitchFamily="18" charset="0"/>
                          <a:cs typeface="Times New Roman" panose="02020603050405020304" pitchFamily="18" charset="0"/>
                        </a:rPr>
                        <a:t>VNE</a:t>
                      </a:r>
                      <a:endParaRPr lang="en-US" sz="16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139" marR="9139" marT="9139" marB="0" anchor="ctr"/>
                </a:tc>
                <a:tc>
                  <a:txBody>
                    <a:bodyPr/>
                    <a:lstStyle/>
                    <a:p>
                      <a:pPr algn="ctr" fontAlgn="b"/>
                      <a:r>
                        <a:rPr lang="en-US" sz="1600" b="1" u="none" strike="noStrike" dirty="0" err="1">
                          <a:effectLst/>
                          <a:latin typeface="Times New Roman" panose="02020603050405020304" pitchFamily="18" charset="0"/>
                          <a:cs typeface="Times New Roman" panose="02020603050405020304" pitchFamily="18" charset="0"/>
                        </a:rPr>
                        <a:t>Duhal</a:t>
                      </a:r>
                      <a:endParaRPr lang="en-US" sz="16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139" marR="9139" marT="9139" marB="0" anchor="ctr"/>
                </a:tc>
                <a:tc>
                  <a:txBody>
                    <a:bodyPr/>
                    <a:lstStyle/>
                    <a:p>
                      <a:pPr algn="ctr" fontAlgn="b"/>
                      <a:r>
                        <a:rPr lang="en-US" sz="1600" b="1" u="none" strike="noStrike" dirty="0">
                          <a:effectLst/>
                          <a:latin typeface="Times New Roman" panose="02020603050405020304" pitchFamily="18" charset="0"/>
                          <a:cs typeface="Times New Roman" panose="02020603050405020304" pitchFamily="18" charset="0"/>
                        </a:rPr>
                        <a:t>TLC</a:t>
                      </a:r>
                      <a:endParaRPr lang="en-US" sz="16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139" marR="9139" marT="9139" marB="0" anchor="ctr"/>
                </a:tc>
                <a:tc>
                  <a:txBody>
                    <a:bodyPr/>
                    <a:lstStyle/>
                    <a:p>
                      <a:pPr algn="ctr" fontAlgn="b"/>
                      <a:r>
                        <a:rPr lang="en-US" sz="1600" b="1" u="none" strike="noStrike" smtClean="0">
                          <a:effectLst/>
                          <a:latin typeface="Times New Roman" panose="02020603050405020304" pitchFamily="18" charset="0"/>
                          <a:cs typeface="Times New Roman" panose="02020603050405020304" pitchFamily="18" charset="0"/>
                        </a:rPr>
                        <a:t>Sunhouse</a:t>
                      </a:r>
                      <a:endParaRPr lang="en-US" sz="16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139" marR="9139" marT="9139" marB="0" anchor="ctr"/>
                </a:tc>
                <a:tc>
                  <a:txBody>
                    <a:bodyPr/>
                    <a:lstStyle/>
                    <a:p>
                      <a:pPr algn="ctr" fontAlgn="b"/>
                      <a:r>
                        <a:rPr lang="en-US" sz="1600" b="1" u="none" strike="noStrike" dirty="0">
                          <a:effectLst/>
                          <a:latin typeface="Times New Roman" panose="02020603050405020304" pitchFamily="18" charset="0"/>
                          <a:cs typeface="Times New Roman" panose="02020603050405020304" pitchFamily="18" charset="0"/>
                        </a:rPr>
                        <a:t>HG</a:t>
                      </a:r>
                      <a:endParaRPr lang="en-US" sz="16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139" marR="9139" marT="9139" marB="0" anchor="ctr"/>
                </a:tc>
                <a:extLst>
                  <a:ext uri="{0D108BD9-81ED-4DB2-BD59-A6C34878D82A}">
                    <a16:rowId xmlns:a16="http://schemas.microsoft.com/office/drawing/2014/main" val="3971480777"/>
                  </a:ext>
                </a:extLst>
              </a:tr>
              <a:tr h="322528">
                <a:tc rowSpan="2">
                  <a:txBody>
                    <a:bodyPr/>
                    <a:lstStyle/>
                    <a:p>
                      <a:pPr algn="ctr" fontAlgn="ctr"/>
                      <a:r>
                        <a:rPr lang="en-US" sz="1600" b="1" u="none" strike="noStrike" dirty="0" err="1">
                          <a:effectLst/>
                          <a:latin typeface="Times New Roman" panose="02020603050405020304" pitchFamily="18" charset="0"/>
                          <a:cs typeface="Times New Roman" panose="02020603050405020304" pitchFamily="18" charset="0"/>
                        </a:rPr>
                        <a:t>Độ</a:t>
                      </a:r>
                      <a:r>
                        <a:rPr lang="en-US" sz="1600" b="1" u="none" strike="noStrike" dirty="0">
                          <a:effectLst/>
                          <a:latin typeface="Times New Roman" panose="02020603050405020304" pitchFamily="18" charset="0"/>
                          <a:cs typeface="Times New Roman" panose="02020603050405020304" pitchFamily="18" charset="0"/>
                        </a:rPr>
                        <a:t> </a:t>
                      </a:r>
                      <a:r>
                        <a:rPr lang="en-US" sz="1600" b="1" u="none" strike="noStrike" dirty="0" err="1">
                          <a:effectLst/>
                          <a:latin typeface="Times New Roman" panose="02020603050405020304" pitchFamily="18" charset="0"/>
                          <a:cs typeface="Times New Roman" panose="02020603050405020304" pitchFamily="18" charset="0"/>
                        </a:rPr>
                        <a:t>hoàn</a:t>
                      </a:r>
                      <a:r>
                        <a:rPr lang="en-US" sz="1600" b="1" u="none" strike="noStrike" dirty="0">
                          <a:effectLst/>
                          <a:latin typeface="Times New Roman" panose="02020603050405020304" pitchFamily="18" charset="0"/>
                          <a:cs typeface="Times New Roman" panose="02020603050405020304" pitchFamily="18" charset="0"/>
                        </a:rPr>
                        <a:t> </a:t>
                      </a:r>
                      <a:r>
                        <a:rPr lang="en-US" sz="1600" b="1" u="none" strike="noStrike" dirty="0" err="1">
                          <a:effectLst/>
                          <a:latin typeface="Times New Roman" panose="02020603050405020304" pitchFamily="18" charset="0"/>
                          <a:cs typeface="Times New Roman" panose="02020603050405020304" pitchFamily="18" charset="0"/>
                        </a:rPr>
                        <a:t>màu</a:t>
                      </a:r>
                      <a:endParaRPr lang="en-US" sz="16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139" marR="9139" marT="9139" marB="0" anchor="ctr"/>
                </a:tc>
                <a:tc>
                  <a:txBody>
                    <a:bodyPr/>
                    <a:lstStyle/>
                    <a:p>
                      <a:pPr algn="ctr" fontAlgn="ctr"/>
                      <a:r>
                        <a:rPr lang="en-US" sz="1600" u="none" strike="noStrike">
                          <a:effectLst/>
                          <a:latin typeface="Times New Roman" panose="02020603050405020304" pitchFamily="18" charset="0"/>
                          <a:cs typeface="Times New Roman" panose="02020603050405020304" pitchFamily="18" charset="0"/>
                        </a:rPr>
                        <a:t>Công bố</a:t>
                      </a:r>
                      <a:endParaRPr lang="en-US" sz="1600" b="0" i="0" u="none" strike="noStrike">
                        <a:solidFill>
                          <a:srgbClr val="000000"/>
                        </a:solidFill>
                        <a:effectLst/>
                        <a:latin typeface="Times New Roman" panose="02020603050405020304" pitchFamily="18" charset="0"/>
                        <a:cs typeface="Times New Roman" panose="02020603050405020304" pitchFamily="18" charset="0"/>
                      </a:endParaRPr>
                    </a:p>
                  </a:txBody>
                  <a:tcPr marL="9139" marR="9139" marT="9139" marB="0" anchor="ctr"/>
                </a:tc>
                <a:tc>
                  <a:txBody>
                    <a:bodyPr/>
                    <a:lstStyle/>
                    <a:p>
                      <a:pPr algn="ctr" fontAlgn="ctr"/>
                      <a:r>
                        <a:rPr lang="en-US" sz="1600" b="0" i="0" u="none" strike="noStrike" smtClean="0">
                          <a:solidFill>
                            <a:srgbClr val="000000"/>
                          </a:solidFill>
                          <a:effectLst/>
                          <a:latin typeface="Times New Roman" panose="02020603050405020304" pitchFamily="18" charset="0"/>
                          <a:cs typeface="Times New Roman" panose="02020603050405020304" pitchFamily="18" charset="0"/>
                        </a:rPr>
                        <a:t>CRI 80</a:t>
                      </a:r>
                      <a:endParaRPr lang="en-US" sz="1600" b="0" i="0" u="none" strike="noStrike">
                        <a:solidFill>
                          <a:srgbClr val="000000"/>
                        </a:solidFill>
                        <a:effectLst/>
                        <a:latin typeface="Times New Roman" panose="02020603050405020304" pitchFamily="18" charset="0"/>
                        <a:cs typeface="Times New Roman" panose="02020603050405020304" pitchFamily="18" charset="0"/>
                      </a:endParaRPr>
                    </a:p>
                  </a:txBody>
                  <a:tcPr marL="9139" marR="9139" marT="9139" marB="0" anchor="ct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600" b="0" i="0" u="none" strike="noStrike" smtClean="0">
                          <a:solidFill>
                            <a:srgbClr val="000000"/>
                          </a:solidFill>
                          <a:effectLst/>
                          <a:latin typeface="Times New Roman" panose="02020603050405020304" pitchFamily="18" charset="0"/>
                          <a:cs typeface="Times New Roman" panose="02020603050405020304" pitchFamily="18" charset="0"/>
                        </a:rPr>
                        <a:t>CRI 80</a:t>
                      </a:r>
                    </a:p>
                    <a:p>
                      <a:pPr algn="ctr" fontAlgn="ctr"/>
                      <a:endParaRPr lang="en-US" sz="1600" b="0" i="0" u="none" strike="noStrike">
                        <a:solidFill>
                          <a:srgbClr val="000000"/>
                        </a:solidFill>
                        <a:effectLst/>
                        <a:latin typeface="Times New Roman" panose="02020603050405020304" pitchFamily="18" charset="0"/>
                        <a:cs typeface="Times New Roman" panose="02020603050405020304" pitchFamily="18" charset="0"/>
                      </a:endParaRPr>
                    </a:p>
                  </a:txBody>
                  <a:tcPr marL="9139" marR="9139" marT="9139" marB="0" anchor="ctr"/>
                </a:tc>
                <a:tc>
                  <a:txBody>
                    <a:bodyPr/>
                    <a:lstStyle/>
                    <a:p>
                      <a:pPr algn="ctr" fontAlgn="ctr"/>
                      <a:r>
                        <a:rPr lang="en-US" sz="1600" u="none" strike="noStrike">
                          <a:effectLst/>
                          <a:latin typeface="Times New Roman" panose="02020603050405020304" pitchFamily="18" charset="0"/>
                          <a:cs typeface="Times New Roman" panose="02020603050405020304" pitchFamily="18" charset="0"/>
                        </a:rPr>
                        <a:t>Không công bố</a:t>
                      </a:r>
                      <a:endParaRPr lang="en-US" sz="1600" b="0" i="0" u="none" strike="noStrike">
                        <a:solidFill>
                          <a:srgbClr val="000000"/>
                        </a:solidFill>
                        <a:effectLst/>
                        <a:latin typeface="Times New Roman" panose="02020603050405020304" pitchFamily="18" charset="0"/>
                        <a:cs typeface="Times New Roman" panose="02020603050405020304" pitchFamily="18" charset="0"/>
                      </a:endParaRPr>
                    </a:p>
                  </a:txBody>
                  <a:tcPr marL="9139" marR="9139" marT="9139" marB="0" anchor="ctr"/>
                </a:tc>
                <a:tc>
                  <a:txBody>
                    <a:bodyPr/>
                    <a:lstStyle/>
                    <a:p>
                      <a:pPr algn="ctr" fontAlgn="ctr"/>
                      <a:r>
                        <a:rPr lang="en-US" sz="1600" u="none" strike="noStrike">
                          <a:effectLst/>
                          <a:latin typeface="Times New Roman" panose="02020603050405020304" pitchFamily="18" charset="0"/>
                          <a:cs typeface="Times New Roman" panose="02020603050405020304" pitchFamily="18" charset="0"/>
                        </a:rPr>
                        <a:t>CRI &gt;85</a:t>
                      </a:r>
                      <a:endParaRPr lang="en-US" sz="1600" b="0" i="0" u="none" strike="noStrike">
                        <a:solidFill>
                          <a:srgbClr val="000000"/>
                        </a:solidFill>
                        <a:effectLst/>
                        <a:latin typeface="Times New Roman" panose="02020603050405020304" pitchFamily="18" charset="0"/>
                        <a:cs typeface="Times New Roman" panose="02020603050405020304" pitchFamily="18" charset="0"/>
                      </a:endParaRPr>
                    </a:p>
                  </a:txBody>
                  <a:tcPr marL="9139" marR="9139" marT="9139" marB="0" anchor="ctr"/>
                </a:tc>
                <a:tc>
                  <a:txBody>
                    <a:bodyPr/>
                    <a:lstStyle/>
                    <a:p>
                      <a:pPr algn="ctr" fontAlgn="ctr"/>
                      <a:r>
                        <a:rPr lang="en-US" sz="1600" u="none" strike="noStrike">
                          <a:effectLst/>
                          <a:latin typeface="Times New Roman" panose="02020603050405020304" pitchFamily="18" charset="0"/>
                          <a:cs typeface="Times New Roman" panose="02020603050405020304" pitchFamily="18" charset="0"/>
                        </a:rPr>
                        <a:t>CRI&gt;80</a:t>
                      </a:r>
                      <a:endParaRPr lang="en-US" sz="1600" b="0" i="0" u="none" strike="noStrike">
                        <a:solidFill>
                          <a:srgbClr val="000000"/>
                        </a:solidFill>
                        <a:effectLst/>
                        <a:latin typeface="Times New Roman" panose="02020603050405020304" pitchFamily="18" charset="0"/>
                        <a:cs typeface="Times New Roman" panose="02020603050405020304" pitchFamily="18" charset="0"/>
                      </a:endParaRPr>
                    </a:p>
                  </a:txBody>
                  <a:tcPr marL="9139" marR="9139" marT="9139" marB="0" anchor="ctr"/>
                </a:tc>
                <a:tc>
                  <a:txBody>
                    <a:bodyPr/>
                    <a:lstStyle/>
                    <a:p>
                      <a:pPr algn="ctr" fontAlgn="b"/>
                      <a:r>
                        <a:rPr lang="en-US" sz="1600" u="none" strike="noStrike">
                          <a:effectLst/>
                          <a:latin typeface="Times New Roman" panose="02020603050405020304" pitchFamily="18" charset="0"/>
                          <a:cs typeface="Times New Roman" panose="02020603050405020304" pitchFamily="18" charset="0"/>
                        </a:rPr>
                        <a:t>CRI&gt;74</a:t>
                      </a:r>
                      <a:endParaRPr lang="en-US" sz="1600" b="0" i="0" u="none" strike="noStrike">
                        <a:solidFill>
                          <a:srgbClr val="000000"/>
                        </a:solidFill>
                        <a:effectLst/>
                        <a:latin typeface="Times New Roman" panose="02020603050405020304" pitchFamily="18" charset="0"/>
                        <a:cs typeface="Times New Roman" panose="02020603050405020304" pitchFamily="18" charset="0"/>
                      </a:endParaRPr>
                    </a:p>
                  </a:txBody>
                  <a:tcPr marL="9139" marR="9139" marT="9139" marB="0" anchor="ctr"/>
                </a:tc>
                <a:tc>
                  <a:txBody>
                    <a:bodyPr/>
                    <a:lstStyle/>
                    <a:p>
                      <a:pPr algn="ctr" fontAlgn="b"/>
                      <a:r>
                        <a:rPr lang="en-US" sz="1600" u="none" strike="noStrike" smtClean="0">
                          <a:effectLst/>
                          <a:latin typeface="Times New Roman" panose="02020603050405020304" pitchFamily="18" charset="0"/>
                          <a:cs typeface="Times New Roman" panose="02020603050405020304" pitchFamily="18" charset="0"/>
                        </a:rPr>
                        <a:t>Không công bố</a:t>
                      </a:r>
                      <a:r>
                        <a:rPr lang="en-US" sz="1600" u="none" strike="noStrike">
                          <a:effectLst/>
                          <a:latin typeface="Times New Roman" panose="02020603050405020304" pitchFamily="18" charset="0"/>
                          <a:cs typeface="Times New Roman" panose="02020603050405020304" pitchFamily="18" charset="0"/>
                        </a:rPr>
                        <a:t> </a:t>
                      </a:r>
                      <a:endParaRPr lang="en-US" sz="1600" b="0" i="0" u="none" strike="noStrike">
                        <a:solidFill>
                          <a:srgbClr val="000000"/>
                        </a:solidFill>
                        <a:effectLst/>
                        <a:latin typeface="Times New Roman" panose="02020603050405020304" pitchFamily="18" charset="0"/>
                        <a:cs typeface="Times New Roman" panose="02020603050405020304" pitchFamily="18" charset="0"/>
                      </a:endParaRPr>
                    </a:p>
                  </a:txBody>
                  <a:tcPr marL="9139" marR="9139" marT="9139" marB="0" anchor="ctr"/>
                </a:tc>
                <a:extLst>
                  <a:ext uri="{0D108BD9-81ED-4DB2-BD59-A6C34878D82A}">
                    <a16:rowId xmlns:a16="http://schemas.microsoft.com/office/drawing/2014/main" val="3004551620"/>
                  </a:ext>
                </a:extLst>
              </a:tr>
              <a:tr h="294069">
                <a:tc vMerge="1">
                  <a:txBody>
                    <a:bodyPr/>
                    <a:lstStyle/>
                    <a:p>
                      <a:endParaRPr lang="en-US"/>
                    </a:p>
                  </a:txBody>
                  <a:tcPr/>
                </a:tc>
                <a:tc>
                  <a:txBody>
                    <a:bodyPr/>
                    <a:lstStyle/>
                    <a:p>
                      <a:pPr algn="ctr" fontAlgn="ctr"/>
                      <a:r>
                        <a:rPr lang="en-US" sz="1600" u="none" strike="noStrike">
                          <a:effectLst/>
                          <a:latin typeface="Times New Roman" panose="02020603050405020304" pitchFamily="18" charset="0"/>
                          <a:cs typeface="Times New Roman" panose="02020603050405020304" pitchFamily="18" charset="0"/>
                        </a:rPr>
                        <a:t>Thực tế</a:t>
                      </a:r>
                      <a:endParaRPr lang="en-US" sz="1600" b="0" i="0" u="none" strike="noStrike">
                        <a:solidFill>
                          <a:srgbClr val="000000"/>
                        </a:solidFill>
                        <a:effectLst/>
                        <a:latin typeface="Times New Roman" panose="02020603050405020304" pitchFamily="18" charset="0"/>
                        <a:cs typeface="Times New Roman" panose="02020603050405020304" pitchFamily="18" charset="0"/>
                      </a:endParaRPr>
                    </a:p>
                  </a:txBody>
                  <a:tcPr marL="9139" marR="9139" marT="9139" marB="0" anchor="ctr"/>
                </a:tc>
                <a:tc>
                  <a:txBody>
                    <a:bodyPr/>
                    <a:lstStyle/>
                    <a:p>
                      <a:pPr algn="ctr" fontAlgn="ctr"/>
                      <a:r>
                        <a:rPr lang="en-US" sz="1600" b="0" i="0" u="none" strike="noStrike" smtClean="0">
                          <a:solidFill>
                            <a:srgbClr val="FF0000"/>
                          </a:solidFill>
                          <a:effectLst/>
                          <a:latin typeface="Times New Roman" panose="02020603050405020304" pitchFamily="18" charset="0"/>
                          <a:cs typeface="Times New Roman" panose="02020603050405020304" pitchFamily="18" charset="0"/>
                        </a:rPr>
                        <a:t>CRI 82</a:t>
                      </a:r>
                      <a:endParaRPr lang="en-US" sz="1600" b="0" i="0" u="none" strike="noStrike">
                        <a:solidFill>
                          <a:srgbClr val="FF0000"/>
                        </a:solidFill>
                        <a:effectLst/>
                        <a:latin typeface="Times New Roman" panose="02020603050405020304" pitchFamily="18" charset="0"/>
                        <a:cs typeface="Times New Roman" panose="02020603050405020304" pitchFamily="18" charset="0"/>
                      </a:endParaRPr>
                    </a:p>
                  </a:txBody>
                  <a:tcPr marL="9139" marR="9139" marT="9139" marB="0" anchor="ct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600" b="0" i="0" u="none" strike="noStrike" smtClean="0">
                          <a:solidFill>
                            <a:srgbClr val="FF0000"/>
                          </a:solidFill>
                          <a:effectLst/>
                          <a:latin typeface="Times New Roman" panose="02020603050405020304" pitchFamily="18" charset="0"/>
                          <a:cs typeface="Times New Roman" panose="02020603050405020304" pitchFamily="18" charset="0"/>
                        </a:rPr>
                        <a:t>CRI 83</a:t>
                      </a:r>
                    </a:p>
                  </a:txBody>
                  <a:tcPr marL="9139" marR="9139" marT="9139" marB="0" anchor="ctr"/>
                </a:tc>
                <a:tc>
                  <a:txBody>
                    <a:bodyPr/>
                    <a:lstStyle/>
                    <a:p>
                      <a:pPr algn="ctr" fontAlgn="ctr"/>
                      <a:r>
                        <a:rPr lang="en-US" sz="1600" u="none" strike="noStrike">
                          <a:solidFill>
                            <a:srgbClr val="FF0000"/>
                          </a:solidFill>
                          <a:effectLst/>
                          <a:latin typeface="Times New Roman" panose="02020603050405020304" pitchFamily="18" charset="0"/>
                          <a:cs typeface="Times New Roman" panose="02020603050405020304" pitchFamily="18" charset="0"/>
                        </a:rPr>
                        <a:t>CRI 71</a:t>
                      </a:r>
                      <a:endParaRPr lang="en-US" sz="1600" b="0" i="0" u="none" strike="noStrike">
                        <a:solidFill>
                          <a:srgbClr val="FF0000"/>
                        </a:solidFill>
                        <a:effectLst/>
                        <a:latin typeface="Times New Roman" panose="02020603050405020304" pitchFamily="18" charset="0"/>
                        <a:cs typeface="Times New Roman" panose="02020603050405020304" pitchFamily="18" charset="0"/>
                      </a:endParaRPr>
                    </a:p>
                  </a:txBody>
                  <a:tcPr marL="9139" marR="9139" marT="9139" marB="0" anchor="ctr"/>
                </a:tc>
                <a:tc>
                  <a:txBody>
                    <a:bodyPr/>
                    <a:lstStyle/>
                    <a:p>
                      <a:pPr algn="ctr" fontAlgn="ctr"/>
                      <a:r>
                        <a:rPr lang="en-US" sz="1600" u="none" strike="noStrike">
                          <a:effectLst/>
                          <a:latin typeface="Times New Roman" panose="02020603050405020304" pitchFamily="18" charset="0"/>
                          <a:cs typeface="Times New Roman" panose="02020603050405020304" pitchFamily="18" charset="0"/>
                        </a:rPr>
                        <a:t>CRI 84</a:t>
                      </a:r>
                      <a:endParaRPr lang="en-US" sz="1600" b="0" i="0" u="none" strike="noStrike">
                        <a:solidFill>
                          <a:srgbClr val="000000"/>
                        </a:solidFill>
                        <a:effectLst/>
                        <a:latin typeface="Times New Roman" panose="02020603050405020304" pitchFamily="18" charset="0"/>
                        <a:cs typeface="Times New Roman" panose="02020603050405020304" pitchFamily="18" charset="0"/>
                      </a:endParaRPr>
                    </a:p>
                  </a:txBody>
                  <a:tcPr marL="9139" marR="9139" marT="9139" marB="0" anchor="ctr"/>
                </a:tc>
                <a:tc>
                  <a:txBody>
                    <a:bodyPr/>
                    <a:lstStyle/>
                    <a:p>
                      <a:pPr algn="ctr" fontAlgn="b"/>
                      <a:r>
                        <a:rPr lang="en-US" sz="1600" u="none" strike="noStrike">
                          <a:effectLst/>
                          <a:latin typeface="Times New Roman" panose="02020603050405020304" pitchFamily="18" charset="0"/>
                          <a:cs typeface="Times New Roman" panose="02020603050405020304" pitchFamily="18" charset="0"/>
                        </a:rPr>
                        <a:t> </a:t>
                      </a:r>
                      <a:r>
                        <a:rPr lang="en-US" sz="1600" u="none" strike="noStrike" smtClean="0">
                          <a:solidFill>
                            <a:srgbClr val="FF0000"/>
                          </a:solidFill>
                          <a:effectLst/>
                          <a:latin typeface="Times New Roman" panose="02020603050405020304" pitchFamily="18" charset="0"/>
                          <a:cs typeface="Times New Roman" panose="02020603050405020304" pitchFamily="18" charset="0"/>
                        </a:rPr>
                        <a:t>CRI 74</a:t>
                      </a:r>
                      <a:endParaRPr lang="en-US" sz="1600" b="0" i="0" u="none" strike="noStrike">
                        <a:solidFill>
                          <a:srgbClr val="FF0000"/>
                        </a:solidFill>
                        <a:effectLst/>
                        <a:latin typeface="Times New Roman" panose="02020603050405020304" pitchFamily="18" charset="0"/>
                        <a:cs typeface="Times New Roman" panose="02020603050405020304" pitchFamily="18" charset="0"/>
                      </a:endParaRPr>
                    </a:p>
                  </a:txBody>
                  <a:tcPr marL="9139" marR="9139" marT="9139" marB="0" anchor="ctr"/>
                </a:tc>
                <a:tc>
                  <a:txBody>
                    <a:bodyPr/>
                    <a:lstStyle/>
                    <a:p>
                      <a:pPr algn="ctr" fontAlgn="b"/>
                      <a:r>
                        <a:rPr lang="en-US" sz="1600" u="none" strike="noStrike">
                          <a:effectLst/>
                          <a:latin typeface="Times New Roman" panose="02020603050405020304" pitchFamily="18" charset="0"/>
                          <a:cs typeface="Times New Roman" panose="02020603050405020304" pitchFamily="18" charset="0"/>
                        </a:rPr>
                        <a:t> </a:t>
                      </a:r>
                      <a:r>
                        <a:rPr lang="en-US" sz="1600" u="none" strike="noStrike" smtClean="0">
                          <a:effectLst/>
                          <a:latin typeface="Times New Roman" panose="02020603050405020304" pitchFamily="18" charset="0"/>
                          <a:cs typeface="Times New Roman" panose="02020603050405020304" pitchFamily="18" charset="0"/>
                        </a:rPr>
                        <a:t>CRI 85</a:t>
                      </a:r>
                      <a:endParaRPr lang="en-US" sz="1600" b="0" i="0" u="none" strike="noStrike">
                        <a:solidFill>
                          <a:srgbClr val="000000"/>
                        </a:solidFill>
                        <a:effectLst/>
                        <a:latin typeface="Times New Roman" panose="02020603050405020304" pitchFamily="18" charset="0"/>
                        <a:cs typeface="Times New Roman" panose="02020603050405020304" pitchFamily="18" charset="0"/>
                      </a:endParaRPr>
                    </a:p>
                  </a:txBody>
                  <a:tcPr marL="9139" marR="9139" marT="9139" marB="0" anchor="ctr"/>
                </a:tc>
                <a:tc>
                  <a:txBody>
                    <a:bodyPr/>
                    <a:lstStyle/>
                    <a:p>
                      <a:pPr algn="ctr" fontAlgn="b"/>
                      <a:r>
                        <a:rPr lang="en-US" sz="1600" u="none" strike="noStrike" smtClean="0">
                          <a:effectLst/>
                          <a:latin typeface="Times New Roman" panose="02020603050405020304" pitchFamily="18" charset="0"/>
                          <a:cs typeface="Times New Roman" panose="02020603050405020304" pitchFamily="18" charset="0"/>
                        </a:rPr>
                        <a:t>CRI 84</a:t>
                      </a:r>
                      <a:r>
                        <a:rPr lang="en-US" sz="1600" u="none" strike="noStrike">
                          <a:effectLst/>
                          <a:latin typeface="Times New Roman" panose="02020603050405020304" pitchFamily="18" charset="0"/>
                          <a:cs typeface="Times New Roman" panose="02020603050405020304" pitchFamily="18" charset="0"/>
                        </a:rPr>
                        <a:t> </a:t>
                      </a:r>
                      <a:endParaRPr lang="en-US" sz="1600" b="0" i="0" u="none" strike="noStrike">
                        <a:solidFill>
                          <a:srgbClr val="000000"/>
                        </a:solidFill>
                        <a:effectLst/>
                        <a:latin typeface="Times New Roman" panose="02020603050405020304" pitchFamily="18" charset="0"/>
                        <a:cs typeface="Times New Roman" panose="02020603050405020304" pitchFamily="18" charset="0"/>
                      </a:endParaRPr>
                    </a:p>
                  </a:txBody>
                  <a:tcPr marL="9139" marR="9139" marT="9139" marB="0" anchor="ctr"/>
                </a:tc>
                <a:extLst>
                  <a:ext uri="{0D108BD9-81ED-4DB2-BD59-A6C34878D82A}">
                    <a16:rowId xmlns:a16="http://schemas.microsoft.com/office/drawing/2014/main" val="2039012042"/>
                  </a:ext>
                </a:extLst>
              </a:tr>
              <a:tr h="275097">
                <a:tc rowSpan="2">
                  <a:txBody>
                    <a:bodyPr/>
                    <a:lstStyle/>
                    <a:p>
                      <a:pPr algn="ctr" fontAlgn="ctr"/>
                      <a:r>
                        <a:rPr lang="en-US" sz="1600" b="1" i="0" u="none" strike="noStrike" smtClean="0">
                          <a:solidFill>
                            <a:srgbClr val="000000"/>
                          </a:solidFill>
                          <a:effectLst/>
                          <a:latin typeface="Times New Roman" panose="02020603050405020304" pitchFamily="18" charset="0"/>
                          <a:cs typeface="Times New Roman" panose="02020603050405020304" pitchFamily="18" charset="0"/>
                        </a:rPr>
                        <a:t>Nhiệt</a:t>
                      </a:r>
                      <a:r>
                        <a:rPr lang="en-US" sz="1600" b="1" i="0" u="none" strike="noStrike" baseline="0" smtClean="0">
                          <a:solidFill>
                            <a:srgbClr val="000000"/>
                          </a:solidFill>
                          <a:effectLst/>
                          <a:latin typeface="Times New Roman" panose="02020603050405020304" pitchFamily="18" charset="0"/>
                          <a:cs typeface="Times New Roman" panose="02020603050405020304" pitchFamily="18" charset="0"/>
                        </a:rPr>
                        <a:t> độ màu</a:t>
                      </a:r>
                      <a:endParaRPr lang="en-US" sz="16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139" marR="9139" marT="9139" marB="0" anchor="ctr"/>
                </a:tc>
                <a:tc>
                  <a:txBody>
                    <a:bodyPr/>
                    <a:lstStyle/>
                    <a:p>
                      <a:pPr algn="ctr" fontAlgn="ctr"/>
                      <a:r>
                        <a:rPr lang="en-US" sz="1600" u="none" strike="noStrike">
                          <a:effectLst/>
                          <a:latin typeface="Times New Roman" panose="02020603050405020304" pitchFamily="18" charset="0"/>
                          <a:cs typeface="Times New Roman" panose="02020603050405020304" pitchFamily="18" charset="0"/>
                        </a:rPr>
                        <a:t>Công bố</a:t>
                      </a:r>
                      <a:endParaRPr lang="en-US" sz="1600" b="0" i="0" u="none" strike="noStrike">
                        <a:solidFill>
                          <a:srgbClr val="000000"/>
                        </a:solidFill>
                        <a:effectLst/>
                        <a:latin typeface="Times New Roman" panose="02020603050405020304" pitchFamily="18" charset="0"/>
                        <a:cs typeface="Times New Roman" panose="02020603050405020304" pitchFamily="18" charset="0"/>
                      </a:endParaRPr>
                    </a:p>
                  </a:txBody>
                  <a:tcPr marL="9139" marR="9139" marT="9139" marB="0" anchor="ctr"/>
                </a:tc>
                <a:tc gridSpan="7">
                  <a:txBody>
                    <a:bodyPr/>
                    <a:lstStyle/>
                    <a:p>
                      <a:pPr algn="ctr" fontAlgn="ctr"/>
                      <a:r>
                        <a:rPr lang="en-US" sz="1600" b="0" i="0" u="none" strike="noStrike" smtClean="0">
                          <a:solidFill>
                            <a:srgbClr val="000000"/>
                          </a:solidFill>
                          <a:effectLst/>
                          <a:latin typeface="Times New Roman" panose="02020603050405020304" pitchFamily="18" charset="0"/>
                          <a:cs typeface="Times New Roman" panose="02020603050405020304" pitchFamily="18" charset="0"/>
                        </a:rPr>
                        <a:t>6500K</a:t>
                      </a:r>
                      <a:endParaRPr lang="en-US" sz="1600" b="0" i="0" u="none" strike="noStrike">
                        <a:solidFill>
                          <a:srgbClr val="000000"/>
                        </a:solidFill>
                        <a:effectLst/>
                        <a:latin typeface="Times New Roman" panose="02020603050405020304" pitchFamily="18" charset="0"/>
                        <a:cs typeface="Times New Roman" panose="02020603050405020304" pitchFamily="18" charset="0"/>
                      </a:endParaRPr>
                    </a:p>
                  </a:txBody>
                  <a:tcPr marL="9139" marR="9139" marT="9139" marB="0" anchor="ctr"/>
                </a:tc>
                <a:tc hMerge="1">
                  <a:txBody>
                    <a:bodyPr/>
                    <a:lstStyle/>
                    <a:p>
                      <a:pPr algn="ctr" fontAlgn="ctr"/>
                      <a:endParaRPr lang="en-US" sz="1600" b="0" i="0" u="none" strike="noStrike">
                        <a:solidFill>
                          <a:srgbClr val="000000"/>
                        </a:solidFill>
                        <a:effectLst/>
                        <a:latin typeface="Times New Roman" panose="02020603050405020304" pitchFamily="18" charset="0"/>
                        <a:cs typeface="Times New Roman" panose="02020603050405020304" pitchFamily="18" charset="0"/>
                      </a:endParaRPr>
                    </a:p>
                  </a:txBody>
                  <a:tcPr marL="9139" marR="9139" marT="9139" marB="0" anchor="ctr"/>
                </a:tc>
                <a:tc hMerge="1">
                  <a:txBody>
                    <a:bodyPr/>
                    <a:lstStyle/>
                    <a:p>
                      <a:pPr algn="ctr" fontAlgn="ctr"/>
                      <a:endParaRPr lang="en-US" sz="1600" b="0" i="0" u="none" strike="noStrike">
                        <a:solidFill>
                          <a:srgbClr val="000000"/>
                        </a:solidFill>
                        <a:effectLst/>
                        <a:latin typeface="Times New Roman" panose="02020603050405020304" pitchFamily="18" charset="0"/>
                        <a:cs typeface="Times New Roman" panose="02020603050405020304" pitchFamily="18" charset="0"/>
                      </a:endParaRPr>
                    </a:p>
                  </a:txBody>
                  <a:tcPr marL="9139" marR="9139" marT="9139" marB="0" anchor="ctr"/>
                </a:tc>
                <a:tc hMerge="1">
                  <a:txBody>
                    <a:bodyPr/>
                    <a:lstStyle/>
                    <a:p>
                      <a:pPr algn="ctr" fontAlgn="ctr"/>
                      <a:endParaRPr lang="en-US" sz="1400" b="0" i="0" u="none" strike="noStrike">
                        <a:solidFill>
                          <a:srgbClr val="000000"/>
                        </a:solidFill>
                        <a:effectLst/>
                        <a:latin typeface="Times New Roman" panose="02020603050405020304" pitchFamily="18" charset="0"/>
                        <a:cs typeface="Times New Roman" panose="02020603050405020304" pitchFamily="18" charset="0"/>
                      </a:endParaRPr>
                    </a:p>
                  </a:txBody>
                  <a:tcPr marL="9139" marR="9139" marT="9139" marB="0" anchor="ctr"/>
                </a:tc>
                <a:tc hMerge="1">
                  <a:txBody>
                    <a:bodyPr/>
                    <a:lstStyle/>
                    <a:p>
                      <a:pPr algn="ctr" fontAlgn="b"/>
                      <a:endParaRPr lang="en-US" sz="1400" b="0" i="0" u="none" strike="noStrike">
                        <a:solidFill>
                          <a:srgbClr val="000000"/>
                        </a:solidFill>
                        <a:effectLst/>
                        <a:latin typeface="Times New Roman" panose="02020603050405020304" pitchFamily="18" charset="0"/>
                        <a:cs typeface="Times New Roman" panose="02020603050405020304" pitchFamily="18" charset="0"/>
                      </a:endParaRPr>
                    </a:p>
                  </a:txBody>
                  <a:tcPr marL="9139" marR="9139" marT="9139" marB="0" anchor="ctr"/>
                </a:tc>
                <a:tc hMerge="1">
                  <a:txBody>
                    <a:bodyPr/>
                    <a:lstStyle/>
                    <a:p>
                      <a:pPr algn="ctr" fontAlgn="b"/>
                      <a:endParaRPr lang="en-US" sz="1400" b="0" i="0" u="none" strike="noStrike">
                        <a:solidFill>
                          <a:srgbClr val="000000"/>
                        </a:solidFill>
                        <a:effectLst/>
                        <a:latin typeface="Times New Roman" panose="02020603050405020304" pitchFamily="18" charset="0"/>
                        <a:cs typeface="Times New Roman" panose="02020603050405020304" pitchFamily="18" charset="0"/>
                      </a:endParaRPr>
                    </a:p>
                  </a:txBody>
                  <a:tcPr marL="9139" marR="9139" marT="9139" marB="0" anchor="ctr"/>
                </a:tc>
                <a:tc hMerge="1">
                  <a:txBody>
                    <a:bodyPr/>
                    <a:lstStyle/>
                    <a:p>
                      <a:pPr algn="ctr" fontAlgn="b"/>
                      <a:endParaRPr lang="en-US" sz="1400" b="0" i="0" u="none" strike="noStrike">
                        <a:solidFill>
                          <a:srgbClr val="000000"/>
                        </a:solidFill>
                        <a:effectLst/>
                        <a:latin typeface="Times New Roman" panose="02020603050405020304" pitchFamily="18" charset="0"/>
                        <a:cs typeface="Times New Roman" panose="02020603050405020304" pitchFamily="18" charset="0"/>
                      </a:endParaRPr>
                    </a:p>
                  </a:txBody>
                  <a:tcPr marL="9139" marR="9139" marT="9139" marB="0" anchor="ctr"/>
                </a:tc>
                <a:extLst>
                  <a:ext uri="{0D108BD9-81ED-4DB2-BD59-A6C34878D82A}">
                    <a16:rowId xmlns:a16="http://schemas.microsoft.com/office/drawing/2014/main" val="1300093484"/>
                  </a:ext>
                </a:extLst>
              </a:tr>
              <a:tr h="265610">
                <a:tc vMerge="1">
                  <a:txBody>
                    <a:bodyPr/>
                    <a:lstStyle/>
                    <a:p>
                      <a:pPr algn="ctr" fontAlgn="ctr"/>
                      <a:endParaRPr lang="en-US" sz="14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139" marR="9139" marT="9139" marB="0" anchor="ctr"/>
                </a:tc>
                <a:tc>
                  <a:txBody>
                    <a:bodyPr/>
                    <a:lstStyle/>
                    <a:p>
                      <a:pPr algn="ctr" fontAlgn="ctr"/>
                      <a:r>
                        <a:rPr lang="en-US" sz="1600" u="none" strike="noStrike">
                          <a:effectLst/>
                          <a:latin typeface="Times New Roman" panose="02020603050405020304" pitchFamily="18" charset="0"/>
                          <a:cs typeface="Times New Roman" panose="02020603050405020304" pitchFamily="18" charset="0"/>
                        </a:rPr>
                        <a:t>Thực tế</a:t>
                      </a:r>
                      <a:endParaRPr lang="en-US" sz="1600" b="0" i="0" u="none" strike="noStrike">
                        <a:solidFill>
                          <a:srgbClr val="000000"/>
                        </a:solidFill>
                        <a:effectLst/>
                        <a:latin typeface="Times New Roman" panose="02020603050405020304" pitchFamily="18" charset="0"/>
                        <a:cs typeface="Times New Roman" panose="02020603050405020304" pitchFamily="18" charset="0"/>
                      </a:endParaRPr>
                    </a:p>
                  </a:txBody>
                  <a:tcPr marL="9139" marR="9139" marT="9139" marB="0" anchor="ctr"/>
                </a:tc>
                <a:tc>
                  <a:txBody>
                    <a:bodyPr/>
                    <a:lstStyle/>
                    <a:p>
                      <a:pPr algn="ctr" fontAlgn="ctr"/>
                      <a:r>
                        <a:rPr lang="en-US" sz="1600" b="0" i="0" u="none" strike="noStrike" smtClean="0">
                          <a:solidFill>
                            <a:srgbClr val="000000"/>
                          </a:solidFill>
                          <a:effectLst/>
                          <a:latin typeface="Times New Roman" panose="02020603050405020304" pitchFamily="18" charset="0"/>
                          <a:cs typeface="Times New Roman" panose="02020603050405020304" pitchFamily="18" charset="0"/>
                        </a:rPr>
                        <a:t>6682K</a:t>
                      </a:r>
                      <a:endParaRPr lang="en-US" sz="1600" b="0" i="0" u="none" strike="noStrike">
                        <a:solidFill>
                          <a:srgbClr val="000000"/>
                        </a:solidFill>
                        <a:effectLst/>
                        <a:latin typeface="Times New Roman" panose="02020603050405020304" pitchFamily="18" charset="0"/>
                        <a:cs typeface="Times New Roman" panose="02020603050405020304" pitchFamily="18" charset="0"/>
                      </a:endParaRPr>
                    </a:p>
                  </a:txBody>
                  <a:tcPr marL="9139" marR="9139" marT="9139" marB="0" anchor="ctr"/>
                </a:tc>
                <a:tc>
                  <a:txBody>
                    <a:bodyPr/>
                    <a:lstStyle/>
                    <a:p>
                      <a:pPr algn="ctr" fontAlgn="ctr"/>
                      <a:r>
                        <a:rPr lang="en-US" sz="1600" b="0" i="0" u="none" strike="noStrike" smtClean="0">
                          <a:solidFill>
                            <a:srgbClr val="000000"/>
                          </a:solidFill>
                          <a:effectLst/>
                          <a:latin typeface="Times New Roman" panose="02020603050405020304" pitchFamily="18" charset="0"/>
                          <a:cs typeface="Times New Roman" panose="02020603050405020304" pitchFamily="18" charset="0"/>
                        </a:rPr>
                        <a:t>6681K</a:t>
                      </a:r>
                      <a:endParaRPr lang="en-US" sz="1600" b="0" i="0" u="none" strike="noStrike">
                        <a:solidFill>
                          <a:srgbClr val="000000"/>
                        </a:solidFill>
                        <a:effectLst/>
                        <a:latin typeface="Times New Roman" panose="02020603050405020304" pitchFamily="18" charset="0"/>
                        <a:cs typeface="Times New Roman" panose="02020603050405020304" pitchFamily="18" charset="0"/>
                      </a:endParaRPr>
                    </a:p>
                  </a:txBody>
                  <a:tcPr marL="9139" marR="9139" marT="9139" marB="0" anchor="ctr"/>
                </a:tc>
                <a:tc>
                  <a:txBody>
                    <a:bodyPr/>
                    <a:lstStyle/>
                    <a:p>
                      <a:pPr algn="ctr" fontAlgn="ctr"/>
                      <a:r>
                        <a:rPr lang="en-US" sz="1600" b="0" i="0" u="none" strike="noStrike" smtClean="0">
                          <a:solidFill>
                            <a:srgbClr val="000000"/>
                          </a:solidFill>
                          <a:effectLst/>
                          <a:latin typeface="Times New Roman" panose="02020603050405020304" pitchFamily="18" charset="0"/>
                          <a:cs typeface="Times New Roman" panose="02020603050405020304" pitchFamily="18" charset="0"/>
                        </a:rPr>
                        <a:t>6917K</a:t>
                      </a:r>
                      <a:endParaRPr lang="en-US" sz="1600" b="0" i="0" u="none" strike="noStrike">
                        <a:solidFill>
                          <a:srgbClr val="000000"/>
                        </a:solidFill>
                        <a:effectLst/>
                        <a:latin typeface="Times New Roman" panose="02020603050405020304" pitchFamily="18" charset="0"/>
                        <a:cs typeface="Times New Roman" panose="02020603050405020304" pitchFamily="18" charset="0"/>
                      </a:endParaRPr>
                    </a:p>
                  </a:txBody>
                  <a:tcPr marL="9139" marR="9139" marT="9139" marB="0" anchor="ctr"/>
                </a:tc>
                <a:tc>
                  <a:txBody>
                    <a:bodyPr/>
                    <a:lstStyle/>
                    <a:p>
                      <a:pPr algn="ctr" fontAlgn="ctr"/>
                      <a:r>
                        <a:rPr lang="en-US" sz="1600" b="0" i="0" u="none" strike="noStrike" smtClean="0">
                          <a:solidFill>
                            <a:srgbClr val="000000"/>
                          </a:solidFill>
                          <a:effectLst/>
                          <a:latin typeface="Times New Roman" panose="02020603050405020304" pitchFamily="18" charset="0"/>
                          <a:cs typeface="Times New Roman" panose="02020603050405020304" pitchFamily="18" charset="0"/>
                        </a:rPr>
                        <a:t>6976K</a:t>
                      </a:r>
                      <a:endParaRPr lang="en-US" sz="1600" b="0" i="0" u="none" strike="noStrike">
                        <a:solidFill>
                          <a:srgbClr val="000000"/>
                        </a:solidFill>
                        <a:effectLst/>
                        <a:latin typeface="Times New Roman" panose="02020603050405020304" pitchFamily="18" charset="0"/>
                        <a:cs typeface="Times New Roman" panose="02020603050405020304" pitchFamily="18" charset="0"/>
                      </a:endParaRPr>
                    </a:p>
                  </a:txBody>
                  <a:tcPr marL="9139" marR="9139" marT="9139" marB="0" anchor="ctr"/>
                </a:tc>
                <a:tc>
                  <a:txBody>
                    <a:bodyPr/>
                    <a:lstStyle/>
                    <a:p>
                      <a:pPr algn="ctr" fontAlgn="b"/>
                      <a:r>
                        <a:rPr lang="en-US" sz="1600" b="0" i="0" u="none" strike="noStrike" smtClean="0">
                          <a:solidFill>
                            <a:srgbClr val="000000"/>
                          </a:solidFill>
                          <a:effectLst/>
                          <a:latin typeface="Times New Roman" panose="02020603050405020304" pitchFamily="18" charset="0"/>
                          <a:cs typeface="Times New Roman" panose="02020603050405020304" pitchFamily="18" charset="0"/>
                        </a:rPr>
                        <a:t>6910K</a:t>
                      </a:r>
                      <a:endParaRPr lang="en-US" sz="1600" b="0" i="0" u="none" strike="noStrike">
                        <a:solidFill>
                          <a:srgbClr val="000000"/>
                        </a:solidFill>
                        <a:effectLst/>
                        <a:latin typeface="Times New Roman" panose="02020603050405020304" pitchFamily="18" charset="0"/>
                        <a:cs typeface="Times New Roman" panose="02020603050405020304" pitchFamily="18" charset="0"/>
                      </a:endParaRPr>
                    </a:p>
                  </a:txBody>
                  <a:tcPr marL="9139" marR="9139" marT="9139" marB="0" anchor="ctr"/>
                </a:tc>
                <a:tc>
                  <a:txBody>
                    <a:bodyPr/>
                    <a:lstStyle/>
                    <a:p>
                      <a:pPr algn="ctr" fontAlgn="b"/>
                      <a:r>
                        <a:rPr lang="en-US" sz="1600" b="1" i="0" u="none" strike="noStrike" smtClean="0">
                          <a:solidFill>
                            <a:srgbClr val="FF0000"/>
                          </a:solidFill>
                          <a:effectLst/>
                          <a:latin typeface="Times New Roman" panose="02020603050405020304" pitchFamily="18" charset="0"/>
                          <a:cs typeface="Times New Roman" panose="02020603050405020304" pitchFamily="18" charset="0"/>
                        </a:rPr>
                        <a:t>7176K</a:t>
                      </a:r>
                      <a:endParaRPr lang="en-US" sz="1600" b="1" i="0" u="none" strike="noStrike">
                        <a:solidFill>
                          <a:srgbClr val="FF0000"/>
                        </a:solidFill>
                        <a:effectLst/>
                        <a:latin typeface="Times New Roman" panose="02020603050405020304" pitchFamily="18" charset="0"/>
                        <a:cs typeface="Times New Roman" panose="02020603050405020304" pitchFamily="18" charset="0"/>
                      </a:endParaRPr>
                    </a:p>
                  </a:txBody>
                  <a:tcPr marL="9139" marR="9139" marT="9139" marB="0" anchor="ctr"/>
                </a:tc>
                <a:tc>
                  <a:txBody>
                    <a:bodyPr/>
                    <a:lstStyle/>
                    <a:p>
                      <a:pPr algn="ctr" fontAlgn="b"/>
                      <a:r>
                        <a:rPr lang="en-US" sz="1600" b="1" i="0" u="none" strike="noStrike" smtClean="0">
                          <a:solidFill>
                            <a:srgbClr val="FF0000"/>
                          </a:solidFill>
                          <a:effectLst/>
                          <a:latin typeface="Times New Roman" panose="02020603050405020304" pitchFamily="18" charset="0"/>
                          <a:cs typeface="Times New Roman" panose="02020603050405020304" pitchFamily="18" charset="0"/>
                        </a:rPr>
                        <a:t>7162K</a:t>
                      </a:r>
                      <a:endParaRPr lang="en-US" sz="1600" b="1" i="0" u="none" strike="noStrike">
                        <a:solidFill>
                          <a:srgbClr val="FF0000"/>
                        </a:solidFill>
                        <a:effectLst/>
                        <a:latin typeface="Times New Roman" panose="02020603050405020304" pitchFamily="18" charset="0"/>
                        <a:cs typeface="Times New Roman" panose="02020603050405020304" pitchFamily="18" charset="0"/>
                      </a:endParaRPr>
                    </a:p>
                  </a:txBody>
                  <a:tcPr marL="9139" marR="9139" marT="9139" marB="0" anchor="ctr"/>
                </a:tc>
                <a:extLst>
                  <a:ext uri="{0D108BD9-81ED-4DB2-BD59-A6C34878D82A}">
                    <a16:rowId xmlns:a16="http://schemas.microsoft.com/office/drawing/2014/main" val="2256669867"/>
                  </a:ext>
                </a:extLst>
              </a:tr>
            </a:tbl>
          </a:graphicData>
        </a:graphic>
      </p:graphicFrame>
      <p:graphicFrame>
        <p:nvGraphicFramePr>
          <p:cNvPr id="6" name="Table 5"/>
          <p:cNvGraphicFramePr>
            <a:graphicFrameLocks noGrp="1"/>
          </p:cNvGraphicFramePr>
          <p:nvPr>
            <p:extLst>
              <p:ext uri="{D42A27DB-BD31-4B8C-83A1-F6EECF244321}">
                <p14:modId xmlns:p14="http://schemas.microsoft.com/office/powerpoint/2010/main" val="1590064134"/>
              </p:ext>
            </p:extLst>
          </p:nvPr>
        </p:nvGraphicFramePr>
        <p:xfrm>
          <a:off x="1319089" y="4261297"/>
          <a:ext cx="9543695" cy="1436325"/>
        </p:xfrm>
        <a:graphic>
          <a:graphicData uri="http://schemas.openxmlformats.org/drawingml/2006/table">
            <a:tbl>
              <a:tblPr>
                <a:tableStyleId>{5C22544A-7EE6-4342-B048-85BDC9FD1C3A}</a:tableStyleId>
              </a:tblPr>
              <a:tblGrid>
                <a:gridCol w="1612696">
                  <a:extLst>
                    <a:ext uri="{9D8B030D-6E8A-4147-A177-3AD203B41FA5}">
                      <a16:colId xmlns:a16="http://schemas.microsoft.com/office/drawing/2014/main" val="711690205"/>
                    </a:ext>
                  </a:extLst>
                </a:gridCol>
                <a:gridCol w="1000374">
                  <a:extLst>
                    <a:ext uri="{9D8B030D-6E8A-4147-A177-3AD203B41FA5}">
                      <a16:colId xmlns:a16="http://schemas.microsoft.com/office/drawing/2014/main" val="899736442"/>
                    </a:ext>
                  </a:extLst>
                </a:gridCol>
                <a:gridCol w="2640485">
                  <a:extLst>
                    <a:ext uri="{9D8B030D-6E8A-4147-A177-3AD203B41FA5}">
                      <a16:colId xmlns:a16="http://schemas.microsoft.com/office/drawing/2014/main" val="2626031524"/>
                    </a:ext>
                  </a:extLst>
                </a:gridCol>
                <a:gridCol w="2145980">
                  <a:extLst>
                    <a:ext uri="{9D8B030D-6E8A-4147-A177-3AD203B41FA5}">
                      <a16:colId xmlns:a16="http://schemas.microsoft.com/office/drawing/2014/main" val="20208310"/>
                    </a:ext>
                  </a:extLst>
                </a:gridCol>
                <a:gridCol w="2144160">
                  <a:extLst>
                    <a:ext uri="{9D8B030D-6E8A-4147-A177-3AD203B41FA5}">
                      <a16:colId xmlns:a16="http://schemas.microsoft.com/office/drawing/2014/main" val="2343585210"/>
                    </a:ext>
                  </a:extLst>
                </a:gridCol>
              </a:tblGrid>
              <a:tr h="287265">
                <a:tc gridSpan="2">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1600" b="1" u="none" strike="noStrike" smtClean="0">
                          <a:effectLst/>
                          <a:latin typeface="Times New Roman" panose="02020603050405020304" pitchFamily="18" charset="0"/>
                          <a:cs typeface="Times New Roman" panose="02020603050405020304" pitchFamily="18" charset="0"/>
                        </a:rPr>
                        <a:t>Thông</a:t>
                      </a:r>
                      <a:r>
                        <a:rPr lang="en-US" sz="1600" b="1" u="none" strike="noStrike" baseline="0" smtClean="0">
                          <a:effectLst/>
                          <a:latin typeface="Times New Roman" panose="02020603050405020304" pitchFamily="18" charset="0"/>
                          <a:cs typeface="Times New Roman" panose="02020603050405020304" pitchFamily="18" charset="0"/>
                        </a:rPr>
                        <a:t> số </a:t>
                      </a:r>
                      <a:r>
                        <a:rPr lang="en-US" sz="1600" b="1" u="none" strike="noStrike" baseline="0" smtClean="0">
                          <a:effectLst/>
                          <a:latin typeface="Times New Roman" panose="02020603050405020304" pitchFamily="18" charset="0"/>
                          <a:cs typeface="Times New Roman" panose="02020603050405020304" pitchFamily="18" charset="0"/>
                        </a:rPr>
                        <a:t>Tube LED</a:t>
                      </a:r>
                      <a:endParaRPr lang="en-US" sz="1600" b="1" i="0" u="none" strike="noStrike" smtClean="0">
                        <a:solidFill>
                          <a:srgbClr val="000000"/>
                        </a:solidFill>
                        <a:effectLst/>
                        <a:latin typeface="Times New Roman" panose="02020603050405020304" pitchFamily="18" charset="0"/>
                        <a:cs typeface="Times New Roman" panose="02020603050405020304" pitchFamily="18" charset="0"/>
                      </a:endParaRPr>
                    </a:p>
                  </a:txBody>
                  <a:tcPr marL="7484" marR="7484" marT="7484" marB="0" anchor="ctr"/>
                </a:tc>
                <a:tc hMerge="1">
                  <a:txBody>
                    <a:bodyPr/>
                    <a:lstStyle/>
                    <a:p>
                      <a:pPr algn="l" fontAlgn="ctr"/>
                      <a:endParaRPr lang="en-US" sz="1100" b="1" i="0" u="none" strike="noStrike">
                        <a:solidFill>
                          <a:srgbClr val="000000"/>
                        </a:solidFill>
                        <a:effectLst/>
                        <a:latin typeface="Times New Roman" panose="02020603050405020304" pitchFamily="18" charset="0"/>
                        <a:cs typeface="Times New Roman" panose="02020603050405020304" pitchFamily="18" charset="0"/>
                      </a:endParaRPr>
                    </a:p>
                  </a:txBody>
                  <a:tcPr marL="7484" marR="7484" marT="7484" marB="0" anchor="ctr"/>
                </a:tc>
                <a:tc>
                  <a:txBody>
                    <a:bodyPr/>
                    <a:lstStyle/>
                    <a:p>
                      <a:pPr algn="ctr" fontAlgn="ctr"/>
                      <a:r>
                        <a:rPr lang="en-US" sz="1600" b="1" u="none" strike="noStrike" smtClean="0">
                          <a:effectLst/>
                          <a:latin typeface="Times New Roman" panose="02020603050405020304" pitchFamily="18" charset="0"/>
                          <a:cs typeface="Times New Roman" panose="02020603050405020304" pitchFamily="18" charset="0"/>
                        </a:rPr>
                        <a:t>Rạng Đông 20W</a:t>
                      </a:r>
                      <a:endParaRPr lang="en-US" sz="1600" b="1" i="0" u="none" strike="noStrike">
                        <a:solidFill>
                          <a:srgbClr val="000000"/>
                        </a:solidFill>
                        <a:effectLst/>
                        <a:latin typeface="Times New Roman" panose="02020603050405020304" pitchFamily="18" charset="0"/>
                        <a:cs typeface="Times New Roman" panose="02020603050405020304" pitchFamily="18" charset="0"/>
                      </a:endParaRPr>
                    </a:p>
                  </a:txBody>
                  <a:tcPr marL="7484" marR="7484" marT="7484" marB="0" anchor="ctr"/>
                </a:tc>
                <a:tc>
                  <a:txBody>
                    <a:bodyPr/>
                    <a:lstStyle/>
                    <a:p>
                      <a:pPr algn="ctr" fontAlgn="ctr"/>
                      <a:r>
                        <a:rPr lang="en-US" sz="1600" b="1" u="none" strike="noStrike" smtClean="0">
                          <a:effectLst/>
                          <a:latin typeface="Times New Roman" panose="02020603050405020304" pitchFamily="18" charset="0"/>
                          <a:cs typeface="Times New Roman" panose="02020603050405020304" pitchFamily="18" charset="0"/>
                        </a:rPr>
                        <a:t>Duhal 20W</a:t>
                      </a:r>
                      <a:endParaRPr lang="en-US" sz="1600" b="1" i="0" u="none" strike="noStrike">
                        <a:solidFill>
                          <a:srgbClr val="000000"/>
                        </a:solidFill>
                        <a:effectLst/>
                        <a:latin typeface="Times New Roman" panose="02020603050405020304" pitchFamily="18" charset="0"/>
                        <a:cs typeface="Times New Roman" panose="02020603050405020304" pitchFamily="18" charset="0"/>
                      </a:endParaRPr>
                    </a:p>
                  </a:txBody>
                  <a:tcPr marL="7484" marR="7484" marT="7484" marB="0" anchor="ctr"/>
                </a:tc>
                <a:tc>
                  <a:txBody>
                    <a:bodyPr/>
                    <a:lstStyle/>
                    <a:p>
                      <a:pPr algn="ctr" fontAlgn="ctr"/>
                      <a:r>
                        <a:rPr lang="en-US" sz="1600" b="1" u="none" strike="noStrike" smtClean="0">
                          <a:effectLst/>
                          <a:latin typeface="Times New Roman" panose="02020603050405020304" pitchFamily="18" charset="0"/>
                          <a:cs typeface="Times New Roman" panose="02020603050405020304" pitchFamily="18" charset="0"/>
                        </a:rPr>
                        <a:t>TLC 28W</a:t>
                      </a:r>
                      <a:endParaRPr lang="en-US" sz="1600" b="1" i="0" u="none" strike="noStrike">
                        <a:solidFill>
                          <a:srgbClr val="000000"/>
                        </a:solidFill>
                        <a:effectLst/>
                        <a:latin typeface="Times New Roman" panose="02020603050405020304" pitchFamily="18" charset="0"/>
                        <a:cs typeface="Times New Roman" panose="02020603050405020304" pitchFamily="18" charset="0"/>
                      </a:endParaRPr>
                    </a:p>
                  </a:txBody>
                  <a:tcPr marL="7484" marR="7484" marT="7484" marB="0" anchor="ctr"/>
                </a:tc>
                <a:extLst>
                  <a:ext uri="{0D108BD9-81ED-4DB2-BD59-A6C34878D82A}">
                    <a16:rowId xmlns:a16="http://schemas.microsoft.com/office/drawing/2014/main" val="670497578"/>
                  </a:ext>
                </a:extLst>
              </a:tr>
              <a:tr h="287265">
                <a:tc rowSpan="2">
                  <a:txBody>
                    <a:bodyPr/>
                    <a:lstStyle/>
                    <a:p>
                      <a:pPr algn="ctr" fontAlgn="ctr"/>
                      <a:r>
                        <a:rPr lang="en-US" sz="1600" b="1" u="none" strike="noStrike">
                          <a:effectLst/>
                          <a:latin typeface="Times New Roman" panose="02020603050405020304" pitchFamily="18" charset="0"/>
                          <a:cs typeface="Times New Roman" panose="02020603050405020304" pitchFamily="18" charset="0"/>
                        </a:rPr>
                        <a:t>Độ hoàn </a:t>
                      </a:r>
                      <a:r>
                        <a:rPr lang="en-US" sz="1600" b="1" u="none" strike="noStrike" smtClean="0">
                          <a:effectLst/>
                          <a:latin typeface="Times New Roman" panose="02020603050405020304" pitchFamily="18" charset="0"/>
                          <a:cs typeface="Times New Roman" panose="02020603050405020304" pitchFamily="18" charset="0"/>
                        </a:rPr>
                        <a:t>màu</a:t>
                      </a:r>
                      <a:endParaRPr lang="en-US" sz="1600" b="1" i="0" u="none" strike="noStrike">
                        <a:solidFill>
                          <a:srgbClr val="000000"/>
                        </a:solidFill>
                        <a:effectLst/>
                        <a:latin typeface="Times New Roman" panose="02020603050405020304" pitchFamily="18" charset="0"/>
                        <a:cs typeface="Times New Roman" panose="02020603050405020304" pitchFamily="18" charset="0"/>
                      </a:endParaRPr>
                    </a:p>
                  </a:txBody>
                  <a:tcPr marL="7484" marR="7484" marT="7484" marB="0" anchor="ctr"/>
                </a:tc>
                <a:tc>
                  <a:txBody>
                    <a:bodyPr/>
                    <a:lstStyle/>
                    <a:p>
                      <a:pPr algn="ctr" fontAlgn="ctr"/>
                      <a:r>
                        <a:rPr lang="en-US" sz="1600" u="none" strike="noStrike">
                          <a:effectLst/>
                          <a:latin typeface="Times New Roman" panose="02020603050405020304" pitchFamily="18" charset="0"/>
                          <a:cs typeface="Times New Roman" panose="02020603050405020304" pitchFamily="18" charset="0"/>
                        </a:rPr>
                        <a:t>Công bố</a:t>
                      </a:r>
                      <a:endParaRPr lang="en-US" sz="1600" b="0" i="0" u="none" strike="noStrike">
                        <a:solidFill>
                          <a:srgbClr val="000000"/>
                        </a:solidFill>
                        <a:effectLst/>
                        <a:latin typeface="Times New Roman" panose="02020603050405020304" pitchFamily="18" charset="0"/>
                        <a:cs typeface="Times New Roman" panose="02020603050405020304" pitchFamily="18" charset="0"/>
                      </a:endParaRPr>
                    </a:p>
                  </a:txBody>
                  <a:tcPr marL="7484" marR="7484" marT="7484" marB="0" anchor="ctr"/>
                </a:tc>
                <a:tc>
                  <a:txBody>
                    <a:bodyPr/>
                    <a:lstStyle/>
                    <a:p>
                      <a:pPr algn="ctr" fontAlgn="ctr"/>
                      <a:r>
                        <a:rPr lang="en-US" sz="1600" u="none" strike="noStrike">
                          <a:effectLst/>
                          <a:latin typeface="Times New Roman" panose="02020603050405020304" pitchFamily="18" charset="0"/>
                          <a:cs typeface="Times New Roman" panose="02020603050405020304" pitchFamily="18" charset="0"/>
                        </a:rPr>
                        <a:t>CRI 82</a:t>
                      </a:r>
                      <a:endParaRPr lang="en-US" sz="1600" b="0" i="0" u="none" strike="noStrike">
                        <a:solidFill>
                          <a:srgbClr val="000000"/>
                        </a:solidFill>
                        <a:effectLst/>
                        <a:latin typeface="Times New Roman" panose="02020603050405020304" pitchFamily="18" charset="0"/>
                        <a:cs typeface="Times New Roman" panose="02020603050405020304" pitchFamily="18" charset="0"/>
                      </a:endParaRPr>
                    </a:p>
                  </a:txBody>
                  <a:tcPr marL="7484" marR="7484" marT="7484" marB="0" anchor="ctr"/>
                </a:tc>
                <a:tc>
                  <a:txBody>
                    <a:bodyPr/>
                    <a:lstStyle/>
                    <a:p>
                      <a:pPr algn="ctr" fontAlgn="ctr"/>
                      <a:r>
                        <a:rPr lang="en-US" sz="1600" u="none" strike="noStrike">
                          <a:effectLst/>
                          <a:latin typeface="Times New Roman" panose="02020603050405020304" pitchFamily="18" charset="0"/>
                          <a:cs typeface="Times New Roman" panose="02020603050405020304" pitchFamily="18" charset="0"/>
                        </a:rPr>
                        <a:t>CRI &gt;85</a:t>
                      </a:r>
                      <a:endParaRPr lang="en-US" sz="1600" b="0" i="0" u="none" strike="noStrike">
                        <a:solidFill>
                          <a:srgbClr val="000000"/>
                        </a:solidFill>
                        <a:effectLst/>
                        <a:latin typeface="Times New Roman" panose="02020603050405020304" pitchFamily="18" charset="0"/>
                        <a:cs typeface="Times New Roman" panose="02020603050405020304" pitchFamily="18" charset="0"/>
                      </a:endParaRPr>
                    </a:p>
                  </a:txBody>
                  <a:tcPr marL="7484" marR="7484" marT="7484" marB="0" anchor="ctr"/>
                </a:tc>
                <a:tc>
                  <a:txBody>
                    <a:bodyPr/>
                    <a:lstStyle/>
                    <a:p>
                      <a:pPr algn="ctr" fontAlgn="ctr"/>
                      <a:r>
                        <a:rPr lang="en-US" sz="1600" u="none" strike="noStrike">
                          <a:effectLst/>
                          <a:latin typeface="Times New Roman" panose="02020603050405020304" pitchFamily="18" charset="0"/>
                          <a:cs typeface="Times New Roman" panose="02020603050405020304" pitchFamily="18" charset="0"/>
                        </a:rPr>
                        <a:t>CRI &gt;85</a:t>
                      </a:r>
                      <a:endParaRPr lang="en-US" sz="1600" b="0" i="0" u="none" strike="noStrike">
                        <a:solidFill>
                          <a:srgbClr val="000000"/>
                        </a:solidFill>
                        <a:effectLst/>
                        <a:latin typeface="Times New Roman" panose="02020603050405020304" pitchFamily="18" charset="0"/>
                        <a:cs typeface="Times New Roman" panose="02020603050405020304" pitchFamily="18" charset="0"/>
                      </a:endParaRPr>
                    </a:p>
                  </a:txBody>
                  <a:tcPr marL="7484" marR="7484" marT="7484" marB="0" anchor="ctr"/>
                </a:tc>
                <a:extLst>
                  <a:ext uri="{0D108BD9-81ED-4DB2-BD59-A6C34878D82A}">
                    <a16:rowId xmlns:a16="http://schemas.microsoft.com/office/drawing/2014/main" val="3636485954"/>
                  </a:ext>
                </a:extLst>
              </a:tr>
              <a:tr h="287265">
                <a:tc vMerge="1">
                  <a:txBody>
                    <a:bodyPr/>
                    <a:lstStyle/>
                    <a:p>
                      <a:pPr algn="l" fontAlgn="ctr"/>
                      <a:endParaRPr lang="en-US" sz="1400" b="0" i="0" u="none" strike="noStrike">
                        <a:solidFill>
                          <a:srgbClr val="000000"/>
                        </a:solidFill>
                        <a:effectLst/>
                        <a:latin typeface="Times New Roman" panose="02020603050405020304" pitchFamily="18" charset="0"/>
                        <a:cs typeface="Times New Roman" panose="02020603050405020304" pitchFamily="18" charset="0"/>
                      </a:endParaRPr>
                    </a:p>
                  </a:txBody>
                  <a:tcPr marL="7484" marR="7484" marT="7484" marB="0" anchor="ctr"/>
                </a:tc>
                <a:tc>
                  <a:txBody>
                    <a:bodyPr/>
                    <a:lstStyle/>
                    <a:p>
                      <a:pPr algn="ctr" fontAlgn="ctr"/>
                      <a:r>
                        <a:rPr lang="en-US" sz="1600" u="none" strike="noStrike" smtClean="0">
                          <a:effectLst/>
                          <a:latin typeface="Times New Roman" panose="02020603050405020304" pitchFamily="18" charset="0"/>
                          <a:cs typeface="Times New Roman" panose="02020603050405020304" pitchFamily="18" charset="0"/>
                        </a:rPr>
                        <a:t>Thực tế</a:t>
                      </a:r>
                      <a:endParaRPr lang="en-US" sz="1600" b="0" i="0" u="none" strike="noStrike">
                        <a:solidFill>
                          <a:srgbClr val="000000"/>
                        </a:solidFill>
                        <a:effectLst/>
                        <a:latin typeface="Times New Roman" panose="02020603050405020304" pitchFamily="18" charset="0"/>
                        <a:cs typeface="Times New Roman" panose="02020603050405020304" pitchFamily="18" charset="0"/>
                      </a:endParaRPr>
                    </a:p>
                  </a:txBody>
                  <a:tcPr marL="7484" marR="7484" marT="7484" marB="0" anchor="ctr"/>
                </a:tc>
                <a:tc>
                  <a:txBody>
                    <a:bodyPr/>
                    <a:lstStyle/>
                    <a:p>
                      <a:pPr algn="ctr" fontAlgn="ctr"/>
                      <a:r>
                        <a:rPr lang="en-US" sz="1600" u="none" strike="noStrike">
                          <a:effectLst/>
                          <a:latin typeface="Times New Roman" panose="02020603050405020304" pitchFamily="18" charset="0"/>
                          <a:cs typeface="Times New Roman" panose="02020603050405020304" pitchFamily="18" charset="0"/>
                        </a:rPr>
                        <a:t>CRI 81,1</a:t>
                      </a:r>
                      <a:endParaRPr lang="en-US" sz="1600" b="0" i="0" u="none" strike="noStrike">
                        <a:solidFill>
                          <a:srgbClr val="000000"/>
                        </a:solidFill>
                        <a:effectLst/>
                        <a:latin typeface="Times New Roman" panose="02020603050405020304" pitchFamily="18" charset="0"/>
                        <a:cs typeface="Times New Roman" panose="02020603050405020304" pitchFamily="18" charset="0"/>
                      </a:endParaRPr>
                    </a:p>
                  </a:txBody>
                  <a:tcPr marL="7484" marR="7484" marT="7484" marB="0" anchor="ctr"/>
                </a:tc>
                <a:tc>
                  <a:txBody>
                    <a:bodyPr/>
                    <a:lstStyle/>
                    <a:p>
                      <a:pPr algn="ctr" fontAlgn="ctr"/>
                      <a:r>
                        <a:rPr lang="en-US" sz="1600" u="none" strike="noStrike">
                          <a:effectLst/>
                          <a:latin typeface="Times New Roman" panose="02020603050405020304" pitchFamily="18" charset="0"/>
                          <a:cs typeface="Times New Roman" panose="02020603050405020304" pitchFamily="18" charset="0"/>
                        </a:rPr>
                        <a:t>CRI 85</a:t>
                      </a:r>
                      <a:endParaRPr lang="en-US" sz="1600" b="0" i="0" u="none" strike="noStrike">
                        <a:solidFill>
                          <a:srgbClr val="000000"/>
                        </a:solidFill>
                        <a:effectLst/>
                        <a:latin typeface="Times New Roman" panose="02020603050405020304" pitchFamily="18" charset="0"/>
                        <a:cs typeface="Times New Roman" panose="02020603050405020304" pitchFamily="18" charset="0"/>
                      </a:endParaRPr>
                    </a:p>
                  </a:txBody>
                  <a:tcPr marL="7484" marR="7484" marT="7484" marB="0" anchor="ctr"/>
                </a:tc>
                <a:tc>
                  <a:txBody>
                    <a:bodyPr/>
                    <a:lstStyle/>
                    <a:p>
                      <a:pPr algn="ctr" fontAlgn="ctr"/>
                      <a:r>
                        <a:rPr lang="en-US" sz="1600" u="none" strike="noStrike">
                          <a:solidFill>
                            <a:srgbClr val="FF0000"/>
                          </a:solidFill>
                          <a:effectLst/>
                          <a:latin typeface="Times New Roman" panose="02020603050405020304" pitchFamily="18" charset="0"/>
                          <a:cs typeface="Times New Roman" panose="02020603050405020304" pitchFamily="18" charset="0"/>
                        </a:rPr>
                        <a:t>CRI 72,4</a:t>
                      </a:r>
                      <a:endParaRPr lang="en-US" sz="1600" b="0" i="0" u="none" strike="noStrike">
                        <a:solidFill>
                          <a:srgbClr val="FF0000"/>
                        </a:solidFill>
                        <a:effectLst/>
                        <a:latin typeface="Times New Roman" panose="02020603050405020304" pitchFamily="18" charset="0"/>
                        <a:cs typeface="Times New Roman" panose="02020603050405020304" pitchFamily="18" charset="0"/>
                      </a:endParaRPr>
                    </a:p>
                  </a:txBody>
                  <a:tcPr marL="7484" marR="7484" marT="7484" marB="0" anchor="ctr"/>
                </a:tc>
                <a:extLst>
                  <a:ext uri="{0D108BD9-81ED-4DB2-BD59-A6C34878D82A}">
                    <a16:rowId xmlns:a16="http://schemas.microsoft.com/office/drawing/2014/main" val="276348920"/>
                  </a:ext>
                </a:extLst>
              </a:tr>
              <a:tr h="287265">
                <a:tc rowSpan="2">
                  <a:txBody>
                    <a:bodyPr/>
                    <a:lstStyle/>
                    <a:p>
                      <a:pPr algn="ctr" fontAlgn="ctr"/>
                      <a:r>
                        <a:rPr lang="en-US" sz="1600" b="1" u="none" strike="noStrike">
                          <a:effectLst/>
                          <a:latin typeface="Times New Roman" panose="02020603050405020304" pitchFamily="18" charset="0"/>
                          <a:cs typeface="Times New Roman" panose="02020603050405020304" pitchFamily="18" charset="0"/>
                        </a:rPr>
                        <a:t>Nhiệt độ </a:t>
                      </a:r>
                      <a:r>
                        <a:rPr lang="en-US" sz="1600" b="1" u="none" strike="noStrike" smtClean="0">
                          <a:effectLst/>
                          <a:latin typeface="Times New Roman" panose="02020603050405020304" pitchFamily="18" charset="0"/>
                          <a:cs typeface="Times New Roman" panose="02020603050405020304" pitchFamily="18" charset="0"/>
                        </a:rPr>
                        <a:t>màu</a:t>
                      </a:r>
                      <a:endParaRPr lang="en-US" sz="1600" b="1" i="0" u="none" strike="noStrike">
                        <a:solidFill>
                          <a:srgbClr val="000000"/>
                        </a:solidFill>
                        <a:effectLst/>
                        <a:latin typeface="Times New Roman" panose="02020603050405020304" pitchFamily="18" charset="0"/>
                        <a:cs typeface="Times New Roman" panose="02020603050405020304" pitchFamily="18" charset="0"/>
                      </a:endParaRPr>
                    </a:p>
                  </a:txBody>
                  <a:tcPr marL="7484" marR="7484" marT="7484" marB="0" anchor="ctr"/>
                </a:tc>
                <a:tc>
                  <a:txBody>
                    <a:bodyPr/>
                    <a:lstStyle/>
                    <a:p>
                      <a:pPr algn="ctr" fontAlgn="ctr"/>
                      <a:r>
                        <a:rPr lang="en-US" sz="1600" u="none" strike="noStrike">
                          <a:effectLst/>
                          <a:latin typeface="Times New Roman" panose="02020603050405020304" pitchFamily="18" charset="0"/>
                          <a:cs typeface="Times New Roman" panose="02020603050405020304" pitchFamily="18" charset="0"/>
                        </a:rPr>
                        <a:t>Công bố</a:t>
                      </a:r>
                      <a:endParaRPr lang="en-US" sz="1600" b="0" i="0" u="none" strike="noStrike">
                        <a:solidFill>
                          <a:srgbClr val="000000"/>
                        </a:solidFill>
                        <a:effectLst/>
                        <a:latin typeface="Times New Roman" panose="02020603050405020304" pitchFamily="18" charset="0"/>
                        <a:cs typeface="Times New Roman" panose="02020603050405020304" pitchFamily="18" charset="0"/>
                      </a:endParaRPr>
                    </a:p>
                  </a:txBody>
                  <a:tcPr marL="7484" marR="7484" marT="7484" marB="0" anchor="ctr"/>
                </a:tc>
                <a:tc gridSpan="3">
                  <a:txBody>
                    <a:bodyPr/>
                    <a:lstStyle/>
                    <a:p>
                      <a:pPr algn="ctr" fontAlgn="ctr"/>
                      <a:r>
                        <a:rPr lang="en-US" sz="1600" u="none" strike="noStrike">
                          <a:effectLst/>
                          <a:latin typeface="Times New Roman" panose="02020603050405020304" pitchFamily="18" charset="0"/>
                          <a:cs typeface="Times New Roman" panose="02020603050405020304" pitchFamily="18" charset="0"/>
                        </a:rPr>
                        <a:t>6500K</a:t>
                      </a:r>
                      <a:endParaRPr lang="en-US" sz="1600" b="0" i="0" u="none" strike="noStrike">
                        <a:solidFill>
                          <a:srgbClr val="000000"/>
                        </a:solidFill>
                        <a:effectLst/>
                        <a:latin typeface="Times New Roman" panose="02020603050405020304" pitchFamily="18" charset="0"/>
                        <a:cs typeface="Times New Roman" panose="02020603050405020304" pitchFamily="18" charset="0"/>
                      </a:endParaRPr>
                    </a:p>
                  </a:txBody>
                  <a:tcPr marL="7484" marR="7484" marT="7484" marB="0" anchor="ctr"/>
                </a:tc>
                <a:tc hMerge="1">
                  <a:txBody>
                    <a:bodyPr/>
                    <a:lstStyle/>
                    <a:p>
                      <a:endParaRPr lang="en-US"/>
                    </a:p>
                  </a:txBody>
                  <a:tcPr/>
                </a:tc>
                <a:tc hMerge="1">
                  <a:txBody>
                    <a:bodyPr/>
                    <a:lstStyle/>
                    <a:p>
                      <a:pPr algn="ctr" fontAlgn="ctr"/>
                      <a:endParaRPr lang="en-US" sz="1400" b="0" i="0" u="none" strike="noStrike">
                        <a:solidFill>
                          <a:srgbClr val="000000"/>
                        </a:solidFill>
                        <a:effectLst/>
                        <a:latin typeface="Times New Roman" panose="02020603050405020304" pitchFamily="18" charset="0"/>
                        <a:cs typeface="Times New Roman" panose="02020603050405020304" pitchFamily="18" charset="0"/>
                      </a:endParaRPr>
                    </a:p>
                  </a:txBody>
                  <a:tcPr marL="7484" marR="7484" marT="7484" marB="0" anchor="ctr"/>
                </a:tc>
                <a:extLst>
                  <a:ext uri="{0D108BD9-81ED-4DB2-BD59-A6C34878D82A}">
                    <a16:rowId xmlns:a16="http://schemas.microsoft.com/office/drawing/2014/main" val="1928340207"/>
                  </a:ext>
                </a:extLst>
              </a:tr>
              <a:tr h="287265">
                <a:tc vMerge="1">
                  <a:txBody>
                    <a:bodyPr/>
                    <a:lstStyle/>
                    <a:p>
                      <a:pPr algn="l" fontAlgn="ctr"/>
                      <a:endParaRPr lang="en-US" sz="1400" b="0" i="0" u="none" strike="noStrike">
                        <a:solidFill>
                          <a:srgbClr val="000000"/>
                        </a:solidFill>
                        <a:effectLst/>
                        <a:latin typeface="Times New Roman" panose="02020603050405020304" pitchFamily="18" charset="0"/>
                        <a:cs typeface="Times New Roman" panose="02020603050405020304" pitchFamily="18" charset="0"/>
                      </a:endParaRPr>
                    </a:p>
                  </a:txBody>
                  <a:tcPr marL="7484" marR="7484" marT="7484" marB="0" anchor="ctr"/>
                </a:tc>
                <a:tc>
                  <a:txBody>
                    <a:bodyPr/>
                    <a:lstStyle/>
                    <a:p>
                      <a:pPr algn="ctr" fontAlgn="ctr"/>
                      <a:r>
                        <a:rPr lang="en-US" sz="1600" u="none" strike="noStrike" smtClean="0">
                          <a:effectLst/>
                          <a:latin typeface="Times New Roman" panose="02020603050405020304" pitchFamily="18" charset="0"/>
                          <a:cs typeface="Times New Roman" panose="02020603050405020304" pitchFamily="18" charset="0"/>
                        </a:rPr>
                        <a:t>Thực tế</a:t>
                      </a:r>
                      <a:endParaRPr lang="en-US" sz="1600" b="0" i="0" u="none" strike="noStrike">
                        <a:solidFill>
                          <a:srgbClr val="000000"/>
                        </a:solidFill>
                        <a:effectLst/>
                        <a:latin typeface="Times New Roman" panose="02020603050405020304" pitchFamily="18" charset="0"/>
                        <a:cs typeface="Times New Roman" panose="02020603050405020304" pitchFamily="18" charset="0"/>
                      </a:endParaRPr>
                    </a:p>
                  </a:txBody>
                  <a:tcPr marL="7484" marR="7484" marT="7484" marB="0" anchor="ctr"/>
                </a:tc>
                <a:tc>
                  <a:txBody>
                    <a:bodyPr/>
                    <a:lstStyle/>
                    <a:p>
                      <a:pPr algn="ctr" fontAlgn="ctr"/>
                      <a:r>
                        <a:rPr lang="en-US" sz="1600" u="none" strike="noStrike">
                          <a:effectLst/>
                          <a:latin typeface="Times New Roman" panose="02020603050405020304" pitchFamily="18" charset="0"/>
                          <a:cs typeface="Times New Roman" panose="02020603050405020304" pitchFamily="18" charset="0"/>
                        </a:rPr>
                        <a:t>6620K</a:t>
                      </a:r>
                      <a:endParaRPr lang="en-US" sz="1600" b="0" i="0" u="none" strike="noStrike">
                        <a:solidFill>
                          <a:srgbClr val="000000"/>
                        </a:solidFill>
                        <a:effectLst/>
                        <a:latin typeface="Times New Roman" panose="02020603050405020304" pitchFamily="18" charset="0"/>
                        <a:cs typeface="Times New Roman" panose="02020603050405020304" pitchFamily="18" charset="0"/>
                      </a:endParaRPr>
                    </a:p>
                  </a:txBody>
                  <a:tcPr marL="7484" marR="7484" marT="7484" marB="0" anchor="ctr"/>
                </a:tc>
                <a:tc>
                  <a:txBody>
                    <a:bodyPr/>
                    <a:lstStyle/>
                    <a:p>
                      <a:pPr algn="ctr" fontAlgn="ctr"/>
                      <a:r>
                        <a:rPr lang="en-US" sz="1600" u="none" strike="noStrike">
                          <a:solidFill>
                            <a:srgbClr val="FF0000"/>
                          </a:solidFill>
                          <a:effectLst/>
                          <a:latin typeface="Times New Roman" panose="02020603050405020304" pitchFamily="18" charset="0"/>
                          <a:cs typeface="Times New Roman" panose="02020603050405020304" pitchFamily="18" charset="0"/>
                        </a:rPr>
                        <a:t>6961K</a:t>
                      </a:r>
                      <a:endParaRPr lang="en-US" sz="1600" b="0" i="0" u="none" strike="noStrike">
                        <a:solidFill>
                          <a:srgbClr val="FF0000"/>
                        </a:solidFill>
                        <a:effectLst/>
                        <a:latin typeface="Times New Roman" panose="02020603050405020304" pitchFamily="18" charset="0"/>
                        <a:cs typeface="Times New Roman" panose="02020603050405020304" pitchFamily="18" charset="0"/>
                      </a:endParaRPr>
                    </a:p>
                  </a:txBody>
                  <a:tcPr marL="7484" marR="7484" marT="7484" marB="0" anchor="ctr"/>
                </a:tc>
                <a:tc>
                  <a:txBody>
                    <a:bodyPr/>
                    <a:lstStyle/>
                    <a:p>
                      <a:pPr algn="ctr" fontAlgn="ctr"/>
                      <a:r>
                        <a:rPr lang="en-US" sz="1600" u="none" strike="noStrike">
                          <a:solidFill>
                            <a:srgbClr val="FF0000"/>
                          </a:solidFill>
                          <a:effectLst/>
                          <a:latin typeface="Times New Roman" panose="02020603050405020304" pitchFamily="18" charset="0"/>
                          <a:cs typeface="Times New Roman" panose="02020603050405020304" pitchFamily="18" charset="0"/>
                        </a:rPr>
                        <a:t>6828K</a:t>
                      </a:r>
                      <a:endParaRPr lang="en-US" sz="1600" b="0" i="0" u="none" strike="noStrike">
                        <a:solidFill>
                          <a:srgbClr val="FF0000"/>
                        </a:solidFill>
                        <a:effectLst/>
                        <a:latin typeface="Times New Roman" panose="02020603050405020304" pitchFamily="18" charset="0"/>
                        <a:cs typeface="Times New Roman" panose="02020603050405020304" pitchFamily="18" charset="0"/>
                      </a:endParaRPr>
                    </a:p>
                  </a:txBody>
                  <a:tcPr marL="7484" marR="7484" marT="7484" marB="0" anchor="ctr"/>
                </a:tc>
                <a:extLst>
                  <a:ext uri="{0D108BD9-81ED-4DB2-BD59-A6C34878D82A}">
                    <a16:rowId xmlns:a16="http://schemas.microsoft.com/office/drawing/2014/main" val="4132928244"/>
                  </a:ext>
                </a:extLst>
              </a:tr>
            </a:tbl>
          </a:graphicData>
        </a:graphic>
      </p:graphicFrame>
      <p:pic>
        <p:nvPicPr>
          <p:cNvPr id="7" name="Picture 6"/>
          <p:cNvPicPr>
            <a:picLocks noChangeAspect="1"/>
          </p:cNvPicPr>
          <p:nvPr/>
        </p:nvPicPr>
        <p:blipFill>
          <a:blip r:embed="rId2"/>
          <a:stretch>
            <a:fillRect/>
          </a:stretch>
        </p:blipFill>
        <p:spPr>
          <a:xfrm>
            <a:off x="0" y="0"/>
            <a:ext cx="3667125" cy="885825"/>
          </a:xfrm>
          <a:prstGeom prst="rect">
            <a:avLst/>
          </a:prstGeom>
        </p:spPr>
      </p:pic>
      <p:sp>
        <p:nvSpPr>
          <p:cNvPr id="8" name="Rectangle 7">
            <a:extLst>
              <a:ext uri="{FF2B5EF4-FFF2-40B4-BE49-F238E27FC236}">
                <a16:creationId xmlns:a16="http://schemas.microsoft.com/office/drawing/2014/main" id="{B24A227C-8E36-40C9-93F8-7C7F22CDFF56}"/>
              </a:ext>
            </a:extLst>
          </p:cNvPr>
          <p:cNvSpPr/>
          <p:nvPr/>
        </p:nvSpPr>
        <p:spPr>
          <a:xfrm>
            <a:off x="1319089" y="1218095"/>
            <a:ext cx="6178490" cy="374974"/>
          </a:xfrm>
          <a:prstGeom prst="rect">
            <a:avLst/>
          </a:prstGeom>
        </p:spPr>
        <p:txBody>
          <a:bodyPr wrap="square">
            <a:spAutoFit/>
          </a:bodyPr>
          <a:lstStyle/>
          <a:p>
            <a:pPr>
              <a:lnSpc>
                <a:spcPct val="110000"/>
              </a:lnSpc>
              <a:spcBef>
                <a:spcPts val="600"/>
              </a:spcBef>
              <a:spcAft>
                <a:spcPts val="600"/>
              </a:spcAft>
              <a:buFontTx/>
              <a:buNone/>
            </a:pPr>
            <a:r>
              <a:rPr lang="en-US" altLang="en-US" smtClean="0">
                <a:latin typeface="Times New Roman" panose="02020603050405020304" pitchFamily="18" charset="0"/>
                <a:ea typeface="Calibri" panose="020F0502020204030204" pitchFamily="34" charset="0"/>
                <a:cs typeface="Times New Roman" panose="02020603050405020304" pitchFamily="18" charset="0"/>
              </a:rPr>
              <a:t>Kết quả đo đạc mẫu</a:t>
            </a:r>
            <a:endParaRPr lang="en-US" altLang="en-US" dirty="0">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31522685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3667125" cy="885825"/>
          </a:xfrm>
          <a:prstGeom prst="rect">
            <a:avLst/>
          </a:prstGeom>
        </p:spPr>
      </p:pic>
      <p:sp>
        <p:nvSpPr>
          <p:cNvPr id="5" name="Title 1"/>
          <p:cNvSpPr>
            <a:spLocks noGrp="1"/>
          </p:cNvSpPr>
          <p:nvPr>
            <p:ph type="title"/>
          </p:nvPr>
        </p:nvSpPr>
        <p:spPr>
          <a:xfrm>
            <a:off x="673100" y="1047182"/>
            <a:ext cx="5097972" cy="393700"/>
          </a:xfrm>
        </p:spPr>
        <p:txBody>
          <a:bodyPr>
            <a:noAutofit/>
          </a:bodyPr>
          <a:lstStyle/>
          <a:p>
            <a:r>
              <a:rPr lang="en-US" sz="2400" b="1" smtClean="0">
                <a:latin typeface="Times New Roman" panose="02020603050405020304" pitchFamily="18" charset="0"/>
                <a:cs typeface="Times New Roman" panose="02020603050405020304" pitchFamily="18" charset="0"/>
              </a:rPr>
              <a:t>12. Tiêu chuẩn áp dụng cho đèn LED</a:t>
            </a:r>
            <a:endParaRPr lang="en-US" sz="2400" b="1" dirty="0">
              <a:latin typeface="Times New Roman" panose="02020603050405020304" pitchFamily="18" charset="0"/>
              <a:cs typeface="Times New Roman" panose="02020603050405020304" pitchFamily="18" charset="0"/>
            </a:endParaRPr>
          </a:p>
        </p:txBody>
      </p:sp>
      <p:sp>
        <p:nvSpPr>
          <p:cNvPr id="6" name="Rounded Rectangle 5"/>
          <p:cNvSpPr/>
          <p:nvPr/>
        </p:nvSpPr>
        <p:spPr>
          <a:xfrm>
            <a:off x="703413" y="1511746"/>
            <a:ext cx="8358139" cy="1949638"/>
          </a:xfrm>
          <a:prstGeom prst="round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ct val="50000"/>
              </a:spcBef>
              <a:buClr>
                <a:schemeClr val="tx1"/>
              </a:buClr>
            </a:pPr>
            <a:r>
              <a:rPr lang="vi-VN" sz="1600" smtClean="0">
                <a:solidFill>
                  <a:schemeClr val="tx1"/>
                </a:solidFill>
                <a:latin typeface="+mj-lt"/>
              </a:rPr>
              <a:t>Tiêu </a:t>
            </a:r>
            <a:r>
              <a:rPr lang="vi-VN" sz="1600" dirty="0">
                <a:solidFill>
                  <a:schemeClr val="tx1"/>
                </a:solidFill>
                <a:latin typeface="+mj-lt"/>
              </a:rPr>
              <a:t>chuẩn là tài liệu được thiết lập bằng cách thoả thuận và được một tổ chức được thừa nhận phê duyệt , nhằm cung cấp những qui tắc, hướng dẫn hoặc các đặc tính cho những hoạt động, hoặc kết quả hoạt động để sử dụng chung và lặp đi lặp lại nhằm đạt được một trật tự tối ưu trong một khung cảnh </a:t>
            </a:r>
            <a:r>
              <a:rPr lang="vi-VN" sz="1600">
                <a:solidFill>
                  <a:schemeClr val="tx1"/>
                </a:solidFill>
                <a:latin typeface="+mj-lt"/>
              </a:rPr>
              <a:t>nhất </a:t>
            </a:r>
            <a:r>
              <a:rPr lang="vi-VN" sz="1600" smtClean="0">
                <a:solidFill>
                  <a:schemeClr val="tx1"/>
                </a:solidFill>
                <a:latin typeface="+mj-lt"/>
              </a:rPr>
              <a:t>định</a:t>
            </a:r>
            <a:r>
              <a:rPr lang="en-US" sz="1600" smtClean="0">
                <a:solidFill>
                  <a:schemeClr val="tx1"/>
                </a:solidFill>
                <a:latin typeface="+mj-lt"/>
              </a:rPr>
              <a:t>.</a:t>
            </a:r>
            <a:endParaRPr lang="en-US" sz="1600" dirty="0">
              <a:solidFill>
                <a:schemeClr val="tx1"/>
              </a:solidFill>
              <a:latin typeface="+mj-lt"/>
            </a:endParaRPr>
          </a:p>
          <a:p>
            <a:pPr>
              <a:spcBef>
                <a:spcPct val="50000"/>
              </a:spcBef>
              <a:buClr>
                <a:schemeClr val="tx1"/>
              </a:buClr>
            </a:pPr>
            <a:r>
              <a:rPr lang="vi-VN" sz="1600" smtClean="0">
                <a:solidFill>
                  <a:schemeClr val="tx1"/>
                </a:solidFill>
                <a:latin typeface="+mj-lt"/>
              </a:rPr>
              <a:t>Tiêu </a:t>
            </a:r>
            <a:r>
              <a:rPr lang="vi-VN" sz="1600" dirty="0">
                <a:solidFill>
                  <a:schemeClr val="tx1"/>
                </a:solidFill>
                <a:latin typeface="+mj-lt"/>
              </a:rPr>
              <a:t>chuẩn: phải được xây dựng dựa trên cơ sở kết quả vững chắc của khoa học, công nghệ và kinh nghiệm thực tiến, nhằm đạt được lợi ích tối ưu cho cộng đồng</a:t>
            </a:r>
            <a:r>
              <a:rPr lang="vi-VN" sz="1600">
                <a:solidFill>
                  <a:schemeClr val="tx1"/>
                </a:solidFill>
                <a:latin typeface="+mj-lt"/>
              </a:rPr>
              <a:t>. </a:t>
            </a:r>
            <a:endParaRPr lang="en-US" sz="1600" dirty="0">
              <a:solidFill>
                <a:schemeClr val="tx1"/>
              </a:solidFill>
              <a:latin typeface="+mj-lt"/>
            </a:endParaRPr>
          </a:p>
        </p:txBody>
      </p:sp>
      <p:pic>
        <p:nvPicPr>
          <p:cNvPr id="7" name="Picture 4" descr="Tiêu chuẩn PCCC và các Quy chuẩn Việt Nam về hệ thống PCCC"/>
          <p:cNvPicPr>
            <a:picLocks noChangeAspect="1" noChangeArrowheads="1"/>
          </p:cNvPicPr>
          <p:nvPr/>
        </p:nvPicPr>
        <p:blipFill>
          <a:blip r:embed="rId3"/>
          <a:srcRect/>
          <a:stretch>
            <a:fillRect/>
          </a:stretch>
        </p:blipFill>
        <p:spPr bwMode="auto">
          <a:xfrm>
            <a:off x="9418133" y="2214013"/>
            <a:ext cx="2017803" cy="1185892"/>
          </a:xfrm>
          <a:prstGeom prst="rect">
            <a:avLst/>
          </a:prstGeom>
          <a:noFill/>
        </p:spPr>
      </p:pic>
      <p:pic>
        <p:nvPicPr>
          <p:cNvPr id="8" name="Picture 6" descr="Welcome to the IEC - International Electrotechnical Commission"/>
          <p:cNvPicPr>
            <a:picLocks noChangeAspect="1" noChangeArrowheads="1"/>
          </p:cNvPicPr>
          <p:nvPr/>
        </p:nvPicPr>
        <p:blipFill>
          <a:blip r:embed="rId4"/>
          <a:srcRect/>
          <a:stretch>
            <a:fillRect/>
          </a:stretch>
        </p:blipFill>
        <p:spPr bwMode="auto">
          <a:xfrm>
            <a:off x="9835594" y="811151"/>
            <a:ext cx="1182882" cy="1182883"/>
          </a:xfrm>
          <a:prstGeom prst="rect">
            <a:avLst/>
          </a:prstGeom>
          <a:noFill/>
        </p:spPr>
      </p:pic>
      <p:pic>
        <p:nvPicPr>
          <p:cNvPr id="9" name="Picture 10" descr="Why implement an ISO 9001: 2015 quality management system in an ..."/>
          <p:cNvPicPr>
            <a:picLocks noChangeAspect="1" noChangeArrowheads="1"/>
          </p:cNvPicPr>
          <p:nvPr/>
        </p:nvPicPr>
        <p:blipFill>
          <a:blip r:embed="rId5" cstate="print"/>
          <a:srcRect/>
          <a:stretch>
            <a:fillRect/>
          </a:stretch>
        </p:blipFill>
        <p:spPr bwMode="auto">
          <a:xfrm>
            <a:off x="10007170" y="3791496"/>
            <a:ext cx="987601" cy="1008327"/>
          </a:xfrm>
          <a:prstGeom prst="rect">
            <a:avLst/>
          </a:prstGeom>
          <a:noFill/>
        </p:spPr>
      </p:pic>
      <p:pic>
        <p:nvPicPr>
          <p:cNvPr id="10" name="Picture 14" descr="Xây dựng ISO 14001:2015 cho doanh nghiệp thực hiện qua 07 bước"/>
          <p:cNvPicPr>
            <a:picLocks noChangeAspect="1" noChangeArrowheads="1"/>
          </p:cNvPicPr>
          <p:nvPr/>
        </p:nvPicPr>
        <p:blipFill>
          <a:blip r:embed="rId6"/>
          <a:srcRect/>
          <a:stretch>
            <a:fillRect/>
          </a:stretch>
        </p:blipFill>
        <p:spPr bwMode="auto">
          <a:xfrm>
            <a:off x="9835594" y="5035852"/>
            <a:ext cx="1330754" cy="1601932"/>
          </a:xfrm>
          <a:prstGeom prst="rect">
            <a:avLst/>
          </a:prstGeom>
          <a:noFill/>
        </p:spPr>
      </p:pic>
      <p:sp>
        <p:nvSpPr>
          <p:cNvPr id="11" name="Rounded Rectangle 10"/>
          <p:cNvSpPr/>
          <p:nvPr/>
        </p:nvSpPr>
        <p:spPr>
          <a:xfrm>
            <a:off x="755055" y="3555469"/>
            <a:ext cx="8288547" cy="1480383"/>
          </a:xfrm>
          <a:prstGeom prst="round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1600" b="1" i="1" dirty="0">
                <a:solidFill>
                  <a:schemeClr val="accent1">
                    <a:lumMod val="75000"/>
                  </a:schemeClr>
                </a:solidFill>
                <a:latin typeface="+mj-lt"/>
              </a:rPr>
              <a:t>ISO 9001:2015 </a:t>
            </a:r>
            <a:r>
              <a:rPr lang="vi-VN" sz="1600" dirty="0">
                <a:solidFill>
                  <a:schemeClr val="accent1">
                    <a:lumMod val="75000"/>
                  </a:schemeClr>
                </a:solidFill>
                <a:latin typeface="+mj-lt"/>
              </a:rPr>
              <a:t> đưa ra các yêu cầu được sử dụng như một khuôn khổ cho một Hệ thống quản lý chất lượng. Tiêu chuẩn này cũng được sử dụng cho việc đánh giá chứng nhận phù hợp và chứng nhận phù hợp đối với Hệ thống quản lý chất lượng của một tổ chức.</a:t>
            </a:r>
            <a:endParaRPr lang="en-US" sz="1600" dirty="0">
              <a:solidFill>
                <a:schemeClr val="accent1">
                  <a:lumMod val="75000"/>
                </a:schemeClr>
              </a:solidFill>
              <a:latin typeface="+mj-lt"/>
            </a:endParaRPr>
          </a:p>
          <a:p>
            <a:r>
              <a:rPr lang="vi-VN" sz="1600" dirty="0">
                <a:solidFill>
                  <a:schemeClr val="accent1">
                    <a:lumMod val="75000"/>
                  </a:schemeClr>
                </a:solidFill>
                <a:latin typeface="+mj-lt"/>
              </a:rPr>
              <a:t>Các tổ chức áp dụng tiêu chuẩn ISO 9001:2015 để chứng tỏ khả năng luôn cung cấp sản phẩm và dịch vụ đáp ứng thỏa mãn khách hàng và yêu cầu luật định.</a:t>
            </a:r>
          </a:p>
        </p:txBody>
      </p:sp>
      <p:sp>
        <p:nvSpPr>
          <p:cNvPr id="12" name="Rounded Rectangle 11"/>
          <p:cNvSpPr/>
          <p:nvPr/>
        </p:nvSpPr>
        <p:spPr>
          <a:xfrm>
            <a:off x="703413" y="5129937"/>
            <a:ext cx="8288547" cy="1594034"/>
          </a:xfrm>
          <a:prstGeom prst="roundRect">
            <a:avLst/>
          </a:prstGeom>
          <a:solidFill>
            <a:schemeClr val="bg1">
              <a:lumMod val="9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1600" b="1" dirty="0">
                <a:solidFill>
                  <a:schemeClr val="accent6">
                    <a:lumMod val="75000"/>
                  </a:schemeClr>
                </a:solidFill>
                <a:latin typeface="+mj-lt"/>
              </a:rPr>
              <a:t>ISO 14001</a:t>
            </a:r>
            <a:r>
              <a:rPr lang="en-US" sz="1600" b="1" dirty="0">
                <a:solidFill>
                  <a:schemeClr val="accent6">
                    <a:lumMod val="75000"/>
                  </a:schemeClr>
                </a:solidFill>
                <a:latin typeface="+mj-lt"/>
                <a:cs typeface="Times New Roman" pitchFamily="18" charset="0"/>
              </a:rPr>
              <a:t>:</a:t>
            </a:r>
            <a:r>
              <a:rPr lang="en-US" sz="1600" b="1" dirty="0">
                <a:solidFill>
                  <a:schemeClr val="accent6">
                    <a:lumMod val="75000"/>
                  </a:schemeClr>
                </a:solidFill>
                <a:latin typeface="Times New Roman" pitchFamily="18" charset="0"/>
                <a:cs typeface="Times New Roman" pitchFamily="18" charset="0"/>
              </a:rPr>
              <a:t>2015</a:t>
            </a:r>
            <a:r>
              <a:rPr lang="en-US" sz="1600" b="1" dirty="0">
                <a:solidFill>
                  <a:schemeClr val="accent6">
                    <a:lumMod val="75000"/>
                  </a:schemeClr>
                </a:solidFill>
                <a:latin typeface="+mj-lt"/>
                <a:cs typeface="Times New Roman" pitchFamily="18" charset="0"/>
              </a:rPr>
              <a:t> </a:t>
            </a:r>
            <a:r>
              <a:rPr lang="vi-VN" sz="1600" b="1" dirty="0">
                <a:solidFill>
                  <a:schemeClr val="accent6">
                    <a:lumMod val="75000"/>
                  </a:schemeClr>
                </a:solidFill>
                <a:latin typeface="+mj-lt"/>
              </a:rPr>
              <a:t> </a:t>
            </a:r>
            <a:r>
              <a:rPr lang="vi-VN" sz="1600" dirty="0">
                <a:solidFill>
                  <a:schemeClr val="accent6">
                    <a:lumMod val="75000"/>
                  </a:schemeClr>
                </a:solidFill>
                <a:latin typeface="+mj-lt"/>
              </a:rPr>
              <a:t>chỉ ra một khuôn khổ mà tổ chức có thể tuân theo để xác định các tác động đến môi trường, thực hiện hệ thống kiểm soát để ngăn ngừa và giảm ô nhiễm, đảm bảo tuân thủ các yêu cầu pháp lý.</a:t>
            </a:r>
            <a:endParaRPr lang="en-US" sz="1600" dirty="0">
              <a:solidFill>
                <a:schemeClr val="accent6">
                  <a:lumMod val="75000"/>
                </a:schemeClr>
              </a:solidFill>
              <a:latin typeface="+mj-lt"/>
              <a:cs typeface="Times New Roman" pitchFamily="18" charset="0"/>
            </a:endParaRPr>
          </a:p>
          <a:p>
            <a:r>
              <a:rPr lang="en-US" sz="1600" b="1" dirty="0">
                <a:solidFill>
                  <a:schemeClr val="accent6">
                    <a:lumMod val="75000"/>
                  </a:schemeClr>
                </a:solidFill>
                <a:latin typeface="Times New Roman" pitchFamily="18" charset="0"/>
                <a:cs typeface="Times New Roman" pitchFamily="18" charset="0"/>
              </a:rPr>
              <a:t>I</a:t>
            </a:r>
            <a:r>
              <a:rPr lang="vi-VN" sz="1600" b="1" dirty="0">
                <a:solidFill>
                  <a:schemeClr val="accent6">
                    <a:lumMod val="75000"/>
                  </a:schemeClr>
                </a:solidFill>
                <a:latin typeface="+mj-lt"/>
              </a:rPr>
              <a:t>SO 14001</a:t>
            </a:r>
            <a:r>
              <a:rPr lang="en-US" sz="1600" b="1" dirty="0">
                <a:solidFill>
                  <a:schemeClr val="accent6">
                    <a:lumMod val="75000"/>
                  </a:schemeClr>
                </a:solidFill>
                <a:latin typeface="Times New Roman" pitchFamily="18" charset="0"/>
                <a:cs typeface="Times New Roman" pitchFamily="18" charset="0"/>
              </a:rPr>
              <a:t>:2015</a:t>
            </a:r>
            <a:r>
              <a:rPr lang="vi-VN" sz="1600" b="1" dirty="0">
                <a:solidFill>
                  <a:schemeClr val="accent6">
                    <a:lumMod val="75000"/>
                  </a:schemeClr>
                </a:solidFill>
                <a:latin typeface="+mj-lt"/>
              </a:rPr>
              <a:t> </a:t>
            </a:r>
            <a:r>
              <a:rPr lang="vi-VN" sz="1600" dirty="0">
                <a:solidFill>
                  <a:schemeClr val="accent6">
                    <a:lumMod val="75000"/>
                  </a:schemeClr>
                </a:solidFill>
                <a:latin typeface="+mj-lt"/>
              </a:rPr>
              <a:t>cho phép tổ chức có được nhận thức cần thiết về các vấn đề môi trường liên quan đến các hoạt động của tổ chức, giúp giảm chất thải và giảm tiêu hao năng lượng điện, tăng hiệu quả của các quy trình và máy móc, tiết kiệm chi phí của việc không tuân thủ pháp luật. </a:t>
            </a:r>
          </a:p>
        </p:txBody>
      </p:sp>
    </p:spTree>
    <p:extLst>
      <p:ext uri="{BB962C8B-B14F-4D97-AF65-F5344CB8AC3E}">
        <p14:creationId xmlns:p14="http://schemas.microsoft.com/office/powerpoint/2010/main" val="44574793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3667125" cy="885825"/>
          </a:xfrm>
          <a:prstGeom prst="rect">
            <a:avLst/>
          </a:prstGeom>
        </p:spPr>
      </p:pic>
      <p:pic>
        <p:nvPicPr>
          <p:cNvPr id="9" name="Picture 8"/>
          <p:cNvPicPr>
            <a:picLocks noChangeAspect="1"/>
          </p:cNvPicPr>
          <p:nvPr/>
        </p:nvPicPr>
        <p:blipFill rotWithShape="1">
          <a:blip r:embed="rId3"/>
          <a:srcRect t="19067" r="5662" b="18501"/>
          <a:stretch/>
        </p:blipFill>
        <p:spPr>
          <a:xfrm>
            <a:off x="212822" y="4803958"/>
            <a:ext cx="4241420" cy="110307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0" name="TextBox 9"/>
          <p:cNvSpPr txBox="1"/>
          <p:nvPr/>
        </p:nvSpPr>
        <p:spPr>
          <a:xfrm>
            <a:off x="1203315" y="4241651"/>
            <a:ext cx="1774899" cy="369332"/>
          </a:xfrm>
          <a:prstGeom prst="rect">
            <a:avLst/>
          </a:prstGeom>
          <a:noFill/>
        </p:spPr>
        <p:txBody>
          <a:bodyPr wrap="square" rtlCol="0">
            <a:spAutoFit/>
          </a:bodyPr>
          <a:lstStyle/>
          <a:p>
            <a:r>
              <a:rPr lang="en-US" smtClean="0">
                <a:latin typeface="Times New Roman" panose="02020603050405020304" pitchFamily="18" charset="0"/>
                <a:cs typeface="Times New Roman" panose="02020603050405020304" pitchFamily="18" charset="0"/>
              </a:rPr>
              <a:t>Tube LED TLC</a:t>
            </a:r>
            <a:endParaRPr lang="en-US" dirty="0">
              <a:latin typeface="Times New Roman" panose="02020603050405020304" pitchFamily="18" charset="0"/>
              <a:cs typeface="Times New Roman" panose="02020603050405020304" pitchFamily="18" charset="0"/>
            </a:endParaRPr>
          </a:p>
        </p:txBody>
      </p:sp>
      <p:sp>
        <p:nvSpPr>
          <p:cNvPr id="11" name="TextBox 10"/>
          <p:cNvSpPr txBox="1"/>
          <p:nvPr/>
        </p:nvSpPr>
        <p:spPr>
          <a:xfrm>
            <a:off x="1151006" y="6004041"/>
            <a:ext cx="1984710" cy="369332"/>
          </a:xfrm>
          <a:prstGeom prst="rect">
            <a:avLst/>
          </a:prstGeom>
          <a:noFill/>
        </p:spPr>
        <p:txBody>
          <a:bodyPr wrap="none" rtlCol="0">
            <a:spAutoFit/>
          </a:bodyPr>
          <a:lstStyle/>
          <a:p>
            <a:r>
              <a:rPr lang="en-US" smtClean="0">
                <a:latin typeface="Times New Roman" panose="02020603050405020304" pitchFamily="18" charset="0"/>
                <a:cs typeface="Times New Roman" panose="02020603050405020304" pitchFamily="18" charset="0"/>
              </a:rPr>
              <a:t>Tube LED Maxwin</a:t>
            </a:r>
            <a:endParaRPr lang="en-US" dirty="0">
              <a:latin typeface="Times New Roman" panose="02020603050405020304" pitchFamily="18" charset="0"/>
              <a:cs typeface="Times New Roman" panose="02020603050405020304" pitchFamily="18" charset="0"/>
            </a:endParaRPr>
          </a:p>
        </p:txBody>
      </p:sp>
      <p:pic>
        <p:nvPicPr>
          <p:cNvPr id="13" name="Picture 12"/>
          <p:cNvPicPr>
            <a:picLocks noChangeAspect="1"/>
          </p:cNvPicPr>
          <p:nvPr/>
        </p:nvPicPr>
        <p:blipFill>
          <a:blip r:embed="rId4"/>
          <a:stretch>
            <a:fillRect/>
          </a:stretch>
        </p:blipFill>
        <p:spPr>
          <a:xfrm>
            <a:off x="212822" y="1210753"/>
            <a:ext cx="7381282" cy="126850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4" name="TextBox 13"/>
          <p:cNvSpPr txBox="1"/>
          <p:nvPr/>
        </p:nvSpPr>
        <p:spPr>
          <a:xfrm>
            <a:off x="1354248" y="1528480"/>
            <a:ext cx="1411830" cy="705715"/>
          </a:xfrm>
          <a:prstGeom prst="rect">
            <a:avLst/>
          </a:prstGeom>
          <a:noFill/>
          <a:ln w="19050">
            <a:solidFill>
              <a:srgbClr val="FF0000"/>
            </a:solidFill>
          </a:ln>
        </p:spPr>
        <p:txBody>
          <a:bodyPr wrap="square" rtlCol="0">
            <a:spAutoFit/>
          </a:bodyPr>
          <a:lstStyle/>
          <a:p>
            <a:endParaRPr lang="en-US"/>
          </a:p>
        </p:txBody>
      </p:sp>
      <p:sp>
        <p:nvSpPr>
          <p:cNvPr id="15" name="TextBox 14"/>
          <p:cNvSpPr txBox="1"/>
          <p:nvPr/>
        </p:nvSpPr>
        <p:spPr>
          <a:xfrm>
            <a:off x="2787654" y="1524132"/>
            <a:ext cx="3655703" cy="705715"/>
          </a:xfrm>
          <a:prstGeom prst="rect">
            <a:avLst/>
          </a:prstGeom>
          <a:noFill/>
          <a:ln w="19050">
            <a:solidFill>
              <a:srgbClr val="FF0000"/>
            </a:solidFill>
          </a:ln>
        </p:spPr>
        <p:txBody>
          <a:bodyPr wrap="square" rtlCol="0">
            <a:spAutoFit/>
          </a:bodyPr>
          <a:lstStyle/>
          <a:p>
            <a:endParaRPr lang="en-US"/>
          </a:p>
        </p:txBody>
      </p:sp>
      <p:sp>
        <p:nvSpPr>
          <p:cNvPr id="16" name="TextBox 15"/>
          <p:cNvSpPr txBox="1"/>
          <p:nvPr/>
        </p:nvSpPr>
        <p:spPr>
          <a:xfrm>
            <a:off x="1151006" y="2588859"/>
            <a:ext cx="2273251" cy="369332"/>
          </a:xfrm>
          <a:prstGeom prst="rect">
            <a:avLst/>
          </a:prstGeom>
          <a:noFill/>
        </p:spPr>
        <p:txBody>
          <a:bodyPr wrap="none" rtlCol="0">
            <a:spAutoFit/>
          </a:bodyPr>
          <a:lstStyle/>
          <a:p>
            <a:r>
              <a:rPr lang="en-US" smtClean="0">
                <a:latin typeface="Times New Roman" panose="02020603050405020304" pitchFamily="18" charset="0"/>
                <a:cs typeface="Times New Roman" panose="02020603050405020304" pitchFamily="18" charset="0"/>
              </a:rPr>
              <a:t>Tube LED Rạng Đông</a:t>
            </a:r>
            <a:endParaRPr lang="en-US" dirty="0">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rotWithShape="1">
          <a:blip r:embed="rId5"/>
          <a:srcRect l="18939" r="44451"/>
          <a:stretch/>
        </p:blipFill>
        <p:spPr>
          <a:xfrm rot="16200000">
            <a:off x="1581807" y="1782068"/>
            <a:ext cx="1017916" cy="370722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Picture 11"/>
          <p:cNvPicPr>
            <a:picLocks noChangeAspect="1"/>
          </p:cNvPicPr>
          <p:nvPr/>
        </p:nvPicPr>
        <p:blipFill rotWithShape="1">
          <a:blip r:embed="rId6"/>
          <a:srcRect l="22519" r="24296"/>
          <a:stretch/>
        </p:blipFill>
        <p:spPr>
          <a:xfrm rot="16200000">
            <a:off x="9284331" y="354670"/>
            <a:ext cx="1211632" cy="3037550"/>
          </a:xfrm>
          <a:prstGeom prst="rect">
            <a:avLst/>
          </a:prstGeom>
        </p:spPr>
      </p:pic>
      <p:pic>
        <p:nvPicPr>
          <p:cNvPr id="18" name="Picture 17"/>
          <p:cNvPicPr>
            <a:picLocks noChangeAspect="1"/>
          </p:cNvPicPr>
          <p:nvPr/>
        </p:nvPicPr>
        <p:blipFill rotWithShape="1">
          <a:blip r:embed="rId7"/>
          <a:srcRect l="49422" t="8364" r="33716" b="30248"/>
          <a:stretch/>
        </p:blipFill>
        <p:spPr>
          <a:xfrm rot="16200000">
            <a:off x="8946529" y="1138891"/>
            <a:ext cx="973714" cy="4726572"/>
          </a:xfrm>
          <a:prstGeom prst="rect">
            <a:avLst/>
          </a:prstGeom>
        </p:spPr>
      </p:pic>
      <p:pic>
        <p:nvPicPr>
          <p:cNvPr id="3" name="Picture 2"/>
          <p:cNvPicPr>
            <a:picLocks noChangeAspect="1"/>
          </p:cNvPicPr>
          <p:nvPr/>
        </p:nvPicPr>
        <p:blipFill>
          <a:blip r:embed="rId8"/>
          <a:stretch>
            <a:fillRect/>
          </a:stretch>
        </p:blipFill>
        <p:spPr>
          <a:xfrm>
            <a:off x="6995448" y="4276932"/>
            <a:ext cx="1812910" cy="2473346"/>
          </a:xfrm>
          <a:prstGeom prst="rect">
            <a:avLst/>
          </a:prstGeom>
        </p:spPr>
      </p:pic>
      <p:sp>
        <p:nvSpPr>
          <p:cNvPr id="21" name="TextBox 20"/>
          <p:cNvSpPr txBox="1"/>
          <p:nvPr/>
        </p:nvSpPr>
        <p:spPr>
          <a:xfrm>
            <a:off x="9159520" y="2537319"/>
            <a:ext cx="1633781" cy="369332"/>
          </a:xfrm>
          <a:prstGeom prst="rect">
            <a:avLst/>
          </a:prstGeom>
          <a:noFill/>
        </p:spPr>
        <p:txBody>
          <a:bodyPr wrap="none" rtlCol="0">
            <a:spAutoFit/>
          </a:bodyPr>
          <a:lstStyle/>
          <a:p>
            <a:r>
              <a:rPr lang="en-US" smtClean="0">
                <a:latin typeface="Times New Roman" panose="02020603050405020304" pitchFamily="18" charset="0"/>
                <a:cs typeface="Times New Roman" panose="02020603050405020304" pitchFamily="18" charset="0"/>
              </a:rPr>
              <a:t>Bán nguyệt HG</a:t>
            </a:r>
            <a:endParaRPr lang="en-US" dirty="0">
              <a:latin typeface="Times New Roman" panose="02020603050405020304" pitchFamily="18" charset="0"/>
              <a:cs typeface="Times New Roman" panose="02020603050405020304" pitchFamily="18" charset="0"/>
            </a:endParaRPr>
          </a:p>
        </p:txBody>
      </p:sp>
      <p:sp>
        <p:nvSpPr>
          <p:cNvPr id="22" name="TextBox 21"/>
          <p:cNvSpPr txBox="1"/>
          <p:nvPr/>
        </p:nvSpPr>
        <p:spPr>
          <a:xfrm>
            <a:off x="5205487" y="3317510"/>
            <a:ext cx="1864613" cy="369332"/>
          </a:xfrm>
          <a:prstGeom prst="rect">
            <a:avLst/>
          </a:prstGeom>
          <a:noFill/>
        </p:spPr>
        <p:txBody>
          <a:bodyPr wrap="none" rtlCol="0">
            <a:spAutoFit/>
          </a:bodyPr>
          <a:lstStyle/>
          <a:p>
            <a:r>
              <a:rPr lang="en-US" smtClean="0">
                <a:latin typeface="Times New Roman" panose="02020603050405020304" pitchFamily="18" charset="0"/>
                <a:cs typeface="Times New Roman" panose="02020603050405020304" pitchFamily="18" charset="0"/>
              </a:rPr>
              <a:t>Bán nguyệt Duhal</a:t>
            </a:r>
            <a:endParaRPr lang="en-US" dirty="0">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9"/>
          <a:stretch>
            <a:fillRect/>
          </a:stretch>
        </p:blipFill>
        <p:spPr>
          <a:xfrm>
            <a:off x="9086804" y="4241651"/>
            <a:ext cx="1387636" cy="2508627"/>
          </a:xfrm>
          <a:prstGeom prst="rect">
            <a:avLst/>
          </a:prstGeom>
        </p:spPr>
      </p:pic>
    </p:spTree>
    <p:extLst>
      <p:ext uri="{BB962C8B-B14F-4D97-AF65-F5344CB8AC3E}">
        <p14:creationId xmlns:p14="http://schemas.microsoft.com/office/powerpoint/2010/main" val="147737795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3667125" cy="885825"/>
          </a:xfrm>
          <a:prstGeom prst="rect">
            <a:avLst/>
          </a:prstGeom>
        </p:spPr>
      </p:pic>
      <p:graphicFrame>
        <p:nvGraphicFramePr>
          <p:cNvPr id="5" name="Table 4"/>
          <p:cNvGraphicFramePr>
            <a:graphicFrameLocks noGrp="1"/>
          </p:cNvGraphicFramePr>
          <p:nvPr>
            <p:extLst>
              <p:ext uri="{D42A27DB-BD31-4B8C-83A1-F6EECF244321}">
                <p14:modId xmlns:p14="http://schemas.microsoft.com/office/powerpoint/2010/main" val="3714434942"/>
              </p:ext>
            </p:extLst>
          </p:nvPr>
        </p:nvGraphicFramePr>
        <p:xfrm>
          <a:off x="989161" y="1182685"/>
          <a:ext cx="10044023" cy="5318753"/>
        </p:xfrm>
        <a:graphic>
          <a:graphicData uri="http://schemas.openxmlformats.org/drawingml/2006/table">
            <a:tbl>
              <a:tblPr/>
              <a:tblGrid>
                <a:gridCol w="529902">
                  <a:extLst>
                    <a:ext uri="{9D8B030D-6E8A-4147-A177-3AD203B41FA5}">
                      <a16:colId xmlns:a16="http://schemas.microsoft.com/office/drawing/2014/main" val="20000"/>
                    </a:ext>
                  </a:extLst>
                </a:gridCol>
                <a:gridCol w="1540466">
                  <a:extLst>
                    <a:ext uri="{9D8B030D-6E8A-4147-A177-3AD203B41FA5}">
                      <a16:colId xmlns:a16="http://schemas.microsoft.com/office/drawing/2014/main" val="20001"/>
                    </a:ext>
                  </a:extLst>
                </a:gridCol>
                <a:gridCol w="7973655">
                  <a:extLst>
                    <a:ext uri="{9D8B030D-6E8A-4147-A177-3AD203B41FA5}">
                      <a16:colId xmlns:a16="http://schemas.microsoft.com/office/drawing/2014/main" val="20002"/>
                    </a:ext>
                  </a:extLst>
                </a:gridCol>
              </a:tblGrid>
              <a:tr h="190332">
                <a:tc>
                  <a:txBody>
                    <a:bodyPr/>
                    <a:lstStyle/>
                    <a:p>
                      <a:pPr algn="ctr" fontAlgn="ctr"/>
                      <a:r>
                        <a:rPr lang="en-US" sz="1400" b="1" i="0" u="none" strike="noStrike" dirty="0">
                          <a:solidFill>
                            <a:srgbClr val="000000"/>
                          </a:solidFill>
                          <a:latin typeface="Times New Roman" pitchFamily="18" charset="0"/>
                          <a:cs typeface="Times New Roman" pitchFamily="18" charset="0"/>
                        </a:rPr>
                        <a:t>TT</a:t>
                      </a:r>
                    </a:p>
                  </a:txBody>
                  <a:tcPr marL="5756" marR="5756" marT="57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rgbClr val="FFFF00"/>
                    </a:solidFill>
                  </a:tcPr>
                </a:tc>
                <a:tc>
                  <a:txBody>
                    <a:bodyPr/>
                    <a:lstStyle/>
                    <a:p>
                      <a:pPr algn="ctr" fontAlgn="ctr"/>
                      <a:r>
                        <a:rPr lang="en-US" sz="1400" b="1" i="0" u="none" strike="noStrike">
                          <a:solidFill>
                            <a:srgbClr val="000000"/>
                          </a:solidFill>
                          <a:latin typeface="Times New Roman" pitchFamily="18" charset="0"/>
                          <a:cs typeface="Times New Roman" pitchFamily="18" charset="0"/>
                        </a:rPr>
                        <a:t>Dòng sản phẩm</a:t>
                      </a:r>
                    </a:p>
                  </a:txBody>
                  <a:tcPr marL="5756" marR="5756" marT="57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rgbClr val="FFFF00"/>
                    </a:solidFill>
                  </a:tcPr>
                </a:tc>
                <a:tc>
                  <a:txBody>
                    <a:bodyPr/>
                    <a:lstStyle/>
                    <a:p>
                      <a:pPr algn="ctr" fontAlgn="ctr"/>
                      <a:r>
                        <a:rPr lang="en-US" sz="1400" b="1" i="0" u="none" strike="noStrike" dirty="0" err="1">
                          <a:solidFill>
                            <a:srgbClr val="000000"/>
                          </a:solidFill>
                          <a:latin typeface="Times New Roman" pitchFamily="18" charset="0"/>
                          <a:cs typeface="Times New Roman" pitchFamily="18" charset="0"/>
                        </a:rPr>
                        <a:t>Tiêu</a:t>
                      </a:r>
                      <a:r>
                        <a:rPr lang="en-US" sz="1400" b="1" i="0" u="none" strike="noStrike" dirty="0">
                          <a:solidFill>
                            <a:srgbClr val="000000"/>
                          </a:solidFill>
                          <a:latin typeface="Times New Roman" pitchFamily="18" charset="0"/>
                          <a:cs typeface="Times New Roman" pitchFamily="18" charset="0"/>
                        </a:rPr>
                        <a:t> </a:t>
                      </a:r>
                      <a:r>
                        <a:rPr lang="en-US" sz="1400" b="1" i="0" u="none" strike="noStrike" dirty="0" err="1">
                          <a:solidFill>
                            <a:srgbClr val="000000"/>
                          </a:solidFill>
                          <a:latin typeface="Times New Roman" pitchFamily="18" charset="0"/>
                          <a:cs typeface="Times New Roman" pitchFamily="18" charset="0"/>
                        </a:rPr>
                        <a:t>chuẩn</a:t>
                      </a:r>
                      <a:r>
                        <a:rPr lang="en-US" sz="1400" b="1" i="0" u="none" strike="noStrike" dirty="0">
                          <a:solidFill>
                            <a:srgbClr val="000000"/>
                          </a:solidFill>
                          <a:latin typeface="Times New Roman" pitchFamily="18" charset="0"/>
                          <a:cs typeface="Times New Roman" pitchFamily="18" charset="0"/>
                        </a:rPr>
                        <a:t> </a:t>
                      </a:r>
                      <a:r>
                        <a:rPr lang="en-US" sz="1400" b="1" i="0" u="none" strike="noStrike" dirty="0" err="1">
                          <a:solidFill>
                            <a:srgbClr val="000000"/>
                          </a:solidFill>
                          <a:latin typeface="Times New Roman" pitchFamily="18" charset="0"/>
                          <a:cs typeface="Times New Roman" pitchFamily="18" charset="0"/>
                        </a:rPr>
                        <a:t>áp</a:t>
                      </a:r>
                      <a:r>
                        <a:rPr lang="en-US" sz="1400" b="1" i="0" u="none" strike="noStrike" dirty="0">
                          <a:solidFill>
                            <a:srgbClr val="000000"/>
                          </a:solidFill>
                          <a:latin typeface="Times New Roman" pitchFamily="18" charset="0"/>
                          <a:cs typeface="Times New Roman" pitchFamily="18" charset="0"/>
                        </a:rPr>
                        <a:t> </a:t>
                      </a:r>
                      <a:r>
                        <a:rPr lang="en-US" sz="1400" b="1" i="0" u="none" strike="noStrike" dirty="0" err="1">
                          <a:solidFill>
                            <a:srgbClr val="000000"/>
                          </a:solidFill>
                          <a:latin typeface="Times New Roman" pitchFamily="18" charset="0"/>
                          <a:cs typeface="Times New Roman" pitchFamily="18" charset="0"/>
                        </a:rPr>
                        <a:t>dụng</a:t>
                      </a:r>
                      <a:endParaRPr lang="en-US" sz="1400" b="1" i="0" u="none" strike="noStrike" dirty="0">
                        <a:solidFill>
                          <a:srgbClr val="000000"/>
                        </a:solidFill>
                        <a:latin typeface="Times New Roman" pitchFamily="18" charset="0"/>
                        <a:cs typeface="Times New Roman" pitchFamily="18" charset="0"/>
                      </a:endParaRPr>
                    </a:p>
                  </a:txBody>
                  <a:tcPr marL="5756" marR="5756" marT="57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dot"/>
                      <a:round/>
                      <a:headEnd type="none" w="med" len="med"/>
                      <a:tailEnd type="none" w="med" len="med"/>
                    </a:lnB>
                    <a:solidFill>
                      <a:srgbClr val="FFFF00"/>
                    </a:solidFill>
                  </a:tcPr>
                </a:tc>
                <a:extLst>
                  <a:ext uri="{0D108BD9-81ED-4DB2-BD59-A6C34878D82A}">
                    <a16:rowId xmlns:a16="http://schemas.microsoft.com/office/drawing/2014/main" val="10000"/>
                  </a:ext>
                </a:extLst>
              </a:tr>
              <a:tr h="491852">
                <a:tc rowSpan="4">
                  <a:txBody>
                    <a:bodyPr/>
                    <a:lstStyle/>
                    <a:p>
                      <a:pPr algn="ctr" fontAlgn="ctr"/>
                      <a:r>
                        <a:rPr lang="en-US" sz="1400" b="1" i="0" u="none" strike="noStrike">
                          <a:solidFill>
                            <a:srgbClr val="000000"/>
                          </a:solidFill>
                          <a:latin typeface="Times New Roman" pitchFamily="18" charset="0"/>
                          <a:cs typeface="Times New Roman" pitchFamily="18" charset="0"/>
                        </a:rPr>
                        <a:t>1</a:t>
                      </a:r>
                    </a:p>
                  </a:txBody>
                  <a:tcPr marL="5756" marR="5756" marT="57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B6DDE8"/>
                    </a:solidFill>
                  </a:tcPr>
                </a:tc>
                <a:tc rowSpan="4">
                  <a:txBody>
                    <a:bodyPr/>
                    <a:lstStyle/>
                    <a:p>
                      <a:pPr algn="l" fontAlgn="ctr"/>
                      <a:r>
                        <a:rPr lang="vi-VN" sz="1400" b="1" i="0" u="none" strike="noStrike" dirty="0">
                          <a:solidFill>
                            <a:srgbClr val="000000"/>
                          </a:solidFill>
                          <a:latin typeface="Times New Roman" pitchFamily="18" charset="0"/>
                          <a:cs typeface="Times New Roman" pitchFamily="18" charset="0"/>
                        </a:rPr>
                        <a:t>Bulb </a:t>
                      </a:r>
                      <a:br>
                        <a:rPr lang="vi-VN" sz="1400" b="1" i="0" u="none" strike="noStrike" dirty="0">
                          <a:solidFill>
                            <a:srgbClr val="000000"/>
                          </a:solidFill>
                          <a:latin typeface="Times New Roman" pitchFamily="18" charset="0"/>
                          <a:cs typeface="Times New Roman" pitchFamily="18" charset="0"/>
                        </a:rPr>
                      </a:br>
                      <a:r>
                        <a:rPr lang="vi-VN" sz="1400" b="0" i="0" u="none" strike="noStrike" dirty="0">
                          <a:solidFill>
                            <a:srgbClr val="000000"/>
                          </a:solidFill>
                          <a:latin typeface="Times New Roman" pitchFamily="18" charset="0"/>
                          <a:cs typeface="Times New Roman" pitchFamily="18" charset="0"/>
                        </a:rPr>
                        <a:t>Công suất đến 60W</a:t>
                      </a:r>
                      <a:endParaRPr lang="vi-VN" sz="1400" b="1" i="0" u="none" strike="noStrike" dirty="0">
                        <a:solidFill>
                          <a:srgbClr val="000000"/>
                        </a:solidFill>
                        <a:latin typeface="Times New Roman" pitchFamily="18" charset="0"/>
                        <a:cs typeface="Times New Roman" pitchFamily="18" charset="0"/>
                      </a:endParaRPr>
                    </a:p>
                  </a:txBody>
                  <a:tcPr marL="5756" marR="5756" marT="57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B6DDE8"/>
                    </a:solidFill>
                  </a:tcPr>
                </a:tc>
                <a:tc>
                  <a:txBody>
                    <a:bodyPr/>
                    <a:lstStyle/>
                    <a:p>
                      <a:pPr algn="l" fontAlgn="ctr"/>
                      <a:r>
                        <a:rPr lang="vi-VN" sz="1400" b="0" i="0" u="none" strike="noStrike" dirty="0">
                          <a:solidFill>
                            <a:srgbClr val="000000"/>
                          </a:solidFill>
                          <a:latin typeface="Times New Roman" pitchFamily="18" charset="0"/>
                          <a:cs typeface="Times New Roman" pitchFamily="18" charset="0"/>
                        </a:rPr>
                        <a:t>1. TCVN 8782:2017/ IEC62560:2011+AMD1:2015: Bóng đèn LED có ballats lắp liền dùng cho chiếu sáng thông dụng làm việc ở điệp áp lớn hơn 50V. Quy định về an toàn.</a:t>
                      </a:r>
                    </a:p>
                  </a:txBody>
                  <a:tcPr marL="5756" marR="5756" marT="57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10001"/>
                  </a:ext>
                </a:extLst>
              </a:tr>
              <a:tr h="415649">
                <a:tc vMerge="1">
                  <a:txBody>
                    <a:bodyPr/>
                    <a:lstStyle/>
                    <a:p>
                      <a:endParaRPr lang="en-US"/>
                    </a:p>
                  </a:txBody>
                  <a:tcPr/>
                </a:tc>
                <a:tc vMerge="1">
                  <a:txBody>
                    <a:bodyPr/>
                    <a:lstStyle/>
                    <a:p>
                      <a:endParaRPr lang="en-US"/>
                    </a:p>
                  </a:txBody>
                  <a:tcPr/>
                </a:tc>
                <a:tc>
                  <a:txBody>
                    <a:bodyPr/>
                    <a:lstStyle/>
                    <a:p>
                      <a:pPr algn="l" fontAlgn="ctr"/>
                      <a:r>
                        <a:rPr lang="vi-VN" sz="1400" b="0" i="0" u="none" strike="noStrike">
                          <a:solidFill>
                            <a:srgbClr val="000000"/>
                          </a:solidFill>
                          <a:latin typeface="Times New Roman" pitchFamily="18" charset="0"/>
                          <a:cs typeface="Times New Roman" pitchFamily="18" charset="0"/>
                        </a:rPr>
                        <a:t>2. TCVN 7186:2018 (CISPR 15:2018) Giới hạn và phương pháp đo đặc tính nhiễu tần số radio của thiết bị chiếu sáng và thiết bị tương tự.</a:t>
                      </a:r>
                    </a:p>
                  </a:txBody>
                  <a:tcPr marL="5756" marR="5756" marT="57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10002"/>
                  </a:ext>
                </a:extLst>
              </a:tr>
              <a:tr h="387940">
                <a:tc vMerge="1">
                  <a:txBody>
                    <a:bodyPr/>
                    <a:lstStyle/>
                    <a:p>
                      <a:endParaRPr lang="en-US"/>
                    </a:p>
                  </a:txBody>
                  <a:tcPr/>
                </a:tc>
                <a:tc vMerge="1">
                  <a:txBody>
                    <a:bodyPr/>
                    <a:lstStyle/>
                    <a:p>
                      <a:endParaRPr lang="en-US"/>
                    </a:p>
                  </a:txBody>
                  <a:tcPr/>
                </a:tc>
                <a:tc>
                  <a:txBody>
                    <a:bodyPr/>
                    <a:lstStyle/>
                    <a:p>
                      <a:pPr algn="l" fontAlgn="ctr"/>
                      <a:r>
                        <a:rPr lang="vi-VN" sz="1400" b="0" i="0" u="none" strike="noStrike">
                          <a:solidFill>
                            <a:srgbClr val="000000"/>
                          </a:solidFill>
                          <a:latin typeface="Times New Roman" pitchFamily="18" charset="0"/>
                          <a:cs typeface="Times New Roman" pitchFamily="18" charset="0"/>
                        </a:rPr>
                        <a:t>3. IEC 61547:2009 Ed2.0 Thiết bị điện với mục đích chiếu sáng thông dụng – Yêu cầu về miễn nhiễm EMC.</a:t>
                      </a:r>
                    </a:p>
                  </a:txBody>
                  <a:tcPr marL="5756" marR="5756" marT="57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10003"/>
                  </a:ext>
                </a:extLst>
              </a:tr>
              <a:tr h="387940">
                <a:tc vMerge="1">
                  <a:txBody>
                    <a:bodyPr/>
                    <a:lstStyle/>
                    <a:p>
                      <a:endParaRPr lang="en-US"/>
                    </a:p>
                  </a:txBody>
                  <a:tcPr/>
                </a:tc>
                <a:tc vMerge="1">
                  <a:txBody>
                    <a:bodyPr/>
                    <a:lstStyle/>
                    <a:p>
                      <a:endParaRPr lang="en-US"/>
                    </a:p>
                  </a:txBody>
                  <a:tcPr/>
                </a:tc>
                <a:tc>
                  <a:txBody>
                    <a:bodyPr/>
                    <a:lstStyle/>
                    <a:p>
                      <a:pPr algn="l" fontAlgn="ctr"/>
                      <a:r>
                        <a:rPr lang="vi-VN" sz="1400" b="0" i="0" u="none" strike="noStrike">
                          <a:solidFill>
                            <a:srgbClr val="000000"/>
                          </a:solidFill>
                          <a:latin typeface="Times New Roman" pitchFamily="18" charset="0"/>
                          <a:cs typeface="Times New Roman" pitchFamily="18" charset="0"/>
                        </a:rPr>
                        <a:t>4. IEC 62471:2006 An toàn quang sinh học đối với bóng đèn và hệ thống bóng đèn.</a:t>
                      </a:r>
                    </a:p>
                  </a:txBody>
                  <a:tcPr marL="5756" marR="5756" marT="57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10004"/>
                  </a:ext>
                </a:extLst>
              </a:tr>
              <a:tr h="373738">
                <a:tc rowSpan="4">
                  <a:txBody>
                    <a:bodyPr/>
                    <a:lstStyle/>
                    <a:p>
                      <a:pPr algn="ctr" fontAlgn="ctr"/>
                      <a:r>
                        <a:rPr lang="en-US" sz="1400" b="1" i="0" u="none" strike="noStrike">
                          <a:solidFill>
                            <a:srgbClr val="000000"/>
                          </a:solidFill>
                          <a:latin typeface="Times New Roman" pitchFamily="18" charset="0"/>
                          <a:cs typeface="Times New Roman" pitchFamily="18" charset="0"/>
                        </a:rPr>
                        <a:t>2</a:t>
                      </a:r>
                    </a:p>
                  </a:txBody>
                  <a:tcPr marL="5756" marR="5756" marT="57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B6DDE8"/>
                    </a:solidFill>
                  </a:tcPr>
                </a:tc>
                <a:tc rowSpan="4">
                  <a:txBody>
                    <a:bodyPr/>
                    <a:lstStyle/>
                    <a:p>
                      <a:pPr algn="l" fontAlgn="ctr"/>
                      <a:r>
                        <a:rPr lang="en-US" sz="1400" b="1" i="0" u="none" strike="noStrike">
                          <a:solidFill>
                            <a:srgbClr val="000000"/>
                          </a:solidFill>
                          <a:latin typeface="Times New Roman" pitchFamily="18" charset="0"/>
                          <a:cs typeface="Times New Roman" pitchFamily="18" charset="0"/>
                        </a:rPr>
                        <a:t>Tube</a:t>
                      </a:r>
                    </a:p>
                  </a:txBody>
                  <a:tcPr marL="5756" marR="5756" marT="57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B6DDE8"/>
                    </a:solidFill>
                  </a:tcPr>
                </a:tc>
                <a:tc>
                  <a:txBody>
                    <a:bodyPr/>
                    <a:lstStyle/>
                    <a:p>
                      <a:pPr algn="l" fontAlgn="ctr"/>
                      <a:r>
                        <a:rPr lang="vi-VN" sz="1400" b="0" i="0" u="none" strike="noStrike">
                          <a:solidFill>
                            <a:srgbClr val="000000"/>
                          </a:solidFill>
                          <a:latin typeface="Times New Roman" pitchFamily="18" charset="0"/>
                          <a:cs typeface="Times New Roman" pitchFamily="18" charset="0"/>
                        </a:rPr>
                        <a:t>1. TCVN 11846:2017/ IEC 62776:2014: Bóng đèn LED 2 đầu được thiết kế thay thế bóng đèn huỳnh quang ống thẳng. Quy định về an toàn.</a:t>
                      </a:r>
                    </a:p>
                  </a:txBody>
                  <a:tcPr marL="5756" marR="5756" marT="57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10005"/>
                  </a:ext>
                </a:extLst>
              </a:tr>
              <a:tr h="373738">
                <a:tc vMerge="1">
                  <a:txBody>
                    <a:bodyPr/>
                    <a:lstStyle/>
                    <a:p>
                      <a:endParaRPr lang="en-US"/>
                    </a:p>
                  </a:txBody>
                  <a:tcPr/>
                </a:tc>
                <a:tc vMerge="1">
                  <a:txBody>
                    <a:bodyPr/>
                    <a:lstStyle/>
                    <a:p>
                      <a:endParaRPr lang="en-US"/>
                    </a:p>
                  </a:txBody>
                  <a:tcPr/>
                </a:tc>
                <a:tc>
                  <a:txBody>
                    <a:bodyPr/>
                    <a:lstStyle/>
                    <a:p>
                      <a:pPr algn="l" fontAlgn="ctr"/>
                      <a:r>
                        <a:rPr lang="vi-VN" sz="1400" b="0" i="0" u="none" strike="noStrike">
                          <a:solidFill>
                            <a:srgbClr val="000000"/>
                          </a:solidFill>
                          <a:latin typeface="Times New Roman" pitchFamily="18" charset="0"/>
                          <a:cs typeface="Times New Roman" pitchFamily="18" charset="0"/>
                        </a:rPr>
                        <a:t>2. TCVN 7186:2018 (CISPR 15:2018) Giới hạn và phương pháp đo đặc tính nhiễu tần số radio của thiết bị chiếu sáng và thiết bị tương tự.</a:t>
                      </a:r>
                    </a:p>
                  </a:txBody>
                  <a:tcPr marL="5756" marR="5756" marT="57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10006"/>
                  </a:ext>
                </a:extLst>
              </a:tr>
              <a:tr h="339447">
                <a:tc vMerge="1">
                  <a:txBody>
                    <a:bodyPr/>
                    <a:lstStyle/>
                    <a:p>
                      <a:endParaRPr lang="en-US"/>
                    </a:p>
                  </a:txBody>
                  <a:tcPr/>
                </a:tc>
                <a:tc vMerge="1">
                  <a:txBody>
                    <a:bodyPr/>
                    <a:lstStyle/>
                    <a:p>
                      <a:endParaRPr lang="en-US"/>
                    </a:p>
                  </a:txBody>
                  <a:tcPr/>
                </a:tc>
                <a:tc>
                  <a:txBody>
                    <a:bodyPr/>
                    <a:lstStyle/>
                    <a:p>
                      <a:pPr algn="l" fontAlgn="ctr"/>
                      <a:r>
                        <a:rPr lang="vi-VN" sz="1400" b="0" i="0" u="none" strike="noStrike">
                          <a:solidFill>
                            <a:srgbClr val="000000"/>
                          </a:solidFill>
                          <a:latin typeface="Times New Roman" pitchFamily="18" charset="0"/>
                          <a:cs typeface="Times New Roman" pitchFamily="18" charset="0"/>
                        </a:rPr>
                        <a:t>3. IEC 61547:2009 Ed2.0 Thiết bị điện với mục đích chiếu sáng thông dụng – Yêu cầu về miễn nhiễm EMC.</a:t>
                      </a:r>
                    </a:p>
                  </a:txBody>
                  <a:tcPr marL="5756" marR="5756" marT="57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10007"/>
                  </a:ext>
                </a:extLst>
              </a:tr>
              <a:tr h="228607">
                <a:tc vMerge="1">
                  <a:txBody>
                    <a:bodyPr/>
                    <a:lstStyle/>
                    <a:p>
                      <a:endParaRPr lang="en-US"/>
                    </a:p>
                  </a:txBody>
                  <a:tcPr/>
                </a:tc>
                <a:tc vMerge="1">
                  <a:txBody>
                    <a:bodyPr/>
                    <a:lstStyle/>
                    <a:p>
                      <a:endParaRPr lang="en-US"/>
                    </a:p>
                  </a:txBody>
                  <a:tcPr/>
                </a:tc>
                <a:tc>
                  <a:txBody>
                    <a:bodyPr/>
                    <a:lstStyle/>
                    <a:p>
                      <a:pPr algn="l" fontAlgn="ctr"/>
                      <a:r>
                        <a:rPr lang="vi-VN" sz="1400" b="0" i="0" u="none" strike="noStrike">
                          <a:solidFill>
                            <a:srgbClr val="000000"/>
                          </a:solidFill>
                          <a:latin typeface="Times New Roman" pitchFamily="18" charset="0"/>
                          <a:cs typeface="Times New Roman" pitchFamily="18" charset="0"/>
                        </a:rPr>
                        <a:t>4. IEC 62471:2006 An toàn quang sinh học đối với bóng đèn và hệ thống bóng đèn.</a:t>
                      </a:r>
                    </a:p>
                  </a:txBody>
                  <a:tcPr marL="5756" marR="5756" marT="57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10008"/>
                  </a:ext>
                </a:extLst>
              </a:tr>
              <a:tr h="235535">
                <a:tc rowSpan="6">
                  <a:txBody>
                    <a:bodyPr/>
                    <a:lstStyle/>
                    <a:p>
                      <a:pPr algn="ctr" fontAlgn="ctr"/>
                      <a:r>
                        <a:rPr lang="en-US" sz="1400" b="1" i="0" u="none" strike="noStrike">
                          <a:solidFill>
                            <a:srgbClr val="000000"/>
                          </a:solidFill>
                          <a:latin typeface="Times New Roman" pitchFamily="18" charset="0"/>
                          <a:cs typeface="Times New Roman" pitchFamily="18" charset="0"/>
                        </a:rPr>
                        <a:t>3</a:t>
                      </a:r>
                    </a:p>
                  </a:txBody>
                  <a:tcPr marL="5756" marR="5756" marT="57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B6DDE8"/>
                    </a:solidFill>
                  </a:tcPr>
                </a:tc>
                <a:tc rowSpan="6">
                  <a:txBody>
                    <a:bodyPr/>
                    <a:lstStyle/>
                    <a:p>
                      <a:pPr algn="l" fontAlgn="ctr"/>
                      <a:r>
                        <a:rPr lang="vi-VN" sz="1400" b="1" i="0" u="none" strike="noStrike">
                          <a:solidFill>
                            <a:srgbClr val="000000"/>
                          </a:solidFill>
                          <a:latin typeface="Times New Roman" pitchFamily="18" charset="0"/>
                          <a:cs typeface="Times New Roman" pitchFamily="18" charset="0"/>
                        </a:rPr>
                        <a:t>Bộ tube + bộ đèn các loại</a:t>
                      </a:r>
                    </a:p>
                  </a:txBody>
                  <a:tcPr marL="5756" marR="5756" marT="57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B6DDE8"/>
                    </a:solidFill>
                  </a:tcPr>
                </a:tc>
                <a:tc>
                  <a:txBody>
                    <a:bodyPr/>
                    <a:lstStyle/>
                    <a:p>
                      <a:pPr algn="l" fontAlgn="ctr"/>
                      <a:r>
                        <a:rPr lang="vi-VN" sz="1400" b="0" i="0" u="none" strike="noStrike">
                          <a:solidFill>
                            <a:srgbClr val="000000"/>
                          </a:solidFill>
                          <a:latin typeface="Times New Roman" pitchFamily="18" charset="0"/>
                          <a:cs typeface="Times New Roman" pitchFamily="18" charset="0"/>
                        </a:rPr>
                        <a:t>1. TCVN 7722-1:2009, Đèn điện – Phần 1: Yêu cầu chung và các thử nghiệm</a:t>
                      </a:r>
                    </a:p>
                  </a:txBody>
                  <a:tcPr marL="5756" marR="5756" marT="57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10009"/>
                  </a:ext>
                </a:extLst>
              </a:tr>
              <a:tr h="297882">
                <a:tc vMerge="1">
                  <a:txBody>
                    <a:bodyPr/>
                    <a:lstStyle/>
                    <a:p>
                      <a:endParaRPr lang="en-US"/>
                    </a:p>
                  </a:txBody>
                  <a:tcPr/>
                </a:tc>
                <a:tc vMerge="1">
                  <a:txBody>
                    <a:bodyPr/>
                    <a:lstStyle/>
                    <a:p>
                      <a:endParaRPr lang="en-US"/>
                    </a:p>
                  </a:txBody>
                  <a:tcPr/>
                </a:tc>
                <a:tc>
                  <a:txBody>
                    <a:bodyPr/>
                    <a:lstStyle/>
                    <a:p>
                      <a:pPr algn="l" fontAlgn="ctr"/>
                      <a:r>
                        <a:rPr lang="vi-VN" sz="1400" b="0" i="0" u="none" strike="noStrike">
                          <a:solidFill>
                            <a:srgbClr val="000000"/>
                          </a:solidFill>
                          <a:latin typeface="Times New Roman" pitchFamily="18" charset="0"/>
                          <a:cs typeface="Times New Roman" pitchFamily="18" charset="0"/>
                        </a:rPr>
                        <a:t>2. TCVN 7722-2-1:2013, Đèn điện – Phần 2-1: Yêu cầu cụ thể - Đèn điện thông dụng lắp cố định</a:t>
                      </a:r>
                    </a:p>
                  </a:txBody>
                  <a:tcPr marL="5756" marR="5756" marT="57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10010"/>
                  </a:ext>
                </a:extLst>
              </a:tr>
              <a:tr h="373738">
                <a:tc vMerge="1">
                  <a:txBody>
                    <a:bodyPr/>
                    <a:lstStyle/>
                    <a:p>
                      <a:endParaRPr lang="en-US"/>
                    </a:p>
                  </a:txBody>
                  <a:tcPr/>
                </a:tc>
                <a:tc vMerge="1">
                  <a:txBody>
                    <a:bodyPr/>
                    <a:lstStyle/>
                    <a:p>
                      <a:endParaRPr lang="en-US"/>
                    </a:p>
                  </a:txBody>
                  <a:tcPr/>
                </a:tc>
                <a:tc>
                  <a:txBody>
                    <a:bodyPr/>
                    <a:lstStyle/>
                    <a:p>
                      <a:pPr algn="l" fontAlgn="ctr"/>
                      <a:r>
                        <a:rPr lang="vi-VN" sz="1400" b="0" i="0" u="none" strike="noStrike">
                          <a:solidFill>
                            <a:srgbClr val="000000"/>
                          </a:solidFill>
                          <a:latin typeface="Times New Roman" pitchFamily="18" charset="0"/>
                          <a:cs typeface="Times New Roman" pitchFamily="18" charset="0"/>
                        </a:rPr>
                        <a:t>3. TCVN 7186:2018 (CISPR 15:2018) Giới hạn và phương pháp đo đặc tính nhiễu tần số radio của thiết bị chiếu sáng và thiết bị tương tự.</a:t>
                      </a:r>
                    </a:p>
                  </a:txBody>
                  <a:tcPr marL="5756" marR="5756" marT="57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10011"/>
                  </a:ext>
                </a:extLst>
              </a:tr>
              <a:tr h="339447">
                <a:tc vMerge="1">
                  <a:txBody>
                    <a:bodyPr/>
                    <a:lstStyle/>
                    <a:p>
                      <a:endParaRPr lang="en-US"/>
                    </a:p>
                  </a:txBody>
                  <a:tcPr/>
                </a:tc>
                <a:tc vMerge="1">
                  <a:txBody>
                    <a:bodyPr/>
                    <a:lstStyle/>
                    <a:p>
                      <a:endParaRPr lang="en-US"/>
                    </a:p>
                  </a:txBody>
                  <a:tcPr/>
                </a:tc>
                <a:tc>
                  <a:txBody>
                    <a:bodyPr/>
                    <a:lstStyle/>
                    <a:p>
                      <a:pPr algn="l" fontAlgn="ctr"/>
                      <a:r>
                        <a:rPr lang="vi-VN" sz="1400" b="0" i="0" u="none" strike="noStrike">
                          <a:solidFill>
                            <a:srgbClr val="000000"/>
                          </a:solidFill>
                          <a:latin typeface="Times New Roman" pitchFamily="18" charset="0"/>
                          <a:cs typeface="Times New Roman" pitchFamily="18" charset="0"/>
                        </a:rPr>
                        <a:t>4. IEC 61547:2009 Ed2.0 Thiết bị điện với mục đích chiếu sáng thông dụng – Yêu cầu về miễn nhiễm EMC.</a:t>
                      </a:r>
                    </a:p>
                  </a:txBody>
                  <a:tcPr marL="5756" marR="5756" marT="57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10012"/>
                  </a:ext>
                </a:extLst>
              </a:tr>
              <a:tr h="228607">
                <a:tc vMerge="1">
                  <a:txBody>
                    <a:bodyPr/>
                    <a:lstStyle/>
                    <a:p>
                      <a:endParaRPr lang="en-US"/>
                    </a:p>
                  </a:txBody>
                  <a:tcPr/>
                </a:tc>
                <a:tc vMerge="1">
                  <a:txBody>
                    <a:bodyPr/>
                    <a:lstStyle/>
                    <a:p>
                      <a:endParaRPr lang="en-US"/>
                    </a:p>
                  </a:txBody>
                  <a:tcPr/>
                </a:tc>
                <a:tc>
                  <a:txBody>
                    <a:bodyPr/>
                    <a:lstStyle/>
                    <a:p>
                      <a:pPr algn="l" fontAlgn="ctr"/>
                      <a:r>
                        <a:rPr lang="vi-VN" sz="1400" b="0" i="0" u="none" strike="noStrike">
                          <a:solidFill>
                            <a:srgbClr val="000000"/>
                          </a:solidFill>
                          <a:latin typeface="Times New Roman" pitchFamily="18" charset="0"/>
                          <a:cs typeface="Times New Roman" pitchFamily="18" charset="0"/>
                        </a:rPr>
                        <a:t>5. IEC 62471:2006 An toàn quang sinh học đối với bóng đèn và hệ thống bóng đèn.</a:t>
                      </a:r>
                    </a:p>
                  </a:txBody>
                  <a:tcPr marL="5756" marR="5756" marT="57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tcPr>
                </a:tc>
                <a:extLst>
                  <a:ext uri="{0D108BD9-81ED-4DB2-BD59-A6C34878D82A}">
                    <a16:rowId xmlns:a16="http://schemas.microsoft.com/office/drawing/2014/main" val="10013"/>
                  </a:ext>
                </a:extLst>
              </a:tr>
              <a:tr h="373738">
                <a:tc vMerge="1">
                  <a:txBody>
                    <a:bodyPr/>
                    <a:lstStyle/>
                    <a:p>
                      <a:endParaRPr lang="en-US"/>
                    </a:p>
                  </a:txBody>
                  <a:tcPr/>
                </a:tc>
                <a:tc vMerge="1">
                  <a:txBody>
                    <a:bodyPr/>
                    <a:lstStyle/>
                    <a:p>
                      <a:endParaRPr lang="en-US"/>
                    </a:p>
                  </a:txBody>
                  <a:tcPr/>
                </a:tc>
                <a:tc>
                  <a:txBody>
                    <a:bodyPr/>
                    <a:lstStyle/>
                    <a:p>
                      <a:pPr algn="l" fontAlgn="ctr"/>
                      <a:r>
                        <a:rPr lang="vi-VN" sz="1400" b="0" i="0" u="none" strike="noStrike" dirty="0">
                          <a:solidFill>
                            <a:srgbClr val="000000"/>
                          </a:solidFill>
                          <a:latin typeface="Times New Roman" pitchFamily="18" charset="0"/>
                          <a:cs typeface="Times New Roman" pitchFamily="18" charset="0"/>
                        </a:rPr>
                        <a:t>6. TCVN 7722-2-2:2007, Đèn điện – Phần 2: Yêu cầu cụ thể - Mục 2: Đèn điện lắp chìm ( đối với loại lắp âm trần)</a:t>
                      </a:r>
                    </a:p>
                  </a:txBody>
                  <a:tcPr marL="5756" marR="5756" marT="5756"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dot"/>
                      <a:round/>
                      <a:headEnd type="none" w="med" len="med"/>
                      <a:tailEnd type="none" w="med" len="med"/>
                    </a:lnT>
                    <a:lnB>
                      <a:noFill/>
                    </a:lnB>
                  </a:tcPr>
                </a:tc>
                <a:extLst>
                  <a:ext uri="{0D108BD9-81ED-4DB2-BD59-A6C34878D82A}">
                    <a16:rowId xmlns:a16="http://schemas.microsoft.com/office/drawing/2014/main" val="10014"/>
                  </a:ext>
                </a:extLst>
              </a:tr>
            </a:tbl>
          </a:graphicData>
        </a:graphic>
      </p:graphicFrame>
    </p:spTree>
    <p:extLst>
      <p:ext uri="{BB962C8B-B14F-4D97-AF65-F5344CB8AC3E}">
        <p14:creationId xmlns:p14="http://schemas.microsoft.com/office/powerpoint/2010/main" val="34412281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3667125" cy="885825"/>
          </a:xfrm>
          <a:prstGeom prst="rect">
            <a:avLst/>
          </a:prstGeom>
        </p:spPr>
      </p:pic>
      <p:sp>
        <p:nvSpPr>
          <p:cNvPr id="5" name="Title 1"/>
          <p:cNvSpPr>
            <a:spLocks noGrp="1"/>
          </p:cNvSpPr>
          <p:nvPr>
            <p:ph type="title"/>
          </p:nvPr>
        </p:nvSpPr>
        <p:spPr>
          <a:xfrm>
            <a:off x="673100" y="1047182"/>
            <a:ext cx="7815292" cy="393700"/>
          </a:xfrm>
        </p:spPr>
        <p:txBody>
          <a:bodyPr>
            <a:noAutofit/>
          </a:bodyPr>
          <a:lstStyle/>
          <a:p>
            <a:r>
              <a:rPr lang="en-US" sz="2400" b="1" smtClean="0">
                <a:latin typeface="Times New Roman" panose="02020603050405020304" pitchFamily="18" charset="0"/>
                <a:cs typeface="Times New Roman" panose="02020603050405020304" pitchFamily="18" charset="0"/>
              </a:rPr>
              <a:t>13. Tính toán chiếu sáng: </a:t>
            </a:r>
            <a:r>
              <a:rPr lang="en-US" sz="2400" smtClean="0">
                <a:latin typeface="Times New Roman" panose="02020603050405020304" pitchFamily="18" charset="0"/>
                <a:cs typeface="Times New Roman" panose="02020603050405020304" pitchFamily="18" charset="0"/>
              </a:rPr>
              <a:t>Ước lượng số lượng đèn</a:t>
            </a:r>
            <a:endParaRPr lang="en-US" sz="2400" b="1" dirty="0">
              <a:latin typeface="Times New Roman" panose="02020603050405020304" pitchFamily="18" charset="0"/>
              <a:cs typeface="Times New Roman" panose="02020603050405020304" pitchFamily="18" charset="0"/>
            </a:endParaRPr>
          </a:p>
        </p:txBody>
      </p:sp>
      <p:pic>
        <p:nvPicPr>
          <p:cNvPr id="8" name="Picture 7"/>
          <p:cNvPicPr>
            <a:picLocks noChangeAspect="1"/>
          </p:cNvPicPr>
          <p:nvPr/>
        </p:nvPicPr>
        <p:blipFill>
          <a:blip r:embed="rId3"/>
          <a:stretch>
            <a:fillRect/>
          </a:stretch>
        </p:blipFill>
        <p:spPr>
          <a:xfrm>
            <a:off x="776109" y="1453621"/>
            <a:ext cx="6280299" cy="2427786"/>
          </a:xfrm>
          <a:prstGeom prst="rect">
            <a:avLst/>
          </a:prstGeom>
        </p:spPr>
      </p:pic>
      <p:pic>
        <p:nvPicPr>
          <p:cNvPr id="9" name="Picture 8"/>
          <p:cNvPicPr>
            <a:picLocks noChangeAspect="1"/>
          </p:cNvPicPr>
          <p:nvPr/>
        </p:nvPicPr>
        <p:blipFill>
          <a:blip r:embed="rId4"/>
          <a:stretch>
            <a:fillRect/>
          </a:stretch>
        </p:blipFill>
        <p:spPr>
          <a:xfrm>
            <a:off x="673100" y="4038139"/>
            <a:ext cx="6866387" cy="2731265"/>
          </a:xfrm>
          <a:prstGeom prst="rect">
            <a:avLst/>
          </a:prstGeom>
        </p:spPr>
      </p:pic>
      <p:pic>
        <p:nvPicPr>
          <p:cNvPr id="10" name="Picture 9"/>
          <p:cNvPicPr>
            <a:picLocks noChangeAspect="1"/>
          </p:cNvPicPr>
          <p:nvPr/>
        </p:nvPicPr>
        <p:blipFill>
          <a:blip r:embed="rId5"/>
          <a:stretch>
            <a:fillRect/>
          </a:stretch>
        </p:blipFill>
        <p:spPr>
          <a:xfrm>
            <a:off x="7414569" y="1597614"/>
            <a:ext cx="4474537" cy="1216035"/>
          </a:xfrm>
          <a:prstGeom prst="rect">
            <a:avLst/>
          </a:prstGeom>
        </p:spPr>
      </p:pic>
      <p:pic>
        <p:nvPicPr>
          <p:cNvPr id="11" name="Picture 10"/>
          <p:cNvPicPr>
            <a:picLocks noChangeAspect="1"/>
          </p:cNvPicPr>
          <p:nvPr/>
        </p:nvPicPr>
        <p:blipFill>
          <a:blip r:embed="rId6"/>
          <a:stretch>
            <a:fillRect/>
          </a:stretch>
        </p:blipFill>
        <p:spPr>
          <a:xfrm>
            <a:off x="7411707" y="3648974"/>
            <a:ext cx="4477399" cy="3120430"/>
          </a:xfrm>
          <a:prstGeom prst="rect">
            <a:avLst/>
          </a:prstGeom>
        </p:spPr>
      </p:pic>
      <p:sp>
        <p:nvSpPr>
          <p:cNvPr id="12" name="Down Arrow 11"/>
          <p:cNvSpPr/>
          <p:nvPr/>
        </p:nvSpPr>
        <p:spPr>
          <a:xfrm>
            <a:off x="9469251" y="3100613"/>
            <a:ext cx="362310" cy="47934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8988723" y="1785668"/>
            <a:ext cx="515032" cy="385457"/>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9081060" y="2400157"/>
            <a:ext cx="1348275" cy="289542"/>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10601058" y="2382905"/>
            <a:ext cx="777186" cy="267357"/>
          </a:xfrm>
          <a:prstGeom prst="ellipse">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8721541" y="1629554"/>
            <a:ext cx="301686" cy="369332"/>
          </a:xfrm>
          <a:prstGeom prst="rect">
            <a:avLst/>
          </a:prstGeom>
          <a:noFill/>
        </p:spPr>
        <p:txBody>
          <a:bodyPr wrap="none" rtlCol="0">
            <a:spAutoFit/>
          </a:bodyPr>
          <a:lstStyle/>
          <a:p>
            <a:r>
              <a:rPr lang="en-US" b="1" smtClean="0">
                <a:solidFill>
                  <a:srgbClr val="FF0000"/>
                </a:solidFill>
              </a:rPr>
              <a:t>1</a:t>
            </a:r>
            <a:endParaRPr lang="en-US" b="1">
              <a:solidFill>
                <a:srgbClr val="FF0000"/>
              </a:solidFill>
            </a:endParaRPr>
          </a:p>
        </p:txBody>
      </p:sp>
      <p:sp>
        <p:nvSpPr>
          <p:cNvPr id="17" name="TextBox 16"/>
          <p:cNvSpPr txBox="1"/>
          <p:nvPr/>
        </p:nvSpPr>
        <p:spPr>
          <a:xfrm>
            <a:off x="10127649" y="2143020"/>
            <a:ext cx="301686" cy="369332"/>
          </a:xfrm>
          <a:prstGeom prst="rect">
            <a:avLst/>
          </a:prstGeom>
          <a:noFill/>
        </p:spPr>
        <p:txBody>
          <a:bodyPr wrap="none" rtlCol="0">
            <a:spAutoFit/>
          </a:bodyPr>
          <a:lstStyle/>
          <a:p>
            <a:r>
              <a:rPr lang="en-US" b="1" smtClean="0">
                <a:solidFill>
                  <a:srgbClr val="FF0000"/>
                </a:solidFill>
              </a:rPr>
              <a:t>2</a:t>
            </a:r>
            <a:endParaRPr lang="en-US" b="1">
              <a:solidFill>
                <a:srgbClr val="FF0000"/>
              </a:solidFill>
            </a:endParaRPr>
          </a:p>
        </p:txBody>
      </p:sp>
      <p:sp>
        <p:nvSpPr>
          <p:cNvPr id="18" name="TextBox 17"/>
          <p:cNvSpPr txBox="1"/>
          <p:nvPr/>
        </p:nvSpPr>
        <p:spPr>
          <a:xfrm>
            <a:off x="11325081" y="2465596"/>
            <a:ext cx="301686" cy="369332"/>
          </a:xfrm>
          <a:prstGeom prst="rect">
            <a:avLst/>
          </a:prstGeom>
          <a:noFill/>
        </p:spPr>
        <p:txBody>
          <a:bodyPr wrap="none" rtlCol="0">
            <a:spAutoFit/>
          </a:bodyPr>
          <a:lstStyle/>
          <a:p>
            <a:r>
              <a:rPr lang="en-US" b="1" smtClean="0">
                <a:solidFill>
                  <a:srgbClr val="FF0000"/>
                </a:solidFill>
              </a:rPr>
              <a:t>3</a:t>
            </a:r>
            <a:endParaRPr lang="en-US" b="1">
              <a:solidFill>
                <a:srgbClr val="FF0000"/>
              </a:solidFill>
            </a:endParaRPr>
          </a:p>
        </p:txBody>
      </p:sp>
    </p:spTree>
    <p:extLst>
      <p:ext uri="{BB962C8B-B14F-4D97-AF65-F5344CB8AC3E}">
        <p14:creationId xmlns:p14="http://schemas.microsoft.com/office/powerpoint/2010/main" val="162985303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33562" y="1035171"/>
            <a:ext cx="7696200" cy="5427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3"/>
          <a:stretch>
            <a:fillRect/>
          </a:stretch>
        </p:blipFill>
        <p:spPr>
          <a:xfrm>
            <a:off x="0" y="0"/>
            <a:ext cx="3667125" cy="885825"/>
          </a:xfrm>
          <a:prstGeom prst="rect">
            <a:avLst/>
          </a:prstGeom>
        </p:spPr>
      </p:pic>
    </p:spTree>
    <p:extLst>
      <p:ext uri="{BB962C8B-B14F-4D97-AF65-F5344CB8AC3E}">
        <p14:creationId xmlns:p14="http://schemas.microsoft.com/office/powerpoint/2010/main" val="3850369462"/>
      </p:ext>
    </p:extLst>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8"/>
          <p:cNvSpPr>
            <a:spLocks noChangeArrowheads="1"/>
          </p:cNvSpPr>
          <p:nvPr/>
        </p:nvSpPr>
        <p:spPr bwMode="auto">
          <a:xfrm>
            <a:off x="3543300" y="512674"/>
            <a:ext cx="7391400" cy="60016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ts val="600"/>
              </a:spcBef>
              <a:buClr>
                <a:schemeClr val="accent1"/>
              </a:buClr>
              <a:buSzPct val="76000"/>
              <a:buFont typeface="Wingdings 3" panose="05040102010807070707" pitchFamily="18" charset="2"/>
              <a:buChar char=""/>
              <a:defRPr sz="2600">
                <a:solidFill>
                  <a:schemeClr val="tx1"/>
                </a:solidFill>
                <a:latin typeface="Gill Sans MT" panose="020B0502020104020203" pitchFamily="34" charset="0"/>
              </a:defRPr>
            </a:lvl1pPr>
            <a:lvl2pPr marL="742950" indent="-285750">
              <a:spcBef>
                <a:spcPts val="500"/>
              </a:spcBef>
              <a:buClr>
                <a:schemeClr val="accent2"/>
              </a:buClr>
              <a:buSzPct val="76000"/>
              <a:buFont typeface="Wingdings 3" panose="05040102010807070707" pitchFamily="18" charset="2"/>
              <a:buChar char=""/>
              <a:defRPr sz="2300">
                <a:solidFill>
                  <a:schemeClr val="tx2"/>
                </a:solidFill>
                <a:latin typeface="Gill Sans MT" panose="020B0502020104020203" pitchFamily="34" charset="0"/>
              </a:defRPr>
            </a:lvl2pPr>
            <a:lvl3pPr marL="1143000" indent="-228600">
              <a:spcBef>
                <a:spcPts val="500"/>
              </a:spcBef>
              <a:buClr>
                <a:srgbClr val="BCBCBC"/>
              </a:buClr>
              <a:buSzPct val="76000"/>
              <a:buFont typeface="Wingdings 3" panose="05040102010807070707" pitchFamily="18" charset="2"/>
              <a:buChar char=""/>
              <a:defRPr sz="2000">
                <a:solidFill>
                  <a:schemeClr val="tx1"/>
                </a:solidFill>
                <a:latin typeface="Gill Sans MT" panose="020B0502020104020203" pitchFamily="34" charset="0"/>
              </a:defRPr>
            </a:lvl3pPr>
            <a:lvl4pPr marL="1600200" indent="-228600">
              <a:spcBef>
                <a:spcPts val="400"/>
              </a:spcBef>
              <a:buClr>
                <a:srgbClr val="8BA2B4"/>
              </a:buClr>
              <a:buSzPct val="70000"/>
              <a:buFont typeface="Wingdings" panose="05000000000000000000" pitchFamily="2" charset="2"/>
              <a:buChar char=""/>
              <a:defRPr sz="2000">
                <a:solidFill>
                  <a:schemeClr val="tx1"/>
                </a:solidFill>
                <a:latin typeface="Gill Sans MT" panose="020B0502020104020203" pitchFamily="34" charset="0"/>
              </a:defRPr>
            </a:lvl4pPr>
            <a:lvl5pPr marL="2057400" indent="-228600">
              <a:spcBef>
                <a:spcPts val="300"/>
              </a:spcBef>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5pPr>
            <a:lvl6pPr marL="25146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6pPr>
            <a:lvl7pPr marL="29718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7pPr>
            <a:lvl8pPr marL="34290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8pPr>
            <a:lvl9pPr marL="38862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9pPr>
          </a:lstStyle>
          <a:p>
            <a:pPr algn="ctr">
              <a:lnSpc>
                <a:spcPct val="150000"/>
              </a:lnSpc>
              <a:spcAft>
                <a:spcPts val="600"/>
              </a:spcAft>
              <a:buClrTx/>
              <a:buSzTx/>
              <a:buNone/>
            </a:pPr>
            <a:r>
              <a:rPr lang="en-US" altLang="en-US" sz="2200">
                <a:latin typeface="Arial" panose="020B0604020202020204" pitchFamily="34" charset="0"/>
              </a:rPr>
              <a:t>HỆ THỐNG TIÊU CHUẨN, QUY CHUẨN CHIẾU SÁNG</a:t>
            </a:r>
          </a:p>
        </p:txBody>
      </p:sp>
      <p:pic>
        <p:nvPicPr>
          <p:cNvPr id="43011"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1112838"/>
            <a:ext cx="5257800" cy="5637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2"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72201" y="1131888"/>
            <a:ext cx="5281613" cy="561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3" name="Slide Number Placeholder 9"/>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950EA05C-09E3-4F50-BEA0-D8C3BD253872}" type="slidenum">
              <a:rPr lang="en-US" altLang="en-US" smtClean="0">
                <a:solidFill>
                  <a:schemeClr val="tx2"/>
                </a:solidFill>
              </a:rPr>
              <a:pPr/>
              <a:t>19</a:t>
            </a:fld>
            <a:endParaRPr lang="en-US" altLang="en-US" smtClean="0">
              <a:solidFill>
                <a:schemeClr val="tx2"/>
              </a:solidFill>
            </a:endParaRPr>
          </a:p>
        </p:txBody>
      </p:sp>
      <p:pic>
        <p:nvPicPr>
          <p:cNvPr id="6" name="Picture 5"/>
          <p:cNvPicPr>
            <a:picLocks noChangeAspect="1"/>
          </p:cNvPicPr>
          <p:nvPr/>
        </p:nvPicPr>
        <p:blipFill>
          <a:blip r:embed="rId4"/>
          <a:stretch>
            <a:fillRect/>
          </a:stretch>
        </p:blipFill>
        <p:spPr>
          <a:xfrm>
            <a:off x="0" y="0"/>
            <a:ext cx="3667125" cy="885825"/>
          </a:xfrm>
          <a:prstGeom prst="rect">
            <a:avLst/>
          </a:prstGeom>
        </p:spPr>
      </p:pic>
    </p:spTree>
    <p:extLst>
      <p:ext uri="{BB962C8B-B14F-4D97-AF65-F5344CB8AC3E}">
        <p14:creationId xmlns:p14="http://schemas.microsoft.com/office/powerpoint/2010/main" val="29396401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1"/>
          <p:cNvSpPr txBox="1">
            <a:spLocks noChangeArrowheads="1"/>
          </p:cNvSpPr>
          <p:nvPr/>
        </p:nvSpPr>
        <p:spPr bwMode="auto">
          <a:xfrm>
            <a:off x="533400" y="1371600"/>
            <a:ext cx="3276600"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600"/>
              </a:spcBef>
              <a:buClr>
                <a:schemeClr val="accent1"/>
              </a:buClr>
              <a:buSzPct val="76000"/>
              <a:buFont typeface="Wingdings 3" panose="05040102010807070707" pitchFamily="18" charset="2"/>
              <a:buChar char=""/>
              <a:defRPr sz="2600">
                <a:solidFill>
                  <a:schemeClr val="tx1"/>
                </a:solidFill>
                <a:latin typeface="Gill Sans MT" panose="020B0502020104020203" pitchFamily="34" charset="0"/>
              </a:defRPr>
            </a:lvl1pPr>
            <a:lvl2pPr marL="742950" indent="-285750">
              <a:spcBef>
                <a:spcPts val="500"/>
              </a:spcBef>
              <a:buClr>
                <a:schemeClr val="accent2"/>
              </a:buClr>
              <a:buSzPct val="76000"/>
              <a:buFont typeface="Wingdings 3" panose="05040102010807070707" pitchFamily="18" charset="2"/>
              <a:buChar char=""/>
              <a:defRPr sz="2300">
                <a:solidFill>
                  <a:schemeClr val="tx2"/>
                </a:solidFill>
                <a:latin typeface="Gill Sans MT" panose="020B0502020104020203" pitchFamily="34" charset="0"/>
              </a:defRPr>
            </a:lvl2pPr>
            <a:lvl3pPr marL="1143000" indent="-228600">
              <a:spcBef>
                <a:spcPts val="500"/>
              </a:spcBef>
              <a:buClr>
                <a:srgbClr val="BCBCBC"/>
              </a:buClr>
              <a:buSzPct val="76000"/>
              <a:buFont typeface="Wingdings 3" panose="05040102010807070707" pitchFamily="18" charset="2"/>
              <a:buChar char=""/>
              <a:defRPr sz="2000">
                <a:solidFill>
                  <a:schemeClr val="tx1"/>
                </a:solidFill>
                <a:latin typeface="Gill Sans MT" panose="020B0502020104020203" pitchFamily="34" charset="0"/>
              </a:defRPr>
            </a:lvl3pPr>
            <a:lvl4pPr marL="1600200" indent="-228600">
              <a:spcBef>
                <a:spcPts val="400"/>
              </a:spcBef>
              <a:buClr>
                <a:srgbClr val="8BA2B4"/>
              </a:buClr>
              <a:buSzPct val="70000"/>
              <a:buFont typeface="Wingdings" panose="05000000000000000000" pitchFamily="2" charset="2"/>
              <a:buChar char=""/>
              <a:defRPr sz="2000">
                <a:solidFill>
                  <a:schemeClr val="tx1"/>
                </a:solidFill>
                <a:latin typeface="Gill Sans MT" panose="020B0502020104020203" pitchFamily="34" charset="0"/>
              </a:defRPr>
            </a:lvl4pPr>
            <a:lvl5pPr marL="2057400" indent="-228600">
              <a:spcBef>
                <a:spcPts val="300"/>
              </a:spcBef>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5pPr>
            <a:lvl6pPr marL="25146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6pPr>
            <a:lvl7pPr marL="29718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7pPr>
            <a:lvl8pPr marL="34290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8pPr>
            <a:lvl9pPr marL="38862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9pPr>
          </a:lstStyle>
          <a:p>
            <a:pPr>
              <a:spcBef>
                <a:spcPct val="0"/>
              </a:spcBef>
              <a:buClrTx/>
              <a:buSzTx/>
              <a:buFontTx/>
              <a:buNone/>
            </a:pPr>
            <a:r>
              <a:rPr lang="en-US" altLang="vi-VN" sz="2200" b="1" smtClean="0">
                <a:latin typeface="Times New Roman" panose="02020603050405020304" pitchFamily="18" charset="0"/>
                <a:cs typeface="Times New Roman" panose="02020603050405020304" pitchFamily="18" charset="0"/>
              </a:rPr>
              <a:t>1. Quang </a:t>
            </a:r>
            <a:r>
              <a:rPr lang="en-US" altLang="vi-VN" sz="2200" b="1">
                <a:latin typeface="Times New Roman" panose="02020603050405020304" pitchFamily="18" charset="0"/>
                <a:cs typeface="Times New Roman" panose="02020603050405020304" pitchFamily="18" charset="0"/>
              </a:rPr>
              <a:t>thông là gì</a:t>
            </a:r>
            <a:r>
              <a:rPr lang="en-US" altLang="vi-VN" sz="2200">
                <a:latin typeface="Times New Roman" panose="02020603050405020304" pitchFamily="18" charset="0"/>
                <a:cs typeface="Times New Roman" panose="02020603050405020304" pitchFamily="18" charset="0"/>
              </a:rPr>
              <a:t>: </a:t>
            </a:r>
            <a:endParaRPr lang="en-US" altLang="ja-JP" sz="2400">
              <a:latin typeface="Times New Roman" panose="02020603050405020304" pitchFamily="18" charset="0"/>
              <a:ea typeface="MS Mincho" panose="02020609040205080304" pitchFamily="49" charset="-128"/>
              <a:cs typeface="Times New Roman" panose="02020603050405020304" pitchFamily="18" charset="0"/>
            </a:endParaRPr>
          </a:p>
        </p:txBody>
      </p:sp>
      <p:sp>
        <p:nvSpPr>
          <p:cNvPr id="5" name="TextBox 1"/>
          <p:cNvSpPr txBox="1">
            <a:spLocks noChangeArrowheads="1"/>
          </p:cNvSpPr>
          <p:nvPr/>
        </p:nvSpPr>
        <p:spPr bwMode="auto">
          <a:xfrm>
            <a:off x="3187700" y="1379538"/>
            <a:ext cx="5943600"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600"/>
              </a:spcBef>
              <a:buClr>
                <a:schemeClr val="accent1"/>
              </a:buClr>
              <a:buSzPct val="76000"/>
              <a:buFont typeface="Wingdings 3" panose="05040102010807070707" pitchFamily="18" charset="2"/>
              <a:buChar char=""/>
              <a:defRPr sz="2600">
                <a:solidFill>
                  <a:schemeClr val="tx1"/>
                </a:solidFill>
                <a:latin typeface="Gill Sans MT" panose="020B0502020104020203" pitchFamily="34" charset="0"/>
              </a:defRPr>
            </a:lvl1pPr>
            <a:lvl2pPr marL="742950" indent="-285750">
              <a:spcBef>
                <a:spcPts val="500"/>
              </a:spcBef>
              <a:buClr>
                <a:schemeClr val="accent2"/>
              </a:buClr>
              <a:buSzPct val="76000"/>
              <a:buFont typeface="Wingdings 3" panose="05040102010807070707" pitchFamily="18" charset="2"/>
              <a:buChar char=""/>
              <a:defRPr sz="2300">
                <a:solidFill>
                  <a:schemeClr val="tx2"/>
                </a:solidFill>
                <a:latin typeface="Gill Sans MT" panose="020B0502020104020203" pitchFamily="34" charset="0"/>
              </a:defRPr>
            </a:lvl2pPr>
            <a:lvl3pPr marL="1143000" indent="-228600">
              <a:spcBef>
                <a:spcPts val="500"/>
              </a:spcBef>
              <a:buClr>
                <a:srgbClr val="BCBCBC"/>
              </a:buClr>
              <a:buSzPct val="76000"/>
              <a:buFont typeface="Wingdings 3" panose="05040102010807070707" pitchFamily="18" charset="2"/>
              <a:buChar char=""/>
              <a:defRPr sz="2000">
                <a:solidFill>
                  <a:schemeClr val="tx1"/>
                </a:solidFill>
                <a:latin typeface="Gill Sans MT" panose="020B0502020104020203" pitchFamily="34" charset="0"/>
              </a:defRPr>
            </a:lvl3pPr>
            <a:lvl4pPr marL="1600200" indent="-228600">
              <a:spcBef>
                <a:spcPts val="400"/>
              </a:spcBef>
              <a:buClr>
                <a:srgbClr val="8BA2B4"/>
              </a:buClr>
              <a:buSzPct val="70000"/>
              <a:buFont typeface="Wingdings" panose="05000000000000000000" pitchFamily="2" charset="2"/>
              <a:buChar char=""/>
              <a:defRPr sz="2000">
                <a:solidFill>
                  <a:schemeClr val="tx1"/>
                </a:solidFill>
                <a:latin typeface="Gill Sans MT" panose="020B0502020104020203" pitchFamily="34" charset="0"/>
              </a:defRPr>
            </a:lvl4pPr>
            <a:lvl5pPr marL="2057400" indent="-228600">
              <a:spcBef>
                <a:spcPts val="300"/>
              </a:spcBef>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5pPr>
            <a:lvl6pPr marL="25146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6pPr>
            <a:lvl7pPr marL="29718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7pPr>
            <a:lvl8pPr marL="34290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8pPr>
            <a:lvl9pPr marL="38862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9pPr>
          </a:lstStyle>
          <a:p>
            <a:pPr>
              <a:spcBef>
                <a:spcPct val="0"/>
              </a:spcBef>
              <a:buClrTx/>
              <a:buSzTx/>
              <a:buFontTx/>
              <a:buNone/>
            </a:pPr>
            <a:r>
              <a:rPr lang="en-US" altLang="vi-VN" sz="2200">
                <a:solidFill>
                  <a:srgbClr val="FF0000"/>
                </a:solidFill>
                <a:latin typeface="Times New Roman" panose="02020603050405020304" pitchFamily="18" charset="0"/>
                <a:cs typeface="Times New Roman" panose="02020603050405020304" pitchFamily="18" charset="0"/>
              </a:rPr>
              <a:t>Lượng ánh sáng phát ra của đèn</a:t>
            </a:r>
            <a:endParaRPr lang="en-US" altLang="ja-JP" sz="2400">
              <a:solidFill>
                <a:srgbClr val="FF0000"/>
              </a:solidFill>
              <a:latin typeface="Times New Roman" panose="02020603050405020304" pitchFamily="18" charset="0"/>
              <a:ea typeface="MS Mincho" panose="02020609040205080304" pitchFamily="49" charset="-128"/>
              <a:cs typeface="Times New Roman" panose="02020603050405020304" pitchFamily="18" charset="0"/>
            </a:endParaRPr>
          </a:p>
        </p:txBody>
      </p:sp>
      <p:sp>
        <p:nvSpPr>
          <p:cNvPr id="6" name="TextBox 1"/>
          <p:cNvSpPr txBox="1">
            <a:spLocks noChangeArrowheads="1"/>
          </p:cNvSpPr>
          <p:nvPr/>
        </p:nvSpPr>
        <p:spPr bwMode="auto">
          <a:xfrm>
            <a:off x="990600" y="1905000"/>
            <a:ext cx="59436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600"/>
              </a:spcBef>
              <a:buClr>
                <a:schemeClr val="accent1"/>
              </a:buClr>
              <a:buSzPct val="76000"/>
              <a:buFont typeface="Wingdings 3" panose="05040102010807070707" pitchFamily="18" charset="2"/>
              <a:buChar char=""/>
              <a:defRPr sz="2600">
                <a:solidFill>
                  <a:schemeClr val="tx1"/>
                </a:solidFill>
                <a:latin typeface="Gill Sans MT" panose="020B0502020104020203" pitchFamily="34" charset="0"/>
              </a:defRPr>
            </a:lvl1pPr>
            <a:lvl2pPr marL="742950" indent="-285750">
              <a:spcBef>
                <a:spcPts val="500"/>
              </a:spcBef>
              <a:buClr>
                <a:schemeClr val="accent2"/>
              </a:buClr>
              <a:buSzPct val="76000"/>
              <a:buFont typeface="Wingdings 3" panose="05040102010807070707" pitchFamily="18" charset="2"/>
              <a:buChar char=""/>
              <a:defRPr sz="2300">
                <a:solidFill>
                  <a:schemeClr val="tx2"/>
                </a:solidFill>
                <a:latin typeface="Gill Sans MT" panose="020B0502020104020203" pitchFamily="34" charset="0"/>
              </a:defRPr>
            </a:lvl2pPr>
            <a:lvl3pPr marL="1143000" indent="-228600">
              <a:spcBef>
                <a:spcPts val="500"/>
              </a:spcBef>
              <a:buClr>
                <a:srgbClr val="BCBCBC"/>
              </a:buClr>
              <a:buSzPct val="76000"/>
              <a:buFont typeface="Wingdings 3" panose="05040102010807070707" pitchFamily="18" charset="2"/>
              <a:buChar char=""/>
              <a:defRPr sz="2000">
                <a:solidFill>
                  <a:schemeClr val="tx1"/>
                </a:solidFill>
                <a:latin typeface="Gill Sans MT" panose="020B0502020104020203" pitchFamily="34" charset="0"/>
              </a:defRPr>
            </a:lvl3pPr>
            <a:lvl4pPr marL="1600200" indent="-228600">
              <a:spcBef>
                <a:spcPts val="400"/>
              </a:spcBef>
              <a:buClr>
                <a:srgbClr val="8BA2B4"/>
              </a:buClr>
              <a:buSzPct val="70000"/>
              <a:buFont typeface="Wingdings" panose="05000000000000000000" pitchFamily="2" charset="2"/>
              <a:buChar char=""/>
              <a:defRPr sz="2000">
                <a:solidFill>
                  <a:schemeClr val="tx1"/>
                </a:solidFill>
                <a:latin typeface="Gill Sans MT" panose="020B0502020104020203" pitchFamily="34" charset="0"/>
              </a:defRPr>
            </a:lvl4pPr>
            <a:lvl5pPr marL="2057400" indent="-228600">
              <a:spcBef>
                <a:spcPts val="300"/>
              </a:spcBef>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5pPr>
            <a:lvl6pPr marL="25146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6pPr>
            <a:lvl7pPr marL="29718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7pPr>
            <a:lvl8pPr marL="34290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8pPr>
            <a:lvl9pPr marL="38862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9pPr>
          </a:lstStyle>
          <a:p>
            <a:pPr>
              <a:spcBef>
                <a:spcPct val="0"/>
              </a:spcBef>
              <a:buClrTx/>
              <a:buSzTx/>
              <a:buFontTx/>
              <a:buNone/>
            </a:pPr>
            <a:r>
              <a:rPr lang="en-US" altLang="ja-JP" sz="2000">
                <a:latin typeface="Times New Roman" panose="02020603050405020304" pitchFamily="18" charset="0"/>
                <a:cs typeface="Times New Roman" panose="02020603050405020304" pitchFamily="18" charset="0"/>
              </a:rPr>
              <a:t>Đơn vị đo là lumen. Ký hiệu là </a:t>
            </a:r>
            <a:r>
              <a:rPr lang="en-US" altLang="ja-JP" sz="2000" b="1">
                <a:latin typeface="Times New Roman" panose="02020603050405020304" pitchFamily="18" charset="0"/>
                <a:cs typeface="Times New Roman" panose="02020603050405020304" pitchFamily="18" charset="0"/>
              </a:rPr>
              <a:t>Lm</a:t>
            </a:r>
            <a:endParaRPr lang="en-US" altLang="ja-JP" sz="2000" b="1">
              <a:latin typeface="Times New Roman" panose="02020603050405020304" pitchFamily="18" charset="0"/>
              <a:ea typeface="MS Mincho" panose="02020609040205080304" pitchFamily="49" charset="-128"/>
              <a:cs typeface="Times New Roman" panose="02020603050405020304" pitchFamily="18" charset="0"/>
            </a:endParaRPr>
          </a:p>
        </p:txBody>
      </p:sp>
      <p:sp>
        <p:nvSpPr>
          <p:cNvPr id="7" name="TextBox 1"/>
          <p:cNvSpPr txBox="1">
            <a:spLocks noChangeArrowheads="1"/>
          </p:cNvSpPr>
          <p:nvPr/>
        </p:nvSpPr>
        <p:spPr bwMode="auto">
          <a:xfrm>
            <a:off x="1007852" y="2522985"/>
            <a:ext cx="86868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600"/>
              </a:spcBef>
              <a:buClr>
                <a:schemeClr val="accent1"/>
              </a:buClr>
              <a:buSzPct val="76000"/>
              <a:buFont typeface="Wingdings 3" panose="05040102010807070707" pitchFamily="18" charset="2"/>
              <a:buChar char=""/>
              <a:defRPr sz="2600">
                <a:solidFill>
                  <a:schemeClr val="tx1"/>
                </a:solidFill>
                <a:latin typeface="Gill Sans MT" panose="020B0502020104020203" pitchFamily="34" charset="0"/>
              </a:defRPr>
            </a:lvl1pPr>
            <a:lvl2pPr marL="742950" indent="-285750">
              <a:spcBef>
                <a:spcPts val="500"/>
              </a:spcBef>
              <a:buClr>
                <a:schemeClr val="accent2"/>
              </a:buClr>
              <a:buSzPct val="76000"/>
              <a:buFont typeface="Wingdings 3" panose="05040102010807070707" pitchFamily="18" charset="2"/>
              <a:buChar char=""/>
              <a:defRPr sz="2300">
                <a:solidFill>
                  <a:schemeClr val="tx2"/>
                </a:solidFill>
                <a:latin typeface="Gill Sans MT" panose="020B0502020104020203" pitchFamily="34" charset="0"/>
              </a:defRPr>
            </a:lvl2pPr>
            <a:lvl3pPr marL="1143000" indent="-228600">
              <a:spcBef>
                <a:spcPts val="500"/>
              </a:spcBef>
              <a:buClr>
                <a:srgbClr val="BCBCBC"/>
              </a:buClr>
              <a:buSzPct val="76000"/>
              <a:buFont typeface="Wingdings 3" panose="05040102010807070707" pitchFamily="18" charset="2"/>
              <a:buChar char=""/>
              <a:defRPr sz="2000">
                <a:solidFill>
                  <a:schemeClr val="tx1"/>
                </a:solidFill>
                <a:latin typeface="Gill Sans MT" panose="020B0502020104020203" pitchFamily="34" charset="0"/>
              </a:defRPr>
            </a:lvl3pPr>
            <a:lvl4pPr marL="1600200" indent="-228600">
              <a:spcBef>
                <a:spcPts val="400"/>
              </a:spcBef>
              <a:buClr>
                <a:srgbClr val="8BA2B4"/>
              </a:buClr>
              <a:buSzPct val="70000"/>
              <a:buFont typeface="Wingdings" panose="05000000000000000000" pitchFamily="2" charset="2"/>
              <a:buChar char=""/>
              <a:defRPr sz="2000">
                <a:solidFill>
                  <a:schemeClr val="tx1"/>
                </a:solidFill>
                <a:latin typeface="Gill Sans MT" panose="020B0502020104020203" pitchFamily="34" charset="0"/>
              </a:defRPr>
            </a:lvl4pPr>
            <a:lvl5pPr marL="2057400" indent="-228600">
              <a:spcBef>
                <a:spcPts val="300"/>
              </a:spcBef>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5pPr>
            <a:lvl6pPr marL="25146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6pPr>
            <a:lvl7pPr marL="29718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7pPr>
            <a:lvl8pPr marL="34290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8pPr>
            <a:lvl9pPr marL="38862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9pPr>
          </a:lstStyle>
          <a:p>
            <a:pPr>
              <a:spcBef>
                <a:spcPct val="0"/>
              </a:spcBef>
              <a:buClrTx/>
              <a:buSzTx/>
              <a:buFontTx/>
              <a:buNone/>
            </a:pPr>
            <a:r>
              <a:rPr lang="en-US" altLang="ja-JP" sz="2000">
                <a:latin typeface="Times New Roman" panose="02020603050405020304" pitchFamily="18" charset="0"/>
                <a:cs typeface="Times New Roman" panose="02020603050405020304" pitchFamily="18" charset="0"/>
              </a:rPr>
              <a:t>Ví dụ: Đèn LED bulb 7w phát ra một lượng ánh sáng là 630 lm  </a:t>
            </a:r>
            <a:endParaRPr lang="en-US" altLang="ja-JP" sz="2000">
              <a:latin typeface="Times New Roman" panose="02020603050405020304" pitchFamily="18" charset="0"/>
              <a:ea typeface="MS Mincho" panose="02020609040205080304" pitchFamily="49" charset="-128"/>
              <a:cs typeface="Times New Roman" panose="02020603050405020304" pitchFamily="18" charset="0"/>
            </a:endParaRPr>
          </a:p>
        </p:txBody>
      </p:sp>
      <p:sp>
        <p:nvSpPr>
          <p:cNvPr id="8" name="TextBox 1"/>
          <p:cNvSpPr txBox="1">
            <a:spLocks noChangeArrowheads="1"/>
          </p:cNvSpPr>
          <p:nvPr/>
        </p:nvSpPr>
        <p:spPr bwMode="auto">
          <a:xfrm>
            <a:off x="1716099" y="3005017"/>
            <a:ext cx="86868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600"/>
              </a:spcBef>
              <a:buClr>
                <a:schemeClr val="accent1"/>
              </a:buClr>
              <a:buSzPct val="76000"/>
              <a:buFont typeface="Wingdings 3" panose="05040102010807070707" pitchFamily="18" charset="2"/>
              <a:buChar char=""/>
              <a:defRPr sz="2600">
                <a:solidFill>
                  <a:schemeClr val="tx1"/>
                </a:solidFill>
                <a:latin typeface="Gill Sans MT" panose="020B0502020104020203" pitchFamily="34" charset="0"/>
              </a:defRPr>
            </a:lvl1pPr>
            <a:lvl2pPr marL="742950" indent="-285750">
              <a:spcBef>
                <a:spcPts val="500"/>
              </a:spcBef>
              <a:buClr>
                <a:schemeClr val="accent2"/>
              </a:buClr>
              <a:buSzPct val="76000"/>
              <a:buFont typeface="Wingdings 3" panose="05040102010807070707" pitchFamily="18" charset="2"/>
              <a:buChar char=""/>
              <a:defRPr sz="2300">
                <a:solidFill>
                  <a:schemeClr val="tx2"/>
                </a:solidFill>
                <a:latin typeface="Gill Sans MT" panose="020B0502020104020203" pitchFamily="34" charset="0"/>
              </a:defRPr>
            </a:lvl2pPr>
            <a:lvl3pPr marL="1143000" indent="-228600">
              <a:spcBef>
                <a:spcPts val="500"/>
              </a:spcBef>
              <a:buClr>
                <a:srgbClr val="BCBCBC"/>
              </a:buClr>
              <a:buSzPct val="76000"/>
              <a:buFont typeface="Wingdings 3" panose="05040102010807070707" pitchFamily="18" charset="2"/>
              <a:buChar char=""/>
              <a:defRPr sz="2000">
                <a:solidFill>
                  <a:schemeClr val="tx1"/>
                </a:solidFill>
                <a:latin typeface="Gill Sans MT" panose="020B0502020104020203" pitchFamily="34" charset="0"/>
              </a:defRPr>
            </a:lvl3pPr>
            <a:lvl4pPr marL="1600200" indent="-228600">
              <a:spcBef>
                <a:spcPts val="400"/>
              </a:spcBef>
              <a:buClr>
                <a:srgbClr val="8BA2B4"/>
              </a:buClr>
              <a:buSzPct val="70000"/>
              <a:buFont typeface="Wingdings" panose="05000000000000000000" pitchFamily="2" charset="2"/>
              <a:buChar char=""/>
              <a:defRPr sz="2000">
                <a:solidFill>
                  <a:schemeClr val="tx1"/>
                </a:solidFill>
                <a:latin typeface="Gill Sans MT" panose="020B0502020104020203" pitchFamily="34" charset="0"/>
              </a:defRPr>
            </a:lvl4pPr>
            <a:lvl5pPr marL="2057400" indent="-228600">
              <a:spcBef>
                <a:spcPts val="300"/>
              </a:spcBef>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5pPr>
            <a:lvl6pPr marL="25146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6pPr>
            <a:lvl7pPr marL="29718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7pPr>
            <a:lvl8pPr marL="34290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8pPr>
            <a:lvl9pPr marL="38862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9pPr>
          </a:lstStyle>
          <a:p>
            <a:pPr>
              <a:spcBef>
                <a:spcPct val="0"/>
              </a:spcBef>
              <a:buClrTx/>
              <a:buSzTx/>
              <a:buFontTx/>
              <a:buNone/>
            </a:pPr>
            <a:r>
              <a:rPr lang="en-US" altLang="ja-JP" sz="2000">
                <a:latin typeface="Times New Roman" panose="02020603050405020304" pitchFamily="18" charset="0"/>
                <a:cs typeface="Times New Roman" panose="02020603050405020304" pitchFamily="18" charset="0"/>
              </a:rPr>
              <a:t>Đèn LED bulb 9w phát ra một lượng ánh sáng là 830 lm   </a:t>
            </a:r>
            <a:endParaRPr lang="en-US" altLang="ja-JP" sz="2000">
              <a:latin typeface="Times New Roman" panose="02020603050405020304" pitchFamily="18" charset="0"/>
              <a:ea typeface="MS Mincho" panose="02020609040205080304" pitchFamily="49" charset="-128"/>
              <a:cs typeface="Times New Roman" panose="02020603050405020304" pitchFamily="18" charset="0"/>
            </a:endParaRPr>
          </a:p>
        </p:txBody>
      </p:sp>
      <p:sp>
        <p:nvSpPr>
          <p:cNvPr id="9" name="TextBox 1"/>
          <p:cNvSpPr txBox="1">
            <a:spLocks noChangeArrowheads="1"/>
          </p:cNvSpPr>
          <p:nvPr/>
        </p:nvSpPr>
        <p:spPr bwMode="auto">
          <a:xfrm>
            <a:off x="1716099" y="3519489"/>
            <a:ext cx="86868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600"/>
              </a:spcBef>
              <a:buClr>
                <a:schemeClr val="accent1"/>
              </a:buClr>
              <a:buSzPct val="76000"/>
              <a:buFont typeface="Wingdings 3" panose="05040102010807070707" pitchFamily="18" charset="2"/>
              <a:buChar char=""/>
              <a:defRPr sz="2600">
                <a:solidFill>
                  <a:schemeClr val="tx1"/>
                </a:solidFill>
                <a:latin typeface="Gill Sans MT" panose="020B0502020104020203" pitchFamily="34" charset="0"/>
              </a:defRPr>
            </a:lvl1pPr>
            <a:lvl2pPr marL="742950" indent="-285750">
              <a:spcBef>
                <a:spcPts val="500"/>
              </a:spcBef>
              <a:buClr>
                <a:schemeClr val="accent2"/>
              </a:buClr>
              <a:buSzPct val="76000"/>
              <a:buFont typeface="Wingdings 3" panose="05040102010807070707" pitchFamily="18" charset="2"/>
              <a:buChar char=""/>
              <a:defRPr sz="2300">
                <a:solidFill>
                  <a:schemeClr val="tx2"/>
                </a:solidFill>
                <a:latin typeface="Gill Sans MT" panose="020B0502020104020203" pitchFamily="34" charset="0"/>
              </a:defRPr>
            </a:lvl2pPr>
            <a:lvl3pPr marL="1143000" indent="-228600">
              <a:spcBef>
                <a:spcPts val="500"/>
              </a:spcBef>
              <a:buClr>
                <a:srgbClr val="BCBCBC"/>
              </a:buClr>
              <a:buSzPct val="76000"/>
              <a:buFont typeface="Wingdings 3" panose="05040102010807070707" pitchFamily="18" charset="2"/>
              <a:buChar char=""/>
              <a:defRPr sz="2000">
                <a:solidFill>
                  <a:schemeClr val="tx1"/>
                </a:solidFill>
                <a:latin typeface="Gill Sans MT" panose="020B0502020104020203" pitchFamily="34" charset="0"/>
              </a:defRPr>
            </a:lvl3pPr>
            <a:lvl4pPr marL="1600200" indent="-228600">
              <a:spcBef>
                <a:spcPts val="400"/>
              </a:spcBef>
              <a:buClr>
                <a:srgbClr val="8BA2B4"/>
              </a:buClr>
              <a:buSzPct val="70000"/>
              <a:buFont typeface="Wingdings" panose="05000000000000000000" pitchFamily="2" charset="2"/>
              <a:buChar char=""/>
              <a:defRPr sz="2000">
                <a:solidFill>
                  <a:schemeClr val="tx1"/>
                </a:solidFill>
                <a:latin typeface="Gill Sans MT" panose="020B0502020104020203" pitchFamily="34" charset="0"/>
              </a:defRPr>
            </a:lvl4pPr>
            <a:lvl5pPr marL="2057400" indent="-228600">
              <a:spcBef>
                <a:spcPts val="300"/>
              </a:spcBef>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5pPr>
            <a:lvl6pPr marL="25146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6pPr>
            <a:lvl7pPr marL="29718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7pPr>
            <a:lvl8pPr marL="34290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8pPr>
            <a:lvl9pPr marL="38862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9pPr>
          </a:lstStyle>
          <a:p>
            <a:pPr>
              <a:spcBef>
                <a:spcPct val="0"/>
              </a:spcBef>
              <a:buClrTx/>
              <a:buSzTx/>
              <a:buFontTx/>
              <a:buNone/>
            </a:pPr>
            <a:r>
              <a:rPr lang="en-US" altLang="ja-JP" sz="2000">
                <a:latin typeface="Times New Roman" panose="02020603050405020304" pitchFamily="18" charset="0"/>
                <a:cs typeface="Times New Roman" panose="02020603050405020304" pitchFamily="18" charset="0"/>
              </a:rPr>
              <a:t>Đèn LED bulb 20w phát ra một lượng ánh sáng là 1.900 lm   </a:t>
            </a:r>
            <a:endParaRPr lang="en-US" altLang="ja-JP" sz="2000">
              <a:latin typeface="Times New Roman" panose="02020603050405020304" pitchFamily="18" charset="0"/>
              <a:ea typeface="MS Mincho" panose="02020609040205080304" pitchFamily="49" charset="-128"/>
              <a:cs typeface="Times New Roman" panose="02020603050405020304" pitchFamily="18" charset="0"/>
            </a:endParaRPr>
          </a:p>
        </p:txBody>
      </p:sp>
      <p:sp>
        <p:nvSpPr>
          <p:cNvPr id="10" name="TextBox 1"/>
          <p:cNvSpPr txBox="1">
            <a:spLocks noChangeArrowheads="1"/>
          </p:cNvSpPr>
          <p:nvPr/>
        </p:nvSpPr>
        <p:spPr bwMode="auto">
          <a:xfrm>
            <a:off x="520700" y="4187825"/>
            <a:ext cx="3594100"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600"/>
              </a:spcBef>
              <a:buClr>
                <a:schemeClr val="accent1"/>
              </a:buClr>
              <a:buSzPct val="76000"/>
              <a:buFont typeface="Wingdings 3" panose="05040102010807070707" pitchFamily="18" charset="2"/>
              <a:buChar char=""/>
              <a:defRPr sz="2600">
                <a:solidFill>
                  <a:schemeClr val="tx1"/>
                </a:solidFill>
                <a:latin typeface="Gill Sans MT" panose="020B0502020104020203" pitchFamily="34" charset="0"/>
              </a:defRPr>
            </a:lvl1pPr>
            <a:lvl2pPr marL="742950" indent="-285750">
              <a:spcBef>
                <a:spcPts val="500"/>
              </a:spcBef>
              <a:buClr>
                <a:schemeClr val="accent2"/>
              </a:buClr>
              <a:buSzPct val="76000"/>
              <a:buFont typeface="Wingdings 3" panose="05040102010807070707" pitchFamily="18" charset="2"/>
              <a:buChar char=""/>
              <a:defRPr sz="2300">
                <a:solidFill>
                  <a:schemeClr val="tx2"/>
                </a:solidFill>
                <a:latin typeface="Gill Sans MT" panose="020B0502020104020203" pitchFamily="34" charset="0"/>
              </a:defRPr>
            </a:lvl2pPr>
            <a:lvl3pPr marL="1143000" indent="-228600">
              <a:spcBef>
                <a:spcPts val="500"/>
              </a:spcBef>
              <a:buClr>
                <a:srgbClr val="BCBCBC"/>
              </a:buClr>
              <a:buSzPct val="76000"/>
              <a:buFont typeface="Wingdings 3" panose="05040102010807070707" pitchFamily="18" charset="2"/>
              <a:buChar char=""/>
              <a:defRPr sz="2000">
                <a:solidFill>
                  <a:schemeClr val="tx1"/>
                </a:solidFill>
                <a:latin typeface="Gill Sans MT" panose="020B0502020104020203" pitchFamily="34" charset="0"/>
              </a:defRPr>
            </a:lvl3pPr>
            <a:lvl4pPr marL="1600200" indent="-228600">
              <a:spcBef>
                <a:spcPts val="400"/>
              </a:spcBef>
              <a:buClr>
                <a:srgbClr val="8BA2B4"/>
              </a:buClr>
              <a:buSzPct val="70000"/>
              <a:buFont typeface="Wingdings" panose="05000000000000000000" pitchFamily="2" charset="2"/>
              <a:buChar char=""/>
              <a:defRPr sz="2000">
                <a:solidFill>
                  <a:schemeClr val="tx1"/>
                </a:solidFill>
                <a:latin typeface="Gill Sans MT" panose="020B0502020104020203" pitchFamily="34" charset="0"/>
              </a:defRPr>
            </a:lvl4pPr>
            <a:lvl5pPr marL="2057400" indent="-228600">
              <a:spcBef>
                <a:spcPts val="300"/>
              </a:spcBef>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5pPr>
            <a:lvl6pPr marL="25146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6pPr>
            <a:lvl7pPr marL="29718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7pPr>
            <a:lvl8pPr marL="34290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8pPr>
            <a:lvl9pPr marL="38862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9pPr>
          </a:lstStyle>
          <a:p>
            <a:pPr>
              <a:spcBef>
                <a:spcPct val="0"/>
              </a:spcBef>
              <a:buClrTx/>
              <a:buSzTx/>
              <a:buFontTx/>
              <a:buNone/>
            </a:pPr>
            <a:r>
              <a:rPr lang="en-US" altLang="vi-VN" sz="2200" b="1" smtClean="0">
                <a:latin typeface="Times New Roman" panose="02020603050405020304" pitchFamily="18" charset="0"/>
                <a:cs typeface="Times New Roman" panose="02020603050405020304" pitchFamily="18" charset="0"/>
              </a:rPr>
              <a:t>2. Hiệu </a:t>
            </a:r>
            <a:r>
              <a:rPr lang="en-US" altLang="vi-VN" sz="2200" b="1">
                <a:latin typeface="Times New Roman" panose="02020603050405020304" pitchFamily="18" charset="0"/>
                <a:cs typeface="Times New Roman" panose="02020603050405020304" pitchFamily="18" charset="0"/>
              </a:rPr>
              <a:t>suất phát quang: </a:t>
            </a:r>
            <a:endParaRPr lang="en-US" altLang="ja-JP" sz="2400" b="1">
              <a:latin typeface="Times New Roman" panose="02020603050405020304" pitchFamily="18" charset="0"/>
              <a:ea typeface="MS Mincho" panose="02020609040205080304" pitchFamily="49" charset="-128"/>
              <a:cs typeface="Times New Roman" panose="02020603050405020304" pitchFamily="18" charset="0"/>
            </a:endParaRPr>
          </a:p>
        </p:txBody>
      </p:sp>
      <p:sp>
        <p:nvSpPr>
          <p:cNvPr id="11" name="TextBox 1"/>
          <p:cNvSpPr txBox="1">
            <a:spLocks noChangeArrowheads="1"/>
          </p:cNvSpPr>
          <p:nvPr/>
        </p:nvSpPr>
        <p:spPr bwMode="auto">
          <a:xfrm>
            <a:off x="990600" y="4664075"/>
            <a:ext cx="86868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600"/>
              </a:spcBef>
              <a:buClr>
                <a:schemeClr val="accent1"/>
              </a:buClr>
              <a:buSzPct val="76000"/>
              <a:buFont typeface="Wingdings 3" panose="05040102010807070707" pitchFamily="18" charset="2"/>
              <a:buChar char=""/>
              <a:defRPr sz="2600">
                <a:solidFill>
                  <a:schemeClr val="tx1"/>
                </a:solidFill>
                <a:latin typeface="Gill Sans MT" panose="020B0502020104020203" pitchFamily="34" charset="0"/>
              </a:defRPr>
            </a:lvl1pPr>
            <a:lvl2pPr marL="742950" indent="-285750">
              <a:spcBef>
                <a:spcPts val="500"/>
              </a:spcBef>
              <a:buClr>
                <a:schemeClr val="accent2"/>
              </a:buClr>
              <a:buSzPct val="76000"/>
              <a:buFont typeface="Wingdings 3" panose="05040102010807070707" pitchFamily="18" charset="2"/>
              <a:buChar char=""/>
              <a:defRPr sz="2300">
                <a:solidFill>
                  <a:schemeClr val="tx2"/>
                </a:solidFill>
                <a:latin typeface="Gill Sans MT" panose="020B0502020104020203" pitchFamily="34" charset="0"/>
              </a:defRPr>
            </a:lvl2pPr>
            <a:lvl3pPr marL="1143000" indent="-228600">
              <a:spcBef>
                <a:spcPts val="500"/>
              </a:spcBef>
              <a:buClr>
                <a:srgbClr val="BCBCBC"/>
              </a:buClr>
              <a:buSzPct val="76000"/>
              <a:buFont typeface="Wingdings 3" panose="05040102010807070707" pitchFamily="18" charset="2"/>
              <a:buChar char=""/>
              <a:defRPr sz="2000">
                <a:solidFill>
                  <a:schemeClr val="tx1"/>
                </a:solidFill>
                <a:latin typeface="Gill Sans MT" panose="020B0502020104020203" pitchFamily="34" charset="0"/>
              </a:defRPr>
            </a:lvl3pPr>
            <a:lvl4pPr marL="1600200" indent="-228600">
              <a:spcBef>
                <a:spcPts val="400"/>
              </a:spcBef>
              <a:buClr>
                <a:srgbClr val="8BA2B4"/>
              </a:buClr>
              <a:buSzPct val="70000"/>
              <a:buFont typeface="Wingdings" panose="05000000000000000000" pitchFamily="2" charset="2"/>
              <a:buChar char=""/>
              <a:defRPr sz="2000">
                <a:solidFill>
                  <a:schemeClr val="tx1"/>
                </a:solidFill>
                <a:latin typeface="Gill Sans MT" panose="020B0502020104020203" pitchFamily="34" charset="0"/>
              </a:defRPr>
            </a:lvl4pPr>
            <a:lvl5pPr marL="2057400" indent="-228600">
              <a:spcBef>
                <a:spcPts val="300"/>
              </a:spcBef>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5pPr>
            <a:lvl6pPr marL="25146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6pPr>
            <a:lvl7pPr marL="29718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7pPr>
            <a:lvl8pPr marL="34290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8pPr>
            <a:lvl9pPr marL="38862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9pPr>
          </a:lstStyle>
          <a:p>
            <a:pPr>
              <a:spcBef>
                <a:spcPct val="0"/>
              </a:spcBef>
              <a:buClrTx/>
              <a:buSzTx/>
              <a:buFontTx/>
              <a:buNone/>
            </a:pPr>
            <a:r>
              <a:rPr lang="en-US" altLang="ja-JP" sz="2000">
                <a:latin typeface="Times New Roman" panose="02020603050405020304" pitchFamily="18" charset="0"/>
                <a:cs typeface="Times New Roman" panose="02020603050405020304" pitchFamily="18" charset="0"/>
              </a:rPr>
              <a:t>Ví dụ: Đèn LED bulb 7w phát ra một lượng ánh sáng là 630 lm thì có hiệu suất là 630/7 = 90 lm/w   </a:t>
            </a:r>
            <a:endParaRPr lang="en-US" altLang="ja-JP" sz="2000">
              <a:latin typeface="Times New Roman" panose="02020603050405020304" pitchFamily="18" charset="0"/>
              <a:ea typeface="MS Mincho" panose="02020609040205080304" pitchFamily="49" charset="-128"/>
              <a:cs typeface="Times New Roman" panose="02020603050405020304" pitchFamily="18" charset="0"/>
            </a:endParaRPr>
          </a:p>
        </p:txBody>
      </p:sp>
      <p:sp>
        <p:nvSpPr>
          <p:cNvPr id="12" name="TextBox 1"/>
          <p:cNvSpPr txBox="1">
            <a:spLocks noChangeArrowheads="1"/>
          </p:cNvSpPr>
          <p:nvPr/>
        </p:nvSpPr>
        <p:spPr bwMode="auto">
          <a:xfrm>
            <a:off x="1716099" y="5389046"/>
            <a:ext cx="86868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600"/>
              </a:spcBef>
              <a:buClr>
                <a:schemeClr val="accent1"/>
              </a:buClr>
              <a:buSzPct val="76000"/>
              <a:buFont typeface="Wingdings 3" panose="05040102010807070707" pitchFamily="18" charset="2"/>
              <a:buChar char=""/>
              <a:defRPr sz="2600">
                <a:solidFill>
                  <a:schemeClr val="tx1"/>
                </a:solidFill>
                <a:latin typeface="Gill Sans MT" panose="020B0502020104020203" pitchFamily="34" charset="0"/>
              </a:defRPr>
            </a:lvl1pPr>
            <a:lvl2pPr marL="742950" indent="-285750">
              <a:spcBef>
                <a:spcPts val="500"/>
              </a:spcBef>
              <a:buClr>
                <a:schemeClr val="accent2"/>
              </a:buClr>
              <a:buSzPct val="76000"/>
              <a:buFont typeface="Wingdings 3" panose="05040102010807070707" pitchFamily="18" charset="2"/>
              <a:buChar char=""/>
              <a:defRPr sz="2300">
                <a:solidFill>
                  <a:schemeClr val="tx2"/>
                </a:solidFill>
                <a:latin typeface="Gill Sans MT" panose="020B0502020104020203" pitchFamily="34" charset="0"/>
              </a:defRPr>
            </a:lvl2pPr>
            <a:lvl3pPr marL="1143000" indent="-228600">
              <a:spcBef>
                <a:spcPts val="500"/>
              </a:spcBef>
              <a:buClr>
                <a:srgbClr val="BCBCBC"/>
              </a:buClr>
              <a:buSzPct val="76000"/>
              <a:buFont typeface="Wingdings 3" panose="05040102010807070707" pitchFamily="18" charset="2"/>
              <a:buChar char=""/>
              <a:defRPr sz="2000">
                <a:solidFill>
                  <a:schemeClr val="tx1"/>
                </a:solidFill>
                <a:latin typeface="Gill Sans MT" panose="020B0502020104020203" pitchFamily="34" charset="0"/>
              </a:defRPr>
            </a:lvl3pPr>
            <a:lvl4pPr marL="1600200" indent="-228600">
              <a:spcBef>
                <a:spcPts val="400"/>
              </a:spcBef>
              <a:buClr>
                <a:srgbClr val="8BA2B4"/>
              </a:buClr>
              <a:buSzPct val="70000"/>
              <a:buFont typeface="Wingdings" panose="05000000000000000000" pitchFamily="2" charset="2"/>
              <a:buChar char=""/>
              <a:defRPr sz="2000">
                <a:solidFill>
                  <a:schemeClr val="tx1"/>
                </a:solidFill>
                <a:latin typeface="Gill Sans MT" panose="020B0502020104020203" pitchFamily="34" charset="0"/>
              </a:defRPr>
            </a:lvl4pPr>
            <a:lvl5pPr marL="2057400" indent="-228600">
              <a:spcBef>
                <a:spcPts val="300"/>
              </a:spcBef>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5pPr>
            <a:lvl6pPr marL="25146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6pPr>
            <a:lvl7pPr marL="29718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7pPr>
            <a:lvl8pPr marL="34290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8pPr>
            <a:lvl9pPr marL="38862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9pPr>
          </a:lstStyle>
          <a:p>
            <a:pPr>
              <a:spcBef>
                <a:spcPct val="0"/>
              </a:spcBef>
              <a:buClrTx/>
              <a:buSzTx/>
              <a:buFontTx/>
              <a:buNone/>
            </a:pPr>
            <a:r>
              <a:rPr lang="en-US" altLang="ja-JP" sz="2000">
                <a:latin typeface="Times New Roman" panose="02020603050405020304" pitchFamily="18" charset="0"/>
                <a:cs typeface="Times New Roman" panose="02020603050405020304" pitchFamily="18" charset="0"/>
              </a:rPr>
              <a:t>Đèn LED bulb 7w phát ra một lượng ánh sáng là 560 lm thì có hiệu suất là 560/7 = 80 lm/w   </a:t>
            </a:r>
            <a:endParaRPr lang="en-US" altLang="ja-JP" sz="2000">
              <a:latin typeface="Times New Roman" panose="02020603050405020304" pitchFamily="18" charset="0"/>
              <a:ea typeface="MS Mincho" panose="02020609040205080304" pitchFamily="49" charset="-128"/>
              <a:cs typeface="Times New Roman" panose="02020603050405020304" pitchFamily="18" charset="0"/>
            </a:endParaRPr>
          </a:p>
        </p:txBody>
      </p:sp>
      <p:pic>
        <p:nvPicPr>
          <p:cNvPr id="13" name="Picture 3"/>
          <p:cNvPicPr>
            <a:picLocks noChangeAspect="1" noChangeArrowheads="1"/>
          </p:cNvPicPr>
          <p:nvPr/>
        </p:nvPicPr>
        <p:blipFill>
          <a:blip r:embed="rId2"/>
          <a:srcRect/>
          <a:stretch>
            <a:fillRect/>
          </a:stretch>
        </p:blipFill>
        <p:spPr bwMode="auto">
          <a:xfrm>
            <a:off x="9202737" y="1546838"/>
            <a:ext cx="2600325" cy="3277806"/>
          </a:xfrm>
          <a:prstGeom prst="rect">
            <a:avLst/>
          </a:prstGeom>
          <a:noFill/>
          <a:ln w="9525">
            <a:noFill/>
            <a:miter lim="800000"/>
            <a:headEnd/>
            <a:tailEnd/>
          </a:ln>
          <a:effectLst/>
        </p:spPr>
      </p:pic>
      <p:sp>
        <p:nvSpPr>
          <p:cNvPr id="14" name="Right Arrow 13"/>
          <p:cNvSpPr/>
          <p:nvPr/>
        </p:nvSpPr>
        <p:spPr>
          <a:xfrm>
            <a:off x="2171700" y="6231148"/>
            <a:ext cx="762000" cy="47295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3084183" y="6225398"/>
            <a:ext cx="5782096" cy="430887"/>
          </a:xfrm>
          <a:prstGeom prst="rect">
            <a:avLst/>
          </a:prstGeom>
          <a:noFill/>
        </p:spPr>
        <p:txBody>
          <a:bodyPr wrap="none" rtlCol="0">
            <a:spAutoFit/>
          </a:bodyPr>
          <a:lstStyle/>
          <a:p>
            <a:r>
              <a:rPr lang="en-US" sz="2200" b="1" smtClean="0">
                <a:latin typeface="Times New Roman" panose="02020603050405020304" pitchFamily="18" charset="0"/>
                <a:cs typeface="Times New Roman" panose="02020603050405020304" pitchFamily="18" charset="0"/>
              </a:rPr>
              <a:t>Tiết kiệm năng lượng hay không là ở hiệu suất</a:t>
            </a:r>
            <a:endParaRPr lang="en-US" sz="2200" b="1">
              <a:latin typeface="Times New Roman" panose="02020603050405020304" pitchFamily="18" charset="0"/>
              <a:cs typeface="Times New Roman" panose="02020603050405020304" pitchFamily="18" charset="0"/>
            </a:endParaRPr>
          </a:p>
        </p:txBody>
      </p:sp>
      <p:pic>
        <p:nvPicPr>
          <p:cNvPr id="16" name="Picture 15"/>
          <p:cNvPicPr>
            <a:picLocks noChangeAspect="1"/>
          </p:cNvPicPr>
          <p:nvPr/>
        </p:nvPicPr>
        <p:blipFill>
          <a:blip r:embed="rId3"/>
          <a:stretch>
            <a:fillRect/>
          </a:stretch>
        </p:blipFill>
        <p:spPr>
          <a:xfrm>
            <a:off x="0" y="0"/>
            <a:ext cx="3667125" cy="885825"/>
          </a:xfrm>
          <a:prstGeom prst="rect">
            <a:avLst/>
          </a:prstGeom>
        </p:spPr>
      </p:pic>
    </p:spTree>
    <p:extLst>
      <p:ext uri="{BB962C8B-B14F-4D97-AF65-F5344CB8AC3E}">
        <p14:creationId xmlns:p14="http://schemas.microsoft.com/office/powerpoint/2010/main" val="3730948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500"/>
                                        <p:tgtEl>
                                          <p:spTgt spid="10"/>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fade">
                                      <p:cBhvr>
                                        <p:cTn id="33" dur="500"/>
                                        <p:tgtEl>
                                          <p:spTgt spid="11"/>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fade">
                                      <p:cBhvr>
                                        <p:cTn id="3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P spid="11" grpId="0"/>
      <p:bldP spid="1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5"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9803" y="1128144"/>
            <a:ext cx="5186362" cy="561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67437" y="1128144"/>
            <a:ext cx="5186363" cy="55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7" name="Slide Number Placeholder 5"/>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9E70702A-FD26-40EE-B62B-18B557556302}" type="slidenum">
              <a:rPr lang="en-US" altLang="en-US" smtClean="0">
                <a:solidFill>
                  <a:schemeClr val="tx2"/>
                </a:solidFill>
              </a:rPr>
              <a:pPr/>
              <a:t>20</a:t>
            </a:fld>
            <a:endParaRPr lang="en-US" altLang="en-US" smtClean="0">
              <a:solidFill>
                <a:schemeClr val="tx2"/>
              </a:solidFill>
            </a:endParaRPr>
          </a:p>
        </p:txBody>
      </p:sp>
      <p:pic>
        <p:nvPicPr>
          <p:cNvPr id="6" name="Picture 5"/>
          <p:cNvPicPr>
            <a:picLocks noChangeAspect="1"/>
          </p:cNvPicPr>
          <p:nvPr/>
        </p:nvPicPr>
        <p:blipFill>
          <a:blip r:embed="rId4"/>
          <a:stretch>
            <a:fillRect/>
          </a:stretch>
        </p:blipFill>
        <p:spPr>
          <a:xfrm>
            <a:off x="0" y="0"/>
            <a:ext cx="3667125" cy="885825"/>
          </a:xfrm>
          <a:prstGeom prst="rect">
            <a:avLst/>
          </a:prstGeom>
        </p:spPr>
      </p:pic>
      <p:sp>
        <p:nvSpPr>
          <p:cNvPr id="7" name="Rectangle 8"/>
          <p:cNvSpPr>
            <a:spLocks noChangeArrowheads="1"/>
          </p:cNvSpPr>
          <p:nvPr/>
        </p:nvSpPr>
        <p:spPr bwMode="auto">
          <a:xfrm>
            <a:off x="3532984" y="492037"/>
            <a:ext cx="7391400" cy="60016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ts val="600"/>
              </a:spcBef>
              <a:buClr>
                <a:schemeClr val="accent1"/>
              </a:buClr>
              <a:buSzPct val="76000"/>
              <a:buFont typeface="Wingdings 3" panose="05040102010807070707" pitchFamily="18" charset="2"/>
              <a:buChar char=""/>
              <a:defRPr sz="2600">
                <a:solidFill>
                  <a:schemeClr val="tx1"/>
                </a:solidFill>
                <a:latin typeface="Gill Sans MT" panose="020B0502020104020203" pitchFamily="34" charset="0"/>
              </a:defRPr>
            </a:lvl1pPr>
            <a:lvl2pPr marL="742950" indent="-285750">
              <a:spcBef>
                <a:spcPts val="500"/>
              </a:spcBef>
              <a:buClr>
                <a:schemeClr val="accent2"/>
              </a:buClr>
              <a:buSzPct val="76000"/>
              <a:buFont typeface="Wingdings 3" panose="05040102010807070707" pitchFamily="18" charset="2"/>
              <a:buChar char=""/>
              <a:defRPr sz="2300">
                <a:solidFill>
                  <a:schemeClr val="tx2"/>
                </a:solidFill>
                <a:latin typeface="Gill Sans MT" panose="020B0502020104020203" pitchFamily="34" charset="0"/>
              </a:defRPr>
            </a:lvl2pPr>
            <a:lvl3pPr marL="1143000" indent="-228600">
              <a:spcBef>
                <a:spcPts val="500"/>
              </a:spcBef>
              <a:buClr>
                <a:srgbClr val="BCBCBC"/>
              </a:buClr>
              <a:buSzPct val="76000"/>
              <a:buFont typeface="Wingdings 3" panose="05040102010807070707" pitchFamily="18" charset="2"/>
              <a:buChar char=""/>
              <a:defRPr sz="2000">
                <a:solidFill>
                  <a:schemeClr val="tx1"/>
                </a:solidFill>
                <a:latin typeface="Gill Sans MT" panose="020B0502020104020203" pitchFamily="34" charset="0"/>
              </a:defRPr>
            </a:lvl3pPr>
            <a:lvl4pPr marL="1600200" indent="-228600">
              <a:spcBef>
                <a:spcPts val="400"/>
              </a:spcBef>
              <a:buClr>
                <a:srgbClr val="8BA2B4"/>
              </a:buClr>
              <a:buSzPct val="70000"/>
              <a:buFont typeface="Wingdings" panose="05000000000000000000" pitchFamily="2" charset="2"/>
              <a:buChar char=""/>
              <a:defRPr sz="2000">
                <a:solidFill>
                  <a:schemeClr val="tx1"/>
                </a:solidFill>
                <a:latin typeface="Gill Sans MT" panose="020B0502020104020203" pitchFamily="34" charset="0"/>
              </a:defRPr>
            </a:lvl4pPr>
            <a:lvl5pPr marL="2057400" indent="-228600">
              <a:spcBef>
                <a:spcPts val="300"/>
              </a:spcBef>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5pPr>
            <a:lvl6pPr marL="25146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6pPr>
            <a:lvl7pPr marL="29718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7pPr>
            <a:lvl8pPr marL="34290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8pPr>
            <a:lvl9pPr marL="38862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9pPr>
          </a:lstStyle>
          <a:p>
            <a:pPr algn="ctr">
              <a:lnSpc>
                <a:spcPct val="150000"/>
              </a:lnSpc>
              <a:spcAft>
                <a:spcPts val="600"/>
              </a:spcAft>
              <a:buClrTx/>
              <a:buSzTx/>
              <a:buNone/>
            </a:pPr>
            <a:r>
              <a:rPr lang="en-US" altLang="en-US" sz="2200">
                <a:latin typeface="Arial" panose="020B0604020202020204" pitchFamily="34" charset="0"/>
              </a:rPr>
              <a:t>HỆ THỐNG TIÊU CHUẨN, QUY CHUẨN CHIẾU SÁNG</a:t>
            </a:r>
          </a:p>
        </p:txBody>
      </p:sp>
    </p:spTree>
    <p:extLst>
      <p:ext uri="{BB962C8B-B14F-4D97-AF65-F5344CB8AC3E}">
        <p14:creationId xmlns:p14="http://schemas.microsoft.com/office/powerpoint/2010/main" val="309489449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3345086" y="5942523"/>
            <a:ext cx="5885178" cy="752474"/>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spcBef>
                <a:spcPct val="50000"/>
              </a:spcBef>
              <a:buClr>
                <a:schemeClr val="tx1"/>
              </a:buClr>
            </a:pPr>
            <a:r>
              <a:rPr lang="vi-VN" sz="2000" b="1">
                <a:solidFill>
                  <a:schemeClr val="accent3">
                    <a:lumMod val="50000"/>
                  </a:schemeClr>
                </a:solidFill>
                <a:latin typeface="+mj-lt"/>
              </a:rPr>
              <a:t>Độ </a:t>
            </a:r>
            <a:r>
              <a:rPr lang="vi-VN" sz="2000" b="1" smtClean="0">
                <a:solidFill>
                  <a:schemeClr val="accent3">
                    <a:lumMod val="50000"/>
                  </a:schemeClr>
                </a:solidFill>
                <a:latin typeface="+mj-lt"/>
              </a:rPr>
              <a:t>rọi</a:t>
            </a:r>
            <a:r>
              <a:rPr lang="en-US" sz="2000" b="1" smtClean="0">
                <a:solidFill>
                  <a:schemeClr val="accent3">
                    <a:lumMod val="50000"/>
                  </a:schemeClr>
                </a:solidFill>
                <a:latin typeface="+mj-lt"/>
              </a:rPr>
              <a:t>:</a:t>
            </a:r>
            <a:r>
              <a:rPr lang="vi-VN" sz="2000" b="1" smtClean="0">
                <a:solidFill>
                  <a:schemeClr val="accent3">
                    <a:lumMod val="50000"/>
                  </a:schemeClr>
                </a:solidFill>
                <a:latin typeface="+mj-lt"/>
              </a:rPr>
              <a:t> </a:t>
            </a:r>
            <a:r>
              <a:rPr lang="en-US" sz="2000">
                <a:solidFill>
                  <a:schemeClr val="accent3">
                    <a:lumMod val="50000"/>
                  </a:schemeClr>
                </a:solidFill>
                <a:latin typeface="Times New Roman" panose="02020603050405020304" pitchFamily="18" charset="0"/>
                <a:cs typeface="Times New Roman" panose="02020603050405020304" pitchFamily="18" charset="0"/>
              </a:rPr>
              <a:t>là quang thông trên 1 đ</a:t>
            </a:r>
            <a:r>
              <a:rPr lang="vi-VN" sz="2000">
                <a:solidFill>
                  <a:schemeClr val="accent3">
                    <a:lumMod val="50000"/>
                  </a:schemeClr>
                </a:solidFill>
                <a:latin typeface="Times New Roman" panose="02020603050405020304" pitchFamily="18" charset="0"/>
                <a:cs typeface="Times New Roman" panose="02020603050405020304" pitchFamily="18" charset="0"/>
              </a:rPr>
              <a:t>ơ</a:t>
            </a:r>
            <a:r>
              <a:rPr lang="en-US" sz="2000">
                <a:solidFill>
                  <a:schemeClr val="accent3">
                    <a:lumMod val="50000"/>
                  </a:schemeClr>
                </a:solidFill>
                <a:latin typeface="Times New Roman" panose="02020603050405020304" pitchFamily="18" charset="0"/>
                <a:cs typeface="Times New Roman" panose="02020603050405020304" pitchFamily="18" charset="0"/>
              </a:rPr>
              <a:t>n vị diện tích</a:t>
            </a:r>
          </a:p>
          <a:p>
            <a:pPr>
              <a:spcBef>
                <a:spcPct val="50000"/>
              </a:spcBef>
              <a:buClr>
                <a:schemeClr val="tx1"/>
              </a:buClr>
            </a:pPr>
            <a:r>
              <a:rPr lang="en-US" sz="2000">
                <a:solidFill>
                  <a:schemeClr val="accent3">
                    <a:lumMod val="50000"/>
                  </a:schemeClr>
                </a:solidFill>
                <a:latin typeface="Times New Roman" panose="02020603050405020304" pitchFamily="18" charset="0"/>
                <a:cs typeface="Times New Roman" panose="02020603050405020304" pitchFamily="18" charset="0"/>
              </a:rPr>
              <a:t>Đ</a:t>
            </a:r>
            <a:r>
              <a:rPr lang="vi-VN" sz="2000">
                <a:solidFill>
                  <a:schemeClr val="accent3">
                    <a:lumMod val="50000"/>
                  </a:schemeClr>
                </a:solidFill>
                <a:latin typeface="Times New Roman" panose="02020603050405020304" pitchFamily="18" charset="0"/>
                <a:cs typeface="Times New Roman" panose="02020603050405020304" pitchFamily="18" charset="0"/>
              </a:rPr>
              <a:t>ơ</a:t>
            </a:r>
            <a:r>
              <a:rPr lang="en-US" sz="2000">
                <a:solidFill>
                  <a:schemeClr val="accent3">
                    <a:lumMod val="50000"/>
                  </a:schemeClr>
                </a:solidFill>
                <a:latin typeface="Times New Roman" panose="02020603050405020304" pitchFamily="18" charset="0"/>
                <a:cs typeface="Times New Roman" panose="02020603050405020304" pitchFamily="18" charset="0"/>
              </a:rPr>
              <a:t>n vị:</a:t>
            </a:r>
            <a:r>
              <a:rPr lang="en-US" sz="2000" b="1">
                <a:solidFill>
                  <a:schemeClr val="accent3">
                    <a:lumMod val="50000"/>
                  </a:schemeClr>
                </a:solidFill>
                <a:latin typeface="Times New Roman" panose="02020603050405020304" pitchFamily="18" charset="0"/>
                <a:cs typeface="Times New Roman" panose="02020603050405020304" pitchFamily="18" charset="0"/>
              </a:rPr>
              <a:t> lumens/m2 </a:t>
            </a:r>
            <a:r>
              <a:rPr lang="en-US" sz="2000" b="1">
                <a:solidFill>
                  <a:schemeClr val="accent3">
                    <a:lumMod val="50000"/>
                  </a:schemeClr>
                </a:solidFill>
                <a:latin typeface="+mj-lt"/>
              </a:rPr>
              <a:t>= </a:t>
            </a:r>
            <a:r>
              <a:rPr lang="vi-VN" sz="2000" b="1">
                <a:solidFill>
                  <a:schemeClr val="accent3">
                    <a:lumMod val="50000"/>
                  </a:schemeClr>
                </a:solidFill>
                <a:latin typeface="+mj-lt"/>
              </a:rPr>
              <a:t> lux</a:t>
            </a:r>
            <a:endParaRPr lang="vi-VN" sz="2000" b="1" dirty="0">
              <a:solidFill>
                <a:schemeClr val="accent3">
                  <a:lumMod val="50000"/>
                </a:schemeClr>
              </a:solidFill>
              <a:latin typeface="+mj-lt"/>
              <a:cs typeface="Times New Roman" pitchFamily="18" charset="0"/>
            </a:endParaRPr>
          </a:p>
        </p:txBody>
      </p:sp>
      <p:sp>
        <p:nvSpPr>
          <p:cNvPr id="5" name="Title 1"/>
          <p:cNvSpPr txBox="1">
            <a:spLocks/>
          </p:cNvSpPr>
          <p:nvPr/>
        </p:nvSpPr>
        <p:spPr>
          <a:xfrm>
            <a:off x="958969" y="940290"/>
            <a:ext cx="6702425" cy="403659"/>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sz="2200" b="1">
                <a:solidFill>
                  <a:schemeClr val="accent3">
                    <a:lumMod val="50000"/>
                  </a:schemeClr>
                </a:solidFill>
                <a:latin typeface="Times New Roman" panose="02020603050405020304" pitchFamily="18" charset="0"/>
                <a:ea typeface="+mj-ea"/>
                <a:cs typeface="Times New Roman" panose="02020603050405020304" pitchFamily="18" charset="0"/>
              </a:rPr>
              <a:t>3</a:t>
            </a:r>
            <a:r>
              <a:rPr lang="en-US" sz="2200" b="1" smtClean="0">
                <a:solidFill>
                  <a:schemeClr val="accent3">
                    <a:lumMod val="50000"/>
                  </a:schemeClr>
                </a:solidFill>
                <a:latin typeface="Times New Roman" panose="02020603050405020304" pitchFamily="18" charset="0"/>
                <a:ea typeface="+mj-ea"/>
                <a:cs typeface="Times New Roman" panose="02020603050405020304" pitchFamily="18" charset="0"/>
              </a:rPr>
              <a:t>. </a:t>
            </a:r>
            <a:r>
              <a:rPr kumimoji="0" lang="en-US" sz="2200" b="1" i="0" u="none" strike="noStrike" kern="1200" cap="none" spc="0" normalizeH="0" baseline="0" noProof="0">
                <a:ln>
                  <a:noFill/>
                </a:ln>
                <a:solidFill>
                  <a:schemeClr val="accent3">
                    <a:lumMod val="50000"/>
                  </a:schemeClr>
                </a:solidFill>
                <a:effectLst/>
                <a:uLnTx/>
                <a:uFillTx/>
                <a:latin typeface="Times New Roman" panose="02020603050405020304" pitchFamily="18" charset="0"/>
                <a:ea typeface="+mj-ea"/>
                <a:cs typeface="Times New Roman" panose="02020603050405020304" pitchFamily="18" charset="0"/>
              </a:rPr>
              <a:t>Độ</a:t>
            </a:r>
            <a:r>
              <a:rPr kumimoji="0" lang="en-US" sz="2200" b="1" i="0" u="none" strike="noStrike" kern="1200" cap="none" spc="0" normalizeH="0" noProof="0">
                <a:ln>
                  <a:noFill/>
                </a:ln>
                <a:solidFill>
                  <a:schemeClr val="accent3">
                    <a:lumMod val="50000"/>
                  </a:schemeClr>
                </a:solidFill>
                <a:effectLst/>
                <a:uLnTx/>
                <a:uFillTx/>
                <a:latin typeface="Times New Roman" panose="02020603050405020304" pitchFamily="18" charset="0"/>
                <a:ea typeface="+mj-ea"/>
                <a:cs typeface="Times New Roman" panose="02020603050405020304" pitchFamily="18" charset="0"/>
              </a:rPr>
              <a:t> </a:t>
            </a:r>
            <a:r>
              <a:rPr kumimoji="0" lang="en-US" sz="2200" b="1" i="0" u="none" strike="noStrike" kern="1200" cap="none" spc="0" normalizeH="0" noProof="0" dirty="0" err="1">
                <a:ln>
                  <a:noFill/>
                </a:ln>
                <a:solidFill>
                  <a:schemeClr val="accent3">
                    <a:lumMod val="50000"/>
                  </a:schemeClr>
                </a:solidFill>
                <a:effectLst/>
                <a:uLnTx/>
                <a:uFillTx/>
                <a:latin typeface="Times New Roman" panose="02020603050405020304" pitchFamily="18" charset="0"/>
                <a:ea typeface="+mj-ea"/>
                <a:cs typeface="Times New Roman" panose="02020603050405020304" pitchFamily="18" charset="0"/>
              </a:rPr>
              <a:t>rọi</a:t>
            </a:r>
            <a:r>
              <a:rPr kumimoji="0" lang="en-US" sz="2200" b="1" i="0" u="none" strike="noStrike" kern="1200" cap="none" spc="0" normalizeH="0" noProof="0" dirty="0">
                <a:ln>
                  <a:noFill/>
                </a:ln>
                <a:solidFill>
                  <a:schemeClr val="accent3">
                    <a:lumMod val="50000"/>
                  </a:schemeClr>
                </a:solidFill>
                <a:effectLst/>
                <a:uLnTx/>
                <a:uFillTx/>
                <a:latin typeface="Times New Roman" panose="02020603050405020304" pitchFamily="18" charset="0"/>
                <a:ea typeface="+mj-ea"/>
                <a:cs typeface="Times New Roman" panose="02020603050405020304" pitchFamily="18" charset="0"/>
              </a:rPr>
              <a:t> </a:t>
            </a:r>
            <a:r>
              <a:rPr kumimoji="0" lang="en-US" sz="2200" b="1" i="0" u="none" strike="noStrike" kern="1200" cap="none" spc="0" normalizeH="0" noProof="0" dirty="0" err="1">
                <a:ln>
                  <a:noFill/>
                </a:ln>
                <a:solidFill>
                  <a:schemeClr val="accent3">
                    <a:lumMod val="50000"/>
                  </a:schemeClr>
                </a:solidFill>
                <a:effectLst/>
                <a:uLnTx/>
                <a:uFillTx/>
                <a:latin typeface="Times New Roman" panose="02020603050405020304" pitchFamily="18" charset="0"/>
                <a:ea typeface="+mj-ea"/>
                <a:cs typeface="Times New Roman" panose="02020603050405020304" pitchFamily="18" charset="0"/>
              </a:rPr>
              <a:t>và</a:t>
            </a:r>
            <a:r>
              <a:rPr kumimoji="0" lang="en-US" sz="2200" b="1" i="0" u="none" strike="noStrike" kern="1200" cap="none" spc="0" normalizeH="0" noProof="0" dirty="0">
                <a:ln>
                  <a:noFill/>
                </a:ln>
                <a:solidFill>
                  <a:schemeClr val="accent3">
                    <a:lumMod val="50000"/>
                  </a:schemeClr>
                </a:solidFill>
                <a:effectLst/>
                <a:uLnTx/>
                <a:uFillTx/>
                <a:latin typeface="Times New Roman" panose="02020603050405020304" pitchFamily="18" charset="0"/>
                <a:ea typeface="+mj-ea"/>
                <a:cs typeface="Times New Roman" panose="02020603050405020304" pitchFamily="18" charset="0"/>
              </a:rPr>
              <a:t> </a:t>
            </a:r>
            <a:r>
              <a:rPr kumimoji="0" lang="en-US" sz="2200" b="1" i="0" u="none" strike="noStrike" kern="1200" cap="none" spc="0" normalizeH="0" noProof="0" err="1">
                <a:ln>
                  <a:noFill/>
                </a:ln>
                <a:solidFill>
                  <a:schemeClr val="accent3">
                    <a:lumMod val="50000"/>
                  </a:schemeClr>
                </a:solidFill>
                <a:effectLst/>
                <a:uLnTx/>
                <a:uFillTx/>
                <a:latin typeface="Times New Roman" panose="02020603050405020304" pitchFamily="18" charset="0"/>
                <a:ea typeface="+mj-ea"/>
                <a:cs typeface="Times New Roman" panose="02020603050405020304" pitchFamily="18" charset="0"/>
              </a:rPr>
              <a:t>độ</a:t>
            </a:r>
            <a:r>
              <a:rPr kumimoji="0" lang="en-US" sz="2200" b="1" i="0" u="none" strike="noStrike" kern="1200" cap="none" spc="0" normalizeH="0" noProof="0">
                <a:ln>
                  <a:noFill/>
                </a:ln>
                <a:solidFill>
                  <a:schemeClr val="accent3">
                    <a:lumMod val="50000"/>
                  </a:schemeClr>
                </a:solidFill>
                <a:effectLst/>
                <a:uLnTx/>
                <a:uFillTx/>
                <a:latin typeface="Times New Roman" panose="02020603050405020304" pitchFamily="18" charset="0"/>
                <a:ea typeface="+mj-ea"/>
                <a:cs typeface="Times New Roman" panose="02020603050405020304" pitchFamily="18" charset="0"/>
              </a:rPr>
              <a:t> chói, c</a:t>
            </a:r>
            <a:r>
              <a:rPr kumimoji="0" lang="vi-VN" sz="2200" b="1" i="0" u="none" strike="noStrike" kern="1200" cap="none" spc="0" normalizeH="0" noProof="0">
                <a:ln>
                  <a:noFill/>
                </a:ln>
                <a:solidFill>
                  <a:schemeClr val="accent3">
                    <a:lumMod val="50000"/>
                  </a:schemeClr>
                </a:solidFill>
                <a:effectLst/>
                <a:uLnTx/>
                <a:uFillTx/>
                <a:latin typeface="Times New Roman" panose="02020603050405020304" pitchFamily="18" charset="0"/>
                <a:ea typeface="+mj-ea"/>
                <a:cs typeface="Times New Roman" panose="02020603050405020304" pitchFamily="18" charset="0"/>
              </a:rPr>
              <a:t>ư</a:t>
            </a:r>
            <a:r>
              <a:rPr kumimoji="0" lang="en-US" sz="2200" b="1" i="0" u="none" strike="noStrike" kern="1200" cap="none" spc="0" normalizeH="0" noProof="0">
                <a:ln>
                  <a:noFill/>
                </a:ln>
                <a:solidFill>
                  <a:schemeClr val="accent3">
                    <a:lumMod val="50000"/>
                  </a:schemeClr>
                </a:solidFill>
                <a:effectLst/>
                <a:uLnTx/>
                <a:uFillTx/>
                <a:latin typeface="Times New Roman" panose="02020603050405020304" pitchFamily="18" charset="0"/>
                <a:ea typeface="+mj-ea"/>
                <a:cs typeface="Times New Roman" panose="02020603050405020304" pitchFamily="18" charset="0"/>
              </a:rPr>
              <a:t>ờ</a:t>
            </a:r>
            <a:r>
              <a:rPr lang="en-US" sz="2200" b="1">
                <a:solidFill>
                  <a:schemeClr val="accent3">
                    <a:lumMod val="50000"/>
                  </a:schemeClr>
                </a:solidFill>
                <a:latin typeface="Times New Roman" panose="02020603050405020304" pitchFamily="18" charset="0"/>
                <a:ea typeface="+mj-ea"/>
                <a:cs typeface="Times New Roman" panose="02020603050405020304" pitchFamily="18" charset="0"/>
              </a:rPr>
              <a:t>ng độ sáng</a:t>
            </a:r>
            <a:r>
              <a:rPr kumimoji="0" lang="en-US" sz="2200" b="1" i="0" u="none" strike="noStrike" kern="1200" cap="none" spc="0" normalizeH="0" noProof="0">
                <a:ln>
                  <a:noFill/>
                </a:ln>
                <a:solidFill>
                  <a:schemeClr val="accent3">
                    <a:lumMod val="50000"/>
                  </a:schemeClr>
                </a:solidFill>
                <a:effectLst/>
                <a:uLnTx/>
                <a:uFillTx/>
                <a:latin typeface="Times New Roman" panose="02020603050405020304" pitchFamily="18" charset="0"/>
                <a:ea typeface="+mj-ea"/>
                <a:cs typeface="Times New Roman" panose="02020603050405020304" pitchFamily="18" charset="0"/>
              </a:rPr>
              <a:t>:</a:t>
            </a:r>
            <a:endParaRPr kumimoji="0" lang="en-US" sz="2200" b="1" i="0" u="none" strike="noStrike" kern="1200" cap="none" spc="0" normalizeH="0" baseline="0" noProof="0" dirty="0">
              <a:ln>
                <a:noFill/>
              </a:ln>
              <a:solidFill>
                <a:schemeClr val="accent3">
                  <a:lumMod val="50000"/>
                </a:schemeClr>
              </a:solidFill>
              <a:effectLst/>
              <a:uLnTx/>
              <a:uFillTx/>
              <a:latin typeface="Times New Roman" panose="02020603050405020304" pitchFamily="18" charset="0"/>
              <a:ea typeface="+mj-ea"/>
              <a:cs typeface="Times New Roman" panose="02020603050405020304" pitchFamily="18" charset="0"/>
            </a:endParaRPr>
          </a:p>
        </p:txBody>
      </p:sp>
      <p:pic>
        <p:nvPicPr>
          <p:cNvPr id="6" name="Picture 2" descr="https://kingled.vn/data/Product/AC7D2619-63C3-4886-B458-A1A1D797C705/cong-thuc-tinh-do-roi-be-mat.jpg"/>
          <p:cNvPicPr>
            <a:picLocks noChangeAspect="1" noChangeArrowheads="1"/>
          </p:cNvPicPr>
          <p:nvPr/>
        </p:nvPicPr>
        <p:blipFill rotWithShape="1">
          <a:blip r:embed="rId2"/>
          <a:srcRect t="12558" b="13147"/>
          <a:stretch/>
        </p:blipFill>
        <p:spPr bwMode="auto">
          <a:xfrm>
            <a:off x="2635160" y="3289405"/>
            <a:ext cx="6892925" cy="2506990"/>
          </a:xfrm>
          <a:prstGeom prst="rect">
            <a:avLst/>
          </a:prstGeom>
          <a:noFill/>
        </p:spPr>
      </p:pic>
      <p:sp>
        <p:nvSpPr>
          <p:cNvPr id="7" name="Rounded Rectangle 6"/>
          <p:cNvSpPr/>
          <p:nvPr/>
        </p:nvSpPr>
        <p:spPr>
          <a:xfrm>
            <a:off x="6727824" y="1423676"/>
            <a:ext cx="4986847" cy="1508961"/>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spcBef>
                <a:spcPct val="50000"/>
              </a:spcBef>
              <a:buClr>
                <a:schemeClr val="tx1"/>
              </a:buClr>
            </a:pPr>
            <a:r>
              <a:rPr lang="vi-VN" sz="2000" b="1">
                <a:solidFill>
                  <a:schemeClr val="accent3">
                    <a:lumMod val="50000"/>
                  </a:schemeClr>
                </a:solidFill>
                <a:latin typeface="+mj-lt"/>
              </a:rPr>
              <a:t>Độ </a:t>
            </a:r>
            <a:r>
              <a:rPr lang="vi-VN" sz="2000" b="1" smtClean="0">
                <a:solidFill>
                  <a:schemeClr val="accent3">
                    <a:lumMod val="50000"/>
                  </a:schemeClr>
                </a:solidFill>
                <a:latin typeface="+mj-lt"/>
              </a:rPr>
              <a:t>chói</a:t>
            </a:r>
            <a:r>
              <a:rPr lang="en-US" sz="2000" b="1" smtClean="0">
                <a:solidFill>
                  <a:schemeClr val="accent3">
                    <a:lumMod val="50000"/>
                  </a:schemeClr>
                </a:solidFill>
                <a:latin typeface="+mj-lt"/>
              </a:rPr>
              <a:t>:</a:t>
            </a:r>
            <a:r>
              <a:rPr lang="vi-VN" sz="2000" b="1" smtClean="0">
                <a:solidFill>
                  <a:schemeClr val="accent3">
                    <a:lumMod val="50000"/>
                  </a:schemeClr>
                </a:solidFill>
                <a:latin typeface="+mj-lt"/>
              </a:rPr>
              <a:t> </a:t>
            </a:r>
            <a:r>
              <a:rPr lang="vi-VN" sz="2000">
                <a:solidFill>
                  <a:schemeClr val="accent3">
                    <a:lumMod val="50000"/>
                  </a:schemeClr>
                </a:solidFill>
                <a:latin typeface="+mj-lt"/>
              </a:rPr>
              <a:t>là </a:t>
            </a:r>
            <a:r>
              <a:rPr lang="vi-VN" sz="2000" dirty="0">
                <a:solidFill>
                  <a:schemeClr val="accent3">
                    <a:lumMod val="50000"/>
                  </a:schemeClr>
                </a:solidFill>
                <a:latin typeface="+mj-lt"/>
              </a:rPr>
              <a:t>cường </a:t>
            </a:r>
            <a:r>
              <a:rPr lang="vi-VN" sz="2000">
                <a:solidFill>
                  <a:schemeClr val="accent3">
                    <a:lumMod val="50000"/>
                  </a:schemeClr>
                </a:solidFill>
                <a:latin typeface="+mj-lt"/>
              </a:rPr>
              <a:t>độ </a:t>
            </a:r>
            <a:r>
              <a:rPr lang="en-US" sz="2000">
                <a:solidFill>
                  <a:schemeClr val="accent3">
                    <a:lumMod val="50000"/>
                  </a:schemeClr>
                </a:solidFill>
                <a:latin typeface="Times New Roman" panose="02020603050405020304" pitchFamily="18" charset="0"/>
                <a:cs typeface="Times New Roman" panose="02020603050405020304" pitchFamily="18" charset="0"/>
              </a:rPr>
              <a:t>trên 1 đ</a:t>
            </a:r>
            <a:r>
              <a:rPr lang="vi-VN" sz="2000">
                <a:solidFill>
                  <a:schemeClr val="accent3">
                    <a:lumMod val="50000"/>
                  </a:schemeClr>
                </a:solidFill>
                <a:latin typeface="Times New Roman" panose="02020603050405020304" pitchFamily="18" charset="0"/>
                <a:cs typeface="Times New Roman" panose="02020603050405020304" pitchFamily="18" charset="0"/>
              </a:rPr>
              <a:t>ơ</a:t>
            </a:r>
            <a:r>
              <a:rPr lang="en-US" sz="2000">
                <a:solidFill>
                  <a:schemeClr val="accent3">
                    <a:lumMod val="50000"/>
                  </a:schemeClr>
                </a:solidFill>
                <a:latin typeface="Times New Roman" panose="02020603050405020304" pitchFamily="18" charset="0"/>
                <a:cs typeface="Times New Roman" panose="02020603050405020304" pitchFamily="18" charset="0"/>
              </a:rPr>
              <a:t>n vị diện tích.</a:t>
            </a:r>
          </a:p>
          <a:p>
            <a:pPr>
              <a:spcBef>
                <a:spcPct val="50000"/>
              </a:spcBef>
              <a:buClr>
                <a:schemeClr val="tx1"/>
              </a:buClr>
            </a:pPr>
            <a:r>
              <a:rPr lang="en-US" sz="2000" b="1">
                <a:solidFill>
                  <a:schemeClr val="accent3">
                    <a:lumMod val="50000"/>
                  </a:schemeClr>
                </a:solidFill>
                <a:latin typeface="Times New Roman" panose="02020603050405020304" pitchFamily="18" charset="0"/>
                <a:cs typeface="Times New Roman" panose="02020603050405020304" pitchFamily="18" charset="0"/>
              </a:rPr>
              <a:t>Độ chói gây nên cảm giác chói sáng đối với mắt ng</a:t>
            </a:r>
            <a:r>
              <a:rPr lang="vi-VN" sz="2000" b="1">
                <a:solidFill>
                  <a:schemeClr val="accent3">
                    <a:lumMod val="50000"/>
                  </a:schemeClr>
                </a:solidFill>
                <a:latin typeface="Times New Roman" panose="02020603050405020304" pitchFamily="18" charset="0"/>
                <a:cs typeface="Times New Roman" panose="02020603050405020304" pitchFamily="18" charset="0"/>
              </a:rPr>
              <a:t>ư</a:t>
            </a:r>
            <a:r>
              <a:rPr lang="en-US" sz="2000" b="1">
                <a:solidFill>
                  <a:schemeClr val="accent3">
                    <a:lumMod val="50000"/>
                  </a:schemeClr>
                </a:solidFill>
                <a:latin typeface="Times New Roman" panose="02020603050405020304" pitchFamily="18" charset="0"/>
                <a:cs typeface="Times New Roman" panose="02020603050405020304" pitchFamily="18" charset="0"/>
              </a:rPr>
              <a:t>ời</a:t>
            </a:r>
          </a:p>
        </p:txBody>
      </p:sp>
      <p:sp>
        <p:nvSpPr>
          <p:cNvPr id="8" name="Rounded Rectangle 12">
            <a:extLst>
              <a:ext uri="{FF2B5EF4-FFF2-40B4-BE49-F238E27FC236}">
                <a16:creationId xmlns:a16="http://schemas.microsoft.com/office/drawing/2014/main" id="{BA09E979-9171-494E-BCFB-56C8D48A1C42}"/>
              </a:ext>
            </a:extLst>
          </p:cNvPr>
          <p:cNvSpPr/>
          <p:nvPr/>
        </p:nvSpPr>
        <p:spPr>
          <a:xfrm>
            <a:off x="1063625" y="1423677"/>
            <a:ext cx="5017998" cy="1508961"/>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spcBef>
                <a:spcPct val="50000"/>
              </a:spcBef>
              <a:buClr>
                <a:schemeClr val="tx1"/>
              </a:buClr>
            </a:pPr>
            <a:r>
              <a:rPr lang="en-US" sz="2000" b="1">
                <a:solidFill>
                  <a:schemeClr val="accent3">
                    <a:lumMod val="50000"/>
                  </a:schemeClr>
                </a:solidFill>
                <a:latin typeface="Times New Roman" panose="02020603050405020304" pitchFamily="18" charset="0"/>
                <a:cs typeface="Times New Roman" panose="02020603050405020304" pitchFamily="18" charset="0"/>
              </a:rPr>
              <a:t>C</a:t>
            </a:r>
            <a:r>
              <a:rPr lang="vi-VN" sz="2000" b="1">
                <a:solidFill>
                  <a:schemeClr val="accent3">
                    <a:lumMod val="50000"/>
                  </a:schemeClr>
                </a:solidFill>
                <a:latin typeface="Times New Roman" panose="02020603050405020304" pitchFamily="18" charset="0"/>
                <a:cs typeface="Times New Roman" panose="02020603050405020304" pitchFamily="18" charset="0"/>
              </a:rPr>
              <a:t>ư</a:t>
            </a:r>
            <a:r>
              <a:rPr lang="en-US" sz="2000" b="1">
                <a:solidFill>
                  <a:schemeClr val="accent3">
                    <a:lumMod val="50000"/>
                  </a:schemeClr>
                </a:solidFill>
                <a:latin typeface="Times New Roman" panose="02020603050405020304" pitchFamily="18" charset="0"/>
                <a:cs typeface="Times New Roman" panose="02020603050405020304" pitchFamily="18" charset="0"/>
              </a:rPr>
              <a:t>ờng độ </a:t>
            </a:r>
            <a:r>
              <a:rPr lang="en-US" sz="2000" b="1" smtClean="0">
                <a:solidFill>
                  <a:schemeClr val="accent3">
                    <a:lumMod val="50000"/>
                  </a:schemeClr>
                </a:solidFill>
                <a:latin typeface="Times New Roman" panose="02020603050405020304" pitchFamily="18" charset="0"/>
                <a:cs typeface="Times New Roman" panose="02020603050405020304" pitchFamily="18" charset="0"/>
              </a:rPr>
              <a:t>sáng: </a:t>
            </a:r>
            <a:r>
              <a:rPr lang="en-US" sz="2000">
                <a:solidFill>
                  <a:schemeClr val="accent3">
                    <a:lumMod val="50000"/>
                  </a:schemeClr>
                </a:solidFill>
                <a:latin typeface="Times New Roman" panose="02020603050405020304" pitchFamily="18" charset="0"/>
                <a:cs typeface="Times New Roman" panose="02020603050405020304" pitchFamily="18" charset="0"/>
              </a:rPr>
              <a:t>là công suất ánh sáng của đèn phát ra theo 1 góc duy nhất. </a:t>
            </a:r>
            <a:r>
              <a:rPr lang="vi-VN" sz="2000">
                <a:solidFill>
                  <a:schemeClr val="accent3">
                    <a:lumMod val="50000"/>
                  </a:schemeClr>
                </a:solidFill>
                <a:latin typeface="Times New Roman" panose="02020603050405020304" pitchFamily="18" charset="0"/>
                <a:cs typeface="Times New Roman" panose="02020603050405020304" pitchFamily="18" charset="0"/>
              </a:rPr>
              <a:t>Về cơ bản, nó đo lượng ánh sáng nhìn thấy được ở một góc cụ thể từ nguồn sáng</a:t>
            </a:r>
            <a:r>
              <a:rPr lang="en-US" sz="2000">
                <a:solidFill>
                  <a:schemeClr val="accent3">
                    <a:lumMod val="50000"/>
                  </a:schemeClr>
                </a:solidFill>
                <a:latin typeface="Times New Roman" panose="02020603050405020304" pitchFamily="18" charset="0"/>
                <a:cs typeface="Times New Roman" panose="02020603050405020304" pitchFamily="18" charset="0"/>
              </a:rPr>
              <a:t>. Đ</a:t>
            </a:r>
            <a:r>
              <a:rPr lang="vi-VN" sz="2000">
                <a:solidFill>
                  <a:schemeClr val="accent3">
                    <a:lumMod val="50000"/>
                  </a:schemeClr>
                </a:solidFill>
                <a:latin typeface="Times New Roman" panose="02020603050405020304" pitchFamily="18" charset="0"/>
                <a:cs typeface="Times New Roman" panose="02020603050405020304" pitchFamily="18" charset="0"/>
              </a:rPr>
              <a:t>ơ</a:t>
            </a:r>
            <a:r>
              <a:rPr lang="en-US" sz="2000">
                <a:solidFill>
                  <a:schemeClr val="accent3">
                    <a:lumMod val="50000"/>
                  </a:schemeClr>
                </a:solidFill>
                <a:latin typeface="Times New Roman" panose="02020603050405020304" pitchFamily="18" charset="0"/>
                <a:cs typeface="Times New Roman" panose="02020603050405020304" pitchFamily="18" charset="0"/>
              </a:rPr>
              <a:t>n vị: </a:t>
            </a:r>
            <a:r>
              <a:rPr lang="en-US" sz="2000" b="1">
                <a:solidFill>
                  <a:schemeClr val="accent3">
                    <a:lumMod val="50000"/>
                  </a:schemeClr>
                </a:solidFill>
                <a:latin typeface="Times New Roman" panose="02020603050405020304" pitchFamily="18" charset="0"/>
                <a:cs typeface="Times New Roman" panose="02020603050405020304" pitchFamily="18" charset="0"/>
              </a:rPr>
              <a:t>candelas = cd</a:t>
            </a:r>
          </a:p>
        </p:txBody>
      </p:sp>
      <p:pic>
        <p:nvPicPr>
          <p:cNvPr id="9" name="Picture 8"/>
          <p:cNvPicPr>
            <a:picLocks noChangeAspect="1"/>
          </p:cNvPicPr>
          <p:nvPr/>
        </p:nvPicPr>
        <p:blipFill>
          <a:blip r:embed="rId3"/>
          <a:stretch>
            <a:fillRect/>
          </a:stretch>
        </p:blipFill>
        <p:spPr>
          <a:xfrm>
            <a:off x="0" y="0"/>
            <a:ext cx="3667125" cy="885825"/>
          </a:xfrm>
          <a:prstGeom prst="rect">
            <a:avLst/>
          </a:prstGeom>
        </p:spPr>
      </p:pic>
    </p:spTree>
    <p:extLst>
      <p:ext uri="{BB962C8B-B14F-4D97-AF65-F5344CB8AC3E}">
        <p14:creationId xmlns:p14="http://schemas.microsoft.com/office/powerpoint/2010/main" val="2697639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3667125" cy="885825"/>
          </a:xfrm>
          <a:prstGeom prst="rect">
            <a:avLst/>
          </a:prstGeom>
        </p:spPr>
      </p:pic>
      <p:sp>
        <p:nvSpPr>
          <p:cNvPr id="5" name="TextBox 1"/>
          <p:cNvSpPr txBox="1">
            <a:spLocks noChangeArrowheads="1"/>
          </p:cNvSpPr>
          <p:nvPr/>
        </p:nvSpPr>
        <p:spPr bwMode="auto">
          <a:xfrm>
            <a:off x="501650" y="1046954"/>
            <a:ext cx="4724400"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600"/>
              </a:spcBef>
              <a:buClr>
                <a:schemeClr val="accent1"/>
              </a:buClr>
              <a:buSzPct val="76000"/>
              <a:buFont typeface="Wingdings 3" panose="05040102010807070707" pitchFamily="18" charset="2"/>
              <a:buChar char=""/>
              <a:defRPr sz="2600">
                <a:solidFill>
                  <a:schemeClr val="tx1"/>
                </a:solidFill>
                <a:latin typeface="Gill Sans MT" panose="020B0502020104020203" pitchFamily="34" charset="0"/>
              </a:defRPr>
            </a:lvl1pPr>
            <a:lvl2pPr marL="742950" indent="-285750">
              <a:spcBef>
                <a:spcPts val="500"/>
              </a:spcBef>
              <a:buClr>
                <a:schemeClr val="accent2"/>
              </a:buClr>
              <a:buSzPct val="76000"/>
              <a:buFont typeface="Wingdings 3" panose="05040102010807070707" pitchFamily="18" charset="2"/>
              <a:buChar char=""/>
              <a:defRPr sz="2300">
                <a:solidFill>
                  <a:schemeClr val="tx2"/>
                </a:solidFill>
                <a:latin typeface="Gill Sans MT" panose="020B0502020104020203" pitchFamily="34" charset="0"/>
              </a:defRPr>
            </a:lvl2pPr>
            <a:lvl3pPr marL="1143000" indent="-228600">
              <a:spcBef>
                <a:spcPts val="500"/>
              </a:spcBef>
              <a:buClr>
                <a:srgbClr val="BCBCBC"/>
              </a:buClr>
              <a:buSzPct val="76000"/>
              <a:buFont typeface="Wingdings 3" panose="05040102010807070707" pitchFamily="18" charset="2"/>
              <a:buChar char=""/>
              <a:defRPr sz="2000">
                <a:solidFill>
                  <a:schemeClr val="tx1"/>
                </a:solidFill>
                <a:latin typeface="Gill Sans MT" panose="020B0502020104020203" pitchFamily="34" charset="0"/>
              </a:defRPr>
            </a:lvl3pPr>
            <a:lvl4pPr marL="1600200" indent="-228600">
              <a:spcBef>
                <a:spcPts val="400"/>
              </a:spcBef>
              <a:buClr>
                <a:srgbClr val="8BA2B4"/>
              </a:buClr>
              <a:buSzPct val="70000"/>
              <a:buFont typeface="Wingdings" panose="05000000000000000000" pitchFamily="2" charset="2"/>
              <a:buChar char=""/>
              <a:defRPr sz="2000">
                <a:solidFill>
                  <a:schemeClr val="tx1"/>
                </a:solidFill>
                <a:latin typeface="Gill Sans MT" panose="020B0502020104020203" pitchFamily="34" charset="0"/>
              </a:defRPr>
            </a:lvl4pPr>
            <a:lvl5pPr marL="2057400" indent="-228600">
              <a:spcBef>
                <a:spcPts val="300"/>
              </a:spcBef>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5pPr>
            <a:lvl6pPr marL="25146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6pPr>
            <a:lvl7pPr marL="29718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7pPr>
            <a:lvl8pPr marL="34290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8pPr>
            <a:lvl9pPr marL="38862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9pPr>
          </a:lstStyle>
          <a:p>
            <a:pPr>
              <a:spcBef>
                <a:spcPct val="0"/>
              </a:spcBef>
              <a:buClrTx/>
              <a:buSzTx/>
              <a:buFontTx/>
              <a:buNone/>
            </a:pPr>
            <a:r>
              <a:rPr lang="en-US" altLang="vi-VN" sz="2200" b="1" smtClean="0">
                <a:latin typeface="Times New Roman" panose="02020603050405020304" pitchFamily="18" charset="0"/>
                <a:cs typeface="Times New Roman" panose="02020603050405020304" pitchFamily="18" charset="0"/>
              </a:rPr>
              <a:t>4. Chỉ số hoàn màu ánh sáng:</a:t>
            </a:r>
            <a:endParaRPr lang="en-US" altLang="ja-JP" sz="2400" b="1">
              <a:latin typeface="Times New Roman" panose="02020603050405020304" pitchFamily="18" charset="0"/>
              <a:ea typeface="MS Mincho" panose="02020609040205080304" pitchFamily="49" charset="-128"/>
              <a:cs typeface="Times New Roman" panose="02020603050405020304" pitchFamily="18" charset="0"/>
            </a:endParaRPr>
          </a:p>
        </p:txBody>
      </p:sp>
      <p:sp>
        <p:nvSpPr>
          <p:cNvPr id="6" name="TextBox 1"/>
          <p:cNvSpPr txBox="1">
            <a:spLocks noChangeArrowheads="1"/>
          </p:cNvSpPr>
          <p:nvPr/>
        </p:nvSpPr>
        <p:spPr bwMode="auto">
          <a:xfrm>
            <a:off x="527409" y="2049814"/>
            <a:ext cx="4211128"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600"/>
              </a:spcBef>
              <a:buClr>
                <a:schemeClr val="accent1"/>
              </a:buClr>
              <a:buSzPct val="76000"/>
              <a:buFont typeface="Wingdings 3" panose="05040102010807070707" pitchFamily="18" charset="2"/>
              <a:buChar char=""/>
              <a:defRPr sz="2600">
                <a:solidFill>
                  <a:schemeClr val="tx1"/>
                </a:solidFill>
                <a:latin typeface="Gill Sans MT" panose="020B0502020104020203" pitchFamily="34" charset="0"/>
              </a:defRPr>
            </a:lvl1pPr>
            <a:lvl2pPr marL="742950" indent="-285750">
              <a:spcBef>
                <a:spcPts val="500"/>
              </a:spcBef>
              <a:buClr>
                <a:schemeClr val="accent2"/>
              </a:buClr>
              <a:buSzPct val="76000"/>
              <a:buFont typeface="Wingdings 3" panose="05040102010807070707" pitchFamily="18" charset="2"/>
              <a:buChar char=""/>
              <a:defRPr sz="2300">
                <a:solidFill>
                  <a:schemeClr val="tx2"/>
                </a:solidFill>
                <a:latin typeface="Gill Sans MT" panose="020B0502020104020203" pitchFamily="34" charset="0"/>
              </a:defRPr>
            </a:lvl2pPr>
            <a:lvl3pPr marL="1143000" indent="-228600">
              <a:spcBef>
                <a:spcPts val="500"/>
              </a:spcBef>
              <a:buClr>
                <a:srgbClr val="BCBCBC"/>
              </a:buClr>
              <a:buSzPct val="76000"/>
              <a:buFont typeface="Wingdings 3" panose="05040102010807070707" pitchFamily="18" charset="2"/>
              <a:buChar char=""/>
              <a:defRPr sz="2000">
                <a:solidFill>
                  <a:schemeClr val="tx1"/>
                </a:solidFill>
                <a:latin typeface="Gill Sans MT" panose="020B0502020104020203" pitchFamily="34" charset="0"/>
              </a:defRPr>
            </a:lvl3pPr>
            <a:lvl4pPr marL="1600200" indent="-228600">
              <a:spcBef>
                <a:spcPts val="400"/>
              </a:spcBef>
              <a:buClr>
                <a:srgbClr val="8BA2B4"/>
              </a:buClr>
              <a:buSzPct val="70000"/>
              <a:buFont typeface="Wingdings" panose="05000000000000000000" pitchFamily="2" charset="2"/>
              <a:buChar char=""/>
              <a:defRPr sz="2000">
                <a:solidFill>
                  <a:schemeClr val="tx1"/>
                </a:solidFill>
                <a:latin typeface="Gill Sans MT" panose="020B0502020104020203" pitchFamily="34" charset="0"/>
              </a:defRPr>
            </a:lvl4pPr>
            <a:lvl5pPr marL="2057400" indent="-228600">
              <a:spcBef>
                <a:spcPts val="300"/>
              </a:spcBef>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5pPr>
            <a:lvl6pPr marL="25146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6pPr>
            <a:lvl7pPr marL="29718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7pPr>
            <a:lvl8pPr marL="34290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8pPr>
            <a:lvl9pPr marL="38862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9pPr>
          </a:lstStyle>
          <a:p>
            <a:pPr>
              <a:spcBef>
                <a:spcPct val="0"/>
              </a:spcBef>
              <a:buClrTx/>
              <a:buSzTx/>
              <a:buFontTx/>
              <a:buNone/>
            </a:pPr>
            <a:r>
              <a:rPr lang="en-US" altLang="vi-VN" sz="2000">
                <a:solidFill>
                  <a:srgbClr val="FF0000"/>
                </a:solidFill>
                <a:latin typeface="Times New Roman" panose="02020603050405020304" pitchFamily="18" charset="0"/>
                <a:cs typeface="Times New Roman" panose="02020603050405020304" pitchFamily="18" charset="0"/>
              </a:rPr>
              <a:t>Chính là độ phản ánh trung thực màu sắc của vật khi được chiếu sáng</a:t>
            </a:r>
            <a:endParaRPr lang="en-US" altLang="ja-JP" sz="2000">
              <a:solidFill>
                <a:srgbClr val="FF0000"/>
              </a:solidFill>
              <a:latin typeface="Times New Roman" panose="02020603050405020304" pitchFamily="18" charset="0"/>
              <a:ea typeface="MS Mincho" panose="02020609040205080304" pitchFamily="49" charset="-128"/>
              <a:cs typeface="Times New Roman" panose="02020603050405020304" pitchFamily="18" charset="0"/>
            </a:endParaRPr>
          </a:p>
        </p:txBody>
      </p:sp>
      <p:sp>
        <p:nvSpPr>
          <p:cNvPr id="7" name="TextBox 1"/>
          <p:cNvSpPr txBox="1">
            <a:spLocks noChangeArrowheads="1"/>
          </p:cNvSpPr>
          <p:nvPr/>
        </p:nvSpPr>
        <p:spPr bwMode="auto">
          <a:xfrm>
            <a:off x="527409" y="1637064"/>
            <a:ext cx="65151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600"/>
              </a:spcBef>
              <a:buClr>
                <a:schemeClr val="accent1"/>
              </a:buClr>
              <a:buSzPct val="76000"/>
              <a:buFont typeface="Wingdings 3" panose="05040102010807070707" pitchFamily="18" charset="2"/>
              <a:buChar char=""/>
              <a:defRPr sz="2600">
                <a:solidFill>
                  <a:schemeClr val="tx1"/>
                </a:solidFill>
                <a:latin typeface="Gill Sans MT" panose="020B0502020104020203" pitchFamily="34" charset="0"/>
              </a:defRPr>
            </a:lvl1pPr>
            <a:lvl2pPr marL="742950" indent="-285750">
              <a:spcBef>
                <a:spcPts val="500"/>
              </a:spcBef>
              <a:buClr>
                <a:schemeClr val="accent2"/>
              </a:buClr>
              <a:buSzPct val="76000"/>
              <a:buFont typeface="Wingdings 3" panose="05040102010807070707" pitchFamily="18" charset="2"/>
              <a:buChar char=""/>
              <a:defRPr sz="2300">
                <a:solidFill>
                  <a:schemeClr val="tx2"/>
                </a:solidFill>
                <a:latin typeface="Gill Sans MT" panose="020B0502020104020203" pitchFamily="34" charset="0"/>
              </a:defRPr>
            </a:lvl2pPr>
            <a:lvl3pPr marL="1143000" indent="-228600">
              <a:spcBef>
                <a:spcPts val="500"/>
              </a:spcBef>
              <a:buClr>
                <a:srgbClr val="BCBCBC"/>
              </a:buClr>
              <a:buSzPct val="76000"/>
              <a:buFont typeface="Wingdings 3" panose="05040102010807070707" pitchFamily="18" charset="2"/>
              <a:buChar char=""/>
              <a:defRPr sz="2000">
                <a:solidFill>
                  <a:schemeClr val="tx1"/>
                </a:solidFill>
                <a:latin typeface="Gill Sans MT" panose="020B0502020104020203" pitchFamily="34" charset="0"/>
              </a:defRPr>
            </a:lvl3pPr>
            <a:lvl4pPr marL="1600200" indent="-228600">
              <a:spcBef>
                <a:spcPts val="400"/>
              </a:spcBef>
              <a:buClr>
                <a:srgbClr val="8BA2B4"/>
              </a:buClr>
              <a:buSzPct val="70000"/>
              <a:buFont typeface="Wingdings" panose="05000000000000000000" pitchFamily="2" charset="2"/>
              <a:buChar char=""/>
              <a:defRPr sz="2000">
                <a:solidFill>
                  <a:schemeClr val="tx1"/>
                </a:solidFill>
                <a:latin typeface="Gill Sans MT" panose="020B0502020104020203" pitchFamily="34" charset="0"/>
              </a:defRPr>
            </a:lvl4pPr>
            <a:lvl5pPr marL="2057400" indent="-228600">
              <a:spcBef>
                <a:spcPts val="300"/>
              </a:spcBef>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5pPr>
            <a:lvl6pPr marL="25146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6pPr>
            <a:lvl7pPr marL="29718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7pPr>
            <a:lvl8pPr marL="34290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8pPr>
            <a:lvl9pPr marL="38862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9pPr>
          </a:lstStyle>
          <a:p>
            <a:pPr>
              <a:spcBef>
                <a:spcPct val="0"/>
              </a:spcBef>
              <a:buClrTx/>
              <a:buSzTx/>
              <a:buFontTx/>
              <a:buNone/>
            </a:pPr>
            <a:r>
              <a:rPr lang="en-US" altLang="ja-JP" sz="2000">
                <a:latin typeface="Times New Roman" panose="02020603050405020304" pitchFamily="18" charset="0"/>
                <a:cs typeface="Times New Roman" panose="02020603050405020304" pitchFamily="18" charset="0"/>
              </a:rPr>
              <a:t>Ký hiệu Ra (CRI) </a:t>
            </a:r>
            <a:endParaRPr lang="en-US" altLang="ja-JP" sz="2000">
              <a:latin typeface="Times New Roman" panose="02020603050405020304" pitchFamily="18" charset="0"/>
              <a:ea typeface="MS Mincho" panose="02020609040205080304" pitchFamily="49" charset="-128"/>
              <a:cs typeface="Times New Roman" panose="02020603050405020304" pitchFamily="18" charset="0"/>
            </a:endParaRPr>
          </a:p>
        </p:txBody>
      </p:sp>
      <p:sp>
        <p:nvSpPr>
          <p:cNvPr id="8" name="Rectangle 1"/>
          <p:cNvSpPr>
            <a:spLocks noChangeArrowheads="1"/>
          </p:cNvSpPr>
          <p:nvPr/>
        </p:nvSpPr>
        <p:spPr bwMode="auto">
          <a:xfrm>
            <a:off x="533400" y="5946716"/>
            <a:ext cx="10210800" cy="429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600"/>
              </a:spcBef>
              <a:buClr>
                <a:schemeClr val="accent1"/>
              </a:buClr>
              <a:buSzPct val="76000"/>
              <a:buFont typeface="Wingdings 3" panose="05040102010807070707" pitchFamily="18" charset="2"/>
              <a:buChar char=""/>
              <a:defRPr sz="2600">
                <a:solidFill>
                  <a:schemeClr val="tx1"/>
                </a:solidFill>
                <a:latin typeface="Gill Sans MT" panose="020B0502020104020203" pitchFamily="34" charset="0"/>
              </a:defRPr>
            </a:lvl1pPr>
            <a:lvl2pPr marL="742950" indent="-285750">
              <a:spcBef>
                <a:spcPts val="500"/>
              </a:spcBef>
              <a:buClr>
                <a:schemeClr val="accent2"/>
              </a:buClr>
              <a:buSzPct val="76000"/>
              <a:buFont typeface="Wingdings 3" panose="05040102010807070707" pitchFamily="18" charset="2"/>
              <a:buChar char=""/>
              <a:defRPr sz="2300">
                <a:solidFill>
                  <a:schemeClr val="tx2"/>
                </a:solidFill>
                <a:latin typeface="Gill Sans MT" panose="020B0502020104020203" pitchFamily="34" charset="0"/>
              </a:defRPr>
            </a:lvl2pPr>
            <a:lvl3pPr marL="1143000" indent="-228600">
              <a:spcBef>
                <a:spcPts val="500"/>
              </a:spcBef>
              <a:buClr>
                <a:srgbClr val="BCBCBC"/>
              </a:buClr>
              <a:buSzPct val="76000"/>
              <a:buFont typeface="Wingdings 3" panose="05040102010807070707" pitchFamily="18" charset="2"/>
              <a:buChar char=""/>
              <a:defRPr sz="2000">
                <a:solidFill>
                  <a:schemeClr val="tx1"/>
                </a:solidFill>
                <a:latin typeface="Gill Sans MT" panose="020B0502020104020203" pitchFamily="34" charset="0"/>
              </a:defRPr>
            </a:lvl3pPr>
            <a:lvl4pPr marL="1600200" indent="-228600">
              <a:spcBef>
                <a:spcPts val="400"/>
              </a:spcBef>
              <a:buClr>
                <a:srgbClr val="8BA2B4"/>
              </a:buClr>
              <a:buSzPct val="70000"/>
              <a:buFont typeface="Wingdings" panose="05000000000000000000" pitchFamily="2" charset="2"/>
              <a:buChar char=""/>
              <a:defRPr sz="2000">
                <a:solidFill>
                  <a:schemeClr val="tx1"/>
                </a:solidFill>
                <a:latin typeface="Gill Sans MT" panose="020B0502020104020203" pitchFamily="34" charset="0"/>
              </a:defRPr>
            </a:lvl4pPr>
            <a:lvl5pPr marL="2057400" indent="-228600">
              <a:spcBef>
                <a:spcPts val="300"/>
              </a:spcBef>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5pPr>
            <a:lvl6pPr marL="25146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6pPr>
            <a:lvl7pPr marL="29718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7pPr>
            <a:lvl8pPr marL="34290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8pPr>
            <a:lvl9pPr marL="38862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9pPr>
          </a:lstStyle>
          <a:p>
            <a:pPr>
              <a:lnSpc>
                <a:spcPct val="120000"/>
              </a:lnSpc>
              <a:spcBef>
                <a:spcPct val="0"/>
              </a:spcBef>
              <a:buClrTx/>
              <a:buSzTx/>
              <a:buFontTx/>
              <a:buNone/>
            </a:pPr>
            <a:r>
              <a:rPr lang="en-US" altLang="vi-VN" sz="2000" i="1">
                <a:latin typeface="Times New Roman" panose="02020603050405020304" pitchFamily="18" charset="0"/>
                <a:cs typeface="Times New Roman" panose="02020603050405020304" pitchFamily="18" charset="0"/>
              </a:rPr>
              <a:t>TCVN 7114: 2008:  yêu cầu CRI chiếu sáng trong  nhà  phổ biến hiện nay là ≥ 80</a:t>
            </a:r>
          </a:p>
        </p:txBody>
      </p:sp>
      <p:sp>
        <p:nvSpPr>
          <p:cNvPr id="9" name="Rectangle 1"/>
          <p:cNvSpPr>
            <a:spLocks noChangeArrowheads="1"/>
          </p:cNvSpPr>
          <p:nvPr/>
        </p:nvSpPr>
        <p:spPr bwMode="auto">
          <a:xfrm>
            <a:off x="501650" y="3701055"/>
            <a:ext cx="3841750" cy="19067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nSpc>
                <a:spcPct val="120000"/>
              </a:lnSpc>
            </a:pPr>
            <a:r>
              <a:rPr lang="en-US" altLang="en-US" sz="2000">
                <a:latin typeface="Times New Roman" panose="02020603050405020304" pitchFamily="18" charset="0"/>
                <a:cs typeface="Times New Roman" panose="02020603050405020304" pitchFamily="18" charset="0"/>
              </a:rPr>
              <a:t>Chỉ số hoàn màu thấp sẽ phản ánh sai lệch màu sắc của vật, chẳng hạn d</a:t>
            </a:r>
            <a:r>
              <a:rPr lang="vi-VN" altLang="en-US" sz="2000">
                <a:latin typeface="Times New Roman" panose="02020603050405020304" pitchFamily="18" charset="0"/>
                <a:cs typeface="Times New Roman" panose="02020603050405020304" pitchFamily="18" charset="0"/>
              </a:rPr>
              <a:t>ư</a:t>
            </a:r>
            <a:r>
              <a:rPr lang="en-US" altLang="en-US" sz="2000">
                <a:latin typeface="Times New Roman" panose="02020603050405020304" pitchFamily="18" charset="0"/>
                <a:cs typeface="Times New Roman" panose="02020603050405020304" pitchFamily="18" charset="0"/>
              </a:rPr>
              <a:t>ới ánh đèn cao áp Natri (Ra 20), màu hồng sặc sỡ của bông hòa hồng sẽ biến thành màu đỏ sẫm</a:t>
            </a:r>
          </a:p>
        </p:txBody>
      </p:sp>
      <p:pic>
        <p:nvPicPr>
          <p:cNvPr id="10"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52690" y="1730375"/>
            <a:ext cx="6515100" cy="3829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2"/>
          <p:cNvSpPr>
            <a:spLocks noChangeArrowheads="1"/>
          </p:cNvSpPr>
          <p:nvPr/>
        </p:nvSpPr>
        <p:spPr bwMode="auto">
          <a:xfrm>
            <a:off x="1218630" y="2974542"/>
            <a:ext cx="193354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en-US" sz="2400" b="1">
                <a:latin typeface="Times New Roman" panose="02020603050405020304" pitchFamily="18" charset="0"/>
                <a:cs typeface="Times New Roman" panose="02020603050405020304" pitchFamily="18" charset="0"/>
              </a:rPr>
              <a:t>0 ≤CRI ≤ 100</a:t>
            </a:r>
          </a:p>
        </p:txBody>
      </p:sp>
    </p:spTree>
    <p:extLst>
      <p:ext uri="{BB962C8B-B14F-4D97-AF65-F5344CB8AC3E}">
        <p14:creationId xmlns:p14="http://schemas.microsoft.com/office/powerpoint/2010/main" val="2165279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4"/>
          <p:cNvSpPr txBox="1">
            <a:spLocks noChangeArrowheads="1"/>
          </p:cNvSpPr>
          <p:nvPr/>
        </p:nvSpPr>
        <p:spPr bwMode="auto">
          <a:xfrm>
            <a:off x="665672" y="1175320"/>
            <a:ext cx="3678238" cy="57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ts val="600"/>
              </a:spcBef>
              <a:buClr>
                <a:schemeClr val="accent1"/>
              </a:buClr>
              <a:buSzPct val="76000"/>
              <a:buFont typeface="Wingdings 3" panose="05040102010807070707" pitchFamily="18" charset="2"/>
              <a:buChar char=""/>
              <a:defRPr sz="2600">
                <a:solidFill>
                  <a:schemeClr val="tx1"/>
                </a:solidFill>
                <a:latin typeface="Gill Sans MT" panose="020B0502020104020203" pitchFamily="34" charset="0"/>
              </a:defRPr>
            </a:lvl1pPr>
            <a:lvl2pPr marL="742950" indent="-285750">
              <a:spcBef>
                <a:spcPts val="500"/>
              </a:spcBef>
              <a:buClr>
                <a:schemeClr val="accent2"/>
              </a:buClr>
              <a:buSzPct val="76000"/>
              <a:buFont typeface="Wingdings 3" panose="05040102010807070707" pitchFamily="18" charset="2"/>
              <a:buChar char=""/>
              <a:defRPr sz="2300">
                <a:solidFill>
                  <a:schemeClr val="tx2"/>
                </a:solidFill>
                <a:latin typeface="Gill Sans MT" panose="020B0502020104020203" pitchFamily="34" charset="0"/>
              </a:defRPr>
            </a:lvl2pPr>
            <a:lvl3pPr marL="1143000" indent="-228600">
              <a:spcBef>
                <a:spcPts val="500"/>
              </a:spcBef>
              <a:buClr>
                <a:srgbClr val="BCBCBC"/>
              </a:buClr>
              <a:buSzPct val="76000"/>
              <a:buFont typeface="Wingdings 3" panose="05040102010807070707" pitchFamily="18" charset="2"/>
              <a:buChar char=""/>
              <a:defRPr sz="2000">
                <a:solidFill>
                  <a:schemeClr val="tx1"/>
                </a:solidFill>
                <a:latin typeface="Gill Sans MT" panose="020B0502020104020203" pitchFamily="34" charset="0"/>
              </a:defRPr>
            </a:lvl3pPr>
            <a:lvl4pPr marL="1600200" indent="-228600">
              <a:spcBef>
                <a:spcPts val="400"/>
              </a:spcBef>
              <a:buClr>
                <a:srgbClr val="8BA2B4"/>
              </a:buClr>
              <a:buSzPct val="70000"/>
              <a:buFont typeface="Wingdings" panose="05000000000000000000" pitchFamily="2" charset="2"/>
              <a:buChar char=""/>
              <a:defRPr sz="2000">
                <a:solidFill>
                  <a:schemeClr val="tx1"/>
                </a:solidFill>
                <a:latin typeface="Gill Sans MT" panose="020B0502020104020203" pitchFamily="34" charset="0"/>
              </a:defRPr>
            </a:lvl4pPr>
            <a:lvl5pPr marL="2057400" indent="-228600">
              <a:spcBef>
                <a:spcPts val="300"/>
              </a:spcBef>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5pPr>
            <a:lvl6pPr marL="25146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6pPr>
            <a:lvl7pPr marL="29718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7pPr>
            <a:lvl8pPr marL="34290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8pPr>
            <a:lvl9pPr marL="38862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9pPr>
          </a:lstStyle>
          <a:p>
            <a:pPr eaLnBrk="1" hangingPunct="1">
              <a:spcBef>
                <a:spcPct val="0"/>
              </a:spcBef>
              <a:buClrTx/>
              <a:buSzTx/>
              <a:buFontTx/>
              <a:buNone/>
            </a:pPr>
            <a:r>
              <a:rPr lang="en-US" altLang="vi-VN" sz="2200" b="1" smtClean="0">
                <a:solidFill>
                  <a:srgbClr val="000000"/>
                </a:solidFill>
                <a:latin typeface="Times New Roman" panose="02020603050405020304" pitchFamily="18" charset="0"/>
                <a:cs typeface="Times New Roman" panose="02020603050405020304" pitchFamily="18" charset="0"/>
              </a:rPr>
              <a:t>5. </a:t>
            </a:r>
            <a:r>
              <a:rPr lang="en-US" altLang="vi-VN" sz="2200" b="1">
                <a:solidFill>
                  <a:srgbClr val="000000"/>
                </a:solidFill>
                <a:latin typeface="Times New Roman" panose="02020603050405020304" pitchFamily="18" charset="0"/>
                <a:cs typeface="Times New Roman" panose="02020603050405020304" pitchFamily="18" charset="0"/>
              </a:rPr>
              <a:t>Nhiệt độ màu (K)</a:t>
            </a:r>
            <a:endParaRPr lang="en-US" altLang="vi-VN" sz="2200" b="1">
              <a:solidFill>
                <a:srgbClr val="000000"/>
              </a:solidFill>
              <a:latin typeface="Arial" panose="020B0604020202020204" pitchFamily="34" charset="0"/>
            </a:endParaRPr>
          </a:p>
        </p:txBody>
      </p:sp>
      <p:sp>
        <p:nvSpPr>
          <p:cNvPr id="6" name="TextBox 1"/>
          <p:cNvSpPr txBox="1">
            <a:spLocks noChangeArrowheads="1"/>
          </p:cNvSpPr>
          <p:nvPr/>
        </p:nvSpPr>
        <p:spPr bwMode="auto">
          <a:xfrm>
            <a:off x="665672" y="1753170"/>
            <a:ext cx="3761596" cy="1477328"/>
          </a:xfrm>
          <a:prstGeom prst="rect">
            <a:avLst/>
          </a:prstGeom>
          <a:noFill/>
          <a:ln>
            <a:noFill/>
          </a:ln>
        </p:spPr>
        <p:txBody>
          <a:bodyPr wrap="square">
            <a:spAutoFit/>
          </a:bodyPr>
          <a:lstStyle>
            <a:lvl1pPr>
              <a:spcBef>
                <a:spcPts val="600"/>
              </a:spcBef>
              <a:buClr>
                <a:schemeClr val="accent1"/>
              </a:buClr>
              <a:buSzPct val="76000"/>
              <a:buFont typeface="Wingdings 3" panose="05040102010807070707" pitchFamily="18" charset="2"/>
              <a:buChar char=""/>
              <a:defRPr sz="2600">
                <a:solidFill>
                  <a:schemeClr val="tx1"/>
                </a:solidFill>
                <a:latin typeface="Gill Sans MT" panose="020B0502020104020203" pitchFamily="34" charset="0"/>
              </a:defRPr>
            </a:lvl1pPr>
            <a:lvl2pPr marL="742950" indent="-285750">
              <a:spcBef>
                <a:spcPts val="500"/>
              </a:spcBef>
              <a:buClr>
                <a:schemeClr val="accent2"/>
              </a:buClr>
              <a:buSzPct val="76000"/>
              <a:buFont typeface="Wingdings 3" panose="05040102010807070707" pitchFamily="18" charset="2"/>
              <a:buChar char=""/>
              <a:defRPr sz="2300">
                <a:solidFill>
                  <a:schemeClr val="tx2"/>
                </a:solidFill>
                <a:latin typeface="Gill Sans MT" panose="020B0502020104020203" pitchFamily="34" charset="0"/>
              </a:defRPr>
            </a:lvl2pPr>
            <a:lvl3pPr marL="1143000" indent="-228600">
              <a:spcBef>
                <a:spcPts val="500"/>
              </a:spcBef>
              <a:buClr>
                <a:srgbClr val="BCBCBC"/>
              </a:buClr>
              <a:buSzPct val="76000"/>
              <a:buFont typeface="Wingdings 3" panose="05040102010807070707" pitchFamily="18" charset="2"/>
              <a:buChar char=""/>
              <a:defRPr sz="2000">
                <a:solidFill>
                  <a:schemeClr val="tx1"/>
                </a:solidFill>
                <a:latin typeface="Gill Sans MT" panose="020B0502020104020203" pitchFamily="34" charset="0"/>
              </a:defRPr>
            </a:lvl3pPr>
            <a:lvl4pPr marL="1600200" indent="-228600">
              <a:spcBef>
                <a:spcPts val="400"/>
              </a:spcBef>
              <a:buClr>
                <a:srgbClr val="8BA2B4"/>
              </a:buClr>
              <a:buSzPct val="70000"/>
              <a:buFont typeface="Wingdings" panose="05000000000000000000" pitchFamily="2" charset="2"/>
              <a:buChar char=""/>
              <a:defRPr sz="2000">
                <a:solidFill>
                  <a:schemeClr val="tx1"/>
                </a:solidFill>
                <a:latin typeface="Gill Sans MT" panose="020B0502020104020203" pitchFamily="34" charset="0"/>
              </a:defRPr>
            </a:lvl4pPr>
            <a:lvl5pPr marL="2057400" indent="-228600">
              <a:spcBef>
                <a:spcPts val="300"/>
              </a:spcBef>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5pPr>
            <a:lvl6pPr marL="25146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6pPr>
            <a:lvl7pPr marL="29718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7pPr>
            <a:lvl8pPr marL="34290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8pPr>
            <a:lvl9pPr marL="38862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9pPr>
          </a:lstStyle>
          <a:p>
            <a:pPr>
              <a:lnSpc>
                <a:spcPct val="150000"/>
              </a:lnSpc>
              <a:spcBef>
                <a:spcPct val="0"/>
              </a:spcBef>
              <a:buClrTx/>
              <a:buSzTx/>
              <a:buFontTx/>
              <a:buNone/>
              <a:defRPr/>
            </a:pPr>
            <a:r>
              <a:rPr lang="en-US" altLang="vi-VN" sz="2000">
                <a:solidFill>
                  <a:schemeClr val="tx1">
                    <a:lumMod val="95000"/>
                    <a:lumOff val="5000"/>
                  </a:schemeClr>
                </a:solidFill>
                <a:latin typeface="Times New Roman" panose="02020603050405020304" pitchFamily="18" charset="0"/>
                <a:cs typeface="Times New Roman" panose="02020603050405020304" pitchFamily="18" charset="0"/>
              </a:rPr>
              <a:t>Là màu của vật đen tuyệt đối phát ra khi được nung tới nhiệt độ đó (độ Kevin)</a:t>
            </a:r>
            <a:endParaRPr lang="en-US" altLang="ja-JP" sz="2000">
              <a:solidFill>
                <a:schemeClr val="tx1">
                  <a:lumMod val="95000"/>
                  <a:lumOff val="5000"/>
                </a:schemeClr>
              </a:solidFill>
              <a:latin typeface="Times New Roman" panose="02020603050405020304" pitchFamily="18" charset="0"/>
              <a:ea typeface="MS Mincho" panose="02020609040205080304" pitchFamily="49" charset="-128"/>
              <a:cs typeface="Times New Roman" panose="02020603050405020304" pitchFamily="18" charset="0"/>
            </a:endParaRPr>
          </a:p>
        </p:txBody>
      </p:sp>
      <p:pic>
        <p:nvPicPr>
          <p:cNvPr id="7"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73638" y="1010220"/>
            <a:ext cx="6913562" cy="565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1"/>
          <p:cNvSpPr txBox="1">
            <a:spLocks noChangeArrowheads="1"/>
          </p:cNvSpPr>
          <p:nvPr/>
        </p:nvSpPr>
        <p:spPr bwMode="auto">
          <a:xfrm>
            <a:off x="665672" y="3373243"/>
            <a:ext cx="3782234"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600"/>
              </a:spcBef>
              <a:buClr>
                <a:schemeClr val="accent1"/>
              </a:buClr>
              <a:buSzPct val="76000"/>
              <a:buFont typeface="Wingdings 3" panose="05040102010807070707" pitchFamily="18" charset="2"/>
              <a:buChar char=""/>
              <a:defRPr sz="2600">
                <a:solidFill>
                  <a:schemeClr val="tx1"/>
                </a:solidFill>
                <a:latin typeface="Gill Sans MT" panose="020B0502020104020203" pitchFamily="34" charset="0"/>
              </a:defRPr>
            </a:lvl1pPr>
            <a:lvl2pPr marL="742950" indent="-285750">
              <a:spcBef>
                <a:spcPts val="500"/>
              </a:spcBef>
              <a:buClr>
                <a:schemeClr val="accent2"/>
              </a:buClr>
              <a:buSzPct val="76000"/>
              <a:buFont typeface="Wingdings 3" panose="05040102010807070707" pitchFamily="18" charset="2"/>
              <a:buChar char=""/>
              <a:defRPr sz="2300">
                <a:solidFill>
                  <a:schemeClr val="tx2"/>
                </a:solidFill>
                <a:latin typeface="Gill Sans MT" panose="020B0502020104020203" pitchFamily="34" charset="0"/>
              </a:defRPr>
            </a:lvl2pPr>
            <a:lvl3pPr marL="1143000" indent="-228600">
              <a:spcBef>
                <a:spcPts val="500"/>
              </a:spcBef>
              <a:buClr>
                <a:srgbClr val="BCBCBC"/>
              </a:buClr>
              <a:buSzPct val="76000"/>
              <a:buFont typeface="Wingdings 3" panose="05040102010807070707" pitchFamily="18" charset="2"/>
              <a:buChar char=""/>
              <a:defRPr sz="2000">
                <a:solidFill>
                  <a:schemeClr val="tx1"/>
                </a:solidFill>
                <a:latin typeface="Gill Sans MT" panose="020B0502020104020203" pitchFamily="34" charset="0"/>
              </a:defRPr>
            </a:lvl3pPr>
            <a:lvl4pPr marL="1600200" indent="-228600">
              <a:spcBef>
                <a:spcPts val="400"/>
              </a:spcBef>
              <a:buClr>
                <a:srgbClr val="8BA2B4"/>
              </a:buClr>
              <a:buSzPct val="70000"/>
              <a:buFont typeface="Wingdings" panose="05000000000000000000" pitchFamily="2" charset="2"/>
              <a:buChar char=""/>
              <a:defRPr sz="2000">
                <a:solidFill>
                  <a:schemeClr val="tx1"/>
                </a:solidFill>
                <a:latin typeface="Gill Sans MT" panose="020B0502020104020203" pitchFamily="34" charset="0"/>
              </a:defRPr>
            </a:lvl4pPr>
            <a:lvl5pPr marL="2057400" indent="-228600">
              <a:spcBef>
                <a:spcPts val="300"/>
              </a:spcBef>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5pPr>
            <a:lvl6pPr marL="25146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6pPr>
            <a:lvl7pPr marL="29718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7pPr>
            <a:lvl8pPr marL="34290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8pPr>
            <a:lvl9pPr marL="38862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9pPr>
          </a:lstStyle>
          <a:p>
            <a:pPr>
              <a:lnSpc>
                <a:spcPct val="150000"/>
              </a:lnSpc>
              <a:spcBef>
                <a:spcPct val="0"/>
              </a:spcBef>
              <a:buClrTx/>
              <a:buSzTx/>
              <a:buFontTx/>
              <a:buNone/>
            </a:pPr>
            <a:r>
              <a:rPr lang="vi-VN" altLang="vi-VN" sz="2000">
                <a:solidFill>
                  <a:srgbClr val="FF0000"/>
                </a:solidFill>
                <a:latin typeface="+mj-lt"/>
              </a:rPr>
              <a:t>Nhiệt độ màu của ánh sáng cho biết ánh sáng phát ra có màu gì, người dùng có thể cảm nhận được</a:t>
            </a:r>
            <a:r>
              <a:rPr lang="en-US" altLang="vi-VN" sz="2000">
                <a:solidFill>
                  <a:srgbClr val="FF0000"/>
                </a:solidFill>
                <a:latin typeface="+mj-lt"/>
              </a:rPr>
              <a:t>)</a:t>
            </a:r>
            <a:endParaRPr lang="en-US" altLang="ja-JP" sz="2000">
              <a:solidFill>
                <a:srgbClr val="FF0000"/>
              </a:solidFill>
              <a:latin typeface="+mj-lt"/>
              <a:ea typeface="MS Mincho" panose="02020609040205080304" pitchFamily="49" charset="-128"/>
            </a:endParaRPr>
          </a:p>
        </p:txBody>
      </p:sp>
      <p:pic>
        <p:nvPicPr>
          <p:cNvPr id="9" name="Picture 8"/>
          <p:cNvPicPr>
            <a:picLocks noChangeAspect="1"/>
          </p:cNvPicPr>
          <p:nvPr/>
        </p:nvPicPr>
        <p:blipFill>
          <a:blip r:embed="rId3"/>
          <a:stretch>
            <a:fillRect/>
          </a:stretch>
        </p:blipFill>
        <p:spPr>
          <a:xfrm>
            <a:off x="0" y="0"/>
            <a:ext cx="3667125" cy="885825"/>
          </a:xfrm>
          <a:prstGeom prst="rect">
            <a:avLst/>
          </a:prstGeom>
        </p:spPr>
      </p:pic>
      <p:sp>
        <p:nvSpPr>
          <p:cNvPr id="10" name="TextBox 1"/>
          <p:cNvSpPr txBox="1">
            <a:spLocks noChangeArrowheads="1"/>
          </p:cNvSpPr>
          <p:nvPr/>
        </p:nvSpPr>
        <p:spPr bwMode="auto">
          <a:xfrm>
            <a:off x="618258" y="5053387"/>
            <a:ext cx="3782234"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600"/>
              </a:spcBef>
              <a:buClr>
                <a:schemeClr val="accent1"/>
              </a:buClr>
              <a:buSzPct val="76000"/>
              <a:buFont typeface="Wingdings 3" panose="05040102010807070707" pitchFamily="18" charset="2"/>
              <a:buChar char=""/>
              <a:defRPr sz="2600">
                <a:solidFill>
                  <a:schemeClr val="tx1"/>
                </a:solidFill>
                <a:latin typeface="Gill Sans MT" panose="020B0502020104020203" pitchFamily="34" charset="0"/>
              </a:defRPr>
            </a:lvl1pPr>
            <a:lvl2pPr marL="742950" indent="-285750">
              <a:spcBef>
                <a:spcPts val="500"/>
              </a:spcBef>
              <a:buClr>
                <a:schemeClr val="accent2"/>
              </a:buClr>
              <a:buSzPct val="76000"/>
              <a:buFont typeface="Wingdings 3" panose="05040102010807070707" pitchFamily="18" charset="2"/>
              <a:buChar char=""/>
              <a:defRPr sz="2300">
                <a:solidFill>
                  <a:schemeClr val="tx2"/>
                </a:solidFill>
                <a:latin typeface="Gill Sans MT" panose="020B0502020104020203" pitchFamily="34" charset="0"/>
              </a:defRPr>
            </a:lvl2pPr>
            <a:lvl3pPr marL="1143000" indent="-228600">
              <a:spcBef>
                <a:spcPts val="500"/>
              </a:spcBef>
              <a:buClr>
                <a:srgbClr val="BCBCBC"/>
              </a:buClr>
              <a:buSzPct val="76000"/>
              <a:buFont typeface="Wingdings 3" panose="05040102010807070707" pitchFamily="18" charset="2"/>
              <a:buChar char=""/>
              <a:defRPr sz="2000">
                <a:solidFill>
                  <a:schemeClr val="tx1"/>
                </a:solidFill>
                <a:latin typeface="Gill Sans MT" panose="020B0502020104020203" pitchFamily="34" charset="0"/>
              </a:defRPr>
            </a:lvl3pPr>
            <a:lvl4pPr marL="1600200" indent="-228600">
              <a:spcBef>
                <a:spcPts val="400"/>
              </a:spcBef>
              <a:buClr>
                <a:srgbClr val="8BA2B4"/>
              </a:buClr>
              <a:buSzPct val="70000"/>
              <a:buFont typeface="Wingdings" panose="05000000000000000000" pitchFamily="2" charset="2"/>
              <a:buChar char=""/>
              <a:defRPr sz="2000">
                <a:solidFill>
                  <a:schemeClr val="tx1"/>
                </a:solidFill>
                <a:latin typeface="Gill Sans MT" panose="020B0502020104020203" pitchFamily="34" charset="0"/>
              </a:defRPr>
            </a:lvl4pPr>
            <a:lvl5pPr marL="2057400" indent="-228600">
              <a:spcBef>
                <a:spcPts val="300"/>
              </a:spcBef>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5pPr>
            <a:lvl6pPr marL="25146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6pPr>
            <a:lvl7pPr marL="29718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7pPr>
            <a:lvl8pPr marL="34290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8pPr>
            <a:lvl9pPr marL="38862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9pPr>
          </a:lstStyle>
          <a:p>
            <a:pPr>
              <a:lnSpc>
                <a:spcPct val="150000"/>
              </a:lnSpc>
              <a:spcBef>
                <a:spcPct val="0"/>
              </a:spcBef>
              <a:buClrTx/>
              <a:buSzTx/>
              <a:buFontTx/>
              <a:buNone/>
            </a:pPr>
            <a:r>
              <a:rPr lang="en-US" altLang="vi-VN" sz="2000" i="1" smtClean="0">
                <a:latin typeface="Times New Roman" panose="02020603050405020304" pitchFamily="18" charset="0"/>
                <a:cs typeface="Times New Roman" panose="02020603050405020304" pitchFamily="18" charset="0"/>
              </a:rPr>
              <a:t>Theo tiếu chuẩn nhiệt đô màu thực được phép lệch ± 500K so với công bố</a:t>
            </a:r>
            <a:endParaRPr lang="en-US" altLang="ja-JP" sz="2000" i="1">
              <a:latin typeface="Times New Roman" panose="02020603050405020304" pitchFamily="18" charset="0"/>
              <a:ea typeface="MS Mincho" panose="02020609040205080304" pitchFamily="49" charset="-128"/>
              <a:cs typeface="Times New Roman" panose="02020603050405020304" pitchFamily="18" charset="0"/>
            </a:endParaRPr>
          </a:p>
        </p:txBody>
      </p:sp>
    </p:spTree>
    <p:extLst>
      <p:ext uri="{BB962C8B-B14F-4D97-AF65-F5344CB8AC3E}">
        <p14:creationId xmlns:p14="http://schemas.microsoft.com/office/powerpoint/2010/main" val="4280456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1"/>
          <p:cNvSpPr txBox="1">
            <a:spLocks noChangeArrowheads="1"/>
          </p:cNvSpPr>
          <p:nvPr/>
        </p:nvSpPr>
        <p:spPr bwMode="auto">
          <a:xfrm>
            <a:off x="474448" y="853895"/>
            <a:ext cx="7772400" cy="43088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600"/>
              </a:spcBef>
              <a:buClr>
                <a:schemeClr val="accent1"/>
              </a:buClr>
              <a:buSzPct val="76000"/>
              <a:buFont typeface="Wingdings 3" panose="05040102010807070707" pitchFamily="18" charset="2"/>
              <a:buChar char=""/>
              <a:defRPr sz="2600">
                <a:solidFill>
                  <a:schemeClr val="tx1"/>
                </a:solidFill>
                <a:latin typeface="Gill Sans MT" panose="020B0502020104020203" pitchFamily="34" charset="0"/>
              </a:defRPr>
            </a:lvl1pPr>
            <a:lvl2pPr marL="742950" indent="-285750">
              <a:spcBef>
                <a:spcPts val="500"/>
              </a:spcBef>
              <a:buClr>
                <a:schemeClr val="accent2"/>
              </a:buClr>
              <a:buSzPct val="76000"/>
              <a:buFont typeface="Wingdings 3" panose="05040102010807070707" pitchFamily="18" charset="2"/>
              <a:buChar char=""/>
              <a:defRPr sz="2300">
                <a:solidFill>
                  <a:schemeClr val="tx2"/>
                </a:solidFill>
                <a:latin typeface="Gill Sans MT" panose="020B0502020104020203" pitchFamily="34" charset="0"/>
              </a:defRPr>
            </a:lvl2pPr>
            <a:lvl3pPr marL="1143000" indent="-228600">
              <a:spcBef>
                <a:spcPts val="500"/>
              </a:spcBef>
              <a:buClr>
                <a:srgbClr val="BCBCBC"/>
              </a:buClr>
              <a:buSzPct val="76000"/>
              <a:buFont typeface="Wingdings 3" panose="05040102010807070707" pitchFamily="18" charset="2"/>
              <a:buChar char=""/>
              <a:defRPr sz="2000">
                <a:solidFill>
                  <a:schemeClr val="tx1"/>
                </a:solidFill>
                <a:latin typeface="Gill Sans MT" panose="020B0502020104020203" pitchFamily="34" charset="0"/>
              </a:defRPr>
            </a:lvl3pPr>
            <a:lvl4pPr marL="1600200" indent="-228600">
              <a:spcBef>
                <a:spcPts val="400"/>
              </a:spcBef>
              <a:buClr>
                <a:srgbClr val="8BA2B4"/>
              </a:buClr>
              <a:buSzPct val="70000"/>
              <a:buFont typeface="Wingdings" panose="05000000000000000000" pitchFamily="2" charset="2"/>
              <a:buChar char=""/>
              <a:defRPr sz="2000">
                <a:solidFill>
                  <a:schemeClr val="tx1"/>
                </a:solidFill>
                <a:latin typeface="Gill Sans MT" panose="020B0502020104020203" pitchFamily="34" charset="0"/>
              </a:defRPr>
            </a:lvl4pPr>
            <a:lvl5pPr marL="2057400" indent="-228600">
              <a:spcBef>
                <a:spcPts val="300"/>
              </a:spcBef>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5pPr>
            <a:lvl6pPr marL="25146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6pPr>
            <a:lvl7pPr marL="29718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7pPr>
            <a:lvl8pPr marL="34290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8pPr>
            <a:lvl9pPr marL="38862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9pPr>
          </a:lstStyle>
          <a:p>
            <a:pPr>
              <a:spcBef>
                <a:spcPct val="0"/>
              </a:spcBef>
              <a:buClrTx/>
              <a:buSzTx/>
              <a:buFontTx/>
              <a:buNone/>
            </a:pPr>
            <a:r>
              <a:rPr lang="en-US" altLang="vi-VN" sz="2200" b="1" smtClean="0">
                <a:latin typeface="Times New Roman" panose="02020603050405020304" pitchFamily="18" charset="0"/>
                <a:cs typeface="Times New Roman" panose="02020603050405020304" pitchFamily="18" charset="0"/>
              </a:rPr>
              <a:t>6. </a:t>
            </a:r>
            <a:r>
              <a:rPr lang="en-US" altLang="vi-VN" sz="2200" b="1">
                <a:latin typeface="Times New Roman" panose="02020603050405020304" pitchFamily="18" charset="0"/>
                <a:cs typeface="Times New Roman" panose="02020603050405020304" pitchFamily="18" charset="0"/>
              </a:rPr>
              <a:t>Tuổi thọ của đèn </a:t>
            </a:r>
            <a:endParaRPr lang="en-US" altLang="ja-JP" sz="2200" b="1">
              <a:latin typeface="Times New Roman" panose="02020603050405020304" pitchFamily="18" charset="0"/>
              <a:ea typeface="MS Mincho" panose="02020609040205080304" pitchFamily="49" charset="-128"/>
              <a:cs typeface="Times New Roman" panose="02020603050405020304" pitchFamily="18" charset="0"/>
            </a:endParaRPr>
          </a:p>
        </p:txBody>
      </p:sp>
      <p:sp>
        <p:nvSpPr>
          <p:cNvPr id="5" name="TextBox 1"/>
          <p:cNvSpPr txBox="1">
            <a:spLocks noChangeArrowheads="1"/>
          </p:cNvSpPr>
          <p:nvPr/>
        </p:nvSpPr>
        <p:spPr bwMode="auto">
          <a:xfrm>
            <a:off x="511175" y="2411336"/>
            <a:ext cx="9525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600"/>
              </a:spcBef>
              <a:buClr>
                <a:schemeClr val="accent1"/>
              </a:buClr>
              <a:buSzPct val="76000"/>
              <a:buFont typeface="Wingdings 3" panose="05040102010807070707" pitchFamily="18" charset="2"/>
              <a:buChar char=""/>
              <a:defRPr sz="2600">
                <a:solidFill>
                  <a:schemeClr val="tx1"/>
                </a:solidFill>
                <a:latin typeface="Gill Sans MT" panose="020B0502020104020203" pitchFamily="34" charset="0"/>
              </a:defRPr>
            </a:lvl1pPr>
            <a:lvl2pPr marL="742950" indent="-285750">
              <a:spcBef>
                <a:spcPts val="500"/>
              </a:spcBef>
              <a:buClr>
                <a:schemeClr val="accent2"/>
              </a:buClr>
              <a:buSzPct val="76000"/>
              <a:buFont typeface="Wingdings 3" panose="05040102010807070707" pitchFamily="18" charset="2"/>
              <a:buChar char=""/>
              <a:defRPr sz="2300">
                <a:solidFill>
                  <a:schemeClr val="tx2"/>
                </a:solidFill>
                <a:latin typeface="Gill Sans MT" panose="020B0502020104020203" pitchFamily="34" charset="0"/>
              </a:defRPr>
            </a:lvl2pPr>
            <a:lvl3pPr marL="1143000" indent="-228600">
              <a:spcBef>
                <a:spcPts val="500"/>
              </a:spcBef>
              <a:buClr>
                <a:srgbClr val="BCBCBC"/>
              </a:buClr>
              <a:buSzPct val="76000"/>
              <a:buFont typeface="Wingdings 3" panose="05040102010807070707" pitchFamily="18" charset="2"/>
              <a:buChar char=""/>
              <a:defRPr sz="2000">
                <a:solidFill>
                  <a:schemeClr val="tx1"/>
                </a:solidFill>
                <a:latin typeface="Gill Sans MT" panose="020B0502020104020203" pitchFamily="34" charset="0"/>
              </a:defRPr>
            </a:lvl3pPr>
            <a:lvl4pPr marL="1600200" indent="-228600">
              <a:spcBef>
                <a:spcPts val="400"/>
              </a:spcBef>
              <a:buClr>
                <a:srgbClr val="8BA2B4"/>
              </a:buClr>
              <a:buSzPct val="70000"/>
              <a:buFont typeface="Wingdings" panose="05000000000000000000" pitchFamily="2" charset="2"/>
              <a:buChar char=""/>
              <a:defRPr sz="2000">
                <a:solidFill>
                  <a:schemeClr val="tx1"/>
                </a:solidFill>
                <a:latin typeface="Gill Sans MT" panose="020B0502020104020203" pitchFamily="34" charset="0"/>
              </a:defRPr>
            </a:lvl4pPr>
            <a:lvl5pPr marL="2057400" indent="-228600">
              <a:spcBef>
                <a:spcPts val="300"/>
              </a:spcBef>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5pPr>
            <a:lvl6pPr marL="25146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6pPr>
            <a:lvl7pPr marL="29718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7pPr>
            <a:lvl8pPr marL="34290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8pPr>
            <a:lvl9pPr marL="38862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9pPr>
          </a:lstStyle>
          <a:p>
            <a:pPr>
              <a:spcBef>
                <a:spcPct val="0"/>
              </a:spcBef>
              <a:buClrTx/>
              <a:buSzTx/>
              <a:buFontTx/>
              <a:buNone/>
            </a:pPr>
            <a:r>
              <a:rPr lang="en-US" altLang="vi-VN" sz="1800">
                <a:solidFill>
                  <a:srgbClr val="FF0000"/>
                </a:solidFill>
                <a:latin typeface="Times New Roman" panose="02020603050405020304" pitchFamily="18" charset="0"/>
                <a:cs typeface="Times New Roman" panose="02020603050405020304" pitchFamily="18" charset="0"/>
              </a:rPr>
              <a:t>Là thời gian 1 lô đèn (mẫu) khi thắp sáng hết khoảng thời gian đó thì 50% số lượng đèn vẫn còn sáng và độ sáng của đèn vẫn còn &gt;=70% so với độ sáng ban đầu.    </a:t>
            </a:r>
            <a:endParaRPr lang="en-US" altLang="ja-JP" sz="1800">
              <a:solidFill>
                <a:srgbClr val="FF0000"/>
              </a:solidFill>
              <a:latin typeface="Times New Roman" panose="02020603050405020304" pitchFamily="18" charset="0"/>
              <a:ea typeface="MS Mincho" panose="02020609040205080304" pitchFamily="49" charset="-128"/>
              <a:cs typeface="Times New Roman" panose="02020603050405020304" pitchFamily="18" charset="0"/>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rcRect l="38148" t="18889" r="38889" b="17778"/>
          <a:stretch>
            <a:fillRect/>
          </a:stretch>
        </p:blipFill>
        <p:spPr bwMode="auto">
          <a:xfrm>
            <a:off x="234001" y="3119442"/>
            <a:ext cx="1616075"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l="39417" t="29155" r="40332" b="49800"/>
          <a:stretch/>
        </p:blipFill>
        <p:spPr bwMode="auto">
          <a:xfrm>
            <a:off x="2010738" y="3241181"/>
            <a:ext cx="4465468" cy="30940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8" name="Straight Arrow Connector 7"/>
          <p:cNvCxnSpPr/>
          <p:nvPr/>
        </p:nvCxnSpPr>
        <p:spPr>
          <a:xfrm>
            <a:off x="1427101" y="4521437"/>
            <a:ext cx="2933547" cy="1212219"/>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 name="Oval 8"/>
          <p:cNvSpPr/>
          <p:nvPr/>
        </p:nvSpPr>
        <p:spPr>
          <a:xfrm>
            <a:off x="4051052" y="5678739"/>
            <a:ext cx="1262332" cy="58986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 name="Rectangle 9"/>
          <p:cNvSpPr/>
          <p:nvPr/>
        </p:nvSpPr>
        <p:spPr>
          <a:xfrm>
            <a:off x="549275" y="1253091"/>
            <a:ext cx="9448800" cy="1200150"/>
          </a:xfrm>
          <a:prstGeom prst="rect">
            <a:avLst/>
          </a:prstGeom>
        </p:spPr>
        <p:txBody>
          <a:bodyPr>
            <a:spAutoFit/>
          </a:bodyPr>
          <a:lstStyle/>
          <a:p>
            <a:pPr eaLnBrk="1" fontAlgn="auto" hangingPunct="1">
              <a:spcBef>
                <a:spcPts val="0"/>
              </a:spcBef>
              <a:spcAft>
                <a:spcPts val="0"/>
              </a:spcAft>
              <a:defRPr/>
            </a:pPr>
            <a:r>
              <a:rPr lang="vi-VN" dirty="0">
                <a:latin typeface="Times New Roman" pitchFamily="18" charset="0"/>
                <a:cs typeface="Times New Roman" pitchFamily="18" charset="0"/>
              </a:rPr>
              <a:t>Định nghĩa theo Tiêu chuẩn:</a:t>
            </a:r>
          </a:p>
          <a:p>
            <a:pPr eaLnBrk="1" fontAlgn="auto" hangingPunct="1">
              <a:spcBef>
                <a:spcPts val="0"/>
              </a:spcBef>
              <a:spcAft>
                <a:spcPts val="0"/>
              </a:spcAft>
              <a:defRPr/>
            </a:pPr>
            <a:r>
              <a:rPr lang="vi-VN" dirty="0">
                <a:latin typeface="Times New Roman" pitchFamily="18" charset="0"/>
                <a:cs typeface="Times New Roman" pitchFamily="18" charset="0"/>
              </a:rPr>
              <a:t>Tuổi thọ của bóng đèn LED quyết định bởi sự kết hợp:</a:t>
            </a:r>
          </a:p>
          <a:p>
            <a:pPr marL="285750" indent="-285750" eaLnBrk="1" fontAlgn="auto" hangingPunct="1">
              <a:spcBef>
                <a:spcPts val="0"/>
              </a:spcBef>
              <a:spcAft>
                <a:spcPts val="0"/>
              </a:spcAft>
              <a:buFontTx/>
              <a:buChar char="-"/>
              <a:defRPr/>
            </a:pPr>
            <a:r>
              <a:rPr lang="vi-VN" dirty="0">
                <a:latin typeface="Times New Roman" pitchFamily="18" charset="0"/>
                <a:cs typeface="Times New Roman" pitchFamily="18" charset="0"/>
              </a:rPr>
              <a:t>sự giảm dần ánh sáng phát ra, chủ yếu là do lão hóa vật liệu</a:t>
            </a:r>
          </a:p>
          <a:p>
            <a:pPr marL="285750" indent="-285750" eaLnBrk="1" fontAlgn="auto" hangingPunct="1">
              <a:spcBef>
                <a:spcPts val="0"/>
              </a:spcBef>
              <a:spcAft>
                <a:spcPts val="0"/>
              </a:spcAft>
              <a:buFontTx/>
              <a:buChar char="-"/>
              <a:defRPr/>
            </a:pPr>
            <a:r>
              <a:rPr lang="vi-VN" dirty="0">
                <a:latin typeface="Times New Roman" pitchFamily="18" charset="0"/>
                <a:cs typeface="Times New Roman" pitchFamily="18" charset="0"/>
              </a:rPr>
              <a:t>sự suy gi</a:t>
            </a:r>
            <a:r>
              <a:rPr lang="en-US" dirty="0">
                <a:latin typeface="Times New Roman" pitchFamily="18" charset="0"/>
                <a:cs typeface="Times New Roman" pitchFamily="18" charset="0"/>
              </a:rPr>
              <a:t>ả</a:t>
            </a:r>
            <a:r>
              <a:rPr lang="vi-VN" dirty="0">
                <a:latin typeface="Times New Roman" pitchFamily="18" charset="0"/>
                <a:cs typeface="Times New Roman" pitchFamily="18" charset="0"/>
              </a:rPr>
              <a:t>m đột ngột ánh sáng phát ra, chủ yếu do hỏng thành phần điện</a:t>
            </a:r>
          </a:p>
        </p:txBody>
      </p:sp>
      <p:pic>
        <p:nvPicPr>
          <p:cNvPr id="11" name="Picture 7" descr="Tiêu chuẩn quốc gia TCVN 8783:2011 (IEC/PAS 62612:2009) về Bóng ..."/>
          <p:cNvPicPr>
            <a:picLocks noChangeAspect="1" noChangeArrowheads="1"/>
          </p:cNvPicPr>
          <p:nvPr/>
        </p:nvPicPr>
        <p:blipFill>
          <a:blip r:embed="rId4"/>
          <a:srcRect/>
          <a:stretch>
            <a:fillRect/>
          </a:stretch>
        </p:blipFill>
        <p:spPr bwMode="auto">
          <a:xfrm>
            <a:off x="6636868" y="3453023"/>
            <a:ext cx="5555132" cy="2670324"/>
          </a:xfrm>
          <a:prstGeom prst="rect">
            <a:avLst/>
          </a:prstGeom>
          <a:noFill/>
        </p:spPr>
      </p:pic>
      <p:sp>
        <p:nvSpPr>
          <p:cNvPr id="12" name="Rounded Rectangle 11"/>
          <p:cNvSpPr/>
          <p:nvPr/>
        </p:nvSpPr>
        <p:spPr>
          <a:xfrm>
            <a:off x="1337094" y="6421767"/>
            <a:ext cx="9540815" cy="374321"/>
          </a:xfrm>
          <a:prstGeom prst="round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ct val="50000"/>
              </a:spcBef>
              <a:buClr>
                <a:schemeClr val="tx1"/>
              </a:buClr>
            </a:pPr>
            <a:r>
              <a:rPr lang="en-US" sz="1500" b="1" dirty="0" err="1">
                <a:solidFill>
                  <a:schemeClr val="accent4">
                    <a:lumMod val="50000"/>
                  </a:schemeClr>
                </a:solidFill>
                <a:latin typeface="Times New Roman" pitchFamily="18" charset="0"/>
                <a:cs typeface="Times New Roman" pitchFamily="18" charset="0"/>
              </a:rPr>
              <a:t>Tuổi</a:t>
            </a:r>
            <a:r>
              <a:rPr lang="en-US" sz="1500" b="1" dirty="0">
                <a:solidFill>
                  <a:schemeClr val="accent4">
                    <a:lumMod val="50000"/>
                  </a:schemeClr>
                </a:solidFill>
                <a:latin typeface="Times New Roman" pitchFamily="18" charset="0"/>
                <a:cs typeface="Times New Roman" pitchFamily="18" charset="0"/>
              </a:rPr>
              <a:t> </a:t>
            </a:r>
            <a:r>
              <a:rPr lang="en-US" sz="1500" b="1" dirty="0" err="1">
                <a:solidFill>
                  <a:schemeClr val="accent4">
                    <a:lumMod val="50000"/>
                  </a:schemeClr>
                </a:solidFill>
                <a:latin typeface="Times New Roman" pitchFamily="18" charset="0"/>
                <a:cs typeface="Times New Roman" pitchFamily="18" charset="0"/>
              </a:rPr>
              <a:t>thọ</a:t>
            </a:r>
            <a:r>
              <a:rPr lang="en-US" sz="1500" b="1" dirty="0">
                <a:solidFill>
                  <a:schemeClr val="accent4">
                    <a:lumMod val="50000"/>
                  </a:schemeClr>
                </a:solidFill>
                <a:latin typeface="Times New Roman" pitchFamily="18" charset="0"/>
                <a:cs typeface="Times New Roman" pitchFamily="18" charset="0"/>
              </a:rPr>
              <a:t> do NCC </a:t>
            </a:r>
            <a:r>
              <a:rPr lang="en-US" sz="1500" b="1" dirty="0" err="1">
                <a:solidFill>
                  <a:schemeClr val="accent4">
                    <a:lumMod val="50000"/>
                  </a:schemeClr>
                </a:solidFill>
                <a:latin typeface="Times New Roman" pitchFamily="18" charset="0"/>
                <a:cs typeface="Times New Roman" pitchFamily="18" charset="0"/>
              </a:rPr>
              <a:t>công</a:t>
            </a:r>
            <a:r>
              <a:rPr lang="en-US" sz="1500" b="1" dirty="0">
                <a:solidFill>
                  <a:schemeClr val="accent4">
                    <a:lumMod val="50000"/>
                  </a:schemeClr>
                </a:solidFill>
                <a:latin typeface="Times New Roman" pitchFamily="18" charset="0"/>
                <a:cs typeface="Times New Roman" pitchFamily="18" charset="0"/>
              </a:rPr>
              <a:t> </a:t>
            </a:r>
            <a:r>
              <a:rPr lang="en-US" sz="1500" b="1" dirty="0" err="1">
                <a:solidFill>
                  <a:schemeClr val="accent4">
                    <a:lumMod val="50000"/>
                  </a:schemeClr>
                </a:solidFill>
                <a:latin typeface="Times New Roman" pitchFamily="18" charset="0"/>
                <a:cs typeface="Times New Roman" pitchFamily="18" charset="0"/>
              </a:rPr>
              <a:t>bố</a:t>
            </a:r>
            <a:r>
              <a:rPr lang="en-US" sz="1500" b="1" dirty="0">
                <a:solidFill>
                  <a:schemeClr val="accent4">
                    <a:lumMod val="50000"/>
                  </a:schemeClr>
                </a:solidFill>
                <a:latin typeface="Times New Roman" pitchFamily="18" charset="0"/>
                <a:cs typeface="Times New Roman" pitchFamily="18" charset="0"/>
              </a:rPr>
              <a:t>, </a:t>
            </a:r>
            <a:r>
              <a:rPr lang="en-US" sz="1500" b="1" dirty="0" err="1">
                <a:solidFill>
                  <a:schemeClr val="accent4">
                    <a:lumMod val="50000"/>
                  </a:schemeClr>
                </a:solidFill>
                <a:latin typeface="Times New Roman" pitchFamily="18" charset="0"/>
                <a:cs typeface="Times New Roman" pitchFamily="18" charset="0"/>
              </a:rPr>
              <a:t>dựa</a:t>
            </a:r>
            <a:r>
              <a:rPr lang="en-US" sz="1500" b="1" dirty="0">
                <a:solidFill>
                  <a:schemeClr val="accent4">
                    <a:lumMod val="50000"/>
                  </a:schemeClr>
                </a:solidFill>
                <a:latin typeface="Times New Roman" pitchFamily="18" charset="0"/>
                <a:cs typeface="Times New Roman" pitchFamily="18" charset="0"/>
              </a:rPr>
              <a:t> </a:t>
            </a:r>
            <a:r>
              <a:rPr lang="en-US" sz="1500" b="1" dirty="0" err="1">
                <a:solidFill>
                  <a:schemeClr val="accent4">
                    <a:lumMod val="50000"/>
                  </a:schemeClr>
                </a:solidFill>
                <a:latin typeface="Times New Roman" pitchFamily="18" charset="0"/>
                <a:cs typeface="Times New Roman" pitchFamily="18" charset="0"/>
              </a:rPr>
              <a:t>trên</a:t>
            </a:r>
            <a:r>
              <a:rPr lang="en-US" sz="1500" b="1" dirty="0">
                <a:solidFill>
                  <a:schemeClr val="accent4">
                    <a:lumMod val="50000"/>
                  </a:schemeClr>
                </a:solidFill>
                <a:latin typeface="Times New Roman" pitchFamily="18" charset="0"/>
                <a:cs typeface="Times New Roman" pitchFamily="18" charset="0"/>
              </a:rPr>
              <a:t> </a:t>
            </a:r>
            <a:r>
              <a:rPr lang="en-US" sz="1500" b="1" dirty="0" err="1">
                <a:solidFill>
                  <a:schemeClr val="accent4">
                    <a:lumMod val="50000"/>
                  </a:schemeClr>
                </a:solidFill>
                <a:latin typeface="Times New Roman" pitchFamily="18" charset="0"/>
                <a:cs typeface="Times New Roman" pitchFamily="18" charset="0"/>
              </a:rPr>
              <a:t>các</a:t>
            </a:r>
            <a:r>
              <a:rPr lang="en-US" sz="1500" b="1" dirty="0">
                <a:solidFill>
                  <a:schemeClr val="accent4">
                    <a:lumMod val="50000"/>
                  </a:schemeClr>
                </a:solidFill>
                <a:latin typeface="Times New Roman" pitchFamily="18" charset="0"/>
                <a:cs typeface="Times New Roman" pitchFamily="18" charset="0"/>
              </a:rPr>
              <a:t> </a:t>
            </a:r>
            <a:r>
              <a:rPr lang="en-US" sz="1500" b="1" dirty="0" err="1">
                <a:solidFill>
                  <a:schemeClr val="accent4">
                    <a:lumMod val="50000"/>
                  </a:schemeClr>
                </a:solidFill>
                <a:latin typeface="Times New Roman" pitchFamily="18" charset="0"/>
                <a:cs typeface="Times New Roman" pitchFamily="18" charset="0"/>
              </a:rPr>
              <a:t>thử</a:t>
            </a:r>
            <a:r>
              <a:rPr lang="en-US" sz="1500" b="1" dirty="0">
                <a:solidFill>
                  <a:schemeClr val="accent4">
                    <a:lumMod val="50000"/>
                  </a:schemeClr>
                </a:solidFill>
                <a:latin typeface="Times New Roman" pitchFamily="18" charset="0"/>
                <a:cs typeface="Times New Roman" pitchFamily="18" charset="0"/>
              </a:rPr>
              <a:t> </a:t>
            </a:r>
            <a:r>
              <a:rPr lang="en-US" sz="1500" b="1" dirty="0" err="1">
                <a:solidFill>
                  <a:schemeClr val="accent4">
                    <a:lumMod val="50000"/>
                  </a:schemeClr>
                </a:solidFill>
                <a:latin typeface="Times New Roman" pitchFamily="18" charset="0"/>
                <a:cs typeface="Times New Roman" pitchFamily="18" charset="0"/>
              </a:rPr>
              <a:t>nghiệm</a:t>
            </a:r>
            <a:r>
              <a:rPr lang="en-US" sz="1500" b="1" dirty="0">
                <a:solidFill>
                  <a:schemeClr val="accent4">
                    <a:lumMod val="50000"/>
                  </a:schemeClr>
                </a:solidFill>
                <a:latin typeface="Times New Roman" pitchFamily="18" charset="0"/>
                <a:cs typeface="Times New Roman" pitchFamily="18" charset="0"/>
              </a:rPr>
              <a:t> </a:t>
            </a:r>
            <a:r>
              <a:rPr lang="en-US" sz="1500" b="1" dirty="0" err="1">
                <a:solidFill>
                  <a:schemeClr val="accent4">
                    <a:lumMod val="50000"/>
                  </a:schemeClr>
                </a:solidFill>
                <a:latin typeface="Times New Roman" pitchFamily="18" charset="0"/>
                <a:cs typeface="Times New Roman" pitchFamily="18" charset="0"/>
              </a:rPr>
              <a:t>theo</a:t>
            </a:r>
            <a:r>
              <a:rPr lang="en-US" sz="1500" b="1" dirty="0">
                <a:solidFill>
                  <a:schemeClr val="accent4">
                    <a:lumMod val="50000"/>
                  </a:schemeClr>
                </a:solidFill>
                <a:latin typeface="Times New Roman" pitchFamily="18" charset="0"/>
                <a:cs typeface="Times New Roman" pitchFamily="18" charset="0"/>
              </a:rPr>
              <a:t> </a:t>
            </a:r>
            <a:r>
              <a:rPr lang="en-US" sz="1500" b="1" dirty="0" err="1">
                <a:solidFill>
                  <a:schemeClr val="accent4">
                    <a:lumMod val="50000"/>
                  </a:schemeClr>
                </a:solidFill>
                <a:latin typeface="Times New Roman" pitchFamily="18" charset="0"/>
                <a:cs typeface="Times New Roman" pitchFamily="18" charset="0"/>
              </a:rPr>
              <a:t>tiêu</a:t>
            </a:r>
            <a:r>
              <a:rPr lang="en-US" sz="1500" b="1" dirty="0">
                <a:solidFill>
                  <a:schemeClr val="accent4">
                    <a:lumMod val="50000"/>
                  </a:schemeClr>
                </a:solidFill>
                <a:latin typeface="Times New Roman" pitchFamily="18" charset="0"/>
                <a:cs typeface="Times New Roman" pitchFamily="18" charset="0"/>
              </a:rPr>
              <a:t> </a:t>
            </a:r>
            <a:r>
              <a:rPr lang="en-US" sz="1500" b="1" dirty="0" err="1">
                <a:solidFill>
                  <a:schemeClr val="accent4">
                    <a:lumMod val="50000"/>
                  </a:schemeClr>
                </a:solidFill>
                <a:latin typeface="Times New Roman" pitchFamily="18" charset="0"/>
                <a:cs typeface="Times New Roman" pitchFamily="18" charset="0"/>
              </a:rPr>
              <a:t>chuẩn</a:t>
            </a:r>
            <a:r>
              <a:rPr lang="en-US" sz="1500" b="1" dirty="0">
                <a:solidFill>
                  <a:schemeClr val="accent4">
                    <a:lumMod val="50000"/>
                  </a:schemeClr>
                </a:solidFill>
                <a:latin typeface="Times New Roman" pitchFamily="18" charset="0"/>
                <a:cs typeface="Times New Roman" pitchFamily="18" charset="0"/>
              </a:rPr>
              <a:t> (L70/F50: TCVN 8783:2015/IEC62612 </a:t>
            </a:r>
            <a:r>
              <a:rPr lang="en-US" sz="1500" b="1" dirty="0" err="1">
                <a:solidFill>
                  <a:schemeClr val="accent4">
                    <a:lumMod val="50000"/>
                  </a:schemeClr>
                </a:solidFill>
                <a:latin typeface="Times New Roman" pitchFamily="18" charset="0"/>
                <a:cs typeface="Times New Roman" pitchFamily="18" charset="0"/>
              </a:rPr>
              <a:t>mục</a:t>
            </a:r>
            <a:r>
              <a:rPr lang="en-US" sz="1500" b="1" dirty="0">
                <a:solidFill>
                  <a:schemeClr val="accent4">
                    <a:lumMod val="50000"/>
                  </a:schemeClr>
                </a:solidFill>
                <a:latin typeface="Times New Roman" pitchFamily="18" charset="0"/>
                <a:cs typeface="Times New Roman" pitchFamily="18" charset="0"/>
              </a:rPr>
              <a:t> 11) </a:t>
            </a:r>
          </a:p>
        </p:txBody>
      </p:sp>
      <p:pic>
        <p:nvPicPr>
          <p:cNvPr id="13" name="Picture 12"/>
          <p:cNvPicPr>
            <a:picLocks noChangeAspect="1"/>
          </p:cNvPicPr>
          <p:nvPr/>
        </p:nvPicPr>
        <p:blipFill>
          <a:blip r:embed="rId5"/>
          <a:stretch>
            <a:fillRect/>
          </a:stretch>
        </p:blipFill>
        <p:spPr>
          <a:xfrm>
            <a:off x="0" y="0"/>
            <a:ext cx="3667125" cy="885825"/>
          </a:xfrm>
          <a:prstGeom prst="rect">
            <a:avLst/>
          </a:prstGeom>
        </p:spPr>
      </p:pic>
    </p:spTree>
    <p:extLst>
      <p:ext uri="{BB962C8B-B14F-4D97-AF65-F5344CB8AC3E}">
        <p14:creationId xmlns:p14="http://schemas.microsoft.com/office/powerpoint/2010/main" val="3508491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686419" y="4634978"/>
            <a:ext cx="8641724" cy="2112135"/>
          </a:xfrm>
          <a:prstGeom prst="roundRect">
            <a:avLst/>
          </a:prstGeom>
          <a:solidFill>
            <a:schemeClr val="bg1">
              <a:lumMod val="95000"/>
            </a:schemeClr>
          </a:solidFill>
          <a:ln w="19050">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0000"/>
              </a:lnSpc>
              <a:buClr>
                <a:schemeClr val="tx1"/>
              </a:buClr>
            </a:pPr>
            <a:r>
              <a:rPr lang="en-US">
                <a:solidFill>
                  <a:schemeClr val="tx1"/>
                </a:solidFill>
                <a:latin typeface="Times New Roman" panose="02020603050405020304" pitchFamily="18" charset="0"/>
                <a:cs typeface="Times New Roman" panose="02020603050405020304" pitchFamily="18" charset="0"/>
              </a:rPr>
              <a:t>Flicker là hiện t</a:t>
            </a:r>
            <a:r>
              <a:rPr lang="vi-VN">
                <a:solidFill>
                  <a:schemeClr val="tx1"/>
                </a:solidFill>
                <a:latin typeface="Times New Roman" panose="02020603050405020304" pitchFamily="18" charset="0"/>
                <a:cs typeface="Times New Roman" panose="02020603050405020304" pitchFamily="18" charset="0"/>
              </a:rPr>
              <a:t>ư</a:t>
            </a:r>
            <a:r>
              <a:rPr lang="en-US">
                <a:solidFill>
                  <a:schemeClr val="tx1"/>
                </a:solidFill>
                <a:latin typeface="Times New Roman" panose="02020603050405020304" pitchFamily="18" charset="0"/>
                <a:cs typeface="Times New Roman" panose="02020603050405020304" pitchFamily="18" charset="0"/>
              </a:rPr>
              <a:t>ợng nhấp nháy của ánh sáng.</a:t>
            </a:r>
          </a:p>
          <a:p>
            <a:pPr>
              <a:lnSpc>
                <a:spcPct val="110000"/>
              </a:lnSpc>
              <a:buClr>
                <a:schemeClr val="tx1"/>
              </a:buClr>
            </a:pPr>
            <a:r>
              <a:rPr lang="en-US">
                <a:solidFill>
                  <a:schemeClr val="tx1"/>
                </a:solidFill>
                <a:latin typeface="Times New Roman" panose="02020603050405020304" pitchFamily="18" charset="0"/>
                <a:cs typeface="Times New Roman" panose="02020603050405020304" pitchFamily="18" charset="0"/>
              </a:rPr>
              <a:t>Bằng mắt ng</a:t>
            </a:r>
            <a:r>
              <a:rPr lang="vi-VN">
                <a:solidFill>
                  <a:schemeClr val="tx1"/>
                </a:solidFill>
                <a:latin typeface="Times New Roman" panose="02020603050405020304" pitchFamily="18" charset="0"/>
                <a:cs typeface="Times New Roman" panose="02020603050405020304" pitchFamily="18" charset="0"/>
              </a:rPr>
              <a:t>ư</a:t>
            </a:r>
            <a:r>
              <a:rPr lang="en-US">
                <a:solidFill>
                  <a:schemeClr val="tx1"/>
                </a:solidFill>
                <a:latin typeface="Times New Roman" panose="02020603050405020304" pitchFamily="18" charset="0"/>
                <a:cs typeface="Times New Roman" panose="02020603050405020304" pitchFamily="18" charset="0"/>
              </a:rPr>
              <a:t>ời chúng ta không quan sát đ</a:t>
            </a:r>
            <a:r>
              <a:rPr lang="vi-VN">
                <a:solidFill>
                  <a:schemeClr val="tx1"/>
                </a:solidFill>
                <a:latin typeface="Times New Roman" panose="02020603050405020304" pitchFamily="18" charset="0"/>
                <a:cs typeface="Times New Roman" panose="02020603050405020304" pitchFamily="18" charset="0"/>
              </a:rPr>
              <a:t>ư</a:t>
            </a:r>
            <a:r>
              <a:rPr lang="en-US">
                <a:solidFill>
                  <a:schemeClr val="tx1"/>
                </a:solidFill>
                <a:latin typeface="Times New Roman" panose="02020603050405020304" pitchFamily="18" charset="0"/>
                <a:cs typeface="Times New Roman" panose="02020603050405020304" pitchFamily="18" charset="0"/>
              </a:rPr>
              <a:t>ợc hiện t</a:t>
            </a:r>
            <a:r>
              <a:rPr lang="vi-VN">
                <a:solidFill>
                  <a:schemeClr val="tx1"/>
                </a:solidFill>
                <a:latin typeface="Times New Roman" panose="02020603050405020304" pitchFamily="18" charset="0"/>
                <a:cs typeface="Times New Roman" panose="02020603050405020304" pitchFamily="18" charset="0"/>
              </a:rPr>
              <a:t>ư</a:t>
            </a:r>
            <a:r>
              <a:rPr lang="en-US">
                <a:solidFill>
                  <a:schemeClr val="tx1"/>
                </a:solidFill>
                <a:latin typeface="Times New Roman" panose="02020603050405020304" pitchFamily="18" charset="0"/>
                <a:cs typeface="Times New Roman" panose="02020603050405020304" pitchFamily="18" charset="0"/>
              </a:rPr>
              <a:t>ợng này, mà phải sử dụng 1 thiết bị khác. </a:t>
            </a:r>
          </a:p>
          <a:p>
            <a:pPr>
              <a:lnSpc>
                <a:spcPct val="110000"/>
              </a:lnSpc>
              <a:buClr>
                <a:schemeClr val="tx1"/>
              </a:buClr>
            </a:pPr>
            <a:r>
              <a:rPr lang="en-US">
                <a:solidFill>
                  <a:schemeClr val="tx1"/>
                </a:solidFill>
                <a:latin typeface="Times New Roman" panose="02020603050405020304" pitchFamily="18" charset="0"/>
                <a:cs typeface="Times New Roman" panose="02020603050405020304" pitchFamily="18" charset="0"/>
              </a:rPr>
              <a:t>Thông th</a:t>
            </a:r>
            <a:r>
              <a:rPr lang="vi-VN">
                <a:solidFill>
                  <a:schemeClr val="tx1"/>
                </a:solidFill>
                <a:latin typeface="Times New Roman" panose="02020603050405020304" pitchFamily="18" charset="0"/>
                <a:cs typeface="Times New Roman" panose="02020603050405020304" pitchFamily="18" charset="0"/>
              </a:rPr>
              <a:t>ư</a:t>
            </a:r>
            <a:r>
              <a:rPr lang="en-US">
                <a:solidFill>
                  <a:schemeClr val="tx1"/>
                </a:solidFill>
                <a:latin typeface="Times New Roman" panose="02020603050405020304" pitchFamily="18" charset="0"/>
                <a:cs typeface="Times New Roman" panose="02020603050405020304" pitchFamily="18" charset="0"/>
              </a:rPr>
              <a:t>ờng hiện nay chúng ta sử dụng qua </a:t>
            </a:r>
            <a:r>
              <a:rPr lang="en-US" dirty="0" err="1">
                <a:solidFill>
                  <a:schemeClr val="tx1"/>
                </a:solidFill>
                <a:latin typeface="Times New Roman" panose="02020603050405020304" pitchFamily="18" charset="0"/>
                <a:cs typeface="Times New Roman" panose="02020603050405020304" pitchFamily="18" charset="0"/>
              </a:rPr>
              <a:t>màn</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hình</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điện</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thoại</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hoặc</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máy</a:t>
            </a:r>
            <a:r>
              <a:rPr lang="en-US" dirty="0">
                <a:solidFill>
                  <a:schemeClr val="tx1"/>
                </a:solidFill>
                <a:latin typeface="Times New Roman" panose="02020603050405020304" pitchFamily="18" charset="0"/>
                <a:cs typeface="Times New Roman" panose="02020603050405020304" pitchFamily="18" charset="0"/>
              </a:rPr>
              <a:t> quay </a:t>
            </a:r>
            <a:r>
              <a:rPr lang="en-US" dirty="0" err="1">
                <a:solidFill>
                  <a:schemeClr val="tx1"/>
                </a:solidFill>
                <a:latin typeface="Times New Roman" panose="02020603050405020304" pitchFamily="18" charset="0"/>
                <a:cs typeface="Times New Roman" panose="02020603050405020304" pitchFamily="18" charset="0"/>
              </a:rPr>
              <a:t>phim</a:t>
            </a:r>
            <a:r>
              <a:rPr lang="en-US" dirty="0">
                <a:solidFill>
                  <a:schemeClr val="tx1"/>
                </a:solidFill>
                <a:latin typeface="Times New Roman" panose="02020603050405020304" pitchFamily="18" charset="0"/>
                <a:cs typeface="Times New Roman" panose="02020603050405020304" pitchFamily="18" charset="0"/>
              </a:rPr>
              <a:t> </a:t>
            </a:r>
            <a:r>
              <a:rPr lang="vi-VN">
                <a:solidFill>
                  <a:schemeClr val="tx1"/>
                </a:solidFill>
                <a:latin typeface="Times New Roman" panose="02020603050405020304" pitchFamily="18" charset="0"/>
                <a:cs typeface="Times New Roman" panose="02020603050405020304" pitchFamily="18" charset="0"/>
              </a:rPr>
              <a:t>hình ảnh</a:t>
            </a:r>
            <a:r>
              <a:rPr lang="en-US">
                <a:solidFill>
                  <a:schemeClr val="tx1"/>
                </a:solidFill>
                <a:latin typeface="Times New Roman" panose="02020603050405020304" pitchFamily="18" charset="0"/>
                <a:cs typeface="Times New Roman" panose="02020603050405020304" pitchFamily="18" charset="0"/>
              </a:rPr>
              <a:t>. </a:t>
            </a:r>
          </a:p>
          <a:p>
            <a:pPr>
              <a:lnSpc>
                <a:spcPct val="110000"/>
              </a:lnSpc>
              <a:buClr>
                <a:schemeClr val="tx1"/>
              </a:buClr>
            </a:pPr>
            <a:r>
              <a:rPr lang="vi-VN">
                <a:solidFill>
                  <a:schemeClr val="tx1"/>
                </a:solidFill>
                <a:latin typeface="Times New Roman" panose="02020603050405020304" pitchFamily="18" charset="0"/>
                <a:cs typeface="Times New Roman" panose="02020603050405020304" pitchFamily="18" charset="0"/>
              </a:rPr>
              <a:t>Càng tiếp xúc</a:t>
            </a:r>
            <a:r>
              <a:rPr lang="en-US">
                <a:solidFill>
                  <a:schemeClr val="tx1"/>
                </a:solidFill>
                <a:latin typeface="Times New Roman" panose="02020603050405020304" pitchFamily="18" charset="0"/>
                <a:cs typeface="Times New Roman" panose="02020603050405020304" pitchFamily="18" charset="0"/>
              </a:rPr>
              <a:t> với ánh sáng</a:t>
            </a:r>
            <a:r>
              <a:rPr lang="vi-VN">
                <a:solidFill>
                  <a:schemeClr val="tx1"/>
                </a:solidFill>
                <a:latin typeface="Times New Roman" panose="02020603050405020304" pitchFamily="18" charset="0"/>
                <a:cs typeface="Times New Roman" panose="02020603050405020304" pitchFamily="18" charset="0"/>
              </a:rPr>
              <a:t> nhấp nháy nhiều sẽ ảnh hưởng nghiêm trọng đến mắt của bạn. </a:t>
            </a:r>
            <a:r>
              <a:rPr lang="en-US">
                <a:solidFill>
                  <a:schemeClr val="tx1"/>
                </a:solidFill>
                <a:latin typeface="Times New Roman" panose="02020603050405020304" pitchFamily="18" charset="0"/>
                <a:cs typeface="Times New Roman" panose="02020603050405020304" pitchFamily="18" charset="0"/>
              </a:rPr>
              <a:t>Đầu tiên là nhức m</a:t>
            </a:r>
            <a:r>
              <a:rPr lang="vi-VN">
                <a:solidFill>
                  <a:schemeClr val="tx1"/>
                </a:solidFill>
                <a:latin typeface="Times New Roman" panose="02020603050405020304" pitchFamily="18" charset="0"/>
                <a:cs typeface="Times New Roman" panose="02020603050405020304" pitchFamily="18" charset="0"/>
              </a:rPr>
              <a:t>ỏi mắt. Nó có tác động lớn đến năng suất học tập và lao độn</a:t>
            </a:r>
            <a:r>
              <a:rPr lang="en-US">
                <a:solidFill>
                  <a:schemeClr val="tx1"/>
                </a:solidFill>
                <a:latin typeface="Times New Roman" panose="02020603050405020304" pitchFamily="18" charset="0"/>
                <a:cs typeface="Times New Roman" panose="02020603050405020304" pitchFamily="18" charset="0"/>
              </a:rPr>
              <a:t>g</a:t>
            </a:r>
            <a:endParaRPr lang="en-US" dirty="0">
              <a:solidFill>
                <a:schemeClr val="tx1"/>
              </a:solidFill>
              <a:latin typeface="Times New Roman" panose="02020603050405020304" pitchFamily="18" charset="0"/>
              <a:cs typeface="Times New Roman" panose="02020603050405020304" pitchFamily="18" charset="0"/>
            </a:endParaRPr>
          </a:p>
        </p:txBody>
      </p:sp>
      <p:pic>
        <p:nvPicPr>
          <p:cNvPr id="5" name="Picture 2">
            <a:extLst>
              <a:ext uri="{FF2B5EF4-FFF2-40B4-BE49-F238E27FC236}">
                <a16:creationId xmlns:a16="http://schemas.microsoft.com/office/drawing/2014/main" id="{672B8F07-A550-47C4-B48E-8619CF140CF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66256" y="1531245"/>
            <a:ext cx="3639549" cy="204598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a:extLst>
              <a:ext uri="{FF2B5EF4-FFF2-40B4-BE49-F238E27FC236}">
                <a16:creationId xmlns:a16="http://schemas.microsoft.com/office/drawing/2014/main" id="{02B112CD-87E3-4EF9-89A1-67A8AFF7478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28001" y="1531245"/>
            <a:ext cx="3648380" cy="205094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Màn hình bảo vệ mắt BenQ 2020 tích hợp không nghệ chống chớp hình flicker free">
            <a:extLst>
              <a:ext uri="{FF2B5EF4-FFF2-40B4-BE49-F238E27FC236}">
                <a16:creationId xmlns:a16="http://schemas.microsoft.com/office/drawing/2014/main" id="{B754354D-F523-469B-9739-6C4B8A4DD96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630691" y="2638954"/>
            <a:ext cx="2051135" cy="156911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8" descr="Không có chức năng flicker free">
            <a:extLst>
              <a:ext uri="{FF2B5EF4-FFF2-40B4-BE49-F238E27FC236}">
                <a16:creationId xmlns:a16="http://schemas.microsoft.com/office/drawing/2014/main" id="{224852C2-3F46-45C9-9D64-4BAC6DC4C16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313962" y="2627105"/>
            <a:ext cx="2277168" cy="1742034"/>
          </a:xfrm>
          <a:prstGeom prst="rect">
            <a:avLst/>
          </a:prstGeom>
          <a:noFill/>
          <a:extLst>
            <a:ext uri="{909E8E84-426E-40DD-AFC4-6F175D3DCCD1}">
              <a14:hiddenFill xmlns:a14="http://schemas.microsoft.com/office/drawing/2010/main">
                <a:solidFill>
                  <a:srgbClr val="FFFFFF"/>
                </a:solidFill>
              </a14:hiddenFill>
            </a:ext>
          </a:extLst>
        </p:spPr>
      </p:pic>
      <p:sp>
        <p:nvSpPr>
          <p:cNvPr id="9" name="Rounded Rectangle 18">
            <a:extLst>
              <a:ext uri="{FF2B5EF4-FFF2-40B4-BE49-F238E27FC236}">
                <a16:creationId xmlns:a16="http://schemas.microsoft.com/office/drawing/2014/main" id="{F43B4E3E-059C-42EA-81D7-48E6DCB68744}"/>
              </a:ext>
            </a:extLst>
          </p:cNvPr>
          <p:cNvSpPr/>
          <p:nvPr/>
        </p:nvSpPr>
        <p:spPr>
          <a:xfrm>
            <a:off x="4855766" y="3964730"/>
            <a:ext cx="3010395" cy="483214"/>
          </a:xfrm>
          <a:prstGeom prst="roundRect">
            <a:avLst/>
          </a:prstGeom>
          <a:noFill/>
          <a:ln w="28575">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50000"/>
              </a:spcBef>
              <a:buClr>
                <a:schemeClr val="tx1"/>
              </a:buClr>
            </a:pPr>
            <a:r>
              <a:rPr lang="en-US" sz="1600" b="1" dirty="0" err="1">
                <a:solidFill>
                  <a:schemeClr val="tx1"/>
                </a:solidFill>
                <a:latin typeface="Times New Roman" pitchFamily="18" charset="0"/>
                <a:cs typeface="Times New Roman" pitchFamily="18" charset="0"/>
              </a:rPr>
              <a:t>Hiện</a:t>
            </a:r>
            <a:r>
              <a:rPr lang="en-US" sz="1600" b="1" dirty="0">
                <a:solidFill>
                  <a:schemeClr val="tx1"/>
                </a:solidFill>
                <a:latin typeface="Times New Roman" pitchFamily="18" charset="0"/>
                <a:cs typeface="Times New Roman" pitchFamily="18" charset="0"/>
              </a:rPr>
              <a:t> </a:t>
            </a:r>
            <a:r>
              <a:rPr lang="en-US" sz="1600" b="1" err="1">
                <a:solidFill>
                  <a:schemeClr val="tx1"/>
                </a:solidFill>
                <a:latin typeface="Times New Roman" pitchFamily="18" charset="0"/>
                <a:cs typeface="Times New Roman" pitchFamily="18" charset="0"/>
              </a:rPr>
              <a:t>tại</a:t>
            </a:r>
            <a:r>
              <a:rPr lang="en-US" sz="1600" b="1">
                <a:solidFill>
                  <a:schemeClr val="tx1"/>
                </a:solidFill>
                <a:latin typeface="Times New Roman" pitchFamily="18" charset="0"/>
                <a:cs typeface="Times New Roman" pitchFamily="18" charset="0"/>
              </a:rPr>
              <a:t> Rạng Đông đã </a:t>
            </a:r>
            <a:r>
              <a:rPr lang="en-US" sz="1600" b="1" dirty="0" err="1">
                <a:solidFill>
                  <a:schemeClr val="tx1"/>
                </a:solidFill>
                <a:latin typeface="Times New Roman" pitchFamily="18" charset="0"/>
                <a:cs typeface="Times New Roman" pitchFamily="18" charset="0"/>
              </a:rPr>
              <a:t>sản</a:t>
            </a:r>
            <a:r>
              <a:rPr lang="en-US" sz="1600" b="1" dirty="0">
                <a:solidFill>
                  <a:schemeClr val="tx1"/>
                </a:solidFill>
                <a:latin typeface="Times New Roman" pitchFamily="18" charset="0"/>
                <a:cs typeface="Times New Roman" pitchFamily="18" charset="0"/>
              </a:rPr>
              <a:t> </a:t>
            </a:r>
            <a:r>
              <a:rPr lang="en-US" sz="1600" b="1" dirty="0" err="1">
                <a:solidFill>
                  <a:schemeClr val="tx1"/>
                </a:solidFill>
                <a:latin typeface="Times New Roman" pitchFamily="18" charset="0"/>
                <a:cs typeface="Times New Roman" pitchFamily="18" charset="0"/>
              </a:rPr>
              <a:t>xuất</a:t>
            </a:r>
            <a:r>
              <a:rPr lang="en-US" sz="1600" b="1" dirty="0">
                <a:solidFill>
                  <a:schemeClr val="tx1"/>
                </a:solidFill>
                <a:latin typeface="Times New Roman" pitchFamily="18" charset="0"/>
                <a:cs typeface="Times New Roman" pitchFamily="18" charset="0"/>
              </a:rPr>
              <a:t> </a:t>
            </a:r>
            <a:r>
              <a:rPr lang="en-US" sz="1600" b="1" dirty="0" err="1">
                <a:solidFill>
                  <a:schemeClr val="tx1"/>
                </a:solidFill>
                <a:latin typeface="Times New Roman" pitchFamily="18" charset="0"/>
                <a:cs typeface="Times New Roman" pitchFamily="18" charset="0"/>
              </a:rPr>
              <a:t>đèn</a:t>
            </a:r>
            <a:r>
              <a:rPr lang="en-US" sz="1600" b="1" dirty="0">
                <a:solidFill>
                  <a:schemeClr val="tx1"/>
                </a:solidFill>
                <a:latin typeface="Times New Roman" pitchFamily="18" charset="0"/>
                <a:cs typeface="Times New Roman" pitchFamily="18" charset="0"/>
              </a:rPr>
              <a:t> </a:t>
            </a:r>
            <a:r>
              <a:rPr lang="en-US" sz="1600" b="1" dirty="0" err="1">
                <a:solidFill>
                  <a:schemeClr val="tx1"/>
                </a:solidFill>
                <a:latin typeface="Times New Roman" pitchFamily="18" charset="0"/>
                <a:cs typeface="Times New Roman" pitchFamily="18" charset="0"/>
              </a:rPr>
              <a:t>có</a:t>
            </a:r>
            <a:r>
              <a:rPr lang="en-US" sz="1600" b="1" dirty="0">
                <a:solidFill>
                  <a:schemeClr val="tx1"/>
                </a:solidFill>
                <a:latin typeface="Times New Roman" pitchFamily="18" charset="0"/>
                <a:cs typeface="Times New Roman" pitchFamily="18" charset="0"/>
              </a:rPr>
              <a:t> </a:t>
            </a:r>
            <a:r>
              <a:rPr lang="en-US" sz="1600" b="1" dirty="0" err="1">
                <a:solidFill>
                  <a:schemeClr val="tx1"/>
                </a:solidFill>
                <a:latin typeface="Times New Roman" pitchFamily="18" charset="0"/>
                <a:cs typeface="Times New Roman" pitchFamily="18" charset="0"/>
              </a:rPr>
              <a:t>công</a:t>
            </a:r>
            <a:r>
              <a:rPr lang="en-US" sz="1600" b="1" dirty="0">
                <a:solidFill>
                  <a:schemeClr val="tx1"/>
                </a:solidFill>
                <a:latin typeface="Times New Roman" pitchFamily="18" charset="0"/>
                <a:cs typeface="Times New Roman" pitchFamily="18" charset="0"/>
              </a:rPr>
              <a:t> </a:t>
            </a:r>
            <a:r>
              <a:rPr lang="en-US" sz="1600" b="1" dirty="0" err="1">
                <a:solidFill>
                  <a:schemeClr val="tx1"/>
                </a:solidFill>
                <a:latin typeface="Times New Roman" pitchFamily="18" charset="0"/>
                <a:cs typeface="Times New Roman" pitchFamily="18" charset="0"/>
              </a:rPr>
              <a:t>nghệ</a:t>
            </a:r>
            <a:r>
              <a:rPr lang="en-US" sz="1600" b="1" dirty="0">
                <a:solidFill>
                  <a:schemeClr val="tx1"/>
                </a:solidFill>
                <a:latin typeface="Times New Roman" pitchFamily="18" charset="0"/>
                <a:cs typeface="Times New Roman" pitchFamily="18" charset="0"/>
              </a:rPr>
              <a:t> Non Flicker</a:t>
            </a:r>
          </a:p>
        </p:txBody>
      </p:sp>
      <p:sp>
        <p:nvSpPr>
          <p:cNvPr id="10" name="Title 1"/>
          <p:cNvSpPr txBox="1">
            <a:spLocks/>
          </p:cNvSpPr>
          <p:nvPr/>
        </p:nvSpPr>
        <p:spPr bwMode="auto">
          <a:xfrm>
            <a:off x="722335" y="930470"/>
            <a:ext cx="9144000" cy="4137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noAutofit/>
          </a:bodyPr>
          <a:lstStyle>
            <a:lvl1pPr algn="l" rtl="0" eaLnBrk="0" fontAlgn="base" hangingPunct="0">
              <a:spcBef>
                <a:spcPct val="0"/>
              </a:spcBef>
              <a:spcAft>
                <a:spcPct val="0"/>
              </a:spcAft>
              <a:defRPr sz="3200" kern="1200">
                <a:solidFill>
                  <a:schemeClr val="tx2"/>
                </a:solidFill>
                <a:latin typeface="+mj-lt"/>
                <a:ea typeface="+mj-ea"/>
                <a:cs typeface="+mj-cs"/>
              </a:defRPr>
            </a:lvl1pPr>
            <a:lvl2pPr algn="l" rtl="0" eaLnBrk="0" fontAlgn="base" hangingPunct="0">
              <a:spcBef>
                <a:spcPct val="0"/>
              </a:spcBef>
              <a:spcAft>
                <a:spcPct val="0"/>
              </a:spcAft>
              <a:defRPr sz="3200">
                <a:solidFill>
                  <a:schemeClr val="tx2"/>
                </a:solidFill>
                <a:latin typeface="Bookman Old Style" pitchFamily="18" charset="0"/>
              </a:defRPr>
            </a:lvl2pPr>
            <a:lvl3pPr algn="l" rtl="0" eaLnBrk="0" fontAlgn="base" hangingPunct="0">
              <a:spcBef>
                <a:spcPct val="0"/>
              </a:spcBef>
              <a:spcAft>
                <a:spcPct val="0"/>
              </a:spcAft>
              <a:defRPr sz="3200">
                <a:solidFill>
                  <a:schemeClr val="tx2"/>
                </a:solidFill>
                <a:latin typeface="Bookman Old Style" pitchFamily="18" charset="0"/>
              </a:defRPr>
            </a:lvl3pPr>
            <a:lvl4pPr algn="l" rtl="0" eaLnBrk="0" fontAlgn="base" hangingPunct="0">
              <a:spcBef>
                <a:spcPct val="0"/>
              </a:spcBef>
              <a:spcAft>
                <a:spcPct val="0"/>
              </a:spcAft>
              <a:defRPr sz="3200">
                <a:solidFill>
                  <a:schemeClr val="tx2"/>
                </a:solidFill>
                <a:latin typeface="Bookman Old Style" pitchFamily="18" charset="0"/>
              </a:defRPr>
            </a:lvl4pPr>
            <a:lvl5pPr algn="l" rtl="0" eaLnBrk="0" fontAlgn="base" hangingPunct="0">
              <a:spcBef>
                <a:spcPct val="0"/>
              </a:spcBef>
              <a:spcAft>
                <a:spcPct val="0"/>
              </a:spcAft>
              <a:defRPr sz="3200">
                <a:solidFill>
                  <a:schemeClr val="tx2"/>
                </a:solidFill>
                <a:latin typeface="Bookman Old Style" pitchFamily="18" charset="0"/>
              </a:defRPr>
            </a:lvl5pPr>
            <a:lvl6pPr marL="457200" algn="l" rtl="0" eaLnBrk="1" fontAlgn="base" hangingPunct="1">
              <a:spcBef>
                <a:spcPct val="0"/>
              </a:spcBef>
              <a:spcAft>
                <a:spcPct val="0"/>
              </a:spcAft>
              <a:defRPr sz="3200">
                <a:solidFill>
                  <a:schemeClr val="tx2"/>
                </a:solidFill>
                <a:latin typeface="Bookman Old Style" pitchFamily="18" charset="0"/>
              </a:defRPr>
            </a:lvl6pPr>
            <a:lvl7pPr marL="914400" algn="l" rtl="0" eaLnBrk="1" fontAlgn="base" hangingPunct="1">
              <a:spcBef>
                <a:spcPct val="0"/>
              </a:spcBef>
              <a:spcAft>
                <a:spcPct val="0"/>
              </a:spcAft>
              <a:defRPr sz="3200">
                <a:solidFill>
                  <a:schemeClr val="tx2"/>
                </a:solidFill>
                <a:latin typeface="Bookman Old Style" pitchFamily="18" charset="0"/>
              </a:defRPr>
            </a:lvl7pPr>
            <a:lvl8pPr marL="1371600" algn="l" rtl="0" eaLnBrk="1" fontAlgn="base" hangingPunct="1">
              <a:spcBef>
                <a:spcPct val="0"/>
              </a:spcBef>
              <a:spcAft>
                <a:spcPct val="0"/>
              </a:spcAft>
              <a:defRPr sz="3200">
                <a:solidFill>
                  <a:schemeClr val="tx2"/>
                </a:solidFill>
                <a:latin typeface="Bookman Old Style" pitchFamily="18" charset="0"/>
              </a:defRPr>
            </a:lvl8pPr>
            <a:lvl9pPr marL="1828800" algn="l" rtl="0" eaLnBrk="1" fontAlgn="base" hangingPunct="1">
              <a:spcBef>
                <a:spcPct val="0"/>
              </a:spcBef>
              <a:spcAft>
                <a:spcPct val="0"/>
              </a:spcAft>
              <a:defRPr sz="3200">
                <a:solidFill>
                  <a:schemeClr val="tx2"/>
                </a:solidFill>
                <a:latin typeface="Bookman Old Style" pitchFamily="18" charset="0"/>
              </a:defRPr>
            </a:lvl9pPr>
          </a:lstStyle>
          <a:p>
            <a:r>
              <a:rPr lang="en-US" sz="2200" b="1" smtClean="0">
                <a:solidFill>
                  <a:schemeClr val="tx1"/>
                </a:solidFill>
                <a:latin typeface="Times New Roman" panose="02020603050405020304" pitchFamily="18" charset="0"/>
                <a:cs typeface="Times New Roman" panose="02020603050405020304" pitchFamily="18" charset="0"/>
              </a:rPr>
              <a:t>7. Flicker</a:t>
            </a:r>
            <a:endParaRPr lang="en-US" sz="2200" b="1" dirty="0">
              <a:solidFill>
                <a:schemeClr val="tx1"/>
              </a:solidFill>
              <a:latin typeface="Times New Roman" panose="02020603050405020304" pitchFamily="18" charset="0"/>
              <a:cs typeface="Times New Roman" panose="02020603050405020304" pitchFamily="18" charset="0"/>
            </a:endParaRPr>
          </a:p>
        </p:txBody>
      </p:sp>
      <p:pic>
        <p:nvPicPr>
          <p:cNvPr id="11" name="Picture 10"/>
          <p:cNvPicPr>
            <a:picLocks noChangeAspect="1"/>
          </p:cNvPicPr>
          <p:nvPr/>
        </p:nvPicPr>
        <p:blipFill>
          <a:blip r:embed="rId6"/>
          <a:stretch>
            <a:fillRect/>
          </a:stretch>
        </p:blipFill>
        <p:spPr>
          <a:xfrm>
            <a:off x="0" y="0"/>
            <a:ext cx="3667125" cy="885825"/>
          </a:xfrm>
          <a:prstGeom prst="rect">
            <a:avLst/>
          </a:prstGeom>
        </p:spPr>
      </p:pic>
    </p:spTree>
    <p:extLst>
      <p:ext uri="{BB962C8B-B14F-4D97-AF65-F5344CB8AC3E}">
        <p14:creationId xmlns:p14="http://schemas.microsoft.com/office/powerpoint/2010/main" val="12017009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bwMode="auto">
          <a:xfrm>
            <a:off x="663574" y="917575"/>
            <a:ext cx="9144000"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noAutofit/>
          </a:bodyPr>
          <a:lstStyle>
            <a:lvl1pPr algn="l" rtl="0" eaLnBrk="0" fontAlgn="base" hangingPunct="0">
              <a:spcBef>
                <a:spcPct val="0"/>
              </a:spcBef>
              <a:spcAft>
                <a:spcPct val="0"/>
              </a:spcAft>
              <a:defRPr sz="3200" kern="1200">
                <a:solidFill>
                  <a:schemeClr val="tx2"/>
                </a:solidFill>
                <a:latin typeface="+mj-lt"/>
                <a:ea typeface="+mj-ea"/>
                <a:cs typeface="+mj-cs"/>
              </a:defRPr>
            </a:lvl1pPr>
            <a:lvl2pPr algn="l" rtl="0" eaLnBrk="0" fontAlgn="base" hangingPunct="0">
              <a:spcBef>
                <a:spcPct val="0"/>
              </a:spcBef>
              <a:spcAft>
                <a:spcPct val="0"/>
              </a:spcAft>
              <a:defRPr sz="3200">
                <a:solidFill>
                  <a:schemeClr val="tx2"/>
                </a:solidFill>
                <a:latin typeface="Bookman Old Style" pitchFamily="18" charset="0"/>
              </a:defRPr>
            </a:lvl2pPr>
            <a:lvl3pPr algn="l" rtl="0" eaLnBrk="0" fontAlgn="base" hangingPunct="0">
              <a:spcBef>
                <a:spcPct val="0"/>
              </a:spcBef>
              <a:spcAft>
                <a:spcPct val="0"/>
              </a:spcAft>
              <a:defRPr sz="3200">
                <a:solidFill>
                  <a:schemeClr val="tx2"/>
                </a:solidFill>
                <a:latin typeface="Bookman Old Style" pitchFamily="18" charset="0"/>
              </a:defRPr>
            </a:lvl3pPr>
            <a:lvl4pPr algn="l" rtl="0" eaLnBrk="0" fontAlgn="base" hangingPunct="0">
              <a:spcBef>
                <a:spcPct val="0"/>
              </a:spcBef>
              <a:spcAft>
                <a:spcPct val="0"/>
              </a:spcAft>
              <a:defRPr sz="3200">
                <a:solidFill>
                  <a:schemeClr val="tx2"/>
                </a:solidFill>
                <a:latin typeface="Bookman Old Style" pitchFamily="18" charset="0"/>
              </a:defRPr>
            </a:lvl4pPr>
            <a:lvl5pPr algn="l" rtl="0" eaLnBrk="0" fontAlgn="base" hangingPunct="0">
              <a:spcBef>
                <a:spcPct val="0"/>
              </a:spcBef>
              <a:spcAft>
                <a:spcPct val="0"/>
              </a:spcAft>
              <a:defRPr sz="3200">
                <a:solidFill>
                  <a:schemeClr val="tx2"/>
                </a:solidFill>
                <a:latin typeface="Bookman Old Style" pitchFamily="18" charset="0"/>
              </a:defRPr>
            </a:lvl5pPr>
            <a:lvl6pPr marL="457200" algn="l" rtl="0" eaLnBrk="1" fontAlgn="base" hangingPunct="1">
              <a:spcBef>
                <a:spcPct val="0"/>
              </a:spcBef>
              <a:spcAft>
                <a:spcPct val="0"/>
              </a:spcAft>
              <a:defRPr sz="3200">
                <a:solidFill>
                  <a:schemeClr val="tx2"/>
                </a:solidFill>
                <a:latin typeface="Bookman Old Style" pitchFamily="18" charset="0"/>
              </a:defRPr>
            </a:lvl6pPr>
            <a:lvl7pPr marL="914400" algn="l" rtl="0" eaLnBrk="1" fontAlgn="base" hangingPunct="1">
              <a:spcBef>
                <a:spcPct val="0"/>
              </a:spcBef>
              <a:spcAft>
                <a:spcPct val="0"/>
              </a:spcAft>
              <a:defRPr sz="3200">
                <a:solidFill>
                  <a:schemeClr val="tx2"/>
                </a:solidFill>
                <a:latin typeface="Bookman Old Style" pitchFamily="18" charset="0"/>
              </a:defRPr>
            </a:lvl7pPr>
            <a:lvl8pPr marL="1371600" algn="l" rtl="0" eaLnBrk="1" fontAlgn="base" hangingPunct="1">
              <a:spcBef>
                <a:spcPct val="0"/>
              </a:spcBef>
              <a:spcAft>
                <a:spcPct val="0"/>
              </a:spcAft>
              <a:defRPr sz="3200">
                <a:solidFill>
                  <a:schemeClr val="tx2"/>
                </a:solidFill>
                <a:latin typeface="Bookman Old Style" pitchFamily="18" charset="0"/>
              </a:defRPr>
            </a:lvl8pPr>
            <a:lvl9pPr marL="1828800" algn="l" rtl="0" eaLnBrk="1" fontAlgn="base" hangingPunct="1">
              <a:spcBef>
                <a:spcPct val="0"/>
              </a:spcBef>
              <a:spcAft>
                <a:spcPct val="0"/>
              </a:spcAft>
              <a:defRPr sz="3200">
                <a:solidFill>
                  <a:schemeClr val="tx2"/>
                </a:solidFill>
                <a:latin typeface="Bookman Old Style" pitchFamily="18" charset="0"/>
              </a:defRPr>
            </a:lvl9pPr>
          </a:lstStyle>
          <a:p>
            <a:r>
              <a:rPr lang="en-US" sz="2200" b="1">
                <a:solidFill>
                  <a:schemeClr val="tx1"/>
                </a:solidFill>
                <a:latin typeface="Times New Roman" panose="02020603050405020304" pitchFamily="18" charset="0"/>
                <a:cs typeface="Times New Roman" panose="02020603050405020304" pitchFamily="18" charset="0"/>
              </a:rPr>
              <a:t>8</a:t>
            </a:r>
            <a:r>
              <a:rPr lang="en-US" sz="2200" b="1" smtClean="0">
                <a:solidFill>
                  <a:schemeClr val="tx1"/>
                </a:solidFill>
                <a:latin typeface="Times New Roman" panose="02020603050405020304" pitchFamily="18" charset="0"/>
                <a:cs typeface="Times New Roman" panose="02020603050405020304" pitchFamily="18" charset="0"/>
              </a:rPr>
              <a:t>. EMC (EMI + EMS):</a:t>
            </a:r>
            <a:endParaRPr lang="en-US" sz="2200" b="1" dirty="0">
              <a:solidFill>
                <a:schemeClr val="tx1"/>
              </a:solidFill>
              <a:latin typeface="Times New Roman" panose="02020603050405020304" pitchFamily="18" charset="0"/>
              <a:cs typeface="Times New Roman" panose="02020603050405020304" pitchFamily="18" charset="0"/>
            </a:endParaRPr>
          </a:p>
        </p:txBody>
      </p:sp>
      <p:sp>
        <p:nvSpPr>
          <p:cNvPr id="5" name="Rounded Rectangle 4"/>
          <p:cNvSpPr/>
          <p:nvPr/>
        </p:nvSpPr>
        <p:spPr>
          <a:xfrm>
            <a:off x="5590335" y="1238430"/>
            <a:ext cx="5553076" cy="2568395"/>
          </a:xfrm>
          <a:prstGeom prst="roundRect">
            <a:avLst/>
          </a:prstGeom>
          <a:solidFill>
            <a:schemeClr val="bg1">
              <a:lumMod val="95000"/>
            </a:schemeClr>
          </a:solidFill>
          <a:ln w="190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ct val="50000"/>
              </a:spcBef>
              <a:buClr>
                <a:schemeClr val="tx1"/>
              </a:buClr>
            </a:pPr>
            <a:r>
              <a:rPr lang="vi-VN" b="1" dirty="0">
                <a:solidFill>
                  <a:schemeClr val="tx1"/>
                </a:solidFill>
                <a:latin typeface="+mj-lt"/>
              </a:rPr>
              <a:t>EMI</a:t>
            </a:r>
            <a:r>
              <a:rPr lang="vi-VN" dirty="0">
                <a:solidFill>
                  <a:schemeClr val="tx1"/>
                </a:solidFill>
                <a:latin typeface="+mj-lt"/>
              </a:rPr>
              <a:t> viết tắt của từ ElectroMagnetic Interference – Nhiễu điện từ nghĩa là khi một thiết bị điện hoạt động phát ra các trường điện từ gây ra nhiễu, ảnh hưởng đến các thiết bị khác đang hoạt động trong môi trường đó</a:t>
            </a:r>
            <a:r>
              <a:rPr lang="en-US" dirty="0">
                <a:solidFill>
                  <a:schemeClr val="tx1"/>
                </a:solidFill>
                <a:latin typeface="+mj-lt"/>
              </a:rPr>
              <a:t>.</a:t>
            </a:r>
          </a:p>
          <a:p>
            <a:r>
              <a:rPr lang="en-US" dirty="0">
                <a:solidFill>
                  <a:schemeClr val="tx1"/>
                </a:solidFill>
                <a:latin typeface="+mj-lt"/>
              </a:rPr>
              <a:t>-  </a:t>
            </a:r>
            <a:r>
              <a:rPr lang="vi-VN" dirty="0">
                <a:solidFill>
                  <a:schemeClr val="tx1"/>
                </a:solidFill>
                <a:latin typeface="+mj-lt"/>
              </a:rPr>
              <a:t>EMI thiên nhiên bao gồm: từ trường khí quyển, bức xạ mặt trời, mặt trăng.</a:t>
            </a:r>
          </a:p>
          <a:p>
            <a:r>
              <a:rPr lang="vi-VN" dirty="0">
                <a:solidFill>
                  <a:schemeClr val="tx1"/>
                </a:solidFill>
                <a:latin typeface="+mj-lt"/>
              </a:rPr>
              <a:t> </a:t>
            </a:r>
            <a:r>
              <a:rPr lang="en-US" dirty="0">
                <a:solidFill>
                  <a:schemeClr val="tx1"/>
                </a:solidFill>
                <a:latin typeface="+mj-lt"/>
              </a:rPr>
              <a:t>- </a:t>
            </a:r>
            <a:r>
              <a:rPr lang="vi-VN" dirty="0">
                <a:solidFill>
                  <a:schemeClr val="tx1"/>
                </a:solidFill>
                <a:latin typeface="+mj-lt"/>
              </a:rPr>
              <a:t>EMI công nghiệp bao gồm: tia lửa điện, phóng điện hồ quang, vô </a:t>
            </a:r>
            <a:r>
              <a:rPr lang="vi-VN">
                <a:solidFill>
                  <a:schemeClr val="tx1"/>
                </a:solidFill>
                <a:latin typeface="+mj-lt"/>
              </a:rPr>
              <a:t>tuyến</a:t>
            </a:r>
            <a:r>
              <a:rPr lang="vi-VN" smtClean="0">
                <a:solidFill>
                  <a:schemeClr val="tx1"/>
                </a:solidFill>
                <a:latin typeface="+mj-lt"/>
              </a:rPr>
              <a:t>.</a:t>
            </a:r>
            <a:endParaRPr lang="vi-VN" dirty="0">
              <a:solidFill>
                <a:schemeClr val="tx1"/>
              </a:solidFill>
              <a:latin typeface="+mj-lt"/>
            </a:endParaRPr>
          </a:p>
        </p:txBody>
      </p:sp>
      <p:pic>
        <p:nvPicPr>
          <p:cNvPr id="6" name="Picture 5" descr="shielded cables interferences"/>
          <p:cNvPicPr>
            <a:picLocks noChangeAspect="1" noChangeArrowheads="1"/>
          </p:cNvPicPr>
          <p:nvPr/>
        </p:nvPicPr>
        <p:blipFill rotWithShape="1">
          <a:blip r:embed="rId2"/>
          <a:srcRect l="3168" t="4354" r="5935" b="9350"/>
          <a:stretch/>
        </p:blipFill>
        <p:spPr bwMode="auto">
          <a:xfrm>
            <a:off x="1439952" y="1245409"/>
            <a:ext cx="3576242" cy="2627283"/>
          </a:xfrm>
          <a:prstGeom prst="rect">
            <a:avLst/>
          </a:prstGeom>
          <a:noFill/>
        </p:spPr>
      </p:pic>
      <p:sp>
        <p:nvSpPr>
          <p:cNvPr id="7" name="Rounded Rectangle 6"/>
          <p:cNvSpPr/>
          <p:nvPr/>
        </p:nvSpPr>
        <p:spPr>
          <a:xfrm>
            <a:off x="736831" y="4019550"/>
            <a:ext cx="4857751" cy="2581275"/>
          </a:xfrm>
          <a:prstGeom prst="roundRect">
            <a:avLst/>
          </a:prstGeom>
          <a:solidFill>
            <a:schemeClr val="bg1">
              <a:lumMod val="95000"/>
            </a:schemeClr>
          </a:solidFill>
          <a:ln w="190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ct val="50000"/>
              </a:spcBef>
              <a:buClr>
                <a:schemeClr val="tx1"/>
              </a:buClr>
            </a:pPr>
            <a:r>
              <a:rPr lang="vi-VN" b="1" dirty="0">
                <a:solidFill>
                  <a:schemeClr val="tx1"/>
                </a:solidFill>
                <a:latin typeface="+mj-lt"/>
              </a:rPr>
              <a:t>EMS</a:t>
            </a:r>
            <a:r>
              <a:rPr lang="vi-VN" dirty="0">
                <a:solidFill>
                  <a:schemeClr val="tx1"/>
                </a:solidFill>
                <a:latin typeface="+mj-lt"/>
              </a:rPr>
              <a:t> viết tắt của từ Electro Magnetic Susceptibility – Khả năng miễn nhiễm điện từ là khả năng hoạt động của thiết bị điện, điện tử đúng chức năng khi bị ảnh hưởng của nhiễu điện từ gây ra.</a:t>
            </a:r>
            <a:endParaRPr lang="en-US" sz="1600" dirty="0">
              <a:solidFill>
                <a:schemeClr val="tx1"/>
              </a:solidFill>
              <a:latin typeface="+mj-lt"/>
              <a:cs typeface="Times New Roman" pitchFamily="18" charset="0"/>
            </a:endParaRPr>
          </a:p>
        </p:txBody>
      </p:sp>
      <p:pic>
        <p:nvPicPr>
          <p:cNvPr id="8" name="Picture 7" descr="Technical Information – MAINELECOM Co.,Ltd."/>
          <p:cNvPicPr>
            <a:picLocks noChangeAspect="1" noChangeArrowheads="1"/>
          </p:cNvPicPr>
          <p:nvPr/>
        </p:nvPicPr>
        <p:blipFill>
          <a:blip r:embed="rId3"/>
          <a:srcRect/>
          <a:stretch>
            <a:fillRect/>
          </a:stretch>
        </p:blipFill>
        <p:spPr bwMode="auto">
          <a:xfrm>
            <a:off x="6573207" y="3928580"/>
            <a:ext cx="4161073" cy="2763213"/>
          </a:xfrm>
          <a:prstGeom prst="rect">
            <a:avLst/>
          </a:prstGeom>
          <a:noFill/>
        </p:spPr>
      </p:pic>
      <p:pic>
        <p:nvPicPr>
          <p:cNvPr id="9" name="Picture 8"/>
          <p:cNvPicPr>
            <a:picLocks noChangeAspect="1"/>
          </p:cNvPicPr>
          <p:nvPr/>
        </p:nvPicPr>
        <p:blipFill>
          <a:blip r:embed="rId4"/>
          <a:stretch>
            <a:fillRect/>
          </a:stretch>
        </p:blipFill>
        <p:spPr>
          <a:xfrm>
            <a:off x="0" y="0"/>
            <a:ext cx="3667125" cy="885825"/>
          </a:xfrm>
          <a:prstGeom prst="rect">
            <a:avLst/>
          </a:prstGeom>
        </p:spPr>
      </p:pic>
    </p:spTree>
    <p:extLst>
      <p:ext uri="{BB962C8B-B14F-4D97-AF65-F5344CB8AC3E}">
        <p14:creationId xmlns:p14="http://schemas.microsoft.com/office/powerpoint/2010/main" val="5449464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3667125" cy="885825"/>
          </a:xfrm>
          <a:prstGeom prst="rect">
            <a:avLst/>
          </a:prstGeom>
        </p:spPr>
      </p:pic>
      <p:sp>
        <p:nvSpPr>
          <p:cNvPr id="5" name="Text Box 10"/>
          <p:cNvSpPr txBox="1">
            <a:spLocks noChangeArrowheads="1"/>
          </p:cNvSpPr>
          <p:nvPr/>
        </p:nvSpPr>
        <p:spPr bwMode="auto">
          <a:xfrm>
            <a:off x="1051703" y="865952"/>
            <a:ext cx="10134600" cy="73866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ts val="600"/>
              </a:spcBef>
              <a:buClr>
                <a:schemeClr val="accent1"/>
              </a:buClr>
              <a:buSzPct val="76000"/>
              <a:buFont typeface="Wingdings 3" panose="05040102010807070707" pitchFamily="18" charset="2"/>
              <a:buChar char=""/>
              <a:defRPr sz="2600">
                <a:solidFill>
                  <a:schemeClr val="tx1"/>
                </a:solidFill>
                <a:latin typeface="Gill Sans MT" panose="020B0502020104020203" pitchFamily="34" charset="0"/>
              </a:defRPr>
            </a:lvl1pPr>
            <a:lvl2pPr marL="742950" indent="-285750">
              <a:spcBef>
                <a:spcPts val="500"/>
              </a:spcBef>
              <a:buClr>
                <a:schemeClr val="accent2"/>
              </a:buClr>
              <a:buSzPct val="76000"/>
              <a:buFont typeface="Wingdings 3" panose="05040102010807070707" pitchFamily="18" charset="2"/>
              <a:buChar char=""/>
              <a:defRPr sz="2300">
                <a:solidFill>
                  <a:schemeClr val="tx2"/>
                </a:solidFill>
                <a:latin typeface="Gill Sans MT" panose="020B0502020104020203" pitchFamily="34" charset="0"/>
              </a:defRPr>
            </a:lvl2pPr>
            <a:lvl3pPr marL="1143000" indent="-228600">
              <a:spcBef>
                <a:spcPts val="500"/>
              </a:spcBef>
              <a:buClr>
                <a:srgbClr val="BCBCBC"/>
              </a:buClr>
              <a:buSzPct val="76000"/>
              <a:buFont typeface="Wingdings 3" panose="05040102010807070707" pitchFamily="18" charset="2"/>
              <a:buChar char=""/>
              <a:defRPr sz="2000">
                <a:solidFill>
                  <a:schemeClr val="tx1"/>
                </a:solidFill>
                <a:latin typeface="Gill Sans MT" panose="020B0502020104020203" pitchFamily="34" charset="0"/>
              </a:defRPr>
            </a:lvl3pPr>
            <a:lvl4pPr marL="1600200" indent="-228600">
              <a:spcBef>
                <a:spcPts val="400"/>
              </a:spcBef>
              <a:buClr>
                <a:srgbClr val="8BA2B4"/>
              </a:buClr>
              <a:buSzPct val="70000"/>
              <a:buFont typeface="Wingdings" panose="05000000000000000000" pitchFamily="2" charset="2"/>
              <a:buChar char=""/>
              <a:defRPr sz="2000">
                <a:solidFill>
                  <a:schemeClr val="tx1"/>
                </a:solidFill>
                <a:latin typeface="Gill Sans MT" panose="020B0502020104020203" pitchFamily="34" charset="0"/>
              </a:defRPr>
            </a:lvl4pPr>
            <a:lvl5pPr marL="2057400" indent="-228600">
              <a:spcBef>
                <a:spcPts val="300"/>
              </a:spcBef>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5pPr>
            <a:lvl6pPr marL="25146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6pPr>
            <a:lvl7pPr marL="29718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7pPr>
            <a:lvl8pPr marL="34290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8pPr>
            <a:lvl9pPr marL="3886200" indent="-228600" eaLnBrk="0" fontAlgn="base" hangingPunct="0">
              <a:spcBef>
                <a:spcPts val="300"/>
              </a:spcBef>
              <a:spcAft>
                <a:spcPct val="0"/>
              </a:spcAft>
              <a:buClr>
                <a:schemeClr val="accent2"/>
              </a:buClr>
              <a:buSzPct val="70000"/>
              <a:buFont typeface="Wingdings" panose="05000000000000000000" pitchFamily="2" charset="2"/>
              <a:buChar char=""/>
              <a:defRPr sz="1600">
                <a:solidFill>
                  <a:schemeClr val="tx1"/>
                </a:solidFill>
                <a:latin typeface="Gill Sans MT" panose="020B0502020104020203" pitchFamily="34" charset="0"/>
              </a:defRPr>
            </a:lvl9pPr>
          </a:lstStyle>
          <a:p>
            <a:pPr eaLnBrk="1" hangingPunct="1">
              <a:spcBef>
                <a:spcPct val="0"/>
              </a:spcBef>
              <a:buClrTx/>
              <a:buSzTx/>
              <a:buFontTx/>
              <a:buNone/>
            </a:pPr>
            <a:r>
              <a:rPr lang="en-US" altLang="vi-VN" sz="2200" b="1">
                <a:solidFill>
                  <a:srgbClr val="000000"/>
                </a:solidFill>
                <a:latin typeface="Times New Roman" panose="02020603050405020304" pitchFamily="18" charset="0"/>
                <a:cs typeface="Times New Roman" panose="02020603050405020304" pitchFamily="18" charset="0"/>
              </a:rPr>
              <a:t>9. </a:t>
            </a:r>
            <a:r>
              <a:rPr lang="vi-VN" altLang="vi-VN" sz="2200" b="1">
                <a:solidFill>
                  <a:srgbClr val="000000"/>
                </a:solidFill>
                <a:latin typeface="Times New Roman" panose="02020603050405020304" pitchFamily="18" charset="0"/>
                <a:cs typeface="Times New Roman" panose="02020603050405020304" pitchFamily="18" charset="0"/>
              </a:rPr>
              <a:t>Chỉ số bảo vệ </a:t>
            </a:r>
            <a:r>
              <a:rPr lang="vi-VN" altLang="vi-VN" sz="2000">
                <a:solidFill>
                  <a:srgbClr val="FF0000"/>
                </a:solidFill>
                <a:latin typeface="Times New Roman" panose="02020603050405020304" pitchFamily="18" charset="0"/>
                <a:cs typeface="Times New Roman" panose="02020603050405020304" pitchFamily="18" charset="0"/>
              </a:rPr>
              <a:t>(viết tắt theo tiếng Anh là </a:t>
            </a:r>
            <a:r>
              <a:rPr lang="en-US" altLang="vi-VN" sz="2000">
                <a:solidFill>
                  <a:srgbClr val="FF0000"/>
                </a:solidFill>
                <a:latin typeface="Times New Roman" panose="02020603050405020304" pitchFamily="18" charset="0"/>
                <a:cs typeface="Times New Roman" panose="02020603050405020304" pitchFamily="18" charset="0"/>
              </a:rPr>
              <a:t>IP (Ingress Protection) </a:t>
            </a:r>
            <a:r>
              <a:rPr lang="vi-VN" altLang="vi-VN" sz="2000">
                <a:solidFill>
                  <a:srgbClr val="FF0000"/>
                </a:solidFill>
                <a:latin typeface="Times New Roman" panose="02020603050405020304" pitchFamily="18" charset="0"/>
                <a:cs typeface="Times New Roman" panose="02020603050405020304" pitchFamily="18" charset="0"/>
              </a:rPr>
              <a:t>cho biết mức độ được bảo vệ của thiết bị điện đặt trong vỏ, hộp hoặc lớp bảo vệ</a:t>
            </a:r>
            <a:r>
              <a:rPr lang="en-US" altLang="vi-VN" sz="2000">
                <a:solidFill>
                  <a:srgbClr val="FF0000"/>
                </a:solidFill>
                <a:latin typeface="Times New Roman" panose="02020603050405020304" pitchFamily="18" charset="0"/>
                <a:cs typeface="Times New Roman" panose="02020603050405020304" pitchFamily="18" charset="0"/>
              </a:rPr>
              <a:t>)</a:t>
            </a:r>
            <a:r>
              <a:rPr lang="vi-VN" altLang="vi-VN" sz="2000">
                <a:solidFill>
                  <a:srgbClr val="FF0000"/>
                </a:solidFill>
                <a:latin typeface="Times New Roman" panose="02020603050405020304" pitchFamily="18" charset="0"/>
                <a:cs typeface="Times New Roman" panose="02020603050405020304" pitchFamily="18" charset="0"/>
              </a:rPr>
              <a:t>.</a:t>
            </a:r>
            <a:r>
              <a:rPr lang="vi-VN" altLang="vi-VN" sz="2000">
                <a:solidFill>
                  <a:srgbClr val="FF0000"/>
                </a:solidFill>
                <a:latin typeface="Times New Roman" panose="02020603050405020304" pitchFamily="18" charset="0"/>
                <a:cs typeface="Times New Roman" panose="02020603050405020304" pitchFamily="18" charset="0"/>
              </a:rPr>
              <a:t> </a:t>
            </a:r>
            <a:endParaRPr lang="en-US" altLang="vi-VN" sz="2000">
              <a:solidFill>
                <a:srgbClr val="FF0000"/>
              </a:solidFill>
              <a:latin typeface="Times New Roman" panose="02020603050405020304" pitchFamily="18" charset="0"/>
              <a:cs typeface="Times New Roman" panose="02020603050405020304" pitchFamily="18" charset="0"/>
            </a:endParaRPr>
          </a:p>
        </p:txBody>
      </p:sp>
      <p:graphicFrame>
        <p:nvGraphicFramePr>
          <p:cNvPr id="6" name="Table 5"/>
          <p:cNvGraphicFramePr>
            <a:graphicFrameLocks noGrp="1"/>
          </p:cNvGraphicFramePr>
          <p:nvPr>
            <p:extLst>
              <p:ext uri="{D42A27DB-BD31-4B8C-83A1-F6EECF244321}">
                <p14:modId xmlns:p14="http://schemas.microsoft.com/office/powerpoint/2010/main" val="1259327795"/>
              </p:ext>
            </p:extLst>
          </p:nvPr>
        </p:nvGraphicFramePr>
        <p:xfrm>
          <a:off x="1204104" y="1584743"/>
          <a:ext cx="10134600" cy="5273257"/>
        </p:xfrm>
        <a:graphic>
          <a:graphicData uri="http://schemas.openxmlformats.org/drawingml/2006/table">
            <a:tbl>
              <a:tblPr/>
              <a:tblGrid>
                <a:gridCol w="342900">
                  <a:extLst>
                    <a:ext uri="{9D8B030D-6E8A-4147-A177-3AD203B41FA5}">
                      <a16:colId xmlns:a16="http://schemas.microsoft.com/office/drawing/2014/main" val="20000"/>
                    </a:ext>
                  </a:extLst>
                </a:gridCol>
                <a:gridCol w="1371600">
                  <a:extLst>
                    <a:ext uri="{9D8B030D-6E8A-4147-A177-3AD203B41FA5}">
                      <a16:colId xmlns:a16="http://schemas.microsoft.com/office/drawing/2014/main" val="20001"/>
                    </a:ext>
                  </a:extLst>
                </a:gridCol>
                <a:gridCol w="3352800">
                  <a:extLst>
                    <a:ext uri="{9D8B030D-6E8A-4147-A177-3AD203B41FA5}">
                      <a16:colId xmlns:a16="http://schemas.microsoft.com/office/drawing/2014/main" val="1033505950"/>
                    </a:ext>
                  </a:extLst>
                </a:gridCol>
                <a:gridCol w="381000">
                  <a:extLst>
                    <a:ext uri="{9D8B030D-6E8A-4147-A177-3AD203B41FA5}">
                      <a16:colId xmlns:a16="http://schemas.microsoft.com/office/drawing/2014/main" val="20002"/>
                    </a:ext>
                  </a:extLst>
                </a:gridCol>
                <a:gridCol w="1371600">
                  <a:extLst>
                    <a:ext uri="{9D8B030D-6E8A-4147-A177-3AD203B41FA5}">
                      <a16:colId xmlns:a16="http://schemas.microsoft.com/office/drawing/2014/main" val="3635573490"/>
                    </a:ext>
                  </a:extLst>
                </a:gridCol>
                <a:gridCol w="3314700">
                  <a:extLst>
                    <a:ext uri="{9D8B030D-6E8A-4147-A177-3AD203B41FA5}">
                      <a16:colId xmlns:a16="http://schemas.microsoft.com/office/drawing/2014/main" val="1264055293"/>
                    </a:ext>
                  </a:extLst>
                </a:gridCol>
              </a:tblGrid>
              <a:tr h="296425">
                <a:tc gridSpan="3">
                  <a:txBody>
                    <a:bodyPr/>
                    <a:lstStyle/>
                    <a:p>
                      <a:pPr marL="0" marR="0" lvl="0" indent="0" algn="ctr" defTabSz="914400" rtl="0" eaLnBrk="1" fontAlgn="base" latinLnBrk="0" hangingPunct="1">
                        <a:lnSpc>
                          <a:spcPct val="100000"/>
                        </a:lnSpc>
                        <a:spcBef>
                          <a:spcPts val="600"/>
                        </a:spcBef>
                        <a:spcAft>
                          <a:spcPts val="600"/>
                        </a:spcAft>
                        <a:buClrTx/>
                        <a:buSzTx/>
                        <a:buFontTx/>
                        <a:buNone/>
                        <a:tabLst/>
                      </a:pPr>
                      <a:r>
                        <a:rPr kumimoji="0" lang="de-DE" sz="1400" b="1" i="0" u="none" strike="noStrike" cap="none" normalizeH="0" baseline="0">
                          <a:ln>
                            <a:noFill/>
                          </a:ln>
                          <a:solidFill>
                            <a:schemeClr val="tx1"/>
                          </a:solidFill>
                          <a:effectLst/>
                          <a:latin typeface="Times New Roman" pitchFamily="18" charset="0"/>
                          <a:cs typeface="Times New Roman" pitchFamily="18" charset="0"/>
                        </a:rPr>
                        <a:t>Số thứ 1: </a:t>
                      </a:r>
                      <a:r>
                        <a:rPr kumimoji="0" lang="en-US" sz="1400" b="1" i="0" u="none" strike="noStrike" cap="none" normalizeH="0" baseline="0">
                          <a:ln>
                            <a:noFill/>
                          </a:ln>
                          <a:solidFill>
                            <a:schemeClr val="tx1"/>
                          </a:solidFill>
                          <a:effectLst/>
                          <a:latin typeface="Times New Roman" pitchFamily="18" charset="0"/>
                          <a:cs typeface="Times New Roman" pitchFamily="18" charset="0"/>
                        </a:rPr>
                        <a:t>Chỉ số chống bụi</a:t>
                      </a:r>
                    </a:p>
                  </a:txBody>
                  <a:tcPr marL="68585" marR="68585"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0" marR="0" lvl="0" indent="0" algn="ctr" defTabSz="914400" rtl="0" eaLnBrk="1" fontAlgn="base" latinLnBrk="0" hangingPunct="1">
                        <a:lnSpc>
                          <a:spcPct val="100000"/>
                        </a:lnSpc>
                        <a:spcBef>
                          <a:spcPts val="600"/>
                        </a:spcBef>
                        <a:spcAft>
                          <a:spcPts val="600"/>
                        </a:spcAft>
                        <a:buClrTx/>
                        <a:buSzTx/>
                        <a:buFontTx/>
                        <a:buNone/>
                        <a:tabLst/>
                      </a:pPr>
                      <a:endParaRPr kumimoji="0" lang="en-US" sz="1400" b="1" i="0" u="none" strike="noStrike" cap="none" normalizeH="0" baseline="0">
                        <a:ln>
                          <a:noFill/>
                        </a:ln>
                        <a:solidFill>
                          <a:schemeClr val="tx1"/>
                        </a:solidFill>
                        <a:effectLst/>
                        <a:latin typeface="Times New Roman" pitchFamily="18" charset="0"/>
                        <a:cs typeface="Times New Roman" pitchFamily="18" charset="0"/>
                      </a:endParaRPr>
                    </a:p>
                  </a:txBody>
                  <a:tcPr marL="68585" marR="68585"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gridSpan="3">
                  <a:txBody>
                    <a:bodyPr/>
                    <a:lstStyle/>
                    <a:p>
                      <a:pPr marL="0" marR="0" lvl="0" indent="0" algn="ctr" defTabSz="914400" rtl="0" eaLnBrk="1" fontAlgn="base" latinLnBrk="0" hangingPunct="1">
                        <a:lnSpc>
                          <a:spcPct val="100000"/>
                        </a:lnSpc>
                        <a:spcBef>
                          <a:spcPct val="0"/>
                        </a:spcBef>
                        <a:spcAft>
                          <a:spcPct val="0"/>
                        </a:spcAft>
                        <a:buClrTx/>
                        <a:buSzTx/>
                        <a:buFont typeface="Arial" charset="0"/>
                        <a:buNone/>
                        <a:tabLst/>
                      </a:pPr>
                      <a:r>
                        <a:rPr kumimoji="0" lang="de-DE" sz="1400" b="1" i="0" u="none" strike="noStrike" cap="none" normalizeH="0" baseline="0">
                          <a:ln>
                            <a:noFill/>
                          </a:ln>
                          <a:solidFill>
                            <a:schemeClr val="tx1"/>
                          </a:solidFill>
                          <a:effectLst/>
                          <a:latin typeface="Times New Roman" pitchFamily="18" charset="0"/>
                          <a:cs typeface="Times New Roman" pitchFamily="18" charset="0"/>
                        </a:rPr>
                        <a:t>Số thứ 2: </a:t>
                      </a:r>
                      <a:r>
                        <a:rPr kumimoji="0" lang="en-US" sz="1400" b="1" i="0" u="none" strike="noStrike" cap="none" normalizeH="0" baseline="0">
                          <a:ln>
                            <a:noFill/>
                          </a:ln>
                          <a:solidFill>
                            <a:schemeClr val="tx1"/>
                          </a:solidFill>
                          <a:effectLst/>
                          <a:latin typeface="Times New Roman" pitchFamily="18" charset="0"/>
                          <a:cs typeface="Times New Roman" pitchFamily="18" charset="0"/>
                        </a:rPr>
                        <a:t>Chỉ số </a:t>
                      </a:r>
                      <a:r>
                        <a:rPr kumimoji="0" lang="vi-VN" sz="1400" b="1" i="0" u="none" strike="noStrike" cap="none" normalizeH="0" baseline="0">
                          <a:ln>
                            <a:noFill/>
                          </a:ln>
                          <a:solidFill>
                            <a:schemeClr val="tx1"/>
                          </a:solidFill>
                          <a:effectLst/>
                          <a:latin typeface="Times New Roman" pitchFamily="18" charset="0"/>
                          <a:cs typeface="Times New Roman" pitchFamily="18" charset="0"/>
                        </a:rPr>
                        <a:t>chống nước</a:t>
                      </a:r>
                      <a:endParaRPr kumimoji="0" lang="en-US" sz="1400" b="1" i="0" u="none" strike="noStrike" cap="none" normalizeH="0" baseline="0">
                        <a:ln>
                          <a:noFill/>
                        </a:ln>
                        <a:solidFill>
                          <a:schemeClr val="tx1"/>
                        </a:solidFill>
                        <a:effectLst/>
                        <a:latin typeface="Times New Roman" pitchFamily="18" charset="0"/>
                        <a:cs typeface="Times New Roman" pitchFamily="18" charset="0"/>
                      </a:endParaRPr>
                    </a:p>
                  </a:txBody>
                  <a:tcPr marL="68585" marR="68585"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244570">
                <a:tc>
                  <a:txBody>
                    <a:bodyPr/>
                    <a:lstStyle/>
                    <a:p>
                      <a:pPr marL="0" marR="0" lvl="0" indent="0" algn="ctr" defTabSz="914400" rtl="0" eaLnBrk="1" fontAlgn="base" latinLnBrk="0" hangingPunct="1">
                        <a:lnSpc>
                          <a:spcPct val="110000"/>
                        </a:lnSpc>
                        <a:spcBef>
                          <a:spcPts val="600"/>
                        </a:spcBef>
                        <a:spcAft>
                          <a:spcPts val="600"/>
                        </a:spcAft>
                        <a:buClrTx/>
                        <a:buSzTx/>
                        <a:buFontTx/>
                        <a:buNone/>
                        <a:tabLst/>
                      </a:pPr>
                      <a:r>
                        <a:rPr kumimoji="0" lang="de-DE" sz="1400" b="0" i="0" u="none" strike="noStrike" cap="none" normalizeH="0" baseline="0">
                          <a:ln>
                            <a:noFill/>
                          </a:ln>
                          <a:solidFill>
                            <a:schemeClr val="tx1"/>
                          </a:solidFill>
                          <a:effectLst/>
                          <a:latin typeface="Times New Roman" pitchFamily="18" charset="0"/>
                          <a:cs typeface="Times New Roman" pitchFamily="18" charset="0"/>
                        </a:rPr>
                        <a:t>0</a:t>
                      </a:r>
                      <a:endParaRPr kumimoji="0" lang="en-US" sz="1400" b="0" i="0" u="none" strike="noStrike" cap="none" normalizeH="0" baseline="0">
                        <a:ln>
                          <a:noFill/>
                        </a:ln>
                        <a:solidFill>
                          <a:schemeClr val="tx1"/>
                        </a:solidFill>
                        <a:effectLst/>
                        <a:latin typeface="Times New Roman" pitchFamily="18" charset="0"/>
                        <a:cs typeface="Times New Roman" pitchFamily="18" charset="0"/>
                      </a:endParaRPr>
                    </a:p>
                  </a:txBody>
                  <a:tcPr marL="68585" marR="68585"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endParaRPr lang="en-US" sz="1400"/>
                    </a:p>
                  </a:txBody>
                  <a:tcPr marL="68585" marR="68585"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0000"/>
                        </a:lnSpc>
                        <a:spcBef>
                          <a:spcPts val="600"/>
                        </a:spcBef>
                        <a:spcAft>
                          <a:spcPts val="600"/>
                        </a:spcAft>
                        <a:buClrTx/>
                        <a:buSzTx/>
                        <a:buFontTx/>
                        <a:buNone/>
                        <a:tabLst/>
                      </a:pPr>
                      <a:r>
                        <a:rPr kumimoji="0" lang="de-DE" sz="1400" b="0" i="0" u="none" strike="noStrike" cap="none" normalizeH="0" baseline="0" smtClean="0">
                          <a:ln>
                            <a:noFill/>
                          </a:ln>
                          <a:solidFill>
                            <a:schemeClr val="tx1"/>
                          </a:solidFill>
                          <a:effectLst/>
                          <a:latin typeface="Times New Roman" pitchFamily="18" charset="0"/>
                          <a:cs typeface="Times New Roman" pitchFamily="18" charset="0"/>
                        </a:rPr>
                        <a:t>Không bảo vệ</a:t>
                      </a:r>
                      <a:endParaRPr kumimoji="0" lang="en-US" sz="1400" b="0" i="0" u="none" strike="noStrike" cap="none" normalizeH="0" baseline="0" dirty="0">
                        <a:ln>
                          <a:noFill/>
                        </a:ln>
                        <a:solidFill>
                          <a:schemeClr val="tx1"/>
                        </a:solidFill>
                        <a:effectLst/>
                        <a:latin typeface="Times New Roman" pitchFamily="18" charset="0"/>
                        <a:cs typeface="Times New Roman" pitchFamily="18" charset="0"/>
                      </a:endParaRPr>
                    </a:p>
                  </a:txBody>
                  <a:tcPr marL="68585" marR="68585"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0000"/>
                        </a:lnSpc>
                        <a:spcBef>
                          <a:spcPts val="600"/>
                        </a:spcBef>
                        <a:spcAft>
                          <a:spcPts val="600"/>
                        </a:spcAft>
                        <a:buClrTx/>
                        <a:buSzTx/>
                        <a:buFontTx/>
                        <a:buNone/>
                        <a:tabLst/>
                      </a:pPr>
                      <a:r>
                        <a:rPr kumimoji="0" lang="en-US" sz="1400" b="0" i="0" u="none" strike="noStrike" cap="none" normalizeH="0" baseline="0" smtClean="0">
                          <a:ln>
                            <a:noFill/>
                          </a:ln>
                          <a:solidFill>
                            <a:schemeClr val="tx1"/>
                          </a:solidFill>
                          <a:effectLst/>
                          <a:latin typeface="Times New Roman" pitchFamily="18" charset="0"/>
                          <a:cs typeface="Times New Roman" pitchFamily="18" charset="0"/>
                        </a:rPr>
                        <a:t>0</a:t>
                      </a:r>
                      <a:endParaRPr kumimoji="0" lang="en-US" sz="1400" b="0" i="0" u="none" strike="noStrike" cap="none" normalizeH="0" baseline="0">
                        <a:ln>
                          <a:noFill/>
                        </a:ln>
                        <a:solidFill>
                          <a:schemeClr val="tx1"/>
                        </a:solidFill>
                        <a:effectLst/>
                        <a:latin typeface="Times New Roman" pitchFamily="18" charset="0"/>
                        <a:cs typeface="Times New Roman" pitchFamily="18" charset="0"/>
                      </a:endParaRPr>
                    </a:p>
                  </a:txBody>
                  <a:tcPr marL="68585" marR="68585"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endParaRPr lang="en-US"/>
                    </a:p>
                  </a:txBody>
                  <a:tcPr marL="68585" marR="68585"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0000"/>
                        </a:lnSpc>
                        <a:spcBef>
                          <a:spcPts val="600"/>
                        </a:spcBef>
                        <a:spcAft>
                          <a:spcPts val="600"/>
                        </a:spcAft>
                        <a:buClrTx/>
                        <a:buSzTx/>
                        <a:buFontTx/>
                        <a:buNone/>
                        <a:tabLst/>
                        <a:defRPr/>
                      </a:pPr>
                      <a:r>
                        <a:rPr kumimoji="0" lang="de-DE" sz="1400" b="0" i="0" u="none" strike="noStrike" cap="none" normalizeH="0" baseline="0" smtClean="0">
                          <a:ln>
                            <a:noFill/>
                          </a:ln>
                          <a:solidFill>
                            <a:schemeClr val="tx1"/>
                          </a:solidFill>
                          <a:effectLst/>
                          <a:latin typeface="Times New Roman" pitchFamily="18" charset="0"/>
                          <a:cs typeface="Times New Roman" pitchFamily="18" charset="0"/>
                        </a:rPr>
                        <a:t>Hoàn toàn không</a:t>
                      </a:r>
                      <a:endParaRPr kumimoji="0" lang="en-US" sz="1400" b="0" i="0" u="none" strike="noStrike" cap="none" normalizeH="0" baseline="0" smtClean="0">
                        <a:ln>
                          <a:noFill/>
                        </a:ln>
                        <a:solidFill>
                          <a:schemeClr val="tx1"/>
                        </a:solidFill>
                        <a:effectLst/>
                        <a:latin typeface="Times New Roman" pitchFamily="18" charset="0"/>
                        <a:cs typeface="Times New Roman" pitchFamily="18" charset="0"/>
                      </a:endParaRPr>
                    </a:p>
                  </a:txBody>
                  <a:tcPr marL="68585" marR="68585"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533400">
                <a:tc>
                  <a:txBody>
                    <a:bodyPr/>
                    <a:lstStyle/>
                    <a:p>
                      <a:pPr marL="0" marR="0" lvl="0" indent="0" algn="ctr" defTabSz="914400" rtl="0" eaLnBrk="1" fontAlgn="base" latinLnBrk="0" hangingPunct="1">
                        <a:lnSpc>
                          <a:spcPct val="110000"/>
                        </a:lnSpc>
                        <a:spcBef>
                          <a:spcPts val="600"/>
                        </a:spcBef>
                        <a:spcAft>
                          <a:spcPts val="600"/>
                        </a:spcAft>
                        <a:buClrTx/>
                        <a:buSzTx/>
                        <a:buFontTx/>
                        <a:buNone/>
                        <a:tabLst/>
                      </a:pPr>
                      <a:r>
                        <a:rPr kumimoji="0" lang="de-DE" sz="1400" b="0" i="0" u="none" strike="noStrike" cap="none" normalizeH="0" baseline="0">
                          <a:ln>
                            <a:noFill/>
                          </a:ln>
                          <a:solidFill>
                            <a:schemeClr val="tx1"/>
                          </a:solidFill>
                          <a:effectLst/>
                          <a:latin typeface="Times New Roman" pitchFamily="18" charset="0"/>
                          <a:cs typeface="Times New Roman" pitchFamily="18" charset="0"/>
                        </a:rPr>
                        <a:t>1</a:t>
                      </a:r>
                      <a:endParaRPr kumimoji="0" lang="en-US" sz="1400" b="0" i="0" u="none" strike="noStrike" cap="none" normalizeH="0" baseline="0">
                        <a:ln>
                          <a:noFill/>
                        </a:ln>
                        <a:solidFill>
                          <a:schemeClr val="tx1"/>
                        </a:solidFill>
                        <a:effectLst/>
                        <a:latin typeface="Times New Roman" pitchFamily="18" charset="0"/>
                        <a:cs typeface="Times New Roman" pitchFamily="18" charset="0"/>
                      </a:endParaRPr>
                    </a:p>
                  </a:txBody>
                  <a:tcPr marL="68585" marR="68585"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endParaRPr lang="en-US" sz="1400"/>
                    </a:p>
                  </a:txBody>
                  <a:tcPr marL="68585" marR="68585"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0000"/>
                        </a:lnSpc>
                        <a:spcBef>
                          <a:spcPts val="600"/>
                        </a:spcBef>
                        <a:spcAft>
                          <a:spcPts val="600"/>
                        </a:spcAft>
                        <a:buClrTx/>
                        <a:buSzTx/>
                        <a:buFontTx/>
                        <a:buNone/>
                        <a:tabLst/>
                      </a:pPr>
                      <a:r>
                        <a:rPr kumimoji="0" lang="de-DE" sz="1400" b="0" i="0" u="none" strike="noStrike" cap="none" normalizeH="0" baseline="0" smtClean="0">
                          <a:ln>
                            <a:noFill/>
                          </a:ln>
                          <a:solidFill>
                            <a:schemeClr val="tx1"/>
                          </a:solidFill>
                          <a:effectLst/>
                          <a:latin typeface="Times New Roman" pitchFamily="18" charset="0"/>
                          <a:cs typeface="Times New Roman" pitchFamily="18" charset="0"/>
                        </a:rPr>
                        <a:t>Bảo vệ chống vật xâm nhập có đường kính lớn hơn </a:t>
                      </a:r>
                      <a:r>
                        <a:rPr kumimoji="0" lang="de-DE" sz="1400" b="0" i="0" u="none" strike="noStrike" cap="none" normalizeH="0" baseline="0">
                          <a:ln>
                            <a:noFill/>
                          </a:ln>
                          <a:solidFill>
                            <a:schemeClr val="tx1"/>
                          </a:solidFill>
                          <a:effectLst/>
                          <a:latin typeface="Times New Roman" pitchFamily="18" charset="0"/>
                          <a:cs typeface="Times New Roman" pitchFamily="18" charset="0"/>
                        </a:rPr>
                        <a:t>50mm</a:t>
                      </a:r>
                      <a:endParaRPr kumimoji="0" lang="en-US" sz="1400" b="0" i="0" u="none" strike="noStrike" cap="none" normalizeH="0" baseline="0">
                        <a:ln>
                          <a:noFill/>
                        </a:ln>
                        <a:solidFill>
                          <a:schemeClr val="tx1"/>
                        </a:solidFill>
                        <a:effectLst/>
                        <a:latin typeface="Times New Roman" pitchFamily="18" charset="0"/>
                        <a:cs typeface="Times New Roman" pitchFamily="18" charset="0"/>
                      </a:endParaRPr>
                    </a:p>
                  </a:txBody>
                  <a:tcPr marL="68585" marR="68585"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r>
                        <a:rPr lang="en-US" sz="1400" smtClean="0">
                          <a:latin typeface="Times New Roman" panose="02020603050405020304" pitchFamily="18" charset="0"/>
                          <a:cs typeface="Times New Roman" panose="02020603050405020304" pitchFamily="18" charset="0"/>
                        </a:rPr>
                        <a:t>1</a:t>
                      </a:r>
                      <a:endParaRPr lang="en-US" sz="1400">
                        <a:latin typeface="Times New Roman" panose="02020603050405020304" pitchFamily="18" charset="0"/>
                        <a:cs typeface="Times New Roman" panose="02020603050405020304" pitchFamily="18" charset="0"/>
                      </a:endParaRPr>
                    </a:p>
                  </a:txBody>
                  <a:tcPr marL="68585" marR="68585"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endParaRPr lang="en-US"/>
                    </a:p>
                  </a:txBody>
                  <a:tcPr marL="68585" marR="68585"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0000"/>
                        </a:lnSpc>
                        <a:spcBef>
                          <a:spcPts val="600"/>
                        </a:spcBef>
                        <a:spcAft>
                          <a:spcPts val="600"/>
                        </a:spcAft>
                        <a:buClrTx/>
                        <a:buSzTx/>
                        <a:buFontTx/>
                        <a:buNone/>
                        <a:tabLst/>
                      </a:pPr>
                      <a:r>
                        <a:rPr kumimoji="0" lang="de-DE" sz="1400" b="0" i="0" u="none" strike="noStrike" cap="none" normalizeH="0" baseline="0" smtClean="0">
                          <a:ln>
                            <a:noFill/>
                          </a:ln>
                          <a:solidFill>
                            <a:schemeClr val="tx1"/>
                          </a:solidFill>
                          <a:effectLst/>
                          <a:latin typeface="Times New Roman" pitchFamily="18" charset="0"/>
                          <a:cs typeface="Times New Roman" pitchFamily="18" charset="0"/>
                        </a:rPr>
                        <a:t>Bảo vệ chống nước nhỏ giọt theo phương thẳng đứng</a:t>
                      </a:r>
                      <a:endParaRPr kumimoji="0" lang="en-US" sz="1400" b="0" i="0" u="none" strike="noStrike" cap="none" normalizeH="0" baseline="0">
                        <a:ln>
                          <a:noFill/>
                        </a:ln>
                        <a:solidFill>
                          <a:schemeClr val="tx1"/>
                        </a:solidFill>
                        <a:effectLst/>
                        <a:latin typeface="Times New Roman" pitchFamily="18" charset="0"/>
                        <a:cs typeface="Times New Roman" pitchFamily="18" charset="0"/>
                      </a:endParaRPr>
                    </a:p>
                  </a:txBody>
                  <a:tcPr marL="68585" marR="68585"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533400">
                <a:tc>
                  <a:txBody>
                    <a:bodyPr/>
                    <a:lstStyle/>
                    <a:p>
                      <a:pPr marL="0" marR="0" lvl="0" indent="0" algn="ctr" defTabSz="914400" rtl="0" eaLnBrk="1" fontAlgn="base" latinLnBrk="0" hangingPunct="1">
                        <a:lnSpc>
                          <a:spcPct val="110000"/>
                        </a:lnSpc>
                        <a:spcBef>
                          <a:spcPts val="600"/>
                        </a:spcBef>
                        <a:spcAft>
                          <a:spcPts val="600"/>
                        </a:spcAft>
                        <a:buClrTx/>
                        <a:buSzTx/>
                        <a:buFontTx/>
                        <a:buNone/>
                        <a:tabLst/>
                      </a:pPr>
                      <a:r>
                        <a:rPr kumimoji="0" lang="de-DE" sz="1400" b="0" i="0" u="none" strike="noStrike" cap="none" normalizeH="0" baseline="0">
                          <a:ln>
                            <a:noFill/>
                          </a:ln>
                          <a:solidFill>
                            <a:schemeClr val="tx1"/>
                          </a:solidFill>
                          <a:effectLst/>
                          <a:latin typeface="Times New Roman" pitchFamily="18" charset="0"/>
                          <a:cs typeface="Times New Roman" pitchFamily="18" charset="0"/>
                        </a:rPr>
                        <a:t>2</a:t>
                      </a:r>
                      <a:endParaRPr kumimoji="0" lang="en-US" sz="1400" b="0" i="0" u="none" strike="noStrike" cap="none" normalizeH="0" baseline="0">
                        <a:ln>
                          <a:noFill/>
                        </a:ln>
                        <a:solidFill>
                          <a:schemeClr val="tx1"/>
                        </a:solidFill>
                        <a:effectLst/>
                        <a:latin typeface="Times New Roman" pitchFamily="18" charset="0"/>
                        <a:cs typeface="Times New Roman" pitchFamily="18" charset="0"/>
                      </a:endParaRPr>
                    </a:p>
                  </a:txBody>
                  <a:tcPr marL="68585" marR="68585"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endParaRPr lang="en-US" sz="1400"/>
                    </a:p>
                  </a:txBody>
                  <a:tcPr marL="68585" marR="68585"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0000"/>
                        </a:lnSpc>
                        <a:spcBef>
                          <a:spcPts val="600"/>
                        </a:spcBef>
                        <a:spcAft>
                          <a:spcPts val="600"/>
                        </a:spcAft>
                        <a:buClrTx/>
                        <a:buSzTx/>
                        <a:buFontTx/>
                        <a:buNone/>
                        <a:tabLst/>
                        <a:defRPr/>
                      </a:pPr>
                      <a:r>
                        <a:rPr kumimoji="0" lang="de-DE" sz="1400" b="0" i="0" u="none" strike="noStrike" cap="none" normalizeH="0" baseline="0" smtClean="0">
                          <a:ln>
                            <a:noFill/>
                          </a:ln>
                          <a:solidFill>
                            <a:schemeClr val="tx1"/>
                          </a:solidFill>
                          <a:effectLst/>
                          <a:latin typeface="Times New Roman" pitchFamily="18" charset="0"/>
                          <a:cs typeface="Times New Roman" pitchFamily="18" charset="0"/>
                        </a:rPr>
                        <a:t>Bảo vệ chống vật xâm nhập có đường kính lớn hơn 12.5mm </a:t>
                      </a:r>
                      <a:r>
                        <a:rPr kumimoji="0" lang="de-DE" sz="1400" b="0" i="0" u="none" strike="noStrike" cap="none" normalizeH="0" baseline="0" dirty="0">
                          <a:ln>
                            <a:noFill/>
                          </a:ln>
                          <a:solidFill>
                            <a:schemeClr val="tx1"/>
                          </a:solidFill>
                          <a:effectLst/>
                          <a:latin typeface="Times New Roman" pitchFamily="18" charset="0"/>
                          <a:cs typeface="Times New Roman" pitchFamily="18" charset="0"/>
                        </a:rPr>
                        <a:t>và độ dài không quá 80mm</a:t>
                      </a:r>
                      <a:endParaRPr kumimoji="0" lang="en-US" sz="1400" b="0" i="0" u="none" strike="noStrike" cap="none" normalizeH="0" baseline="0" dirty="0">
                        <a:ln>
                          <a:noFill/>
                        </a:ln>
                        <a:solidFill>
                          <a:schemeClr val="tx1"/>
                        </a:solidFill>
                        <a:effectLst/>
                        <a:latin typeface="Times New Roman" pitchFamily="18" charset="0"/>
                        <a:cs typeface="Times New Roman" pitchFamily="18" charset="0"/>
                      </a:endParaRPr>
                    </a:p>
                  </a:txBody>
                  <a:tcPr marL="68585" marR="68585"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r>
                        <a:rPr lang="en-US" sz="1400" smtClean="0">
                          <a:latin typeface="Times New Roman" panose="02020603050405020304" pitchFamily="18" charset="0"/>
                          <a:cs typeface="Times New Roman" panose="02020603050405020304" pitchFamily="18" charset="0"/>
                        </a:rPr>
                        <a:t>2</a:t>
                      </a:r>
                      <a:endParaRPr lang="en-US" sz="1400">
                        <a:latin typeface="Times New Roman" panose="02020603050405020304" pitchFamily="18" charset="0"/>
                        <a:cs typeface="Times New Roman" panose="02020603050405020304" pitchFamily="18" charset="0"/>
                      </a:endParaRPr>
                    </a:p>
                  </a:txBody>
                  <a:tcPr marL="68585" marR="68585"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endParaRPr lang="en-US"/>
                    </a:p>
                  </a:txBody>
                  <a:tcPr marL="68585" marR="68585"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0000"/>
                        </a:lnSpc>
                        <a:spcBef>
                          <a:spcPts val="600"/>
                        </a:spcBef>
                        <a:spcAft>
                          <a:spcPts val="600"/>
                        </a:spcAft>
                        <a:buClrTx/>
                        <a:buSzTx/>
                        <a:buFontTx/>
                        <a:buNone/>
                        <a:tabLst/>
                      </a:pPr>
                      <a:r>
                        <a:rPr kumimoji="0" lang="de-DE" sz="1400" b="0" i="0" u="none" strike="noStrike" cap="none" normalizeH="0" baseline="0" smtClean="0">
                          <a:ln>
                            <a:noFill/>
                          </a:ln>
                          <a:solidFill>
                            <a:schemeClr val="tx1"/>
                          </a:solidFill>
                          <a:effectLst/>
                          <a:latin typeface="Times New Roman" pitchFamily="18" charset="0"/>
                          <a:cs typeface="Times New Roman" pitchFamily="18" charset="0"/>
                        </a:rPr>
                        <a:t>Bảo vệ chống nước nhỏ giọt khi đặt tbị nghiêng 15</a:t>
                      </a:r>
                      <a:r>
                        <a:rPr kumimoji="0" lang="de-DE" sz="1400" b="0" i="0" u="none" strike="noStrike" cap="none" normalizeH="0" baseline="30000" smtClean="0">
                          <a:ln>
                            <a:noFill/>
                          </a:ln>
                          <a:solidFill>
                            <a:schemeClr val="tx1"/>
                          </a:solidFill>
                          <a:effectLst/>
                          <a:latin typeface="Times New Roman" pitchFamily="18" charset="0"/>
                          <a:cs typeface="Times New Roman" pitchFamily="18" charset="0"/>
                        </a:rPr>
                        <a:t>0</a:t>
                      </a:r>
                      <a:endParaRPr kumimoji="0" lang="en-US" sz="1400" b="0" i="0" u="none" strike="noStrike" cap="none" normalizeH="0" baseline="0">
                        <a:ln>
                          <a:noFill/>
                        </a:ln>
                        <a:solidFill>
                          <a:schemeClr val="tx1"/>
                        </a:solidFill>
                        <a:effectLst/>
                        <a:latin typeface="Times New Roman" pitchFamily="18" charset="0"/>
                        <a:cs typeface="Times New Roman" pitchFamily="18" charset="0"/>
                      </a:endParaRPr>
                    </a:p>
                  </a:txBody>
                  <a:tcPr marL="68585" marR="68585"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609600">
                <a:tc>
                  <a:txBody>
                    <a:bodyPr/>
                    <a:lstStyle/>
                    <a:p>
                      <a:pPr marL="0" marR="0" lvl="0" indent="0" algn="ctr" defTabSz="914400" rtl="0" eaLnBrk="1" fontAlgn="base" latinLnBrk="0" hangingPunct="1">
                        <a:lnSpc>
                          <a:spcPct val="110000"/>
                        </a:lnSpc>
                        <a:spcBef>
                          <a:spcPts val="600"/>
                        </a:spcBef>
                        <a:spcAft>
                          <a:spcPts val="600"/>
                        </a:spcAft>
                        <a:buClrTx/>
                        <a:buSzTx/>
                        <a:buFontTx/>
                        <a:buNone/>
                        <a:tabLst/>
                      </a:pPr>
                      <a:r>
                        <a:rPr kumimoji="0" lang="de-DE" sz="1400" b="0" i="0" u="none" strike="noStrike" cap="none" normalizeH="0" baseline="0">
                          <a:ln>
                            <a:noFill/>
                          </a:ln>
                          <a:solidFill>
                            <a:schemeClr val="tx1"/>
                          </a:solidFill>
                          <a:effectLst/>
                          <a:latin typeface="Times New Roman" pitchFamily="18" charset="0"/>
                          <a:cs typeface="Times New Roman" pitchFamily="18" charset="0"/>
                        </a:rPr>
                        <a:t>3</a:t>
                      </a:r>
                      <a:endParaRPr kumimoji="0" lang="en-US" sz="1400" b="0" i="0" u="none" strike="noStrike" cap="none" normalizeH="0" baseline="0">
                        <a:ln>
                          <a:noFill/>
                        </a:ln>
                        <a:solidFill>
                          <a:schemeClr val="tx1"/>
                        </a:solidFill>
                        <a:effectLst/>
                        <a:latin typeface="Times New Roman" pitchFamily="18" charset="0"/>
                        <a:cs typeface="Times New Roman" pitchFamily="18" charset="0"/>
                      </a:endParaRPr>
                    </a:p>
                  </a:txBody>
                  <a:tcPr marL="68585" marR="68585"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endParaRPr lang="en-US" sz="1400"/>
                    </a:p>
                  </a:txBody>
                  <a:tcPr marL="68585" marR="68585"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0000"/>
                        </a:lnSpc>
                        <a:spcBef>
                          <a:spcPts val="600"/>
                        </a:spcBef>
                        <a:spcAft>
                          <a:spcPts val="600"/>
                        </a:spcAft>
                        <a:buClrTx/>
                        <a:buSzTx/>
                        <a:buFontTx/>
                        <a:buNone/>
                        <a:tabLst/>
                      </a:pPr>
                      <a:r>
                        <a:rPr kumimoji="0" lang="de-DE" sz="1400" b="0" i="0" u="none" strike="noStrike" cap="none" normalizeH="0" baseline="0" smtClean="0">
                          <a:ln>
                            <a:noFill/>
                          </a:ln>
                          <a:solidFill>
                            <a:schemeClr val="tx1"/>
                          </a:solidFill>
                          <a:effectLst/>
                          <a:latin typeface="Times New Roman" pitchFamily="18" charset="0"/>
                          <a:cs typeface="Times New Roman" pitchFamily="18" charset="0"/>
                        </a:rPr>
                        <a:t>Bảo vệ chống vật xâm nhập có đường kính lớn hơn </a:t>
                      </a:r>
                      <a:r>
                        <a:rPr kumimoji="0" lang="de-DE" sz="1400" b="0" i="0" u="none" strike="noStrike" cap="none" normalizeH="0" baseline="0">
                          <a:ln>
                            <a:noFill/>
                          </a:ln>
                          <a:solidFill>
                            <a:schemeClr val="tx1"/>
                          </a:solidFill>
                          <a:effectLst/>
                          <a:latin typeface="Times New Roman" pitchFamily="18" charset="0"/>
                          <a:cs typeface="Times New Roman" pitchFamily="18" charset="0"/>
                        </a:rPr>
                        <a:t>2.5mm</a:t>
                      </a:r>
                      <a:endParaRPr kumimoji="0" lang="en-US" sz="1400" b="0" i="0" u="none" strike="noStrike" cap="none" normalizeH="0" baseline="0">
                        <a:ln>
                          <a:noFill/>
                        </a:ln>
                        <a:solidFill>
                          <a:schemeClr val="tx1"/>
                        </a:solidFill>
                        <a:effectLst/>
                        <a:latin typeface="Times New Roman" pitchFamily="18" charset="0"/>
                        <a:cs typeface="Times New Roman" pitchFamily="18" charset="0"/>
                      </a:endParaRPr>
                    </a:p>
                  </a:txBody>
                  <a:tcPr marL="68585" marR="68585"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r>
                        <a:rPr lang="en-US" sz="1400" smtClean="0">
                          <a:latin typeface="Times New Roman" panose="02020603050405020304" pitchFamily="18" charset="0"/>
                          <a:cs typeface="Times New Roman" panose="02020603050405020304" pitchFamily="18" charset="0"/>
                        </a:rPr>
                        <a:t>3</a:t>
                      </a:r>
                      <a:endParaRPr lang="en-US" sz="1400">
                        <a:latin typeface="Times New Roman" panose="02020603050405020304" pitchFamily="18" charset="0"/>
                        <a:cs typeface="Times New Roman" panose="02020603050405020304" pitchFamily="18" charset="0"/>
                      </a:endParaRPr>
                    </a:p>
                  </a:txBody>
                  <a:tcPr marL="68585" marR="68585"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endParaRPr lang="en-US"/>
                    </a:p>
                  </a:txBody>
                  <a:tcPr marL="68585" marR="68585"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0000"/>
                        </a:lnSpc>
                        <a:spcBef>
                          <a:spcPts val="600"/>
                        </a:spcBef>
                        <a:spcAft>
                          <a:spcPts val="600"/>
                        </a:spcAft>
                        <a:buClrTx/>
                        <a:buSzTx/>
                        <a:buFontTx/>
                        <a:buNone/>
                        <a:tabLst/>
                      </a:pPr>
                      <a:r>
                        <a:rPr kumimoji="0" lang="de-DE" sz="1400" b="0" i="0" u="none" strike="noStrike" cap="none" normalizeH="0" baseline="0" smtClean="0">
                          <a:ln>
                            <a:noFill/>
                          </a:ln>
                          <a:solidFill>
                            <a:schemeClr val="tx1"/>
                          </a:solidFill>
                          <a:effectLst/>
                          <a:latin typeface="Times New Roman" pitchFamily="18" charset="0"/>
                          <a:cs typeface="Times New Roman" pitchFamily="18" charset="0"/>
                        </a:rPr>
                        <a:t>Bảo vệ chống nước nhỏ giọt khi đặt tbị nghiêng 60</a:t>
                      </a:r>
                      <a:r>
                        <a:rPr kumimoji="0" lang="de-DE" sz="1400" b="0" i="0" u="none" strike="noStrike" cap="none" normalizeH="0" baseline="30000" smtClean="0">
                          <a:ln>
                            <a:noFill/>
                          </a:ln>
                          <a:solidFill>
                            <a:schemeClr val="tx1"/>
                          </a:solidFill>
                          <a:effectLst/>
                          <a:latin typeface="Times New Roman" pitchFamily="18" charset="0"/>
                          <a:cs typeface="Times New Roman" pitchFamily="18" charset="0"/>
                        </a:rPr>
                        <a:t>0</a:t>
                      </a:r>
                      <a:endParaRPr kumimoji="0" lang="en-US" sz="1400" b="0" i="0" u="none" strike="noStrike" cap="none" normalizeH="0" baseline="0">
                        <a:ln>
                          <a:noFill/>
                        </a:ln>
                        <a:solidFill>
                          <a:schemeClr val="tx1"/>
                        </a:solidFill>
                        <a:effectLst/>
                        <a:latin typeface="Times New Roman" pitchFamily="18" charset="0"/>
                        <a:cs typeface="Times New Roman" pitchFamily="18" charset="0"/>
                      </a:endParaRPr>
                    </a:p>
                  </a:txBody>
                  <a:tcPr marL="68585" marR="68585"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652135">
                <a:tc>
                  <a:txBody>
                    <a:bodyPr/>
                    <a:lstStyle/>
                    <a:p>
                      <a:pPr marL="0" marR="0" lvl="0" indent="0" algn="ctr" defTabSz="914400" rtl="0" eaLnBrk="1" fontAlgn="base" latinLnBrk="0" hangingPunct="1">
                        <a:lnSpc>
                          <a:spcPct val="110000"/>
                        </a:lnSpc>
                        <a:spcBef>
                          <a:spcPts val="600"/>
                        </a:spcBef>
                        <a:spcAft>
                          <a:spcPts val="600"/>
                        </a:spcAft>
                        <a:buClrTx/>
                        <a:buSzTx/>
                        <a:buFontTx/>
                        <a:buNone/>
                        <a:tabLst/>
                      </a:pPr>
                      <a:r>
                        <a:rPr kumimoji="0" lang="de-DE" sz="1400" b="0" i="0" u="none" strike="noStrike" cap="none" normalizeH="0" baseline="0">
                          <a:ln>
                            <a:noFill/>
                          </a:ln>
                          <a:solidFill>
                            <a:schemeClr val="tx1"/>
                          </a:solidFill>
                          <a:effectLst/>
                          <a:latin typeface="Times New Roman" pitchFamily="18" charset="0"/>
                          <a:cs typeface="Times New Roman" pitchFamily="18" charset="0"/>
                        </a:rPr>
                        <a:t>4</a:t>
                      </a:r>
                      <a:endParaRPr kumimoji="0" lang="en-US" sz="1400" b="0" i="0" u="none" strike="noStrike" cap="none" normalizeH="0" baseline="0">
                        <a:ln>
                          <a:noFill/>
                        </a:ln>
                        <a:solidFill>
                          <a:schemeClr val="tx1"/>
                        </a:solidFill>
                        <a:effectLst/>
                        <a:latin typeface="Times New Roman" pitchFamily="18" charset="0"/>
                        <a:cs typeface="Times New Roman" pitchFamily="18" charset="0"/>
                      </a:endParaRPr>
                    </a:p>
                  </a:txBody>
                  <a:tcPr marL="68585" marR="68585"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endParaRPr lang="en-US" sz="1400"/>
                    </a:p>
                  </a:txBody>
                  <a:tcPr marL="68585" marR="68585"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0000"/>
                        </a:lnSpc>
                        <a:spcBef>
                          <a:spcPts val="600"/>
                        </a:spcBef>
                        <a:spcAft>
                          <a:spcPts val="600"/>
                        </a:spcAft>
                        <a:buClrTx/>
                        <a:buSzTx/>
                        <a:buFontTx/>
                        <a:buNone/>
                        <a:tabLst/>
                      </a:pPr>
                      <a:r>
                        <a:rPr kumimoji="0" lang="de-DE" sz="1400" b="0" i="0" u="none" strike="noStrike" cap="none" normalizeH="0" baseline="0" smtClean="0">
                          <a:ln>
                            <a:noFill/>
                          </a:ln>
                          <a:solidFill>
                            <a:schemeClr val="tx1"/>
                          </a:solidFill>
                          <a:effectLst/>
                          <a:latin typeface="Times New Roman" pitchFamily="18" charset="0"/>
                          <a:cs typeface="Times New Roman" pitchFamily="18" charset="0"/>
                        </a:rPr>
                        <a:t>Bảo vệ chống vật xâm nhập có đường kính lớn hơn </a:t>
                      </a:r>
                      <a:r>
                        <a:rPr kumimoji="0" lang="de-DE" sz="1400" b="0" i="0" u="none" strike="noStrike" cap="none" normalizeH="0" baseline="0">
                          <a:ln>
                            <a:noFill/>
                          </a:ln>
                          <a:solidFill>
                            <a:schemeClr val="tx1"/>
                          </a:solidFill>
                          <a:effectLst/>
                          <a:latin typeface="Times New Roman" pitchFamily="18" charset="0"/>
                          <a:cs typeface="Times New Roman" pitchFamily="18" charset="0"/>
                        </a:rPr>
                        <a:t>1.0mm</a:t>
                      </a:r>
                      <a:endParaRPr kumimoji="0" lang="en-US" sz="1400" b="0" i="0" u="none" strike="noStrike" cap="none" normalizeH="0" baseline="0">
                        <a:ln>
                          <a:noFill/>
                        </a:ln>
                        <a:solidFill>
                          <a:schemeClr val="tx1"/>
                        </a:solidFill>
                        <a:effectLst/>
                        <a:latin typeface="Times New Roman" pitchFamily="18" charset="0"/>
                        <a:cs typeface="Times New Roman" pitchFamily="18" charset="0"/>
                      </a:endParaRPr>
                    </a:p>
                  </a:txBody>
                  <a:tcPr marL="68585" marR="68585"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r>
                        <a:rPr lang="en-US" sz="1400" smtClean="0">
                          <a:latin typeface="Times New Roman" panose="02020603050405020304" pitchFamily="18" charset="0"/>
                          <a:cs typeface="Times New Roman" panose="02020603050405020304" pitchFamily="18" charset="0"/>
                        </a:rPr>
                        <a:t>4</a:t>
                      </a:r>
                      <a:endParaRPr lang="en-US" sz="1400">
                        <a:latin typeface="Times New Roman" panose="02020603050405020304" pitchFamily="18" charset="0"/>
                        <a:cs typeface="Times New Roman" panose="02020603050405020304" pitchFamily="18" charset="0"/>
                      </a:endParaRPr>
                    </a:p>
                  </a:txBody>
                  <a:tcPr marL="68585" marR="68585"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endParaRPr lang="en-US"/>
                    </a:p>
                  </a:txBody>
                  <a:tcPr marL="68585" marR="68585"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0000"/>
                        </a:lnSpc>
                        <a:spcBef>
                          <a:spcPts val="600"/>
                        </a:spcBef>
                        <a:spcAft>
                          <a:spcPts val="600"/>
                        </a:spcAft>
                        <a:buClrTx/>
                        <a:buSzTx/>
                        <a:buFontTx/>
                        <a:buNone/>
                        <a:tabLst/>
                      </a:pPr>
                      <a:r>
                        <a:rPr kumimoji="0" lang="de-DE" sz="1400" b="0" i="0" u="none" strike="noStrike" cap="none" normalizeH="0" baseline="0" smtClean="0">
                          <a:ln>
                            <a:noFill/>
                          </a:ln>
                          <a:solidFill>
                            <a:schemeClr val="tx1"/>
                          </a:solidFill>
                          <a:effectLst/>
                          <a:latin typeface="Times New Roman" pitchFamily="18" charset="0"/>
                          <a:cs typeface="Times New Roman" pitchFamily="18" charset="0"/>
                        </a:rPr>
                        <a:t>Bảo vệ chống bắn nước từ mọi hướng</a:t>
                      </a:r>
                      <a:endParaRPr kumimoji="0" lang="en-US" sz="1400" b="0" i="0" u="none" strike="noStrike" cap="none" normalizeH="0" baseline="0">
                        <a:ln>
                          <a:noFill/>
                        </a:ln>
                        <a:solidFill>
                          <a:schemeClr val="tx1"/>
                        </a:solidFill>
                        <a:effectLst/>
                        <a:latin typeface="Times New Roman" pitchFamily="18" charset="0"/>
                        <a:cs typeface="Times New Roman" pitchFamily="18" charset="0"/>
                      </a:endParaRPr>
                    </a:p>
                  </a:txBody>
                  <a:tcPr marL="68585" marR="68585"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652135">
                <a:tc>
                  <a:txBody>
                    <a:bodyPr/>
                    <a:lstStyle/>
                    <a:p>
                      <a:pPr marL="0" marR="0" lvl="0" indent="0" algn="ctr" defTabSz="914400" rtl="0" eaLnBrk="1" fontAlgn="base" latinLnBrk="0" hangingPunct="1">
                        <a:lnSpc>
                          <a:spcPct val="110000"/>
                        </a:lnSpc>
                        <a:spcBef>
                          <a:spcPts val="600"/>
                        </a:spcBef>
                        <a:spcAft>
                          <a:spcPts val="600"/>
                        </a:spcAft>
                        <a:buClrTx/>
                        <a:buSzTx/>
                        <a:buFontTx/>
                        <a:buNone/>
                        <a:tabLst/>
                      </a:pPr>
                      <a:r>
                        <a:rPr kumimoji="0" lang="de-DE" sz="1400" b="0" i="0" u="none" strike="noStrike" cap="none" normalizeH="0" baseline="0">
                          <a:ln>
                            <a:noFill/>
                          </a:ln>
                          <a:solidFill>
                            <a:schemeClr val="tx1"/>
                          </a:solidFill>
                          <a:effectLst/>
                          <a:latin typeface="Times New Roman" pitchFamily="18" charset="0"/>
                          <a:cs typeface="Times New Roman" pitchFamily="18" charset="0"/>
                        </a:rPr>
                        <a:t>5</a:t>
                      </a:r>
                      <a:endParaRPr kumimoji="0" lang="en-US" sz="1400" b="0" i="0" u="none" strike="noStrike" cap="none" normalizeH="0" baseline="0">
                        <a:ln>
                          <a:noFill/>
                        </a:ln>
                        <a:solidFill>
                          <a:schemeClr val="tx1"/>
                        </a:solidFill>
                        <a:effectLst/>
                        <a:latin typeface="Times New Roman" pitchFamily="18" charset="0"/>
                        <a:cs typeface="Times New Roman" pitchFamily="18" charset="0"/>
                      </a:endParaRPr>
                    </a:p>
                  </a:txBody>
                  <a:tcPr marL="68585" marR="68585"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endParaRPr lang="en-US" sz="1400"/>
                    </a:p>
                  </a:txBody>
                  <a:tcPr marL="68585" marR="68585"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0000"/>
                        </a:lnSpc>
                        <a:spcBef>
                          <a:spcPts val="600"/>
                        </a:spcBef>
                        <a:spcAft>
                          <a:spcPts val="600"/>
                        </a:spcAft>
                        <a:buClrTx/>
                        <a:buSzTx/>
                        <a:buFontTx/>
                        <a:buNone/>
                        <a:tabLst/>
                      </a:pPr>
                      <a:r>
                        <a:rPr kumimoji="0" lang="de-DE" sz="1400" b="0" i="0" u="none" strike="noStrike" cap="none" normalizeH="0" baseline="0" smtClean="0">
                          <a:ln>
                            <a:noFill/>
                          </a:ln>
                          <a:solidFill>
                            <a:schemeClr val="tx1"/>
                          </a:solidFill>
                          <a:effectLst/>
                          <a:latin typeface="Times New Roman" pitchFamily="18" charset="0"/>
                          <a:cs typeface="Times New Roman" pitchFamily="18" charset="0"/>
                        </a:rPr>
                        <a:t>Bảo vệ chống bụi, bụi có thể xâm nhập với số lượng không ảnh hưởng hoạt động tbị</a:t>
                      </a:r>
                      <a:endParaRPr kumimoji="0" lang="en-US" sz="1400" b="0" i="0" u="none" strike="noStrike" cap="none" normalizeH="0" baseline="0">
                        <a:ln>
                          <a:noFill/>
                        </a:ln>
                        <a:solidFill>
                          <a:schemeClr val="tx1"/>
                        </a:solidFill>
                        <a:effectLst/>
                        <a:latin typeface="Times New Roman" pitchFamily="18" charset="0"/>
                        <a:cs typeface="Times New Roman" pitchFamily="18" charset="0"/>
                      </a:endParaRPr>
                    </a:p>
                  </a:txBody>
                  <a:tcPr marL="68585" marR="68585"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r>
                        <a:rPr lang="en-US" sz="1400" smtClean="0">
                          <a:latin typeface="Times New Roman" panose="02020603050405020304" pitchFamily="18" charset="0"/>
                          <a:cs typeface="Times New Roman" panose="02020603050405020304" pitchFamily="18" charset="0"/>
                        </a:rPr>
                        <a:t>5</a:t>
                      </a:r>
                      <a:endParaRPr lang="en-US" sz="1400">
                        <a:latin typeface="Times New Roman" panose="02020603050405020304" pitchFamily="18" charset="0"/>
                        <a:cs typeface="Times New Roman" panose="02020603050405020304" pitchFamily="18" charset="0"/>
                      </a:endParaRPr>
                    </a:p>
                  </a:txBody>
                  <a:tcPr marL="68585" marR="68585"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endParaRPr lang="en-US"/>
                    </a:p>
                  </a:txBody>
                  <a:tcPr marL="68585" marR="68585"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0000"/>
                        </a:lnSpc>
                        <a:spcBef>
                          <a:spcPts val="600"/>
                        </a:spcBef>
                        <a:spcAft>
                          <a:spcPts val="600"/>
                        </a:spcAft>
                        <a:buClrTx/>
                        <a:buSzTx/>
                        <a:buFontTx/>
                        <a:buNone/>
                        <a:tabLst/>
                      </a:pPr>
                      <a:r>
                        <a:rPr kumimoji="0" lang="de-DE" sz="1400" b="0" i="0" u="none" strike="noStrike" cap="none" normalizeH="0" baseline="0" smtClean="0">
                          <a:ln>
                            <a:noFill/>
                          </a:ln>
                          <a:solidFill>
                            <a:schemeClr val="tx1"/>
                          </a:solidFill>
                          <a:effectLst/>
                          <a:latin typeface="Times New Roman" pitchFamily="18" charset="0"/>
                          <a:cs typeface="Times New Roman" pitchFamily="18" charset="0"/>
                        </a:rPr>
                        <a:t>Bảo vệ chống nước phun từ vòi theo mọi hướng</a:t>
                      </a:r>
                      <a:endParaRPr kumimoji="0" lang="en-US" sz="1400" b="0" i="0" u="none" strike="noStrike" cap="none" normalizeH="0" baseline="0">
                        <a:ln>
                          <a:noFill/>
                        </a:ln>
                        <a:solidFill>
                          <a:schemeClr val="tx1"/>
                        </a:solidFill>
                        <a:effectLst/>
                        <a:latin typeface="Times New Roman" pitchFamily="18" charset="0"/>
                        <a:cs typeface="Times New Roman" pitchFamily="18" charset="0"/>
                      </a:endParaRPr>
                    </a:p>
                  </a:txBody>
                  <a:tcPr marL="68585" marR="68585"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652135">
                <a:tc>
                  <a:txBody>
                    <a:bodyPr/>
                    <a:lstStyle/>
                    <a:p>
                      <a:pPr marL="0" marR="0" lvl="0" indent="0" algn="ctr" defTabSz="914400" rtl="0" eaLnBrk="1" fontAlgn="base" latinLnBrk="0" hangingPunct="1">
                        <a:lnSpc>
                          <a:spcPct val="110000"/>
                        </a:lnSpc>
                        <a:spcBef>
                          <a:spcPts val="600"/>
                        </a:spcBef>
                        <a:spcAft>
                          <a:spcPts val="600"/>
                        </a:spcAft>
                        <a:buClrTx/>
                        <a:buSzTx/>
                        <a:buFontTx/>
                        <a:buNone/>
                        <a:tabLst/>
                      </a:pPr>
                      <a:r>
                        <a:rPr kumimoji="0" lang="de-DE" sz="1400" b="0" i="0" u="none" strike="noStrike" cap="none" normalizeH="0" baseline="0">
                          <a:ln>
                            <a:noFill/>
                          </a:ln>
                          <a:solidFill>
                            <a:schemeClr val="tx1"/>
                          </a:solidFill>
                          <a:effectLst/>
                          <a:latin typeface="Times New Roman" pitchFamily="18" charset="0"/>
                          <a:cs typeface="Times New Roman" pitchFamily="18" charset="0"/>
                        </a:rPr>
                        <a:t>6</a:t>
                      </a:r>
                      <a:endParaRPr kumimoji="0" lang="en-US" sz="1400" b="0" i="0" u="none" strike="noStrike" cap="none" normalizeH="0" baseline="0">
                        <a:ln>
                          <a:noFill/>
                        </a:ln>
                        <a:solidFill>
                          <a:schemeClr val="tx1"/>
                        </a:solidFill>
                        <a:effectLst/>
                        <a:latin typeface="Times New Roman" pitchFamily="18" charset="0"/>
                        <a:cs typeface="Times New Roman" pitchFamily="18" charset="0"/>
                      </a:endParaRPr>
                    </a:p>
                  </a:txBody>
                  <a:tcPr marL="68585" marR="68585"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endParaRPr lang="en-US" sz="1400"/>
                    </a:p>
                  </a:txBody>
                  <a:tcPr marL="68585" marR="68585"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0000"/>
                        </a:lnSpc>
                        <a:spcBef>
                          <a:spcPts val="600"/>
                        </a:spcBef>
                        <a:spcAft>
                          <a:spcPts val="600"/>
                        </a:spcAft>
                        <a:buClrTx/>
                        <a:buSzTx/>
                        <a:buFontTx/>
                        <a:buNone/>
                        <a:tabLst/>
                      </a:pPr>
                      <a:r>
                        <a:rPr kumimoji="0" lang="de-DE" sz="1400" b="0" i="0" u="none" strike="noStrike" cap="none" normalizeH="0" baseline="0" smtClean="0">
                          <a:ln>
                            <a:noFill/>
                          </a:ln>
                          <a:solidFill>
                            <a:schemeClr val="tx1"/>
                          </a:solidFill>
                          <a:effectLst/>
                          <a:latin typeface="Times New Roman" pitchFamily="18" charset="0"/>
                          <a:cs typeface="Times New Roman" pitchFamily="18" charset="0"/>
                        </a:rPr>
                        <a:t>Bảo vệ chống bụi hoàn toàn</a:t>
                      </a:r>
                      <a:endParaRPr kumimoji="0" lang="en-US" sz="1400" b="0" i="0" u="none" strike="noStrike" cap="none" normalizeH="0" baseline="0">
                        <a:ln>
                          <a:noFill/>
                        </a:ln>
                        <a:solidFill>
                          <a:schemeClr val="tx1"/>
                        </a:solidFill>
                        <a:effectLst/>
                        <a:latin typeface="Times New Roman" pitchFamily="18" charset="0"/>
                        <a:cs typeface="Times New Roman" pitchFamily="18" charset="0"/>
                      </a:endParaRPr>
                    </a:p>
                  </a:txBody>
                  <a:tcPr marL="68585" marR="68585"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r>
                        <a:rPr lang="en-US" sz="1400" smtClean="0">
                          <a:latin typeface="Times New Roman" panose="02020603050405020304" pitchFamily="18" charset="0"/>
                          <a:cs typeface="Times New Roman" panose="02020603050405020304" pitchFamily="18" charset="0"/>
                        </a:rPr>
                        <a:t>6</a:t>
                      </a:r>
                      <a:endParaRPr lang="en-US" sz="1400">
                        <a:latin typeface="Times New Roman" panose="02020603050405020304" pitchFamily="18" charset="0"/>
                        <a:cs typeface="Times New Roman" panose="02020603050405020304" pitchFamily="18" charset="0"/>
                      </a:endParaRPr>
                    </a:p>
                  </a:txBody>
                  <a:tcPr marL="68585" marR="68585"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endParaRPr lang="en-US"/>
                    </a:p>
                  </a:txBody>
                  <a:tcPr marL="68585" marR="68585"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0000"/>
                        </a:lnSpc>
                        <a:spcBef>
                          <a:spcPts val="600"/>
                        </a:spcBef>
                        <a:spcAft>
                          <a:spcPts val="600"/>
                        </a:spcAft>
                        <a:buClrTx/>
                        <a:buSzTx/>
                        <a:buFontTx/>
                        <a:buNone/>
                        <a:tabLst/>
                      </a:pPr>
                      <a:r>
                        <a:rPr kumimoji="0" lang="de-DE" sz="1400" b="0" i="0" u="none" strike="noStrike" cap="none" normalizeH="0" baseline="0" smtClean="0">
                          <a:ln>
                            <a:noFill/>
                          </a:ln>
                          <a:solidFill>
                            <a:schemeClr val="tx1"/>
                          </a:solidFill>
                          <a:effectLst/>
                          <a:latin typeface="Times New Roman" pitchFamily="18" charset="0"/>
                          <a:cs typeface="Times New Roman" pitchFamily="18" charset="0"/>
                        </a:rPr>
                        <a:t>Bảo vệ chống nước phun từ vòi với cường độ mạnh theo mọi hướng</a:t>
                      </a:r>
                      <a:endParaRPr kumimoji="0" lang="en-US" sz="1400" b="0" i="0" u="none" strike="noStrike" cap="none" normalizeH="0" baseline="0">
                        <a:ln>
                          <a:noFill/>
                        </a:ln>
                        <a:solidFill>
                          <a:schemeClr val="tx1"/>
                        </a:solidFill>
                        <a:effectLst/>
                        <a:latin typeface="Times New Roman" pitchFamily="18" charset="0"/>
                        <a:cs typeface="Times New Roman" pitchFamily="18" charset="0"/>
                      </a:endParaRPr>
                    </a:p>
                  </a:txBody>
                  <a:tcPr marL="68585" marR="68585"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558195">
                <a:tc>
                  <a:txBody>
                    <a:bodyPr/>
                    <a:lstStyle/>
                    <a:p>
                      <a:pPr marL="0" marR="0" lvl="0" indent="0" algn="ctr" defTabSz="914400" rtl="0" eaLnBrk="1" fontAlgn="base" latinLnBrk="0" hangingPunct="1">
                        <a:lnSpc>
                          <a:spcPct val="110000"/>
                        </a:lnSpc>
                        <a:spcBef>
                          <a:spcPts val="600"/>
                        </a:spcBef>
                        <a:spcAft>
                          <a:spcPts val="600"/>
                        </a:spcAft>
                        <a:buClrTx/>
                        <a:buSzTx/>
                        <a:buFontTx/>
                        <a:buNone/>
                        <a:tabLst/>
                      </a:pPr>
                      <a:endParaRPr kumimoji="0" lang="en-US" sz="1400" b="0" i="0" u="none" strike="noStrike" cap="none" normalizeH="0" baseline="0">
                        <a:ln>
                          <a:noFill/>
                        </a:ln>
                        <a:solidFill>
                          <a:schemeClr val="tx1"/>
                        </a:solidFill>
                        <a:effectLst/>
                        <a:latin typeface="Times New Roman" pitchFamily="18" charset="0"/>
                        <a:cs typeface="Times New Roman" pitchFamily="18" charset="0"/>
                      </a:endParaRPr>
                    </a:p>
                  </a:txBody>
                  <a:tcPr marL="68585" marR="68585" marT="0" marB="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gridSpan="2">
                  <a:txBody>
                    <a:bodyPr/>
                    <a:lstStyle/>
                    <a:p>
                      <a:pPr marL="0" marR="0" lvl="0" indent="0" algn="ctr" defTabSz="914400" rtl="0" eaLnBrk="1" fontAlgn="base" latinLnBrk="0" hangingPunct="1">
                        <a:lnSpc>
                          <a:spcPct val="110000"/>
                        </a:lnSpc>
                        <a:spcBef>
                          <a:spcPts val="600"/>
                        </a:spcBef>
                        <a:spcAft>
                          <a:spcPts val="600"/>
                        </a:spcAft>
                        <a:buClrTx/>
                        <a:buSzTx/>
                        <a:buFontTx/>
                        <a:buNone/>
                        <a:tabLst/>
                      </a:pPr>
                      <a:endParaRPr kumimoji="0" lang="en-US" sz="1400" b="0" i="0" u="none" strike="noStrike" cap="none" normalizeH="0" baseline="0">
                        <a:ln>
                          <a:noFill/>
                        </a:ln>
                        <a:solidFill>
                          <a:schemeClr val="tx1"/>
                        </a:solidFill>
                        <a:effectLst/>
                        <a:latin typeface="Times New Roman" pitchFamily="18" charset="0"/>
                        <a:cs typeface="Times New Roman" pitchFamily="18" charset="0"/>
                      </a:endParaRPr>
                    </a:p>
                  </a:txBody>
                  <a:tcPr marL="68585" marR="68585" marT="0" marB="0" anchor="ctr" horzOverflow="overflow">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algn="ctr"/>
                      <a:r>
                        <a:rPr lang="en-US" sz="1400" smtClean="0">
                          <a:latin typeface="Times New Roman" panose="02020603050405020304" pitchFamily="18" charset="0"/>
                          <a:cs typeface="Times New Roman" panose="02020603050405020304" pitchFamily="18" charset="0"/>
                        </a:rPr>
                        <a:t>7</a:t>
                      </a:r>
                      <a:endParaRPr lang="en-US" sz="1400">
                        <a:latin typeface="Times New Roman" panose="02020603050405020304" pitchFamily="18" charset="0"/>
                        <a:cs typeface="Times New Roman" panose="02020603050405020304" pitchFamily="18" charset="0"/>
                      </a:endParaRPr>
                    </a:p>
                  </a:txBody>
                  <a:tcPr marL="68585" marR="68585"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endParaRPr lang="en-US"/>
                    </a:p>
                  </a:txBody>
                  <a:tcPr marL="68585" marR="68585"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0000"/>
                        </a:lnSpc>
                        <a:spcBef>
                          <a:spcPts val="600"/>
                        </a:spcBef>
                        <a:spcAft>
                          <a:spcPts val="600"/>
                        </a:spcAft>
                        <a:buClrTx/>
                        <a:buSzTx/>
                        <a:buFontTx/>
                        <a:buNone/>
                        <a:tabLst/>
                      </a:pPr>
                      <a:r>
                        <a:rPr kumimoji="0" lang="de-DE" sz="1400" b="0" i="0" u="none" strike="noStrike" cap="none" normalizeH="0" baseline="0" smtClean="0">
                          <a:ln>
                            <a:noFill/>
                          </a:ln>
                          <a:solidFill>
                            <a:schemeClr val="tx1"/>
                          </a:solidFill>
                          <a:effectLst/>
                          <a:latin typeface="Times New Roman" pitchFamily="18" charset="0"/>
                          <a:cs typeface="Times New Roman" pitchFamily="18" charset="0"/>
                        </a:rPr>
                        <a:t>Bảo vệ chống nước xâm nhập khi ngâm nước </a:t>
                      </a:r>
                      <a:r>
                        <a:rPr kumimoji="0" lang="de-DE" sz="1400" b="0" i="0" u="none" strike="noStrike" cap="none" normalizeH="0" baseline="0" dirty="0">
                          <a:ln>
                            <a:noFill/>
                          </a:ln>
                          <a:solidFill>
                            <a:schemeClr val="tx1"/>
                          </a:solidFill>
                          <a:effectLst/>
                          <a:latin typeface="Times New Roman" pitchFamily="18" charset="0"/>
                          <a:cs typeface="Times New Roman" pitchFamily="18" charset="0"/>
                        </a:rPr>
                        <a:t>sâu 0.15-1m trong 30 phút</a:t>
                      </a:r>
                      <a:endParaRPr kumimoji="0" lang="en-US" sz="1400" b="0" i="0" u="none" strike="noStrike" cap="none" normalizeH="0" baseline="0" dirty="0">
                        <a:ln>
                          <a:noFill/>
                        </a:ln>
                        <a:solidFill>
                          <a:schemeClr val="tx1"/>
                        </a:solidFill>
                        <a:effectLst/>
                        <a:latin typeface="Times New Roman" pitchFamily="18" charset="0"/>
                        <a:cs typeface="Times New Roman" pitchFamily="18" charset="0"/>
                      </a:endParaRPr>
                    </a:p>
                  </a:txBody>
                  <a:tcPr marL="68585" marR="68585"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r h="511512">
                <a:tc>
                  <a:txBody>
                    <a:bodyPr/>
                    <a:lstStyle/>
                    <a:p>
                      <a:pPr marL="0" marR="0" lvl="0" indent="0" algn="ctr" defTabSz="914400" rtl="0" eaLnBrk="1" fontAlgn="base" latinLnBrk="0" hangingPunct="1">
                        <a:lnSpc>
                          <a:spcPct val="110000"/>
                        </a:lnSpc>
                        <a:spcBef>
                          <a:spcPts val="600"/>
                        </a:spcBef>
                        <a:spcAft>
                          <a:spcPts val="600"/>
                        </a:spcAft>
                        <a:buClrTx/>
                        <a:buSzTx/>
                        <a:buFontTx/>
                        <a:buNone/>
                        <a:tabLst/>
                      </a:pPr>
                      <a:endParaRPr kumimoji="0" lang="en-US" sz="1400" b="0" i="0" u="none" strike="noStrike" cap="none" normalizeH="0" baseline="0">
                        <a:ln>
                          <a:noFill/>
                        </a:ln>
                        <a:solidFill>
                          <a:schemeClr val="tx1"/>
                        </a:solidFill>
                        <a:effectLst/>
                        <a:latin typeface="Times New Roman" pitchFamily="18" charset="0"/>
                        <a:cs typeface="Times New Roman" pitchFamily="18" charset="0"/>
                      </a:endParaRPr>
                    </a:p>
                  </a:txBody>
                  <a:tcPr marL="68585" marR="68585" marT="0" marB="0"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gridSpan="2">
                  <a:txBody>
                    <a:bodyPr/>
                    <a:lstStyle/>
                    <a:p>
                      <a:pPr marL="0" marR="0" lvl="0" indent="0" algn="ctr" defTabSz="914400" rtl="0" eaLnBrk="1" fontAlgn="base" latinLnBrk="0" hangingPunct="1">
                        <a:lnSpc>
                          <a:spcPct val="110000"/>
                        </a:lnSpc>
                        <a:spcBef>
                          <a:spcPts val="600"/>
                        </a:spcBef>
                        <a:spcAft>
                          <a:spcPts val="600"/>
                        </a:spcAft>
                        <a:buClrTx/>
                        <a:buSzTx/>
                        <a:buFontTx/>
                        <a:buNone/>
                        <a:tabLst/>
                      </a:pPr>
                      <a:endParaRPr kumimoji="0" lang="en-US" sz="1400" b="0" i="0" u="none" strike="noStrike" cap="none" normalizeH="0" baseline="0">
                        <a:ln>
                          <a:noFill/>
                        </a:ln>
                        <a:solidFill>
                          <a:schemeClr val="tx1"/>
                        </a:solidFill>
                        <a:effectLst/>
                        <a:latin typeface="Times New Roman" pitchFamily="18" charset="0"/>
                        <a:cs typeface="Times New Roman" pitchFamily="18" charset="0"/>
                      </a:endParaRPr>
                    </a:p>
                  </a:txBody>
                  <a:tcPr marL="68585" marR="68585" marT="0" marB="0" anchor="ctr" horzOverflow="overflow">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algn="ctr"/>
                      <a:r>
                        <a:rPr lang="en-US" sz="1400" smtClean="0">
                          <a:latin typeface="Times New Roman" panose="02020603050405020304" pitchFamily="18" charset="0"/>
                          <a:cs typeface="Times New Roman" panose="02020603050405020304" pitchFamily="18" charset="0"/>
                        </a:rPr>
                        <a:t>8</a:t>
                      </a:r>
                      <a:endParaRPr lang="en-US" sz="1400">
                        <a:latin typeface="Times New Roman" panose="02020603050405020304" pitchFamily="18" charset="0"/>
                        <a:cs typeface="Times New Roman" panose="02020603050405020304" pitchFamily="18" charset="0"/>
                      </a:endParaRPr>
                    </a:p>
                  </a:txBody>
                  <a:tcPr marL="68585" marR="68585"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endParaRPr lang="en-US"/>
                    </a:p>
                  </a:txBody>
                  <a:tcPr marL="68585" marR="68585"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0000"/>
                        </a:lnSpc>
                        <a:spcBef>
                          <a:spcPts val="600"/>
                        </a:spcBef>
                        <a:spcAft>
                          <a:spcPts val="600"/>
                        </a:spcAft>
                        <a:buClrTx/>
                        <a:buSzTx/>
                        <a:buFontTx/>
                        <a:buNone/>
                        <a:tabLst/>
                      </a:pPr>
                      <a:r>
                        <a:rPr kumimoji="0" lang="de-DE" sz="1400" b="0" i="0" u="none" strike="noStrike" cap="none" normalizeH="0" baseline="0" smtClean="0">
                          <a:ln>
                            <a:noFill/>
                          </a:ln>
                          <a:solidFill>
                            <a:schemeClr val="tx1"/>
                          </a:solidFill>
                          <a:effectLst/>
                          <a:latin typeface="Times New Roman" pitchFamily="18" charset="0"/>
                          <a:cs typeface="Times New Roman" pitchFamily="18" charset="0"/>
                        </a:rPr>
                        <a:t>Bảo vệ chống nước xâm nhập khi ngâm nước sâu hơn 1m trong thời gian dài</a:t>
                      </a:r>
                      <a:endParaRPr kumimoji="0" lang="en-US" sz="1400" b="0" i="0" u="none" strike="noStrike" cap="none" normalizeH="0" baseline="0" dirty="0">
                        <a:ln>
                          <a:noFill/>
                        </a:ln>
                        <a:solidFill>
                          <a:schemeClr val="tx1"/>
                        </a:solidFill>
                        <a:effectLst/>
                        <a:latin typeface="Times New Roman" pitchFamily="18" charset="0"/>
                        <a:cs typeface="Times New Roman" pitchFamily="18" charset="0"/>
                      </a:endParaRPr>
                    </a:p>
                  </a:txBody>
                  <a:tcPr marL="68585" marR="68585"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9"/>
                  </a:ext>
                </a:extLst>
              </a:tr>
            </a:tbl>
          </a:graphicData>
        </a:graphic>
      </p:graphicFrame>
      <p:pic>
        <p:nvPicPr>
          <p:cNvPr id="7" name="Picture 6"/>
          <p:cNvPicPr>
            <a:picLocks noChangeAspect="1"/>
          </p:cNvPicPr>
          <p:nvPr/>
        </p:nvPicPr>
        <p:blipFill>
          <a:blip r:embed="rId3"/>
          <a:stretch>
            <a:fillRect/>
          </a:stretch>
        </p:blipFill>
        <p:spPr>
          <a:xfrm>
            <a:off x="2994804" y="6172435"/>
            <a:ext cx="1676400" cy="609600"/>
          </a:xfrm>
          <a:prstGeom prst="rect">
            <a:avLst/>
          </a:prstGeom>
        </p:spPr>
      </p:pic>
      <p:cxnSp>
        <p:nvCxnSpPr>
          <p:cNvPr id="8" name="Straight Connector 7"/>
          <p:cNvCxnSpPr/>
          <p:nvPr/>
        </p:nvCxnSpPr>
        <p:spPr>
          <a:xfrm flipH="1">
            <a:off x="1367149" y="6011938"/>
            <a:ext cx="2542055"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9" name="Oval 8"/>
          <p:cNvSpPr/>
          <p:nvPr/>
        </p:nvSpPr>
        <p:spPr>
          <a:xfrm>
            <a:off x="1242204" y="5316613"/>
            <a:ext cx="268941" cy="268941"/>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p:cNvCxnSpPr>
            <a:endCxn id="9" idx="4"/>
          </p:cNvCxnSpPr>
          <p:nvPr/>
        </p:nvCxnSpPr>
        <p:spPr>
          <a:xfrm flipV="1">
            <a:off x="1367149" y="5585554"/>
            <a:ext cx="9526" cy="42638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H="1">
            <a:off x="4366404" y="6020210"/>
            <a:ext cx="1752599"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H="1" flipV="1">
            <a:off x="6119003" y="4824833"/>
            <a:ext cx="1" cy="118710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3" name="Oval 12"/>
          <p:cNvSpPr/>
          <p:nvPr/>
        </p:nvSpPr>
        <p:spPr>
          <a:xfrm>
            <a:off x="6321103" y="4680837"/>
            <a:ext cx="268941" cy="268941"/>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Connector 13"/>
          <p:cNvCxnSpPr>
            <a:stCxn id="13" idx="2"/>
          </p:cNvCxnSpPr>
          <p:nvPr/>
        </p:nvCxnSpPr>
        <p:spPr>
          <a:xfrm flipH="1">
            <a:off x="6119004" y="4815308"/>
            <a:ext cx="202099" cy="95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V="1">
            <a:off x="3909204" y="6011938"/>
            <a:ext cx="0" cy="1524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V="1">
            <a:off x="4366404" y="6011938"/>
            <a:ext cx="0" cy="1524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pic>
        <p:nvPicPr>
          <p:cNvPr id="33" name="Picture 32"/>
          <p:cNvPicPr>
            <a:picLocks noChangeAspect="1"/>
          </p:cNvPicPr>
          <p:nvPr/>
        </p:nvPicPr>
        <p:blipFill>
          <a:blip r:embed="rId4"/>
          <a:stretch>
            <a:fillRect/>
          </a:stretch>
        </p:blipFill>
        <p:spPr>
          <a:xfrm>
            <a:off x="1853875" y="2194418"/>
            <a:ext cx="710006" cy="487681"/>
          </a:xfrm>
          <a:prstGeom prst="rect">
            <a:avLst/>
          </a:prstGeom>
        </p:spPr>
      </p:pic>
      <p:pic>
        <p:nvPicPr>
          <p:cNvPr id="34" name="Picture 33"/>
          <p:cNvPicPr>
            <a:picLocks noChangeAspect="1"/>
          </p:cNvPicPr>
          <p:nvPr/>
        </p:nvPicPr>
        <p:blipFill>
          <a:blip r:embed="rId5"/>
          <a:stretch>
            <a:fillRect/>
          </a:stretch>
        </p:blipFill>
        <p:spPr>
          <a:xfrm>
            <a:off x="1834006" y="2721395"/>
            <a:ext cx="729875" cy="491401"/>
          </a:xfrm>
          <a:prstGeom prst="rect">
            <a:avLst/>
          </a:prstGeom>
        </p:spPr>
      </p:pic>
      <p:pic>
        <p:nvPicPr>
          <p:cNvPr id="35" name="Picture 34"/>
          <p:cNvPicPr>
            <a:picLocks noChangeAspect="1"/>
          </p:cNvPicPr>
          <p:nvPr/>
        </p:nvPicPr>
        <p:blipFill>
          <a:blip r:embed="rId6"/>
          <a:stretch>
            <a:fillRect/>
          </a:stretch>
        </p:blipFill>
        <p:spPr>
          <a:xfrm>
            <a:off x="1801881" y="3262549"/>
            <a:ext cx="684163" cy="558340"/>
          </a:xfrm>
          <a:prstGeom prst="rect">
            <a:avLst/>
          </a:prstGeom>
        </p:spPr>
      </p:pic>
      <p:pic>
        <p:nvPicPr>
          <p:cNvPr id="36" name="Picture 35"/>
          <p:cNvPicPr>
            <a:picLocks noChangeAspect="1"/>
          </p:cNvPicPr>
          <p:nvPr/>
        </p:nvPicPr>
        <p:blipFill>
          <a:blip r:embed="rId7"/>
          <a:stretch>
            <a:fillRect/>
          </a:stretch>
        </p:blipFill>
        <p:spPr>
          <a:xfrm>
            <a:off x="1801881" y="3869765"/>
            <a:ext cx="657225" cy="553031"/>
          </a:xfrm>
          <a:prstGeom prst="rect">
            <a:avLst/>
          </a:prstGeom>
        </p:spPr>
      </p:pic>
      <p:pic>
        <p:nvPicPr>
          <p:cNvPr id="37" name="Picture 36"/>
          <p:cNvPicPr>
            <a:picLocks noChangeAspect="1"/>
          </p:cNvPicPr>
          <p:nvPr/>
        </p:nvPicPr>
        <p:blipFill>
          <a:blip r:embed="rId8"/>
          <a:stretch>
            <a:fillRect/>
          </a:stretch>
        </p:blipFill>
        <p:spPr>
          <a:xfrm>
            <a:off x="1801881" y="4524348"/>
            <a:ext cx="645692" cy="581920"/>
          </a:xfrm>
          <a:prstGeom prst="rect">
            <a:avLst/>
          </a:prstGeom>
        </p:spPr>
      </p:pic>
      <p:pic>
        <p:nvPicPr>
          <p:cNvPr id="38" name="Picture 37"/>
          <p:cNvPicPr>
            <a:picLocks noChangeAspect="1"/>
          </p:cNvPicPr>
          <p:nvPr/>
        </p:nvPicPr>
        <p:blipFill>
          <a:blip r:embed="rId9"/>
          <a:stretch>
            <a:fillRect/>
          </a:stretch>
        </p:blipFill>
        <p:spPr>
          <a:xfrm>
            <a:off x="1806525" y="5169807"/>
            <a:ext cx="641048" cy="584956"/>
          </a:xfrm>
          <a:prstGeom prst="rect">
            <a:avLst/>
          </a:prstGeom>
        </p:spPr>
      </p:pic>
      <p:pic>
        <p:nvPicPr>
          <p:cNvPr id="39" name="Picture 38"/>
          <p:cNvPicPr>
            <a:picLocks noChangeAspect="1"/>
          </p:cNvPicPr>
          <p:nvPr/>
        </p:nvPicPr>
        <p:blipFill>
          <a:blip r:embed="rId10"/>
          <a:stretch>
            <a:fillRect/>
          </a:stretch>
        </p:blipFill>
        <p:spPr>
          <a:xfrm>
            <a:off x="7087578" y="2170894"/>
            <a:ext cx="500063" cy="475866"/>
          </a:xfrm>
          <a:prstGeom prst="rect">
            <a:avLst/>
          </a:prstGeom>
        </p:spPr>
      </p:pic>
      <p:pic>
        <p:nvPicPr>
          <p:cNvPr id="40" name="Picture 39"/>
          <p:cNvPicPr>
            <a:picLocks noChangeAspect="1"/>
          </p:cNvPicPr>
          <p:nvPr/>
        </p:nvPicPr>
        <p:blipFill>
          <a:blip r:embed="rId11"/>
          <a:stretch>
            <a:fillRect/>
          </a:stretch>
        </p:blipFill>
        <p:spPr>
          <a:xfrm>
            <a:off x="7106628" y="2710863"/>
            <a:ext cx="532656" cy="492303"/>
          </a:xfrm>
          <a:prstGeom prst="rect">
            <a:avLst/>
          </a:prstGeom>
        </p:spPr>
      </p:pic>
      <p:pic>
        <p:nvPicPr>
          <p:cNvPr id="41" name="Picture 40"/>
          <p:cNvPicPr>
            <a:picLocks noChangeAspect="1"/>
          </p:cNvPicPr>
          <p:nvPr/>
        </p:nvPicPr>
        <p:blipFill>
          <a:blip r:embed="rId12"/>
          <a:stretch>
            <a:fillRect/>
          </a:stretch>
        </p:blipFill>
        <p:spPr>
          <a:xfrm>
            <a:off x="7104004" y="3280623"/>
            <a:ext cx="589659" cy="484651"/>
          </a:xfrm>
          <a:prstGeom prst="rect">
            <a:avLst/>
          </a:prstGeom>
        </p:spPr>
      </p:pic>
      <p:pic>
        <p:nvPicPr>
          <p:cNvPr id="42" name="Picture 41"/>
          <p:cNvPicPr>
            <a:picLocks noChangeAspect="1"/>
          </p:cNvPicPr>
          <p:nvPr/>
        </p:nvPicPr>
        <p:blipFill>
          <a:blip r:embed="rId13"/>
          <a:stretch>
            <a:fillRect/>
          </a:stretch>
        </p:blipFill>
        <p:spPr>
          <a:xfrm>
            <a:off x="7011263" y="3858730"/>
            <a:ext cx="682474" cy="529109"/>
          </a:xfrm>
          <a:prstGeom prst="rect">
            <a:avLst/>
          </a:prstGeom>
        </p:spPr>
      </p:pic>
      <p:pic>
        <p:nvPicPr>
          <p:cNvPr id="43" name="Picture 42"/>
          <p:cNvPicPr>
            <a:picLocks noChangeAspect="1"/>
          </p:cNvPicPr>
          <p:nvPr/>
        </p:nvPicPr>
        <p:blipFill>
          <a:blip r:embed="rId14"/>
          <a:stretch>
            <a:fillRect/>
          </a:stretch>
        </p:blipFill>
        <p:spPr>
          <a:xfrm>
            <a:off x="6954906" y="4487938"/>
            <a:ext cx="766318" cy="565063"/>
          </a:xfrm>
          <a:prstGeom prst="rect">
            <a:avLst/>
          </a:prstGeom>
        </p:spPr>
      </p:pic>
      <p:pic>
        <p:nvPicPr>
          <p:cNvPr id="44" name="Picture 43"/>
          <p:cNvPicPr>
            <a:picLocks noChangeAspect="1"/>
          </p:cNvPicPr>
          <p:nvPr/>
        </p:nvPicPr>
        <p:blipFill>
          <a:blip r:embed="rId15"/>
          <a:stretch>
            <a:fillRect/>
          </a:stretch>
        </p:blipFill>
        <p:spPr>
          <a:xfrm>
            <a:off x="6969938" y="5143784"/>
            <a:ext cx="765124" cy="564182"/>
          </a:xfrm>
          <a:prstGeom prst="rect">
            <a:avLst/>
          </a:prstGeom>
        </p:spPr>
      </p:pic>
      <p:pic>
        <p:nvPicPr>
          <p:cNvPr id="45" name="Picture 44"/>
          <p:cNvPicPr>
            <a:picLocks noChangeAspect="1"/>
          </p:cNvPicPr>
          <p:nvPr/>
        </p:nvPicPr>
        <p:blipFill>
          <a:blip r:embed="rId16"/>
          <a:stretch>
            <a:fillRect/>
          </a:stretch>
        </p:blipFill>
        <p:spPr>
          <a:xfrm>
            <a:off x="7125462" y="5827352"/>
            <a:ext cx="609600" cy="423817"/>
          </a:xfrm>
          <a:prstGeom prst="rect">
            <a:avLst/>
          </a:prstGeom>
        </p:spPr>
      </p:pic>
      <p:pic>
        <p:nvPicPr>
          <p:cNvPr id="46" name="Picture 45"/>
          <p:cNvPicPr>
            <a:picLocks noChangeAspect="1"/>
          </p:cNvPicPr>
          <p:nvPr/>
        </p:nvPicPr>
        <p:blipFill>
          <a:blip r:embed="rId17"/>
          <a:stretch>
            <a:fillRect/>
          </a:stretch>
        </p:blipFill>
        <p:spPr>
          <a:xfrm>
            <a:off x="7113529" y="6370555"/>
            <a:ext cx="617220" cy="411480"/>
          </a:xfrm>
          <a:prstGeom prst="rect">
            <a:avLst/>
          </a:prstGeom>
        </p:spPr>
      </p:pic>
    </p:spTree>
    <p:extLst>
      <p:ext uri="{BB962C8B-B14F-4D97-AF65-F5344CB8AC3E}">
        <p14:creationId xmlns:p14="http://schemas.microsoft.com/office/powerpoint/2010/main" val="425581427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2364</TotalTime>
  <Words>2158</Words>
  <Application>Microsoft Office PowerPoint</Application>
  <PresentationFormat>Widescreen</PresentationFormat>
  <Paragraphs>198</Paragraphs>
  <Slides>20</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20</vt:i4>
      </vt:variant>
    </vt:vector>
  </HeadingPairs>
  <TitlesOfParts>
    <vt:vector size="29" baseType="lpstr">
      <vt:lpstr>MS Mincho</vt:lpstr>
      <vt:lpstr>Yu Gothic</vt:lpstr>
      <vt:lpstr>Arial</vt:lpstr>
      <vt:lpstr>Calibri</vt:lpstr>
      <vt:lpstr>Calibri Light</vt:lpstr>
      <vt:lpstr>Times New Roman</vt:lpstr>
      <vt:lpstr>Wingdings</vt:lpstr>
      <vt:lpstr>Wingdings 3</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10. Cấp độ bảo vệ IK</vt:lpstr>
      <vt:lpstr>11. Ánh sáng xanh</vt:lpstr>
      <vt:lpstr>PowerPoint Presentation</vt:lpstr>
      <vt:lpstr>PowerPoint Presentation</vt:lpstr>
      <vt:lpstr>12. Tiêu chuẩn áp dụng cho đèn LED</vt:lpstr>
      <vt:lpstr>PowerPoint Presentation</vt:lpstr>
      <vt:lpstr>PowerPoint Presentation</vt:lpstr>
      <vt:lpstr>13. Tính toán chiếu sáng: Ước lượng số lượng đèn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Lê Hải Sơn</dc:creator>
  <cp:lastModifiedBy>dungnt</cp:lastModifiedBy>
  <cp:revision>83</cp:revision>
  <dcterms:created xsi:type="dcterms:W3CDTF">2020-11-16T09:45:41Z</dcterms:created>
  <dcterms:modified xsi:type="dcterms:W3CDTF">2020-11-25T12:08:18Z</dcterms:modified>
</cp:coreProperties>
</file>