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3" r:id="rId5"/>
    <p:sldId id="275" r:id="rId6"/>
    <p:sldId id="271" r:id="rId7"/>
    <p:sldId id="258" r:id="rId8"/>
    <p:sldId id="276" r:id="rId9"/>
    <p:sldId id="25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9E5D9F-83EA-468A-AA2F-7A0EDAE14770}"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EDF97-B044-4EC6-BFE0-EAD806D0889A}" type="slidenum">
              <a:rPr lang="en-US" smtClean="0"/>
              <a:t>‹#›</a:t>
            </a:fld>
            <a:endParaRPr lang="en-US"/>
          </a:p>
        </p:txBody>
      </p:sp>
    </p:spTree>
    <p:extLst>
      <p:ext uri="{BB962C8B-B14F-4D97-AF65-F5344CB8AC3E}">
        <p14:creationId xmlns:p14="http://schemas.microsoft.com/office/powerpoint/2010/main" val="172744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E5D9F-83EA-468A-AA2F-7A0EDAE14770}"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EDF97-B044-4EC6-BFE0-EAD806D0889A}" type="slidenum">
              <a:rPr lang="en-US" smtClean="0"/>
              <a:t>‹#›</a:t>
            </a:fld>
            <a:endParaRPr lang="en-US"/>
          </a:p>
        </p:txBody>
      </p:sp>
    </p:spTree>
    <p:extLst>
      <p:ext uri="{BB962C8B-B14F-4D97-AF65-F5344CB8AC3E}">
        <p14:creationId xmlns:p14="http://schemas.microsoft.com/office/powerpoint/2010/main" val="2762408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E5D9F-83EA-468A-AA2F-7A0EDAE14770}"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EDF97-B044-4EC6-BFE0-EAD806D0889A}" type="slidenum">
              <a:rPr lang="en-US" smtClean="0"/>
              <a:t>‹#›</a:t>
            </a:fld>
            <a:endParaRPr lang="en-US"/>
          </a:p>
        </p:txBody>
      </p:sp>
    </p:spTree>
    <p:extLst>
      <p:ext uri="{BB962C8B-B14F-4D97-AF65-F5344CB8AC3E}">
        <p14:creationId xmlns:p14="http://schemas.microsoft.com/office/powerpoint/2010/main" val="2390210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E5D9F-83EA-468A-AA2F-7A0EDAE14770}"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EDF97-B044-4EC6-BFE0-EAD806D0889A}" type="slidenum">
              <a:rPr lang="en-US" smtClean="0"/>
              <a:t>‹#›</a:t>
            </a:fld>
            <a:endParaRPr lang="en-US"/>
          </a:p>
        </p:txBody>
      </p:sp>
    </p:spTree>
    <p:extLst>
      <p:ext uri="{BB962C8B-B14F-4D97-AF65-F5344CB8AC3E}">
        <p14:creationId xmlns:p14="http://schemas.microsoft.com/office/powerpoint/2010/main" val="3463687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9E5D9F-83EA-468A-AA2F-7A0EDAE14770}"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EDF97-B044-4EC6-BFE0-EAD806D0889A}" type="slidenum">
              <a:rPr lang="en-US" smtClean="0"/>
              <a:t>‹#›</a:t>
            </a:fld>
            <a:endParaRPr lang="en-US"/>
          </a:p>
        </p:txBody>
      </p:sp>
    </p:spTree>
    <p:extLst>
      <p:ext uri="{BB962C8B-B14F-4D97-AF65-F5344CB8AC3E}">
        <p14:creationId xmlns:p14="http://schemas.microsoft.com/office/powerpoint/2010/main" val="2764693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9E5D9F-83EA-468A-AA2F-7A0EDAE14770}" type="datetimeFigureOut">
              <a:rPr lang="en-US" smtClean="0"/>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EDF97-B044-4EC6-BFE0-EAD806D0889A}" type="slidenum">
              <a:rPr lang="en-US" smtClean="0"/>
              <a:t>‹#›</a:t>
            </a:fld>
            <a:endParaRPr lang="en-US"/>
          </a:p>
        </p:txBody>
      </p:sp>
    </p:spTree>
    <p:extLst>
      <p:ext uri="{BB962C8B-B14F-4D97-AF65-F5344CB8AC3E}">
        <p14:creationId xmlns:p14="http://schemas.microsoft.com/office/powerpoint/2010/main" val="122757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9E5D9F-83EA-468A-AA2F-7A0EDAE14770}" type="datetimeFigureOut">
              <a:rPr lang="en-US" smtClean="0"/>
              <a:t>11/11/2020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EDF97-B044-4EC6-BFE0-EAD806D0889A}" type="slidenum">
              <a:rPr lang="en-US" smtClean="0"/>
              <a:t>‹#›</a:t>
            </a:fld>
            <a:endParaRPr lang="en-US"/>
          </a:p>
        </p:txBody>
      </p:sp>
    </p:spTree>
    <p:extLst>
      <p:ext uri="{BB962C8B-B14F-4D97-AF65-F5344CB8AC3E}">
        <p14:creationId xmlns:p14="http://schemas.microsoft.com/office/powerpoint/2010/main" val="376782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9E5D9F-83EA-468A-AA2F-7A0EDAE14770}" type="datetimeFigureOut">
              <a:rPr lang="en-US" smtClean="0"/>
              <a:t>11/11/2020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EDF97-B044-4EC6-BFE0-EAD806D0889A}" type="slidenum">
              <a:rPr lang="en-US" smtClean="0"/>
              <a:t>‹#›</a:t>
            </a:fld>
            <a:endParaRPr lang="en-US"/>
          </a:p>
        </p:txBody>
      </p:sp>
    </p:spTree>
    <p:extLst>
      <p:ext uri="{BB962C8B-B14F-4D97-AF65-F5344CB8AC3E}">
        <p14:creationId xmlns:p14="http://schemas.microsoft.com/office/powerpoint/2010/main" val="161030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E5D9F-83EA-468A-AA2F-7A0EDAE14770}" type="datetimeFigureOut">
              <a:rPr lang="en-US" smtClean="0"/>
              <a:t>11/11/2020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EDF97-B044-4EC6-BFE0-EAD806D0889A}" type="slidenum">
              <a:rPr lang="en-US" smtClean="0"/>
              <a:t>‹#›</a:t>
            </a:fld>
            <a:endParaRPr lang="en-US"/>
          </a:p>
        </p:txBody>
      </p:sp>
    </p:spTree>
    <p:extLst>
      <p:ext uri="{BB962C8B-B14F-4D97-AF65-F5344CB8AC3E}">
        <p14:creationId xmlns:p14="http://schemas.microsoft.com/office/powerpoint/2010/main" val="2109403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9E5D9F-83EA-468A-AA2F-7A0EDAE14770}" type="datetimeFigureOut">
              <a:rPr lang="en-US" smtClean="0"/>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EDF97-B044-4EC6-BFE0-EAD806D0889A}" type="slidenum">
              <a:rPr lang="en-US" smtClean="0"/>
              <a:t>‹#›</a:t>
            </a:fld>
            <a:endParaRPr lang="en-US"/>
          </a:p>
        </p:txBody>
      </p:sp>
    </p:spTree>
    <p:extLst>
      <p:ext uri="{BB962C8B-B14F-4D97-AF65-F5344CB8AC3E}">
        <p14:creationId xmlns:p14="http://schemas.microsoft.com/office/powerpoint/2010/main" val="2989350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9E5D9F-83EA-468A-AA2F-7A0EDAE14770}" type="datetimeFigureOut">
              <a:rPr lang="en-US" smtClean="0"/>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EDF97-B044-4EC6-BFE0-EAD806D0889A}" type="slidenum">
              <a:rPr lang="en-US" smtClean="0"/>
              <a:t>‹#›</a:t>
            </a:fld>
            <a:endParaRPr lang="en-US"/>
          </a:p>
        </p:txBody>
      </p:sp>
    </p:spTree>
    <p:extLst>
      <p:ext uri="{BB962C8B-B14F-4D97-AF65-F5344CB8AC3E}">
        <p14:creationId xmlns:p14="http://schemas.microsoft.com/office/powerpoint/2010/main" val="1106528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E5D9F-83EA-468A-AA2F-7A0EDAE14770}" type="datetimeFigureOut">
              <a:rPr lang="en-US" smtClean="0"/>
              <a:t>11/11/2020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EDF97-B044-4EC6-BFE0-EAD806D0889A}" type="slidenum">
              <a:rPr lang="en-US" smtClean="0"/>
              <a:t>‹#›</a:t>
            </a:fld>
            <a:endParaRPr lang="en-US"/>
          </a:p>
        </p:txBody>
      </p:sp>
    </p:spTree>
    <p:extLst>
      <p:ext uri="{BB962C8B-B14F-4D97-AF65-F5344CB8AC3E}">
        <p14:creationId xmlns:p14="http://schemas.microsoft.com/office/powerpoint/2010/main" val="1741562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667125" cy="885825"/>
          </a:xfrm>
          <a:prstGeom prst="rect">
            <a:avLst/>
          </a:prstGeom>
        </p:spPr>
      </p:pic>
      <p:sp>
        <p:nvSpPr>
          <p:cNvPr id="6" name="TextBox 5"/>
          <p:cNvSpPr txBox="1"/>
          <p:nvPr/>
        </p:nvSpPr>
        <p:spPr>
          <a:xfrm>
            <a:off x="2588587" y="1671114"/>
            <a:ext cx="6549791" cy="584775"/>
          </a:xfrm>
          <a:prstGeom prst="rect">
            <a:avLst/>
          </a:prstGeom>
          <a:noFill/>
        </p:spPr>
        <p:txBody>
          <a:bodyPr wrap="square" rtlCol="0">
            <a:spAutoFit/>
          </a:bodyPr>
          <a:lstStyle/>
          <a:p>
            <a:pPr algn="ctr"/>
            <a:r>
              <a:rPr lang="en-US" sz="3200" smtClean="0">
                <a:solidFill>
                  <a:srgbClr val="FFC000"/>
                </a:solidFill>
                <a:latin typeface="Times New Roman" panose="02020603050405020304" pitchFamily="18" charset="0"/>
                <a:cs typeface="Times New Roman" panose="02020603050405020304" pitchFamily="18" charset="0"/>
              </a:rPr>
              <a:t>GIỚI THIỆU THIẾT BỊ CẢM BIẾN</a:t>
            </a:r>
            <a:endParaRPr lang="en-US" sz="3200" dirty="0" smtClean="0">
              <a:solidFill>
                <a:srgbClr val="FFC000"/>
              </a:solidFill>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2086" y="3681126"/>
            <a:ext cx="2468269" cy="227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4"/>
          <a:stretch>
            <a:fillRect/>
          </a:stretch>
        </p:blipFill>
        <p:spPr>
          <a:xfrm>
            <a:off x="6242940" y="3681126"/>
            <a:ext cx="3174732" cy="2274679"/>
          </a:xfrm>
          <a:prstGeom prst="rect">
            <a:avLst/>
          </a:prstGeom>
        </p:spPr>
      </p:pic>
    </p:spTree>
    <p:extLst>
      <p:ext uri="{BB962C8B-B14F-4D97-AF65-F5344CB8AC3E}">
        <p14:creationId xmlns:p14="http://schemas.microsoft.com/office/powerpoint/2010/main" val="1615297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667125" cy="885825"/>
          </a:xfrm>
          <a:prstGeom prst="rect">
            <a:avLst/>
          </a:prstGeom>
        </p:spPr>
      </p:pic>
      <p:sp>
        <p:nvSpPr>
          <p:cNvPr id="6" name="TextBox 5"/>
          <p:cNvSpPr txBox="1"/>
          <p:nvPr/>
        </p:nvSpPr>
        <p:spPr>
          <a:xfrm>
            <a:off x="0" y="1050372"/>
            <a:ext cx="4454107" cy="584775"/>
          </a:xfrm>
          <a:prstGeom prst="rect">
            <a:avLst/>
          </a:prstGeom>
          <a:noFill/>
        </p:spPr>
        <p:txBody>
          <a:bodyPr wrap="square" rtlCol="0">
            <a:spAutoFit/>
          </a:bodyPr>
          <a:lstStyle/>
          <a:p>
            <a:pPr algn="ctr"/>
            <a:r>
              <a:rPr lang="en-US" sz="3200" smtClean="0">
                <a:solidFill>
                  <a:srgbClr val="FFC000"/>
                </a:solidFill>
                <a:latin typeface="Times New Roman" panose="02020603050405020304" pitchFamily="18" charset="0"/>
                <a:cs typeface="Times New Roman" panose="02020603050405020304" pitchFamily="18" charset="0"/>
              </a:rPr>
              <a:t>ĐUI CẢM BIẾN </a:t>
            </a:r>
          </a:p>
        </p:txBody>
      </p:sp>
      <p:graphicFrame>
        <p:nvGraphicFramePr>
          <p:cNvPr id="9" name="Table 8"/>
          <p:cNvGraphicFramePr>
            <a:graphicFrameLocks noGrp="1"/>
          </p:cNvGraphicFramePr>
          <p:nvPr>
            <p:extLst>
              <p:ext uri="{D42A27DB-BD31-4B8C-83A1-F6EECF244321}">
                <p14:modId xmlns:p14="http://schemas.microsoft.com/office/powerpoint/2010/main" val="381350064"/>
              </p:ext>
            </p:extLst>
          </p:nvPr>
        </p:nvGraphicFramePr>
        <p:xfrm>
          <a:off x="1331344" y="2094864"/>
          <a:ext cx="4865299" cy="2595880"/>
        </p:xfrm>
        <a:graphic>
          <a:graphicData uri="http://schemas.openxmlformats.org/drawingml/2006/table">
            <a:tbl>
              <a:tblPr firstRow="1" bandRow="1">
                <a:tableStyleId>{2D5ABB26-0587-4C30-8999-92F81FD0307C}</a:tableStyleId>
              </a:tblPr>
              <a:tblGrid>
                <a:gridCol w="2294627">
                  <a:extLst>
                    <a:ext uri="{9D8B030D-6E8A-4147-A177-3AD203B41FA5}">
                      <a16:colId xmlns:a16="http://schemas.microsoft.com/office/drawing/2014/main" val="1560600186"/>
                    </a:ext>
                  </a:extLst>
                </a:gridCol>
                <a:gridCol w="2570672">
                  <a:extLst>
                    <a:ext uri="{9D8B030D-6E8A-4147-A177-3AD203B41FA5}">
                      <a16:colId xmlns:a16="http://schemas.microsoft.com/office/drawing/2014/main" val="1967512865"/>
                    </a:ext>
                  </a:extLst>
                </a:gridCol>
              </a:tblGrid>
              <a:tr h="370840">
                <a:tc>
                  <a:txBody>
                    <a:bodyPr/>
                    <a:lstStyle/>
                    <a:p>
                      <a:pPr algn="ctr"/>
                      <a:r>
                        <a:rPr lang="en-US" dirty="0" smtClean="0">
                          <a:latin typeface="Times New Roman" panose="02020603050405020304" pitchFamily="18" charset="0"/>
                          <a:cs typeface="Times New Roman" panose="02020603050405020304" pitchFamily="18" charset="0"/>
                        </a:rPr>
                        <a:t>Model</a:t>
                      </a:r>
                      <a:endParaRPr lang="en-US" dirty="0">
                        <a:latin typeface="Times New Roman" panose="02020603050405020304" pitchFamily="18" charset="0"/>
                        <a:cs typeface="Times New Roman" panose="02020603050405020304"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smtClean="0">
                          <a:solidFill>
                            <a:schemeClr val="tx1"/>
                          </a:solidFill>
                          <a:latin typeface="Times New Roman" panose="02020603050405020304" pitchFamily="18" charset="0"/>
                          <a:cs typeface="Times New Roman" panose="02020603050405020304" pitchFamily="18" charset="0"/>
                        </a:rPr>
                        <a:t>ĐCB01.PIR</a:t>
                      </a:r>
                      <a:r>
                        <a:rPr lang="en-US" b="1" baseline="0" smtClean="0">
                          <a:solidFill>
                            <a:schemeClr val="tx1"/>
                          </a:solidFill>
                          <a:latin typeface="Times New Roman" panose="02020603050405020304" pitchFamily="18" charset="0"/>
                          <a:cs typeface="Times New Roman" panose="02020603050405020304" pitchFamily="18" charset="0"/>
                        </a:rPr>
                        <a:t> E27/60W</a:t>
                      </a:r>
                      <a:endParaRPr lang="en-US" b="1" dirty="0" smtClean="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12682396"/>
                  </a:ext>
                </a:extLst>
              </a:tr>
              <a:tr h="370840">
                <a:tc>
                  <a:txBody>
                    <a:bodyPr/>
                    <a:lstStyle/>
                    <a:p>
                      <a:r>
                        <a:rPr lang="en-US" smtClean="0">
                          <a:latin typeface="Times New Roman" panose="02020603050405020304" pitchFamily="18" charset="0"/>
                          <a:cs typeface="Times New Roman" panose="02020603050405020304" pitchFamily="18" charset="0"/>
                        </a:rPr>
                        <a:t>Dải</a:t>
                      </a:r>
                      <a:r>
                        <a:rPr lang="en-US" baseline="0" smtClean="0">
                          <a:latin typeface="Times New Roman" panose="02020603050405020304" pitchFamily="18" charset="0"/>
                          <a:cs typeface="Times New Roman" panose="02020603050405020304" pitchFamily="18" charset="0"/>
                        </a:rPr>
                        <a:t> điện áp hoạt động</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mtClean="0">
                          <a:latin typeface="Times New Roman" panose="02020603050405020304" pitchFamily="18" charset="0"/>
                          <a:cs typeface="Times New Roman" panose="02020603050405020304" pitchFamily="18" charset="0"/>
                        </a:rPr>
                        <a:t>(180 </a:t>
                      </a:r>
                      <a:r>
                        <a:rPr lang="en-US" sz="1800" b="0" i="0" kern="1200" baseline="0" smtClean="0">
                          <a:solidFill>
                            <a:schemeClr val="tx1"/>
                          </a:solidFill>
                          <a:effectLst/>
                          <a:latin typeface="Times New Roman" panose="02020603050405020304" pitchFamily="18" charset="0"/>
                          <a:ea typeface="+mn-ea"/>
                          <a:cs typeface="Times New Roman" panose="02020603050405020304" pitchFamily="18" charset="0"/>
                        </a:rPr>
                        <a:t>÷ 250) V</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29841980"/>
                  </a:ext>
                </a:extLst>
              </a:tr>
              <a:tr h="370840">
                <a:tc>
                  <a:txBody>
                    <a:bodyPr/>
                    <a:lstStyle/>
                    <a:p>
                      <a:r>
                        <a:rPr lang="en-US" smtClean="0">
                          <a:latin typeface="Times New Roman" panose="02020603050405020304" pitchFamily="18" charset="0"/>
                          <a:cs typeface="Times New Roman" panose="02020603050405020304" pitchFamily="18" charset="0"/>
                        </a:rPr>
                        <a:t>Tải</a:t>
                      </a:r>
                      <a:r>
                        <a:rPr lang="en-US" baseline="0" smtClean="0">
                          <a:latin typeface="Times New Roman" panose="02020603050405020304" pitchFamily="18" charset="0"/>
                          <a:cs typeface="Times New Roman" panose="02020603050405020304" pitchFamily="18" charset="0"/>
                        </a:rPr>
                        <a:t> công công suất</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800" b="0" i="0" kern="1200" smtClean="0">
                          <a:solidFill>
                            <a:schemeClr val="tx1"/>
                          </a:solidFill>
                          <a:effectLst/>
                          <a:latin typeface="Times New Roman" panose="02020603050405020304" pitchFamily="18" charset="0"/>
                          <a:ea typeface="+mn-ea"/>
                          <a:cs typeface="Times New Roman" panose="02020603050405020304" pitchFamily="18" charset="0"/>
                        </a:rPr>
                        <a:t>≤ 60W</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58543802"/>
                  </a:ext>
                </a:extLst>
              </a:tr>
              <a:tr h="370840">
                <a:tc>
                  <a:txBody>
                    <a:bodyPr/>
                    <a:lstStyle/>
                    <a:p>
                      <a:r>
                        <a:rPr lang="en-US" smtClean="0">
                          <a:latin typeface="Times New Roman" panose="02020603050405020304" pitchFamily="18" charset="0"/>
                          <a:cs typeface="Times New Roman" panose="02020603050405020304" pitchFamily="18" charset="0"/>
                        </a:rPr>
                        <a:t>Kiểu</a:t>
                      </a:r>
                      <a:r>
                        <a:rPr lang="en-US" baseline="0" smtClean="0">
                          <a:latin typeface="Times New Roman" panose="02020603050405020304" pitchFamily="18" charset="0"/>
                          <a:cs typeface="Times New Roman" panose="02020603050405020304" pitchFamily="18" charset="0"/>
                        </a:rPr>
                        <a:t> đầu đèn</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800" b="0" i="0" kern="1200" smtClean="0">
                          <a:solidFill>
                            <a:schemeClr val="tx1"/>
                          </a:solidFill>
                          <a:effectLst/>
                          <a:latin typeface="Times New Roman" panose="02020603050405020304" pitchFamily="18" charset="0"/>
                          <a:ea typeface="+mn-ea"/>
                          <a:cs typeface="Times New Roman" panose="02020603050405020304" pitchFamily="18" charset="0"/>
                        </a:rPr>
                        <a:t>E27</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76596161"/>
                  </a:ext>
                </a:extLst>
              </a:tr>
              <a:tr h="370840">
                <a:tc>
                  <a:txBody>
                    <a:bodyPr/>
                    <a:lstStyle/>
                    <a:p>
                      <a:r>
                        <a:rPr lang="en-US" smtClean="0">
                          <a:latin typeface="Times New Roman" panose="02020603050405020304" pitchFamily="18" charset="0"/>
                          <a:cs typeface="Times New Roman" panose="02020603050405020304" pitchFamily="18" charset="0"/>
                        </a:rPr>
                        <a:t>Tuổi</a:t>
                      </a:r>
                      <a:r>
                        <a:rPr lang="en-US" baseline="0" smtClean="0">
                          <a:latin typeface="Times New Roman" panose="02020603050405020304" pitchFamily="18" charset="0"/>
                          <a:cs typeface="Times New Roman" panose="02020603050405020304" pitchFamily="18" charset="0"/>
                        </a:rPr>
                        <a:t> thọ</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mtClean="0">
                          <a:latin typeface="Times New Roman" panose="02020603050405020304" pitchFamily="18" charset="0"/>
                          <a:cs typeface="Times New Roman" panose="02020603050405020304" pitchFamily="18" charset="0"/>
                        </a:rPr>
                        <a:t>30.000 h</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00152624"/>
                  </a:ext>
                </a:extLst>
              </a:tr>
              <a:tr h="370840">
                <a:tc>
                  <a:txBody>
                    <a:bodyPr/>
                    <a:lstStyle/>
                    <a:p>
                      <a:r>
                        <a:rPr lang="en-US" smtClean="0">
                          <a:latin typeface="Times New Roman" panose="02020603050405020304" pitchFamily="18" charset="0"/>
                          <a:cs typeface="Times New Roman" panose="02020603050405020304" pitchFamily="18" charset="0"/>
                        </a:rPr>
                        <a:t>Vật</a:t>
                      </a:r>
                      <a:r>
                        <a:rPr lang="en-US" baseline="0" smtClean="0">
                          <a:latin typeface="Times New Roman" panose="02020603050405020304" pitchFamily="18" charset="0"/>
                          <a:cs typeface="Times New Roman" panose="02020603050405020304" pitchFamily="18" charset="0"/>
                        </a:rPr>
                        <a:t> liệu</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mtClean="0">
                          <a:latin typeface="Times New Roman" panose="02020603050405020304" pitchFamily="18" charset="0"/>
                          <a:cs typeface="Times New Roman" panose="02020603050405020304" pitchFamily="18" charset="0"/>
                        </a:rPr>
                        <a:t>Nhựa</a:t>
                      </a:r>
                      <a:r>
                        <a:rPr lang="en-US" baseline="0" smtClean="0">
                          <a:latin typeface="Times New Roman" panose="02020603050405020304" pitchFamily="18" charset="0"/>
                          <a:cs typeface="Times New Roman" panose="02020603050405020304" pitchFamily="18" charset="0"/>
                        </a:rPr>
                        <a:t> ABS</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26775843"/>
                  </a:ext>
                </a:extLst>
              </a:tr>
              <a:tr h="370840">
                <a:tc>
                  <a:txBody>
                    <a:bodyPr/>
                    <a:lstStyle/>
                    <a:p>
                      <a:r>
                        <a:rPr lang="en-US" smtClean="0">
                          <a:latin typeface="Times New Roman" panose="02020603050405020304" pitchFamily="18" charset="0"/>
                          <a:cs typeface="Times New Roman" panose="02020603050405020304" pitchFamily="18" charset="0"/>
                        </a:rPr>
                        <a:t>Kích</a:t>
                      </a:r>
                      <a:r>
                        <a:rPr lang="en-US" baseline="0" smtClean="0">
                          <a:latin typeface="Times New Roman" panose="02020603050405020304" pitchFamily="18" charset="0"/>
                          <a:cs typeface="Times New Roman" panose="02020603050405020304" pitchFamily="18" charset="0"/>
                        </a:rPr>
                        <a:t> thước</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800" b="0" i="0" kern="1200" smtClean="0">
                          <a:solidFill>
                            <a:schemeClr val="tx1"/>
                          </a:solidFill>
                          <a:effectLst/>
                          <a:latin typeface="Times New Roman" panose="02020603050405020304" pitchFamily="18" charset="0"/>
                          <a:ea typeface="+mn-ea"/>
                          <a:cs typeface="Times New Roman" panose="02020603050405020304" pitchFamily="18" charset="0"/>
                        </a:rPr>
                        <a:t>100x73x64 mm</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00854923"/>
                  </a:ext>
                </a:extLst>
              </a:tr>
            </a:tbl>
          </a:graphicData>
        </a:graphic>
      </p:graphicFrame>
      <p:pic>
        <p:nvPicPr>
          <p:cNvPr id="5" name="Picture 4"/>
          <p:cNvPicPr>
            <a:picLocks noChangeAspect="1"/>
          </p:cNvPicPr>
          <p:nvPr/>
        </p:nvPicPr>
        <p:blipFill>
          <a:blip r:embed="rId3"/>
          <a:stretch>
            <a:fillRect/>
          </a:stretch>
        </p:blipFill>
        <p:spPr>
          <a:xfrm>
            <a:off x="8239323" y="1498788"/>
            <a:ext cx="2103394" cy="3666105"/>
          </a:xfrm>
          <a:prstGeom prst="rect">
            <a:avLst/>
          </a:prstGeom>
        </p:spPr>
      </p:pic>
      <p:sp>
        <p:nvSpPr>
          <p:cNvPr id="10" name="Curved Down Arrow 9"/>
          <p:cNvSpPr/>
          <p:nvPr/>
        </p:nvSpPr>
        <p:spPr>
          <a:xfrm>
            <a:off x="8462513" y="3258935"/>
            <a:ext cx="1440611" cy="48307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8384362" y="930172"/>
            <a:ext cx="1813317" cy="307777"/>
          </a:xfrm>
          <a:prstGeom prst="rect">
            <a:avLst/>
          </a:prstGeom>
          <a:noFill/>
        </p:spPr>
        <p:txBody>
          <a:bodyPr wrap="none" rtlCol="0">
            <a:spAutoFit/>
          </a:bodyPr>
          <a:lstStyle/>
          <a:p>
            <a:r>
              <a:rPr lang="en-US" sz="1400" smtClean="0">
                <a:solidFill>
                  <a:schemeClr val="accent1">
                    <a:lumMod val="75000"/>
                  </a:schemeClr>
                </a:solidFill>
                <a:latin typeface="Times New Roman" panose="02020603050405020304" pitchFamily="18" charset="0"/>
                <a:cs typeface="Times New Roman" panose="02020603050405020304" pitchFamily="18" charset="0"/>
              </a:rPr>
              <a:t>Xoay dọc theo các nấc</a:t>
            </a:r>
            <a:endParaRPr lang="en-US" sz="140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55858" y="5240387"/>
            <a:ext cx="10789552" cy="584775"/>
          </a:xfrm>
          <a:prstGeom prst="rect">
            <a:avLst/>
          </a:prstGeom>
          <a:noFill/>
        </p:spPr>
        <p:txBody>
          <a:bodyPr wrap="square" rtlCol="0">
            <a:spAutoFit/>
          </a:bodyPr>
          <a:lstStyle/>
          <a:p>
            <a:pPr marL="285750" indent="-285750">
              <a:buFont typeface="Arial" panose="020B0604020202020204" pitchFamily="34" charset="0"/>
              <a:buChar char="•"/>
            </a:pPr>
            <a:r>
              <a:rPr lang="en-US" sz="1600" smtClean="0">
                <a:latin typeface="Times New Roman" panose="02020603050405020304" pitchFamily="18" charset="0"/>
                <a:cs typeface="Times New Roman" panose="02020603050405020304" pitchFamily="18" charset="0"/>
              </a:rPr>
              <a:t>Khi cường độ ánh sáng môi trường nhỏ hơn mức cảm biến cài đặt và phát hiện chuyển động trong phạm vi hoạt động của cảm biến, đèn sáng</a:t>
            </a:r>
            <a:endParaRPr lang="en-US" sz="1600">
              <a:latin typeface="Times New Roman" panose="02020603050405020304" pitchFamily="18" charset="0"/>
              <a:cs typeface="Times New Roman" panose="02020603050405020304" pitchFamily="18" charset="0"/>
            </a:endParaRPr>
          </a:p>
        </p:txBody>
      </p:sp>
      <p:sp>
        <p:nvSpPr>
          <p:cNvPr id="13" name="TextBox 12"/>
          <p:cNvSpPr txBox="1"/>
          <p:nvPr/>
        </p:nvSpPr>
        <p:spPr>
          <a:xfrm>
            <a:off x="755858" y="5762633"/>
            <a:ext cx="10789552" cy="584775"/>
          </a:xfrm>
          <a:prstGeom prst="rect">
            <a:avLst/>
          </a:prstGeom>
          <a:noFill/>
        </p:spPr>
        <p:txBody>
          <a:bodyPr wrap="square" rtlCol="0">
            <a:spAutoFit/>
          </a:bodyPr>
          <a:lstStyle/>
          <a:p>
            <a:pPr marL="285750" indent="-285750">
              <a:buFont typeface="Arial" panose="020B0604020202020204" pitchFamily="34" charset="0"/>
              <a:buChar char="•"/>
            </a:pPr>
            <a:r>
              <a:rPr lang="en-US" sz="1600" smtClean="0">
                <a:latin typeface="Times New Roman" panose="02020603050405020304" pitchFamily="18" charset="0"/>
                <a:cs typeface="Times New Roman" panose="02020603050405020304" pitchFamily="18" charset="0"/>
              </a:rPr>
              <a:t>Sau khoảng thời gian cài đặt nếu không phát hiện chuyển động trong phạm vi hoạt động của cảm biến, cảm biến sẽ tự động tắt đèn</a:t>
            </a:r>
            <a:endParaRPr lang="en-US" sz="1600">
              <a:latin typeface="Times New Roman" panose="02020603050405020304" pitchFamily="18" charset="0"/>
              <a:cs typeface="Times New Roman" panose="02020603050405020304" pitchFamily="18" charset="0"/>
            </a:endParaRPr>
          </a:p>
        </p:txBody>
      </p:sp>
      <p:sp>
        <p:nvSpPr>
          <p:cNvPr id="14" name="TextBox 13"/>
          <p:cNvSpPr txBox="1"/>
          <p:nvPr/>
        </p:nvSpPr>
        <p:spPr>
          <a:xfrm>
            <a:off x="755858" y="6284879"/>
            <a:ext cx="10789552" cy="338554"/>
          </a:xfrm>
          <a:prstGeom prst="rect">
            <a:avLst/>
          </a:prstGeom>
          <a:noFill/>
        </p:spPr>
        <p:txBody>
          <a:bodyPr wrap="square" rtlCol="0">
            <a:spAutoFit/>
          </a:bodyPr>
          <a:lstStyle/>
          <a:p>
            <a:pPr marL="285750" indent="-285750">
              <a:buFont typeface="Arial" panose="020B0604020202020204" pitchFamily="34" charset="0"/>
              <a:buChar char="•"/>
            </a:pPr>
            <a:r>
              <a:rPr lang="en-US" sz="1600" smtClean="0">
                <a:latin typeface="Times New Roman" panose="02020603050405020304" pitchFamily="18" charset="0"/>
                <a:cs typeface="Times New Roman" panose="02020603050405020304" pitchFamily="18" charset="0"/>
              </a:rPr>
              <a:t>Điều chỉnh được góc chiếu sáng của đèn theo nhu cầu sử dụng</a:t>
            </a:r>
            <a:endParaRPr lang="en-US" sz="1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5405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667125" cy="885825"/>
          </a:xfrm>
          <a:prstGeom prst="rect">
            <a:avLst/>
          </a:prstGeom>
        </p:spPr>
      </p:pic>
      <p:pic>
        <p:nvPicPr>
          <p:cNvPr id="16" name="Picture 15"/>
          <p:cNvPicPr/>
          <p:nvPr/>
        </p:nvPicPr>
        <p:blipFill rotWithShape="1">
          <a:blip r:embed="rId3"/>
          <a:srcRect l="2323"/>
          <a:stretch/>
        </p:blipFill>
        <p:spPr>
          <a:xfrm>
            <a:off x="7447429" y="3804522"/>
            <a:ext cx="4633056" cy="2781891"/>
          </a:xfrm>
          <a:prstGeom prst="rect">
            <a:avLst/>
          </a:prstGeom>
        </p:spPr>
      </p:pic>
      <p:pic>
        <p:nvPicPr>
          <p:cNvPr id="17" name="Picture 16"/>
          <p:cNvPicPr/>
          <p:nvPr/>
        </p:nvPicPr>
        <p:blipFill>
          <a:blip r:embed="rId4"/>
          <a:stretch>
            <a:fillRect/>
          </a:stretch>
        </p:blipFill>
        <p:spPr>
          <a:xfrm>
            <a:off x="8203710" y="920603"/>
            <a:ext cx="3717986" cy="2883919"/>
          </a:xfrm>
          <a:prstGeom prst="rect">
            <a:avLst/>
          </a:prstGeom>
        </p:spPr>
      </p:pic>
      <p:pic>
        <p:nvPicPr>
          <p:cNvPr id="19" name="Picture 18"/>
          <p:cNvPicPr>
            <a:picLocks noChangeAspect="1"/>
          </p:cNvPicPr>
          <p:nvPr/>
        </p:nvPicPr>
        <p:blipFill>
          <a:blip r:embed="rId5"/>
          <a:stretch>
            <a:fillRect/>
          </a:stretch>
        </p:blipFill>
        <p:spPr>
          <a:xfrm>
            <a:off x="980506" y="1492961"/>
            <a:ext cx="2585575" cy="4506521"/>
          </a:xfrm>
          <a:prstGeom prst="rect">
            <a:avLst/>
          </a:prstGeom>
        </p:spPr>
      </p:pic>
      <p:cxnSp>
        <p:nvCxnSpPr>
          <p:cNvPr id="20" name="Straight Arrow Connector 19"/>
          <p:cNvCxnSpPr/>
          <p:nvPr/>
        </p:nvCxnSpPr>
        <p:spPr>
          <a:xfrm>
            <a:off x="2833820" y="5243789"/>
            <a:ext cx="1023731" cy="66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890121" y="5089900"/>
            <a:ext cx="1037463" cy="307777"/>
          </a:xfrm>
          <a:prstGeom prst="rect">
            <a:avLst/>
          </a:prstGeom>
          <a:noFill/>
        </p:spPr>
        <p:txBody>
          <a:bodyPr wrap="none" rtlCol="0">
            <a:spAutoFit/>
          </a:bodyPr>
          <a:lstStyle/>
          <a:p>
            <a:r>
              <a:rPr lang="en-US" sz="1400" smtClean="0">
                <a:solidFill>
                  <a:schemeClr val="accent1">
                    <a:lumMod val="75000"/>
                  </a:schemeClr>
                </a:solidFill>
                <a:latin typeface="Times New Roman" panose="02020603050405020304" pitchFamily="18" charset="0"/>
                <a:cs typeface="Times New Roman" panose="02020603050405020304" pitchFamily="18" charset="0"/>
              </a:rPr>
              <a:t>3s - 15 phút</a:t>
            </a:r>
            <a:endParaRPr lang="en-US" sz="140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2168253" y="5059032"/>
            <a:ext cx="665567" cy="307777"/>
          </a:xfrm>
          <a:prstGeom prst="rect">
            <a:avLst/>
          </a:prstGeom>
          <a:noFill/>
        </p:spPr>
        <p:txBody>
          <a:bodyPr wrap="none" rtlCol="0">
            <a:spAutoFit/>
          </a:bodyPr>
          <a:lstStyle/>
          <a:p>
            <a:r>
              <a:rPr lang="en-US" sz="1400" b="1" smtClean="0">
                <a:solidFill>
                  <a:srgbClr val="FF0000"/>
                </a:solidFill>
                <a:latin typeface="Times New Roman" panose="02020603050405020304" pitchFamily="18" charset="0"/>
                <a:cs typeface="Times New Roman" panose="02020603050405020304" pitchFamily="18" charset="0"/>
              </a:rPr>
              <a:t>TIME</a:t>
            </a:r>
            <a:endParaRPr lang="en-US" sz="1400" b="1">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2168253" y="5256956"/>
            <a:ext cx="534121" cy="307777"/>
          </a:xfrm>
          <a:prstGeom prst="rect">
            <a:avLst/>
          </a:prstGeom>
          <a:noFill/>
        </p:spPr>
        <p:txBody>
          <a:bodyPr wrap="none" rtlCol="0">
            <a:spAutoFit/>
          </a:bodyPr>
          <a:lstStyle/>
          <a:p>
            <a:r>
              <a:rPr lang="en-US" sz="1400" b="1" smtClean="0">
                <a:solidFill>
                  <a:srgbClr val="FF0000"/>
                </a:solidFill>
                <a:latin typeface="Times New Roman" panose="02020603050405020304" pitchFamily="18" charset="0"/>
                <a:cs typeface="Times New Roman" panose="02020603050405020304" pitchFamily="18" charset="0"/>
              </a:rPr>
              <a:t>SEN</a:t>
            </a:r>
            <a:endParaRPr lang="en-US" sz="1400" b="1">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2163674" y="5457078"/>
            <a:ext cx="564578" cy="307777"/>
          </a:xfrm>
          <a:prstGeom prst="rect">
            <a:avLst/>
          </a:prstGeom>
          <a:noFill/>
        </p:spPr>
        <p:txBody>
          <a:bodyPr wrap="none" rtlCol="0">
            <a:spAutoFit/>
          </a:bodyPr>
          <a:lstStyle/>
          <a:p>
            <a:r>
              <a:rPr lang="en-US" sz="1400" b="1" smtClean="0">
                <a:solidFill>
                  <a:srgbClr val="FF0000"/>
                </a:solidFill>
                <a:latin typeface="Times New Roman" panose="02020603050405020304" pitchFamily="18" charset="0"/>
                <a:cs typeface="Times New Roman" panose="02020603050405020304" pitchFamily="18" charset="0"/>
              </a:rPr>
              <a:t>LUX</a:t>
            </a:r>
            <a:endParaRPr lang="en-US" sz="1400" b="1">
              <a:solidFill>
                <a:srgbClr val="FF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5681600" y="5195468"/>
            <a:ext cx="1683474" cy="523220"/>
          </a:xfrm>
          <a:prstGeom prst="rect">
            <a:avLst/>
          </a:prstGeom>
          <a:noFill/>
        </p:spPr>
        <p:txBody>
          <a:bodyPr wrap="none" rtlCol="0">
            <a:spAutoFit/>
          </a:bodyPr>
          <a:lstStyle/>
          <a:p>
            <a:r>
              <a:rPr lang="en-US" sz="1400" smtClean="0">
                <a:solidFill>
                  <a:schemeClr val="accent2">
                    <a:lumMod val="75000"/>
                  </a:schemeClr>
                </a:solidFill>
                <a:latin typeface="Times New Roman" panose="02020603050405020304" pitchFamily="18" charset="0"/>
                <a:cs typeface="Times New Roman" panose="02020603050405020304" pitchFamily="18" charset="0"/>
              </a:rPr>
              <a:t>Gắn tường: 3m – 6m</a:t>
            </a:r>
          </a:p>
          <a:p>
            <a:r>
              <a:rPr lang="en-US" sz="1400" smtClean="0">
                <a:solidFill>
                  <a:schemeClr val="accent2">
                    <a:lumMod val="75000"/>
                  </a:schemeClr>
                </a:solidFill>
                <a:latin typeface="Times New Roman" panose="02020603050405020304" pitchFamily="18" charset="0"/>
                <a:cs typeface="Times New Roman" panose="02020603050405020304" pitchFamily="18" charset="0"/>
              </a:rPr>
              <a:t>Gắn trần   : 3m – 6m</a:t>
            </a:r>
            <a:endParaRPr lang="en-US" sz="140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3863816" y="5504218"/>
            <a:ext cx="1609736" cy="307777"/>
          </a:xfrm>
          <a:prstGeom prst="rect">
            <a:avLst/>
          </a:prstGeom>
          <a:noFill/>
        </p:spPr>
        <p:txBody>
          <a:bodyPr wrap="none" rtlCol="0">
            <a:spAutoFit/>
          </a:bodyPr>
          <a:lstStyle/>
          <a:p>
            <a:r>
              <a:rPr lang="en-US" sz="1400" smtClean="0">
                <a:solidFill>
                  <a:schemeClr val="accent4">
                    <a:lumMod val="75000"/>
                  </a:schemeClr>
                </a:solidFill>
                <a:latin typeface="Times New Roman" panose="02020603050405020304" pitchFamily="18" charset="0"/>
                <a:cs typeface="Times New Roman" panose="02020603050405020304" pitchFamily="18" charset="0"/>
              </a:rPr>
              <a:t>30 lux – OFF Photo</a:t>
            </a:r>
          </a:p>
        </p:txBody>
      </p:sp>
      <p:cxnSp>
        <p:nvCxnSpPr>
          <p:cNvPr id="27" name="Straight Arrow Connector 26"/>
          <p:cNvCxnSpPr>
            <a:endCxn id="25" idx="1"/>
          </p:cNvCxnSpPr>
          <p:nvPr/>
        </p:nvCxnSpPr>
        <p:spPr>
          <a:xfrm>
            <a:off x="2833820" y="5457078"/>
            <a:ext cx="2847780"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829056" y="5654800"/>
            <a:ext cx="1028495" cy="0"/>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766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667125" cy="885825"/>
          </a:xfrm>
          <a:prstGeom prst="rect">
            <a:avLst/>
          </a:prstGeom>
        </p:spPr>
      </p:pic>
      <p:sp>
        <p:nvSpPr>
          <p:cNvPr id="3" name="TextBox 2"/>
          <p:cNvSpPr txBox="1"/>
          <p:nvPr/>
        </p:nvSpPr>
        <p:spPr>
          <a:xfrm>
            <a:off x="810464" y="1087934"/>
            <a:ext cx="1563248" cy="400110"/>
          </a:xfrm>
          <a:prstGeom prst="rect">
            <a:avLst/>
          </a:prstGeom>
          <a:noFill/>
        </p:spPr>
        <p:txBody>
          <a:bodyPr wrap="none" rtlCol="0">
            <a:spAutoFit/>
          </a:bodyPr>
          <a:lstStyle/>
          <a:p>
            <a:r>
              <a:rPr lang="en-US" sz="2000" smtClean="0">
                <a:solidFill>
                  <a:srgbClr val="FFC000"/>
                </a:solidFill>
                <a:latin typeface="Times New Roman" panose="02020603050405020304" pitchFamily="18" charset="0"/>
                <a:cs typeface="Times New Roman" panose="02020603050405020304" pitchFamily="18" charset="0"/>
              </a:rPr>
              <a:t>ỨNG DỤNG</a:t>
            </a:r>
            <a:endParaRPr lang="en-US" sz="2000" dirty="0">
              <a:solidFill>
                <a:srgbClr val="FFC000"/>
              </a:solidFill>
              <a:latin typeface="Times New Roman" panose="02020603050405020304" pitchFamily="18" charset="0"/>
              <a:cs typeface="Times New Roman" panose="02020603050405020304" pitchFamily="18" charset="0"/>
            </a:endParaRPr>
          </a:p>
        </p:txBody>
      </p:sp>
      <p:pic>
        <p:nvPicPr>
          <p:cNvPr id="3074" name="Picture 2" descr="Hành lang xa... • Thư viện ảnh"/>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561"/>
          <a:stretch/>
        </p:blipFill>
        <p:spPr bwMode="auto">
          <a:xfrm>
            <a:off x="385078" y="1758141"/>
            <a:ext cx="2228962" cy="24500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Xem mẫu tay vịn cầu thang gỗ đẹp hiện na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047"/>
          <a:stretch/>
        </p:blipFill>
        <p:spPr bwMode="auto">
          <a:xfrm>
            <a:off x="9533153" y="1613140"/>
            <a:ext cx="2089212" cy="24500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hững lưu ý khi bố trí phong thủy cửa chính năm 20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5613" y="4682930"/>
            <a:ext cx="2771783" cy="184521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an công ngợp bóng hoa của ngôi nhà 3 tầ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21418" y="4655115"/>
            <a:ext cx="2497374" cy="187303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à Nội lắp đặt thêm 250 nhà vệ sinh công cộng"/>
          <p:cNvPicPr>
            <a:picLocks noChangeAspect="1" noChangeArrowheads="1"/>
          </p:cNvPicPr>
          <p:nvPr/>
        </p:nvPicPr>
        <p:blipFill rotWithShape="1">
          <a:blip r:embed="rId7">
            <a:extLst>
              <a:ext uri="{28A0092B-C50C-407E-A947-70E740481C1C}">
                <a14:useLocalDpi xmlns:a14="http://schemas.microsoft.com/office/drawing/2010/main" val="0"/>
              </a:ext>
            </a:extLst>
          </a:blip>
          <a:srcRect l="6045" r="12116"/>
          <a:stretch/>
        </p:blipFill>
        <p:spPr bwMode="auto">
          <a:xfrm>
            <a:off x="4651826" y="4682930"/>
            <a:ext cx="2679212" cy="18452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05103" y="4277754"/>
            <a:ext cx="928459" cy="307777"/>
          </a:xfrm>
          <a:prstGeom prst="rect">
            <a:avLst/>
          </a:prstGeom>
          <a:noFill/>
        </p:spPr>
        <p:txBody>
          <a:bodyPr wrap="none" rtlCol="0">
            <a:spAutoFit/>
          </a:bodyPr>
          <a:lstStyle/>
          <a:p>
            <a:r>
              <a:rPr lang="en-US" sz="1400" smtClean="0">
                <a:latin typeface="Times New Roman" panose="02020603050405020304" pitchFamily="18" charset="0"/>
                <a:cs typeface="Times New Roman" panose="02020603050405020304" pitchFamily="18" charset="0"/>
              </a:rPr>
              <a:t>Hành lang</a:t>
            </a:r>
            <a:endParaRPr lang="en-US" sz="1400">
              <a:latin typeface="Times New Roman" panose="02020603050405020304" pitchFamily="18" charset="0"/>
              <a:cs typeface="Times New Roman" panose="02020603050405020304" pitchFamily="18" charset="0"/>
            </a:endParaRPr>
          </a:p>
        </p:txBody>
      </p:sp>
      <p:sp>
        <p:nvSpPr>
          <p:cNvPr id="20" name="TextBox 19"/>
          <p:cNvSpPr txBox="1"/>
          <p:nvPr/>
        </p:nvSpPr>
        <p:spPr>
          <a:xfrm>
            <a:off x="2505875" y="6505878"/>
            <a:ext cx="869149" cy="307777"/>
          </a:xfrm>
          <a:prstGeom prst="rect">
            <a:avLst/>
          </a:prstGeom>
          <a:noFill/>
        </p:spPr>
        <p:txBody>
          <a:bodyPr wrap="none" rtlCol="0">
            <a:spAutoFit/>
          </a:bodyPr>
          <a:lstStyle/>
          <a:p>
            <a:r>
              <a:rPr lang="en-US" sz="1400" smtClean="0">
                <a:latin typeface="Times New Roman" panose="02020603050405020304" pitchFamily="18" charset="0"/>
                <a:cs typeface="Times New Roman" panose="02020603050405020304" pitchFamily="18" charset="0"/>
              </a:rPr>
              <a:t>Ban công</a:t>
            </a:r>
            <a:endParaRPr lang="en-US" sz="1400">
              <a:latin typeface="Times New Roman" panose="02020603050405020304" pitchFamily="18" charset="0"/>
              <a:cs typeface="Times New Roman" panose="02020603050405020304" pitchFamily="18" charset="0"/>
            </a:endParaRPr>
          </a:p>
        </p:txBody>
      </p:sp>
      <p:sp>
        <p:nvSpPr>
          <p:cNvPr id="21" name="TextBox 20"/>
          <p:cNvSpPr txBox="1"/>
          <p:nvPr/>
        </p:nvSpPr>
        <p:spPr>
          <a:xfrm>
            <a:off x="5556857" y="6514678"/>
            <a:ext cx="1043876" cy="307777"/>
          </a:xfrm>
          <a:prstGeom prst="rect">
            <a:avLst/>
          </a:prstGeom>
          <a:noFill/>
        </p:spPr>
        <p:txBody>
          <a:bodyPr wrap="none" rtlCol="0">
            <a:spAutoFit/>
          </a:bodyPr>
          <a:lstStyle/>
          <a:p>
            <a:r>
              <a:rPr lang="en-US" sz="1400" smtClean="0">
                <a:latin typeface="Times New Roman" panose="02020603050405020304" pitchFamily="18" charset="0"/>
                <a:cs typeface="Times New Roman" panose="02020603050405020304" pitchFamily="18" charset="0"/>
              </a:rPr>
              <a:t>Nhà vệ sinh</a:t>
            </a:r>
            <a:endParaRPr lang="en-US" sz="1400">
              <a:latin typeface="Times New Roman" panose="02020603050405020304" pitchFamily="18" charset="0"/>
              <a:cs typeface="Times New Roman" panose="02020603050405020304" pitchFamily="18" charset="0"/>
            </a:endParaRPr>
          </a:p>
        </p:txBody>
      </p:sp>
      <p:sp>
        <p:nvSpPr>
          <p:cNvPr id="22" name="TextBox 21"/>
          <p:cNvSpPr txBox="1"/>
          <p:nvPr/>
        </p:nvSpPr>
        <p:spPr>
          <a:xfrm>
            <a:off x="9011215" y="6505877"/>
            <a:ext cx="1226746" cy="307777"/>
          </a:xfrm>
          <a:prstGeom prst="rect">
            <a:avLst/>
          </a:prstGeom>
          <a:noFill/>
        </p:spPr>
        <p:txBody>
          <a:bodyPr wrap="none" rtlCol="0">
            <a:spAutoFit/>
          </a:bodyPr>
          <a:lstStyle/>
          <a:p>
            <a:r>
              <a:rPr lang="en-US" sz="1400" smtClean="0">
                <a:latin typeface="Times New Roman" panose="02020603050405020304" pitchFamily="18" charset="0"/>
                <a:cs typeface="Times New Roman" panose="02020603050405020304" pitchFamily="18" charset="0"/>
              </a:rPr>
              <a:t>Trước cửa nhà</a:t>
            </a:r>
            <a:endParaRPr lang="en-US" sz="1400">
              <a:latin typeface="Times New Roman" panose="02020603050405020304" pitchFamily="18" charset="0"/>
              <a:cs typeface="Times New Roman" panose="02020603050405020304" pitchFamily="18" charset="0"/>
            </a:endParaRPr>
          </a:p>
        </p:txBody>
      </p:sp>
      <p:sp>
        <p:nvSpPr>
          <p:cNvPr id="23" name="TextBox 22"/>
          <p:cNvSpPr txBox="1"/>
          <p:nvPr/>
        </p:nvSpPr>
        <p:spPr>
          <a:xfrm>
            <a:off x="10237961" y="4148510"/>
            <a:ext cx="918841" cy="307777"/>
          </a:xfrm>
          <a:prstGeom prst="rect">
            <a:avLst/>
          </a:prstGeom>
          <a:noFill/>
        </p:spPr>
        <p:txBody>
          <a:bodyPr wrap="none" rtlCol="0">
            <a:spAutoFit/>
          </a:bodyPr>
          <a:lstStyle/>
          <a:p>
            <a:r>
              <a:rPr lang="en-US" sz="1400" smtClean="0">
                <a:latin typeface="Times New Roman" panose="02020603050405020304" pitchFamily="18" charset="0"/>
                <a:cs typeface="Times New Roman" panose="02020603050405020304" pitchFamily="18" charset="0"/>
              </a:rPr>
              <a:t>Cầu thang</a:t>
            </a:r>
            <a:endParaRPr lang="en-US" sz="1400">
              <a:latin typeface="Times New Roman" panose="02020603050405020304" pitchFamily="18" charset="0"/>
              <a:cs typeface="Times New Roman" panose="02020603050405020304" pitchFamily="18" charset="0"/>
            </a:endParaRPr>
          </a:p>
        </p:txBody>
      </p:sp>
      <p:cxnSp>
        <p:nvCxnSpPr>
          <p:cNvPr id="9" name="Straight Arrow Connector 8"/>
          <p:cNvCxnSpPr>
            <a:endCxn id="3074" idx="3"/>
          </p:cNvCxnSpPr>
          <p:nvPr/>
        </p:nvCxnSpPr>
        <p:spPr>
          <a:xfrm flipH="1">
            <a:off x="2614040" y="2807141"/>
            <a:ext cx="2037786" cy="1760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3080" idx="0"/>
          </p:cNvCxnSpPr>
          <p:nvPr/>
        </p:nvCxnSpPr>
        <p:spPr>
          <a:xfrm flipH="1">
            <a:off x="2970105" y="3424687"/>
            <a:ext cx="1834027" cy="12304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3078" idx="0"/>
          </p:cNvCxnSpPr>
          <p:nvPr/>
        </p:nvCxnSpPr>
        <p:spPr>
          <a:xfrm>
            <a:off x="6895893" y="3549318"/>
            <a:ext cx="2495612" cy="11336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76" idx="1"/>
          </p:cNvCxnSpPr>
          <p:nvPr/>
        </p:nvCxnSpPr>
        <p:spPr>
          <a:xfrm>
            <a:off x="7060279" y="2807141"/>
            <a:ext cx="2472874" cy="310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13"/>
          <p:cNvSpPr txBox="1"/>
          <p:nvPr/>
        </p:nvSpPr>
        <p:spPr>
          <a:xfrm>
            <a:off x="8296716" y="835865"/>
            <a:ext cx="300482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u="sng" smtClean="0">
                <a:solidFill>
                  <a:srgbClr val="FF0000"/>
                </a:solidFill>
                <a:latin typeface="Times New Roman" panose="02020603050405020304" pitchFamily="18" charset="0"/>
                <a:cs typeface="Times New Roman" panose="02020603050405020304" pitchFamily="18" charset="0"/>
              </a:rPr>
              <a:t>Lưu ý:</a:t>
            </a:r>
            <a:r>
              <a:rPr lang="en-US" sz="1600" smtClean="0">
                <a:solidFill>
                  <a:srgbClr val="FF0000"/>
                </a:solidFill>
                <a:latin typeface="Times New Roman" panose="02020603050405020304" pitchFamily="18" charset="0"/>
                <a:cs typeface="Times New Roman" panose="02020603050405020304" pitchFamily="18" charset="0"/>
              </a:rPr>
              <a:t> </a:t>
            </a:r>
            <a:r>
              <a:rPr lang="en-US" sz="1600" b="1" smtClean="0">
                <a:solidFill>
                  <a:srgbClr val="FF0000"/>
                </a:solidFill>
                <a:latin typeface="Times New Roman" panose="02020603050405020304" pitchFamily="18" charset="0"/>
                <a:cs typeface="Times New Roman" panose="02020603050405020304" pitchFamily="18" charset="0"/>
              </a:rPr>
              <a:t>Đui không đi kèm bóng</a:t>
            </a:r>
          </a:p>
        </p:txBody>
      </p:sp>
      <p:pic>
        <p:nvPicPr>
          <p:cNvPr id="2" name="Picture 1"/>
          <p:cNvPicPr>
            <a:picLocks noChangeAspect="1"/>
          </p:cNvPicPr>
          <p:nvPr/>
        </p:nvPicPr>
        <p:blipFill>
          <a:blip r:embed="rId8"/>
          <a:stretch>
            <a:fillRect/>
          </a:stretch>
        </p:blipFill>
        <p:spPr>
          <a:xfrm>
            <a:off x="5022493" y="1475192"/>
            <a:ext cx="1493380" cy="2621396"/>
          </a:xfrm>
          <a:prstGeom prst="rect">
            <a:avLst/>
          </a:prstGeom>
        </p:spPr>
      </p:pic>
      <p:cxnSp>
        <p:nvCxnSpPr>
          <p:cNvPr id="25" name="Straight Arrow Connector 24"/>
          <p:cNvCxnSpPr/>
          <p:nvPr/>
        </p:nvCxnSpPr>
        <p:spPr>
          <a:xfrm>
            <a:off x="5721146" y="3701764"/>
            <a:ext cx="270286" cy="9811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283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667125" cy="88582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062484632"/>
              </p:ext>
            </p:extLst>
          </p:nvPr>
        </p:nvGraphicFramePr>
        <p:xfrm>
          <a:off x="854016" y="1612549"/>
          <a:ext cx="10436283" cy="4658853"/>
        </p:xfrm>
        <a:graphic>
          <a:graphicData uri="http://schemas.openxmlformats.org/drawingml/2006/table">
            <a:tbl>
              <a:tblPr>
                <a:tableStyleId>{5C22544A-7EE6-4342-B048-85BDC9FD1C3A}</a:tableStyleId>
              </a:tblPr>
              <a:tblGrid>
                <a:gridCol w="1151830">
                  <a:extLst>
                    <a:ext uri="{9D8B030D-6E8A-4147-A177-3AD203B41FA5}">
                      <a16:colId xmlns:a16="http://schemas.microsoft.com/office/drawing/2014/main" val="2047921946"/>
                    </a:ext>
                  </a:extLst>
                </a:gridCol>
                <a:gridCol w="1151830">
                  <a:extLst>
                    <a:ext uri="{9D8B030D-6E8A-4147-A177-3AD203B41FA5}">
                      <a16:colId xmlns:a16="http://schemas.microsoft.com/office/drawing/2014/main" val="4048744480"/>
                    </a:ext>
                  </a:extLst>
                </a:gridCol>
                <a:gridCol w="2081437">
                  <a:extLst>
                    <a:ext uri="{9D8B030D-6E8A-4147-A177-3AD203B41FA5}">
                      <a16:colId xmlns:a16="http://schemas.microsoft.com/office/drawing/2014/main" val="1452104869"/>
                    </a:ext>
                  </a:extLst>
                </a:gridCol>
                <a:gridCol w="3340312">
                  <a:extLst>
                    <a:ext uri="{9D8B030D-6E8A-4147-A177-3AD203B41FA5}">
                      <a16:colId xmlns:a16="http://schemas.microsoft.com/office/drawing/2014/main" val="2575910866"/>
                    </a:ext>
                  </a:extLst>
                </a:gridCol>
                <a:gridCol w="2710874">
                  <a:extLst>
                    <a:ext uri="{9D8B030D-6E8A-4147-A177-3AD203B41FA5}">
                      <a16:colId xmlns:a16="http://schemas.microsoft.com/office/drawing/2014/main" val="580824621"/>
                    </a:ext>
                  </a:extLst>
                </a:gridCol>
              </a:tblGrid>
              <a:tr h="276496">
                <a:tc>
                  <a:txBody>
                    <a:bodyPr/>
                    <a:lstStyle/>
                    <a:p>
                      <a:pPr algn="ctr" fontAlgn="ctr"/>
                      <a:r>
                        <a:rPr lang="en-US" sz="1600" b="1" u="none" strike="noStrike">
                          <a:effectLst/>
                          <a:latin typeface="Times New Roman" panose="02020603050405020304" pitchFamily="18" charset="0"/>
                          <a:cs typeface="Times New Roman" panose="02020603050405020304" pitchFamily="18" charset="0"/>
                        </a:rPr>
                        <a:t>Mục</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gridSpan="2">
                  <a:txBody>
                    <a:bodyPr/>
                    <a:lstStyle/>
                    <a:p>
                      <a:pPr algn="ctr" fontAlgn="ctr"/>
                      <a:r>
                        <a:rPr lang="en-US" sz="1600" b="1" u="none" strike="noStrike">
                          <a:effectLst/>
                          <a:latin typeface="Times New Roman" panose="02020603050405020304" pitchFamily="18" charset="0"/>
                          <a:cs typeface="Times New Roman" panose="02020603050405020304" pitchFamily="18" charset="0"/>
                        </a:rPr>
                        <a:t>Chỉ tiêu</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US"/>
                    </a:p>
                  </a:txBody>
                  <a:tcPr/>
                </a:tc>
                <a:tc>
                  <a:txBody>
                    <a:bodyPr/>
                    <a:lstStyle/>
                    <a:p>
                      <a:pPr algn="ctr" fontAlgn="ctr"/>
                      <a:r>
                        <a:rPr lang="en-US" sz="1600" b="1" u="none" strike="noStrike">
                          <a:effectLst/>
                          <a:latin typeface="Times New Roman" panose="02020603050405020304" pitchFamily="18" charset="0"/>
                          <a:cs typeface="Times New Roman" panose="02020603050405020304" pitchFamily="18" charset="0"/>
                        </a:rPr>
                        <a:t>Rạng Đông</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b="1" u="none" strike="noStrike">
                          <a:effectLst/>
                          <a:latin typeface="Times New Roman" panose="02020603050405020304" pitchFamily="18" charset="0"/>
                          <a:cs typeface="Times New Roman" panose="02020603050405020304" pitchFamily="18" charset="0"/>
                        </a:rPr>
                        <a:t>Kawasan</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447900774"/>
                  </a:ext>
                </a:extLst>
              </a:tr>
              <a:tr h="276496">
                <a:tc rowSpan="13">
                  <a:txBody>
                    <a:bodyPr/>
                    <a:lstStyle/>
                    <a:p>
                      <a:pPr algn="l" fontAlgn="ctr"/>
                      <a:r>
                        <a:rPr lang="en-US" sz="1600" u="none" strike="noStrike">
                          <a:effectLst/>
                          <a:latin typeface="Times New Roman" panose="02020603050405020304" pitchFamily="18" charset="0"/>
                          <a:cs typeface="Times New Roman" panose="02020603050405020304" pitchFamily="18" charset="0"/>
                        </a:rPr>
                        <a:t>Kết quả đo mẫu</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Công suất</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Công bố</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smtClean="0">
                          <a:effectLst/>
                          <a:latin typeface="Times New Roman" panose="02020603050405020304" pitchFamily="18" charset="0"/>
                          <a:cs typeface="Times New Roman" panose="02020603050405020304" pitchFamily="18" charset="0"/>
                        </a:rPr>
                        <a:t> tối</a:t>
                      </a:r>
                      <a:r>
                        <a:rPr lang="en-US" sz="1600" u="none" strike="noStrike" baseline="0" smtClean="0">
                          <a:effectLst/>
                          <a:latin typeface="Times New Roman" panose="02020603050405020304" pitchFamily="18" charset="0"/>
                          <a:cs typeface="Times New Roman" panose="02020603050405020304" pitchFamily="18" charset="0"/>
                        </a:rPr>
                        <a:t> đa </a:t>
                      </a:r>
                      <a:r>
                        <a:rPr lang="en-US" sz="1600" u="none" strike="noStrike" smtClean="0">
                          <a:effectLst/>
                          <a:latin typeface="Times New Roman" panose="02020603050405020304" pitchFamily="18" charset="0"/>
                          <a:cs typeface="Times New Roman" panose="02020603050405020304" pitchFamily="18" charset="0"/>
                        </a:rPr>
                        <a:t>300W</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tối đa 25W</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838956931"/>
                  </a:ext>
                </a:extLst>
              </a:tr>
              <a:tr h="276496">
                <a:tc vMerge="1">
                  <a:txBody>
                    <a:bodyPr/>
                    <a:lstStyle/>
                    <a:p>
                      <a:endParaRPr lang="en-US"/>
                    </a:p>
                  </a:txBody>
                  <a:tcPr/>
                </a:tc>
                <a:tc rowSpan="2">
                  <a:txBody>
                    <a:bodyPr/>
                    <a:lstStyle/>
                    <a:p>
                      <a:pPr algn="l" fontAlgn="ctr"/>
                      <a:r>
                        <a:rPr lang="en-US" sz="1600" u="none" strike="noStrike">
                          <a:effectLst/>
                          <a:latin typeface="Times New Roman" panose="02020603050405020304" pitchFamily="18" charset="0"/>
                          <a:cs typeface="Times New Roman" panose="02020603050405020304" pitchFamily="18" charset="0"/>
                        </a:rPr>
                        <a:t>Dải điện áp hoạt động</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Công bố</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170V ÷ 250V</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180V ÷ 240V</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244430362"/>
                  </a:ext>
                </a:extLst>
              </a:tr>
              <a:tr h="276496">
                <a:tc vMerge="1">
                  <a:txBody>
                    <a:bodyPr/>
                    <a:lstStyle/>
                    <a:p>
                      <a:endParaRPr lang="en-US"/>
                    </a:p>
                  </a:txBody>
                  <a:tcPr/>
                </a:tc>
                <a:tc vMerge="1">
                  <a:txBody>
                    <a:bodyPr/>
                    <a:lstStyle/>
                    <a:p>
                      <a:endParaRPr lang="en-US"/>
                    </a:p>
                  </a:txBody>
                  <a:tcPr/>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Kết quả đo thực tế</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120V ÷ 260V</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23589474"/>
                  </a:ext>
                </a:extLst>
              </a:tr>
              <a:tr h="542597">
                <a:tc vMerge="1">
                  <a:txBody>
                    <a:bodyPr/>
                    <a:lstStyle/>
                    <a:p>
                      <a:endParaRPr lang="en-US"/>
                    </a:p>
                  </a:txBody>
                  <a:tcPr/>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Loại cảm biến</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gridSpan="2">
                  <a:txBody>
                    <a:bodyPr/>
                    <a:lstStyle/>
                    <a:p>
                      <a:pPr algn="ctr" fontAlgn="ctr"/>
                      <a:r>
                        <a:rPr lang="en-US" sz="1600" u="none" strike="noStrike" smtClean="0">
                          <a:effectLst/>
                          <a:latin typeface="Times New Roman" panose="02020603050405020304" pitchFamily="18" charset="0"/>
                          <a:cs typeface="Times New Roman" panose="02020603050405020304" pitchFamily="18" charset="0"/>
                        </a:rPr>
                        <a:t>PIR</a:t>
                      </a:r>
                      <a:r>
                        <a:rPr lang="en-US" sz="1600" u="none" strike="noStrike" baseline="0" smtClean="0">
                          <a:effectLst/>
                          <a:latin typeface="Times New Roman" panose="02020603050405020304" pitchFamily="18" charset="0"/>
                          <a:cs typeface="Times New Roman" panose="02020603050405020304" pitchFamily="18" charset="0"/>
                        </a:rPr>
                        <a:t> + Photo</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pPr algn="ctr" fontAlgn="ct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44994968"/>
                  </a:ext>
                </a:extLst>
              </a:tr>
              <a:tr h="542597">
                <a:tc vMerge="1">
                  <a:txBody>
                    <a:bodyPr/>
                    <a:lstStyle/>
                    <a:p>
                      <a:endParaRPr lang="en-US"/>
                    </a:p>
                  </a:txBody>
                  <a:tcPr/>
                </a:tc>
                <a:tc rowSpan="2">
                  <a:txBody>
                    <a:bodyPr/>
                    <a:lstStyle/>
                    <a:p>
                      <a:pPr algn="l" fontAlgn="ctr"/>
                      <a:r>
                        <a:rPr lang="en-US" sz="1600" u="none" strike="noStrike">
                          <a:effectLst/>
                          <a:latin typeface="Times New Roman" panose="02020603050405020304" pitchFamily="18" charset="0"/>
                          <a:cs typeface="Times New Roman" panose="02020603050405020304" pitchFamily="18" charset="0"/>
                        </a:rPr>
                        <a:t>K/c phát hiện</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Công bố</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Gắn trần cao 3m: </a:t>
                      </a:r>
                      <a:r>
                        <a:rPr lang="en-US" sz="1600" u="none" strike="noStrike" smtClean="0">
                          <a:effectLst/>
                          <a:latin typeface="Times New Roman" panose="02020603050405020304" pitchFamily="18" charset="0"/>
                          <a:cs typeface="Times New Roman" panose="02020603050405020304" pitchFamily="18" charset="0"/>
                        </a:rPr>
                        <a:t>(3 </a:t>
                      </a:r>
                      <a:r>
                        <a:rPr lang="en-US" sz="1600" u="none" strike="noStrike">
                          <a:effectLst/>
                          <a:latin typeface="Times New Roman" panose="02020603050405020304" pitchFamily="18" charset="0"/>
                          <a:cs typeface="Times New Roman" panose="02020603050405020304" pitchFamily="18" charset="0"/>
                        </a:rPr>
                        <a:t>÷ 6) m</a:t>
                      </a:r>
                      <a:br>
                        <a:rPr lang="en-US" sz="1600" u="none" strike="noStrike">
                          <a:effectLst/>
                          <a:latin typeface="Times New Roman" panose="02020603050405020304" pitchFamily="18" charset="0"/>
                          <a:cs typeface="Times New Roman" panose="02020603050405020304" pitchFamily="18" charset="0"/>
                        </a:rPr>
                      </a:br>
                      <a:r>
                        <a:rPr lang="en-US" sz="1600" u="none" strike="noStrike">
                          <a:effectLst/>
                          <a:latin typeface="Times New Roman" panose="02020603050405020304" pitchFamily="18" charset="0"/>
                          <a:cs typeface="Times New Roman" panose="02020603050405020304" pitchFamily="18" charset="0"/>
                        </a:rPr>
                        <a:t>Gắn dọc: </a:t>
                      </a:r>
                      <a:r>
                        <a:rPr lang="en-US" sz="1600" u="none" strike="noStrike" smtClean="0">
                          <a:effectLst/>
                          <a:latin typeface="Times New Roman" panose="02020603050405020304" pitchFamily="18" charset="0"/>
                          <a:cs typeface="Times New Roman" panose="02020603050405020304" pitchFamily="18" charset="0"/>
                        </a:rPr>
                        <a:t>(3 </a:t>
                      </a:r>
                      <a:r>
                        <a:rPr lang="en-US" sz="1600" u="none" strike="noStrike">
                          <a:effectLst/>
                          <a:latin typeface="Times New Roman" panose="02020603050405020304" pitchFamily="18" charset="0"/>
                          <a:cs typeface="Times New Roman" panose="02020603050405020304" pitchFamily="18" charset="0"/>
                        </a:rPr>
                        <a:t>÷ 8) m</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(3 ÷ 6) m</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38998971"/>
                  </a:ext>
                </a:extLst>
              </a:tr>
              <a:tr h="276496">
                <a:tc vMerge="1">
                  <a:txBody>
                    <a:bodyPr/>
                    <a:lstStyle/>
                    <a:p>
                      <a:endParaRPr lang="en-US"/>
                    </a:p>
                  </a:txBody>
                  <a:tcPr/>
                </a:tc>
                <a:tc vMerge="1">
                  <a:txBody>
                    <a:bodyPr/>
                    <a:lstStyle/>
                    <a:p>
                      <a:endParaRPr lang="en-US"/>
                    </a:p>
                  </a:txBody>
                  <a:tcPr/>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Kết quả đo thực tế</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(3 ÷ 4) m</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3030763"/>
                  </a:ext>
                </a:extLst>
              </a:tr>
              <a:tr h="276496">
                <a:tc vMerge="1">
                  <a:txBody>
                    <a:bodyPr/>
                    <a:lstStyle/>
                    <a:p>
                      <a:endParaRPr lang="en-US"/>
                    </a:p>
                  </a:txBody>
                  <a:tcPr/>
                </a:tc>
                <a:tc rowSpan="2">
                  <a:txBody>
                    <a:bodyPr/>
                    <a:lstStyle/>
                    <a:p>
                      <a:pPr algn="l" fontAlgn="ctr"/>
                      <a:r>
                        <a:rPr lang="en-US" sz="1600" u="none" strike="noStrike">
                          <a:effectLst/>
                          <a:latin typeface="Times New Roman" panose="02020603050405020304" pitchFamily="18" charset="0"/>
                          <a:cs typeface="Times New Roman" panose="02020603050405020304" pitchFamily="18" charset="0"/>
                        </a:rPr>
                        <a:t>Góc phát hiện</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Công bố</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360 độ</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34282687"/>
                  </a:ext>
                </a:extLst>
              </a:tr>
              <a:tr h="276496">
                <a:tc vMerge="1">
                  <a:txBody>
                    <a:bodyPr/>
                    <a:lstStyle/>
                    <a:p>
                      <a:endParaRPr lang="en-US"/>
                    </a:p>
                  </a:txBody>
                  <a:tcPr/>
                </a:tc>
                <a:tc vMerge="1">
                  <a:txBody>
                    <a:bodyPr/>
                    <a:lstStyle/>
                    <a:p>
                      <a:endParaRPr lang="en-US"/>
                    </a:p>
                  </a:txBody>
                  <a:tcPr/>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Kết quả đo thực tế</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(70 ÷ 80) độ</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48697271"/>
                  </a:ext>
                </a:extLst>
              </a:tr>
              <a:tr h="276496">
                <a:tc vMerge="1">
                  <a:txBody>
                    <a:bodyPr/>
                    <a:lstStyle/>
                    <a:p>
                      <a:endParaRPr lang="en-US"/>
                    </a:p>
                  </a:txBody>
                  <a:tcPr/>
                </a:tc>
                <a:tc rowSpan="2">
                  <a:txBody>
                    <a:bodyPr/>
                    <a:lstStyle/>
                    <a:p>
                      <a:pPr algn="l" fontAlgn="ctr"/>
                      <a:r>
                        <a:rPr lang="en-US" sz="1600" u="none" strike="noStrike">
                          <a:effectLst/>
                          <a:latin typeface="Times New Roman" panose="02020603050405020304" pitchFamily="18" charset="0"/>
                          <a:cs typeface="Times New Roman" panose="02020603050405020304" pitchFamily="18" charset="0"/>
                        </a:rPr>
                        <a:t>Thời gian giữ sáng</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Công bố</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smtClean="0">
                          <a:effectLst/>
                          <a:latin typeface="Times New Roman" panose="02020603050405020304" pitchFamily="18" charset="0"/>
                          <a:cs typeface="Times New Roman" panose="02020603050405020304" pitchFamily="18" charset="0"/>
                        </a:rPr>
                        <a:t>(3 ÷ 900) s</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(30 ÷ 300) s</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00378019"/>
                  </a:ext>
                </a:extLst>
              </a:tr>
              <a:tr h="276496">
                <a:tc vMerge="1">
                  <a:txBody>
                    <a:bodyPr/>
                    <a:lstStyle/>
                    <a:p>
                      <a:endParaRPr lang="en-US"/>
                    </a:p>
                  </a:txBody>
                  <a:tcPr/>
                </a:tc>
                <a:tc vMerge="1">
                  <a:txBody>
                    <a:bodyPr/>
                    <a:lstStyle/>
                    <a:p>
                      <a:endParaRPr lang="en-US"/>
                    </a:p>
                  </a:txBody>
                  <a:tcPr/>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Kết quả đo thực tế</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(30 ÷ 300) s</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60506890"/>
                  </a:ext>
                </a:extLst>
              </a:tr>
              <a:tr h="276496">
                <a:tc vMerge="1">
                  <a:txBody>
                    <a:bodyPr/>
                    <a:lstStyle/>
                    <a:p>
                      <a:endParaRPr lang="en-US"/>
                    </a:p>
                  </a:txBody>
                  <a:tcPr/>
                </a:tc>
                <a:tc rowSpan="2">
                  <a:txBody>
                    <a:bodyPr/>
                    <a:lstStyle/>
                    <a:p>
                      <a:pPr algn="l" fontAlgn="ctr"/>
                      <a:r>
                        <a:rPr lang="en-US" sz="1600" u="none" strike="noStrike">
                          <a:effectLst/>
                          <a:latin typeface="Times New Roman" panose="02020603050405020304" pitchFamily="18" charset="0"/>
                          <a:cs typeface="Times New Roman" panose="02020603050405020304" pitchFamily="18" charset="0"/>
                        </a:rPr>
                        <a:t>Mức cảm biến ánh sáng</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Công bố</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smtClean="0">
                          <a:effectLst/>
                          <a:latin typeface="Times New Roman" panose="02020603050405020304" pitchFamily="18" charset="0"/>
                          <a:cs typeface="Times New Roman" panose="02020603050405020304" pitchFamily="18" charset="0"/>
                        </a:rPr>
                        <a:t>(30 ÷ OFF) lux</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(5 ÷ 800) lux</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38312146"/>
                  </a:ext>
                </a:extLst>
              </a:tr>
              <a:tr h="532203">
                <a:tc vMerge="1">
                  <a:txBody>
                    <a:bodyPr/>
                    <a:lstStyle/>
                    <a:p>
                      <a:endParaRPr lang="en-US"/>
                    </a:p>
                  </a:txBody>
                  <a:tcPr/>
                </a:tc>
                <a:tc vMerge="1">
                  <a:txBody>
                    <a:bodyPr/>
                    <a:lstStyle/>
                    <a:p>
                      <a:endParaRPr lang="en-US"/>
                    </a:p>
                  </a:txBody>
                  <a:tcPr/>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Kết quả đo thực tế</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(5 ÷ 800) lux</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743570394"/>
                  </a:ext>
                </a:extLst>
              </a:tr>
              <a:tr h="276496">
                <a:tc vMerge="1">
                  <a:txBody>
                    <a:bodyPr/>
                    <a:lstStyle/>
                    <a:p>
                      <a:endParaRPr lang="en-US"/>
                    </a:p>
                  </a:txBody>
                  <a:tcPr/>
                </a:tc>
                <a:tc>
                  <a:txBody>
                    <a:bodyPr/>
                    <a:lstStyle/>
                    <a:p>
                      <a:pPr algn="l" fontAlgn="ctr"/>
                      <a:r>
                        <a:rPr lang="en-US" sz="1600" b="0" i="0" u="none" strike="noStrike" smtClean="0">
                          <a:solidFill>
                            <a:schemeClr val="dk1"/>
                          </a:solidFill>
                          <a:effectLst/>
                          <a:latin typeface="Times New Roman" panose="02020603050405020304" pitchFamily="18" charset="0"/>
                          <a:cs typeface="Times New Roman" panose="02020603050405020304" pitchFamily="18" charset="0"/>
                        </a:rPr>
                        <a:t>Khác</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b="0" i="0" u="none" strike="noStrike" smtClean="0">
                          <a:solidFill>
                            <a:schemeClr val="dk1"/>
                          </a:solidFill>
                          <a:effectLst/>
                          <a:latin typeface="Times New Roman" panose="02020603050405020304" pitchFamily="18" charset="0"/>
                          <a:cs typeface="Times New Roman" panose="02020603050405020304" pitchFamily="18" charset="0"/>
                        </a:rPr>
                        <a:t>Điều</a:t>
                      </a:r>
                      <a:r>
                        <a:rPr lang="en-US" sz="1600" b="0" i="0" u="none" strike="noStrike" baseline="0" smtClean="0">
                          <a:solidFill>
                            <a:schemeClr val="dk1"/>
                          </a:solidFill>
                          <a:effectLst/>
                          <a:latin typeface="Times New Roman" panose="02020603050405020304" pitchFamily="18" charset="0"/>
                          <a:cs typeface="Times New Roman" panose="02020603050405020304" pitchFamily="18" charset="0"/>
                        </a:rPr>
                        <a:t> chỉnh góc chiếu sáng cảu đèn</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90367492"/>
                  </a:ext>
                </a:extLst>
              </a:tr>
            </a:tbl>
          </a:graphicData>
        </a:graphic>
      </p:graphicFrame>
      <p:sp>
        <p:nvSpPr>
          <p:cNvPr id="6" name="TextBox 5"/>
          <p:cNvSpPr txBox="1"/>
          <p:nvPr/>
        </p:nvSpPr>
        <p:spPr>
          <a:xfrm>
            <a:off x="951335" y="1003879"/>
            <a:ext cx="1165704" cy="369332"/>
          </a:xfrm>
          <a:prstGeom prst="rect">
            <a:avLst/>
          </a:prstGeom>
          <a:noFill/>
        </p:spPr>
        <p:txBody>
          <a:bodyPr wrap="none" rtlCol="0">
            <a:spAutoFit/>
          </a:bodyPr>
          <a:lstStyle/>
          <a:p>
            <a:r>
              <a:rPr lang="en-US" smtClean="0">
                <a:latin typeface="Times New Roman" panose="02020603050405020304" pitchFamily="18" charset="0"/>
                <a:cs typeface="Times New Roman" panose="02020603050405020304" pitchFamily="18" charset="0"/>
              </a:rPr>
              <a:t>SO SÁNH</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2171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667125" cy="885825"/>
          </a:xfrm>
          <a:prstGeom prst="rect">
            <a:avLst/>
          </a:prstGeom>
        </p:spPr>
      </p:pic>
      <p:sp>
        <p:nvSpPr>
          <p:cNvPr id="6" name="TextBox 5"/>
          <p:cNvSpPr txBox="1"/>
          <p:nvPr/>
        </p:nvSpPr>
        <p:spPr>
          <a:xfrm>
            <a:off x="453237" y="1094683"/>
            <a:ext cx="3601177" cy="584775"/>
          </a:xfrm>
          <a:prstGeom prst="rect">
            <a:avLst/>
          </a:prstGeom>
          <a:noFill/>
        </p:spPr>
        <p:txBody>
          <a:bodyPr wrap="square" rtlCol="0">
            <a:spAutoFit/>
          </a:bodyPr>
          <a:lstStyle/>
          <a:p>
            <a:pPr algn="ctr"/>
            <a:r>
              <a:rPr lang="en-US" sz="3200" smtClean="0">
                <a:solidFill>
                  <a:srgbClr val="FFC000"/>
                </a:solidFill>
                <a:latin typeface="Times New Roman" panose="02020603050405020304" pitchFamily="18" charset="0"/>
                <a:cs typeface="Times New Roman" panose="02020603050405020304" pitchFamily="18" charset="0"/>
              </a:rPr>
              <a:t>CẢM BIẾN RỜI </a:t>
            </a:r>
          </a:p>
        </p:txBody>
      </p:sp>
      <p:graphicFrame>
        <p:nvGraphicFramePr>
          <p:cNvPr id="14" name="Table 13"/>
          <p:cNvGraphicFramePr>
            <a:graphicFrameLocks noGrp="1"/>
          </p:cNvGraphicFramePr>
          <p:nvPr>
            <p:extLst>
              <p:ext uri="{D42A27DB-BD31-4B8C-83A1-F6EECF244321}">
                <p14:modId xmlns:p14="http://schemas.microsoft.com/office/powerpoint/2010/main" val="2638756615"/>
              </p:ext>
            </p:extLst>
          </p:nvPr>
        </p:nvGraphicFramePr>
        <p:xfrm>
          <a:off x="6283129" y="1789172"/>
          <a:ext cx="4977440" cy="2966720"/>
        </p:xfrm>
        <a:graphic>
          <a:graphicData uri="http://schemas.openxmlformats.org/drawingml/2006/table">
            <a:tbl>
              <a:tblPr firstRow="1" bandRow="1">
                <a:tableStyleId>{2D5ABB26-0587-4C30-8999-92F81FD0307C}</a:tableStyleId>
              </a:tblPr>
              <a:tblGrid>
                <a:gridCol w="2294626">
                  <a:extLst>
                    <a:ext uri="{9D8B030D-6E8A-4147-A177-3AD203B41FA5}">
                      <a16:colId xmlns:a16="http://schemas.microsoft.com/office/drawing/2014/main" val="1560600186"/>
                    </a:ext>
                  </a:extLst>
                </a:gridCol>
                <a:gridCol w="2682814">
                  <a:extLst>
                    <a:ext uri="{9D8B030D-6E8A-4147-A177-3AD203B41FA5}">
                      <a16:colId xmlns:a16="http://schemas.microsoft.com/office/drawing/2014/main" val="1967512865"/>
                    </a:ext>
                  </a:extLst>
                </a:gridCol>
              </a:tblGrid>
              <a:tr h="370840">
                <a:tc>
                  <a:txBody>
                    <a:bodyPr/>
                    <a:lstStyle/>
                    <a:p>
                      <a:pPr algn="ctr"/>
                      <a:r>
                        <a:rPr lang="en-US" dirty="0" smtClean="0">
                          <a:latin typeface="Times New Roman" panose="02020603050405020304" pitchFamily="18" charset="0"/>
                          <a:cs typeface="Times New Roman" panose="02020603050405020304" pitchFamily="18" charset="0"/>
                        </a:rPr>
                        <a:t>Model</a:t>
                      </a:r>
                      <a:endParaRPr lang="en-US" dirty="0">
                        <a:latin typeface="Times New Roman" panose="02020603050405020304" pitchFamily="18" charset="0"/>
                        <a:cs typeface="Times New Roman" panose="02020603050405020304"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smtClean="0">
                          <a:solidFill>
                            <a:schemeClr val="tx1"/>
                          </a:solidFill>
                          <a:latin typeface="Times New Roman" panose="02020603050405020304" pitchFamily="18" charset="0"/>
                          <a:cs typeface="Times New Roman" panose="02020603050405020304" pitchFamily="18" charset="0"/>
                        </a:rPr>
                        <a:t>CB01.PIR</a:t>
                      </a:r>
                      <a:r>
                        <a:rPr lang="en-US" b="1" baseline="0" smtClean="0">
                          <a:solidFill>
                            <a:schemeClr val="tx1"/>
                          </a:solidFill>
                          <a:latin typeface="Times New Roman" panose="02020603050405020304" pitchFamily="18" charset="0"/>
                          <a:cs typeface="Times New Roman" panose="02020603050405020304" pitchFamily="18" charset="0"/>
                        </a:rPr>
                        <a:t> 300W</a:t>
                      </a:r>
                      <a:endParaRPr lang="en-US" b="1" dirty="0" smtClean="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12682396"/>
                  </a:ext>
                </a:extLst>
              </a:tr>
              <a:tr h="370840">
                <a:tc>
                  <a:txBody>
                    <a:bodyPr/>
                    <a:lstStyle/>
                    <a:p>
                      <a:r>
                        <a:rPr lang="en-US" smtClean="0">
                          <a:latin typeface="Times New Roman" panose="02020603050405020304" pitchFamily="18" charset="0"/>
                          <a:cs typeface="Times New Roman" panose="02020603050405020304" pitchFamily="18" charset="0"/>
                        </a:rPr>
                        <a:t>Dải</a:t>
                      </a:r>
                      <a:r>
                        <a:rPr lang="en-US" baseline="0" smtClean="0">
                          <a:latin typeface="Times New Roman" panose="02020603050405020304" pitchFamily="18" charset="0"/>
                          <a:cs typeface="Times New Roman" panose="02020603050405020304" pitchFamily="18" charset="0"/>
                        </a:rPr>
                        <a:t> điện áp hoạt động </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mtClean="0">
                          <a:latin typeface="Times New Roman" panose="02020603050405020304" pitchFamily="18" charset="0"/>
                          <a:cs typeface="Times New Roman" panose="02020603050405020304" pitchFamily="18" charset="0"/>
                        </a:rPr>
                        <a:t>(180 </a:t>
                      </a:r>
                      <a:r>
                        <a:rPr lang="en-US" sz="1800" b="0" i="0" kern="1200" baseline="0" smtClean="0">
                          <a:solidFill>
                            <a:schemeClr val="tx1"/>
                          </a:solidFill>
                          <a:effectLst/>
                          <a:latin typeface="Times New Roman" panose="02020603050405020304" pitchFamily="18" charset="0"/>
                          <a:ea typeface="+mn-ea"/>
                          <a:cs typeface="Times New Roman" panose="02020603050405020304" pitchFamily="18" charset="0"/>
                        </a:rPr>
                        <a:t>÷ 250)V</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29841980"/>
                  </a:ext>
                </a:extLst>
              </a:tr>
              <a:tr h="370840">
                <a:tc>
                  <a:txBody>
                    <a:bodyPr/>
                    <a:lstStyle/>
                    <a:p>
                      <a:r>
                        <a:rPr lang="en-US" smtClean="0">
                          <a:latin typeface="Times New Roman" panose="02020603050405020304" pitchFamily="18" charset="0"/>
                          <a:cs typeface="Times New Roman" panose="02020603050405020304" pitchFamily="18" charset="0"/>
                        </a:rPr>
                        <a:t>Tải</a:t>
                      </a:r>
                      <a:r>
                        <a:rPr lang="en-US" baseline="0" smtClean="0">
                          <a:latin typeface="Times New Roman" panose="02020603050405020304" pitchFamily="18" charset="0"/>
                          <a:cs typeface="Times New Roman" panose="02020603050405020304" pitchFamily="18" charset="0"/>
                        </a:rPr>
                        <a:t> công suất</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800" b="0" i="0" kern="1200" smtClean="0">
                          <a:solidFill>
                            <a:schemeClr val="tx1"/>
                          </a:solidFill>
                          <a:effectLst/>
                          <a:latin typeface="Times New Roman" panose="02020603050405020304" pitchFamily="18" charset="0"/>
                          <a:ea typeface="+mn-ea"/>
                          <a:cs typeface="Times New Roman" panose="02020603050405020304" pitchFamily="18" charset="0"/>
                        </a:rPr>
                        <a:t>≤ 300W</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58543802"/>
                  </a:ext>
                </a:extLst>
              </a:tr>
              <a:tr h="370840">
                <a:tc>
                  <a:txBody>
                    <a:bodyPr/>
                    <a:lstStyle/>
                    <a:p>
                      <a:r>
                        <a:rPr lang="en-US" smtClean="0">
                          <a:latin typeface="Times New Roman" panose="02020603050405020304" pitchFamily="18" charset="0"/>
                          <a:cs typeface="Times New Roman" panose="02020603050405020304" pitchFamily="18" charset="0"/>
                        </a:rPr>
                        <a:t>Điều</a:t>
                      </a:r>
                      <a:r>
                        <a:rPr lang="en-US" baseline="0" smtClean="0">
                          <a:latin typeface="Times New Roman" panose="02020603050405020304" pitchFamily="18" charset="0"/>
                          <a:cs typeface="Times New Roman" panose="02020603050405020304" pitchFamily="18" charset="0"/>
                        </a:rPr>
                        <a:t> chỉnh thông số</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800" b="0" i="0" kern="1200" smtClean="0">
                          <a:solidFill>
                            <a:schemeClr val="tx1"/>
                          </a:solidFill>
                          <a:effectLst/>
                          <a:latin typeface="Times New Roman" panose="02020603050405020304" pitchFamily="18" charset="0"/>
                          <a:ea typeface="+mn-ea"/>
                          <a:cs typeface="Times New Roman" panose="02020603050405020304" pitchFamily="18" charset="0"/>
                        </a:rPr>
                        <a:t>Điều</a:t>
                      </a:r>
                      <a:r>
                        <a:rPr lang="en-US" sz="1800" b="0" i="0" kern="1200" baseline="0" smtClean="0">
                          <a:solidFill>
                            <a:schemeClr val="tx1"/>
                          </a:solidFill>
                          <a:effectLst/>
                          <a:latin typeface="Times New Roman" panose="02020603050405020304" pitchFamily="18" charset="0"/>
                          <a:ea typeface="+mn-ea"/>
                          <a:cs typeface="Times New Roman" panose="02020603050405020304" pitchFamily="18" charset="0"/>
                        </a:rPr>
                        <a:t> chỉnh bằng chiết áp</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76596161"/>
                  </a:ext>
                </a:extLst>
              </a:tr>
              <a:tr h="370840">
                <a:tc>
                  <a:txBody>
                    <a:bodyPr/>
                    <a:lstStyle/>
                    <a:p>
                      <a:r>
                        <a:rPr lang="en-US" smtClean="0">
                          <a:latin typeface="Times New Roman" panose="02020603050405020304" pitchFamily="18" charset="0"/>
                          <a:cs typeface="Times New Roman" panose="02020603050405020304" pitchFamily="18" charset="0"/>
                        </a:rPr>
                        <a:t>Tuổi</a:t>
                      </a:r>
                      <a:r>
                        <a:rPr lang="en-US" baseline="0" smtClean="0">
                          <a:latin typeface="Times New Roman" panose="02020603050405020304" pitchFamily="18" charset="0"/>
                          <a:cs typeface="Times New Roman" panose="02020603050405020304" pitchFamily="18" charset="0"/>
                        </a:rPr>
                        <a:t> thọ</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mtClean="0">
                          <a:latin typeface="Times New Roman" panose="02020603050405020304" pitchFamily="18" charset="0"/>
                          <a:cs typeface="Times New Roman" panose="02020603050405020304" pitchFamily="18" charset="0"/>
                        </a:rPr>
                        <a:t>30.000 h</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00152624"/>
                  </a:ext>
                </a:extLst>
              </a:tr>
              <a:tr h="370840">
                <a:tc>
                  <a:txBody>
                    <a:bodyPr/>
                    <a:lstStyle/>
                    <a:p>
                      <a:r>
                        <a:rPr lang="en-US" smtClean="0">
                          <a:latin typeface="Times New Roman" panose="02020603050405020304" pitchFamily="18" charset="0"/>
                          <a:cs typeface="Times New Roman" panose="02020603050405020304" pitchFamily="18" charset="0"/>
                        </a:rPr>
                        <a:t>Vật</a:t>
                      </a:r>
                      <a:r>
                        <a:rPr lang="en-US" baseline="0" smtClean="0">
                          <a:latin typeface="Times New Roman" panose="02020603050405020304" pitchFamily="18" charset="0"/>
                          <a:cs typeface="Times New Roman" panose="02020603050405020304" pitchFamily="18" charset="0"/>
                        </a:rPr>
                        <a:t> liệu thân</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mtClean="0">
                          <a:latin typeface="Times New Roman" panose="02020603050405020304" pitchFamily="18" charset="0"/>
                          <a:cs typeface="Times New Roman" panose="02020603050405020304" pitchFamily="18" charset="0"/>
                        </a:rPr>
                        <a:t>Nhựa</a:t>
                      </a:r>
                      <a:r>
                        <a:rPr lang="en-US" baseline="0" smtClean="0">
                          <a:latin typeface="Times New Roman" panose="02020603050405020304" pitchFamily="18" charset="0"/>
                          <a:cs typeface="Times New Roman" panose="02020603050405020304" pitchFamily="18" charset="0"/>
                        </a:rPr>
                        <a:t> ABS</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26775843"/>
                  </a:ext>
                </a:extLst>
              </a:tr>
              <a:tr h="370840">
                <a:tc>
                  <a:txBody>
                    <a:bodyPr/>
                    <a:lstStyle/>
                    <a:p>
                      <a:r>
                        <a:rPr lang="en-US" smtClean="0">
                          <a:latin typeface="Times New Roman" panose="02020603050405020304" pitchFamily="18" charset="0"/>
                          <a:cs typeface="Times New Roman" panose="02020603050405020304" pitchFamily="18" charset="0"/>
                        </a:rPr>
                        <a:t>Tuổi</a:t>
                      </a:r>
                      <a:r>
                        <a:rPr lang="en-US" baseline="0" smtClean="0">
                          <a:latin typeface="Times New Roman" panose="02020603050405020304" pitchFamily="18" charset="0"/>
                          <a:cs typeface="Times New Roman" panose="02020603050405020304" pitchFamily="18" charset="0"/>
                        </a:rPr>
                        <a:t> thọ</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mtClean="0">
                          <a:latin typeface="Times New Roman" panose="02020603050405020304" pitchFamily="18" charset="0"/>
                          <a:cs typeface="Times New Roman" panose="02020603050405020304" pitchFamily="18" charset="0"/>
                        </a:rPr>
                        <a:t>20.000h</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6504117"/>
                  </a:ext>
                </a:extLst>
              </a:tr>
              <a:tr h="370840">
                <a:tc>
                  <a:txBody>
                    <a:bodyPr/>
                    <a:lstStyle/>
                    <a:p>
                      <a:r>
                        <a:rPr lang="en-US" smtClean="0">
                          <a:latin typeface="Times New Roman" panose="02020603050405020304" pitchFamily="18" charset="0"/>
                          <a:cs typeface="Times New Roman" panose="02020603050405020304" pitchFamily="18" charset="0"/>
                        </a:rPr>
                        <a:t>Kích</a:t>
                      </a:r>
                      <a:r>
                        <a:rPr lang="en-US" baseline="0" smtClean="0">
                          <a:latin typeface="Times New Roman" panose="02020603050405020304" pitchFamily="18" charset="0"/>
                          <a:cs typeface="Times New Roman" panose="02020603050405020304" pitchFamily="18" charset="0"/>
                        </a:rPr>
                        <a:t> thước</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800" b="0" i="0" kern="1200" smtClean="0">
                          <a:solidFill>
                            <a:schemeClr val="tx1"/>
                          </a:solidFill>
                          <a:effectLst/>
                          <a:latin typeface="Times New Roman" panose="02020603050405020304" pitchFamily="18" charset="0"/>
                          <a:ea typeface="+mn-ea"/>
                          <a:cs typeface="Times New Roman" panose="02020603050405020304" pitchFamily="18" charset="0"/>
                        </a:rPr>
                        <a:t>113x70x70 mm</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00854923"/>
                  </a:ext>
                </a:extLst>
              </a:tr>
            </a:tbl>
          </a:graphicData>
        </a:graphic>
      </p:graphicFrame>
      <p:pic>
        <p:nvPicPr>
          <p:cNvPr id="15" name="Picture 14"/>
          <p:cNvPicPr>
            <a:picLocks noChangeAspect="1"/>
          </p:cNvPicPr>
          <p:nvPr/>
        </p:nvPicPr>
        <p:blipFill>
          <a:blip r:embed="rId3"/>
          <a:stretch>
            <a:fillRect/>
          </a:stretch>
        </p:blipFill>
        <p:spPr>
          <a:xfrm>
            <a:off x="596867" y="2490072"/>
            <a:ext cx="2458389" cy="1923699"/>
          </a:xfrm>
          <a:prstGeom prst="rect">
            <a:avLst/>
          </a:prstGeom>
        </p:spPr>
      </p:pic>
      <p:sp>
        <p:nvSpPr>
          <p:cNvPr id="16" name="Curved Right Arrow 15"/>
          <p:cNvSpPr/>
          <p:nvPr/>
        </p:nvSpPr>
        <p:spPr>
          <a:xfrm>
            <a:off x="1508940" y="2742977"/>
            <a:ext cx="502593" cy="12222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901916" y="1901954"/>
            <a:ext cx="1327608" cy="307777"/>
          </a:xfrm>
          <a:prstGeom prst="rect">
            <a:avLst/>
          </a:prstGeom>
          <a:noFill/>
        </p:spPr>
        <p:txBody>
          <a:bodyPr wrap="none" rtlCol="0">
            <a:spAutoFit/>
          </a:bodyPr>
          <a:lstStyle/>
          <a:p>
            <a:r>
              <a:rPr lang="en-US" sz="1400" smtClean="0">
                <a:solidFill>
                  <a:schemeClr val="accent1">
                    <a:lumMod val="75000"/>
                  </a:schemeClr>
                </a:solidFill>
                <a:latin typeface="Times New Roman" panose="02020603050405020304" pitchFamily="18" charset="0"/>
                <a:cs typeface="Times New Roman" panose="02020603050405020304" pitchFamily="18" charset="0"/>
              </a:rPr>
              <a:t>Xoay dọc 90 độ</a:t>
            </a:r>
            <a:endParaRPr lang="en-US" sz="140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4"/>
          <a:stretch>
            <a:fillRect/>
          </a:stretch>
        </p:blipFill>
        <p:spPr>
          <a:xfrm>
            <a:off x="3667125" y="2294469"/>
            <a:ext cx="1323264" cy="2264973"/>
          </a:xfrm>
          <a:prstGeom prst="rect">
            <a:avLst/>
          </a:prstGeom>
        </p:spPr>
      </p:pic>
      <p:sp>
        <p:nvSpPr>
          <p:cNvPr id="19" name="TextBox 18"/>
          <p:cNvSpPr txBox="1"/>
          <p:nvPr/>
        </p:nvSpPr>
        <p:spPr>
          <a:xfrm>
            <a:off x="3579476" y="1895893"/>
            <a:ext cx="1596912" cy="307777"/>
          </a:xfrm>
          <a:prstGeom prst="rect">
            <a:avLst/>
          </a:prstGeom>
          <a:noFill/>
        </p:spPr>
        <p:txBody>
          <a:bodyPr wrap="none" rtlCol="0">
            <a:spAutoFit/>
          </a:bodyPr>
          <a:lstStyle/>
          <a:p>
            <a:r>
              <a:rPr lang="en-US" sz="1400" smtClean="0">
                <a:solidFill>
                  <a:schemeClr val="accent1">
                    <a:lumMod val="75000"/>
                  </a:schemeClr>
                </a:solidFill>
                <a:latin typeface="Times New Roman" panose="02020603050405020304" pitchFamily="18" charset="0"/>
                <a:cs typeface="Times New Roman" panose="02020603050405020304" pitchFamily="18" charset="0"/>
              </a:rPr>
              <a:t>Xoay ngang 360 độ</a:t>
            </a:r>
            <a:endParaRPr lang="en-US" sz="140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0" name="Curved Up Arrow 19"/>
          <p:cNvSpPr/>
          <p:nvPr/>
        </p:nvSpPr>
        <p:spPr>
          <a:xfrm>
            <a:off x="3797667" y="3788103"/>
            <a:ext cx="1062179" cy="24154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724786" y="5008797"/>
            <a:ext cx="10789552" cy="584775"/>
          </a:xfrm>
          <a:prstGeom prst="rect">
            <a:avLst/>
          </a:prstGeom>
          <a:noFill/>
        </p:spPr>
        <p:txBody>
          <a:bodyPr wrap="square" rtlCol="0">
            <a:spAutoFit/>
          </a:bodyPr>
          <a:lstStyle/>
          <a:p>
            <a:pPr marL="285750" indent="-285750">
              <a:buFont typeface="Arial" panose="020B0604020202020204" pitchFamily="34" charset="0"/>
              <a:buChar char="•"/>
            </a:pPr>
            <a:r>
              <a:rPr lang="en-US" sz="1600" smtClean="0">
                <a:latin typeface="Times New Roman" panose="02020603050405020304" pitchFamily="18" charset="0"/>
                <a:cs typeface="Times New Roman" panose="02020603050405020304" pitchFamily="18" charset="0"/>
              </a:rPr>
              <a:t>Khi cường độ ánh sáng môi trường nhỏ hơn mức cảm biến cài đặt và phát hiện chuyển động trong phạm vi hoạt động của cảm biến, cảm biến sẽ tự động cấp nguồn cho tải hoạt động</a:t>
            </a:r>
            <a:endParaRPr lang="en-US" sz="1600">
              <a:latin typeface="Times New Roman" panose="02020603050405020304" pitchFamily="18" charset="0"/>
              <a:cs typeface="Times New Roman" panose="02020603050405020304" pitchFamily="18" charset="0"/>
            </a:endParaRPr>
          </a:p>
        </p:txBody>
      </p:sp>
      <p:sp>
        <p:nvSpPr>
          <p:cNvPr id="21" name="TextBox 20"/>
          <p:cNvSpPr txBox="1"/>
          <p:nvPr/>
        </p:nvSpPr>
        <p:spPr>
          <a:xfrm>
            <a:off x="724786" y="5664204"/>
            <a:ext cx="10789552" cy="584775"/>
          </a:xfrm>
          <a:prstGeom prst="rect">
            <a:avLst/>
          </a:prstGeom>
          <a:noFill/>
        </p:spPr>
        <p:txBody>
          <a:bodyPr wrap="square" rtlCol="0">
            <a:spAutoFit/>
          </a:bodyPr>
          <a:lstStyle/>
          <a:p>
            <a:pPr marL="285750" indent="-285750">
              <a:buFont typeface="Arial" panose="020B0604020202020204" pitchFamily="34" charset="0"/>
              <a:buChar char="•"/>
            </a:pPr>
            <a:r>
              <a:rPr lang="en-US" sz="1600" smtClean="0">
                <a:latin typeface="Times New Roman" panose="02020603050405020304" pitchFamily="18" charset="0"/>
                <a:cs typeface="Times New Roman" panose="02020603050405020304" pitchFamily="18" charset="0"/>
              </a:rPr>
              <a:t>Sau khoảng thời gian cài đặt nếu không phát hiện chuyển động trong phạm vi hoạt động của cảm biến, cảm biến sẽ tự động tắt nguồn cho tải</a:t>
            </a:r>
            <a:endParaRPr lang="en-US" sz="1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3919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667125" cy="885825"/>
          </a:xfrm>
          <a:prstGeom prst="rect">
            <a:avLst/>
          </a:prstGeom>
        </p:spPr>
      </p:pic>
      <p:pic>
        <p:nvPicPr>
          <p:cNvPr id="14" name="Picture 13">
            <a:extLst>
              <a:ext uri="{FF2B5EF4-FFF2-40B4-BE49-F238E27FC236}">
                <a16:creationId xmlns:a16="http://schemas.microsoft.com/office/drawing/2014/main" id="{4305F1D4-0A1D-4038-96EC-1C55F339FC1B}"/>
              </a:ext>
            </a:extLst>
          </p:cNvPr>
          <p:cNvPicPr/>
          <p:nvPr/>
        </p:nvPicPr>
        <p:blipFill>
          <a:blip r:embed="rId3"/>
          <a:stretch>
            <a:fillRect/>
          </a:stretch>
        </p:blipFill>
        <p:spPr>
          <a:xfrm>
            <a:off x="6314536" y="4132053"/>
            <a:ext cx="3800424" cy="2725947"/>
          </a:xfrm>
          <a:prstGeom prst="rect">
            <a:avLst/>
          </a:prstGeom>
        </p:spPr>
      </p:pic>
      <p:pic>
        <p:nvPicPr>
          <p:cNvPr id="15" name="Picture 14">
            <a:extLst>
              <a:ext uri="{FF2B5EF4-FFF2-40B4-BE49-F238E27FC236}">
                <a16:creationId xmlns:a16="http://schemas.microsoft.com/office/drawing/2014/main" id="{6FB022A5-5EE0-432C-8A87-254A874B4382}"/>
              </a:ext>
            </a:extLst>
          </p:cNvPr>
          <p:cNvPicPr/>
          <p:nvPr/>
        </p:nvPicPr>
        <p:blipFill>
          <a:blip r:embed="rId4"/>
          <a:stretch>
            <a:fillRect/>
          </a:stretch>
        </p:blipFill>
        <p:spPr>
          <a:xfrm>
            <a:off x="979098" y="4020018"/>
            <a:ext cx="3506638" cy="2718954"/>
          </a:xfrm>
          <a:prstGeom prst="rect">
            <a:avLst/>
          </a:prstGeom>
        </p:spPr>
      </p:pic>
      <p:pic>
        <p:nvPicPr>
          <p:cNvPr id="2" name="Picture 1"/>
          <p:cNvPicPr>
            <a:picLocks noChangeAspect="1"/>
          </p:cNvPicPr>
          <p:nvPr/>
        </p:nvPicPr>
        <p:blipFill>
          <a:blip r:embed="rId5"/>
          <a:stretch>
            <a:fillRect/>
          </a:stretch>
        </p:blipFill>
        <p:spPr>
          <a:xfrm>
            <a:off x="2907146" y="819384"/>
            <a:ext cx="5410200" cy="3267075"/>
          </a:xfrm>
          <a:prstGeom prst="rect">
            <a:avLst/>
          </a:prstGeom>
        </p:spPr>
      </p:pic>
      <p:cxnSp>
        <p:nvCxnSpPr>
          <p:cNvPr id="10" name="Straight Arrow Connector 9"/>
          <p:cNvCxnSpPr/>
          <p:nvPr/>
        </p:nvCxnSpPr>
        <p:spPr>
          <a:xfrm>
            <a:off x="5275095" y="1944444"/>
            <a:ext cx="231187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09282" y="1767492"/>
            <a:ext cx="1037463" cy="307777"/>
          </a:xfrm>
          <a:prstGeom prst="rect">
            <a:avLst/>
          </a:prstGeom>
          <a:noFill/>
        </p:spPr>
        <p:txBody>
          <a:bodyPr wrap="none" rtlCol="0">
            <a:spAutoFit/>
          </a:bodyPr>
          <a:lstStyle/>
          <a:p>
            <a:r>
              <a:rPr lang="en-US" sz="1400" smtClean="0">
                <a:solidFill>
                  <a:schemeClr val="accent1">
                    <a:lumMod val="75000"/>
                  </a:schemeClr>
                </a:solidFill>
                <a:latin typeface="Times New Roman" panose="02020603050405020304" pitchFamily="18" charset="0"/>
                <a:cs typeface="Times New Roman" panose="02020603050405020304" pitchFamily="18" charset="0"/>
              </a:rPr>
              <a:t>3s - 15 phút</a:t>
            </a:r>
            <a:endParaRPr lang="en-US" sz="140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4609529" y="1763745"/>
            <a:ext cx="665567" cy="307777"/>
          </a:xfrm>
          <a:prstGeom prst="rect">
            <a:avLst/>
          </a:prstGeom>
          <a:noFill/>
        </p:spPr>
        <p:txBody>
          <a:bodyPr wrap="none" rtlCol="0">
            <a:spAutoFit/>
          </a:bodyPr>
          <a:lstStyle/>
          <a:p>
            <a:r>
              <a:rPr lang="en-US" sz="1400" b="1" smtClean="0">
                <a:solidFill>
                  <a:srgbClr val="FF0000"/>
                </a:solidFill>
                <a:latin typeface="Times New Roman" panose="02020603050405020304" pitchFamily="18" charset="0"/>
                <a:cs typeface="Times New Roman" panose="02020603050405020304" pitchFamily="18" charset="0"/>
              </a:rPr>
              <a:t>TIME</a:t>
            </a:r>
            <a:endParaRPr lang="en-US" sz="1400" b="1">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4609529" y="2178902"/>
            <a:ext cx="534121" cy="307777"/>
          </a:xfrm>
          <a:prstGeom prst="rect">
            <a:avLst/>
          </a:prstGeom>
          <a:noFill/>
        </p:spPr>
        <p:txBody>
          <a:bodyPr wrap="none" rtlCol="0">
            <a:spAutoFit/>
          </a:bodyPr>
          <a:lstStyle/>
          <a:p>
            <a:r>
              <a:rPr lang="en-US" sz="1400" b="1" smtClean="0">
                <a:solidFill>
                  <a:srgbClr val="FF0000"/>
                </a:solidFill>
                <a:latin typeface="Times New Roman" panose="02020603050405020304" pitchFamily="18" charset="0"/>
                <a:cs typeface="Times New Roman" panose="02020603050405020304" pitchFamily="18" charset="0"/>
              </a:rPr>
              <a:t>SEN</a:t>
            </a:r>
            <a:endParaRPr lang="en-US" sz="1400" b="1">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4607480" y="2594059"/>
            <a:ext cx="564578" cy="307777"/>
          </a:xfrm>
          <a:prstGeom prst="rect">
            <a:avLst/>
          </a:prstGeom>
          <a:noFill/>
        </p:spPr>
        <p:txBody>
          <a:bodyPr wrap="none" rtlCol="0">
            <a:spAutoFit/>
          </a:bodyPr>
          <a:lstStyle/>
          <a:p>
            <a:r>
              <a:rPr lang="en-US" sz="1400" b="1" smtClean="0">
                <a:solidFill>
                  <a:srgbClr val="FF0000"/>
                </a:solidFill>
                <a:latin typeface="Times New Roman" panose="02020603050405020304" pitchFamily="18" charset="0"/>
                <a:cs typeface="Times New Roman" panose="02020603050405020304" pitchFamily="18" charset="0"/>
              </a:rPr>
              <a:t>LUX</a:t>
            </a:r>
            <a:endParaRPr lang="en-US" sz="1400" b="1">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7586974" y="2091052"/>
            <a:ext cx="1944763" cy="523220"/>
          </a:xfrm>
          <a:prstGeom prst="rect">
            <a:avLst/>
          </a:prstGeom>
          <a:noFill/>
        </p:spPr>
        <p:txBody>
          <a:bodyPr wrap="none" rtlCol="0">
            <a:spAutoFit/>
          </a:bodyPr>
          <a:lstStyle/>
          <a:p>
            <a:r>
              <a:rPr lang="en-US" sz="1400" smtClean="0">
                <a:solidFill>
                  <a:schemeClr val="accent2">
                    <a:lumMod val="75000"/>
                  </a:schemeClr>
                </a:solidFill>
                <a:latin typeface="Times New Roman" panose="02020603050405020304" pitchFamily="18" charset="0"/>
                <a:cs typeface="Times New Roman" panose="02020603050405020304" pitchFamily="18" charset="0"/>
              </a:rPr>
              <a:t>Gắn tường: 3m – 6m</a:t>
            </a:r>
          </a:p>
          <a:p>
            <a:r>
              <a:rPr lang="en-US" sz="1400" smtClean="0">
                <a:solidFill>
                  <a:schemeClr val="accent2">
                    <a:lumMod val="75000"/>
                  </a:schemeClr>
                </a:solidFill>
                <a:latin typeface="Times New Roman" panose="02020603050405020304" pitchFamily="18" charset="0"/>
                <a:cs typeface="Times New Roman" panose="02020603050405020304" pitchFamily="18" charset="0"/>
              </a:rPr>
              <a:t>Gắn trần   : 1.5m – 3.5m</a:t>
            </a:r>
            <a:endParaRPr lang="en-US" sz="140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7615382" y="2602977"/>
            <a:ext cx="1609736" cy="307777"/>
          </a:xfrm>
          <a:prstGeom prst="rect">
            <a:avLst/>
          </a:prstGeom>
          <a:noFill/>
        </p:spPr>
        <p:txBody>
          <a:bodyPr wrap="none" rtlCol="0">
            <a:spAutoFit/>
          </a:bodyPr>
          <a:lstStyle/>
          <a:p>
            <a:r>
              <a:rPr lang="en-US" sz="1400" smtClean="0">
                <a:solidFill>
                  <a:schemeClr val="accent4">
                    <a:lumMod val="75000"/>
                  </a:schemeClr>
                </a:solidFill>
                <a:latin typeface="Times New Roman" panose="02020603050405020304" pitchFamily="18" charset="0"/>
                <a:cs typeface="Times New Roman" panose="02020603050405020304" pitchFamily="18" charset="0"/>
              </a:rPr>
              <a:t>30 lux – OFF Photo</a:t>
            </a:r>
          </a:p>
        </p:txBody>
      </p:sp>
      <p:cxnSp>
        <p:nvCxnSpPr>
          <p:cNvPr id="29" name="Straight Arrow Connector 28"/>
          <p:cNvCxnSpPr/>
          <p:nvPr/>
        </p:nvCxnSpPr>
        <p:spPr>
          <a:xfrm>
            <a:off x="5275095" y="2350655"/>
            <a:ext cx="2311879"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275095" y="2747949"/>
            <a:ext cx="2311879" cy="8917"/>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129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458" y="1620625"/>
            <a:ext cx="10058400" cy="3712893"/>
          </a:xfrm>
          <a:prstGeom prst="rect">
            <a:avLst/>
          </a:prstGeom>
        </p:spPr>
      </p:pic>
      <p:pic>
        <p:nvPicPr>
          <p:cNvPr id="5" name="Picture 4"/>
          <p:cNvPicPr>
            <a:picLocks noChangeAspect="1"/>
          </p:cNvPicPr>
          <p:nvPr/>
        </p:nvPicPr>
        <p:blipFill>
          <a:blip r:embed="rId3"/>
          <a:stretch>
            <a:fillRect/>
          </a:stretch>
        </p:blipFill>
        <p:spPr>
          <a:xfrm>
            <a:off x="0" y="0"/>
            <a:ext cx="3667125" cy="885825"/>
          </a:xfrm>
          <a:prstGeom prst="rect">
            <a:avLst/>
          </a:prstGeom>
        </p:spPr>
      </p:pic>
      <p:sp>
        <p:nvSpPr>
          <p:cNvPr id="6" name="TextBox 5"/>
          <p:cNvSpPr txBox="1"/>
          <p:nvPr/>
        </p:nvSpPr>
        <p:spPr>
          <a:xfrm>
            <a:off x="1094458" y="1149650"/>
            <a:ext cx="2962671" cy="400110"/>
          </a:xfrm>
          <a:prstGeom prst="rect">
            <a:avLst/>
          </a:prstGeom>
          <a:noFill/>
        </p:spPr>
        <p:txBody>
          <a:bodyPr wrap="none" rtlCol="0">
            <a:spAutoFit/>
          </a:bodyPr>
          <a:lstStyle/>
          <a:p>
            <a:r>
              <a:rPr lang="en-US" sz="2000" smtClean="0">
                <a:solidFill>
                  <a:srgbClr val="FFC000"/>
                </a:solidFill>
                <a:latin typeface="Times New Roman" panose="02020603050405020304" pitchFamily="18" charset="0"/>
                <a:cs typeface="Times New Roman" panose="02020603050405020304" pitchFamily="18" charset="0"/>
              </a:rPr>
              <a:t>HƯỚNG DẪN SỬ DỤNG</a:t>
            </a:r>
            <a:endParaRPr lang="en-US" sz="2000" dirty="0">
              <a:solidFill>
                <a:srgbClr val="FFC000"/>
              </a:solidFill>
              <a:latin typeface="Times New Roman" panose="02020603050405020304" pitchFamily="18" charset="0"/>
              <a:cs typeface="Times New Roman" panose="02020603050405020304" pitchFamily="18" charset="0"/>
            </a:endParaRPr>
          </a:p>
        </p:txBody>
      </p:sp>
      <p:sp>
        <p:nvSpPr>
          <p:cNvPr id="7" name="TextBox 13"/>
          <p:cNvSpPr txBox="1"/>
          <p:nvPr/>
        </p:nvSpPr>
        <p:spPr>
          <a:xfrm>
            <a:off x="1504936" y="5847625"/>
            <a:ext cx="944447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u="sng" smtClean="0">
                <a:solidFill>
                  <a:srgbClr val="FF0000"/>
                </a:solidFill>
                <a:latin typeface="Times New Roman" panose="02020603050405020304" pitchFamily="18" charset="0"/>
                <a:cs typeface="Times New Roman" panose="02020603050405020304" pitchFamily="18" charset="0"/>
              </a:rPr>
              <a:t>Lưu ý:</a:t>
            </a:r>
            <a:r>
              <a:rPr lang="en-US" sz="1600" smtClean="0">
                <a:solidFill>
                  <a:srgbClr val="FF0000"/>
                </a:solidFill>
                <a:latin typeface="Times New Roman" panose="02020603050405020304" pitchFamily="18" charset="0"/>
                <a:cs typeface="Times New Roman" panose="02020603050405020304" pitchFamily="18" charset="0"/>
              </a:rPr>
              <a:t> </a:t>
            </a:r>
            <a:r>
              <a:rPr lang="en-US" sz="1600" b="1" smtClean="0">
                <a:solidFill>
                  <a:srgbClr val="FF0000"/>
                </a:solidFill>
                <a:latin typeface="Times New Roman" panose="02020603050405020304" pitchFamily="18" charset="0"/>
                <a:cs typeface="Times New Roman" panose="02020603050405020304" pitchFamily="18" charset="0"/>
              </a:rPr>
              <a:t>Sử dụng được cho đèn đơn lẻ hoặc nhóm đèn hoặc các thiết bị báo âm thanh chống để chống trộm</a:t>
            </a:r>
          </a:p>
        </p:txBody>
      </p:sp>
    </p:spTree>
    <p:extLst>
      <p:ext uri="{BB962C8B-B14F-4D97-AF65-F5344CB8AC3E}">
        <p14:creationId xmlns:p14="http://schemas.microsoft.com/office/powerpoint/2010/main" val="582059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667125" cy="885825"/>
          </a:xfrm>
          <a:prstGeom prst="rect">
            <a:avLst/>
          </a:prstGeom>
        </p:spPr>
      </p:pic>
      <p:sp>
        <p:nvSpPr>
          <p:cNvPr id="3" name="TextBox 2"/>
          <p:cNvSpPr txBox="1"/>
          <p:nvPr/>
        </p:nvSpPr>
        <p:spPr>
          <a:xfrm>
            <a:off x="853594" y="992766"/>
            <a:ext cx="1563248" cy="400110"/>
          </a:xfrm>
          <a:prstGeom prst="rect">
            <a:avLst/>
          </a:prstGeom>
          <a:noFill/>
        </p:spPr>
        <p:txBody>
          <a:bodyPr wrap="none" rtlCol="0">
            <a:spAutoFit/>
          </a:bodyPr>
          <a:lstStyle/>
          <a:p>
            <a:r>
              <a:rPr lang="en-US" sz="2000" smtClean="0">
                <a:solidFill>
                  <a:srgbClr val="FFC000"/>
                </a:solidFill>
                <a:latin typeface="Times New Roman" panose="02020603050405020304" pitchFamily="18" charset="0"/>
                <a:cs typeface="Times New Roman" panose="02020603050405020304" pitchFamily="18" charset="0"/>
              </a:rPr>
              <a:t>ỨNG DỤNG</a:t>
            </a:r>
            <a:endParaRPr lang="en-US" sz="2000" dirty="0">
              <a:solidFill>
                <a:srgbClr val="FFC000"/>
              </a:solidFill>
              <a:latin typeface="Times New Roman" panose="02020603050405020304" pitchFamily="18" charset="0"/>
              <a:cs typeface="Times New Roman" panose="02020603050405020304" pitchFamily="18" charset="0"/>
            </a:endParaRPr>
          </a:p>
        </p:txBody>
      </p:sp>
      <p:pic>
        <p:nvPicPr>
          <p:cNvPr id="1026" name="Picture 2" descr="Nhà để xe ốp gỗ iWood"/>
          <p:cNvPicPr>
            <a:picLocks noChangeAspect="1" noChangeArrowheads="1"/>
          </p:cNvPicPr>
          <p:nvPr/>
        </p:nvPicPr>
        <p:blipFill rotWithShape="1">
          <a:blip r:embed="rId3">
            <a:extLst>
              <a:ext uri="{28A0092B-C50C-407E-A947-70E740481C1C}">
                <a14:useLocalDpi xmlns:a14="http://schemas.microsoft.com/office/drawing/2010/main" val="0"/>
              </a:ext>
            </a:extLst>
          </a:blip>
          <a:srcRect l="3140" t="10729" r="5327" b="12242"/>
          <a:stretch/>
        </p:blipFill>
        <p:spPr bwMode="auto">
          <a:xfrm>
            <a:off x="623196" y="4523778"/>
            <a:ext cx="3571337" cy="22550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5532643" y="2583073"/>
            <a:ext cx="1295887" cy="2297861"/>
          </a:xfrm>
          <a:prstGeom prst="rect">
            <a:avLst/>
          </a:prstGeom>
        </p:spPr>
      </p:pic>
      <p:pic>
        <p:nvPicPr>
          <p:cNvPr id="1028" name="Picture 4" descr="10 Mẫu cầu thang vuông và kính cho nhà phố 4m đến 5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488" t="7354" b="7517"/>
          <a:stretch/>
        </p:blipFill>
        <p:spPr bwMode="auto">
          <a:xfrm>
            <a:off x="9012711" y="3863052"/>
            <a:ext cx="2165230" cy="2787914"/>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a:off x="6828530" y="4215926"/>
            <a:ext cx="2453493" cy="6650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30" name="Picture 6" descr="Ý tưởng trang trí hành lang thêm đẹp mắt ấn tượng"/>
          <p:cNvPicPr>
            <a:picLocks noChangeAspect="1" noChangeArrowheads="1"/>
          </p:cNvPicPr>
          <p:nvPr/>
        </p:nvPicPr>
        <p:blipFill rotWithShape="1">
          <a:blip r:embed="rId6">
            <a:extLst>
              <a:ext uri="{28A0092B-C50C-407E-A947-70E740481C1C}">
                <a14:useLocalDpi xmlns:a14="http://schemas.microsoft.com/office/drawing/2010/main" val="0"/>
              </a:ext>
            </a:extLst>
          </a:blip>
          <a:srcRect l="9451" r="7307" b="19905"/>
          <a:stretch/>
        </p:blipFill>
        <p:spPr bwMode="auto">
          <a:xfrm>
            <a:off x="627185" y="1550847"/>
            <a:ext cx="3579315" cy="2481725"/>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p:cNvCxnSpPr/>
          <p:nvPr/>
        </p:nvCxnSpPr>
        <p:spPr>
          <a:xfrm flipH="1">
            <a:off x="3864634" y="4315318"/>
            <a:ext cx="1563997" cy="8287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3464541" y="2680533"/>
            <a:ext cx="1964090" cy="10514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34" name="Picture 10" descr="THIẾT BỊ CÒI HÚ, ĐÈN NHÁY BÁO ĐỘNG CHỐNG CHÁY, CHỐNG TRỘ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2220" y="989447"/>
            <a:ext cx="2531130" cy="2207146"/>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Straight Arrow Connector 34"/>
          <p:cNvCxnSpPr/>
          <p:nvPr/>
        </p:nvCxnSpPr>
        <p:spPr>
          <a:xfrm flipV="1">
            <a:off x="6828530" y="2389517"/>
            <a:ext cx="1923690" cy="11206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011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3199</TotalTime>
  <Words>511</Words>
  <Application>Microsoft Office PowerPoint</Application>
  <PresentationFormat>Widescreen</PresentationFormat>
  <Paragraphs>113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Lê Hải Sơn</dc:creator>
  <cp:lastModifiedBy>dungnt</cp:lastModifiedBy>
  <cp:revision>116</cp:revision>
  <dcterms:created xsi:type="dcterms:W3CDTF">2020-09-24T07:42:42Z</dcterms:created>
  <dcterms:modified xsi:type="dcterms:W3CDTF">2020-11-11T09:12:24Z</dcterms:modified>
</cp:coreProperties>
</file>