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91" r:id="rId3"/>
    <p:sldId id="307" r:id="rId4"/>
    <p:sldId id="308" r:id="rId5"/>
    <p:sldId id="274" r:id="rId6"/>
    <p:sldId id="309" r:id="rId7"/>
    <p:sldId id="313" r:id="rId8"/>
    <p:sldId id="310" r:id="rId9"/>
    <p:sldId id="305" r:id="rId10"/>
    <p:sldId id="312" r:id="rId11"/>
    <p:sldId id="286" r:id="rId12"/>
    <p:sldId id="314" r:id="rId13"/>
    <p:sldId id="315" r:id="rId14"/>
    <p:sldId id="287" r:id="rId15"/>
    <p:sldId id="311" r:id="rId16"/>
    <p:sldId id="306" r:id="rId17"/>
    <p:sldId id="276" r:id="rId18"/>
    <p:sldId id="280" r:id="rId19"/>
    <p:sldId id="30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F98948-3320-4B7F-80FB-AB1137B5078B}" type="doc">
      <dgm:prSet loTypeId="urn:microsoft.com/office/officeart/2005/8/layout/venn3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5F858BE-12F3-4653-B340-0B188B98203C}">
      <dgm:prSet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en-US" sz="2000" b="1" cap="none" spc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Ánh sáng tràn viền</a:t>
          </a:r>
          <a:endParaRPr lang="en-US" sz="2000" b="1" cap="none" spc="0" dirty="0">
            <a:ln>
              <a:solidFill>
                <a:schemeClr val="accent5">
                  <a:lumMod val="50000"/>
                </a:schemeClr>
              </a:solidFill>
            </a:ln>
            <a:solidFill>
              <a:schemeClr val="accent1">
                <a:lumMod val="50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8FFBF8-8B7D-40D4-A330-31FF915469FD}" type="parTrans" cxnId="{DEBC30EA-F307-450A-9FE0-DE38E709B7C6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en-US" sz="2000" b="1" cap="none" spc="0">
            <a:ln>
              <a:solidFill>
                <a:schemeClr val="accent5">
                  <a:lumMod val="50000"/>
                </a:schemeClr>
              </a:solidFill>
            </a:ln>
            <a:solidFill>
              <a:schemeClr val="accent1">
                <a:lumMod val="50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F7F54C-54BB-4E32-A3BE-70FDDE1ACC7A}" type="sibTrans" cxnId="{DEBC30EA-F307-450A-9FE0-DE38E709B7C6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en-US" sz="2000" b="1" cap="none" spc="0">
            <a:ln>
              <a:solidFill>
                <a:schemeClr val="accent5">
                  <a:lumMod val="50000"/>
                </a:schemeClr>
              </a:solidFill>
            </a:ln>
            <a:solidFill>
              <a:schemeClr val="accent1">
                <a:lumMod val="50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8935234-F39B-4F64-9D3E-ECC198090598}">
      <dgm:prSet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en-US" sz="2000" b="1" cap="none" spc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IP54 chống côn trùng</a:t>
          </a:r>
          <a:endParaRPr lang="en-US" sz="2000" b="1" cap="none" spc="0" dirty="0">
            <a:ln>
              <a:solidFill>
                <a:schemeClr val="accent5">
                  <a:lumMod val="50000"/>
                </a:schemeClr>
              </a:solidFill>
            </a:ln>
            <a:solidFill>
              <a:schemeClr val="accent1">
                <a:lumMod val="50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CB3CF8-E647-4BD2-92CD-1EEA584C5221}" type="parTrans" cxnId="{91D2593C-7D74-43E8-BC24-122A9C83402E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en-US" sz="2000" b="1" cap="none" spc="0">
            <a:ln>
              <a:solidFill>
                <a:schemeClr val="accent5">
                  <a:lumMod val="50000"/>
                </a:schemeClr>
              </a:solidFill>
            </a:ln>
            <a:solidFill>
              <a:schemeClr val="accent1">
                <a:lumMod val="50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0C0A60-9866-4750-AF50-82E6D30D27C4}" type="sibTrans" cxnId="{91D2593C-7D74-43E8-BC24-122A9C83402E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en-US" sz="2000" b="1" cap="none" spc="0">
            <a:ln>
              <a:solidFill>
                <a:schemeClr val="accent5">
                  <a:lumMod val="50000"/>
                </a:schemeClr>
              </a:solidFill>
            </a:ln>
            <a:solidFill>
              <a:schemeClr val="accent1">
                <a:lumMod val="50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A3A262-78E2-46B9-86B9-EC5A18FB14DE}">
      <dgm:prSet custT="1"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r>
            <a:rPr lang="en-US" sz="2000" b="1" cap="none" spc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Lắp đặt thi công dễ dàng</a:t>
          </a:r>
          <a:endParaRPr lang="en-US" sz="2000" b="1" cap="none" spc="0" dirty="0">
            <a:ln>
              <a:solidFill>
                <a:schemeClr val="accent5">
                  <a:lumMod val="50000"/>
                </a:schemeClr>
              </a:solidFill>
            </a:ln>
            <a:solidFill>
              <a:schemeClr val="accent1">
                <a:lumMod val="50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BE6B70-7535-4543-9D22-9A5FD3AA825E}" type="parTrans" cxnId="{DA22B488-0463-414F-B875-46191CF8188F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en-US" sz="2000" b="1" cap="none" spc="0">
            <a:ln>
              <a:solidFill>
                <a:schemeClr val="accent5">
                  <a:lumMod val="50000"/>
                </a:schemeClr>
              </a:solidFill>
            </a:ln>
            <a:solidFill>
              <a:schemeClr val="accent1">
                <a:lumMod val="50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3A5339B-3B69-46DF-810A-B2517955555D}" type="sibTrans" cxnId="{DA22B488-0463-414F-B875-46191CF8188F}">
      <dgm:prSet/>
      <dgm:spPr/>
      <dgm:t>
        <a:bodyPr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endParaRPr lang="en-US" sz="2000" b="1" cap="none" spc="0">
            <a:ln>
              <a:solidFill>
                <a:schemeClr val="accent5">
                  <a:lumMod val="50000"/>
                </a:schemeClr>
              </a:solidFill>
            </a:ln>
            <a:solidFill>
              <a:schemeClr val="accent1">
                <a:lumMod val="50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BAA77B-C6FA-CB4B-838B-9FFE5D282065}" type="pres">
      <dgm:prSet presAssocID="{64F98948-3320-4B7F-80FB-AB1137B507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vi-VN"/>
        </a:p>
      </dgm:t>
    </dgm:pt>
    <dgm:pt modelId="{9C40E17B-9450-7742-BC2D-E5219F2ECB22}" type="pres">
      <dgm:prSet presAssocID="{15F858BE-12F3-4653-B340-0B188B98203C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03B16FE9-38F5-3147-92DC-ED3738B175A5}" type="pres">
      <dgm:prSet presAssocID="{BAF7F54C-54BB-4E32-A3BE-70FDDE1ACC7A}" presName="space" presStyleCnt="0"/>
      <dgm:spPr/>
    </dgm:pt>
    <dgm:pt modelId="{5DEE9D32-C962-414F-8371-D3F310F6B736}" type="pres">
      <dgm:prSet presAssocID="{18935234-F39B-4F64-9D3E-ECC198090598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  <dgm:pt modelId="{3C4D2E5F-A3EE-D142-8612-E5DC0C39BBA4}" type="pres">
      <dgm:prSet presAssocID="{A80C0A60-9866-4750-AF50-82E6D30D27C4}" presName="space" presStyleCnt="0"/>
      <dgm:spPr/>
    </dgm:pt>
    <dgm:pt modelId="{C4F8DD03-4ECC-6140-8263-FBA3F82A527A}" type="pres">
      <dgm:prSet presAssocID="{3CA3A262-78E2-46B9-86B9-EC5A18FB14DE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vi-VN"/>
        </a:p>
      </dgm:t>
    </dgm:pt>
  </dgm:ptLst>
  <dgm:cxnLst>
    <dgm:cxn modelId="{22E93E0C-3EB7-4F5F-B39F-B5439493CD9F}" type="presOf" srcId="{3CA3A262-78E2-46B9-86B9-EC5A18FB14DE}" destId="{C4F8DD03-4ECC-6140-8263-FBA3F82A527A}" srcOrd="0" destOrd="0" presId="urn:microsoft.com/office/officeart/2005/8/layout/venn3"/>
    <dgm:cxn modelId="{DA22B488-0463-414F-B875-46191CF8188F}" srcId="{64F98948-3320-4B7F-80FB-AB1137B5078B}" destId="{3CA3A262-78E2-46B9-86B9-EC5A18FB14DE}" srcOrd="2" destOrd="0" parTransId="{6BBE6B70-7535-4543-9D22-9A5FD3AA825E}" sibTransId="{B3A5339B-3B69-46DF-810A-B2517955555D}"/>
    <dgm:cxn modelId="{0C1CCFDF-4D47-4429-82F4-21C5455F3E8F}" type="presOf" srcId="{64F98948-3320-4B7F-80FB-AB1137B5078B}" destId="{52BAA77B-C6FA-CB4B-838B-9FFE5D282065}" srcOrd="0" destOrd="0" presId="urn:microsoft.com/office/officeart/2005/8/layout/venn3"/>
    <dgm:cxn modelId="{91D2593C-7D74-43E8-BC24-122A9C83402E}" srcId="{64F98948-3320-4B7F-80FB-AB1137B5078B}" destId="{18935234-F39B-4F64-9D3E-ECC198090598}" srcOrd="1" destOrd="0" parTransId="{B6CB3CF8-E647-4BD2-92CD-1EEA584C5221}" sibTransId="{A80C0A60-9866-4750-AF50-82E6D30D27C4}"/>
    <dgm:cxn modelId="{10EC0B08-385E-4770-BBBA-17857C6B0C0C}" type="presOf" srcId="{15F858BE-12F3-4653-B340-0B188B98203C}" destId="{9C40E17B-9450-7742-BC2D-E5219F2ECB22}" srcOrd="0" destOrd="0" presId="urn:microsoft.com/office/officeart/2005/8/layout/venn3"/>
    <dgm:cxn modelId="{0AA96533-17E8-4B00-83F4-1BEEB1A2FDF4}" type="presOf" srcId="{18935234-F39B-4F64-9D3E-ECC198090598}" destId="{5DEE9D32-C962-414F-8371-D3F310F6B736}" srcOrd="0" destOrd="0" presId="urn:microsoft.com/office/officeart/2005/8/layout/venn3"/>
    <dgm:cxn modelId="{DEBC30EA-F307-450A-9FE0-DE38E709B7C6}" srcId="{64F98948-3320-4B7F-80FB-AB1137B5078B}" destId="{15F858BE-12F3-4653-B340-0B188B98203C}" srcOrd="0" destOrd="0" parTransId="{A18FFBF8-8B7D-40D4-A330-31FF915469FD}" sibTransId="{BAF7F54C-54BB-4E32-A3BE-70FDDE1ACC7A}"/>
    <dgm:cxn modelId="{DABF58BA-E123-4F35-9548-20D943AD653E}" type="presParOf" srcId="{52BAA77B-C6FA-CB4B-838B-9FFE5D282065}" destId="{9C40E17B-9450-7742-BC2D-E5219F2ECB22}" srcOrd="0" destOrd="0" presId="urn:microsoft.com/office/officeart/2005/8/layout/venn3"/>
    <dgm:cxn modelId="{96755674-C190-45D2-B4D4-1AD639D2C364}" type="presParOf" srcId="{52BAA77B-C6FA-CB4B-838B-9FFE5D282065}" destId="{03B16FE9-38F5-3147-92DC-ED3738B175A5}" srcOrd="1" destOrd="0" presId="urn:microsoft.com/office/officeart/2005/8/layout/venn3"/>
    <dgm:cxn modelId="{6917B9E1-D726-4EC4-97BB-3025C199D2D3}" type="presParOf" srcId="{52BAA77B-C6FA-CB4B-838B-9FFE5D282065}" destId="{5DEE9D32-C962-414F-8371-D3F310F6B736}" srcOrd="2" destOrd="0" presId="urn:microsoft.com/office/officeart/2005/8/layout/venn3"/>
    <dgm:cxn modelId="{2ADC1526-4EAF-44A8-BA95-8654410D7943}" type="presParOf" srcId="{52BAA77B-C6FA-CB4B-838B-9FFE5D282065}" destId="{3C4D2E5F-A3EE-D142-8612-E5DC0C39BBA4}" srcOrd="3" destOrd="0" presId="urn:microsoft.com/office/officeart/2005/8/layout/venn3"/>
    <dgm:cxn modelId="{8BBD96FB-FCFA-4EB0-B5E6-BAC178243E34}" type="presParOf" srcId="{52BAA77B-C6FA-CB4B-838B-9FFE5D282065}" destId="{C4F8DD03-4ECC-6140-8263-FBA3F82A527A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0E17B-9450-7742-BC2D-E5219F2ECB22}">
      <dsp:nvSpPr>
        <dsp:cNvPr id="0" name=""/>
        <dsp:cNvSpPr/>
      </dsp:nvSpPr>
      <dsp:spPr>
        <a:xfrm>
          <a:off x="646524" y="1026"/>
          <a:ext cx="2018790" cy="2018790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101" tIns="25400" rIns="111101" bIns="2540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cap="none" spc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Ánh sáng tràn viền</a:t>
          </a:r>
          <a:endParaRPr lang="en-US" sz="2000" b="1" kern="1200" cap="none" spc="0" dirty="0">
            <a:ln>
              <a:solidFill>
                <a:schemeClr val="accent5">
                  <a:lumMod val="50000"/>
                </a:schemeClr>
              </a:solidFill>
            </a:ln>
            <a:solidFill>
              <a:schemeClr val="accent1">
                <a:lumMod val="50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42169" y="296671"/>
        <a:ext cx="1427500" cy="1427500"/>
      </dsp:txXfrm>
    </dsp:sp>
    <dsp:sp modelId="{5DEE9D32-C962-414F-8371-D3F310F6B736}">
      <dsp:nvSpPr>
        <dsp:cNvPr id="0" name=""/>
        <dsp:cNvSpPr/>
      </dsp:nvSpPr>
      <dsp:spPr>
        <a:xfrm>
          <a:off x="2261557" y="1026"/>
          <a:ext cx="2018790" cy="201879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101" tIns="25400" rIns="111101" bIns="2540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cap="none" spc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IP54 chống côn trùng</a:t>
          </a:r>
          <a:endParaRPr lang="en-US" sz="2000" b="1" kern="1200" cap="none" spc="0" dirty="0">
            <a:ln>
              <a:solidFill>
                <a:schemeClr val="accent5">
                  <a:lumMod val="50000"/>
                </a:schemeClr>
              </a:solidFill>
            </a:ln>
            <a:solidFill>
              <a:schemeClr val="accent1">
                <a:lumMod val="50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57202" y="296671"/>
        <a:ext cx="1427500" cy="1427500"/>
      </dsp:txXfrm>
    </dsp:sp>
    <dsp:sp modelId="{C4F8DD03-4ECC-6140-8263-FBA3F82A527A}">
      <dsp:nvSpPr>
        <dsp:cNvPr id="0" name=""/>
        <dsp:cNvSpPr/>
      </dsp:nvSpPr>
      <dsp:spPr>
        <a:xfrm>
          <a:off x="3876589" y="1026"/>
          <a:ext cx="2018790" cy="2018790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11101" tIns="25400" rIns="111101" bIns="25400" numCol="1" spcCol="1270" anchor="ctr" anchorCtr="0">
          <a:noAutofit/>
          <a:scene3d>
            <a:camera prst="orthographicFront"/>
            <a:lightRig rig="harsh" dir="t"/>
          </a:scene3d>
          <a:sp3d extrusionH="57150" prstMaterial="matte">
            <a:bevelT w="63500" h="12700" prst="angle"/>
            <a:contourClr>
              <a:schemeClr val="bg1">
                <a:lumMod val="65000"/>
              </a:schemeClr>
            </a:contourClr>
          </a:sp3d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cap="none" spc="0">
              <a:ln>
                <a:solidFill>
                  <a:schemeClr val="accent5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Lắp đặt thi công dễ dàng</a:t>
          </a:r>
          <a:endParaRPr lang="en-US" sz="2000" b="1" kern="1200" cap="none" spc="0" dirty="0">
            <a:ln>
              <a:solidFill>
                <a:schemeClr val="accent5">
                  <a:lumMod val="50000"/>
                </a:schemeClr>
              </a:solidFill>
            </a:ln>
            <a:solidFill>
              <a:schemeClr val="accent1">
                <a:lumMod val="50000"/>
              </a:schemeClr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72234" y="296671"/>
        <a:ext cx="1427500" cy="1427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CF99-8713-43AE-831B-5FD84AFD895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E990-8CC5-439B-9630-DC2F9F12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CF99-8713-43AE-831B-5FD84AFD895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E990-8CC5-439B-9630-DC2F9F12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6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CF99-8713-43AE-831B-5FD84AFD895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E990-8CC5-439B-9630-DC2F9F12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4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CF99-8713-43AE-831B-5FD84AFD895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E990-8CC5-439B-9630-DC2F9F12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3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CF99-8713-43AE-831B-5FD84AFD895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E990-8CC5-439B-9630-DC2F9F12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73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CF99-8713-43AE-831B-5FD84AFD895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E990-8CC5-439B-9630-DC2F9F12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264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CF99-8713-43AE-831B-5FD84AFD895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E990-8CC5-439B-9630-DC2F9F12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0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CF99-8713-43AE-831B-5FD84AFD895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E990-8CC5-439B-9630-DC2F9F12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62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CF99-8713-43AE-831B-5FD84AFD895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E990-8CC5-439B-9630-DC2F9F12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066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CF99-8713-43AE-831B-5FD84AFD895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E990-8CC5-439B-9630-DC2F9F12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86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FCF99-8713-43AE-831B-5FD84AFD895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E990-8CC5-439B-9630-DC2F9F12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4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FCF99-8713-43AE-831B-5FD84AFD8955}" type="datetimeFigureOut">
              <a:rPr lang="en-US" smtClean="0"/>
              <a:t>11/11/2020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8E990-8CC5-439B-9630-DC2F9F123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422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5.pn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6.png"/><Relationship Id="rId5" Type="http://schemas.openxmlformats.org/officeDocument/2006/relationships/diagramData" Target="../diagrams/data1.xml"/><Relationship Id="rId10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8293" y="1310005"/>
            <a:ext cx="784387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SẢN </a:t>
            </a:r>
            <a:r>
              <a:rPr lang="en-US" sz="4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LED</a:t>
            </a:r>
          </a:p>
          <a:p>
            <a:pPr algn="r"/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DOWNLIGHT ĐỔI MÀU</a:t>
            </a:r>
          </a:p>
          <a:p>
            <a:pPr algn="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PANEL ĐỔI MÀU</a:t>
            </a:r>
          </a:p>
          <a:p>
            <a:pPr algn="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ỐP TRẦN CHIẾU THẲNG</a:t>
            </a:r>
            <a:endParaRPr lang="en-US" sz="28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912" y="4891176"/>
            <a:ext cx="1077193" cy="997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448" y="4609280"/>
            <a:ext cx="1413990" cy="1561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355" y="4240182"/>
            <a:ext cx="1337993" cy="16484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27310" y="4819757"/>
            <a:ext cx="932861" cy="916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8230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ác yếu tố ảnh hưởng đến ánh sáng đèn 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498" y="1406106"/>
            <a:ext cx="3991155" cy="399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79366" y="3252159"/>
            <a:ext cx="741872" cy="1216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3640348" y="2596551"/>
            <a:ext cx="2009954" cy="6556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640348" y="3401683"/>
            <a:ext cx="2009954" cy="3766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endCxn id="27" idx="3"/>
          </p:cNvCxnSpPr>
          <p:nvPr/>
        </p:nvCxnSpPr>
        <p:spPr>
          <a:xfrm flipH="1">
            <a:off x="3761564" y="4116955"/>
            <a:ext cx="1888738" cy="311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648269" y="2467151"/>
            <a:ext cx="3125390" cy="785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648269" y="3467817"/>
            <a:ext cx="3125390" cy="649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648269" y="4471364"/>
            <a:ext cx="3237534" cy="13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Hộp Văn bản 19"/>
          <p:cNvSpPr txBox="1"/>
          <p:nvPr/>
        </p:nvSpPr>
        <p:spPr>
          <a:xfrm>
            <a:off x="2942023" y="2435525"/>
            <a:ext cx="810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6500K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Hộp Văn bản 19"/>
          <p:cNvSpPr txBox="1"/>
          <p:nvPr/>
        </p:nvSpPr>
        <p:spPr>
          <a:xfrm>
            <a:off x="2951095" y="3227670"/>
            <a:ext cx="810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5000K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19"/>
          <p:cNvSpPr txBox="1"/>
          <p:nvPr/>
        </p:nvSpPr>
        <p:spPr>
          <a:xfrm>
            <a:off x="2951095" y="4274081"/>
            <a:ext cx="810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4000K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19"/>
          <p:cNvSpPr txBox="1"/>
          <p:nvPr/>
        </p:nvSpPr>
        <p:spPr>
          <a:xfrm>
            <a:off x="9098854" y="4314595"/>
            <a:ext cx="810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3000K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Hộp Văn bản 19"/>
          <p:cNvSpPr txBox="1"/>
          <p:nvPr/>
        </p:nvSpPr>
        <p:spPr>
          <a:xfrm>
            <a:off x="9038469" y="3313928"/>
            <a:ext cx="810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4000K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Hộp Văn bản 19"/>
          <p:cNvSpPr txBox="1"/>
          <p:nvPr/>
        </p:nvSpPr>
        <p:spPr>
          <a:xfrm>
            <a:off x="9038469" y="2281636"/>
            <a:ext cx="8104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6500K</a:t>
            </a:r>
            <a:endParaRPr lang="en-U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942023" y="5801063"/>
            <a:ext cx="6350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Thay thế nhiệt độ 3000K bằng 4000K để tránh cảm giác nóng bức 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303718" y="3067493"/>
            <a:ext cx="9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MỚI</a:t>
            </a:r>
            <a:endParaRPr lang="en-US" sz="2400"/>
          </a:p>
        </p:txBody>
      </p:sp>
      <p:sp>
        <p:nvSpPr>
          <p:cNvPr id="39" name="TextBox 38"/>
          <p:cNvSpPr txBox="1"/>
          <p:nvPr/>
        </p:nvSpPr>
        <p:spPr>
          <a:xfrm>
            <a:off x="10237809" y="3067492"/>
            <a:ext cx="926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CŨ</a:t>
            </a:r>
            <a:endParaRPr 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1086928" y="983411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 biệt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567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F3041D-87CB-4D77-AD0D-5E7BD2B26E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69" t="21910" r="58333" b="45527"/>
          <a:stretch/>
        </p:blipFill>
        <p:spPr>
          <a:xfrm>
            <a:off x="4246467" y="2096218"/>
            <a:ext cx="2255325" cy="26640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CF5516-A591-4240-9C89-AB0E8C7AE6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62"/>
          <a:stretch/>
        </p:blipFill>
        <p:spPr>
          <a:xfrm>
            <a:off x="393482" y="2096218"/>
            <a:ext cx="3783422" cy="26640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56F0B3-5B4A-4D36-8C4D-03B8D24935A6}"/>
              </a:ext>
            </a:extLst>
          </p:cNvPr>
          <p:cNvSpPr txBox="1"/>
          <p:nvPr/>
        </p:nvSpPr>
        <p:spPr>
          <a:xfrm>
            <a:off x="3882533" y="3278205"/>
            <a:ext cx="588742" cy="3000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350" b="1">
                <a:ln/>
                <a:solidFill>
                  <a:schemeClr val="accent3"/>
                </a:solidFill>
              </a:rPr>
              <a:t>9 mm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B8835BC-1225-457A-BFDF-B4D84DBA6C8E}"/>
              </a:ext>
            </a:extLst>
          </p:cNvPr>
          <p:cNvSpPr/>
          <p:nvPr/>
        </p:nvSpPr>
        <p:spPr>
          <a:xfrm>
            <a:off x="869828" y="5010792"/>
            <a:ext cx="4765017" cy="924360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Lắp đ</a:t>
            </a:r>
            <a:r>
              <a:rPr lang="vi-VN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với mọi hệ trần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86928" y="983411"/>
            <a:ext cx="12442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 biệt</a:t>
            </a:r>
            <a:endParaRPr lang="en-US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84390" y="1658813"/>
            <a:ext cx="276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tin mỏng nhất thị trường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37011" t="24168" r="45581" b="13441"/>
          <a:stretch/>
        </p:blipFill>
        <p:spPr>
          <a:xfrm>
            <a:off x="7638457" y="2096218"/>
            <a:ext cx="557473" cy="26640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83262" y="1582066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MPE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l="37375" t="23302" r="45698" b="12822"/>
          <a:stretch/>
        </p:blipFill>
        <p:spPr>
          <a:xfrm>
            <a:off x="8776017" y="2104447"/>
            <a:ext cx="526211" cy="26475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20106" y="1585974"/>
            <a:ext cx="80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Comet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56F0B3-5B4A-4D36-8C4D-03B8D24935A6}"/>
              </a:ext>
            </a:extLst>
          </p:cNvPr>
          <p:cNvSpPr txBox="1"/>
          <p:nvPr/>
        </p:nvSpPr>
        <p:spPr>
          <a:xfrm>
            <a:off x="6712128" y="3447482"/>
            <a:ext cx="715992" cy="2616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100" b="1" smtClean="0">
                <a:ln/>
                <a:solidFill>
                  <a:srgbClr val="FF0000"/>
                </a:solidFill>
              </a:rPr>
              <a:t>11,5 </a:t>
            </a:r>
            <a:r>
              <a:rPr lang="en-US" sz="1100" b="1">
                <a:ln/>
                <a:solidFill>
                  <a:srgbClr val="FF0000"/>
                </a:solidFill>
              </a:rPr>
              <a:t>mm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56F0B3-5B4A-4D36-8C4D-03B8D24935A6}"/>
              </a:ext>
            </a:extLst>
          </p:cNvPr>
          <p:cNvSpPr txBox="1"/>
          <p:nvPr/>
        </p:nvSpPr>
        <p:spPr>
          <a:xfrm>
            <a:off x="8776017" y="5085852"/>
            <a:ext cx="715992" cy="2616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100" b="1" smtClean="0">
                <a:ln/>
                <a:solidFill>
                  <a:srgbClr val="FF0000"/>
                </a:solidFill>
              </a:rPr>
              <a:t>11,5 </a:t>
            </a:r>
            <a:r>
              <a:rPr lang="en-US" sz="1100" b="1">
                <a:ln/>
                <a:solidFill>
                  <a:srgbClr val="FF0000"/>
                </a:solidFill>
              </a:rPr>
              <a:t>mm</a:t>
            </a:r>
          </a:p>
        </p:txBody>
      </p:sp>
      <p:cxnSp>
        <p:nvCxnSpPr>
          <p:cNvPr id="18" name="Straight Arrow Connector 17"/>
          <p:cNvCxnSpPr>
            <a:stCxn id="15" idx="0"/>
          </p:cNvCxnSpPr>
          <p:nvPr/>
        </p:nvCxnSpPr>
        <p:spPr>
          <a:xfrm flipV="1">
            <a:off x="7070124" y="2941774"/>
            <a:ext cx="513138" cy="5057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531600" y="2941774"/>
            <a:ext cx="3020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573672" y="4077188"/>
            <a:ext cx="3020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8096671" y="2941774"/>
            <a:ext cx="3364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9155579" y="4077188"/>
            <a:ext cx="3364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9084609" y="4077188"/>
            <a:ext cx="320705" cy="10043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/>
          <a:srcRect l="39056" t="6582" r="31925" b="27660"/>
          <a:stretch/>
        </p:blipFill>
        <p:spPr>
          <a:xfrm>
            <a:off x="9987747" y="2096218"/>
            <a:ext cx="880800" cy="266405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0060899" y="1582066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Duhal</a:t>
            </a:r>
            <a:endParaRPr lang="en-US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9893894" y="3016536"/>
            <a:ext cx="3020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10458965" y="3016536"/>
            <a:ext cx="33643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556F0B3-5B4A-4D36-8C4D-03B8D24935A6}"/>
              </a:ext>
            </a:extLst>
          </p:cNvPr>
          <p:cNvSpPr txBox="1"/>
          <p:nvPr/>
        </p:nvSpPr>
        <p:spPr>
          <a:xfrm>
            <a:off x="11149927" y="3953995"/>
            <a:ext cx="715992" cy="2616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1100" b="1" smtClean="0">
                <a:ln/>
                <a:solidFill>
                  <a:srgbClr val="FF0000"/>
                </a:solidFill>
              </a:rPr>
              <a:t>14,4 </a:t>
            </a:r>
            <a:r>
              <a:rPr lang="en-US" sz="1100" b="1">
                <a:ln/>
                <a:solidFill>
                  <a:srgbClr val="FF0000"/>
                </a:solidFill>
              </a:rPr>
              <a:t>mm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10744771" y="3016536"/>
            <a:ext cx="713748" cy="93309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226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462335"/>
              </p:ext>
            </p:extLst>
          </p:nvPr>
        </p:nvGraphicFramePr>
        <p:xfrm>
          <a:off x="1164062" y="1876972"/>
          <a:ext cx="9885875" cy="34938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7149">
                  <a:extLst>
                    <a:ext uri="{9D8B030D-6E8A-4147-A177-3AD203B41FA5}">
                      <a16:colId xmlns:a16="http://schemas.microsoft.com/office/drawing/2014/main" val="711690205"/>
                    </a:ext>
                  </a:extLst>
                </a:gridCol>
                <a:gridCol w="1040355">
                  <a:extLst>
                    <a:ext uri="{9D8B030D-6E8A-4147-A177-3AD203B41FA5}">
                      <a16:colId xmlns:a16="http://schemas.microsoft.com/office/drawing/2014/main" val="899736442"/>
                    </a:ext>
                  </a:extLst>
                </a:gridCol>
                <a:gridCol w="2389457">
                  <a:extLst>
                    <a:ext uri="{9D8B030D-6E8A-4147-A177-3AD203B41FA5}">
                      <a16:colId xmlns:a16="http://schemas.microsoft.com/office/drawing/2014/main" val="2626031524"/>
                    </a:ext>
                  </a:extLst>
                </a:gridCol>
                <a:gridCol w="2389457">
                  <a:extLst>
                    <a:ext uri="{9D8B030D-6E8A-4147-A177-3AD203B41FA5}">
                      <a16:colId xmlns:a16="http://schemas.microsoft.com/office/drawing/2014/main" val="2642622955"/>
                    </a:ext>
                  </a:extLst>
                </a:gridCol>
                <a:gridCol w="2389457">
                  <a:extLst>
                    <a:ext uri="{9D8B030D-6E8A-4147-A177-3AD203B41FA5}">
                      <a16:colId xmlns:a16="http://schemas.microsoft.com/office/drawing/2014/main" val="2168282480"/>
                    </a:ext>
                  </a:extLst>
                </a:gridCol>
              </a:tblGrid>
              <a:tr h="267257"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b="1" u="none" strike="noStrike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quang điện</a:t>
                      </a:r>
                      <a:endParaRPr lang="en-US" sz="1600" b="1" i="0" u="none" strike="noStrike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PT04L 110/9W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PT05L 110/9W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Panel tròn</a:t>
                      </a:r>
                      <a:r>
                        <a:rPr lang="en-US" sz="1600" b="1" u="none" strike="noStrike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9W MPE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670497578"/>
                  </a:ext>
                </a:extLst>
              </a:tr>
              <a:tr h="4143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</a:t>
                      </a:r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bố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3599782649"/>
                  </a:ext>
                </a:extLst>
              </a:tr>
              <a:tr h="388188">
                <a:tc vMerge="1"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</a:t>
                      </a:r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10,2W</a:t>
                      </a:r>
                      <a:endParaRPr lang="en-US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2792415497"/>
                  </a:ext>
                </a:extLst>
              </a:tr>
              <a:tr h="4219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 </a:t>
                      </a:r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bố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680 lm</a:t>
                      </a:r>
                      <a: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750 </a:t>
                      </a:r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1823241913"/>
                  </a:ext>
                </a:extLst>
              </a:tr>
              <a:tr h="414826">
                <a:tc vMerge="1"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tế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822 lm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799 lm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664 lm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1879651321"/>
                  </a:ext>
                </a:extLst>
              </a:tr>
              <a:tr h="376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suất phát </a:t>
                      </a:r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bố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(66 ÷ 75) </a:t>
                      </a:r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lm/W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</a:t>
                      </a:r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lm/W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1293575205"/>
                  </a:ext>
                </a:extLst>
              </a:tr>
              <a:tr h="408123">
                <a:tc vMerge="1"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tế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</a:t>
                      </a:r>
                      <a:r>
                        <a:rPr lang="en-US" sz="1600" b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lm/W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lm/W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</a:t>
                      </a:r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lm/W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294592850"/>
                  </a:ext>
                </a:extLst>
              </a:tr>
              <a:tr h="4226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hoàn </a:t>
                      </a:r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bố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 </a:t>
                      </a:r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 &gt;80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3636485954"/>
                  </a:ext>
                </a:extLst>
              </a:tr>
              <a:tr h="379562">
                <a:tc vMerge="1"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tế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 </a:t>
                      </a:r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 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 86</a:t>
                      </a:r>
                      <a:endParaRPr lang="en-US" sz="1600" b="0" i="0" u="none" strike="noStrike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27634892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91690" y="1095554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 giá thông số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176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2374" t="8616" r="8845" b="7241"/>
          <a:stretch/>
        </p:blipFill>
        <p:spPr>
          <a:xfrm>
            <a:off x="885876" y="1332905"/>
            <a:ext cx="2746076" cy="2199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1485" t="3633" r="6099" b="3655"/>
          <a:stretch/>
        </p:blipFill>
        <p:spPr>
          <a:xfrm>
            <a:off x="885876" y="3948879"/>
            <a:ext cx="2746076" cy="2316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1982" t="4642" r="10316"/>
          <a:stretch/>
        </p:blipFill>
        <p:spPr>
          <a:xfrm>
            <a:off x="8526801" y="1332905"/>
            <a:ext cx="2389886" cy="2199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1313" r="9905"/>
          <a:stretch/>
        </p:blipFill>
        <p:spPr>
          <a:xfrm>
            <a:off x="8504907" y="3901973"/>
            <a:ext cx="2433672" cy="23168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29336" y="3532641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MPE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2039" y="626570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Comet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79342" y="353264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PT04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92911" y="6218803"/>
            <a:ext cx="1345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PT05 (vàng)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/>
          <a:srcRect l="6479" t="10958" b="35566"/>
          <a:stretch/>
        </p:blipFill>
        <p:spPr>
          <a:xfrm>
            <a:off x="3898308" y="2617439"/>
            <a:ext cx="2882176" cy="21997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009818" y="48171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Duhal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94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Right 6">
            <a:extLst>
              <a:ext uri="{FF2B5EF4-FFF2-40B4-BE49-F238E27FC236}">
                <a16:creationId xmlns:a16="http://schemas.microsoft.com/office/drawing/2014/main" id="{CB8835BC-1225-457A-BFDF-B4D84DBA6C8E}"/>
              </a:ext>
            </a:extLst>
          </p:cNvPr>
          <p:cNvSpPr/>
          <p:nvPr/>
        </p:nvSpPr>
        <p:spPr>
          <a:xfrm>
            <a:off x="8262897" y="2860624"/>
            <a:ext cx="1958362" cy="1274417"/>
          </a:xfrm>
          <a:prstGeom prst="rightArrow">
            <a:avLst/>
          </a:prstGeom>
          <a:solidFill>
            <a:srgbClr val="CCFF66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 phú, đa dạng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AFC16C9-CA75-435C-AF68-176370E32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983" y="2097319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6857F85-5773-4FD4-B5EC-4529558D9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12345" r="12139" b="14747"/>
          <a:stretch/>
        </p:blipFill>
        <p:spPr bwMode="auto">
          <a:xfrm>
            <a:off x="3596563" y="4478329"/>
            <a:ext cx="754380" cy="68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87F479BF-AC4F-4599-B4CA-E933E4C0B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12348" r="12408" b="16763"/>
          <a:stretch/>
        </p:blipFill>
        <p:spPr bwMode="auto">
          <a:xfrm>
            <a:off x="3596563" y="3319326"/>
            <a:ext cx="754380" cy="67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BD951AB-6A8D-4427-9F8D-3F5E1D564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67" y="1891579"/>
            <a:ext cx="102870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A778837-63B8-4B5A-87E9-8EC5A261D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26" y="1685839"/>
            <a:ext cx="1234440" cy="123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E899FC6-A394-4518-8BBF-EEA154839B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12348" r="12408" b="16763"/>
          <a:stretch/>
        </p:blipFill>
        <p:spPr bwMode="auto">
          <a:xfrm>
            <a:off x="4947631" y="3172794"/>
            <a:ext cx="918972" cy="81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DBECAA3-7F2D-403B-BEBB-B114663485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12348" r="12408" b="16763"/>
          <a:stretch/>
        </p:blipFill>
        <p:spPr bwMode="auto">
          <a:xfrm>
            <a:off x="6592354" y="2983522"/>
            <a:ext cx="1131570" cy="100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F41F268-E56D-4EAA-A931-DDCA75E90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12345" r="12139" b="14747"/>
          <a:stretch/>
        </p:blipFill>
        <p:spPr bwMode="auto">
          <a:xfrm>
            <a:off x="5082672" y="4328531"/>
            <a:ext cx="918972" cy="83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AF27C45-0208-4AE8-AD26-1919D0AD3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12345" r="12139" b="14747"/>
          <a:stretch/>
        </p:blipFill>
        <p:spPr bwMode="auto">
          <a:xfrm>
            <a:off x="6733372" y="4135040"/>
            <a:ext cx="1131570" cy="102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F251986-F73D-437A-A382-62BFAF15AEE8}"/>
              </a:ext>
            </a:extLst>
          </p:cNvPr>
          <p:cNvSpPr/>
          <p:nvPr/>
        </p:nvSpPr>
        <p:spPr>
          <a:xfrm>
            <a:off x="5266924" y="5308135"/>
            <a:ext cx="659999" cy="17820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 110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0EC2B77-FC1B-41EE-9D51-E8184E04D42E}"/>
              </a:ext>
            </a:extLst>
          </p:cNvPr>
          <p:cNvSpPr/>
          <p:nvPr/>
        </p:nvSpPr>
        <p:spPr>
          <a:xfrm>
            <a:off x="3689360" y="5312768"/>
            <a:ext cx="568787" cy="17820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 90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CBC18AE-91BD-4795-B00C-1B5F30C9289B}"/>
              </a:ext>
            </a:extLst>
          </p:cNvPr>
          <p:cNvSpPr/>
          <p:nvPr/>
        </p:nvSpPr>
        <p:spPr>
          <a:xfrm>
            <a:off x="6969159" y="5308135"/>
            <a:ext cx="659999" cy="17820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200" b="1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 135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FBC96D9E-05CC-4893-9A2F-4AAD5EC620DF}"/>
              </a:ext>
            </a:extLst>
          </p:cNvPr>
          <p:cNvSpPr/>
          <p:nvPr/>
        </p:nvSpPr>
        <p:spPr>
          <a:xfrm>
            <a:off x="1872079" y="2258229"/>
            <a:ext cx="1447385" cy="499904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mtClean="0">
                <a:latin typeface="Arial" panose="020B0604020202020204" pitchFamily="34" charset="0"/>
                <a:cs typeface="Arial" panose="020B0604020202020204" pitchFamily="34" charset="0"/>
              </a:rPr>
              <a:t>Đổi </a:t>
            </a:r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</a:p>
        </p:txBody>
      </p:sp>
      <p:sp>
        <p:nvSpPr>
          <p:cNvPr id="22" name="Arrow: Pentagon 21">
            <a:extLst>
              <a:ext uri="{FF2B5EF4-FFF2-40B4-BE49-F238E27FC236}">
                <a16:creationId xmlns:a16="http://schemas.microsoft.com/office/drawing/2014/main" id="{D0752C6B-7406-42E1-B003-5A37BCD916B7}"/>
              </a:ext>
            </a:extLst>
          </p:cNvPr>
          <p:cNvSpPr/>
          <p:nvPr/>
        </p:nvSpPr>
        <p:spPr>
          <a:xfrm>
            <a:off x="1872079" y="3435428"/>
            <a:ext cx="1447385" cy="499904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Đổi màu</a:t>
            </a: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F1752D27-8D60-4518-92B8-DBF2CB243E13}"/>
              </a:ext>
            </a:extLst>
          </p:cNvPr>
          <p:cNvSpPr/>
          <p:nvPr/>
        </p:nvSpPr>
        <p:spPr>
          <a:xfrm>
            <a:off x="1872079" y="4631163"/>
            <a:ext cx="1447385" cy="499904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Đổi màu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2435D00-7D7F-4B9F-8F9B-BC47F0D5CFD9}"/>
              </a:ext>
            </a:extLst>
          </p:cNvPr>
          <p:cNvSpPr/>
          <p:nvPr/>
        </p:nvSpPr>
        <p:spPr>
          <a:xfrm>
            <a:off x="3507002" y="1857264"/>
            <a:ext cx="1075037" cy="22472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6W/7W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6BBA16-9BD8-4D2B-93B1-5BCFED2C8124}"/>
              </a:ext>
            </a:extLst>
          </p:cNvPr>
          <p:cNvSpPr/>
          <p:nvPr/>
        </p:nvSpPr>
        <p:spPr>
          <a:xfrm>
            <a:off x="4947633" y="1714306"/>
            <a:ext cx="1363813" cy="22472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6W/7W/9W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F4BA72E-5DDE-40BD-90CF-E6314BE1AED8}"/>
              </a:ext>
            </a:extLst>
          </p:cNvPr>
          <p:cNvSpPr/>
          <p:nvPr/>
        </p:nvSpPr>
        <p:spPr>
          <a:xfrm>
            <a:off x="6702330" y="1512827"/>
            <a:ext cx="1162612" cy="23189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9W/12W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  <p:graphicFrame>
        <p:nvGraphicFramePr>
          <p:cNvPr id="27" name="Table 10">
            <a:extLst>
              <a:ext uri="{FF2B5EF4-FFF2-40B4-BE49-F238E27FC236}">
                <a16:creationId xmlns:a16="http://schemas.microsoft.com/office/drawing/2014/main" id="{C1A1798C-E0FF-4C3E-954F-3E3BD3B97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639291"/>
              </p:ext>
            </p:extLst>
          </p:nvPr>
        </p:nvGraphicFramePr>
        <p:xfrm>
          <a:off x="2673225" y="5826898"/>
          <a:ext cx="5912627" cy="845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6685">
                  <a:extLst>
                    <a:ext uri="{9D8B030D-6E8A-4147-A177-3AD203B41FA5}">
                      <a16:colId xmlns:a16="http://schemas.microsoft.com/office/drawing/2014/main" val="408851626"/>
                    </a:ext>
                  </a:extLst>
                </a:gridCol>
                <a:gridCol w="1030197">
                  <a:extLst>
                    <a:ext uri="{9D8B030D-6E8A-4147-A177-3AD203B41FA5}">
                      <a16:colId xmlns:a16="http://schemas.microsoft.com/office/drawing/2014/main" val="2171566820"/>
                    </a:ext>
                  </a:extLst>
                </a:gridCol>
                <a:gridCol w="1180070">
                  <a:extLst>
                    <a:ext uri="{9D8B030D-6E8A-4147-A177-3AD203B41FA5}">
                      <a16:colId xmlns:a16="http://schemas.microsoft.com/office/drawing/2014/main" val="3856308844"/>
                    </a:ext>
                  </a:extLst>
                </a:gridCol>
                <a:gridCol w="1235675">
                  <a:extLst>
                    <a:ext uri="{9D8B030D-6E8A-4147-A177-3AD203B41FA5}">
                      <a16:colId xmlns:a16="http://schemas.microsoft.com/office/drawing/2014/main" val="373081518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Chủng loại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Ф90</a:t>
                      </a:r>
                      <a:endParaRPr lang="en-US" sz="140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Ф110</a:t>
                      </a:r>
                      <a:endParaRPr lang="en-US" sz="140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Ф135</a:t>
                      </a:r>
                      <a:endParaRPr lang="en-US" sz="1400">
                        <a:solidFill>
                          <a:schemeClr val="accent5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679717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Đổi màu ánh sáng PT04 ĐM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6W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6W; 9W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9W; 12W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0643735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Đổi màu ánh sáng PT05 ĐM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7W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7W; 9W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9W; 12W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45890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0701" y="1407035"/>
            <a:ext cx="9785231" cy="2387600"/>
          </a:xfrm>
        </p:spPr>
        <p:txBody>
          <a:bodyPr/>
          <a:lstStyle/>
          <a:p>
            <a:r>
              <a:rPr lang="en-US" sz="5101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5101" b="1" smtClean="0">
                <a:latin typeface="Arial" panose="020B0604020202020204" pitchFamily="34" charset="0"/>
                <a:cs typeface="Arial" panose="020B0604020202020204" pitchFamily="34" charset="0"/>
              </a:rPr>
              <a:t>. ỐP TRẦN TRÀN VIỀN</a:t>
            </a:r>
            <a:br>
              <a:rPr lang="en-US" sz="5101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101" b="1" i="1" smtClean="0">
                <a:latin typeface="Arial" panose="020B0604020202020204" pitchFamily="34" charset="0"/>
                <a:cs typeface="Arial" panose="020B0604020202020204" pitchFamily="34" charset="0"/>
              </a:rPr>
              <a:t>(cải tiến)</a:t>
            </a:r>
            <a:endParaRPr lang="en-US" sz="5101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2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7D421572-6ACC-4EC1-9042-B9EF83E85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503620"/>
              </p:ext>
            </p:extLst>
          </p:nvPr>
        </p:nvGraphicFramePr>
        <p:xfrm>
          <a:off x="854651" y="1164900"/>
          <a:ext cx="10472550" cy="54877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4902">
                  <a:extLst>
                    <a:ext uri="{9D8B030D-6E8A-4147-A177-3AD203B41FA5}">
                      <a16:colId xmlns:a16="http://schemas.microsoft.com/office/drawing/2014/main" val="3523556315"/>
                    </a:ext>
                  </a:extLst>
                </a:gridCol>
                <a:gridCol w="4279249">
                  <a:extLst>
                    <a:ext uri="{9D8B030D-6E8A-4147-A177-3AD203B41FA5}">
                      <a16:colId xmlns:a16="http://schemas.microsoft.com/office/drawing/2014/main" val="1194729684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256545030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531727890"/>
                    </a:ext>
                  </a:extLst>
                </a:gridCol>
                <a:gridCol w="1638299">
                  <a:extLst>
                    <a:ext uri="{9D8B030D-6E8A-4147-A177-3AD203B41FA5}">
                      <a16:colId xmlns:a16="http://schemas.microsoft.com/office/drawing/2014/main" val="3790272542"/>
                    </a:ext>
                  </a:extLst>
                </a:gridCol>
              </a:tblGrid>
              <a:tr h="574208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GB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GB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GB" sz="16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khác biệt 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GB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 nhận</a:t>
                      </a:r>
                      <a:r>
                        <a:rPr lang="en-GB" sz="16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diện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9184876"/>
                  </a:ext>
                </a:extLst>
              </a:tr>
              <a:tr h="2389842">
                <a:tc>
                  <a:txBody>
                    <a:bodyPr/>
                    <a:lstStyle/>
                    <a:p>
                      <a:r>
                        <a:rPr lang="en-GB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Ốp</a:t>
                      </a:r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chiếu thẳng LN 12 - </a:t>
                      </a:r>
                      <a:r>
                        <a:rPr lang="en-GB" sz="1400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 dụng đế nhựa</a:t>
                      </a:r>
                      <a:endParaRPr lang="en-GB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Công suất : 12W/18W/ 24W</a:t>
                      </a:r>
                    </a:p>
                    <a:p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Quang thông: 900/ 1400/2000 lm.</a:t>
                      </a:r>
                    </a:p>
                    <a:p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Hiệu suất quang: 75/ 78/ 83lm/W</a:t>
                      </a:r>
                    </a:p>
                    <a:p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Ánh sáng 1 màu và đổi màu </a:t>
                      </a:r>
                    </a:p>
                    <a:p>
                      <a:r>
                        <a:rPr lang="en-GB" sz="1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sz="1400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 thành giảm 22%</a:t>
                      </a:r>
                      <a:endParaRPr lang="en-GB" sz="14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618744"/>
                  </a:ext>
                </a:extLst>
              </a:tr>
              <a:tr h="2523693">
                <a:tc>
                  <a:txBody>
                    <a:bodyPr/>
                    <a:lstStyle/>
                    <a:p>
                      <a:r>
                        <a:rPr lang="en-GB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Ốp</a:t>
                      </a:r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chiếu thẳng LN 12 - sử dụng đế nhôm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Công suất : 15W/22W/ 30W</a:t>
                      </a:r>
                    </a:p>
                    <a:p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Quang thông: 1100/ 1700/2200 lm.</a:t>
                      </a:r>
                    </a:p>
                    <a:p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Hiệu suất quang: 74/ 78/74 lm/W</a:t>
                      </a:r>
                    </a:p>
                    <a:p>
                      <a:r>
                        <a:rPr lang="en-GB" sz="1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sz="1400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 hơn  10% sản phẩm có công suất  tương ứng 12/18/24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395268"/>
                  </a:ext>
                </a:extLst>
              </a:tr>
            </a:tbl>
          </a:graphicData>
        </a:graphic>
      </p:graphicFrame>
      <p:pic>
        <p:nvPicPr>
          <p:cNvPr id="9" name="Picture 4" descr="Đèn LED Ốp trần Tròn 12W">
            <a:extLst>
              <a:ext uri="{FF2B5EF4-FFF2-40B4-BE49-F238E27FC236}">
                <a16:creationId xmlns:a16="http://schemas.microsoft.com/office/drawing/2014/main" id="{0528A5B6-2944-4C4E-9601-F1ED275F9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16459" y="2204417"/>
            <a:ext cx="1366629" cy="136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Đèn LED Ốp trần Vuông 24W">
            <a:extLst>
              <a:ext uri="{FF2B5EF4-FFF2-40B4-BE49-F238E27FC236}">
                <a16:creationId xmlns:a16="http://schemas.microsoft.com/office/drawing/2014/main" id="{C70560D6-9FE7-4D43-BF64-C287BF25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94097" y="4812342"/>
            <a:ext cx="1288990" cy="1372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t="2765" r="1945" b="2374"/>
          <a:stretch/>
        </p:blipFill>
        <p:spPr bwMode="auto">
          <a:xfrm>
            <a:off x="8587879" y="4308336"/>
            <a:ext cx="2246898" cy="2232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" t="2386" r="2307" b="2416"/>
          <a:stretch/>
        </p:blipFill>
        <p:spPr bwMode="auto">
          <a:xfrm>
            <a:off x="8587879" y="1811547"/>
            <a:ext cx="2246898" cy="221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2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Đèn LED Ốp trần Tròn 12W">
            <a:extLst>
              <a:ext uri="{FF2B5EF4-FFF2-40B4-BE49-F238E27FC236}">
                <a16:creationId xmlns:a16="http://schemas.microsoft.com/office/drawing/2014/main" id="{0528A5B6-2944-4C4E-9601-F1ED275F9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04" y="2314025"/>
            <a:ext cx="1429892" cy="1429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Đèn LED Ốp trần Vuông 24W">
            <a:extLst>
              <a:ext uri="{FF2B5EF4-FFF2-40B4-BE49-F238E27FC236}">
                <a16:creationId xmlns:a16="http://schemas.microsoft.com/office/drawing/2014/main" id="{C70560D6-9FE7-4D43-BF64-C287BF25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8504" y="4349397"/>
            <a:ext cx="1429892" cy="1429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5615592-55CD-41D0-8AB6-2DF0E91AE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90400" y="4349397"/>
            <a:ext cx="4502804" cy="1661346"/>
          </a:xfrm>
        </p:spPr>
        <p:txBody>
          <a:bodyPr>
            <a:normAutofit/>
          </a:bodyPr>
          <a:lstStyle/>
          <a:p>
            <a:pPr marL="257175" indent="-257175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US" sz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LN12 170x170/12W</a:t>
            </a:r>
          </a:p>
          <a:p>
            <a:pPr marL="257175" indent="-257175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LN12 170x170/12W đổi màu áng sáng</a:t>
            </a:r>
          </a:p>
          <a:p>
            <a:pPr marL="257175" indent="-257175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LN12 220x220/18W</a:t>
            </a:r>
          </a:p>
          <a:p>
            <a:pPr marL="257175" indent="-257175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LN12 220x220/18W đổi màu ánh sáng</a:t>
            </a:r>
          </a:p>
          <a:p>
            <a:pPr marL="257175" indent="-257175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US" sz="1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LN12 300x300/24W</a:t>
            </a:r>
          </a:p>
          <a:p>
            <a:pPr marL="257175" indent="-257175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LN12 300x300/24W đổi màu ánh sáng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CDEA91-221D-48B3-B999-1EB7C51115C2}"/>
              </a:ext>
            </a:extLst>
          </p:cNvPr>
          <p:cNvSpPr txBox="1">
            <a:spLocks/>
          </p:cNvSpPr>
          <p:nvPr/>
        </p:nvSpPr>
        <p:spPr>
          <a:xfrm>
            <a:off x="7490400" y="2236391"/>
            <a:ext cx="4502804" cy="1661346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US" sz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LN12 170/12W</a:t>
            </a:r>
          </a:p>
          <a:p>
            <a:pPr marL="257175" indent="-257175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US" sz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LN12 170/12W đổi màu áng sáng</a:t>
            </a:r>
          </a:p>
          <a:p>
            <a:pPr marL="257175" indent="-257175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US" sz="120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LN12 220/18W</a:t>
            </a:r>
          </a:p>
          <a:p>
            <a:pPr marL="257175" indent="-257175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US" sz="120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LN12 220/18W đổi màu ánh sáng</a:t>
            </a:r>
          </a:p>
          <a:p>
            <a:pPr marL="257175" indent="-257175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US" sz="120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LN12 300/24W</a:t>
            </a:r>
          </a:p>
          <a:p>
            <a:pPr marL="257175" indent="-257175">
              <a:spcBef>
                <a:spcPts val="450"/>
              </a:spcBef>
              <a:buClr>
                <a:schemeClr val="tx1">
                  <a:lumMod val="75000"/>
                  <a:lumOff val="25000"/>
                </a:schemeClr>
              </a:buClr>
              <a:buFont typeface="+mj-lt"/>
              <a:buAutoNum type="arabicPeriod"/>
            </a:pPr>
            <a:r>
              <a:rPr lang="en-US" sz="12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LN12 300/24W đổi màu ánh sáng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  <p:graphicFrame>
        <p:nvGraphicFramePr>
          <p:cNvPr id="8" name="Content Placeholder 2" descr="SmartArt graphic of Linear Venn">
            <a:extLst>
              <a:ext uri="{FF2B5EF4-FFF2-40B4-BE49-F238E27FC236}">
                <a16:creationId xmlns:a16="http://schemas.microsoft.com/office/drawing/2014/main" id="{2A1099A9-7898-E54F-BE1A-0E468D8CEA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2035696"/>
              </p:ext>
            </p:extLst>
          </p:nvPr>
        </p:nvGraphicFramePr>
        <p:xfrm>
          <a:off x="-549071" y="2108499"/>
          <a:ext cx="6541905" cy="2020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88B1CC4-7CFB-4DF7-A408-480F2E4D7B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981" y="4345586"/>
            <a:ext cx="2165970" cy="15384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1E1EF6-FE04-4410-BA84-BB262C89893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9075"/>
          <a:stretch/>
        </p:blipFill>
        <p:spPr>
          <a:xfrm>
            <a:off x="3019245" y="4398118"/>
            <a:ext cx="1634217" cy="1485914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735034" y="1176226"/>
            <a:ext cx="10515600" cy="6900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Ưu điểm - Ứng dụng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58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921F4F-A7EA-4272-93EB-BD02E94CA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1621" y="2198088"/>
            <a:ext cx="7048295" cy="2820668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en-US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vi-VN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công bố sai khác với thực tế: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Ốp trần chiếu thẳng LN12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/12W, kích th</a:t>
            </a:r>
            <a:r>
              <a:rPr lang="vi-VN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thực tế fi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 mm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170x170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/12W, kích th</a:t>
            </a:r>
            <a:r>
              <a:rPr lang="vi-VN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thực tế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 x 160 mm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/24W, kích th</a:t>
            </a:r>
            <a:r>
              <a:rPr lang="vi-VN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thực tế fi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 mm 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Ốp trần chiếu thẳng LN12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300x300/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24W, kích th</a:t>
            </a:r>
            <a:r>
              <a:rPr lang="vi-VN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thực tế 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 x 280 mm</a:t>
            </a:r>
          </a:p>
          <a:p>
            <a:pPr marL="0" indent="0">
              <a:lnSpc>
                <a:spcPct val="130000"/>
              </a:lnSpc>
              <a:buNone/>
            </a:pPr>
            <a:endParaRPr lang="en-US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5068" y="1362974"/>
            <a:ext cx="10515600" cy="690024"/>
          </a:xfrm>
        </p:spPr>
        <p:txBody>
          <a:bodyPr>
            <a:normAutofit/>
          </a:bodyPr>
          <a:lstStyle/>
          <a:p>
            <a:r>
              <a:rPr lang="en-US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 ý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814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068" y="1362974"/>
            <a:ext cx="10515600" cy="690024"/>
          </a:xfrm>
        </p:spPr>
        <p:txBody>
          <a:bodyPr>
            <a:normAutofit/>
          </a:bodyPr>
          <a:lstStyle/>
          <a:p>
            <a:r>
              <a:rPr lang="en-US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500" b="1">
                <a:latin typeface="Times New Roman" panose="02020603050405020304" pitchFamily="18" charset="0"/>
                <a:cs typeface="Times New Roman" panose="02020603050405020304" pitchFamily="18" charset="0"/>
              </a:rPr>
              <a:t>ớng dẫn sử </a:t>
            </a:r>
            <a:r>
              <a:rPr lang="en-US" sz="25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59CE4-7A48-4945-8AE1-BA64A42740EF}"/>
              </a:ext>
            </a:extLst>
          </p:cNvPr>
          <p:cNvSpPr txBox="1">
            <a:spLocks/>
          </p:cNvSpPr>
          <p:nvPr/>
        </p:nvSpPr>
        <p:spPr>
          <a:xfrm>
            <a:off x="1414732" y="2389515"/>
            <a:ext cx="8893833" cy="4088921"/>
          </a:xfrm>
          <a:prstGeom prst="rect">
            <a:avLst/>
          </a:prstGeom>
        </p:spPr>
        <p:txBody>
          <a:bodyPr>
            <a:normAutofit/>
          </a:bodyPr>
          <a:lstStyle>
            <a:lvl1pPr marL="246888" indent="-246888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Euphemia" pitchFamily="34" charset="0"/>
              <a:buChar char="›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6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84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1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992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7568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4144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720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2968" indent="-24688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Euphemia" pitchFamily="34" charset="0"/>
              <a:buChar char="›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với loại đổi màu, trình tự đổi màu: ánh sáng trắng </a:t>
            </a:r>
            <a:r>
              <a:rPr 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ánh sáng vàng  ánh sáng trung tính</a:t>
            </a:r>
          </a:p>
          <a:p>
            <a:pPr>
              <a:lnSpc>
                <a:spcPct val="120000"/>
              </a:lnSpc>
            </a:pPr>
            <a:r>
              <a:rPr 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Để đổi màu ánh sáng: tắt đèn, sau thời gian 1 – 3 giây rồi bật lại. Nếu tắt đèn quá 10 giây thì khi bật lại sẽ trở về ánh sáng trắng (ánh sáng bắt đầu)</a:t>
            </a:r>
          </a:p>
          <a:p>
            <a:pPr>
              <a:lnSpc>
                <a:spcPct val="120000"/>
              </a:lnSpc>
            </a:pPr>
            <a:r>
              <a:rPr 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Tránh để n</a:t>
            </a:r>
            <a:r>
              <a:rPr lang="vi-VN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ớc rơi vào đèn. Không sử dụng đèn ở nơi có độ ẩm cao</a:t>
            </a:r>
          </a:p>
          <a:p>
            <a:pPr>
              <a:lnSpc>
                <a:spcPct val="120000"/>
              </a:lnSpc>
            </a:pPr>
            <a:r>
              <a:rPr lang="vi-VN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Ngắt nguồn điện, để ng</a:t>
            </a:r>
            <a:r>
              <a:rPr lang="en-US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uội</a:t>
            </a:r>
            <a:r>
              <a:rPr lang="vi-VN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trước khi lắp đặt hoặc bảo dưỡng</a:t>
            </a:r>
          </a:p>
          <a:p>
            <a:pPr>
              <a:lnSpc>
                <a:spcPct val="120000"/>
              </a:lnSpc>
            </a:pPr>
            <a:r>
              <a:rPr lang="vi-VN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 tháo rời bất cứ bộ phận nào của đèn</a:t>
            </a:r>
          </a:p>
          <a:p>
            <a:pPr>
              <a:lnSpc>
                <a:spcPct val="120000"/>
              </a:lnSpc>
            </a:pPr>
            <a:r>
              <a:rPr lang="vi-VN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 sử dụng khi đèn đã bị nứt, vỡ kể cả khi đèn sáng</a:t>
            </a:r>
          </a:p>
          <a:p>
            <a:pPr>
              <a:lnSpc>
                <a:spcPct val="120000"/>
              </a:lnSpc>
            </a:pPr>
            <a:r>
              <a:rPr lang="vi-VN" sz="140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 lắp trong bộ đèn chiếu sáng khẩn cấp</a:t>
            </a:r>
            <a:endParaRPr lang="vi-VN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0701" y="1407035"/>
            <a:ext cx="9422921" cy="2387600"/>
          </a:xfrm>
        </p:spPr>
        <p:txBody>
          <a:bodyPr/>
          <a:lstStyle/>
          <a:p>
            <a:r>
              <a:rPr lang="en-US" sz="5101" b="1" smtClean="0">
                <a:latin typeface="Arial" panose="020B0604020202020204" pitchFamily="34" charset="0"/>
                <a:cs typeface="Arial" panose="020B0604020202020204" pitchFamily="34" charset="0"/>
              </a:rPr>
              <a:t>1. LED DOWNLIGHT ĐỔI MÀU</a:t>
            </a:r>
            <a:br>
              <a:rPr lang="en-US" sz="5101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101" b="1" i="1" smtClean="0">
                <a:latin typeface="Arial" panose="020B0604020202020204" pitchFamily="34" charset="0"/>
                <a:cs typeface="Arial" panose="020B0604020202020204" pitchFamily="34" charset="0"/>
              </a:rPr>
              <a:t>(cải tiến)</a:t>
            </a:r>
            <a:endParaRPr lang="en-US" sz="5101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0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3"/>
          <a:stretch/>
        </p:blipFill>
        <p:spPr bwMode="auto">
          <a:xfrm>
            <a:off x="1673525" y="2249247"/>
            <a:ext cx="2521351" cy="2396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  <p:graphicFrame>
        <p:nvGraphicFramePr>
          <p:cNvPr id="6" name="Bảng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974108"/>
              </p:ext>
            </p:extLst>
          </p:nvPr>
        </p:nvGraphicFramePr>
        <p:xfrm>
          <a:off x="5767513" y="1745254"/>
          <a:ext cx="5541718" cy="37280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34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6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0821">
                  <a:extLst>
                    <a:ext uri="{9D8B030D-6E8A-4147-A177-3AD203B41FA5}">
                      <a16:colId xmlns:a16="http://schemas.microsoft.com/office/drawing/2014/main" val="2051415654"/>
                    </a:ext>
                  </a:extLst>
                </a:gridCol>
              </a:tblGrid>
              <a:tr h="3017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</a:t>
                      </a:r>
                      <a:r>
                        <a:rPr lang="en-US" sz="1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mới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 cũ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0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 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AT02 ĐM</a:t>
                      </a:r>
                      <a:endParaRPr lang="vi-VN" sz="14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AT02L ĐM</a:t>
                      </a:r>
                      <a:endParaRPr lang="vi-VN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suất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7W/9W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140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Quang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700/900</a:t>
                      </a:r>
                      <a:r>
                        <a:rPr lang="en-US" sz="1400" baseline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lm</a:t>
                      </a:r>
                      <a:endParaRPr lang="vi-VN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510/650 lm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3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suất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100lm/W</a:t>
                      </a:r>
                      <a:endParaRPr lang="vi-VN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(73 ÷ 78)m/W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6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endParaRPr lang="vi-V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6500/4000/3000</a:t>
                      </a:r>
                      <a:r>
                        <a:rPr lang="en-US" sz="1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1400" smtClean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626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Đô</a:t>
                      </a:r>
                      <a:r>
                        <a:rPr lang="en-US" sz="1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hoàn màu</a:t>
                      </a:r>
                      <a:endParaRPr lang="vi-V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CRI80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3808244"/>
                  </a:ext>
                </a:extLst>
              </a:tr>
              <a:tr h="270734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endParaRPr lang="vi-V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 20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525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Flicker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Flicker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974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thọ</a:t>
                      </a:r>
                      <a:endParaRPr lang="vi-V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30.000h</a:t>
                      </a:r>
                      <a:endParaRPr lang="vi-VN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20.000h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977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 led</a:t>
                      </a:r>
                      <a:endParaRPr lang="vi-V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</a:t>
                      </a:r>
                      <a:r>
                        <a:rPr lang="en-US" sz="1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Quốc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Samsung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thước</a:t>
                      </a:r>
                      <a:endParaRPr lang="vi-V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 90/ 110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Explosion 1 7"/>
          <p:cNvSpPr/>
          <p:nvPr/>
        </p:nvSpPr>
        <p:spPr>
          <a:xfrm>
            <a:off x="1043796" y="1949756"/>
            <a:ext cx="1009292" cy="78500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>
                <a:solidFill>
                  <a:srgbClr val="FF0000"/>
                </a:solidFill>
              </a:rPr>
              <a:t>NEW</a:t>
            </a:r>
            <a:endParaRPr lang="en-US" sz="1400" b="1">
              <a:solidFill>
                <a:srgbClr val="FF0000"/>
              </a:solidFill>
            </a:endParaRPr>
          </a:p>
        </p:txBody>
      </p:sp>
      <p:sp>
        <p:nvSpPr>
          <p:cNvPr id="9" name="Hộp Văn bản 11"/>
          <p:cNvSpPr txBox="1"/>
          <p:nvPr/>
        </p:nvSpPr>
        <p:spPr>
          <a:xfrm>
            <a:off x="1201510" y="4945180"/>
            <a:ext cx="4086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SÁNG HƠN </a:t>
            </a:r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 - GIÁ KHÔNG ĐỔI</a:t>
            </a:r>
            <a:endParaRPr lang="vi-V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ộp Văn bản 4"/>
          <p:cNvSpPr txBox="1"/>
          <p:nvPr/>
        </p:nvSpPr>
        <p:spPr>
          <a:xfrm>
            <a:off x="7287795" y="1219727"/>
            <a:ext cx="2501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Thông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số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sản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phẩm</a:t>
            </a:r>
            <a:endParaRPr lang="vi-V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33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" r="675"/>
          <a:stretch/>
        </p:blipFill>
        <p:spPr>
          <a:xfrm>
            <a:off x="1104629" y="4071668"/>
            <a:ext cx="2186462" cy="2097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" t="2090" r="1591" b="2205"/>
          <a:stretch/>
        </p:blipFill>
        <p:spPr bwMode="auto">
          <a:xfrm>
            <a:off x="1104629" y="1472438"/>
            <a:ext cx="2190661" cy="2305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  <p:sp>
        <p:nvSpPr>
          <p:cNvPr id="7" name="Hộp Văn bản 11"/>
          <p:cNvSpPr txBox="1"/>
          <p:nvPr/>
        </p:nvSpPr>
        <p:spPr>
          <a:xfrm>
            <a:off x="3936973" y="1472438"/>
            <a:ext cx="242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Bao bì mới dày dặn hơn, tăng độ cứng</a:t>
            </a:r>
            <a:endParaRPr lang="vi-V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ộp Văn bản 11"/>
          <p:cNvSpPr txBox="1"/>
          <p:nvPr/>
        </p:nvSpPr>
        <p:spPr>
          <a:xfrm>
            <a:off x="4300958" y="4661038"/>
            <a:ext cx="169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Bao bì cũ mỏng</a:t>
            </a:r>
            <a:endParaRPr lang="vi-V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23224" r="1171"/>
          <a:stretch/>
        </p:blipFill>
        <p:spPr>
          <a:xfrm>
            <a:off x="7000012" y="786938"/>
            <a:ext cx="1904360" cy="26300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12893"/>
          <a:stretch/>
        </p:blipFill>
        <p:spPr>
          <a:xfrm>
            <a:off x="7208809" y="4070032"/>
            <a:ext cx="1695563" cy="26257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0798" r="20144"/>
          <a:stretch/>
        </p:blipFill>
        <p:spPr>
          <a:xfrm>
            <a:off x="9352619" y="4406712"/>
            <a:ext cx="2128415" cy="2133724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4405779" y="4968815"/>
            <a:ext cx="1431985" cy="414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4405779" y="2032959"/>
            <a:ext cx="1431985" cy="4140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78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̉ng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502697"/>
              </p:ext>
            </p:extLst>
          </p:nvPr>
        </p:nvGraphicFramePr>
        <p:xfrm>
          <a:off x="5767141" y="1901989"/>
          <a:ext cx="5861265" cy="37280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7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64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3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83507">
                  <a:extLst>
                    <a:ext uri="{9D8B030D-6E8A-4147-A177-3AD203B41FA5}">
                      <a16:colId xmlns:a16="http://schemas.microsoft.com/office/drawing/2014/main" val="3648368386"/>
                    </a:ext>
                  </a:extLst>
                </a:gridCol>
              </a:tblGrid>
              <a:tr h="30174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TT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dung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 mới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 cũ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02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 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sản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phẩm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14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AT10 ĐM</a:t>
                      </a:r>
                      <a:endParaRPr lang="vi-VN" sz="140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1400" smtClean="0">
                          <a:latin typeface="+mn-lt"/>
                          <a:cs typeface="Arial" panose="020B0604020202020204" pitchFamily="34" charset="0"/>
                        </a:rPr>
                        <a:t>AT10</a:t>
                      </a:r>
                      <a:r>
                        <a:rPr lang="en-US" sz="1400" smtClean="0">
                          <a:latin typeface="+mn-lt"/>
                          <a:cs typeface="Arial" panose="020B0604020202020204" pitchFamily="34" charset="0"/>
                        </a:rPr>
                        <a:t>L</a:t>
                      </a:r>
                      <a:r>
                        <a:rPr lang="vi-VN" sz="1400" smtClean="0">
                          <a:latin typeface="+mn-lt"/>
                          <a:cs typeface="Arial" panose="020B0604020202020204" pitchFamily="34" charset="0"/>
                        </a:rPr>
                        <a:t> ĐM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36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suất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7W/9W/12W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60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Quang</a:t>
                      </a: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thông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700/900/1200 lm</a:t>
                      </a:r>
                      <a:endParaRPr lang="vi-VN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510/650/680 lm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38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suất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100lm/W</a:t>
                      </a:r>
                      <a:endParaRPr lang="vi-VN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(71 ÷ 85)m/W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362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màu</a:t>
                      </a:r>
                      <a:endParaRPr lang="vi-V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6500/4000/3000</a:t>
                      </a:r>
                      <a:r>
                        <a:rPr lang="en-US" sz="1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K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3626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1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hoàn màu</a:t>
                      </a:r>
                      <a:endParaRPr lang="vi-V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CRI80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311773"/>
                  </a:ext>
                </a:extLst>
              </a:tr>
              <a:tr h="270734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</a:t>
                      </a:r>
                      <a:endParaRPr lang="vi-V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 20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8525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Flicker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Flicker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974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Tuổi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thọ</a:t>
                      </a:r>
                      <a:endParaRPr lang="vi-V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30.000h</a:t>
                      </a:r>
                      <a:endParaRPr lang="vi-VN" sz="14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20.000h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9977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Chip led</a:t>
                      </a:r>
                      <a:endParaRPr lang="vi-V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Hàn</a:t>
                      </a:r>
                      <a:r>
                        <a:rPr lang="en-US" sz="1400" baseline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Quốc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Samsung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3979">
                <a:tc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Kích</a:t>
                      </a:r>
                      <a:r>
                        <a:rPr lang="en-US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thước</a:t>
                      </a:r>
                      <a:endParaRPr lang="vi-VN" sz="14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 90/ 110</a:t>
                      </a:r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Hộp Văn bản 11"/>
          <p:cNvSpPr txBox="1"/>
          <p:nvPr/>
        </p:nvSpPr>
        <p:spPr>
          <a:xfrm>
            <a:off x="1201510" y="4945180"/>
            <a:ext cx="4086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SÁNG HƠN </a:t>
            </a:r>
            <a:r>
              <a:rPr lang="en-US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 - GIÁ KHÔNG ĐỔI</a:t>
            </a:r>
            <a:endParaRPr lang="vi-V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 Văn bản 4"/>
          <p:cNvSpPr txBox="1"/>
          <p:nvPr/>
        </p:nvSpPr>
        <p:spPr>
          <a:xfrm>
            <a:off x="7758941" y="1501243"/>
            <a:ext cx="2501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Thông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số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sản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phẩm</a:t>
            </a:r>
            <a:endParaRPr lang="vi-VN" dirty="0">
              <a:solidFill>
                <a:srgbClr val="0070C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511" y="2096219"/>
            <a:ext cx="3023240" cy="2598795"/>
          </a:xfrm>
          <a:prstGeom prst="rect">
            <a:avLst/>
          </a:prstGeom>
        </p:spPr>
      </p:pic>
      <p:sp>
        <p:nvSpPr>
          <p:cNvPr id="22" name="Explosion 1 21"/>
          <p:cNvSpPr/>
          <p:nvPr/>
        </p:nvSpPr>
        <p:spPr>
          <a:xfrm>
            <a:off x="1043796" y="1949756"/>
            <a:ext cx="1009292" cy="78500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smtClean="0">
                <a:solidFill>
                  <a:srgbClr val="FF0000"/>
                </a:solidFill>
              </a:rPr>
              <a:t>NEW</a:t>
            </a:r>
            <a:endParaRPr lang="en-US" sz="1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0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" r="1892" b="2185"/>
          <a:stretch/>
        </p:blipFill>
        <p:spPr bwMode="auto">
          <a:xfrm>
            <a:off x="1325501" y="1388854"/>
            <a:ext cx="3902694" cy="412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6780" y="1388854"/>
            <a:ext cx="4410944" cy="4123426"/>
          </a:xfrm>
          <a:prstGeom prst="rect">
            <a:avLst/>
          </a:prstGeom>
        </p:spPr>
      </p:pic>
      <p:sp>
        <p:nvSpPr>
          <p:cNvPr id="10" name="Hộp Văn bản 11"/>
          <p:cNvSpPr txBox="1"/>
          <p:nvPr/>
        </p:nvSpPr>
        <p:spPr>
          <a:xfrm>
            <a:off x="2126096" y="5861723"/>
            <a:ext cx="2421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Bao bì mới dày dặn hơn, tăng độ cứng</a:t>
            </a:r>
            <a:endParaRPr lang="vi-V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ộp Văn bản 11"/>
          <p:cNvSpPr txBox="1"/>
          <p:nvPr/>
        </p:nvSpPr>
        <p:spPr>
          <a:xfrm>
            <a:off x="8684193" y="5861723"/>
            <a:ext cx="169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>
                <a:latin typeface="Arial" panose="020B0604020202020204" pitchFamily="34" charset="0"/>
                <a:cs typeface="Arial" panose="020B0604020202020204" pitchFamily="34" charset="0"/>
              </a:rPr>
              <a:t>Bao bì cũ mỏng</a:t>
            </a:r>
            <a:endParaRPr lang="vi-V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053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1078311"/>
              </p:ext>
            </p:extLst>
          </p:nvPr>
        </p:nvGraphicFramePr>
        <p:xfrm>
          <a:off x="1164062" y="1816588"/>
          <a:ext cx="9885875" cy="34938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7149">
                  <a:extLst>
                    <a:ext uri="{9D8B030D-6E8A-4147-A177-3AD203B41FA5}">
                      <a16:colId xmlns:a16="http://schemas.microsoft.com/office/drawing/2014/main" val="711690205"/>
                    </a:ext>
                  </a:extLst>
                </a:gridCol>
                <a:gridCol w="1040355">
                  <a:extLst>
                    <a:ext uri="{9D8B030D-6E8A-4147-A177-3AD203B41FA5}">
                      <a16:colId xmlns:a16="http://schemas.microsoft.com/office/drawing/2014/main" val="899736442"/>
                    </a:ext>
                  </a:extLst>
                </a:gridCol>
                <a:gridCol w="2389457">
                  <a:extLst>
                    <a:ext uri="{9D8B030D-6E8A-4147-A177-3AD203B41FA5}">
                      <a16:colId xmlns:a16="http://schemas.microsoft.com/office/drawing/2014/main" val="2626031524"/>
                    </a:ext>
                  </a:extLst>
                </a:gridCol>
                <a:gridCol w="2389457">
                  <a:extLst>
                    <a:ext uri="{9D8B030D-6E8A-4147-A177-3AD203B41FA5}">
                      <a16:colId xmlns:a16="http://schemas.microsoft.com/office/drawing/2014/main" val="2642622955"/>
                    </a:ext>
                  </a:extLst>
                </a:gridCol>
                <a:gridCol w="2389457">
                  <a:extLst>
                    <a:ext uri="{9D8B030D-6E8A-4147-A177-3AD203B41FA5}">
                      <a16:colId xmlns:a16="http://schemas.microsoft.com/office/drawing/2014/main" val="2168282480"/>
                    </a:ext>
                  </a:extLst>
                </a:gridCol>
              </a:tblGrid>
              <a:tr h="267257"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1600" b="1" u="none" strike="noStrike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số quang điện</a:t>
                      </a:r>
                      <a:endParaRPr lang="en-US" sz="1600" b="1" i="0" u="none" strike="noStrike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AT02 DM 90/7W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AT10 DM 90/7W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Asia</a:t>
                      </a:r>
                      <a:r>
                        <a:rPr lang="en-US" sz="1600" b="1" i="0" u="none" strike="noStrike" baseline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90/7W DM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670497578"/>
                  </a:ext>
                </a:extLst>
              </a:tr>
              <a:tr h="41438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</a:t>
                      </a:r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bố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3599782649"/>
                  </a:ext>
                </a:extLst>
              </a:tr>
              <a:tr h="388188">
                <a:tc vMerge="1"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</a:t>
                      </a:r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2792415497"/>
                  </a:ext>
                </a:extLst>
              </a:tr>
              <a:tr h="4219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 </a:t>
                      </a:r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thông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bố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 lm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</a:t>
                      </a:r>
                      <a:r>
                        <a:rPr lang="en-US" sz="1600" u="none" strike="noStrike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công bố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1823241913"/>
                  </a:ext>
                </a:extLst>
              </a:tr>
              <a:tr h="414826">
                <a:tc vMerge="1"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tế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705 lm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764 lm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457 lm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1879651321"/>
                  </a:ext>
                </a:extLst>
              </a:tr>
              <a:tr h="3768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Hiệu suất phát </a:t>
                      </a:r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quang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bố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</a:t>
                      </a:r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lm/W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không</a:t>
                      </a:r>
                      <a:r>
                        <a:rPr lang="en-US" sz="1600" u="none" strike="noStrike" baseline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công bố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1293575205"/>
                  </a:ext>
                </a:extLst>
              </a:tr>
              <a:tr h="408123">
                <a:tc vMerge="1"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tế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 </a:t>
                      </a:r>
                      <a:r>
                        <a:rPr lang="en-US" sz="1600" b="1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lm/W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 lm/W</a:t>
                      </a:r>
                      <a:endParaRPr lang="en-US" sz="1600" b="1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 </a:t>
                      </a:r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lm/W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294592850"/>
                  </a:ext>
                </a:extLst>
              </a:tr>
              <a:tr h="42269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 hoàn </a:t>
                      </a:r>
                      <a:r>
                        <a:rPr lang="en-US" sz="16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bố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 </a:t>
                      </a:r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 &gt;80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3636485954"/>
                  </a:ext>
                </a:extLst>
              </a:tr>
              <a:tr h="379562">
                <a:tc vMerge="1">
                  <a:txBody>
                    <a:bodyPr/>
                    <a:lstStyle/>
                    <a:p>
                      <a:pPr algn="l" fontAlgn="ctr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tế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 </a:t>
                      </a:r>
                      <a:r>
                        <a:rPr lang="en-US" sz="16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 85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CRI 72</a:t>
                      </a:r>
                      <a:endParaRPr lang="en-US" sz="1600" b="0" i="0" u="none" strike="noStrike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84" marR="7484" marT="7484" marB="0" anchor="ctr"/>
                </a:tc>
                <a:extLst>
                  <a:ext uri="{0D108BD9-81ED-4DB2-BD59-A6C34878D82A}">
                    <a16:rowId xmlns:a16="http://schemas.microsoft.com/office/drawing/2014/main" val="27634892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91690" y="1095554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 giá thông số</a:t>
            </a: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9799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0701" y="1407035"/>
            <a:ext cx="9785231" cy="2387600"/>
          </a:xfrm>
        </p:spPr>
        <p:txBody>
          <a:bodyPr/>
          <a:lstStyle/>
          <a:p>
            <a:r>
              <a:rPr lang="en-US" sz="5101" b="1" smtClean="0">
                <a:latin typeface="Arial" panose="020B0604020202020204" pitchFamily="34" charset="0"/>
                <a:cs typeface="Arial" panose="020B0604020202020204" pitchFamily="34" charset="0"/>
              </a:rPr>
              <a:t>2. LED PANEL TRÒN ĐỔI MÀU</a:t>
            </a:r>
            <a:br>
              <a:rPr lang="en-US" sz="5101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101" b="1" i="1" smtClean="0">
                <a:latin typeface="Arial" panose="020B0604020202020204" pitchFamily="34" charset="0"/>
                <a:cs typeface="Arial" panose="020B0604020202020204" pitchFamily="34" charset="0"/>
              </a:rPr>
              <a:t>(cải tiến)</a:t>
            </a:r>
            <a:endParaRPr lang="en-US" sz="5101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7D421572-6ACC-4EC1-9042-B9EF83E85E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123004"/>
              </p:ext>
            </p:extLst>
          </p:nvPr>
        </p:nvGraphicFramePr>
        <p:xfrm>
          <a:off x="667152" y="1064828"/>
          <a:ext cx="10995761" cy="5623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57">
                  <a:extLst>
                    <a:ext uri="{9D8B030D-6E8A-4147-A177-3AD203B41FA5}">
                      <a16:colId xmlns:a16="http://schemas.microsoft.com/office/drawing/2014/main" val="3523556315"/>
                    </a:ext>
                  </a:extLst>
                </a:gridCol>
                <a:gridCol w="4592427">
                  <a:extLst>
                    <a:ext uri="{9D8B030D-6E8A-4147-A177-3AD203B41FA5}">
                      <a16:colId xmlns:a16="http://schemas.microsoft.com/office/drawing/2014/main" val="1194729684"/>
                    </a:ext>
                  </a:extLst>
                </a:gridCol>
                <a:gridCol w="1742536">
                  <a:extLst>
                    <a:ext uri="{9D8B030D-6E8A-4147-A177-3AD203B41FA5}">
                      <a16:colId xmlns:a16="http://schemas.microsoft.com/office/drawing/2014/main" val="1256545030"/>
                    </a:ext>
                  </a:extLst>
                </a:gridCol>
                <a:gridCol w="3148641">
                  <a:extLst>
                    <a:ext uri="{9D8B030D-6E8A-4147-A177-3AD203B41FA5}">
                      <a16:colId xmlns:a16="http://schemas.microsoft.com/office/drawing/2014/main" val="3531727890"/>
                    </a:ext>
                  </a:extLst>
                </a:gridCol>
              </a:tblGrid>
              <a:tr h="366481"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GB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</a:t>
                      </a:r>
                      <a:r>
                        <a:rPr lang="en-GB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GB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GB" sz="1600" b="1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điểm khác biệt 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en-GB" sz="1600" b="1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 nhận</a:t>
                      </a:r>
                      <a:r>
                        <a:rPr lang="en-GB" sz="1600" b="1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diện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9184876"/>
                  </a:ext>
                </a:extLst>
              </a:tr>
              <a:tr h="2556709">
                <a:tc>
                  <a:txBody>
                    <a:bodyPr/>
                    <a:lstStyle/>
                    <a:p>
                      <a:r>
                        <a:rPr lang="en-GB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panel tròn  PT04 đổi  3 màu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Công suất : 7W/9W/ 12W</a:t>
                      </a:r>
                    </a:p>
                    <a:p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Quang thông: 520/ 640/800 lm.</a:t>
                      </a:r>
                    </a:p>
                    <a:p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Hiệu suất quang: 74/71/ 67 lm/W</a:t>
                      </a:r>
                    </a:p>
                    <a:p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Mỏng nhất thị trường</a:t>
                      </a:r>
                    </a:p>
                    <a:p>
                      <a:r>
                        <a:rPr lang="en-GB" sz="1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1400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 đổi nhiệt độ màu 4000/5000/6500K</a:t>
                      </a:r>
                    </a:p>
                    <a:p>
                      <a:r>
                        <a:rPr lang="en-GB" sz="1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1400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 bì thay đổi chất liệu giấy tăng độ cứng vững của bao bì ( giấy Duplex: 400g)</a:t>
                      </a:r>
                    </a:p>
                    <a:p>
                      <a:r>
                        <a:rPr lang="en-GB" sz="1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Giá thành không đổi</a:t>
                      </a:r>
                      <a:endParaRPr lang="en-GB" sz="14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618744"/>
                  </a:ext>
                </a:extLst>
              </a:tr>
              <a:tr h="26999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Panel  PT05  đổi  3 màu</a:t>
                      </a:r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suất : 7W/9W/ 12W</a:t>
                      </a:r>
                    </a:p>
                    <a:p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Quang thông: 520/ 640/800 lm.</a:t>
                      </a:r>
                    </a:p>
                    <a:p>
                      <a:r>
                        <a:rPr lang="en-GB" sz="1400" baseline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Hiệu suất quang: 74/71/ 67 lm/W</a:t>
                      </a:r>
                    </a:p>
                    <a:p>
                      <a:r>
                        <a:rPr lang="en-GB" sz="1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Mỏng nhất thị trường</a:t>
                      </a:r>
                    </a:p>
                    <a:p>
                      <a:r>
                        <a:rPr lang="en-GB" sz="1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1400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Thay đổi nhiệt độ màu 4000/5000/6500K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1400" baseline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 bì thay đổi chất liệu giấy tăng độ cứng vững của bao bì( giấy Duplex: 400g)</a:t>
                      </a:r>
                    </a:p>
                    <a:p>
                      <a:r>
                        <a:rPr lang="en-GB" sz="1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Viền mạ màu  vàng, Bạc.</a:t>
                      </a:r>
                    </a:p>
                    <a:p>
                      <a:r>
                        <a:rPr lang="en-GB" sz="140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Giá thành không đổi</a:t>
                      </a:r>
                      <a:endParaRPr lang="en-GB" sz="140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GB" sz="1400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GB" sz="1400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6395268"/>
                  </a:ext>
                </a:extLst>
              </a:tr>
            </a:tbl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07" y="1958195"/>
            <a:ext cx="1420494" cy="146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85" y="4047826"/>
            <a:ext cx="1227137" cy="1201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885" y="5469435"/>
            <a:ext cx="1227137" cy="1147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" t="2824" r="1682" b="4521"/>
          <a:stretch/>
        </p:blipFill>
        <p:spPr bwMode="auto">
          <a:xfrm>
            <a:off x="8695425" y="4126678"/>
            <a:ext cx="2807129" cy="239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" t="2619" r="2933" b="3760"/>
          <a:stretch/>
        </p:blipFill>
        <p:spPr bwMode="auto">
          <a:xfrm>
            <a:off x="8695426" y="1500997"/>
            <a:ext cx="2807129" cy="239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366712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7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1118</Words>
  <Application>Microsoft Office PowerPoint</Application>
  <PresentationFormat>Widescreen</PresentationFormat>
  <Paragraphs>287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Euphemia</vt:lpstr>
      <vt:lpstr>Times New Roman</vt:lpstr>
      <vt:lpstr>Wingdings</vt:lpstr>
      <vt:lpstr>Office Theme</vt:lpstr>
      <vt:lpstr>PowerPoint Presentation</vt:lpstr>
      <vt:lpstr>1. LED DOWNLIGHT ĐỔI MÀU (cải tiến)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LED PANEL TRÒN ĐỔI MÀU (cải tiến)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ỐP TRẦN TRÀN VIỀN (cải tiến)</vt:lpstr>
      <vt:lpstr>PowerPoint Presentation</vt:lpstr>
      <vt:lpstr>PowerPoint Presentation</vt:lpstr>
      <vt:lpstr>Chú ý</vt:lpstr>
      <vt:lpstr>Hướng dẫn sử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Hải Sơn</dc:creator>
  <cp:lastModifiedBy>dungnt</cp:lastModifiedBy>
  <cp:revision>122</cp:revision>
  <dcterms:created xsi:type="dcterms:W3CDTF">2020-10-19T02:12:06Z</dcterms:created>
  <dcterms:modified xsi:type="dcterms:W3CDTF">2020-11-11T02:48:08Z</dcterms:modified>
</cp:coreProperties>
</file>