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5"/>
  </p:notesMasterIdLst>
  <p:handoutMasterIdLst>
    <p:handoutMasterId r:id="rId56"/>
  </p:handoutMasterIdLst>
  <p:sldIdLst>
    <p:sldId id="403" r:id="rId2"/>
    <p:sldId id="561" r:id="rId3"/>
    <p:sldId id="1049" r:id="rId4"/>
    <p:sldId id="991" r:id="rId5"/>
    <p:sldId id="997" r:id="rId6"/>
    <p:sldId id="1019" r:id="rId7"/>
    <p:sldId id="1006" r:id="rId8"/>
    <p:sldId id="978" r:id="rId9"/>
    <p:sldId id="979" r:id="rId10"/>
    <p:sldId id="980" r:id="rId11"/>
    <p:sldId id="1008" r:id="rId12"/>
    <p:sldId id="1001" r:id="rId13"/>
    <p:sldId id="1009" r:id="rId14"/>
    <p:sldId id="1028" r:id="rId15"/>
    <p:sldId id="1010" r:id="rId16"/>
    <p:sldId id="1055" r:id="rId17"/>
    <p:sldId id="1014" r:id="rId18"/>
    <p:sldId id="1053" r:id="rId19"/>
    <p:sldId id="1054" r:id="rId20"/>
    <p:sldId id="1029" r:id="rId21"/>
    <p:sldId id="1034" r:id="rId22"/>
    <p:sldId id="1033" r:id="rId23"/>
    <p:sldId id="1042" r:id="rId24"/>
    <p:sldId id="1030" r:id="rId25"/>
    <p:sldId id="1037" r:id="rId26"/>
    <p:sldId id="1038" r:id="rId27"/>
    <p:sldId id="1039" r:id="rId28"/>
    <p:sldId id="1040" r:id="rId29"/>
    <p:sldId id="1041" r:id="rId30"/>
    <p:sldId id="1023" r:id="rId31"/>
    <p:sldId id="1011" r:id="rId32"/>
    <p:sldId id="1043" r:id="rId33"/>
    <p:sldId id="1069" r:id="rId34"/>
    <p:sldId id="1070" r:id="rId35"/>
    <p:sldId id="1024" r:id="rId36"/>
    <p:sldId id="1050" r:id="rId37"/>
    <p:sldId id="1025" r:id="rId38"/>
    <p:sldId id="1044" r:id="rId39"/>
    <p:sldId id="1046" r:id="rId40"/>
    <p:sldId id="1058" r:id="rId41"/>
    <p:sldId id="1016" r:id="rId42"/>
    <p:sldId id="1047" r:id="rId43"/>
    <p:sldId id="1048" r:id="rId44"/>
    <p:sldId id="1059" r:id="rId45"/>
    <p:sldId id="1062" r:id="rId46"/>
    <p:sldId id="1064" r:id="rId47"/>
    <p:sldId id="1065" r:id="rId48"/>
    <p:sldId id="1067" r:id="rId49"/>
    <p:sldId id="1063" r:id="rId50"/>
    <p:sldId id="1068" r:id="rId51"/>
    <p:sldId id="1056" r:id="rId52"/>
    <p:sldId id="1060" r:id="rId53"/>
    <p:sldId id="1071" r:id="rId54"/>
  </p:sldIdLst>
  <p:sldSz cx="12192000" cy="6858000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3a213f2d93b7f4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CC00"/>
    <a:srgbClr val="CCFFFF"/>
    <a:srgbClr val="33CCFF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3783" autoAdjust="0"/>
  </p:normalViewPr>
  <p:slideViewPr>
    <p:cSldViewPr>
      <p:cViewPr>
        <p:scale>
          <a:sx n="60" d="100"/>
          <a:sy n="60" d="100"/>
        </p:scale>
        <p:origin x="-1290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611"/>
    </p:cViewPr>
  </p:sorterViewPr>
  <p:notesViewPr>
    <p:cSldViewPr>
      <p:cViewPr varScale="1">
        <p:scale>
          <a:sx n="58" d="100"/>
          <a:sy n="58" d="100"/>
        </p:scale>
        <p:origin x="327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err="1"/>
              <a:t>Sản</a:t>
            </a:r>
            <a:r>
              <a:rPr lang="en-US" sz="1600" baseline="0" dirty="0"/>
              <a:t> </a:t>
            </a:r>
            <a:r>
              <a:rPr lang="en-US" sz="1600" baseline="0" dirty="0" err="1"/>
              <a:t>lượng</a:t>
            </a:r>
            <a:r>
              <a:rPr lang="en-US" sz="1600" dirty="0"/>
              <a:t> </a:t>
            </a:r>
            <a:r>
              <a:rPr lang="en-US" sz="1600" dirty="0" err="1"/>
              <a:t>tiêu</a:t>
            </a:r>
            <a:r>
              <a:rPr lang="en-US" sz="1600" baseline="0" dirty="0"/>
              <a:t> </a:t>
            </a:r>
            <a:r>
              <a:rPr lang="en-US" sz="1600" baseline="0" dirty="0" err="1"/>
              <a:t>thụ</a:t>
            </a:r>
            <a:r>
              <a:rPr lang="en-US" sz="1600" baseline="0" dirty="0"/>
              <a:t> 2020</a:t>
            </a:r>
            <a:endParaRPr lang="vi-VN" sz="1600" baseline="0" dirty="0"/>
          </a:p>
          <a:p>
            <a:pPr>
              <a:defRPr sz="1600"/>
            </a:pPr>
            <a:r>
              <a:rPr lang="en-US" sz="1600" baseline="0" dirty="0"/>
              <a:t>(1000 SP)</a:t>
            </a:r>
            <a:endParaRPr lang="vi-VN" sz="1600" dirty="0"/>
          </a:p>
        </c:rich>
      </c:tx>
      <c:layout>
        <c:manualLayout>
          <c:xMode val="edge"/>
          <c:yMode val="edge"/>
          <c:x val="0.13226056849276818"/>
          <c:y val="2.222222222222222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468503937007869"/>
          <c:y val="0.25159696704578594"/>
          <c:w val="0.6106299212598425"/>
          <c:h val="0.63776902887139109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4620819574972475"/>
                  <c:y val="0.1408999274026916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Phích hoàn chỉnh &amp; phụ tùng:  8.500; 33%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2B-46F1-9C4E-86A940F4A346}"/>
                </c:ext>
              </c:extLst>
            </c:dLbl>
            <c:dLbl>
              <c:idx val="1"/>
              <c:layout>
                <c:manualLayout>
                  <c:x val="0.21530998280387365"/>
                  <c:y val="-0.2489309711286089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Ruột phích: 16.900; 67%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2B-46F1-9C4E-86A940F4A346}"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vi-VN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'2. PHỤ LỤC 01(3.1)  (2)'!$D$19:$D$20</c:f>
              <c:strCache>
                <c:ptCount val="2"/>
                <c:pt idx="0">
                  <c:v>Phích hoàn chỉnh &amp; phụ tùng</c:v>
                </c:pt>
                <c:pt idx="1">
                  <c:v>Ruột phích</c:v>
                </c:pt>
              </c:strCache>
            </c:strRef>
          </c:cat>
          <c:val>
            <c:numRef>
              <c:f>'2. PHỤ LỤC 01(3.1)  (2)'!$E$19:$E$20</c:f>
              <c:numCache>
                <c:formatCode>#,##0</c:formatCode>
                <c:ptCount val="2"/>
                <c:pt idx="0">
                  <c:v>8500</c:v>
                </c:pt>
                <c:pt idx="1">
                  <c:v>16900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D2B-46F1-9C4E-86A940F4A34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solidFill>
        <a:schemeClr val="bg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 err="1"/>
              <a:t>Mục</a:t>
            </a:r>
            <a:r>
              <a:rPr lang="en-US" sz="1600" baseline="0" dirty="0"/>
              <a:t> </a:t>
            </a:r>
            <a:r>
              <a:rPr lang="en-US" sz="1600" baseline="0" dirty="0" err="1"/>
              <a:t>tiêu</a:t>
            </a:r>
            <a:r>
              <a:rPr lang="en-US" sz="1600" baseline="0" dirty="0"/>
              <a:t> </a:t>
            </a:r>
            <a:r>
              <a:rPr lang="en-US" sz="1600" baseline="0" dirty="0" err="1"/>
              <a:t>doanh</a:t>
            </a:r>
            <a:r>
              <a:rPr lang="en-US" sz="1600" baseline="0" dirty="0"/>
              <a:t> </a:t>
            </a:r>
            <a:r>
              <a:rPr lang="en-US" sz="1600" baseline="0" dirty="0" err="1"/>
              <a:t>thu</a:t>
            </a:r>
            <a:r>
              <a:rPr lang="en-US" sz="1600" baseline="0" dirty="0"/>
              <a:t> 2020 </a:t>
            </a:r>
            <a:endParaRPr lang="vi-VN" sz="1600" baseline="0" dirty="0"/>
          </a:p>
          <a:p>
            <a:pPr>
              <a:defRPr/>
            </a:pPr>
            <a:r>
              <a:rPr lang="en-US" sz="1600" baseline="0" dirty="0"/>
              <a:t>(</a:t>
            </a:r>
            <a:r>
              <a:rPr lang="en-US" sz="1600" baseline="0" dirty="0" err="1"/>
              <a:t>tỷ</a:t>
            </a:r>
            <a:r>
              <a:rPr lang="en-US" sz="1600" baseline="0" dirty="0"/>
              <a:t> </a:t>
            </a:r>
            <a:r>
              <a:rPr lang="en-US" sz="1600" baseline="0" dirty="0" err="1"/>
              <a:t>đồng</a:t>
            </a:r>
            <a:r>
              <a:rPr lang="en-US" baseline="0" dirty="0"/>
              <a:t>)</a:t>
            </a:r>
            <a:endParaRPr lang="vi-VN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8024522669960366"/>
                  <c:y val="-0.2193764630772504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Phích hoàn chỉnh &amp; phụ tùng: 595; 68%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BC-4FA5-83DE-20341C1CB7BE}"/>
                </c:ext>
              </c:extLst>
            </c:dLbl>
            <c:dLbl>
              <c:idx val="1"/>
              <c:layout>
                <c:manualLayout>
                  <c:x val="0.21814317327981061"/>
                  <c:y val="0.1412747393062354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Ruột phích: 275; 32%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BC-4FA5-83DE-20341C1CB7BE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vi-VN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'2. PHỤ LỤC 01(3.1)  (2)'!$D$8:$D$9</c:f>
              <c:strCache>
                <c:ptCount val="2"/>
                <c:pt idx="0">
                  <c:v>Phích hoàn chỉnh &amp; phụ tùng</c:v>
                </c:pt>
                <c:pt idx="1">
                  <c:v>Ruột phích</c:v>
                </c:pt>
              </c:strCache>
            </c:strRef>
          </c:cat>
          <c:val>
            <c:numRef>
              <c:f>'2. PHỤ LỤC 01(3.1)  (2)'!$E$8:$E$9</c:f>
              <c:numCache>
                <c:formatCode>#,##0</c:formatCode>
                <c:ptCount val="2"/>
                <c:pt idx="0">
                  <c:v>595</c:v>
                </c:pt>
                <c:pt idx="1">
                  <c:v>275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BC-4FA5-83DE-20341C1CB7B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Sản</a:t>
            </a:r>
            <a:r>
              <a:rPr lang="en-US" baseline="0"/>
              <a:t> lượng tiêu thụ (1000 SP)</a:t>
            </a:r>
            <a:endParaRPr lang="vi-VN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5454545454545456E-2"/>
          <c:y val="0.27637295360901942"/>
          <c:w val="0.9308176100628931"/>
          <c:h val="0.618261154855643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'2. PHỤ LỤC 01(3.1)  (2)'!$D$18</c:f>
              <c:strCache>
                <c:ptCount val="1"/>
                <c:pt idx="0">
                  <c:v>Phích nội địa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vi-V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 PHỤ LỤC 01(3.1)  (2)'!$E$17:$G$17</c:f>
              <c:strCache>
                <c:ptCount val="3"/>
                <c:pt idx="0">
                  <c:v>Kết quả năm 2018</c:v>
                </c:pt>
                <c:pt idx="1">
                  <c:v>Kết quả năm 2019</c:v>
                </c:pt>
                <c:pt idx="2">
                  <c:v>Mục tiêu năm 2020</c:v>
                </c:pt>
              </c:strCache>
            </c:strRef>
          </c:cat>
          <c:val>
            <c:numRef>
              <c:f>'2. PHỤ LỤC 01(3.1)  (2)'!$E$18:$G$18</c:f>
              <c:numCache>
                <c:formatCode>#,##0</c:formatCode>
                <c:ptCount val="3"/>
                <c:pt idx="0">
                  <c:v>5667</c:v>
                </c:pt>
                <c:pt idx="1">
                  <c:v>5999.29</c:v>
                </c:pt>
                <c:pt idx="2">
                  <c:v>6100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51-4B62-8638-5C54DDAE7FFF}"/>
            </c:ext>
          </c:extLst>
        </c:ser>
        <c:ser>
          <c:idx val="1"/>
          <c:order val="1"/>
          <c:tx>
            <c:strRef>
              <c:f>'2. PHỤ LỤC 01(3.1)  (2)'!$D$19</c:f>
              <c:strCache>
                <c:ptCount val="1"/>
                <c:pt idx="0">
                  <c:v>Phích xuất khẩu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5723270440251458E-2"/>
                  <c:y val="-0.100000000000000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51-4B62-8638-5C54DDAE7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vi-V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 PHỤ LỤC 01(3.1)  (2)'!$E$17:$G$17</c:f>
              <c:strCache>
                <c:ptCount val="3"/>
                <c:pt idx="0">
                  <c:v>Kết quả năm 2018</c:v>
                </c:pt>
                <c:pt idx="1">
                  <c:v>Kết quả năm 2019</c:v>
                </c:pt>
                <c:pt idx="2">
                  <c:v>Mục tiêu năm 2020</c:v>
                </c:pt>
              </c:strCache>
            </c:strRef>
          </c:cat>
          <c:val>
            <c:numRef>
              <c:f>'2. PHỤ LỤC 01(3.1)  (2)'!$E$19:$G$19</c:f>
              <c:numCache>
                <c:formatCode>#,##0</c:formatCode>
                <c:ptCount val="3"/>
                <c:pt idx="0">
                  <c:v>405</c:v>
                </c:pt>
                <c:pt idx="1">
                  <c:v>642.12699999999995</c:v>
                </c:pt>
                <c:pt idx="2">
                  <c:v>1300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851-4B62-8638-5C54DDAE7FFF}"/>
            </c:ext>
          </c:extLst>
        </c:ser>
        <c:ser>
          <c:idx val="2"/>
          <c:order val="2"/>
          <c:tx>
            <c:strRef>
              <c:f>'2. PHỤ LỤC 01(3.1)  (2)'!$D$20</c:f>
              <c:strCache>
                <c:ptCount val="1"/>
                <c:pt idx="0">
                  <c:v>Phụ tùng phích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vi-V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 PHỤ LỤC 01(3.1)  (2)'!$E$17:$G$17</c:f>
              <c:strCache>
                <c:ptCount val="3"/>
                <c:pt idx="0">
                  <c:v>Kết quả năm 2018</c:v>
                </c:pt>
                <c:pt idx="1">
                  <c:v>Kết quả năm 2019</c:v>
                </c:pt>
                <c:pt idx="2">
                  <c:v>Mục tiêu năm 2020</c:v>
                </c:pt>
              </c:strCache>
            </c:strRef>
          </c:cat>
          <c:val>
            <c:numRef>
              <c:f>'2. PHỤ LỤC 01(3.1)  (2)'!$E$20:$G$20</c:f>
              <c:numCache>
                <c:formatCode>#,##0</c:formatCode>
                <c:ptCount val="3"/>
                <c:pt idx="0">
                  <c:v>847</c:v>
                </c:pt>
                <c:pt idx="1">
                  <c:v>775.39599999999996</c:v>
                </c:pt>
                <c:pt idx="2">
                  <c:v>1100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851-4B62-8638-5C54DDAE7F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5617280"/>
        <c:axId val="50314560"/>
      </c:barChart>
      <c:catAx>
        <c:axId val="35617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0314560"/>
        <c:crosses val="autoZero"/>
        <c:auto val="1"/>
        <c:lblAlgn val="ctr"/>
        <c:lblOffset val="100"/>
        <c:noMultiLvlLbl val="0"/>
      </c:catAx>
      <c:valAx>
        <c:axId val="5031456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561728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100"/>
          </a:pPr>
          <a:endParaRPr lang="vi-VN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Doanh</a:t>
            </a:r>
            <a:r>
              <a:rPr lang="en-US" baseline="0"/>
              <a:t> thu  (tỷ  đồng)</a:t>
            </a:r>
            <a:endParaRPr lang="vi-VN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'2. PHỤ LỤC 01(3.1)  (2)'!$D$20</c:f>
              <c:strCache>
                <c:ptCount val="1"/>
                <c:pt idx="0">
                  <c:v>Phích nội địa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 PHỤ LỤC 01(3.1)  (2)'!$E$19:$G$19</c:f>
              <c:strCache>
                <c:ptCount val="3"/>
                <c:pt idx="0">
                  <c:v>Kết quả năm 2018</c:v>
                </c:pt>
                <c:pt idx="1">
                  <c:v>Kết quả năm 2019</c:v>
                </c:pt>
                <c:pt idx="2">
                  <c:v>Mục tiêu năm 2020</c:v>
                </c:pt>
              </c:strCache>
            </c:strRef>
          </c:cat>
          <c:val>
            <c:numRef>
              <c:f>'2. PHỤ LỤC 01(3.1)  (2)'!$E$20:$G$20</c:f>
              <c:numCache>
                <c:formatCode>#,##0</c:formatCode>
                <c:ptCount val="3"/>
                <c:pt idx="0">
                  <c:v>468</c:v>
                </c:pt>
                <c:pt idx="1">
                  <c:v>500.34219808576461</c:v>
                </c:pt>
                <c:pt idx="2">
                  <c:v>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14-4C0C-AF75-E87811E5E02C}"/>
            </c:ext>
          </c:extLst>
        </c:ser>
        <c:ser>
          <c:idx val="1"/>
          <c:order val="1"/>
          <c:tx>
            <c:strRef>
              <c:f>'2. PHỤ LỤC 01(3.1)  (2)'!$D$21</c:f>
              <c:strCache>
                <c:ptCount val="1"/>
                <c:pt idx="0">
                  <c:v>Phích xuất khẩu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 PHỤ LỤC 01(3.1)  (2)'!$E$19:$G$19</c:f>
              <c:strCache>
                <c:ptCount val="3"/>
                <c:pt idx="0">
                  <c:v>Kết quả năm 2018</c:v>
                </c:pt>
                <c:pt idx="1">
                  <c:v>Kết quả năm 2019</c:v>
                </c:pt>
                <c:pt idx="2">
                  <c:v>Mục tiêu năm 2020</c:v>
                </c:pt>
              </c:strCache>
            </c:strRef>
          </c:cat>
          <c:val>
            <c:numRef>
              <c:f>'2. PHỤ LỤC 01(3.1)  (2)'!$E$21:$G$21</c:f>
              <c:numCache>
                <c:formatCode>#,##0</c:formatCode>
                <c:ptCount val="3"/>
                <c:pt idx="0">
                  <c:v>26</c:v>
                </c:pt>
                <c:pt idx="1">
                  <c:v>34.273746718656</c:v>
                </c:pt>
                <c:pt idx="2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14-4C0C-AF75-E87811E5E02C}"/>
            </c:ext>
          </c:extLst>
        </c:ser>
        <c:ser>
          <c:idx val="2"/>
          <c:order val="2"/>
          <c:tx>
            <c:strRef>
              <c:f>'2. PHỤ LỤC 01(3.1)  (2)'!$D$22</c:f>
              <c:strCache>
                <c:ptCount val="1"/>
                <c:pt idx="0">
                  <c:v>Phụ tùng phích (VF XK)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'2. PHỤ LỤC 01(3.1)  (2)'!$E$19:$G$19</c:f>
              <c:strCache>
                <c:ptCount val="3"/>
                <c:pt idx="0">
                  <c:v>Kết quả năm 2018</c:v>
                </c:pt>
                <c:pt idx="1">
                  <c:v>Kết quả năm 2019</c:v>
                </c:pt>
                <c:pt idx="2">
                  <c:v>Mục tiêu năm 2020</c:v>
                </c:pt>
              </c:strCache>
            </c:strRef>
          </c:cat>
          <c:val>
            <c:numRef>
              <c:f>'2. PHỤ LỤC 01(3.1)  (2)'!$E$22:$G$22</c:f>
              <c:numCache>
                <c:formatCode>#,##0</c:formatCode>
                <c:ptCount val="3"/>
                <c:pt idx="0">
                  <c:v>27</c:v>
                </c:pt>
                <c:pt idx="1">
                  <c:v>24.626535229799998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B14-4C0C-AF75-E87811E5E0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5445760"/>
        <c:axId val="89867392"/>
      </c:barChart>
      <c:catAx>
        <c:axId val="35445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9867392"/>
        <c:crosses val="autoZero"/>
        <c:auto val="1"/>
        <c:lblAlgn val="ctr"/>
        <c:lblOffset val="100"/>
        <c:noMultiLvlLbl val="0"/>
      </c:catAx>
      <c:valAx>
        <c:axId val="898673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544576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977AF-8AE2-45C9-BB91-A71938F48135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8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7D64C-9D66-4EB8-B33A-614D2BAB2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17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66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867" y="1"/>
            <a:ext cx="289066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EBC77-EA35-42E4-807D-EF00749E3DB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598" y="4689477"/>
            <a:ext cx="5335893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63"/>
            <a:ext cx="289066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867" y="9377363"/>
            <a:ext cx="289066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F86E9-CEDA-4028-B6BC-E71A9B256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99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12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12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50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62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89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78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78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63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20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4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72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91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9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73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7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32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7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07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F86E9-CEDA-4028-B6BC-E71A9B2567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1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6969-E8B4-463D-8C24-750DC871E693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46969-E8B4-463D-8C24-750DC871E693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0C762-C51B-4B84-AC31-05BCCDB04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2.png"/><Relationship Id="rId5" Type="http://schemas.microsoft.com/office/2007/relationships/media" Target="../media/media3.mp4"/><Relationship Id="rId10" Type="http://schemas.openxmlformats.org/officeDocument/2006/relationships/notesSlide" Target="../notesSlides/notesSlide22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41844" y="436176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>
                <a:solidFill>
                  <a:schemeClr val="accent4">
                    <a:lumMod val="75000"/>
                  </a:schemeClr>
                </a:solidFill>
                <a:latin typeface="Arial"/>
                <a:ea typeface="ＭＳ Ｐゴシック" pitchFamily="34" charset="-128"/>
                <a:cs typeface="Osaka"/>
              </a:rPr>
              <a:t>CÔNG TY CỔ PHẦN BÓNG ĐÈN PHÍCH NƯỚC RẠNG ĐÔNG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1000" y="3473114"/>
            <a:ext cx="11125200" cy="1442331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 lIns="87261" tIns="43631" rIns="87261" bIns="43631" anchor="ctr" anchorCtr="1">
            <a:spAutoFit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ja-JP" sz="2400" b="1" dirty="0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NHÓM CẢI TIẾN </a:t>
            </a:r>
            <a:endParaRPr lang="vi-VN" altLang="ja-JP" sz="2400" b="1" dirty="0">
              <a:solidFill>
                <a:srgbClr val="0033CC"/>
              </a:solidFill>
              <a:latin typeface="Arial"/>
              <a:ea typeface="Osaka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ja-JP" sz="2400" b="1" dirty="0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NÂNG CAO </a:t>
            </a:r>
            <a:r>
              <a:rPr lang="en-US" altLang="ja-JP" sz="2400" b="1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NĂNG </a:t>
            </a:r>
            <a:r>
              <a:rPr lang="en-US" altLang="ja-JP" sz="2400" b="1" smtClean="0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SUẤT KHÂU ÉP NHỰA VÀ VỎ PHÍCH KIM LOẠI</a:t>
            </a:r>
            <a:endParaRPr lang="vi-VN" altLang="ja-JP" sz="2400" b="1" dirty="0">
              <a:solidFill>
                <a:srgbClr val="0033CC"/>
              </a:solidFill>
              <a:latin typeface="Arial"/>
              <a:ea typeface="Osaka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ja-JP" sz="2000" b="1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NGÀNH PHÍCH HOÀN CHỈNH</a:t>
            </a:r>
            <a:endParaRPr lang="vi-VN" altLang="ja-JP" sz="2000" b="1" dirty="0">
              <a:solidFill>
                <a:srgbClr val="0033CC"/>
              </a:solidFill>
              <a:latin typeface="Arial"/>
              <a:ea typeface="Osaka"/>
              <a:cs typeface="Times New Roman" pitchFamily="18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812" y="911685"/>
            <a:ext cx="2698376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0" y="5343312"/>
            <a:ext cx="243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>
                <a:solidFill>
                  <a:srgbClr val="FF0000"/>
                </a:solidFill>
              </a:rPr>
              <a:t>Ngày </a:t>
            </a:r>
            <a:r>
              <a:rPr lang="vi-VN" sz="2000" i="1" smtClean="0">
                <a:solidFill>
                  <a:srgbClr val="FF0000"/>
                </a:solidFill>
              </a:rPr>
              <a:t>20/10/ </a:t>
            </a:r>
            <a:r>
              <a:rPr lang="vi-VN" sz="2000" i="1" dirty="0">
                <a:solidFill>
                  <a:srgbClr val="FF0000"/>
                </a:solidFill>
              </a:rPr>
              <a:t>2020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100" y="1713503"/>
            <a:ext cx="12153900" cy="131922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 lIns="87261" tIns="43631" rIns="87261" bIns="43631" anchor="ctr" anchorCtr="1">
            <a:spAutoFit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ja-JP" sz="2000" b="1" dirty="0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XƯỞNG PHÍCH NƯỚC THỦY TINH</a:t>
            </a:r>
            <a:endParaRPr lang="en-US" altLang="ja-JP" sz="2000" b="1" dirty="0">
              <a:solidFill>
                <a:srgbClr val="0033CC"/>
              </a:solidFill>
              <a:latin typeface="Arial"/>
              <a:ea typeface="Osaka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ja-JP" sz="2000" b="1" dirty="0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DỰ ÁN CẢI TIẾN NĂNG SUẤT, CHẤT LƯỢNG DÂY </a:t>
            </a:r>
            <a:r>
              <a:rPr lang="vi-VN" altLang="ja-JP" sz="2000" b="1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CHUYỀN SẢN SẢN XUẤT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ja-JP" sz="2000" b="1">
                <a:solidFill>
                  <a:srgbClr val="0033CC"/>
                </a:solidFill>
                <a:latin typeface="Arial"/>
                <a:ea typeface="Osaka"/>
                <a:cs typeface="Times New Roman" pitchFamily="18" charset="0"/>
              </a:rPr>
              <a:t>PHÍCH HOÀN CHỈNH</a:t>
            </a:r>
            <a:endParaRPr lang="vi-VN" altLang="ja-JP" sz="2000" b="1" dirty="0">
              <a:solidFill>
                <a:srgbClr val="0033CC"/>
              </a:solidFill>
              <a:latin typeface="Arial"/>
              <a:ea typeface="Osak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6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095" y="-52137"/>
            <a:ext cx="12192000" cy="68580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5474"/>
          </a:xfrm>
        </p:spPr>
        <p:txBody>
          <a:bodyPr>
            <a:normAutofit fontScale="90000"/>
          </a:bodyPr>
          <a:lstStyle/>
          <a:p>
            <a:r>
              <a:rPr lang="vi-VN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Kế </a:t>
            </a:r>
            <a:r>
              <a:rPr lang="vi-VN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hoạch</a:t>
            </a:r>
            <a:r>
              <a:rPr lang="vi-VN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triển khai dự án 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Group 4">
            <a:extLst>
              <a:ext uri="{FF2B5EF4-FFF2-40B4-BE49-F238E27FC236}">
                <a16:creationId xmlns="" xmlns:a16="http://schemas.microsoft.com/office/drawing/2014/main" id="{62D5BE0B-7CF9-472F-8ECA-B8194E083A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7965494"/>
              </p:ext>
            </p:extLst>
          </p:nvPr>
        </p:nvGraphicFramePr>
        <p:xfrm>
          <a:off x="685800" y="1021701"/>
          <a:ext cx="11125200" cy="4710323"/>
        </p:xfrm>
        <a:graphic>
          <a:graphicData uri="http://schemas.openxmlformats.org/drawingml/2006/table">
            <a:tbl>
              <a:tblPr/>
              <a:tblGrid>
                <a:gridCol w="533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09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Giai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đoạn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Bắt đầu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Kết thúc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Thực tế triển khai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5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Xác định vấn đề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26/2/2020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3/3/2020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41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Tìm hiểu hiện trạng và xác định mục tiêu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2/3/2020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6/3/2020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16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Thu thập và phân tích dữ liệu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6/3/2020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15/3/2020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16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Xác định nguyên nhân gốc rễ và giải pháp khắc phục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16/3/2020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20/3/2020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8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Thực hiện biện pháp khắc phục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21/3/2020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30/4/2020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8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Đánh giá kết quả thực hiện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1/5/2020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31/5/2020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0084385"/>
                  </a:ext>
                </a:extLst>
              </a:tr>
              <a:tr h="528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Lập hoặc cải tiến tiêu chuẩn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15/6/2020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30/6/2020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39744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3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439" y="1981200"/>
            <a:ext cx="10515599" cy="1158874"/>
          </a:xfrm>
        </p:spPr>
        <p:txBody>
          <a:bodyPr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Giai đoạn I: Phân tích chuỗi giá trị và xác định </a:t>
            </a:r>
            <a:b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lãng phí, thực hiện giải pháp cải tiến nhanh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Update </a:t>
            </a:r>
            <a:fld id="{4AF49253-9401-422C-B706-5DF50CD5CF06}" type="datetime1">
              <a:rPr lang="en-US" smtClean="0"/>
              <a:t>10/27/2020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47701" y="5773057"/>
            <a:ext cx="28448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F3937B-95B2-47D9-8167-573AEDABBE7E}" type="slidenum">
              <a:rPr lang="en-US" smtClean="0">
                <a:latin typeface="Myriad Pro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latin typeface="Myriad Pro"/>
            </a:endParaRPr>
          </a:p>
        </p:txBody>
      </p:sp>
      <p:sp>
        <p:nvSpPr>
          <p:cNvPr id="12291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0" y="56105"/>
            <a:ext cx="12192000" cy="416027"/>
          </a:xfrm>
          <a:solidFill>
            <a:srgbClr val="92D05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en-US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I. </a:t>
            </a:r>
            <a:r>
              <a:rPr lang="vi-VN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Bước </a:t>
            </a:r>
            <a:r>
              <a:rPr lang="en-US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1</a:t>
            </a:r>
            <a:r>
              <a:rPr lang="vi-VN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: </a:t>
            </a:r>
            <a:r>
              <a:rPr lang="en-US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XÁC ĐỊNH (D)</a:t>
            </a:r>
          </a:p>
        </p:txBody>
      </p:sp>
      <p:sp>
        <p:nvSpPr>
          <p:cNvPr id="4" name="Rectangle 3"/>
          <p:cNvSpPr/>
          <p:nvPr/>
        </p:nvSpPr>
        <p:spPr>
          <a:xfrm>
            <a:off x="850902" y="1690128"/>
            <a:ext cx="1054099" cy="3363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/>
              <a:t>Sản xuất phụ tùng nhựa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2102" y="1690129"/>
            <a:ext cx="1066799" cy="2701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phích</a:t>
            </a:r>
            <a:r>
              <a:rPr lang="en-US" sz="2400" dirty="0"/>
              <a:t> </a:t>
            </a:r>
            <a:r>
              <a:rPr lang="en-US" sz="2400" dirty="0" err="1"/>
              <a:t>kim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070101" y="2964367"/>
            <a:ext cx="477436" cy="40771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55470" y="2289014"/>
            <a:ext cx="2166936" cy="200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Lắp</a:t>
            </a:r>
            <a:r>
              <a:rPr lang="en-US" sz="2400" dirty="0"/>
              <a:t> </a:t>
            </a:r>
            <a:r>
              <a:rPr lang="en-US" sz="2400" dirty="0" err="1"/>
              <a:t>ráp</a:t>
            </a:r>
            <a:r>
              <a:rPr lang="en-US" sz="2400" dirty="0"/>
              <a:t> </a:t>
            </a:r>
            <a:r>
              <a:rPr lang="en-US" sz="2400" dirty="0" err="1"/>
              <a:t>phích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chỉnh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>
            <a:off x="3898901" y="3948412"/>
            <a:ext cx="2394745" cy="30956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898901" y="1829827"/>
            <a:ext cx="5467351" cy="2667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8" name="Rectangle 1"/>
          <p:cNvSpPr>
            <a:spLocks noChangeArrowheads="1"/>
          </p:cNvSpPr>
          <p:nvPr/>
        </p:nvSpPr>
        <p:spPr bwMode="auto">
          <a:xfrm>
            <a:off x="1707356" y="674131"/>
            <a:ext cx="8777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vi-VN" sz="2400"/>
              <a:t>Chuỗi giá trị sản xuất</a:t>
            </a:r>
            <a:r>
              <a:rPr lang="vi-VN" sz="2400">
                <a:latin typeface="+mn-lt"/>
              </a:rPr>
              <a:t> </a:t>
            </a:r>
            <a:r>
              <a:rPr lang="vi-VN" sz="2400" dirty="0">
                <a:latin typeface="+mn-lt"/>
              </a:rPr>
              <a:t>vỏ phích kim loại và phích hoàn chỉnh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66252" y="1690128"/>
            <a:ext cx="1887537" cy="3363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/>
              <a:t>Nhập kho</a:t>
            </a:r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>
            <a:off x="8493126" y="3066591"/>
            <a:ext cx="840582" cy="305491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905000" y="4789922"/>
            <a:ext cx="7461251" cy="26411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502" y="2382278"/>
            <a:ext cx="1127124" cy="13715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Ruột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phích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635627" y="2971446"/>
            <a:ext cx="676080" cy="32225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51101" y="1388205"/>
            <a:ext cx="1981200" cy="318105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5562" y="1351047"/>
            <a:ext cx="1904778" cy="404207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us Sign 1">
            <a:extLst>
              <a:ext uri="{FF2B5EF4-FFF2-40B4-BE49-F238E27FC236}">
                <a16:creationId xmlns="" xmlns:a16="http://schemas.microsoft.com/office/drawing/2014/main" id="{375D2EB4-E344-4090-A88B-B8BA6353F65B}"/>
              </a:ext>
            </a:extLst>
          </p:cNvPr>
          <p:cNvSpPr/>
          <p:nvPr/>
        </p:nvSpPr>
        <p:spPr>
          <a:xfrm>
            <a:off x="3975101" y="2839477"/>
            <a:ext cx="433781" cy="45422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6200000">
            <a:off x="7020777" y="4387322"/>
            <a:ext cx="548452" cy="370596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87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1"/>
            <a:ext cx="10972800" cy="685799"/>
          </a:xfrm>
        </p:spPr>
        <p:txBody>
          <a:bodyPr>
            <a:normAutofit fontScale="85000" lnSpcReduction="10000"/>
          </a:bodyPr>
          <a:lstStyle/>
          <a:p>
            <a:r>
              <a:rPr lang="vi-VN"/>
              <a:t>Chuỗi giá trị sản xuất ép phụ tùng nhựa + lắp ráp phích 2035N6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0458" y="1047659"/>
            <a:ext cx="1536699" cy="787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Trộn màu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7069" y="1047659"/>
            <a:ext cx="1087672" cy="181916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 Ép phụ tùng nhựa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02397" y="1381061"/>
            <a:ext cx="4482890" cy="294591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844152" y="1323090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85737" y="2360176"/>
            <a:ext cx="1557337" cy="82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trộn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Lao </a:t>
            </a:r>
            <a:r>
              <a:rPr lang="en-US" dirty="0" err="1">
                <a:solidFill>
                  <a:schemeClr val="tx1"/>
                </a:solidFill>
              </a:rPr>
              <a:t>động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250kg/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4755" y="1047659"/>
            <a:ext cx="1530245" cy="306714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Nhựa nguyên chất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Bột màu, hạt màu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Chất độn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Đề xê xay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924804" y="1342030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174352" y="3665617"/>
            <a:ext cx="1455737" cy="1919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</a:t>
            </a:r>
            <a:r>
              <a:rPr lang="en-US" dirty="0">
                <a:solidFill>
                  <a:schemeClr val="tx1"/>
                </a:solidFill>
              </a:rPr>
              <a:t>: 17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Khuôn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</a:t>
            </a:r>
            <a:r>
              <a:rPr lang="en-US" dirty="0">
                <a:solidFill>
                  <a:schemeClr val="tx1"/>
                </a:solidFill>
              </a:rPr>
              <a:t>: 51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LĐ: 11/ 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Robot: 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241 SPQĐ/ </a:t>
            </a:r>
            <a:r>
              <a:rPr lang="en-US" dirty="0" err="1">
                <a:solidFill>
                  <a:schemeClr val="tx1"/>
                </a:solidFill>
              </a:rPr>
              <a:t>công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418042" y="3915285"/>
            <a:ext cx="1455737" cy="78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Xay đề xê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906000" y="1047658"/>
            <a:ext cx="1676400" cy="7812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Nhập kho xưởng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993062" y="2105763"/>
            <a:ext cx="1455737" cy="866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Lắp ráp P2035N6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5337139" y="2450218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09872" y="3665616"/>
            <a:ext cx="1633970" cy="1919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 in: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Băng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tải</a:t>
            </a:r>
            <a:r>
              <a:rPr lang="en-US" dirty="0">
                <a:solidFill>
                  <a:schemeClr val="tx1"/>
                </a:solidFill>
              </a:rPr>
              <a:t> :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Robot: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LĐ: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2300 SP/ca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696434" y="2105762"/>
            <a:ext cx="1881137" cy="86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In hoa thân 2035N6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Up Arrow 60"/>
          <p:cNvSpPr/>
          <p:nvPr/>
        </p:nvSpPr>
        <p:spPr>
          <a:xfrm flipV="1">
            <a:off x="8499763" y="1715016"/>
            <a:ext cx="442333" cy="294332"/>
          </a:xfrm>
          <a:prstGeom prst="up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7650270" y="2422534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906000" y="2105763"/>
            <a:ext cx="1676400" cy="15268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Nhập kho công 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9563209" y="2422146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874780" y="3687157"/>
            <a:ext cx="1633971" cy="1862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đai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Băng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tải</a:t>
            </a:r>
            <a:r>
              <a:rPr lang="en-US" dirty="0">
                <a:solidFill>
                  <a:schemeClr val="tx1"/>
                </a:solidFill>
              </a:rPr>
              <a:t>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LĐ: 4/ 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2300 SP/ca</a:t>
            </a:r>
          </a:p>
        </p:txBody>
      </p:sp>
      <p:sp>
        <p:nvSpPr>
          <p:cNvPr id="68" name="Up Arrow 67"/>
          <p:cNvSpPr/>
          <p:nvPr/>
        </p:nvSpPr>
        <p:spPr>
          <a:xfrm rot="2764149" flipV="1">
            <a:off x="3794671" y="2736575"/>
            <a:ext cx="308295" cy="1283511"/>
          </a:xfrm>
          <a:prstGeom prst="up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286815" y="5134958"/>
            <a:ext cx="1557337" cy="829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vi-VN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xay</a:t>
            </a:r>
            <a:r>
              <a:rPr lang="en-US" dirty="0">
                <a:solidFill>
                  <a:schemeClr val="tx1"/>
                </a:solidFill>
              </a:rPr>
              <a:t>: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Lao </a:t>
            </a:r>
            <a:r>
              <a:rPr lang="en-US" dirty="0" err="1">
                <a:solidFill>
                  <a:schemeClr val="tx1"/>
                </a:solidFill>
              </a:rPr>
              <a:t>động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100kg/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Curved Left Arrow 69"/>
          <p:cNvSpPr/>
          <p:nvPr/>
        </p:nvSpPr>
        <p:spPr>
          <a:xfrm rot="8530680">
            <a:off x="730180" y="4051908"/>
            <a:ext cx="963171" cy="2103115"/>
          </a:xfrm>
          <a:prstGeom prst="curved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797922" y="970456"/>
            <a:ext cx="1853673" cy="223692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0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38" y="32982"/>
            <a:ext cx="10972800" cy="685799"/>
          </a:xfrm>
        </p:spPr>
        <p:txBody>
          <a:bodyPr>
            <a:normAutofit/>
          </a:bodyPr>
          <a:lstStyle/>
          <a:p>
            <a:r>
              <a:rPr lang="vi-VN"/>
              <a:t>Lưu đồ các bước tạo sản phẩm ép nhựa</a:t>
            </a:r>
          </a:p>
          <a:p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685801" y="1047657"/>
            <a:ext cx="1272564" cy="13702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Đóng kìm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438302" y="1091267"/>
            <a:ext cx="1127844" cy="1326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Bơm keo +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Nén định hình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3608865" y="1554470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977270" y="1047658"/>
            <a:ext cx="1248939" cy="1348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Quay keo +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Lùi  vít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5331361" y="1542000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20669" y="1085472"/>
            <a:ext cx="1242131" cy="129937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Dừng chờ nguội SP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2095511" y="1554469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351638" y="3810000"/>
            <a:ext cx="11430000" cy="717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/>
              <a:t>Các bước thao tác của công nhân ép nhựa </a:t>
            </a:r>
            <a:endParaRPr lang="vi-VN" sz="2000"/>
          </a:p>
        </p:txBody>
      </p:sp>
      <p:sp>
        <p:nvSpPr>
          <p:cNvPr id="47" name="Rectangle 46"/>
          <p:cNvSpPr/>
          <p:nvPr/>
        </p:nvSpPr>
        <p:spPr>
          <a:xfrm>
            <a:off x="2532633" y="4622876"/>
            <a:ext cx="1536699" cy="146847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- Lấy  SP ở máy chính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-   Lấy SP ở máy phụ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4755" y="4622876"/>
            <a:ext cx="1530245" cy="15493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-Vác bao nhựa lên cầu thang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-Đổ nhựa vào thùng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37403" y="4622876"/>
            <a:ext cx="1455737" cy="1468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Gọt bavia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Căt đuôi keo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6440283" y="5196762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81038" y="4622876"/>
            <a:ext cx="2086762" cy="142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 Lắp ghép bộ SP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In logo  (thân)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Nút+ đồng tiền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Đáy  + tăng đáy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Đáy + đĩa xoay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9377809" y="5167676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ight Arrow 59"/>
          <p:cNvSpPr/>
          <p:nvPr/>
        </p:nvSpPr>
        <p:spPr>
          <a:xfrm>
            <a:off x="1958364" y="5198554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753600" y="4593821"/>
            <a:ext cx="1724810" cy="145721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Đóng  gói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Xếp giá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Right Arrow 66"/>
          <p:cNvSpPr/>
          <p:nvPr/>
        </p:nvSpPr>
        <p:spPr>
          <a:xfrm>
            <a:off x="4258949" y="5198553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696200" y="1112768"/>
            <a:ext cx="936515" cy="1305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Mở kìm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158870" y="1079677"/>
            <a:ext cx="1189460" cy="1305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 Trung tử +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Đẩy lõi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695938" y="1091267"/>
            <a:ext cx="1189460" cy="1305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Lấy sản phẩm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>
            <a:off x="7283394" y="1593856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8716218" y="1583642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Right Arrow 76"/>
          <p:cNvSpPr/>
          <p:nvPr/>
        </p:nvSpPr>
        <p:spPr>
          <a:xfrm>
            <a:off x="10356699" y="1583642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651595" y="914400"/>
            <a:ext cx="1853673" cy="189693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0528093" y="914400"/>
            <a:ext cx="1587707" cy="150353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601740" y="4326019"/>
            <a:ext cx="1853673" cy="199858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825956"/>
              </p:ext>
            </p:extLst>
          </p:nvPr>
        </p:nvGraphicFramePr>
        <p:xfrm>
          <a:off x="685801" y="3505200"/>
          <a:ext cx="11201399" cy="304800"/>
        </p:xfrm>
        <a:graphic>
          <a:graphicData uri="http://schemas.openxmlformats.org/drawingml/2006/table">
            <a:tbl>
              <a:tblPr/>
              <a:tblGrid>
                <a:gridCol w="112013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Tổng  thời gian chu kỳ  </a:t>
                      </a:r>
                      <a:r>
                        <a:rPr lang="vi-VN" sz="16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en-US" sz="1600" i="1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Từ 16-60 s ở các sp khác nhau)</a:t>
                      </a:r>
                      <a:endParaRPr lang="vi-VN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685801" y="2417933"/>
            <a:ext cx="0" cy="1392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9" idx="5"/>
          </p:cNvCxnSpPr>
          <p:nvPr/>
        </p:nvCxnSpPr>
        <p:spPr>
          <a:xfrm>
            <a:off x="11883286" y="2197746"/>
            <a:ext cx="3914" cy="161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162800" y="2417932"/>
            <a:ext cx="0" cy="1087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51656" y="2396432"/>
            <a:ext cx="25615" cy="1108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491993"/>
              </p:ext>
            </p:extLst>
          </p:nvPr>
        </p:nvGraphicFramePr>
        <p:xfrm>
          <a:off x="766127" y="2938744"/>
          <a:ext cx="4263074" cy="350444"/>
        </p:xfrm>
        <a:graphic>
          <a:graphicData uri="http://schemas.openxmlformats.org/drawingml/2006/table">
            <a:tbl>
              <a:tblPr/>
              <a:tblGrid>
                <a:gridCol w="42630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0444">
                <a:tc>
                  <a:txBody>
                    <a:bodyPr/>
                    <a:lstStyle/>
                    <a:p>
                      <a:pPr algn="ctr" fontAlgn="b"/>
                      <a:r>
                        <a:rPr lang="vi-V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Thời gian làm nguội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1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(10- 30 giây)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6" name="Straight Arrow Connector 85"/>
          <p:cNvCxnSpPr/>
          <p:nvPr/>
        </p:nvCxnSpPr>
        <p:spPr>
          <a:xfrm>
            <a:off x="3977271" y="3352800"/>
            <a:ext cx="318553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828080" y="3829954"/>
            <a:ext cx="11224405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10528094" y="2667000"/>
            <a:ext cx="1253544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Máy: 17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Robot: 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0" name="Up Arrow 30">
            <a:extLst>
              <a:ext uri="{FF2B5EF4-FFF2-40B4-BE49-F238E27FC236}">
                <a16:creationId xmlns="" xmlns:a16="http://schemas.microsoft.com/office/drawing/2014/main" id="{0C04FDBA-3B63-4B91-B287-16774D2A4BF7}"/>
              </a:ext>
            </a:extLst>
          </p:cNvPr>
          <p:cNvSpPr/>
          <p:nvPr/>
        </p:nvSpPr>
        <p:spPr>
          <a:xfrm>
            <a:off x="11154866" y="2355811"/>
            <a:ext cx="301652" cy="311189"/>
          </a:xfrm>
          <a:prstGeom prst="up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374145" y="4357824"/>
            <a:ext cx="1853673" cy="199858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8D90817-092B-44B8-B197-EF17EE19470B}"/>
              </a:ext>
            </a:extLst>
          </p:cNvPr>
          <p:cNvSpPr txBox="1"/>
          <p:nvPr/>
        </p:nvSpPr>
        <p:spPr>
          <a:xfrm>
            <a:off x="9982200" y="152400"/>
            <a:ext cx="2070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máy thiếu robot, đang thủ công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DBB6AB5-634A-4EB8-8D1C-411E73CD5A67}"/>
              </a:ext>
            </a:extLst>
          </p:cNvPr>
          <p:cNvSpPr txBox="1"/>
          <p:nvPr/>
        </p:nvSpPr>
        <p:spPr>
          <a:xfrm>
            <a:off x="2576077" y="6324600"/>
            <a:ext cx="3207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LĐ, Mỗi CN/2 máy, </a:t>
            </a:r>
          </a:p>
          <a:p>
            <a:pPr algn="ctr"/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 thao tác thủ công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920669" y="2355811"/>
            <a:ext cx="0" cy="758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920669" y="3003873"/>
            <a:ext cx="121651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74257"/>
              </p:ext>
            </p:extLst>
          </p:nvPr>
        </p:nvGraphicFramePr>
        <p:xfrm>
          <a:off x="7269193" y="2511405"/>
          <a:ext cx="2484407" cy="490951"/>
        </p:xfrm>
        <a:graphic>
          <a:graphicData uri="http://schemas.openxmlformats.org/drawingml/2006/table">
            <a:tbl>
              <a:tblPr/>
              <a:tblGrid>
                <a:gridCol w="24844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90951">
                <a:tc>
                  <a:txBody>
                    <a:bodyPr/>
                    <a:lstStyle/>
                    <a:p>
                      <a:pPr algn="ctr" fontAlgn="b"/>
                      <a:r>
                        <a:rPr lang="vi-V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TG chờ nguội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(0-6 </a:t>
                      </a:r>
                      <a:r>
                        <a:rPr lang="vi-VN" sz="16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gi</a:t>
                      </a:r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ây)</a:t>
                      </a:r>
                      <a:endParaRPr lang="vi-V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H="1">
            <a:off x="1139877" y="3352800"/>
            <a:ext cx="28117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162801" y="3002356"/>
            <a:ext cx="2590799" cy="1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430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92" y="152400"/>
            <a:ext cx="10972800" cy="685799"/>
          </a:xfrm>
        </p:spPr>
        <p:txBody>
          <a:bodyPr>
            <a:normAutofit/>
          </a:bodyPr>
          <a:lstStyle/>
          <a:p>
            <a:r>
              <a:rPr lang="vi-VN"/>
              <a:t>Chuỗi giá trị sản xuất liên hoàn phích 2035N6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799" y="2197750"/>
            <a:ext cx="1248641" cy="115877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 Ép thân P2035N6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52400" y="3810001"/>
            <a:ext cx="1788878" cy="2435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, robot  khuôn: 3</a:t>
            </a:r>
            <a:endParaRPr lang="en-US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LĐ: 1 LĐ gọt via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 </a:t>
            </a:r>
            <a:r>
              <a:rPr lang="en-US" dirty="0">
                <a:solidFill>
                  <a:schemeClr val="tx1"/>
                </a:solidFill>
              </a:rPr>
              <a:t>3:  790 SP/ca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rgbClr val="FF0000"/>
                </a:solidFill>
              </a:rPr>
              <a:t>M 4:  720 SP/ca</a:t>
            </a:r>
            <a:endParaRPr lang="en-US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 5:  790 SP</a:t>
            </a:r>
            <a:r>
              <a:rPr lang="en-US" dirty="0">
                <a:solidFill>
                  <a:schemeClr val="tx1"/>
                </a:solidFill>
              </a:rPr>
              <a:t>/ ca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27342" y="2197750"/>
            <a:ext cx="1175307" cy="1158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Cài quai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1598487" y="2596419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837546" y="3809999"/>
            <a:ext cx="1889796" cy="2435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 in: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Băng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tải</a:t>
            </a:r>
            <a:r>
              <a:rPr lang="en-US">
                <a:solidFill>
                  <a:schemeClr val="tx1"/>
                </a:solidFill>
              </a:rPr>
              <a:t> , robot : </a:t>
            </a: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</a:t>
            </a:r>
            <a:r>
              <a:rPr lang="en-US">
                <a:solidFill>
                  <a:srgbClr val="FF0000"/>
                </a:solidFill>
              </a:rPr>
              <a:t>1 LĐ: chỉnh máy nhựa, thay phim in, hỗ trợ LR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</a:t>
            </a:r>
            <a:r>
              <a:rPr lang="en-US" dirty="0">
                <a:solidFill>
                  <a:schemeClr val="tx1"/>
                </a:solidFill>
              </a:rPr>
              <a:t>: 2300 SP</a:t>
            </a:r>
            <a:r>
              <a:rPr lang="en-US">
                <a:solidFill>
                  <a:schemeClr val="tx1"/>
                </a:solidFill>
              </a:rPr>
              <a:t>/ 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rgbClr val="FF0000"/>
                </a:solidFill>
              </a:rPr>
              <a:t>NS máy in tối đa: 4000 SP/ ca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922412" y="2168944"/>
            <a:ext cx="1363096" cy="1187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In hoa thân 2035N6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3352544" y="2612957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4996857" y="2612957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219701" y="3876180"/>
            <a:ext cx="1104899" cy="236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1 LĐ/ </a:t>
            </a:r>
            <a:r>
              <a:rPr lang="en-US" dirty="0">
                <a:solidFill>
                  <a:schemeClr val="tx1"/>
                </a:solidFill>
              </a:rPr>
              <a:t>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2300 SP/ ca</a:t>
            </a:r>
          </a:p>
        </p:txBody>
      </p:sp>
      <p:sp>
        <p:nvSpPr>
          <p:cNvPr id="72" name="Oval 71"/>
          <p:cNvSpPr/>
          <p:nvPr/>
        </p:nvSpPr>
        <p:spPr>
          <a:xfrm>
            <a:off x="152400" y="2168944"/>
            <a:ext cx="1446088" cy="134595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371991" y="2197750"/>
            <a:ext cx="1165425" cy="1158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Lắp ráp P2035N6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07321" y="2200014"/>
            <a:ext cx="1384610" cy="1128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Đậy nút, nắp, đóng túi nilon, phiếu HDSD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11198519" y="1859145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564529" y="2607057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8291931" y="2588654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440379" y="2200015"/>
            <a:ext cx="1455737" cy="1069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Đai thùng,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xếp giá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Cấp ruột, dọn bìa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613635" y="2200015"/>
            <a:ext cx="1455737" cy="1128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Ra hộp, đóng hộp, cài hộp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27342" y="3810000"/>
            <a:ext cx="1175307" cy="2435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1 LĐ</a:t>
            </a:r>
            <a:endParaRPr lang="en-US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2300 SP/ ca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10097588" y="2558670"/>
            <a:ext cx="342791" cy="27680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438400" y="990600"/>
            <a:ext cx="5562601" cy="8340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Phụ tùng nhựa:  quai,  đáy, nút, nắp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Ruột phích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 Linh kiện khác: gioăng, đệm, túi nilon, phiếu  HDSD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 rot="5400000">
            <a:off x="4086634" y="1830504"/>
            <a:ext cx="375405" cy="363616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 rot="5400000">
            <a:off x="9147590" y="1828240"/>
            <a:ext cx="375405" cy="363616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 rot="5400000">
            <a:off x="7350473" y="1862033"/>
            <a:ext cx="375405" cy="363616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 rot="5400000">
            <a:off x="5757630" y="1865040"/>
            <a:ext cx="375405" cy="363616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613634" y="990600"/>
            <a:ext cx="1559114" cy="7675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Hộp trong, hộp ngoài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68983" y="3809999"/>
            <a:ext cx="1627133" cy="2435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Máy đai: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1 LĐ/ </a:t>
            </a:r>
            <a:r>
              <a:rPr lang="en-US" dirty="0">
                <a:solidFill>
                  <a:schemeClr val="tx1"/>
                </a:solidFill>
              </a:rPr>
              <a:t>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2300 SP</a:t>
            </a:r>
            <a:r>
              <a:rPr lang="en-US">
                <a:solidFill>
                  <a:schemeClr val="tx1"/>
                </a:solidFill>
              </a:rPr>
              <a:t>/ ca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07320" y="3842672"/>
            <a:ext cx="1417633" cy="2403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1 LĐ/ </a:t>
            </a:r>
            <a:r>
              <a:rPr lang="en-US" dirty="0">
                <a:solidFill>
                  <a:schemeClr val="tx1"/>
                </a:solidFill>
              </a:rPr>
              <a:t>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2300 SP/ ca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67745" y="3842672"/>
            <a:ext cx="1296946" cy="2403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1 LĐ/ </a:t>
            </a:r>
            <a:r>
              <a:rPr lang="en-US" dirty="0">
                <a:solidFill>
                  <a:schemeClr val="tx1"/>
                </a:solidFill>
              </a:rPr>
              <a:t>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2300 SP/ ca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0597109" y="990600"/>
            <a:ext cx="1366291" cy="7675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Giá ruột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Dây đai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8463326" y="1977009"/>
            <a:ext cx="3500074" cy="163237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C9108D0A-093F-43C6-AB53-B333971CAC72}"/>
              </a:ext>
            </a:extLst>
          </p:cNvPr>
          <p:cNvSpPr txBox="1"/>
          <p:nvPr/>
        </p:nvSpPr>
        <p:spPr>
          <a:xfrm>
            <a:off x="9258347" y="3925921"/>
            <a:ext cx="182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lao động hỗ trợ thủ công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A278812C-39AB-4EFA-8CB1-58444C7D2C79}"/>
              </a:ext>
            </a:extLst>
          </p:cNvPr>
          <p:cNvSpPr txBox="1"/>
          <p:nvPr/>
        </p:nvSpPr>
        <p:spPr>
          <a:xfrm>
            <a:off x="177875" y="3356528"/>
            <a:ext cx="195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 04 yếu: </a:t>
            </a:r>
          </a:p>
          <a:p>
            <a:pPr algn="ctr"/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 thấp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DDCD2070-9CDC-46F5-AFDD-4B2A15DB92DA}"/>
              </a:ext>
            </a:extLst>
          </p:cNvPr>
          <p:cNvSpPr txBox="1"/>
          <p:nvPr/>
        </p:nvSpPr>
        <p:spPr>
          <a:xfrm>
            <a:off x="177875" y="6245931"/>
            <a:ext cx="16596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 4 hay trục trặc, hỗ trợ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DDCD2070-9CDC-46F5-AFDD-4B2A15DB92DA}"/>
              </a:ext>
            </a:extLst>
          </p:cNvPr>
          <p:cNvSpPr txBox="1"/>
          <p:nvPr/>
        </p:nvSpPr>
        <p:spPr>
          <a:xfrm>
            <a:off x="315284" y="1112741"/>
            <a:ext cx="181831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LĐ / toàn dây liên hoàn</a:t>
            </a:r>
          </a:p>
        </p:txBody>
      </p:sp>
    </p:spTree>
    <p:extLst>
      <p:ext uri="{BB962C8B-B14F-4D97-AF65-F5344CB8AC3E}">
        <p14:creationId xmlns:p14="http://schemas.microsoft.com/office/powerpoint/2010/main" val="235978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609600" y="363419"/>
            <a:ext cx="10972800" cy="5361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sz="2600">
                <a:latin typeface="Myriad Pro"/>
              </a:rPr>
              <a:t>Chuỗi giá trị sản </a:t>
            </a:r>
            <a:r>
              <a:rPr lang="vi-VN" sz="2600" dirty="0">
                <a:latin typeface="Myriad Pro"/>
              </a:rPr>
              <a:t>xuất vỏ </a:t>
            </a:r>
            <a:r>
              <a:rPr lang="vi-VN" sz="2600">
                <a:latin typeface="Myriad Pro"/>
              </a:rPr>
              <a:t>phích 1055</a:t>
            </a:r>
            <a:r>
              <a:rPr lang="en-US" sz="2600">
                <a:latin typeface="Myriad Pro"/>
              </a:rPr>
              <a:t>TS </a:t>
            </a:r>
            <a:r>
              <a:rPr lang="en-US" sz="1800" dirty="0">
                <a:latin typeface="Myriad Pro"/>
              </a:rPr>
              <a:t>(</a:t>
            </a:r>
            <a:r>
              <a:rPr lang="en-US" sz="1800" dirty="0" err="1">
                <a:latin typeface="Myriad Pro"/>
              </a:rPr>
              <a:t>vật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liệu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sắt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sơn</a:t>
            </a:r>
            <a:r>
              <a:rPr lang="en-US" sz="1800" dirty="0">
                <a:latin typeface="Myriad Pro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8170240" y="1174373"/>
            <a:ext cx="1455737" cy="841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vỏ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7218" y="1174373"/>
            <a:ext cx="1455737" cy="85248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Dập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in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9765677" y="1474411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7820990" y="1471236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91115" y="3996826"/>
            <a:ext cx="1543050" cy="1009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Viền</a:t>
            </a:r>
            <a:r>
              <a:rPr lang="en-US" dirty="0"/>
              <a:t>  </a:t>
            </a:r>
            <a:r>
              <a:rPr lang="en-US" dirty="0" err="1"/>
              <a:t>vỏ</a:t>
            </a:r>
            <a:r>
              <a:rPr lang="en-US" dirty="0"/>
              <a:t> </a:t>
            </a:r>
          </a:p>
        </p:txBody>
      </p:sp>
      <p:sp>
        <p:nvSpPr>
          <p:cNvPr id="25" name="Curved Left Arrow 24"/>
          <p:cNvSpPr/>
          <p:nvPr/>
        </p:nvSpPr>
        <p:spPr>
          <a:xfrm>
            <a:off x="11634165" y="1466390"/>
            <a:ext cx="545451" cy="3356906"/>
          </a:xfrm>
          <a:prstGeom prst="curved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9763177" y="4655760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22956" y="4552806"/>
            <a:ext cx="2169709" cy="45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vành</a:t>
            </a:r>
            <a:r>
              <a:rPr lang="en-US" dirty="0"/>
              <a:t> </a:t>
            </a:r>
            <a:r>
              <a:rPr lang="en-US" dirty="0" err="1"/>
              <a:t>ren</a:t>
            </a:r>
            <a:r>
              <a:rPr lang="en-US" dirty="0"/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25415" y="4552806"/>
            <a:ext cx="2000835" cy="548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Tháo dỡ phụ tùng nhựa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168511" y="3581400"/>
            <a:ext cx="1957739" cy="6727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Phụ </a:t>
            </a:r>
            <a:r>
              <a:rPr lang="en-US" err="1"/>
              <a:t>tùng</a:t>
            </a:r>
            <a:r>
              <a:rPr lang="en-US"/>
              <a:t> nhựa</a:t>
            </a:r>
            <a:endParaRPr lang="en-US" dirty="0"/>
          </a:p>
        </p:txBody>
      </p:sp>
      <p:sp>
        <p:nvSpPr>
          <p:cNvPr id="30" name="Left Arrow 29"/>
          <p:cNvSpPr/>
          <p:nvPr/>
        </p:nvSpPr>
        <p:spPr>
          <a:xfrm>
            <a:off x="7276270" y="4688684"/>
            <a:ext cx="300038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8506197" y="4241970"/>
            <a:ext cx="236538" cy="331787"/>
          </a:xfrm>
          <a:prstGeom prst="down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622956" y="3581400"/>
            <a:ext cx="2140222" cy="7111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tùng</a:t>
            </a:r>
            <a:r>
              <a:rPr lang="en-US" dirty="0"/>
              <a:t> </a:t>
            </a:r>
            <a:r>
              <a:rPr lang="en-US" dirty="0" err="1"/>
              <a:t>nhựa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25377" y="2318005"/>
            <a:ext cx="1722437" cy="1090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680/ng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79765" y="2323724"/>
            <a:ext cx="1583411" cy="950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LĐ 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680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091116" y="2323724"/>
            <a:ext cx="1739900" cy="950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+ khuôn:: </a:t>
            </a: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 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 680/giờ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57401" y="3274637"/>
            <a:ext cx="906632" cy="174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err="1"/>
              <a:t>Vít</a:t>
            </a:r>
            <a:r>
              <a:rPr lang="en-US"/>
              <a:t> đinh</a:t>
            </a:r>
            <a:endParaRPr lang="en-US" dirty="0"/>
          </a:p>
        </p:txBody>
      </p:sp>
      <p:sp>
        <p:nvSpPr>
          <p:cNvPr id="43" name="Left Arrow 42"/>
          <p:cNvSpPr/>
          <p:nvPr/>
        </p:nvSpPr>
        <p:spPr>
          <a:xfrm>
            <a:off x="2974306" y="4574084"/>
            <a:ext cx="300037" cy="252412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930778" y="5360811"/>
            <a:ext cx="1900238" cy="111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+ khuôn: </a:t>
            </a: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 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680/giờ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6114228" y="4273720"/>
            <a:ext cx="268288" cy="300037"/>
          </a:xfrm>
          <a:prstGeom prst="down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118102" y="1163261"/>
            <a:ext cx="1541463" cy="85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Bẻ</a:t>
            </a:r>
            <a:r>
              <a:rPr lang="en-US" dirty="0"/>
              <a:t> </a:t>
            </a:r>
            <a:r>
              <a:rPr lang="en-US" dirty="0" err="1"/>
              <a:t>mép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151189" y="5330449"/>
            <a:ext cx="1611987" cy="11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 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680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852036" y="5360812"/>
            <a:ext cx="1550436" cy="1116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 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680</a:t>
            </a:r>
            <a:r>
              <a:rPr lang="vi-VN">
                <a:solidFill>
                  <a:schemeClr val="tx1"/>
                </a:solidFill>
              </a:rPr>
              <a:t> </a:t>
            </a:r>
            <a:r>
              <a:rPr lang="vi-VN" dirty="0">
                <a:solidFill>
                  <a:schemeClr val="tx1"/>
                </a:solidFill>
              </a:rPr>
              <a:t>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322116" y="5317945"/>
            <a:ext cx="2498874" cy="115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>
                <a:solidFill>
                  <a:schemeClr val="tx1"/>
                </a:solidFill>
              </a:rPr>
              <a:t>: 0</a:t>
            </a:r>
            <a:endParaRPr lang="en-US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Số L Đ </a:t>
            </a:r>
            <a:r>
              <a:rPr lang="en-US" b="1">
                <a:solidFill>
                  <a:srgbClr val="FF0000"/>
                </a:solidFill>
              </a:rPr>
              <a:t>: 1,  còn dư thời gian</a:t>
            </a:r>
            <a:endParaRPr lang="en-US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680/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191" y="1158570"/>
            <a:ext cx="2940842" cy="9605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. </a:t>
            </a:r>
            <a:r>
              <a:rPr lang="en-US" dirty="0" err="1"/>
              <a:t>Bản</a:t>
            </a:r>
            <a:r>
              <a:rPr lang="en-US" dirty="0"/>
              <a:t> in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ngoài</a:t>
            </a: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. 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tùng</a:t>
            </a:r>
            <a:r>
              <a:rPr lang="en-US" dirty="0"/>
              <a:t> </a:t>
            </a:r>
            <a:r>
              <a:rPr lang="en-US" dirty="0" err="1"/>
              <a:t>nhựa</a:t>
            </a:r>
            <a:endParaRPr lang="en-US" dirty="0"/>
          </a:p>
        </p:txBody>
      </p:sp>
      <p:sp>
        <p:nvSpPr>
          <p:cNvPr id="64" name="Right Arrow 63"/>
          <p:cNvSpPr/>
          <p:nvPr/>
        </p:nvSpPr>
        <p:spPr>
          <a:xfrm>
            <a:off x="5466773" y="1496965"/>
            <a:ext cx="330200" cy="207304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669678" y="1163261"/>
            <a:ext cx="1455737" cy="89761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Pha cắt thô</a:t>
            </a:r>
            <a:endParaRPr lang="en-US" dirty="0"/>
          </a:p>
        </p:txBody>
      </p:sp>
      <p:sp>
        <p:nvSpPr>
          <p:cNvPr id="66" name="Right Arrow 65"/>
          <p:cNvSpPr/>
          <p:nvPr/>
        </p:nvSpPr>
        <p:spPr>
          <a:xfrm>
            <a:off x="3106908" y="1520591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599679" y="2318050"/>
            <a:ext cx="1722437" cy="1022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LĐ </a:t>
            </a:r>
            <a:r>
              <a:rPr lang="en-US">
                <a:solidFill>
                  <a:schemeClr val="tx1"/>
                </a:solidFill>
              </a:rPr>
              <a:t>: 1</a:t>
            </a:r>
            <a:endParaRPr lang="en-US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680/ng/giờ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74001" y="3337922"/>
            <a:ext cx="1319611" cy="88497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00000"/>
                </a:solidFill>
              </a:rPr>
              <a:t>Xếp giá, chờ lắp ráp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74001" y="4654874"/>
            <a:ext cx="1502399" cy="1060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Số </a:t>
            </a:r>
            <a:r>
              <a:rPr lang="en-US" dirty="0">
                <a:solidFill>
                  <a:schemeClr val="tx1"/>
                </a:solidFill>
              </a:rPr>
              <a:t>L Đ </a:t>
            </a:r>
            <a:r>
              <a:rPr lang="en-US">
                <a:solidFill>
                  <a:schemeClr val="tx1"/>
                </a:solidFill>
              </a:rPr>
              <a:t>: 1.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680</a:t>
            </a:r>
            <a:r>
              <a:rPr lang="vi-VN" dirty="0">
                <a:solidFill>
                  <a:schemeClr val="tx1"/>
                </a:solidFill>
              </a:rPr>
              <a:t>/giờ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Up Arrow 50"/>
          <p:cNvSpPr/>
          <p:nvPr/>
        </p:nvSpPr>
        <p:spPr>
          <a:xfrm>
            <a:off x="972513" y="4339673"/>
            <a:ext cx="242888" cy="257175"/>
          </a:xfrm>
          <a:prstGeom prst="up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Left Arrow 56"/>
          <p:cNvSpPr/>
          <p:nvPr/>
        </p:nvSpPr>
        <p:spPr>
          <a:xfrm>
            <a:off x="1568963" y="3744413"/>
            <a:ext cx="300037" cy="252412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-1637" y="2993355"/>
            <a:ext cx="1853673" cy="155945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402472" y="4339673"/>
            <a:ext cx="1164142" cy="735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599679" y="5360812"/>
            <a:ext cx="1525735" cy="111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Số L Đ </a:t>
            </a:r>
            <a:r>
              <a:rPr lang="en-US">
                <a:solidFill>
                  <a:schemeClr val="tx1"/>
                </a:solidFill>
              </a:rPr>
              <a:t>: 1</a:t>
            </a:r>
            <a:endParaRPr lang="en-US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680/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Left Arrow 60"/>
          <p:cNvSpPr/>
          <p:nvPr/>
        </p:nvSpPr>
        <p:spPr>
          <a:xfrm>
            <a:off x="4670975" y="4658143"/>
            <a:ext cx="300037" cy="252412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125415" y="4347204"/>
            <a:ext cx="2191473" cy="87428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75591" y="2189463"/>
            <a:ext cx="2567609" cy="67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. Tổng LĐ:  9 LĐ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Dây chuyền liền: 7LĐ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20990" y="990600"/>
            <a:ext cx="0" cy="119886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3191" y="5918907"/>
            <a:ext cx="1695790" cy="55809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</a:rPr>
              <a:t>Xếp ra, bốc vào</a:t>
            </a:r>
            <a:endParaRPr lang="en-US" sz="160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518856-68CE-4938-BDBB-D7C64B73693D}" type="slidenum">
              <a:rPr lang="en-US" smtClean="0">
                <a:latin typeface="Myriad Pro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556622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609600" y="363419"/>
            <a:ext cx="10972800" cy="5361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sz="2600">
                <a:latin typeface="Myriad Pro"/>
              </a:rPr>
              <a:t>Chuỗi giá trị sản </a:t>
            </a:r>
            <a:r>
              <a:rPr lang="vi-VN" sz="2600" dirty="0">
                <a:latin typeface="Myriad Pro"/>
              </a:rPr>
              <a:t>xuất vỏ phích 1040</a:t>
            </a:r>
            <a:r>
              <a:rPr lang="en-US" sz="2600" dirty="0">
                <a:latin typeface="Myriad Pro"/>
              </a:rPr>
              <a:t>TS </a:t>
            </a:r>
            <a:r>
              <a:rPr lang="en-US" sz="1800" dirty="0">
                <a:latin typeface="Myriad Pro"/>
              </a:rPr>
              <a:t>(</a:t>
            </a:r>
            <a:r>
              <a:rPr lang="en-US" sz="1800" dirty="0" err="1">
                <a:latin typeface="Myriad Pro"/>
              </a:rPr>
              <a:t>vật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liệu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sắt</a:t>
            </a:r>
            <a:r>
              <a:rPr lang="en-US" sz="1800" dirty="0">
                <a:latin typeface="Myriad Pro"/>
              </a:rPr>
              <a:t> </a:t>
            </a:r>
            <a:r>
              <a:rPr lang="en-US" sz="1800" dirty="0" err="1">
                <a:latin typeface="Myriad Pro"/>
              </a:rPr>
              <a:t>sơn</a:t>
            </a:r>
            <a:r>
              <a:rPr lang="en-US" sz="1800" dirty="0">
                <a:latin typeface="Myriad Pro"/>
              </a:rPr>
              <a:t>)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3191" y="5903725"/>
            <a:ext cx="1695790" cy="344676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</a:rPr>
              <a:t>Xếp ra, bốc vào</a:t>
            </a:r>
            <a:endParaRPr lang="en-US" sz="160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518856-68CE-4938-BDBB-D7C64B73693D}" type="slidenum">
              <a:rPr lang="en-US" smtClean="0">
                <a:latin typeface="Myriad Pro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latin typeface="Myriad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0240" y="1174373"/>
            <a:ext cx="1455737" cy="841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vỏ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7218" y="1174373"/>
            <a:ext cx="1455737" cy="85248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Dập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in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9765677" y="1474411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7820990" y="1471236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91115" y="4474786"/>
            <a:ext cx="1543050" cy="531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Viền</a:t>
            </a:r>
            <a:r>
              <a:rPr lang="en-US" dirty="0"/>
              <a:t>  </a:t>
            </a:r>
            <a:r>
              <a:rPr lang="en-US" dirty="0" err="1"/>
              <a:t>vỏ</a:t>
            </a:r>
            <a:r>
              <a:rPr lang="en-US" dirty="0"/>
              <a:t> </a:t>
            </a:r>
          </a:p>
        </p:txBody>
      </p:sp>
      <p:sp>
        <p:nvSpPr>
          <p:cNvPr id="25" name="Curved Left Arrow 24"/>
          <p:cNvSpPr/>
          <p:nvPr/>
        </p:nvSpPr>
        <p:spPr>
          <a:xfrm>
            <a:off x="11634165" y="1466390"/>
            <a:ext cx="545451" cy="3356906"/>
          </a:xfrm>
          <a:prstGeom prst="curved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9615658" y="4655760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276270" y="4552806"/>
            <a:ext cx="2121899" cy="45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vành</a:t>
            </a:r>
            <a:r>
              <a:rPr lang="en-US" dirty="0"/>
              <a:t> </a:t>
            </a:r>
            <a:r>
              <a:rPr lang="en-US" dirty="0" err="1"/>
              <a:t>ren</a:t>
            </a:r>
            <a:r>
              <a:rPr lang="en-US" dirty="0"/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25415" y="4552806"/>
            <a:ext cx="1567863" cy="548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Tháo dỡ phụ tùng nhựa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168512" y="3581400"/>
            <a:ext cx="1545874" cy="6727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Phụ </a:t>
            </a:r>
            <a:r>
              <a:rPr lang="en-US" err="1"/>
              <a:t>tùng</a:t>
            </a:r>
            <a:r>
              <a:rPr lang="en-US"/>
              <a:t> nhựa</a:t>
            </a:r>
            <a:endParaRPr lang="en-US" dirty="0"/>
          </a:p>
        </p:txBody>
      </p:sp>
      <p:sp>
        <p:nvSpPr>
          <p:cNvPr id="30" name="Left Arrow 29"/>
          <p:cNvSpPr/>
          <p:nvPr/>
        </p:nvSpPr>
        <p:spPr>
          <a:xfrm>
            <a:off x="6788451" y="4697090"/>
            <a:ext cx="300038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8185217" y="4222900"/>
            <a:ext cx="236538" cy="331787"/>
          </a:xfrm>
          <a:prstGeom prst="down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276271" y="3581400"/>
            <a:ext cx="2054430" cy="7111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tùng</a:t>
            </a:r>
            <a:r>
              <a:rPr lang="en-US" dirty="0"/>
              <a:t> </a:t>
            </a:r>
            <a:r>
              <a:rPr lang="en-US" dirty="0" err="1"/>
              <a:t>nhựa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25377" y="2318005"/>
            <a:ext cx="1722437" cy="1090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</a:t>
            </a:r>
            <a:r>
              <a:rPr lang="en-US">
                <a:solidFill>
                  <a:schemeClr val="tx1"/>
                </a:solidFill>
              </a:rPr>
              <a:t>380/ng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79765" y="2323723"/>
            <a:ext cx="1612900" cy="1084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LĐ 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480/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091116" y="2323723"/>
            <a:ext cx="1739900" cy="1084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+ khuôn: </a:t>
            </a: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 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 480/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57401" y="3274637"/>
            <a:ext cx="906632" cy="174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err="1"/>
              <a:t>Vít</a:t>
            </a:r>
            <a:r>
              <a:rPr lang="en-US"/>
              <a:t> đinh</a:t>
            </a:r>
            <a:endParaRPr lang="en-US" dirty="0"/>
          </a:p>
        </p:txBody>
      </p:sp>
      <p:sp>
        <p:nvSpPr>
          <p:cNvPr id="43" name="Left Arrow 42"/>
          <p:cNvSpPr/>
          <p:nvPr/>
        </p:nvSpPr>
        <p:spPr>
          <a:xfrm>
            <a:off x="2974306" y="4574084"/>
            <a:ext cx="300037" cy="252412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930778" y="5284411"/>
            <a:ext cx="1900238" cy="119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+ khuôn: </a:t>
            </a: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 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480/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5673161" y="4259960"/>
            <a:ext cx="268288" cy="300037"/>
          </a:xfrm>
          <a:prstGeom prst="down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118102" y="1163261"/>
            <a:ext cx="1541463" cy="85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Bẻ</a:t>
            </a:r>
            <a:r>
              <a:rPr lang="en-US" dirty="0"/>
              <a:t> </a:t>
            </a:r>
            <a:r>
              <a:rPr lang="en-US" dirty="0" err="1"/>
              <a:t>mép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43776" y="5330449"/>
            <a:ext cx="1686925" cy="11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 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480/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869000" y="5317945"/>
            <a:ext cx="1568108" cy="115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 Đ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480</a:t>
            </a:r>
            <a:r>
              <a:rPr lang="vi-VN" dirty="0">
                <a:solidFill>
                  <a:schemeClr val="tx1"/>
                </a:solidFill>
              </a:rPr>
              <a:t> 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322116" y="5314176"/>
            <a:ext cx="2069284" cy="1162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>
                <a:solidFill>
                  <a:schemeClr val="tx1"/>
                </a:solidFill>
              </a:rPr>
              <a:t>: 0</a:t>
            </a:r>
            <a:endParaRPr lang="en-US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rgbClr val="FF0000"/>
                </a:solidFill>
              </a:rPr>
              <a:t>L Đ : 1,  còn dư thời gian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480/ 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191" y="1158570"/>
            <a:ext cx="2940842" cy="9605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. </a:t>
            </a:r>
            <a:r>
              <a:rPr lang="en-US" dirty="0" err="1"/>
              <a:t>Bản</a:t>
            </a:r>
            <a:r>
              <a:rPr lang="en-US" dirty="0"/>
              <a:t> in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ngoài</a:t>
            </a: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. 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tùng</a:t>
            </a:r>
            <a:r>
              <a:rPr lang="en-US" dirty="0"/>
              <a:t> </a:t>
            </a:r>
            <a:r>
              <a:rPr lang="en-US" dirty="0" err="1"/>
              <a:t>nhựa</a:t>
            </a:r>
            <a:endParaRPr lang="en-US" dirty="0"/>
          </a:p>
        </p:txBody>
      </p:sp>
      <p:sp>
        <p:nvSpPr>
          <p:cNvPr id="64" name="Right Arrow 63"/>
          <p:cNvSpPr/>
          <p:nvPr/>
        </p:nvSpPr>
        <p:spPr>
          <a:xfrm>
            <a:off x="5466773" y="1496965"/>
            <a:ext cx="330200" cy="207304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669678" y="1163261"/>
            <a:ext cx="1455737" cy="89761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Pha cắt thô</a:t>
            </a:r>
            <a:endParaRPr lang="en-US" dirty="0"/>
          </a:p>
        </p:txBody>
      </p:sp>
      <p:sp>
        <p:nvSpPr>
          <p:cNvPr id="66" name="Right Arrow 65"/>
          <p:cNvSpPr/>
          <p:nvPr/>
        </p:nvSpPr>
        <p:spPr>
          <a:xfrm>
            <a:off x="3106908" y="1520591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599679" y="2318050"/>
            <a:ext cx="1722437" cy="1090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LĐ :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NS: </a:t>
            </a:r>
            <a:r>
              <a:rPr lang="en-US">
                <a:solidFill>
                  <a:schemeClr val="tx1"/>
                </a:solidFill>
              </a:rPr>
              <a:t>500/ng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74001" y="3337922"/>
            <a:ext cx="1319611" cy="88497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C00000"/>
                </a:solidFill>
              </a:rPr>
              <a:t>Xếp giá, chờ lắp ráp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74001" y="4654874"/>
            <a:ext cx="1502399" cy="1060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Số </a:t>
            </a:r>
            <a:r>
              <a:rPr lang="en-US" dirty="0">
                <a:solidFill>
                  <a:schemeClr val="tx1"/>
                </a:solidFill>
              </a:rPr>
              <a:t>L Đ </a:t>
            </a:r>
            <a:r>
              <a:rPr lang="en-US">
                <a:solidFill>
                  <a:schemeClr val="tx1"/>
                </a:solidFill>
              </a:rPr>
              <a:t>: 1.</a:t>
            </a: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NS</a:t>
            </a:r>
            <a:r>
              <a:rPr lang="en-US" dirty="0">
                <a:solidFill>
                  <a:schemeClr val="tx1"/>
                </a:solidFill>
              </a:rPr>
              <a:t>: 480</a:t>
            </a:r>
            <a:r>
              <a:rPr lang="vi-VN" dirty="0">
                <a:solidFill>
                  <a:schemeClr val="tx1"/>
                </a:solidFill>
              </a:rPr>
              <a:t>/giờ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Left Arrow 56"/>
          <p:cNvSpPr/>
          <p:nvPr/>
        </p:nvSpPr>
        <p:spPr>
          <a:xfrm>
            <a:off x="1568963" y="3744413"/>
            <a:ext cx="300037" cy="252412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-1637" y="2993355"/>
            <a:ext cx="1853673" cy="155945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402472" y="4339673"/>
            <a:ext cx="1164142" cy="735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599679" y="5284411"/>
            <a:ext cx="1525735" cy="1192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Số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máy</a:t>
            </a:r>
            <a:r>
              <a:rPr lang="en-US" dirty="0">
                <a:solidFill>
                  <a:schemeClr val="tx1"/>
                </a:solidFill>
              </a:rPr>
              <a:t>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Số L Đ </a:t>
            </a:r>
            <a:r>
              <a:rPr lang="en-US">
                <a:solidFill>
                  <a:schemeClr val="tx1"/>
                </a:solidFill>
              </a:rPr>
              <a:t>: 1</a:t>
            </a:r>
            <a:endParaRPr lang="en-US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NS</a:t>
            </a:r>
            <a:r>
              <a:rPr lang="en-US">
                <a:solidFill>
                  <a:schemeClr val="tx1"/>
                </a:solidFill>
              </a:rPr>
              <a:t>: 480/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Left Arrow 60"/>
          <p:cNvSpPr/>
          <p:nvPr/>
        </p:nvSpPr>
        <p:spPr>
          <a:xfrm>
            <a:off x="4670975" y="4658143"/>
            <a:ext cx="300037" cy="252412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084797" y="4388793"/>
            <a:ext cx="1608481" cy="87428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05979" y="2204399"/>
            <a:ext cx="2447075" cy="71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Tổng LĐ: 10 LĐ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Dây chuyền liền: 7 LĐ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7820990" y="995630"/>
            <a:ext cx="0" cy="119886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674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1047750" y="117225"/>
            <a:ext cx="10515600" cy="60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sz="2600">
                <a:latin typeface="Myriad Pro"/>
              </a:rPr>
              <a:t> Chuỗi giá trị sản xuất vỏ phích xuất khẩu </a:t>
            </a:r>
            <a:r>
              <a:rPr lang="vi-VN" sz="2000">
                <a:solidFill>
                  <a:srgbClr val="FF0000"/>
                </a:solidFill>
                <a:latin typeface="Myriad Pro"/>
              </a:rPr>
              <a:t>( vỏ chưa in)</a:t>
            </a:r>
            <a:endParaRPr lang="en-US" sz="200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29705" y="1371600"/>
            <a:ext cx="1318894" cy="934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Dập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1869" y="1371600"/>
            <a:ext cx="1295400" cy="9347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Cắt lần 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8200" y="1371599"/>
            <a:ext cx="1447798" cy="100274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Cắt lần 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9861385" y="1478755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199505" y="1696906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240213" y="1770309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8809" y="4305615"/>
            <a:ext cx="1832945" cy="888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Viền  vỏ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77200" y="4305616"/>
            <a:ext cx="1366958" cy="888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Bẻ mép,  là thân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>
            <a:off x="11671300" y="1652040"/>
            <a:ext cx="877888" cy="3379146"/>
          </a:xfrm>
          <a:prstGeom prst="curved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3189532" y="4614071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45640" y="2895600"/>
            <a:ext cx="2023321" cy="1029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cắt cuộn: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Lao động: 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650/ ng/ giờ</a:t>
            </a:r>
            <a:r>
              <a:rPr lang="en-US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21254" y="2895600"/>
            <a:ext cx="1678251" cy="98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cắt: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 Lao động: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860/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09055" y="2895600"/>
            <a:ext cx="1420976" cy="980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dập: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 Lao động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360/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078714" y="5631486"/>
            <a:ext cx="1592586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Lao động 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430/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41040" y="5617631"/>
            <a:ext cx="1760428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+ khuôn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Lao động: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430/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28810" y="5631486"/>
            <a:ext cx="1832945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Máy+khuôn: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Lao động: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430/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861385" y="4249194"/>
            <a:ext cx="1646944" cy="94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Cuốn vỏ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00857" y="1072849"/>
            <a:ext cx="1975198" cy="13237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. Vật tư đầu vào: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- Bản inox khổ lớn (1219 mm)</a:t>
            </a:r>
          </a:p>
        </p:txBody>
      </p:sp>
      <p:sp>
        <p:nvSpPr>
          <p:cNvPr id="64" name="Right Arrow 63"/>
          <p:cNvSpPr/>
          <p:nvPr/>
        </p:nvSpPr>
        <p:spPr>
          <a:xfrm>
            <a:off x="2511669" y="1734730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Left Arrow 69"/>
          <p:cNvSpPr/>
          <p:nvPr/>
        </p:nvSpPr>
        <p:spPr>
          <a:xfrm>
            <a:off x="5428773" y="4614070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640054" y="1072850"/>
            <a:ext cx="1221330" cy="1124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Rạch nilon đầu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8353510" y="1533771"/>
            <a:ext cx="330200" cy="236538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245473" y="2895600"/>
            <a:ext cx="1833241" cy="980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rạch: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 Lao động: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430/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376055" y="1107472"/>
            <a:ext cx="5701145" cy="142732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489569" y="4265411"/>
            <a:ext cx="1758785" cy="928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Đột lỗ + xếp giá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848600" y="5617631"/>
            <a:ext cx="1903504" cy="1066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+ khuôn 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Lao động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430/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Left Arrow 78"/>
          <p:cNvSpPr/>
          <p:nvPr/>
        </p:nvSpPr>
        <p:spPr>
          <a:xfrm>
            <a:off x="7680013" y="4623663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0243814" y="1072849"/>
            <a:ext cx="1427486" cy="102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Bóc nilon đầu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0515600" y="2895600"/>
            <a:ext cx="1513158" cy="980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Lao động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430/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Left Arrow 82"/>
          <p:cNvSpPr/>
          <p:nvPr/>
        </p:nvSpPr>
        <p:spPr>
          <a:xfrm>
            <a:off x="9518772" y="4671002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28599" y="2895600"/>
            <a:ext cx="1981201" cy="1029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Tổng LĐ: 10 LĐ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Dây chuyền liền: 5LĐ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609619" y="4343591"/>
            <a:ext cx="1532873" cy="9848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Các giá bán thành phẩm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8321302" y="1107472"/>
            <a:ext cx="0" cy="119886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142492" y="659662"/>
            <a:ext cx="3791708" cy="413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Thao tác thủ công, nhiều bước</a:t>
            </a:r>
          </a:p>
        </p:txBody>
      </p:sp>
    </p:spTree>
    <p:extLst>
      <p:ext uri="{BB962C8B-B14F-4D97-AF65-F5344CB8AC3E}">
        <p14:creationId xmlns:p14="http://schemas.microsoft.com/office/powerpoint/2010/main" val="330209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1047750" y="117225"/>
            <a:ext cx="10515600" cy="60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sz="2600">
                <a:latin typeface="Myriad Pro"/>
              </a:rPr>
              <a:t> Chuỗi giá trị sản xuất vỏ phích xuất khẩu </a:t>
            </a:r>
            <a:r>
              <a:rPr lang="vi-VN" sz="2000">
                <a:solidFill>
                  <a:srgbClr val="FF0000"/>
                </a:solidFill>
                <a:latin typeface="Myriad Pro"/>
              </a:rPr>
              <a:t>(vỏ phích hoàn thiện)</a:t>
            </a:r>
            <a:endParaRPr lang="en-US" sz="200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819400" y="1736134"/>
            <a:ext cx="3534022" cy="249603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210801" y="1215288"/>
            <a:ext cx="1371599" cy="8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Xử lý nhiệt trước in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>
            <a:off x="11734801" y="1484158"/>
            <a:ext cx="814388" cy="3279734"/>
          </a:xfrm>
          <a:prstGeom prst="curved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9540625" y="4325477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00" y="4078489"/>
            <a:ext cx="1920625" cy="956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- Kiểm tra CL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-  Xếp vào lò sấy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950066" y="5416947"/>
            <a:ext cx="1632334" cy="120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Máy + lưới 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860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85376" y="4054078"/>
            <a:ext cx="1355804" cy="95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Đóng túi nilon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103058" y="2471093"/>
            <a:ext cx="1707941" cy="1325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 Đầu lửa gas: 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Quạt: 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1 LĐ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NS:860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474071" y="1736134"/>
            <a:ext cx="1507084" cy="740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Bốc vỏ lên băng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533775" y="4057395"/>
            <a:ext cx="1368425" cy="977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Đóng  thùng</a:t>
            </a:r>
          </a:p>
        </p:txBody>
      </p:sp>
      <p:sp>
        <p:nvSpPr>
          <p:cNvPr id="58" name="Left Arrow 57"/>
          <p:cNvSpPr/>
          <p:nvPr/>
        </p:nvSpPr>
        <p:spPr>
          <a:xfrm>
            <a:off x="3944508" y="4416625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941218" y="5502845"/>
            <a:ext cx="1455142" cy="1120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Lò điện: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LĐ: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NS: 860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785406" y="921665"/>
            <a:ext cx="1716191" cy="6946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Các giá bán thành phẩm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996948" y="4054078"/>
            <a:ext cx="1230665" cy="980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Sấy khô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04670" y="2062658"/>
            <a:ext cx="3604299" cy="822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Dây chuyền sản xuất vỏ chưa in: rạch, bóc nilon, cuốn, là, viền, đột lỗ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285376" y="5477508"/>
            <a:ext cx="1277224" cy="114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 430/ ng/ giờ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772400" y="5416947"/>
            <a:ext cx="1524000" cy="120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LĐ: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NS: 860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Left Arrow 58"/>
          <p:cNvSpPr/>
          <p:nvPr/>
        </p:nvSpPr>
        <p:spPr>
          <a:xfrm>
            <a:off x="5641181" y="4392013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443195" y="5502844"/>
            <a:ext cx="1459005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LĐ: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NS: 860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Left Arrow 48"/>
          <p:cNvSpPr/>
          <p:nvPr/>
        </p:nvSpPr>
        <p:spPr>
          <a:xfrm>
            <a:off x="7246343" y="4428809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950066" y="4054077"/>
            <a:ext cx="1632334" cy="980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In logo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>
            <a:off x="8050615" y="1744326"/>
            <a:ext cx="305984" cy="361880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124201" y="3045552"/>
            <a:ext cx="2079464" cy="702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DC làm mới:  5 LĐ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NS: 430/ giờ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3304" y="2257017"/>
            <a:ext cx="1716191" cy="6873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Bản dập inox</a:t>
            </a:r>
          </a:p>
        </p:txBody>
      </p:sp>
      <p:sp>
        <p:nvSpPr>
          <p:cNvPr id="75" name="Rectangle 74"/>
          <p:cNvSpPr/>
          <p:nvPr/>
        </p:nvSpPr>
        <p:spPr>
          <a:xfrm>
            <a:off x="8458199" y="1215287"/>
            <a:ext cx="1281741" cy="1540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Bóc nilon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641181" y="609600"/>
            <a:ext cx="2653624" cy="843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LĐ: 1 LĐ </a:t>
            </a:r>
            <a:r>
              <a:rPr lang="vi-VN" sz="1600">
                <a:solidFill>
                  <a:srgbClr val="00CC00"/>
                </a:solidFill>
              </a:rPr>
              <a:t>(kết hợp bóc nilon)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NS: 430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6252444" y="2523363"/>
            <a:ext cx="1970411" cy="232825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Right Arrow 89"/>
          <p:cNvSpPr/>
          <p:nvPr/>
        </p:nvSpPr>
        <p:spPr>
          <a:xfrm>
            <a:off x="2155984" y="2468817"/>
            <a:ext cx="411916" cy="279912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356599" y="3013363"/>
            <a:ext cx="1405839" cy="782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LĐ: 4 LĐ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NS: 215/ 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3" name="Right Arrow 92"/>
          <p:cNvSpPr/>
          <p:nvPr/>
        </p:nvSpPr>
        <p:spPr>
          <a:xfrm>
            <a:off x="9797074" y="1672111"/>
            <a:ext cx="305984" cy="313626"/>
          </a:xfrm>
          <a:prstGeom prst="righ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37793" y="4057395"/>
            <a:ext cx="1583173" cy="977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Dán hộp, đai thùng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>
                <a:solidFill>
                  <a:prstClr val="white"/>
                </a:solidFill>
              </a:rPr>
              <a:t> Xếp giá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37792" y="5477508"/>
            <a:ext cx="1459005" cy="1052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LĐ: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solidFill>
                  <a:schemeClr val="tx1"/>
                </a:solidFill>
              </a:rPr>
              <a:t>NS: 860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63481" y="3013363"/>
            <a:ext cx="2231324" cy="78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00" name="Left Arrow 99"/>
          <p:cNvSpPr/>
          <p:nvPr/>
        </p:nvSpPr>
        <p:spPr>
          <a:xfrm>
            <a:off x="2117050" y="4390553"/>
            <a:ext cx="300037" cy="252413"/>
          </a:xfrm>
          <a:prstGeom prst="leftArrow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716958" y="3013363"/>
            <a:ext cx="1372911" cy="80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 Ghép  DC:  12 LĐ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NS: 860/ giờ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Plus Sign 1">
            <a:extLst>
              <a:ext uri="{FF2B5EF4-FFF2-40B4-BE49-F238E27FC236}">
                <a16:creationId xmlns="" xmlns:a16="http://schemas.microsoft.com/office/drawing/2014/main" id="{375D2EB4-E344-4090-A88B-B8BA6353F65B}"/>
              </a:ext>
            </a:extLst>
          </p:cNvPr>
          <p:cNvSpPr/>
          <p:nvPr/>
        </p:nvSpPr>
        <p:spPr>
          <a:xfrm>
            <a:off x="5424290" y="3013363"/>
            <a:ext cx="433781" cy="45422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45850" y="921666"/>
            <a:ext cx="1522050" cy="694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BTP dở dang của DC  SX trước</a:t>
            </a:r>
          </a:p>
        </p:txBody>
      </p:sp>
      <p:sp>
        <p:nvSpPr>
          <p:cNvPr id="64" name="Flowchart: Connector 63"/>
          <p:cNvSpPr/>
          <p:nvPr/>
        </p:nvSpPr>
        <p:spPr>
          <a:xfrm>
            <a:off x="457201" y="609600"/>
            <a:ext cx="4102020" cy="121491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Flowchart: Connector 65"/>
          <p:cNvSpPr/>
          <p:nvPr/>
        </p:nvSpPr>
        <p:spPr>
          <a:xfrm>
            <a:off x="2421848" y="2077666"/>
            <a:ext cx="4204623" cy="177026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80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095" y="-52137"/>
            <a:ext cx="12192000" cy="68580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567"/>
            <a:ext cx="10515600" cy="736914"/>
          </a:xfrm>
        </p:spPr>
        <p:txBody>
          <a:bodyPr>
            <a:noAutofit/>
          </a:bodyPr>
          <a:lstStyle/>
          <a:p>
            <a:r>
              <a:rPr lang="vi-VN" sz="3200" b="1" dirty="0">
                <a:latin typeface="Calibri (Body)"/>
                <a:cs typeface="Calibri Light" panose="020F0302020204030204" pitchFamily="34" charset="0"/>
              </a:rPr>
              <a:t>Thành viên nhóm cải tiến</a:t>
            </a:r>
            <a:endParaRPr lang="en-US" sz="3200" b="1" dirty="0">
              <a:latin typeface="Calibri (Body)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 txBox="1">
            <a:spLocks/>
          </p:cNvSpPr>
          <p:nvPr/>
        </p:nvSpPr>
        <p:spPr>
          <a:xfrm>
            <a:off x="198042" y="653206"/>
            <a:ext cx="11385149" cy="659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Tr</a:t>
            </a:r>
            <a:r>
              <a:rPr lang="vi-VN" sz="1800" b="1" dirty="0">
                <a:latin typeface="Calibri (Body)"/>
                <a:cs typeface="Calibri Light" panose="020F0302020204030204" pitchFamily="34" charset="0"/>
              </a:rPr>
              <a:t>ưởng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ban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dự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án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: Mai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Hữu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Đại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-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Quản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đốc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x</a:t>
            </a:r>
            <a:r>
              <a:rPr lang="vi-VN" sz="1800" b="1" dirty="0">
                <a:latin typeface="Calibri (Body)"/>
                <a:cs typeface="Calibri Light" panose="020F0302020204030204" pitchFamily="34" charset="0"/>
              </a:rPr>
              <a:t>ưởng</a:t>
            </a:r>
            <a:endParaRPr lang="en-US" sz="1800" b="1" dirty="0">
              <a:latin typeface="Calibri (Body)"/>
              <a:cs typeface="Calibri Light" panose="020F0302020204030204" pitchFamily="34" charset="0"/>
            </a:endParaRPr>
          </a:p>
          <a:p>
            <a:pPr algn="l"/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Chủ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trì</a:t>
            </a:r>
            <a:r>
              <a:rPr lang="vi-VN" sz="1800" b="1" dirty="0">
                <a:latin typeface="Calibri (Body)"/>
                <a:cs typeface="Calibri Light" panose="020F0302020204030204" pitchFamily="34" charset="0"/>
              </a:rPr>
              <a:t>: T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rần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Đình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1800" b="1" dirty="0" err="1">
                <a:latin typeface="Calibri (Body)"/>
                <a:cs typeface="Calibri Light" panose="020F0302020204030204" pitchFamily="34" charset="0"/>
              </a:rPr>
              <a:t>Nhu</a:t>
            </a:r>
            <a:r>
              <a:rPr lang="en-US" sz="1800" b="1" dirty="0">
                <a:latin typeface="Calibri (Body)"/>
                <a:cs typeface="Calibri Light" panose="020F0302020204030204" pitchFamily="34" charset="0"/>
              </a:rPr>
              <a:t> -</a:t>
            </a:r>
            <a:r>
              <a:rPr lang="vi-VN" sz="1800" b="1" dirty="0">
                <a:latin typeface="Calibri (Body)"/>
                <a:cs typeface="Calibri Light" panose="020F0302020204030204" pitchFamily="34" charset="0"/>
              </a:rPr>
              <a:t> P.QĐX PNTT</a:t>
            </a:r>
            <a:endParaRPr lang="en-US" sz="1800" b="1" dirty="0">
              <a:latin typeface="Calibri (Body)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 txBox="1">
            <a:spLocks/>
          </p:cNvSpPr>
          <p:nvPr/>
        </p:nvSpPr>
        <p:spPr>
          <a:xfrm>
            <a:off x="418588" y="1800123"/>
            <a:ext cx="6860138" cy="4143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54" y="1066800"/>
            <a:ext cx="4590237" cy="422257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994482"/>
              </p:ext>
            </p:extLst>
          </p:nvPr>
        </p:nvGraphicFramePr>
        <p:xfrm>
          <a:off x="247952" y="1440671"/>
          <a:ext cx="6858000" cy="4960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" name="Worksheet" r:id="rId5" imgW="5029121" imgH="3552866" progId="Excel.Sheet.12">
                  <p:embed/>
                </p:oleObj>
              </mc:Choice>
              <mc:Fallback>
                <p:oleObj name="Worksheet" r:id="rId5" imgW="5029121" imgH="355286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952" y="1440671"/>
                        <a:ext cx="6858000" cy="4960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82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</p:spPr>
        <p:txBody>
          <a:bodyPr>
            <a:no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420073"/>
              </p:ext>
            </p:extLst>
          </p:nvPr>
        </p:nvGraphicFramePr>
        <p:xfrm>
          <a:off x="609600" y="914399"/>
          <a:ext cx="11125201" cy="46156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19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34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59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19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20980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783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Loại lãng phí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Khu vực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STT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Mô tả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Hình ảnh, số liệu minh họa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Nguyên nhân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Ý tưởng cải tiến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179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Sản xuất thừa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1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Ép thừa số lượng PT nhựa theo các  đơn XK : 5% số lượng đơn hàng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Số chủng loại 5-10 loại / tháng</a:t>
                      </a:r>
                      <a:br>
                        <a:rPr lang="vi-VN" sz="2000" u="none" strike="noStrike">
                          <a:effectLst/>
                          <a:latin typeface="+mn-lt"/>
                        </a:rPr>
                      </a:br>
                      <a:r>
                        <a:rPr lang="vi-VN" sz="2000" u="none" strike="noStrike">
                          <a:effectLst/>
                          <a:latin typeface="+mn-lt"/>
                        </a:rPr>
                        <a:t>- Số sản phẩm làm dư để tồn kho chờ đơn sau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Dự phòng số hỏng do sản xuất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Bổ sung các màu phích xuất khẩu bán nội địa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75738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Vỏ phích KL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2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Đơn phích in chữ thừa so với số đặt hàng:  10 SP/ đơn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Số đơn: 100-300 đơn / tháng</a:t>
                      </a:r>
                      <a:br>
                        <a:rPr lang="vi-VN" sz="2000" u="none" strike="noStrike">
                          <a:effectLst/>
                          <a:latin typeface="+mn-lt"/>
                        </a:rPr>
                      </a:br>
                      <a:r>
                        <a:rPr lang="vi-VN" sz="2000" u="none" strike="noStrike">
                          <a:effectLst/>
                          <a:latin typeface="+mn-lt"/>
                        </a:rPr>
                        <a:t>- Số SP làm dư để tồn trên mặt bằng sau 7 ngày thì lau bỏ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285750" algn="l" defTabSz="914400" rtl="0" eaLnBrk="1" fontAlgn="ctr" latinLnBrk="0" hangingPunct="1">
                        <a:buFontTx/>
                        <a:buChar char="-"/>
                      </a:pPr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Dự phòng khách bổ sung </a:t>
                      </a:r>
                    </a:p>
                    <a:p>
                      <a:pPr marL="0" indent="-285750" algn="l" defTabSz="914400" rtl="0" eaLnBrk="1" fontAlgn="ctr" latinLnBrk="0" hangingPunct="1">
                        <a:buFontTx/>
                        <a:buChar char="-"/>
                      </a:pPr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Dự phòng số hỏng </a:t>
                      </a: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>
                          <a:effectLst/>
                          <a:latin typeface="+mn-lt"/>
                        </a:rPr>
                        <a:t> - </a:t>
                      </a:r>
                      <a:r>
                        <a:rPr lang="vi-VN" sz="2000" u="none" strike="noStrike" smtClean="0">
                          <a:effectLst/>
                          <a:latin typeface="+mn-lt"/>
                        </a:rPr>
                        <a:t>Giảm</a:t>
                      </a:r>
                      <a:r>
                        <a:rPr lang="vi-VN" sz="2000" u="none" strike="noStrike" baseline="0" smtClean="0">
                          <a:effectLst/>
                          <a:latin typeface="+mn-lt"/>
                        </a:rPr>
                        <a:t> số lượng in chữ thừa từ 10 SP xuống 2 SP/ đơn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Kiểm tra đảm bảo chất lượng</a:t>
                      </a:r>
                    </a:p>
                  </a:txBody>
                  <a:tcPr marL="72000" marR="7536" marT="75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715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533400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772997"/>
              </p:ext>
            </p:extLst>
          </p:nvPr>
        </p:nvGraphicFramePr>
        <p:xfrm>
          <a:off x="609600" y="838200"/>
          <a:ext cx="10972800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1336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54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u="none" strike="noStrike">
                          <a:effectLst/>
                          <a:latin typeface="+mn-lt"/>
                        </a:rPr>
                        <a:t>Loại lãng phí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Khu vực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STT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Mô tả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Hình ảnh, số liệu minh họa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Nguyên nhân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Ý tưởng cải tiến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Sai lỗi/ sai hỏng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3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Số lần, số lượng phụ tùng nhựa chọn, làm lại TB: 4 lần/ tháng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  Không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có sẵn yêu cầu KT, SP mẫu tại vị trí SX 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 Chuẩn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hóa các YCKT, chuẩn bị SP mẫu tại các vị trí SX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14600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Thao tác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4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Cắt gọt bavia nhựa: Nhiều vị trí công nhân vận hành phải cắt gọt bavia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Mối ghép phân khuôn không đủ kín</a:t>
                      </a:r>
                      <a:br>
                        <a:rPr lang="vi-VN" sz="2000" u="none" strike="noStrike">
                          <a:effectLst/>
                          <a:latin typeface="+mn-lt"/>
                        </a:rPr>
                      </a:br>
                      <a:r>
                        <a:rPr lang="vi-VN" sz="2000" u="none" strike="noStrike">
                          <a:effectLst/>
                          <a:latin typeface="+mn-lt"/>
                        </a:rPr>
                        <a:t>- Chế độ công nghệ không phù hợp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Giảm khe hở phân khuôn giữa các chi tiết khuôn đến mức không phát sinh bavia</a:t>
                      </a:r>
                      <a:br>
                        <a:rPr lang="vi-VN" sz="2000" u="none" strike="noStrike">
                          <a:effectLst/>
                          <a:latin typeface="+mn-lt"/>
                        </a:rPr>
                      </a:br>
                      <a:r>
                        <a:rPr lang="vi-VN" sz="2000" u="none" strike="noStrike">
                          <a:effectLst/>
                          <a:latin typeface="+mn-lt"/>
                        </a:rPr>
                        <a:t>- Hiệu chỉnh thông số công nghệ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90" y="3962400"/>
            <a:ext cx="2206830" cy="182344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70" y="1796930"/>
            <a:ext cx="2375274" cy="170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904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10972800" cy="685800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63077"/>
              </p:ext>
            </p:extLst>
          </p:nvPr>
        </p:nvGraphicFramePr>
        <p:xfrm>
          <a:off x="533401" y="914400"/>
          <a:ext cx="10856506" cy="55257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219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1522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83409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359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Loại lãng phí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Khu vực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 tả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 ảnh, số liệu minh họa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Nguyên nhân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Ý tưởng cải tiến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2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Thao tác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Ép nhựa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Một số máy ép nhựa sử dụng công nhân thao tác lấy SP ra khỏi khuôn của</a:t>
                      </a:r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Hiện</a:t>
                      </a:r>
                      <a:r>
                        <a:rPr lang="vi-VN" sz="200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còn 7/ 17 máy ép nhựa chưa có robot </a:t>
                      </a:r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vi-VN" sz="200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Lao</a:t>
                      </a:r>
                      <a:r>
                        <a:rPr lang="vi-VN" sz="2000" u="none" strike="noStrike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động thủ công</a:t>
                      </a:r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Bổ</a:t>
                      </a:r>
                      <a:r>
                        <a:rPr lang="vi-VN" sz="200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sung thêm robot cho máy ép nhựa</a:t>
                      </a:r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615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 chuyển/ vận chuyển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Ép nhựa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 nhân máy ép nhựa đi lấy SP phụ  về vị trí chính để cắt bavia và đóng gói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Máy</a:t>
                      </a:r>
                      <a:r>
                        <a:rPr lang="vi-VN" sz="2000" u="none" strike="noStrike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ép nhựa sắp xếp không phù hợp sản xuất liên hoàn</a:t>
                      </a:r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Sắp xếp lại máy  ép nhựa</a:t>
                      </a:r>
                      <a:b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Lắp đặt hệ thống băng tải </a:t>
                      </a:r>
                      <a:r>
                        <a:rPr lang="vi-VN" sz="200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dẫn</a:t>
                      </a:r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08096" y="4603493"/>
            <a:ext cx="1461010" cy="1981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298" y="3657600"/>
            <a:ext cx="2087895" cy="242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10972800" cy="685800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496470"/>
              </p:ext>
            </p:extLst>
          </p:nvPr>
        </p:nvGraphicFramePr>
        <p:xfrm>
          <a:off x="533401" y="914400"/>
          <a:ext cx="10856507" cy="4648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310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83409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359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Loại lãng phí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Khu vực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 tả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 ảnh, số liệu minh họa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Nguyên nhân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Ý tưởng cải tiến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229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Thao tác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Vỏ phích KL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Dỡ vai phích 1040, 1055 ra khỏi thùng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Bao gói 1 SP trong 1 túi</a:t>
                      </a:r>
                      <a:r>
                        <a:rPr lang="vi-VN" sz="200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nilon</a:t>
                      </a:r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Cải</a:t>
                      </a:r>
                      <a:r>
                        <a:rPr lang="vi-VN" sz="2000" u="none" strike="noStrike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tiến bao gói, giảm thao tác dỡ vai 1040TS &amp; 1055TS</a:t>
                      </a:r>
                      <a:endParaRPr lang="vi-VN" sz="20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24050"/>
            <a:ext cx="27686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30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3562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216967"/>
              </p:ext>
            </p:extLst>
          </p:nvPr>
        </p:nvGraphicFramePr>
        <p:xfrm>
          <a:off x="609600" y="990600"/>
          <a:ext cx="10972800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133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Loại lãng phí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Khu vực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STT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 tả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 ảnh, số liệu minh họa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Nguyên nhân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Ý tưởng cải tiến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69764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Di chuyển/ vận chuyển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8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Phụ tùng nhựa ép ra không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lắp hết ngay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 phải chuyển vào kho xưởng, sau đó cấp dần ra LR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K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éo 8-10 giá hàng đi cất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/ ngày</a:t>
                      </a:r>
                      <a:endParaRPr lang="vi-VN" sz="2000" u="none" strike="noStrike">
                        <a:effectLst/>
                        <a:latin typeface="+mn-lt"/>
                      </a:endParaRPr>
                    </a:p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Kéo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về 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1-2 giá hàng cấp lại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/ ngày</a:t>
                      </a:r>
                      <a:endParaRPr lang="vi-VN" sz="2000" u="none" strike="noStrike">
                        <a:effectLst/>
                        <a:latin typeface="+mn-lt"/>
                      </a:endParaRPr>
                    </a:p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Khoảng cách di chuyển 100m/ lần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Lượng phụ tùng ép nhựa sản xuất ra </a:t>
                      </a:r>
                      <a:r>
                        <a:rPr lang="vi-VN" sz="2000" u="none" strike="noStrike" smtClean="0">
                          <a:effectLst/>
                          <a:latin typeface="+mn-lt"/>
                        </a:rPr>
                        <a:t>không đủ</a:t>
                      </a:r>
                      <a:r>
                        <a:rPr lang="vi-VN" sz="2000" u="none" strike="noStrike" baseline="0" smtClean="0">
                          <a:effectLst/>
                          <a:latin typeface="+mn-lt"/>
                        </a:rPr>
                        <a:t> </a:t>
                      </a:r>
                      <a:r>
                        <a:rPr lang="vi-VN" sz="2000" u="none" strike="noStrike" smtClean="0">
                          <a:effectLst/>
                          <a:latin typeface="+mn-lt"/>
                        </a:rPr>
                        <a:t> 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lắp </a:t>
                      </a:r>
                      <a:r>
                        <a:rPr lang="vi-VN" sz="2000" u="none" strike="noStrike" smtClean="0">
                          <a:effectLst/>
                          <a:latin typeface="+mn-lt"/>
                        </a:rPr>
                        <a:t>ráp</a:t>
                      </a:r>
                      <a:r>
                        <a:rPr lang="vi-VN" sz="2000" u="none" strike="noStrike" baseline="0" smtClean="0">
                          <a:effectLst/>
                          <a:latin typeface="+mn-lt"/>
                        </a:rPr>
                        <a:t> phích hàng ngày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Bố trí kho chứa bán thành phẩm gần với khu vực sản xuất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77533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 chuyển/ vận chuyển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Vỏ phích KL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Gián đoạn dây chuyền: Khi xong bước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viền không đóng vai mà xếp giá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Bố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trí lao động trên dây chuyền không đủ vị trí  để sản xuất liền mạch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Bố trí KHSX trên các dây chuyền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đảm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bảo sản xuất liền mạch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55" y="4357983"/>
            <a:ext cx="1216760" cy="138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00800" y="4385924"/>
            <a:ext cx="1242898" cy="14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31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3562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9452891"/>
              </p:ext>
            </p:extLst>
          </p:nvPr>
        </p:nvGraphicFramePr>
        <p:xfrm>
          <a:off x="609600" y="29362"/>
          <a:ext cx="11125200" cy="808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58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26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24124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72115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0883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Loại lãng phí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Khu vực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STT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 tả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 ảnh, số liệu minh họa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Nguyên nhân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vi-VN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Ý tưởng cải tiến</a:t>
                      </a:r>
                    </a:p>
                  </a:txBody>
                  <a:tcPr marL="36000" marR="36000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063671"/>
              </p:ext>
            </p:extLst>
          </p:nvPr>
        </p:nvGraphicFramePr>
        <p:xfrm>
          <a:off x="609600" y="838200"/>
          <a:ext cx="11125200" cy="518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1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34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19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36220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Thừa công đoạn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Vỏ phích KL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10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Vỏ phích 1055TS, 1040TS khi làm xong bốc xếp   lên giá chờ  lắp ráp phích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 - NS vỏ  phích 1040TS: 480/ giờ, 1055TS: 680/ giờ</a:t>
                      </a:r>
                      <a:br>
                        <a:rPr lang="vi-VN" sz="2000" u="none" strike="noStrike">
                          <a:effectLst/>
                          <a:latin typeface="+mn-lt"/>
                        </a:rPr>
                      </a:br>
                      <a:r>
                        <a:rPr lang="vi-VN" sz="2000" u="none" strike="noStrike">
                          <a:effectLst/>
                          <a:latin typeface="+mn-lt"/>
                        </a:rPr>
                        <a:t>- NS lắp ráp 1000/ giờ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 - NS dây chuyền vỏ phích và LR không cân bằng</a:t>
                      </a:r>
                      <a:br>
                        <a:rPr lang="vi-VN" sz="2000" u="none" strike="noStrike">
                          <a:effectLst/>
                          <a:latin typeface="+mn-lt"/>
                        </a:rPr>
                      </a:br>
                      <a:r>
                        <a:rPr lang="vi-VN" sz="2000" u="none" strike="noStrike">
                          <a:effectLst/>
                          <a:latin typeface="+mn-lt"/>
                        </a:rPr>
                        <a:t>'- DC vỏ KL tách rời với DC lắp ráp phích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Ghép đôi dây chuyền vỏ phích</a:t>
                      </a:r>
                      <a:br>
                        <a:rPr lang="vi-VN" sz="2000" u="none" strike="noStrike">
                          <a:effectLst/>
                          <a:latin typeface="+mn-lt"/>
                        </a:rPr>
                      </a:br>
                      <a:r>
                        <a:rPr lang="vi-VN" sz="2000" u="none" strike="noStrike">
                          <a:effectLst/>
                          <a:latin typeface="+mn-lt"/>
                        </a:rPr>
                        <a:t>- Ghép nối DC vỏ KL với DC lắp ráp phích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19400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Thừa công đoạn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Vỏ phích KL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11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Inox 430 rộng 1219mm  dùng cho P1040ST2 cần thêm 1 bước pha cắt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Nguồn cung cấp nguyên liệu  không có sẵn khổ 1250 mm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u="none" strike="noStrike">
                          <a:effectLst/>
                          <a:latin typeface="+mn-lt"/>
                        </a:rPr>
                        <a:t>Sử dụng inox khổ 1250 cho P1040ST2 giảm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1 bước cắt  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và giảm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 lãng phí 9%  vật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tư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8188"/>
            <a:ext cx="2438400" cy="604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4037" y="2871763"/>
            <a:ext cx="1749688" cy="25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3562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344810"/>
              </p:ext>
            </p:extLst>
          </p:nvPr>
        </p:nvGraphicFramePr>
        <p:xfrm>
          <a:off x="685802" y="914400"/>
          <a:ext cx="10816712" cy="5211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93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0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889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699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4253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464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94194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Loại lãng phí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Khu vực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STT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Mô tả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Hình ảnh, số liệu minh họa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Nguyên nhân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Ý tưởng cải tiến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8977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Thừa công đoạn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Vỏ phích KL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12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Vỏ phích xuất khẩu  từ inox khổ 1219 mm phải  qua 2 bước pha cắt và dập thủ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công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- Hiện đang dùng inox khổ 1219mm</a:t>
                      </a:r>
                      <a:br>
                        <a:rPr lang="vi-VN" sz="2000" u="none" strike="noStrike">
                          <a:effectLst/>
                          <a:latin typeface="+mn-lt"/>
                        </a:rPr>
                      </a:br>
                      <a:r>
                        <a:rPr lang="vi-VN" sz="2000" u="none" strike="noStrike">
                          <a:effectLst/>
                          <a:latin typeface="+mn-lt"/>
                        </a:rPr>
                        <a:t>- Chưa thực hiện cải tiến khâu </a:t>
                      </a:r>
                      <a:r>
                        <a:rPr lang="vi-VN" sz="2000" u="none" strike="noStrike" smtClean="0">
                          <a:effectLst/>
                          <a:latin typeface="+mn-lt"/>
                        </a:rPr>
                        <a:t>cắt, 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dập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 smtClean="0">
                          <a:effectLst/>
                          <a:latin typeface="+mn-lt"/>
                        </a:rPr>
                        <a:t>Tự 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động hóa khâu cắt</a:t>
                      </a:r>
                      <a:r>
                        <a:rPr lang="vi-VN" sz="2000" u="none" strike="noStrike" baseline="0">
                          <a:effectLst/>
                          <a:latin typeface="+mn-lt"/>
                        </a:rPr>
                        <a:t> </a:t>
                      </a:r>
                      <a:r>
                        <a:rPr lang="vi-VN" sz="2000" u="none" strike="noStrike">
                          <a:effectLst/>
                          <a:latin typeface="+mn-lt"/>
                        </a:rPr>
                        <a:t>dập vỏ phích xuất khẩu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0621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Thừa công đoạn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 13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 smtClean="0">
                          <a:effectLst/>
                          <a:latin typeface="+mn-lt"/>
                        </a:rPr>
                        <a:t>Sử dụng lao động vác nhựa lên cầu thang để đổ vào các thùng chứa của máy 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Sử dụng phương pháp cấp liệu thủ công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  <a:latin typeface="+mn-lt"/>
                        </a:rPr>
                        <a:t>Sử dụng phương pháp cấp liệu tự động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6992" y="1750872"/>
            <a:ext cx="1600200" cy="2244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14800"/>
            <a:ext cx="1919485" cy="18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3562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362754"/>
              </p:ext>
            </p:extLst>
          </p:nvPr>
        </p:nvGraphicFramePr>
        <p:xfrm>
          <a:off x="609600" y="914399"/>
          <a:ext cx="10972800" cy="5442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289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4603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6875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77089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Loại lãng phí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Khu vực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STT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Mô tả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Hình ảnh, số liệu minh họa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Nguyên nhân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Ý tưởng cải tiến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6216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Thừa công đoạn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Ép nhựa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14 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Bao gói sản phẩm phích 2035N6 thủ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công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Thao tác thủ công, không ứng dụng thiết bị tự động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Tự động hóa khâu đóng gói phích thành phẩm 2035N6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96896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Tồn kho/ Tồn công đoạn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LR phích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Phích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hoàn chỉnh 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tồn mặt bằng, không nhập kho hết trong ngày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-Số lượng thùng phích lẻ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không đầy giá, để lưu ngày hôm sau lắp tiếp</a:t>
                      </a:r>
                      <a:b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Không đủ vật tư, bán thành phẩm. 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Chuẩn bị  đủ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vật tư, bán thành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phẩm vừa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đầy  giá phích hoàn chỉnh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10" y="1600200"/>
            <a:ext cx="1219200" cy="173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00199"/>
            <a:ext cx="1155126" cy="1730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45" y="4114800"/>
            <a:ext cx="2068710" cy="14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3562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4101240"/>
              </p:ext>
            </p:extLst>
          </p:nvPr>
        </p:nvGraphicFramePr>
        <p:xfrm>
          <a:off x="609600" y="914401"/>
          <a:ext cx="10972800" cy="5105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19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2098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61999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Loại lãng phí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Khu vực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STT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Mô tả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Hình ảnh, số liệu minh họa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Nguyên nhân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Ý tưởng cải tiến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03524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Chờ đợi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Ép nhựa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Thời gian dừng chờ sửa khuôn ép nhựa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Khuôn hỏng trong quá trình thực hiện KHSX, phải dừng chờ sửa chữa khắc phục 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Cải tiến công tác bảo dưỡng, sửa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chữa khuôn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9876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Chờ đợi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Ép nhựa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Thời gian dừng chờ sửa máy ép nhựa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Máy hỏng trong quá trình thực hiện KHSX, phải dừng chờ sửa chữa khắc phục 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Cải tiến công tác bảo dưỡng, sửa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chữa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máy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752600"/>
            <a:ext cx="2448910" cy="1792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962400"/>
            <a:ext cx="2448910" cy="19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3562"/>
          </a:xfrm>
        </p:spPr>
        <p:txBody>
          <a:bodyPr>
            <a:normAutofit/>
          </a:bodyPr>
          <a:lstStyle/>
          <a:p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TRẠNG VỀ 7 LÃNG PHÍ</a:t>
            </a:r>
            <a:endParaRPr lang="vi-VN" sz="280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2558434"/>
              </p:ext>
            </p:extLst>
          </p:nvPr>
        </p:nvGraphicFramePr>
        <p:xfrm>
          <a:off x="381001" y="966159"/>
          <a:ext cx="11201399" cy="5284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9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56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0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034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67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2847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0143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89959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Loại lãng phí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Khu vực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STT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Mô tả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Hình ảnh, số liệu minh họa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Nguyên nhân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Ý tưởng cải tiến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8041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Chờ đợi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Ép nhựa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>
                        <a:buFontTx/>
                        <a:buNone/>
                      </a:pPr>
                      <a:r>
                        <a:rPr lang="vi-VN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NS 3 máy ép thân 2035N6 quyết định NS LR P2035N6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'- Năng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suất / ca:</a:t>
                      </a:r>
                    </a:p>
                    <a:p>
                      <a:pPr algn="l" fontAlgn="ctr"/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 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Máy số 3: 792 SP</a:t>
                      </a:r>
                    </a:p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 </a:t>
                      </a:r>
                      <a:r>
                        <a:rPr lang="vi-VN" sz="20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Máy số 4: 720 SP</a:t>
                      </a:r>
                    </a:p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 Máy số 5: 792 SP</a:t>
                      </a:r>
                    </a:p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(NS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máy 4 thấp 10% so máy 3 và 5)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Thời gian chu kỳ kéo dài</a:t>
                      </a:r>
                      <a:b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Máy hoạt động không ổn định, hay dừng đột ngột gây gián đoạn SX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Sửa chữa máy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số 4. Nâng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 máy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tương 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đương máy 3 và 5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12001"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Chờ đợi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Ép nhựa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Một số chủng loại sản phẩm ép nhựa có thời gian chờ làm nguội sản phẩm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Một số chủng loại sản phẩm cần thời gian chờ nguội để đảm bảo định hình trước khi mở khuôn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Cải tiến hệ thống làm mát khuôn để giảm thời gian dừng chờ sản phẩm nguội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124" y="4191000"/>
            <a:ext cx="255466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599" cy="617008"/>
          </a:xfrm>
        </p:spPr>
        <p:txBody>
          <a:bodyPr>
            <a:noAutofit/>
          </a:bodyPr>
          <a:lstStyle/>
          <a:p>
            <a:r>
              <a:rPr lang="vi-VN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CHUỖI GIÁ TRỊ SẢN XUẤT PHÍCH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4324" y="1356359"/>
            <a:ext cx="1752600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33CC"/>
                </a:solidFill>
                <a:latin typeface="Calibri (Body)"/>
              </a:rPr>
              <a:t>Bình phích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81683" y="1371600"/>
            <a:ext cx="1752600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rgbClr val="0033CC"/>
                </a:solidFill>
                <a:latin typeface="Calibri (Body)"/>
              </a:rPr>
              <a:t>Ruột phích</a:t>
            </a:r>
            <a:endParaRPr lang="en-US">
              <a:solidFill>
                <a:srgbClr val="0033CC"/>
              </a:solidFill>
              <a:latin typeface="Calibri (Body)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77283" y="1371600"/>
            <a:ext cx="1752600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rgbClr val="0033CC"/>
                </a:solidFill>
              </a:rPr>
              <a:t>Phích hoàn chỉnh</a:t>
            </a:r>
            <a:endParaRPr lang="en-US">
              <a:solidFill>
                <a:srgbClr val="0033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6783" y="914400"/>
            <a:ext cx="2133600" cy="18288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819806" y="1219200"/>
            <a:ext cx="1752600" cy="1462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rgbClr val="0033CC"/>
                </a:solidFill>
              </a:rPr>
              <a:t>Thị trường</a:t>
            </a:r>
            <a:endParaRPr lang="en-US">
              <a:solidFill>
                <a:srgbClr val="0033CC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832E19DA-7C0B-4B59-9EAC-54D30A7F7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381" y="2743200"/>
            <a:ext cx="1981201" cy="3200400"/>
          </a:xfrm>
          <a:ln>
            <a:solidFill>
              <a:schemeClr val="accent3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1400" b="1">
                <a:latin typeface="Calibri (Body)"/>
                <a:cs typeface="Times New Roman" pitchFamily="18" charset="0"/>
              </a:rPr>
              <a:t>Mục tiêu 2020</a:t>
            </a:r>
            <a:r>
              <a:rPr lang="en-US" sz="1400" b="1">
                <a:latin typeface="Calibri (Body)"/>
                <a:cs typeface="Times New Roman" pitchFamily="18" charset="0"/>
              </a:rPr>
              <a:t>:</a:t>
            </a:r>
            <a:endParaRPr lang="vi-VN" sz="1400" b="1">
              <a:latin typeface="Calibri (Body)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sz="1400">
                <a:latin typeface="Calibri (Body)"/>
                <a:cs typeface="Times New Roman" pitchFamily="18" charset="0"/>
              </a:rPr>
              <a:t>- NSLĐ tăng  15% so Q4. 2019 (tăng 19% so BQ 2019) </a:t>
            </a:r>
          </a:p>
          <a:p>
            <a:pPr marL="0" indent="0" algn="just">
              <a:buNone/>
            </a:pPr>
            <a:r>
              <a:rPr lang="vi-VN" sz="1400">
                <a:latin typeface="Calibri (Body)"/>
                <a:cs typeface="Times New Roman" pitchFamily="18" charset="0"/>
              </a:rPr>
              <a:t>- Nâng giá trị gia tăng sản phẩm: giảm 5% giá thành công xưởng so Q4. 2019</a:t>
            </a:r>
          </a:p>
          <a:p>
            <a:pPr marL="0" indent="0" algn="just">
              <a:buNone/>
            </a:pPr>
            <a:r>
              <a:rPr lang="vi-VN" sz="1400">
                <a:latin typeface="Calibri (Body)"/>
                <a:cs typeface="Times New Roman" pitchFamily="18" charset="0"/>
              </a:rPr>
              <a:t>- Phấn đấu nhà máy hiển thị (tự động thu thập số liệu, layout dòng chảy khâu nối thân)</a:t>
            </a:r>
          </a:p>
        </p:txBody>
      </p:sp>
      <p:cxnSp>
        <p:nvCxnSpPr>
          <p:cNvPr id="9" name="Straight Arrow Connector 8"/>
          <p:cNvCxnSpPr>
            <a:stCxn id="3" idx="3"/>
            <a:endCxn id="8" idx="1"/>
          </p:cNvCxnSpPr>
          <p:nvPr/>
        </p:nvCxnSpPr>
        <p:spPr>
          <a:xfrm>
            <a:off x="2816924" y="1775459"/>
            <a:ext cx="1164759" cy="152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5734283" y="1790700"/>
            <a:ext cx="1143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</p:cNvCxnSpPr>
          <p:nvPr/>
        </p:nvCxnSpPr>
        <p:spPr>
          <a:xfrm>
            <a:off x="8629883" y="1790700"/>
            <a:ext cx="11899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8" idx="2"/>
          </p:cNvCxnSpPr>
          <p:nvPr/>
        </p:nvCxnSpPr>
        <p:spPr>
          <a:xfrm rot="16200000" flipH="1">
            <a:off x="7171254" y="-118712"/>
            <a:ext cx="335280" cy="496182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832E19DA-7C0B-4B59-9EAC-54D30A7F7A2E}"/>
              </a:ext>
            </a:extLst>
          </p:cNvPr>
          <p:cNvSpPr txBox="1">
            <a:spLocks/>
          </p:cNvSpPr>
          <p:nvPr/>
        </p:nvSpPr>
        <p:spPr>
          <a:xfrm>
            <a:off x="950024" y="2743200"/>
            <a:ext cx="1981201" cy="320040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vi-VN" sz="1400" b="1">
                <a:latin typeface="Calibri (Body)"/>
                <a:cs typeface="Times New Roman" pitchFamily="18" charset="0"/>
              </a:rPr>
              <a:t>Mục tiêu 2020</a:t>
            </a:r>
            <a:r>
              <a:rPr lang="en-US" sz="1400" b="1">
                <a:latin typeface="Calibri (Body)"/>
                <a:cs typeface="Times New Roman" pitchFamily="18" charset="0"/>
              </a:rPr>
              <a:t>:</a:t>
            </a:r>
            <a:endParaRPr lang="vi-VN" sz="1400" b="1">
              <a:latin typeface="Calibri (Body)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sz="1400">
                <a:latin typeface="Calibri (Body)"/>
                <a:cs typeface="Times New Roman" pitchFamily="18" charset="0"/>
              </a:rPr>
              <a:t>- NSLĐ tăng  3% so Q4. 2019 (tăng 9% so BQ 2019) </a:t>
            </a:r>
          </a:p>
          <a:p>
            <a:pPr marL="0" indent="0" algn="just">
              <a:buNone/>
            </a:pPr>
            <a:r>
              <a:rPr lang="vi-VN" sz="1400">
                <a:latin typeface="Calibri (Body)"/>
                <a:cs typeface="Times New Roman" pitchFamily="18" charset="0"/>
              </a:rPr>
              <a:t>-  Chất lượng: Nâng cao năng lực sản xuất bình phích các chủng loại dị hình (C2, A3, 31655, 3045, 9006, 18385, 04528, 1055) Cpk </a:t>
            </a:r>
            <a:r>
              <a:rPr lang="el-GR" sz="1400">
                <a:latin typeface="Calibri (Body)"/>
                <a:cs typeface="Times New Roman" pitchFamily="18" charset="0"/>
              </a:rPr>
              <a:t>Δ</a:t>
            </a:r>
            <a:r>
              <a:rPr lang="vi-VN" sz="1400">
                <a:latin typeface="Calibri (Body)"/>
                <a:cs typeface="Times New Roman" pitchFamily="18" charset="0"/>
              </a:rPr>
              <a:t>d1 &gt; 1.0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832E19DA-7C0B-4B59-9EAC-54D30A7F7A2E}"/>
              </a:ext>
            </a:extLst>
          </p:cNvPr>
          <p:cNvSpPr txBox="1">
            <a:spLocks/>
          </p:cNvSpPr>
          <p:nvPr/>
        </p:nvSpPr>
        <p:spPr>
          <a:xfrm>
            <a:off x="6762982" y="2743200"/>
            <a:ext cx="1981201" cy="320040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vi-VN" sz="1400" b="1">
                <a:latin typeface="Calibri (Body)"/>
                <a:cs typeface="Times New Roman" pitchFamily="18" charset="0"/>
              </a:rPr>
              <a:t>Mục tiêu 2020</a:t>
            </a:r>
            <a:r>
              <a:rPr lang="en-US" sz="1400" b="1">
                <a:latin typeface="Calibri (Body)"/>
                <a:cs typeface="Times New Roman" pitchFamily="18" charset="0"/>
              </a:rPr>
              <a:t>:</a:t>
            </a:r>
            <a:endParaRPr lang="vi-VN" sz="1400" b="1">
              <a:latin typeface="Calibri (Body)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sz="1400">
                <a:latin typeface="Calibri (Body)"/>
                <a:cs typeface="Times New Roman" pitchFamily="18" charset="0"/>
              </a:rPr>
              <a:t>- NSLĐ tăng  15% so Q4. 2019 (tăng 18% so BQ 2019).</a:t>
            </a:r>
          </a:p>
          <a:p>
            <a:pPr marL="0" indent="0" algn="just">
              <a:buNone/>
            </a:pPr>
            <a:r>
              <a:rPr lang="vi-VN" sz="1400">
                <a:latin typeface="Calibri (Body)"/>
                <a:cs typeface="Times New Roman" pitchFamily="18" charset="0"/>
              </a:rPr>
              <a:t>- Nâng giá trị gia tăng sản phẩm: giảm 5% giá thành công xưởng so Q4. 2019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832E19DA-7C0B-4B59-9EAC-54D30A7F7A2E}"/>
              </a:ext>
            </a:extLst>
          </p:cNvPr>
          <p:cNvSpPr txBox="1">
            <a:spLocks/>
          </p:cNvSpPr>
          <p:nvPr/>
        </p:nvSpPr>
        <p:spPr>
          <a:xfrm>
            <a:off x="9705505" y="2743200"/>
            <a:ext cx="1981201" cy="320040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vi-VN" sz="1400" b="1">
                <a:latin typeface="Calibri (Body)"/>
                <a:cs typeface="Times New Roman" pitchFamily="18" charset="0"/>
              </a:rPr>
              <a:t>Mục tiêu 2020</a:t>
            </a:r>
            <a:r>
              <a:rPr lang="en-US" sz="1400" b="1">
                <a:latin typeface="Calibri (Body)"/>
                <a:cs typeface="Times New Roman" pitchFamily="18" charset="0"/>
              </a:rPr>
              <a:t>:</a:t>
            </a:r>
            <a:endParaRPr lang="vi-VN" sz="1400" b="1">
              <a:latin typeface="Calibri (Body)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vi-VN" sz="1400">
                <a:latin typeface="Calibri (Body)"/>
                <a:cs typeface="Times New Roman" pitchFamily="18" charset="0"/>
              </a:rPr>
              <a:t>- NSLĐ toàn xưởng tăng 15% so Q4.2019 (tăng 19% so BQ 2019)</a:t>
            </a:r>
          </a:p>
        </p:txBody>
      </p:sp>
    </p:spTree>
    <p:extLst>
      <p:ext uri="{BB962C8B-B14F-4D97-AF65-F5344CB8AC3E}">
        <p14:creationId xmlns:p14="http://schemas.microsoft.com/office/powerpoint/2010/main" val="34499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599" cy="1158874"/>
          </a:xfrm>
        </p:spPr>
        <p:txBody>
          <a:bodyPr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ĐÁNH GIÁ VÀ </a:t>
            </a:r>
            <a:b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 CHỌN GIẢI PHÁP CẢI TIẾN NHANH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Update </a:t>
            </a:r>
            <a:fld id="{4AF49253-9401-422C-B706-5DF50CD5CF06}" type="datetime1">
              <a:rPr lang="en-US" smtClean="0"/>
              <a:t>10/27/2020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36639" y="1828800"/>
            <a:ext cx="11125200" cy="3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DE" altLang="en-US" sz="2400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210286"/>
              </p:ext>
            </p:extLst>
          </p:nvPr>
        </p:nvGraphicFramePr>
        <p:xfrm>
          <a:off x="636639" y="1447800"/>
          <a:ext cx="11125199" cy="50594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56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137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192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630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4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58628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TT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Nội dung cải tiến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Mục tiêu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Cá nhân chịu trách nhiệm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Thời gian hoàn thành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8628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Giảm số vỏ phích in chữ thừa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Giảm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vỏ 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phích thừa sau khi hoàn thành đơn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hàng ≤ 2SP/ đơn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Trần Văn Kiên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20/03/2020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656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Cải tiến đóng gói vai 1040TS &amp; vai 1055TS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Giảm thao tác dỡ vai ra khỏi túi nilon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Nguyễn Văn Quyền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20/03/2020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1208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Cải tiến công tác kiểm tra chất lượng sản phẩm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Giảm số lần chọn lại sản phẩm ép nhựa : còn 1 lần/ tháng, số lượng chọn lại &lt; 100 SP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Đào Thị Mơ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31/03/2020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60938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Thay inox bóng BA430 loại có phủ PA khổ 1250mm 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cho inox  khổ 1219mm đối với P1040ST2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Giảm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 bước pha cắt</a:t>
                      </a:r>
                    </a:p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Giảm lãng phí 9% nguyên liệu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Đỗ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Kiên Cường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31/03/2020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7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599" cy="1158874"/>
          </a:xfrm>
        </p:spPr>
        <p:txBody>
          <a:bodyPr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 HOẠCH ÁP DỤNG GIẢI PHÁP CẢI TIẾN NHANH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Update </a:t>
            </a:r>
            <a:fld id="{4AF49253-9401-422C-B706-5DF50CD5CF06}" type="datetime1">
              <a:rPr lang="en-US" smtClean="0"/>
              <a:t>10/27/2020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36639" y="1828800"/>
            <a:ext cx="11125200" cy="3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DE" altLang="en-US" sz="2400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651808"/>
              </p:ext>
            </p:extLst>
          </p:nvPr>
        </p:nvGraphicFramePr>
        <p:xfrm>
          <a:off x="914399" y="1371601"/>
          <a:ext cx="10668000" cy="4551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44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686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31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77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38199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Giải</a:t>
                      </a:r>
                      <a:r>
                        <a:rPr lang="vi-VN" sz="2000" u="none" strike="noStrike" baseline="0">
                          <a:effectLst/>
                        </a:rPr>
                        <a:t> pháp </a:t>
                      </a:r>
                      <a:r>
                        <a:rPr lang="vi-VN" sz="2000" u="none" strike="noStrike">
                          <a:effectLst/>
                        </a:rPr>
                        <a:t>cải tiến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Nội dung thực hiện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Cá nhân chịu trách nhiệm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Ngày hoàn thành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13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1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Giảm số vỏ phích in chữ </a:t>
                      </a:r>
                      <a:r>
                        <a:rPr lang="vi-VN" sz="2000" u="none" strike="noStrike" smtClean="0">
                          <a:effectLst/>
                        </a:rPr>
                        <a:t>thừa từ</a:t>
                      </a:r>
                      <a:r>
                        <a:rPr lang="vi-VN" sz="2000" u="none" strike="noStrike" baseline="0" smtClean="0">
                          <a:effectLst/>
                        </a:rPr>
                        <a:t> 10 xuống 2 Sp/ đơn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Đề nghị số lượng bổ sung tính như phát sinh đơn mới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Đỗ Kiên Cường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30/03/2020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362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Kiểm tra đảm bảo CLSP khi thực hiện đơn hàng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Trần Văn Kiên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30/03/2020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13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Cải tiến đóng gói vai 1040TS &amp; vai 1055TS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Thử nghiệm đóng gói vai 1040TS &amp; vai 1055TS giảm thời gian tháo dỡ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Trần Văn Kiên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15/03/2020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452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Đề nghị công ty Hòa An thực hiện đóng gói vai phích theo phương pháp mới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Đỗ Kiên Cường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30/03/2020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373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Phân công công nhân vị trí dỡ vai kết hợp cấp vật tư cho máy cuốn tự động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Trần Văn Kiên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15/04/2020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66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87362"/>
          </a:xfrm>
        </p:spPr>
        <p:txBody>
          <a:bodyPr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 HOẠCH ÁP DỤNG GIẢI PHÁP CẢI TIẾN NHANH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207871"/>
              </p:ext>
            </p:extLst>
          </p:nvPr>
        </p:nvGraphicFramePr>
        <p:xfrm>
          <a:off x="838199" y="990599"/>
          <a:ext cx="10896600" cy="49326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39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6200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TT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Giải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pháp 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cải tiến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Nội dung thực hiện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Cá nhân chịu trách nhiệm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Ngày hoàn thành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246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Cải tiến công tác kiểm tra chất lượng sản phẩm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Hướng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dẫn kiểm tra CLSP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đối với các chủng loại PT nhựa (hình ảnh hướng dẫn, SP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mẫu, dưỡng)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Đào Thị Mơ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30/03/2020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8419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Hướng dẫn kiểm tra đối với các vị trí công nhân vận hành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Nguyễn Văn Hướng </a:t>
                      </a:r>
                      <a:b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Nguyễn Đức Quỳnh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05/04/2020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6408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Kiểm tra CLSP , ngăn chặn sớm các lỗi phát sinh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Nguyễn Văn Hướng </a:t>
                      </a:r>
                      <a:b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Nguyễn Đức Quỳnh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05/04/2020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8339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Thay đổi chủng loại vật tư inox bóng cho P1040ST2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Đề nghị P. KDVT mua inox bóng khổ 1250mm có phủ PA cho P1040ST2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Đỗ Kiên Cường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30/03/2020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33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81000"/>
            <a:ext cx="6858000" cy="6858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vi-VN" sz="2800">
                <a:solidFill>
                  <a:srgbClr val="0033CC"/>
                </a:solidFill>
              </a:rPr>
              <a:t>KẾT QUẢ CẢI TIẾN </a:t>
            </a:r>
            <a:r>
              <a:rPr lang="vi-VN" sz="2800" smtClean="0">
                <a:solidFill>
                  <a:srgbClr val="0033CC"/>
                </a:solidFill>
              </a:rPr>
              <a:t>NHANH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147343"/>
              </p:ext>
            </p:extLst>
          </p:nvPr>
        </p:nvGraphicFramePr>
        <p:xfrm>
          <a:off x="914399" y="1371600"/>
          <a:ext cx="10591801" cy="4267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2649"/>
                <a:gridCol w="2470152"/>
                <a:gridCol w="4485132"/>
                <a:gridCol w="1482852"/>
                <a:gridCol w="1271016"/>
              </a:tblGrid>
              <a:tr h="672377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Nội dung cải tiến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Nội dung thực hiện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Kết quả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Ghi chú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63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Giảm số vỏ phích in chữ thừa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Đề nghị số lượng bổ sung tính như phát sinh đơn mới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Đã đề xuất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Không được chấp nhận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17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Kiểm tra đảm bảo CLSP khi thực hiện đơn hàng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Đã </a:t>
                      </a:r>
                      <a:r>
                        <a:rPr lang="vi-VN" sz="2000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hoàn</a:t>
                      </a:r>
                      <a:r>
                        <a:rPr lang="vi-VN" sz="2000" u="none" strike="noStrike" baseline="0" smtClean="0">
                          <a:solidFill>
                            <a:srgbClr val="0033CC"/>
                          </a:solidFill>
                          <a:effectLst/>
                        </a:rPr>
                        <a:t> thành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 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632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2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Cải tiến đóng gói vai 1040TS &amp; vai 1055TS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Thử nghiệm đóng gói vai 1040TS &amp; vai 1055TS giảm thời gian tháo dỡ 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Thử nghiệm không đạt yêu cầu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rgbClr val="0033CC"/>
                          </a:solidFill>
                          <a:effectLst/>
                        </a:rPr>
                        <a:t>Xước bề mặt SP</a:t>
                      </a:r>
                      <a:endParaRPr lang="vi-VN" sz="20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754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891027"/>
              </p:ext>
            </p:extLst>
          </p:nvPr>
        </p:nvGraphicFramePr>
        <p:xfrm>
          <a:off x="1219201" y="1092762"/>
          <a:ext cx="10210798" cy="469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999"/>
                <a:gridCol w="2057400"/>
                <a:gridCol w="4736591"/>
                <a:gridCol w="1429512"/>
                <a:gridCol w="1225296"/>
              </a:tblGrid>
              <a:tr h="79709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Nội dung cải tiến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Nội dung thực hiện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Kết quả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Ghi chú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462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3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Cải tiến công tác kiểm tra chất lượng sản phẩm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Xác định YCKT cụ thể đối với các chủng loại phụ tùng nhựa (hình ảnh hướng dẫn, sản phẩm mẫu)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Đã </a:t>
                      </a:r>
                      <a:r>
                        <a:rPr lang="vi-VN" sz="2000" u="none" strike="noStrike" smtClean="0">
                          <a:effectLst/>
                        </a:rPr>
                        <a:t>hoàn</a:t>
                      </a:r>
                      <a:r>
                        <a:rPr lang="vi-VN" sz="2000" u="none" strike="noStrike" baseline="0" smtClean="0">
                          <a:effectLst/>
                        </a:rPr>
                        <a:t> thành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 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38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Hướng dẫn kiểm tra đối với các vị trí công nhân vận 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Đã </a:t>
                      </a:r>
                      <a:r>
                        <a:rPr lang="vi-VN" sz="2000" u="none" strike="noStrike" smtClean="0">
                          <a:effectLst/>
                        </a:rPr>
                        <a:t>hoàn</a:t>
                      </a:r>
                      <a:r>
                        <a:rPr lang="vi-VN" sz="2000" u="none" strike="noStrike" baseline="0" smtClean="0">
                          <a:effectLst/>
                        </a:rPr>
                        <a:t> thành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 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14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Kiểm tra CLSP , ngăn chặn sớm các lỗi phát sinh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smtClean="0">
                          <a:effectLst/>
                        </a:rPr>
                        <a:t>Đã hoàn</a:t>
                      </a:r>
                      <a:r>
                        <a:rPr lang="vi-VN" sz="2000" u="none" strike="noStrike" baseline="0" smtClean="0">
                          <a:effectLst/>
                        </a:rPr>
                        <a:t> thành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 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96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4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Thay đổi chủng loại vật tư inox bóng cho P1040ST2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Đề nghị P. KDVT mua inox bóng khổ 1250mm có phủ PA cho P1040ST2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smtClean="0">
                          <a:effectLst/>
                        </a:rPr>
                        <a:t>Đã hoàn</a:t>
                      </a:r>
                      <a:r>
                        <a:rPr lang="vi-VN" sz="2000" u="none" strike="noStrike" baseline="0" smtClean="0">
                          <a:effectLst/>
                        </a:rPr>
                        <a:t> thành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 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10600" cy="63976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vi-VN" sz="2800">
                <a:solidFill>
                  <a:srgbClr val="0033CC"/>
                </a:solidFill>
              </a:rPr>
              <a:t>KẾT QUẢ CẢI TIẾN </a:t>
            </a:r>
            <a:r>
              <a:rPr lang="vi-VN" sz="2800" smtClean="0">
                <a:solidFill>
                  <a:srgbClr val="0033CC"/>
                </a:solidFill>
              </a:rPr>
              <a:t>NHANH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258849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599" cy="1447800"/>
          </a:xfrm>
        </p:spPr>
        <p:txBody>
          <a:bodyPr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 ĐỊNH VÀ THỰC HIỆN CẢI TIẾN TRỌNG ĐIỂM</a:t>
            </a:r>
            <a:b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“NÚT THẮT”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Update </a:t>
            </a:r>
            <a:fld id="{4AF49253-9401-422C-B706-5DF50CD5CF06}" type="datetime1">
              <a:rPr lang="en-US" smtClean="0"/>
              <a:t>10/27/2020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36639" y="1828800"/>
            <a:ext cx="11125200" cy="3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DE" altLang="en-US" sz="2400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/>
              <a:t>Đối với dây chuyền ép phụ tùng nhựa</a:t>
            </a:r>
            <a:br>
              <a:rPr lang="vi-VN"/>
            </a:br>
            <a:r>
              <a:rPr lang="vi-VN"/>
              <a:t>1- Thời gian chu kỳ máy ép nhựa kéo dài</a:t>
            </a:r>
            <a:r>
              <a:rPr lang="en-US"/>
              <a:t> </a:t>
            </a:r>
            <a:endParaRPr lang="en-US" smtClean="0"/>
          </a:p>
          <a:p>
            <a:r>
              <a:rPr lang="vi-VN" smtClean="0"/>
              <a:t>2- </a:t>
            </a:r>
            <a:r>
              <a:rPr lang="vi-VN"/>
              <a:t>Thời gian thao tác của CNVH  máy ép nhựa kéo dài</a:t>
            </a:r>
            <a:r>
              <a:rPr lang="en-US"/>
              <a:t> </a:t>
            </a:r>
            <a:endParaRPr lang="en-US" smtClean="0"/>
          </a:p>
          <a:p>
            <a:r>
              <a:rPr lang="vi-VN" smtClean="0"/>
              <a:t>3- </a:t>
            </a:r>
            <a:r>
              <a:rPr lang="vi-VN"/>
              <a:t>Năng suất dây chuyền lắp ráp phích 2035N6 </a:t>
            </a:r>
            <a:r>
              <a:rPr lang="vi-VN" smtClean="0"/>
              <a:t>thấp</a:t>
            </a:r>
            <a:endParaRPr lang="vi-VN"/>
          </a:p>
          <a:p>
            <a:pPr marL="0" indent="0">
              <a:buNone/>
            </a:pPr>
            <a:r>
              <a:rPr lang="vi-VN"/>
              <a:t>   4- Thời gian, số lần dừng chữa máy, chữa khuôn </a:t>
            </a:r>
            <a:r>
              <a:rPr lang="vi-VN" smtClean="0"/>
              <a:t>nhiều</a:t>
            </a:r>
            <a:r>
              <a:rPr lang="en-US" smtClean="0"/>
              <a:t>: 1800 phút/ tháng </a:t>
            </a:r>
          </a:p>
          <a:p>
            <a:pPr marL="0" indent="0">
              <a:buNone/>
            </a:pPr>
            <a:r>
              <a:rPr lang="vi-VN" smtClean="0"/>
              <a:t>5- </a:t>
            </a:r>
            <a:r>
              <a:rPr lang="vi-VN"/>
              <a:t>Chất lượng sản phẩm ép nhựa không ổn </a:t>
            </a:r>
            <a:r>
              <a:rPr lang="vi-VN" smtClean="0"/>
              <a:t>định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24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599" cy="1447800"/>
          </a:xfrm>
        </p:spPr>
        <p:txBody>
          <a:bodyPr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 ĐỊNH VÀ THỰC HIỆN CẢI TIẾN TRỌNG ĐIỂM</a:t>
            </a:r>
            <a:b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“NÚT THẮT”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Update </a:t>
            </a:r>
            <a:fld id="{4AF49253-9401-422C-B706-5DF50CD5CF06}" type="datetime1">
              <a:rPr lang="en-US" smtClean="0"/>
              <a:t>10/27/2020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36639" y="1828800"/>
            <a:ext cx="11125200" cy="3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DE" altLang="en-US" sz="2400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800"/>
              <a:t>Đối với dây chuyền vỏ phích kim loại</a:t>
            </a:r>
            <a:br>
              <a:rPr lang="vi-VN" sz="2800"/>
            </a:br>
            <a:r>
              <a:rPr lang="vi-VN" sz="2800"/>
              <a:t>1- Dây chuyền vỏ phích xuất khẩu sử dụng </a:t>
            </a:r>
            <a:r>
              <a:rPr lang="en-US" sz="2800" smtClean="0"/>
              <a:t>3 </a:t>
            </a:r>
            <a:r>
              <a:rPr lang="vi-VN" sz="2800"/>
              <a:t>lao động thủ công </a:t>
            </a:r>
            <a:r>
              <a:rPr lang="vi-VN" sz="2800" smtClean="0"/>
              <a:t>cho </a:t>
            </a:r>
            <a:r>
              <a:rPr lang="vi-VN" sz="2800"/>
              <a:t>bước </a:t>
            </a:r>
            <a:r>
              <a:rPr lang="vi-VN" sz="2800" smtClean="0"/>
              <a:t>pha </a:t>
            </a:r>
            <a:r>
              <a:rPr lang="vi-VN" sz="2800"/>
              <a:t>cắt, </a:t>
            </a:r>
            <a:r>
              <a:rPr lang="vi-VN" sz="2800" smtClean="0"/>
              <a:t> </a:t>
            </a:r>
            <a:r>
              <a:rPr lang="vi-VN" sz="2800"/>
              <a:t>dập </a:t>
            </a:r>
          </a:p>
          <a:p>
            <a:pPr marL="0" indent="0">
              <a:buNone/>
            </a:pPr>
            <a:r>
              <a:rPr lang="vi-VN" sz="2800"/>
              <a:t>   2- Năng suất lao động của dây chuyền vỏ phích 1040TS </a:t>
            </a:r>
            <a:r>
              <a:rPr lang="vi-VN" sz="2800" smtClean="0"/>
              <a:t> (480 SP/ giờ) chênh </a:t>
            </a:r>
            <a:r>
              <a:rPr lang="vi-VN" sz="2800"/>
              <a:t>lệch nhiều với </a:t>
            </a:r>
            <a:r>
              <a:rPr lang="vi-VN" sz="2800" smtClean="0"/>
              <a:t>NS </a:t>
            </a:r>
            <a:r>
              <a:rPr lang="vi-VN" sz="2800"/>
              <a:t>dây chuyền vỏ phích 1055TS</a:t>
            </a:r>
            <a:r>
              <a:rPr lang="en-US" sz="2800"/>
              <a:t> </a:t>
            </a:r>
            <a:r>
              <a:rPr lang="en-US" sz="2800" smtClean="0"/>
              <a:t> (680 SP/ giờ)</a:t>
            </a:r>
            <a:endParaRPr lang="vi-VN" sz="2800"/>
          </a:p>
          <a:p>
            <a:pPr marL="0" indent="0">
              <a:buNone/>
            </a:pPr>
            <a:r>
              <a:rPr lang="vi-VN" sz="2800"/>
              <a:t>   3- </a:t>
            </a:r>
            <a:r>
              <a:rPr lang="vi-VN" sz="2800">
                <a:latin typeface="Arial" pitchFamily="34" charset="0"/>
                <a:cs typeface="Arial" pitchFamily="34" charset="0"/>
              </a:rPr>
              <a:t>Dây chuyền sản xuất vỏ phích 1040TS và 1055TS chưa liền mạch với dây chuyền lắp ráp phích</a:t>
            </a:r>
            <a:r>
              <a:rPr lang="en-US" sz="280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 lãng phí bước xếp vỏ ra giá và bốc vỏ lên DC lắp ráp</a:t>
            </a:r>
            <a:endParaRPr lang="vi-VN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10515599" cy="762000"/>
          </a:xfrm>
        </p:spPr>
        <p:txBody>
          <a:bodyPr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TÍCH NGUYÊN NHÂN GỐC RỄ (5 Whys)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Update </a:t>
            </a:r>
            <a:fld id="{4AF49253-9401-422C-B706-5DF50CD5CF06}" type="datetime1">
              <a:rPr lang="en-US" smtClean="0"/>
              <a:t>10/27/2020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36639" y="1828800"/>
            <a:ext cx="11125200" cy="3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DE" altLang="en-US" sz="2400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29348"/>
              </p:ext>
            </p:extLst>
          </p:nvPr>
        </p:nvGraphicFramePr>
        <p:xfrm>
          <a:off x="838201" y="1524003"/>
          <a:ext cx="10667999" cy="4343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9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96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37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73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92002"/>
                <a:gridCol w="17703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0537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Nội dung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Why 1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Why 2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Why 3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Why </a:t>
                      </a:r>
                      <a:r>
                        <a:rPr lang="vi-VN" sz="2000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044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 (Ép</a:t>
                      </a:r>
                      <a:r>
                        <a:rPr lang="vi-VN" sz="20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nhựa)</a:t>
                      </a:r>
                    </a:p>
                    <a:p>
                      <a:pPr algn="ctr" fontAlgn="ctr"/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Thời gian chu kỳ kéo dài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Cần </a:t>
                      </a:r>
                      <a:r>
                        <a:rPr lang="vi-VN" sz="2000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thời </a:t>
                      </a:r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gian làm nguội sản phẩm sau khi kết thúc bước quay keo lấy </a:t>
                      </a:r>
                      <a:r>
                        <a:rPr lang="vi-VN" sz="2000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nhựa </a:t>
                      </a:r>
                      <a:r>
                        <a:rPr lang="vi-VN" sz="1600" i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(bảng</a:t>
                      </a:r>
                      <a:r>
                        <a:rPr lang="vi-VN" sz="1600" i="1" u="none" strike="noStrike" baseline="0" smtClean="0">
                          <a:solidFill>
                            <a:schemeClr val="tx1"/>
                          </a:solidFill>
                          <a:effectLst/>
                        </a:rPr>
                        <a:t> theo dõi chi tiết)</a:t>
                      </a:r>
                      <a:endParaRPr lang="vi-VN" sz="1600" b="0" i="1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Thời gian làm nguội đủ</a:t>
                      </a:r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để SP  định hình và đảm bảo lắp </a:t>
                      </a:r>
                      <a:r>
                        <a:rPr lang="vi-VN" sz="2000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lẫn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Hệ thống làm mát khuôn không đủ thời gian làm nguội sản phẩm</a:t>
                      </a:r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Nhiệt</a:t>
                      </a:r>
                      <a:r>
                        <a:rPr lang="vi-VN" sz="20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độ nước làm mát cao</a:t>
                      </a:r>
                    </a:p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vi-VN" sz="20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Lưu lượng chảy thấp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36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Máy ép nhựa (số 4)  hay dừng đột ngột, phải hạ thấp  áp lực quay keo.</a:t>
                      </a:r>
                      <a:b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Khi dừng  phải thao tác khởi động lại 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Cụm chi tiết quay keo hoạt động không ổn định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Các chi tiết cũ, </a:t>
                      </a:r>
                      <a:r>
                        <a:rPr lang="vi-VN" sz="2000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mòn</a:t>
                      </a:r>
                      <a:endParaRPr lang="en-US" sz="2000" u="none" strike="noStrik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Chưa có</a:t>
                      </a:r>
                      <a:r>
                        <a:rPr lang="vi-VN" sz="2000" u="none" strike="noStrike" baseline="0" smtClean="0">
                          <a:solidFill>
                            <a:schemeClr val="tx1"/>
                          </a:solidFill>
                          <a:effectLst/>
                        </a:rPr>
                        <a:t> kế hoạch sửa chữa, thay thế</a:t>
                      </a:r>
                      <a:endParaRPr lang="en-US" sz="2000" u="none" strike="noStrik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3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rm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TÍCH NGUYÊN NHÂN GỐC RỄ (5 Whys)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15185"/>
              </p:ext>
            </p:extLst>
          </p:nvPr>
        </p:nvGraphicFramePr>
        <p:xfrm>
          <a:off x="533399" y="804127"/>
          <a:ext cx="11048998" cy="5357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82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984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021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98208"/>
                <a:gridCol w="21975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5069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TT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Nội dung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Why 1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Why 2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Why 3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Why </a:t>
                      </a: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0670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 (Ép</a:t>
                      </a:r>
                      <a:r>
                        <a:rPr lang="vi-VN" sz="20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 nhựa)</a:t>
                      </a:r>
                    </a:p>
                    <a:p>
                      <a:pPr algn="ctr" fontAlgn="ctr"/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Thời gian thao tác kéo dài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Một số máy </a:t>
                      </a: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phải </a:t>
                      </a:r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thao tác đóng mở cửa, lấy sản phẩm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Các máy này chưa trang bị robot </a:t>
                      </a: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lấy SP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2947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Lao động</a:t>
                      </a:r>
                      <a:r>
                        <a:rPr lang="vi-VN" sz="20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thủ công cấp liệu máy nhựa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Cường</a:t>
                      </a:r>
                      <a:r>
                        <a:rPr lang="vi-VN" sz="20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độ lao động của CNVH cao, không làm kịp 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Chưa trang bị máy hút nhựa (cấp</a:t>
                      </a:r>
                      <a:r>
                        <a:rPr lang="vi-VN" sz="20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liệu tự động)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 </a:t>
                      </a:r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số chi tiết </a:t>
                      </a: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dùng màu </a:t>
                      </a: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bột,  </a:t>
                      </a:r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không thuận lợi khi </a:t>
                      </a: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hút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639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Cần thời gian gọt </a:t>
                      </a: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bavia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 Mặt phân khuôn ép nhựa không đủ </a:t>
                      </a:r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kín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Tuổi</a:t>
                      </a:r>
                      <a:r>
                        <a:rPr lang="vi-VN" sz="20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thọ khuôn không đảm bảo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Phương pháp</a:t>
                      </a:r>
                      <a:r>
                        <a:rPr lang="vi-VN" sz="20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sửa chữa chưa phù hợp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412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Thông số công nghệ không phù hợp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Tốc</a:t>
                      </a:r>
                      <a:r>
                        <a:rPr lang="vi-VN" sz="20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độ áp lực đóng khuôn và bơm keo cao</a:t>
                      </a:r>
                      <a:endParaRPr lang="vi-VN" sz="20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884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rm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TÍCH NGUYÊN NHÂN GỐC RỄ (5 Whys)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949329"/>
              </p:ext>
            </p:extLst>
          </p:nvPr>
        </p:nvGraphicFramePr>
        <p:xfrm>
          <a:off x="838200" y="1219201"/>
          <a:ext cx="10363200" cy="4068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87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37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062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944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1648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Nội dung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Why 1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Why 2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319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3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u="none" strike="noStrike">
                          <a:effectLst/>
                        </a:rPr>
                        <a:t> (Ép</a:t>
                      </a:r>
                      <a:r>
                        <a:rPr lang="vi-VN" sz="2000" u="none" strike="noStrike" baseline="0">
                          <a:effectLst/>
                        </a:rPr>
                        <a:t> nhựa)</a:t>
                      </a:r>
                    </a:p>
                    <a:p>
                      <a:pPr algn="ctr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vi-VN" sz="2000" u="none" strike="noStrike">
                        <a:effectLst/>
                      </a:endParaRPr>
                    </a:p>
                    <a:p>
                      <a:pPr algn="ctr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Thời gian thao tác kéo dài</a:t>
                      </a:r>
                    </a:p>
                    <a:p>
                      <a:pPr algn="ctr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Cần thời gian  cắt cuống keo sản phẩm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Một số khuôn chưa tách đuôi keo tự động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4934">
                <a:tc vMerge="1">
                  <a:txBody>
                    <a:bodyPr/>
                    <a:lstStyle/>
                    <a:p>
                      <a:pPr algn="ctr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Năng suất dây chuyền lắp ráp phích 2035N6 thấp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Sử dụng lao động thủ công  đóng gói sản phẩm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solidFill>
                            <a:schemeClr val="tx1"/>
                          </a:solidFill>
                          <a:effectLst/>
                        </a:rPr>
                        <a:t>Chưa </a:t>
                      </a:r>
                      <a:r>
                        <a:rPr lang="vi-VN" sz="2000" u="none" strike="noStrike">
                          <a:effectLst/>
                        </a:rPr>
                        <a:t>ứng dụng đưa thiết bị tự động vào hỗ trợ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99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095" y="-52137"/>
            <a:ext cx="12192000" cy="68580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602"/>
            <a:ext cx="10515599" cy="617008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Calibri (Body)"/>
                <a:cs typeface="Calibri Light" panose="020F0302020204030204" pitchFamily="34" charset="0"/>
              </a:rPr>
              <a:t>Lý</a:t>
            </a:r>
            <a:r>
              <a:rPr lang="en-US" sz="3200" b="1" dirty="0">
                <a:latin typeface="Calibri (Body)"/>
                <a:cs typeface="Calibri Light" panose="020F0302020204030204" pitchFamily="34" charset="0"/>
              </a:rPr>
              <a:t> do </a:t>
            </a:r>
            <a:r>
              <a:rPr lang="en-US" sz="3200" b="1" dirty="0" err="1">
                <a:latin typeface="Calibri (Body)"/>
                <a:cs typeface="Calibri Light" panose="020F0302020204030204" pitchFamily="34" charset="0"/>
              </a:rPr>
              <a:t>triển</a:t>
            </a:r>
            <a:r>
              <a:rPr lang="en-US" sz="32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latin typeface="Calibri (Body)"/>
                <a:cs typeface="Calibri Light" panose="020F0302020204030204" pitchFamily="34" charset="0"/>
              </a:rPr>
              <a:t>khai</a:t>
            </a:r>
            <a:r>
              <a:rPr lang="en-US" sz="32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latin typeface="Calibri (Body)"/>
                <a:cs typeface="Calibri Light" panose="020F0302020204030204" pitchFamily="34" charset="0"/>
              </a:rPr>
              <a:t>dự</a:t>
            </a:r>
            <a:r>
              <a:rPr lang="en-US" sz="3200" b="1" dirty="0">
                <a:latin typeface="Calibri (Body)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latin typeface="Calibri (Body)"/>
                <a:cs typeface="Calibri Light" panose="020F0302020204030204" pitchFamily="34" charset="0"/>
              </a:rPr>
              <a:t>án</a:t>
            </a:r>
            <a:endParaRPr lang="en-US" sz="3200" b="1" dirty="0">
              <a:latin typeface="Calibri (Body)"/>
              <a:cs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65748" y="228600"/>
            <a:ext cx="12039600" cy="67056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149968"/>
              </p:ext>
            </p:extLst>
          </p:nvPr>
        </p:nvGraphicFramePr>
        <p:xfrm>
          <a:off x="6392779" y="1960702"/>
          <a:ext cx="35814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18626"/>
              </p:ext>
            </p:extLst>
          </p:nvPr>
        </p:nvGraphicFramePr>
        <p:xfrm>
          <a:off x="1524000" y="2035704"/>
          <a:ext cx="41910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 txBox="1">
            <a:spLocks/>
          </p:cNvSpPr>
          <p:nvPr/>
        </p:nvSpPr>
        <p:spPr>
          <a:xfrm>
            <a:off x="878305" y="914400"/>
            <a:ext cx="10515599" cy="617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Tỷ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trọng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doanh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vi-VN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thu,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sản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lượng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phích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hoàn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chỉnh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phụ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tùng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năm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2807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rm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TÍCH NGUYÊN NHÂN GỐC RỄ (5 Whys)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199051"/>
              </p:ext>
            </p:extLst>
          </p:nvPr>
        </p:nvGraphicFramePr>
        <p:xfrm>
          <a:off x="838200" y="1219201"/>
          <a:ext cx="10515601" cy="4004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96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923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01648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Nội dung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Why 1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Why 2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Why 3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129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4</a:t>
                      </a:r>
                    </a:p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 (vỏ</a:t>
                      </a:r>
                      <a:r>
                        <a:rPr lang="vi-VN" sz="2000" u="none" strike="noStrike" baseline="0">
                          <a:effectLst/>
                        </a:rPr>
                        <a:t> phích KL)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vi-VN" sz="2000"/>
                        <a:t> Dây chuyền vỏ phích xuất khẩu sử dụng lao động thủ công nhiều bước từ pha cắt, dập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Tx/>
                        <a:buNone/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Sử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dụng inox khổ rộng 1219 mm </a:t>
                      </a:r>
                      <a:endParaRPr lang="vi-VN" sz="2000" b="0" i="0" u="none" strike="noStrike" baseline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Pha cắt từ cuộn ra tấm 860 * 1219</a:t>
                      </a:r>
                    </a:p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Cắt tấm nhỏ 860 * 300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Nguồn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cung cấp vật tư không có sẵn inox khổ 300 mm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Chưa chủ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động tìm kiếm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023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Công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nghệ pha 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cắt, dập  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thủ công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mtClean="0"/>
                        <a:t>Chưa áp</a:t>
                      </a:r>
                      <a:r>
                        <a:rPr lang="vi-VN" baseline="0" smtClean="0"/>
                        <a:t> dụng tự động hóa, liên hoàn khâu cắt, dập</a:t>
                      </a:r>
                      <a:endParaRPr lang="vi-VN"/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 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992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914400"/>
          </a:xfrm>
        </p:spPr>
        <p:txBody>
          <a:bodyPr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 HOẠCH HÀNH ĐỘNG THỰC HIỆN CÁC GIẢI PHÁP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Update </a:t>
            </a:r>
            <a:fld id="{4AF49253-9401-422C-B706-5DF50CD5CF06}" type="datetime1">
              <a:rPr lang="en-US" smtClean="0"/>
              <a:t>10/27/2020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36639" y="1828800"/>
            <a:ext cx="11125200" cy="3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DE" altLang="en-US" sz="2400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074285"/>
              </p:ext>
            </p:extLst>
          </p:nvPr>
        </p:nvGraphicFramePr>
        <p:xfrm>
          <a:off x="636639" y="838201"/>
          <a:ext cx="10945761" cy="496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1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39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440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5520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Chương trình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Giải pháp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Mục tiêu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Thực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hiện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Thời gian hoàn thành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5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1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Chương trình layout mặt bằng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Bố trí lại máy ép nhựa 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Bố trí lại  máy ép nhựa, tạo dòng chảy SP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Tăng Ngọc Phú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31/03/2020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1888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Lắp đặt, vận hành hệ thống </a:t>
                      </a:r>
                      <a:r>
                        <a:rPr lang="vi-VN" sz="2000" u="none" strike="noStrike" smtClean="0">
                          <a:effectLst/>
                        </a:rPr>
                        <a:t>cầu</a:t>
                      </a:r>
                      <a:r>
                        <a:rPr lang="vi-VN" sz="2000" u="none" strike="noStrike" baseline="0" smtClean="0">
                          <a:effectLst/>
                        </a:rPr>
                        <a:t> trục &amp; </a:t>
                      </a:r>
                      <a:r>
                        <a:rPr lang="vi-VN" sz="2000" u="none" strike="noStrike" smtClean="0">
                          <a:effectLst/>
                        </a:rPr>
                        <a:t>băng </a:t>
                      </a:r>
                      <a:r>
                        <a:rPr lang="vi-VN" sz="2000" u="none" strike="noStrike">
                          <a:effectLst/>
                        </a:rPr>
                        <a:t>tải cho máy 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Giảm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TG thay khuôn . Giảm TG di chuyển, lấy SP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Tăng Ngọc Phú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20/04/2020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776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Sửa chữa và cải tiến khuôn 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Cải tiến khuôn ép nhựa và hệ thống làm mát - Giảm thời gian làm mát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 smtClean="0">
                          <a:effectLst/>
                        </a:rPr>
                        <a:t>Thực</a:t>
                      </a:r>
                      <a:r>
                        <a:rPr lang="vi-VN" sz="2000" u="none" strike="noStrike" baseline="0" smtClean="0">
                          <a:effectLst/>
                        </a:rPr>
                        <a:t> hiện 20 khuôn. </a:t>
                      </a:r>
                      <a:r>
                        <a:rPr lang="vi-VN" sz="2000" u="none" strike="noStrike" smtClean="0">
                          <a:effectLst/>
                        </a:rPr>
                        <a:t>Tăng </a:t>
                      </a:r>
                      <a:r>
                        <a:rPr lang="vi-VN" sz="2000" u="none" strike="noStrike">
                          <a:effectLst/>
                        </a:rPr>
                        <a:t>3-4% </a:t>
                      </a:r>
                      <a:r>
                        <a:rPr lang="vi-VN" sz="2000" u="none" strike="noStrike" smtClean="0">
                          <a:effectLst/>
                        </a:rPr>
                        <a:t>NS toàn</a:t>
                      </a:r>
                      <a:r>
                        <a:rPr lang="vi-VN" sz="2000" u="none" strike="noStrike" baseline="0" smtClean="0">
                          <a:effectLst/>
                        </a:rPr>
                        <a:t> khâu </a:t>
                      </a:r>
                      <a:r>
                        <a:rPr lang="vi-VN" sz="2000" u="none" strike="noStrike" smtClean="0">
                          <a:effectLst/>
                        </a:rPr>
                        <a:t>ép </a:t>
                      </a:r>
                      <a:r>
                        <a:rPr lang="vi-VN" sz="2000" u="none" strike="noStrike">
                          <a:effectLst/>
                        </a:rPr>
                        <a:t>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Nguyễn Tài Hùng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30/06/2020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619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Sửa chữa khuôn ép nhựa, triệt tiêu bavia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Giảm 80% thời gian gọt </a:t>
                      </a:r>
                      <a:r>
                        <a:rPr lang="vi-VN" sz="2000" u="none" strike="noStrike" smtClean="0">
                          <a:effectLst/>
                        </a:rPr>
                        <a:t>bavia của</a:t>
                      </a:r>
                      <a:r>
                        <a:rPr lang="vi-VN" sz="2000" u="none" strike="noStrike" baseline="0" smtClean="0">
                          <a:effectLst/>
                        </a:rPr>
                        <a:t> 20 khuôn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Nguyễn Tài Hùng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30/06/2020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5202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Cải tiến khuôn ép nhựa - Tách đuôi keo tự động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Giảm 50% số khuôn còn phải cắt đuôi keo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Nguyễn Tài Hùng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30/06/2020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9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rm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 HOẠCH HÀNH ĐỘNG THỰC HIỆN CÁC GIẢI PHÁP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5932791"/>
              </p:ext>
            </p:extLst>
          </p:nvPr>
        </p:nvGraphicFramePr>
        <p:xfrm>
          <a:off x="914400" y="914399"/>
          <a:ext cx="10896600" cy="5105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06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021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960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Chương trình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Giải pháp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Mục tiêu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Thực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hiện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Thời gian hoàn thành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34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3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Bổ sung thiết bị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Bổ sung băng tải dẫn PT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Lắp đặt đưa vào vận hành hệ thống băng tải cho máy 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Tăng Ngọc Phú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20/04/2020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775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Bổ sung robot cho máy 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100% máy ép nhựa được lắp đặt robot lấy SP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Dương Quốc Hưng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30/05/2020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Bổ sung máy hút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100% máy ép nhựa được lắp đặt máy hút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Dương Quốc Hưng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30/04/2020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14449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4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Chuẩn hóa thông số ép nhựa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 smtClean="0">
                          <a:effectLst/>
                        </a:rPr>
                        <a:t>Ban hành </a:t>
                      </a:r>
                      <a:r>
                        <a:rPr lang="vi-VN" sz="2000" u="none" strike="noStrike">
                          <a:effectLst/>
                        </a:rPr>
                        <a:t>quy định thông số chuẩn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Đảm bảo ổn định NSCL</a:t>
                      </a:r>
                      <a:br>
                        <a:rPr lang="vi-VN" sz="2000" u="none" strike="noStrike">
                          <a:effectLst/>
                        </a:rPr>
                      </a:br>
                      <a:r>
                        <a:rPr lang="vi-VN" sz="2000" u="none" strike="noStrike">
                          <a:effectLst/>
                        </a:rPr>
                        <a:t>Duy trì chất lượng  khuôn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Đỗ Kiên Cường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30/06/2020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470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rm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 HOẠCH HÀNH ĐỘNG THỰC HIỆN CÁC GIẢI PHÁP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16083"/>
              </p:ext>
            </p:extLst>
          </p:nvPr>
        </p:nvGraphicFramePr>
        <p:xfrm>
          <a:off x="685799" y="990600"/>
          <a:ext cx="11277601" cy="541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198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971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343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878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TT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Chương trình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Giải pháp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Mục tiêu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Thực hiện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Thời gian hoàn thành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5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Cân bằng năng </a:t>
                      </a:r>
                      <a:r>
                        <a:rPr lang="vi-VN" sz="2000" u="none" strike="noStrike" smtClean="0">
                          <a:effectLst/>
                        </a:rPr>
                        <a:t>lực khâu</a:t>
                      </a:r>
                      <a:r>
                        <a:rPr lang="vi-VN" sz="2000" u="none" strike="noStrike" baseline="0" smtClean="0">
                          <a:effectLst/>
                        </a:rPr>
                        <a:t> ép nhựa</a:t>
                      </a:r>
                      <a:r>
                        <a:rPr lang="vi-VN" sz="2000" u="none" strike="noStrike" smtClean="0">
                          <a:effectLst/>
                        </a:rPr>
                        <a:t>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Bố trí các khuôn ép nhựa lên các máy phù hợp phân công lao động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Năng suất khâu ép phụ tùng nhựa tăng 15% so Q4.2019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Đỗ Kiên Cường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30/04/2020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0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6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Tăng NS dây lắp ráp phích 2035N6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Chương trình TPM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Năng suất ép thân phích 2035N6 máy 4 tăng 10%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Dương Quốc Hưng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30/07/2020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668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Chương trình tự động hóa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Giảm 01 lao động đóng gói </a:t>
                      </a:r>
                      <a:r>
                        <a:rPr lang="vi-VN" sz="2000" u="none" strike="noStrike" smtClean="0">
                          <a:effectLst/>
                        </a:rPr>
                        <a:t> </a:t>
                      </a:r>
                      <a:r>
                        <a:rPr lang="vi-VN" sz="2000" u="none" strike="noStrike">
                          <a:effectLst/>
                        </a:rPr>
                        <a:t>phích 2035N6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Nguyễn Quang Huy B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u="none" strike="noStrike">
                          <a:effectLst/>
                        </a:rPr>
                        <a:t> </a:t>
                      </a:r>
                      <a:r>
                        <a:rPr lang="vi-VN" sz="2000" u="none" strike="noStrike" smtClean="0">
                          <a:effectLst/>
                        </a:rPr>
                        <a:t>30/7/2020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smtClean="0">
                          <a:effectLst/>
                        </a:rPr>
                        <a:t>Cân bằng năng lực </a:t>
                      </a:r>
                      <a:r>
                        <a:rPr lang="vi-VN" sz="2000" u="none" strike="noStrike" baseline="0" smtClean="0">
                          <a:effectLst/>
                        </a:rPr>
                        <a:t>vỏ KL phích 1040TS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Liên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hoàn khâu vỏ KL và LR phích: giảm lao động bốc xếp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Tăng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NS 25% so mốc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Trần</a:t>
                      </a:r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Văn Kiên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u="none" strike="noStrike" smtClean="0">
                          <a:effectLst/>
                        </a:rPr>
                        <a:t>30/7/2020</a:t>
                      </a:r>
                      <a:endParaRPr lang="vi-VN" sz="20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ctr"/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437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rm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 HOẠCH HÀNH ĐỘNG THỰC HIỆN CÁC GIẢI PHÁP</a:t>
            </a:r>
            <a:endParaRPr lang="vi-VN" sz="28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157457"/>
              </p:ext>
            </p:extLst>
          </p:nvPr>
        </p:nvGraphicFramePr>
        <p:xfrm>
          <a:off x="685799" y="990600"/>
          <a:ext cx="11277600" cy="5267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198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971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343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878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TT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Chương trình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Giải pháp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Mục tiêu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Thực hiện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Thời gian hoàn thành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000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Tự động hóa khâu dập Termolar 1.8L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Tìm nguồn cung cấp vật tư có khổ rộng 300 mm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Sử dụng inox khổ rộng 300mm thay cho khổ 1219mm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P. KDVT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28/02/2020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430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600"/>
                        <a:buFont typeface="Arial"/>
                        <a:buChar char=" "/>
                      </a:pP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Cải tiến khuôn dập </a:t>
                      </a:r>
                      <a:b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Chế tạo bộ thu đề xê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Dập khuôn đơn, xác định công nghệ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Đỗ Kiên Cường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25/03/2020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Đầu tư khuôn dập thứ 2</a:t>
                      </a:r>
                      <a:b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Bố trí phối ghép 2 máy dập liên hoàn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Đủ thiết bị đưa vào hiệu chỉnh 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Đỗ Kiên Cường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30/7/2020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478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Hoàn thiện công nghệ,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Áp dụng dập tự động vỏ XK Termolar 1.8L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Đỗ Kiên Cường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05/9/2020</a:t>
                      </a:r>
                      <a:endParaRPr lang="vi-V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327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9525000" cy="63976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KẾT QUẢ THỰC HIỆN CÁC CHƯƠNG TRÌNH</a:t>
            </a:r>
            <a:endParaRPr lang="vi-VN" sz="28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397588"/>
              </p:ext>
            </p:extLst>
          </p:nvPr>
        </p:nvGraphicFramePr>
        <p:xfrm>
          <a:off x="990600" y="990601"/>
          <a:ext cx="10515600" cy="4804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/>
                <a:gridCol w="1600200"/>
                <a:gridCol w="3200400"/>
                <a:gridCol w="3269592"/>
                <a:gridCol w="1683408"/>
              </a:tblGrid>
              <a:tr h="609599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TT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Chương trình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Giải pháp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Mục tiêu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Kết quả </a:t>
                      </a:r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30/9/2020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4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Chương trình layout mặt bằng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Bố trí lại máy ép nhựa  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Bố trí lại  máy ép nhựa, tạo dòng chảy SP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477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Lắp đặt, vận hành hệ thống băng tải cho máy ép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Công nhân vận hành không phải di chuyển lấy SP rơi tự động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79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Sửa chữa và cải tiến khuôn ép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Cải tiến khuôn ép nhựa và hệ thống làm mát - Giảm thời gian làm mát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vi-VN" sz="1800" b="1" u="none" strike="noStrike" baseline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hiện 20 khuôn.</a:t>
                      </a:r>
                    </a:p>
                    <a:p>
                      <a:pPr algn="l" fontAlgn="ctr"/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Tăng </a:t>
                      </a:r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3-4% </a:t>
                      </a:r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NS máy </a:t>
                      </a:r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ép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Thực hiện  4/20 khuôn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79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Sửa chữa khuôn ép nhựa, triệt tiêu bavia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Giảm 80% thời gian gọt bavia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Thực hiện  10/20 khuôn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79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Cải tiến khuôn ép nhựa - Tách đuôi keo tự động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Giảm 50% số khuôn còn phải cắt đuôi keo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Thực hiện  2/18 khuôn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491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9753600" cy="63976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KẾT QUẢ THỰC HIỆN CÁC CHƯƠNG TRÌNH</a:t>
            </a:r>
            <a:endParaRPr lang="vi-VN" sz="2800">
              <a:solidFill>
                <a:schemeClr val="tx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21274"/>
              </p:ext>
            </p:extLst>
          </p:nvPr>
        </p:nvGraphicFramePr>
        <p:xfrm>
          <a:off x="685800" y="1219201"/>
          <a:ext cx="10896601" cy="4960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1905000"/>
                <a:gridCol w="3200400"/>
                <a:gridCol w="3437200"/>
                <a:gridCol w="1744401"/>
              </a:tblGrid>
              <a:tr h="65062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TT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Chương trình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Giải pháp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Mục tiêu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Kết quả </a:t>
                      </a:r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30/9/2020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47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Bổ sung thiết bị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Bổ </a:t>
                      </a:r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sungcầu</a:t>
                      </a:r>
                      <a:r>
                        <a:rPr lang="vi-VN" sz="1800" b="1" u="none" strike="noStrike" baseline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trục lên khuôn &amp; </a:t>
                      </a:r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băng tải dẫn PT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Lắp đặt đưa vào vận hành hệ thống </a:t>
                      </a:r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cầu</a:t>
                      </a:r>
                      <a:r>
                        <a:rPr lang="vi-VN" sz="1800" b="1" u="none" strike="noStrike" baseline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trục &amp; </a:t>
                      </a:r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băng </a:t>
                      </a:r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tải cho máy ép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870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Bổ sung robot cho máy ép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 máy ép nhựa được lắp đặt robot lấy SP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478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Bổ sung máy hút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 máy ép nhựa được lắp đặt máy hút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Thực hiện 3/17 máy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4637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Chuẩn hóa thông số ép nhựa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Hiệu chỉnh, ban hành quy định thông số chuẩn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Đảm bảo ổn định NSCL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323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448800" cy="71596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KẾT QUẢ THỰC HIỆN CÁC CHƯƠNG TRÌNH</a:t>
            </a:r>
            <a:endParaRPr lang="vi-VN" sz="2800">
              <a:solidFill>
                <a:srgbClr val="0033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051856"/>
              </p:ext>
            </p:extLst>
          </p:nvPr>
        </p:nvGraphicFramePr>
        <p:xfrm>
          <a:off x="1219201" y="1447798"/>
          <a:ext cx="10210799" cy="4724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399"/>
                <a:gridCol w="1905000"/>
                <a:gridCol w="2743200"/>
                <a:gridCol w="3013587"/>
                <a:gridCol w="1634613"/>
              </a:tblGrid>
              <a:tr h="78740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TT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Chương trình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Giải pháp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Mục tiêu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Kết quả </a:t>
                      </a:r>
                      <a:r>
                        <a:rPr lang="vi-VN" sz="1800" b="1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30/9/2020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10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Cân bằng năng lực 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Bố trí các khuôn ép nhựa lên các máy phù hợp phân công lao động 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Năng suất khâu ép phụ tùng nhựa tăng 15% so Q4.2019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Đang thực hiện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8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Tăng NS dây lắp ráp phích 2035N6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Chương trình TPM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Năng suất ép thân phích 2035N6 máy 4 tăng 10%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1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Chương trình tự động hóa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Giảm 01 lao động đóng gói trên dây chuyền lắp ráp phích 2035N6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Chưa thực hiện</a:t>
                      </a:r>
                      <a:endParaRPr lang="vi-VN" sz="1800" b="1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4061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9982200" cy="48736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KẾT QUẢ THỰC HIỆN CÁC CHƯƠNG TRÌNH</a:t>
            </a:r>
            <a:endParaRPr lang="vi-VN" sz="3200">
              <a:solidFill>
                <a:srgbClr val="0033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223843"/>
              </p:ext>
            </p:extLst>
          </p:nvPr>
        </p:nvGraphicFramePr>
        <p:xfrm>
          <a:off x="457201" y="914400"/>
          <a:ext cx="11277598" cy="5124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599"/>
                <a:gridCol w="1752600"/>
                <a:gridCol w="3352800"/>
                <a:gridCol w="3376206"/>
                <a:gridCol w="1805393"/>
              </a:tblGrid>
              <a:tr h="70050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TT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Chương trình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Giải pháp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Mục tiêu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Kết quả </a:t>
                      </a:r>
                      <a:r>
                        <a:rPr lang="vi-VN" sz="1800" b="1" u="none" strike="noStrike" baseline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vi-VN" sz="1800" b="1" u="none" strike="noStrike" smtClean="0">
                          <a:solidFill>
                            <a:schemeClr val="tx2"/>
                          </a:solidFill>
                          <a:effectLst/>
                        </a:rPr>
                        <a:t>30/9/2020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386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i="0" u="none" strike="noStrike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u="none" strike="noStrike" smtClean="0">
                          <a:solidFill>
                            <a:schemeClr val="tx2"/>
                          </a:solidFill>
                          <a:effectLst/>
                        </a:rPr>
                        <a:t>Cân bằng năng lực </a:t>
                      </a:r>
                      <a:r>
                        <a:rPr lang="vi-VN" sz="2000" b="1" u="none" strike="noStrike" baseline="0" smtClean="0">
                          <a:solidFill>
                            <a:schemeClr val="tx2"/>
                          </a:solidFill>
                          <a:effectLst/>
                        </a:rPr>
                        <a:t>vỏ KL phích 1040TS</a:t>
                      </a:r>
                      <a:endParaRPr lang="vi-VN" sz="20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vi-VN" sz="2000" b="1" i="0" u="none" strike="noStrike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Liên</a:t>
                      </a:r>
                      <a:r>
                        <a:rPr lang="vi-VN" sz="2000" b="1" i="0" u="none" strike="noStrike" baseline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 hoàn khâu vỏ KL và LR phích: giảm lao động bốc xếp</a:t>
                      </a:r>
                    </a:p>
                    <a:p>
                      <a:pPr marL="342900" indent="-342900" algn="l" fontAlgn="ctr">
                        <a:buFontTx/>
                        <a:buChar char="-"/>
                      </a:pPr>
                      <a:r>
                        <a:rPr lang="vi-VN" sz="2000" b="1" i="0" u="none" strike="noStrike" baseline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Cân bằng dây chuyền</a:t>
                      </a:r>
                      <a:endParaRPr lang="vi-VN" sz="20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2000" b="1" i="0" u="none" strike="noStrike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Tăng</a:t>
                      </a:r>
                      <a:r>
                        <a:rPr lang="vi-VN" sz="2000" b="1" i="0" u="none" strike="noStrike" baseline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 NS dây chuyền vỏ phích 1040TS:  25% so mốc</a:t>
                      </a:r>
                      <a:endParaRPr lang="vi-VN" sz="20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i="0" u="none" strike="noStrike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Năng</a:t>
                      </a:r>
                      <a:r>
                        <a:rPr lang="vi-VN" sz="1800" b="1" i="0" u="none" strike="noStrike" baseline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 suất tăng 15% so mốc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16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smtClean="0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Tự động hóa khâu dập Termolar 1.8L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Tìm nguồn cung cấp vật tư có khổ rộng 300 mm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Sử dụng inox khổ rộng 300mm thay cho khổ 1219mm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50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600"/>
                        <a:buFont typeface="Arial"/>
                        <a:buChar char=" "/>
                      </a:pPr>
                      <a:r>
                        <a:rPr lang="vi-VN" sz="20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Cải tiến khuôn dập </a:t>
                      </a:r>
                      <a:br>
                        <a:rPr lang="vi-VN" sz="20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</a:br>
                      <a:r>
                        <a:rPr lang="vi-VN" sz="20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 Chế tạo bộ thu đề xê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1" u="none" strike="noStrike" baseline="0" smtClean="0">
                          <a:solidFill>
                            <a:schemeClr val="tx2"/>
                          </a:solidFill>
                          <a:effectLst/>
                        </a:rPr>
                        <a:t>Dập tự động 1 khuôn xác định công nghệ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50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 Đầu tư khuôn dập thứ 2</a:t>
                      </a:r>
                      <a:br>
                        <a:rPr lang="vi-VN" sz="20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</a:br>
                      <a:r>
                        <a:rPr lang="vi-VN" sz="20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 Bố trí phối ghép 2 máy dập liên hoàn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r>
                        <a:rPr lang="vi-VN" sz="1800" b="1" u="none" strike="noStrike" smtClean="0">
                          <a:solidFill>
                            <a:schemeClr val="tx2"/>
                          </a:solidFill>
                          <a:effectLst/>
                        </a:rPr>
                        <a:t>Bổ sung đủ thiết bị </a:t>
                      </a:r>
                      <a:endParaRPr lang="vi-VN" sz="1800" b="1" i="0" u="none" strike="noStrike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l" fontAlgn="ctr"/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u="none" strike="noStrike">
                          <a:solidFill>
                            <a:schemeClr val="tx2"/>
                          </a:solidFill>
                          <a:effectLst/>
                        </a:rPr>
                        <a:t>Đã hoàn thành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41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2000" b="1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 Hoàn thiện công nghệ,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1" u="none" strike="noStrike" smtClean="0">
                          <a:solidFill>
                            <a:schemeClr val="tx2"/>
                          </a:solidFill>
                          <a:effectLst/>
                        </a:rPr>
                        <a:t>Áp dụng dập tự động vỏ XK Termolar 1.8L vào</a:t>
                      </a:r>
                      <a:r>
                        <a:rPr lang="vi-VN" sz="1800" b="1" u="none" strike="noStrike" baseline="0" smtClean="0">
                          <a:solidFill>
                            <a:schemeClr val="tx2"/>
                          </a:solidFill>
                          <a:effectLst/>
                        </a:rPr>
                        <a:t> SX đại trà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800" b="1" i="0" u="none" strike="noStrike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Năng</a:t>
                      </a:r>
                      <a:r>
                        <a:rPr lang="vi-VN" sz="1800" b="1" i="0" u="none" strike="noStrike" baseline="0" smtClean="0">
                          <a:solidFill>
                            <a:schemeClr val="tx2"/>
                          </a:solidFill>
                          <a:effectLst/>
                          <a:latin typeface="Arial"/>
                        </a:rPr>
                        <a:t> suất tăng 14%</a:t>
                      </a:r>
                      <a:endParaRPr lang="vi-VN" sz="1800" b="1" i="0" u="none" strike="noStrike">
                        <a:solidFill>
                          <a:schemeClr val="tx2"/>
                        </a:solidFill>
                        <a:effectLst/>
                        <a:latin typeface="Arial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004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  <a:solidFill>
            <a:srgbClr val="92D050"/>
          </a:solidFill>
        </p:spPr>
        <p:txBody>
          <a:bodyPr lIns="108000" tIns="432000">
            <a:normAutofit fontScale="90000"/>
          </a:bodyPr>
          <a:lstStyle/>
          <a:p>
            <a:r>
              <a:rPr lang="vi-VN" b="1">
                <a:solidFill>
                  <a:srgbClr val="0033CC"/>
                </a:solidFill>
              </a:rPr>
              <a:t>Hiệu quả dập tự động Termolar 1.8L</a:t>
            </a:r>
            <a:r>
              <a:rPr lang="vi-VN" b="1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vi-VN" b="1">
                <a:solidFill>
                  <a:schemeClr val="tx2">
                    <a:lumMod val="75000"/>
                  </a:schemeClr>
                </a:solidFill>
              </a:rPr>
            </a:br>
            <a:endParaRPr lang="vi-VN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627435"/>
              </p:ext>
            </p:extLst>
          </p:nvPr>
        </p:nvGraphicFramePr>
        <p:xfrm>
          <a:off x="914401" y="879707"/>
          <a:ext cx="5727700" cy="5597293"/>
        </p:xfrm>
        <a:graphic>
          <a:graphicData uri="http://schemas.openxmlformats.org/drawingml/2006/table">
            <a:tbl>
              <a:tblPr/>
              <a:tblGrid>
                <a:gridCol w="609600"/>
                <a:gridCol w="927100"/>
                <a:gridCol w="723900"/>
                <a:gridCol w="723900"/>
                <a:gridCol w="685800"/>
                <a:gridCol w="685800"/>
                <a:gridCol w="685800"/>
                <a:gridCol w="685800"/>
              </a:tblGrid>
              <a:tr h="508975"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Hiệu quả tăng </a:t>
                      </a:r>
                      <a:r>
                        <a:rPr lang="vi-VN" sz="20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năng suất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518848"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Dập thủ công (trước cải tiến)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Dập liên hoàn (sau cải tiến)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027756">
                <a:tc>
                  <a:txBody>
                    <a:bodyPr/>
                    <a:lstStyle/>
                    <a:p>
                      <a:pPr algn="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Vị trí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Số LĐ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 (SP/ ng/ giờ)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TG cho 1 SP (giây)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Số LĐ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 (SP/ ng/ giờ)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TG cho 1SP (giây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101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Cắt 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1950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101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Cắt 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101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Dập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101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Dây 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101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Dây 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518848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Ghép dây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34101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Tổng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518848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vi-V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 (SP/ người/ ngày)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246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281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Tăng NSLĐ (%)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14,2%</a:t>
                      </a:r>
                    </a:p>
                  </a:txBody>
                  <a:tcPr marL="36000" marR="36000" marT="36000" marB="36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556922"/>
              </p:ext>
            </p:extLst>
          </p:nvPr>
        </p:nvGraphicFramePr>
        <p:xfrm>
          <a:off x="7086600" y="990599"/>
          <a:ext cx="4648200" cy="5415399"/>
        </p:xfrm>
        <a:graphic>
          <a:graphicData uri="http://schemas.openxmlformats.org/drawingml/2006/table">
            <a:tbl>
              <a:tblPr/>
              <a:tblGrid>
                <a:gridCol w="599231"/>
                <a:gridCol w="1785209"/>
                <a:gridCol w="1148525"/>
                <a:gridCol w="1115235"/>
              </a:tblGrid>
              <a:tr h="54101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Hiệu quả tiết kiệm vật </a:t>
                      </a:r>
                      <a:r>
                        <a:rPr lang="vi-VN" sz="20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tư</a:t>
                      </a:r>
                      <a:endParaRPr lang="vi-VN" sz="2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09261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TT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Hạng mục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Dập thủ công (trước cải tiến)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Dập liên hoàn (sau cải tiến)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58386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Chiều dài 2 SP (mm)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860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840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3567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Chiều rộng (mm)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303</a:t>
                      </a:r>
                      <a:endParaRPr lang="vi-VN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3567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Dày (mm)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0,30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0,30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3567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Thể tích (mm3)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39087</a:t>
                      </a:r>
                      <a:endParaRPr lang="vi-VN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37800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3567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Khối lượng riêng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0,0079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0,0079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58386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Trọng lượng (g/SP)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308,8</a:t>
                      </a:r>
                      <a:endParaRPr lang="vi-VN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298,6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3567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Tiết kiệm (g/SP)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11,19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3567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Giảm chi phí </a:t>
                      </a:r>
                      <a:r>
                        <a:rPr lang="vi-VN" sz="1600" b="1" i="0" u="none" strike="noStrike" smtClean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(đồng</a:t>
                      </a:r>
                      <a:r>
                        <a:rPr lang="vi-VN" sz="1600" b="1" i="0" u="none" strike="noStrike" baseline="0" smtClean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1600" b="1" i="0" u="none" strike="noStrike" smtClean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/ </a:t>
                      </a:r>
                      <a:r>
                        <a:rPr lang="vi-VN" sz="1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SP)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 smtClean="0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520</a:t>
                      </a:r>
                      <a:endParaRPr lang="vi-VN" sz="1600" b="1" i="0" u="none" strike="noStrike">
                        <a:solidFill>
                          <a:srgbClr val="0070C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342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867"/>
            <a:ext cx="10820400" cy="563562"/>
          </a:xfrm>
        </p:spPr>
        <p:txBody>
          <a:bodyPr>
            <a:noAutofit/>
          </a:bodyPr>
          <a:lstStyle/>
          <a:p>
            <a:r>
              <a:rPr lang="vi-VN" sz="2800" dirty="0"/>
              <a:t>Phân tích mục tiêu tăng trưởng 2020 ngành Phích hoàn chỉnh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874670"/>
              </p:ext>
            </p:extLst>
          </p:nvPr>
        </p:nvGraphicFramePr>
        <p:xfrm>
          <a:off x="6248400" y="699029"/>
          <a:ext cx="48768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387495"/>
              </p:ext>
            </p:extLst>
          </p:nvPr>
        </p:nvGraphicFramePr>
        <p:xfrm>
          <a:off x="1219200" y="699029"/>
          <a:ext cx="46482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824261"/>
              </p:ext>
            </p:extLst>
          </p:nvPr>
        </p:nvGraphicFramePr>
        <p:xfrm>
          <a:off x="1227667" y="3945996"/>
          <a:ext cx="4648200" cy="1367613"/>
        </p:xfrm>
        <a:graphic>
          <a:graphicData uri="http://schemas.openxmlformats.org/drawingml/2006/table">
            <a:tbl>
              <a:tblPr/>
              <a:tblGrid>
                <a:gridCol w="1549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9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3179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Doanh thu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Tăng</a:t>
                      </a:r>
                      <a:r>
                        <a:rPr lang="vi-VN" sz="12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trưởng</a:t>
                      </a:r>
                    </a:p>
                    <a:p>
                      <a:pPr algn="ctr" fontAlgn="ctr"/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2019 so </a:t>
                      </a:r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Mục tiêu </a:t>
                      </a:r>
                    </a:p>
                    <a:p>
                      <a:pPr algn="ctr" fontAlgn="ctr"/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2020</a:t>
                      </a:r>
                      <a:r>
                        <a:rPr lang="vi-VN" sz="12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so </a:t>
                      </a:r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2019</a:t>
                      </a:r>
                      <a:endParaRPr lang="vi-V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395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Phích nội địa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395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Phích xuất khẩu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395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Phụ tùng phích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518988"/>
              </p:ext>
            </p:extLst>
          </p:nvPr>
        </p:nvGraphicFramePr>
        <p:xfrm>
          <a:off x="6265333" y="3945996"/>
          <a:ext cx="4876800" cy="1280160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Sản lượng tiêu thụ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Tăng</a:t>
                      </a:r>
                      <a:r>
                        <a:rPr lang="vi-VN" sz="12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trưởng</a:t>
                      </a:r>
                      <a:endParaRPr lang="vi-V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2019</a:t>
                      </a:r>
                      <a:r>
                        <a:rPr lang="vi-VN" sz="12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so </a:t>
                      </a:r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Mục tiêu </a:t>
                      </a:r>
                    </a:p>
                    <a:p>
                      <a:pPr algn="ctr" fontAlgn="ctr"/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2020</a:t>
                      </a:r>
                      <a:r>
                        <a:rPr lang="vi-VN" sz="12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</a:t>
                      </a:r>
                      <a:r>
                        <a:rPr lang="vi-VN" sz="12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2019</a:t>
                      </a:r>
                      <a:endParaRPr lang="vi-V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Phích nội địa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Phích xuất khẩu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158,5%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Phụ tùng phích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141,9%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982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6096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vi-VN" sz="2400" b="1" smtClean="0">
                <a:solidFill>
                  <a:srgbClr val="0033C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Bố trí lại mặt bằng khâu ép nhựa</a:t>
            </a:r>
            <a:endParaRPr lang="en-US" sz="2400" b="1" dirty="0">
              <a:solidFill>
                <a:srgbClr val="0033CC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2400"/>
              <a:t>Update </a:t>
            </a:r>
            <a:fld id="{4AF49253-9401-422C-B706-5DF50CD5CF06}" type="datetime1">
              <a:rPr lang="en-US" sz="2400" smtClean="0"/>
              <a:t>10/27/2020</a:t>
            </a:fld>
            <a:endParaRPr lang="en-US" sz="240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z="2400" smtClean="0"/>
              <a:pPr/>
              <a:t>50</a:t>
            </a:fld>
            <a:endParaRPr lang="en-US" sz="240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28800" y="609601"/>
            <a:ext cx="8305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de-DE" altLang="en-US" sz="2400" b="0" dirty="0">
              <a:solidFill>
                <a:srgbClr val="FF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812498"/>
              </p:ext>
            </p:extLst>
          </p:nvPr>
        </p:nvGraphicFramePr>
        <p:xfrm>
          <a:off x="838203" y="990602"/>
          <a:ext cx="4038596" cy="5135564"/>
        </p:xfrm>
        <a:graphic>
          <a:graphicData uri="http://schemas.openxmlformats.org/drawingml/2006/table">
            <a:tbl>
              <a:tblPr/>
              <a:tblGrid>
                <a:gridCol w="372428"/>
                <a:gridCol w="562604"/>
                <a:gridCol w="147916"/>
                <a:gridCol w="213947"/>
                <a:gridCol w="158480"/>
                <a:gridCol w="190175"/>
                <a:gridCol w="105653"/>
                <a:gridCol w="190175"/>
                <a:gridCol w="232435"/>
                <a:gridCol w="213947"/>
                <a:gridCol w="169046"/>
                <a:gridCol w="169046"/>
                <a:gridCol w="179611"/>
                <a:gridCol w="179611"/>
                <a:gridCol w="179611"/>
                <a:gridCol w="179611"/>
                <a:gridCol w="179611"/>
                <a:gridCol w="295829"/>
                <a:gridCol w="118860"/>
              </a:tblGrid>
              <a:tr h="137112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8035"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vi-V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Sơ đồ bố trí máy ép nhựa trước cải tiến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2097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322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 (130T)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LR N6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02322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M2 (130T)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877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M8 (230T)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M7 (230T)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M6 (230T)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8135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214877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7906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438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M3 (350T)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M9 (130T)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M10 (150T)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M11 (150T)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483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1255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M4  (350T)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48367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5160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1255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M5  (350T)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99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M14 (130T)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M13 (130T)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M12 (130T)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99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21999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94413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16647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99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M15 (120T)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M16 (120T)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M17 (120T)</a:t>
                      </a:r>
                    </a:p>
                  </a:txBody>
                  <a:tcPr marL="4509" marR="4509" marT="450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99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21999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219994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7206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09" marR="4509" marT="450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47060"/>
              </p:ext>
            </p:extLst>
          </p:nvPr>
        </p:nvGraphicFramePr>
        <p:xfrm>
          <a:off x="6172201" y="990584"/>
          <a:ext cx="4191000" cy="5154180"/>
        </p:xfrm>
        <a:graphic>
          <a:graphicData uri="http://schemas.openxmlformats.org/drawingml/2006/table">
            <a:tbl>
              <a:tblPr/>
              <a:tblGrid>
                <a:gridCol w="130897"/>
                <a:gridCol w="101041"/>
                <a:gridCol w="137788"/>
                <a:gridCol w="624632"/>
                <a:gridCol w="220458"/>
                <a:gridCol w="643003"/>
                <a:gridCol w="551146"/>
                <a:gridCol w="101041"/>
                <a:gridCol w="137788"/>
                <a:gridCol w="597074"/>
                <a:gridCol w="606259"/>
                <a:gridCol w="137788"/>
                <a:gridCol w="202085"/>
              </a:tblGrid>
              <a:tr h="258230">
                <a:tc gridSpan="13">
                  <a:txBody>
                    <a:bodyPr/>
                    <a:lstStyle/>
                    <a:p>
                      <a:pPr algn="ctr" rtl="0" fontAlgn="ctr"/>
                      <a:r>
                        <a:rPr lang="vi-V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Sơ đồ bố trí máy ép nhựa sau cải tiến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96908"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vi-VN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LR  N6</a:t>
                      </a:r>
                    </a:p>
                  </a:txBody>
                  <a:tcPr marL="2512" marR="2512" marT="251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15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M4 (230T)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56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Cầu trục lên xuống khuôn</a:t>
                      </a:r>
                    </a:p>
                  </a:txBody>
                  <a:tcPr marL="2512" marR="2512" marT="2512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M5 (230T)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M6 (130T)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Máy in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 (350T)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M7(130T)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M2  (350T)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9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M8 (230T)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M3  (350T)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M9 (150T)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M10 (150T)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M11 (130T)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M12 (130T)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M13 (130T)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M14 (130T)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M15 (120T)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M16 (120T)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009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M17 (120T)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vert="vert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vi-VN" sz="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vi-VN" sz="400" b="0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Băng tải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817">
                <a:tc>
                  <a:txBody>
                    <a:bodyPr/>
                    <a:lstStyle/>
                    <a:p>
                      <a:pPr algn="l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vi-VN" sz="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512" marR="2512" marT="251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2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609600"/>
          </a:xfrm>
          <a:solidFill>
            <a:srgbClr val="92D050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altLang="en-US" sz="2800">
                <a:solidFill>
                  <a:srgbClr val="0033C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Cải tiến tự động hóa khâu dập inox </a:t>
            </a:r>
            <a:r>
              <a:rPr lang="vi-VN" altLang="en-US" sz="2800" smtClean="0">
                <a:solidFill>
                  <a:srgbClr val="0033C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Termolar </a:t>
            </a:r>
            <a:r>
              <a:rPr lang="vi-VN" altLang="en-US" sz="2800">
                <a:solidFill>
                  <a:srgbClr val="0033C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1.8L</a:t>
            </a:r>
            <a:endParaRPr lang="de-DE" altLang="en-US" sz="2800" dirty="0">
              <a:solidFill>
                <a:srgbClr val="0033CC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Update </a:t>
            </a:r>
            <a:fld id="{4AF49253-9401-422C-B706-5DF50CD5CF06}" type="datetime1">
              <a:rPr lang="en-US" smtClean="0"/>
              <a:t>10/27/2020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C762-C51B-4B84-AC31-05BCCDB04EA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28800" y="609601"/>
            <a:ext cx="8305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vi-VN" altLang="en-US" sz="1800" b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altLang="en-US" sz="1800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250618"/>
              </p:ext>
            </p:extLst>
          </p:nvPr>
        </p:nvGraphicFramePr>
        <p:xfrm>
          <a:off x="381000" y="1295400"/>
          <a:ext cx="11201400" cy="4451372"/>
        </p:xfrm>
        <a:graphic>
          <a:graphicData uri="http://schemas.openxmlformats.org/drawingml/2006/table">
            <a:tbl>
              <a:tblPr/>
              <a:tblGrid>
                <a:gridCol w="8001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6375">
                <a:tc>
                  <a:txBody>
                    <a:bodyPr/>
                    <a:lstStyle/>
                    <a:p>
                      <a:pPr algn="ctr" fontAlgn="b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Hình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ảnh t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rước cải tiến</a:t>
                      </a:r>
                    </a:p>
                  </a:txBody>
                  <a:tcPr marL="0" marR="0" marT="108000" marB="180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Hình</a:t>
                      </a:r>
                      <a:r>
                        <a:rPr lang="vi-VN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ảnh s</a:t>
                      </a:r>
                      <a:r>
                        <a:rPr lang="vi-VN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au cải tiến</a:t>
                      </a:r>
                    </a:p>
                  </a:txBody>
                  <a:tcPr marL="0" marR="0" marT="108000" marB="1800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4997">
                <a:tc>
                  <a:txBody>
                    <a:bodyPr/>
                    <a:lstStyle/>
                    <a:p>
                      <a:pPr algn="l" fontAlgn="b"/>
                      <a:r>
                        <a:rPr lang="vi-V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vi-VN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Dập trước cải tiế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9083" y="2133599"/>
            <a:ext cx="2438400" cy="3124200"/>
          </a:xfrm>
          <a:prstGeom prst="rect">
            <a:avLst/>
          </a:prstGeom>
        </p:spPr>
      </p:pic>
      <p:pic>
        <p:nvPicPr>
          <p:cNvPr id="12" name="Dập sau cải tiế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01100" y="2209800"/>
            <a:ext cx="2667000" cy="3124201"/>
          </a:xfrm>
          <a:prstGeom prst="rect">
            <a:avLst/>
          </a:prstGeom>
        </p:spPr>
      </p:pic>
      <p:pic>
        <p:nvPicPr>
          <p:cNvPr id="13" name="Cắt lần 2.mp4">
            <a:hlinkClick r:id="" action="ppaction://media"/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6600" y="2119313"/>
            <a:ext cx="2409825" cy="3140841"/>
          </a:xfrm>
        </p:spPr>
      </p:pic>
      <p:pic>
        <p:nvPicPr>
          <p:cNvPr id="11" name="Cắt lần 1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1" y="2133600"/>
            <a:ext cx="271601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533400"/>
          </a:xfrm>
          <a:solidFill>
            <a:srgbClr val="92D050"/>
          </a:solidFill>
        </p:spPr>
        <p:txBody>
          <a:bodyPr tIns="36000" bIns="36000">
            <a:normAutofit fontScale="90000"/>
          </a:bodyPr>
          <a:lstStyle/>
          <a:p>
            <a:r>
              <a:rPr lang="vi-VN" sz="3100" smtClean="0">
                <a:solidFill>
                  <a:srgbClr val="FF0000"/>
                </a:solidFill>
                <a:latin typeface="+mn-lt"/>
              </a:rPr>
              <a:t>Kết quả thực hiện mục </a:t>
            </a:r>
            <a:r>
              <a:rPr lang="vi-VN" sz="3100" smtClean="0">
                <a:solidFill>
                  <a:srgbClr val="FF0000"/>
                </a:solidFill>
                <a:latin typeface="+mn-lt"/>
              </a:rPr>
              <a:t>tiêu</a:t>
            </a:r>
            <a:endParaRPr lang="vi-VN" sz="3100">
              <a:solidFill>
                <a:srgbClr val="0033CC"/>
              </a:solidFill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43925"/>
              </p:ext>
            </p:extLst>
          </p:nvPr>
        </p:nvGraphicFramePr>
        <p:xfrm>
          <a:off x="533400" y="838201"/>
          <a:ext cx="11049000" cy="52830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1051"/>
                <a:gridCol w="3803026"/>
                <a:gridCol w="3069272"/>
                <a:gridCol w="3175651"/>
              </a:tblGrid>
              <a:tr h="44403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TT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Hạng mục công việc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Mục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tiêu GĐ I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Kết quả </a:t>
                      </a:r>
                      <a:r>
                        <a:rPr lang="en-US" sz="1600" b="1" u="none" strike="noStrike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30/9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/2020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4647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I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Khâu ép phụ tùng nhựa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Tăng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NS kh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âu ép nhựa 15% so mốc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Năng suất tăng 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12%</a:t>
                      </a:r>
                      <a:r>
                        <a:rPr lang="en-US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 so mốc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5030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 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Cải tiến 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hệ </a:t>
                      </a:r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thống làm mát 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khuôn</a:t>
                      </a:r>
                      <a:r>
                        <a:rPr lang="vi-VN" sz="1600" b="1" u="none" strike="noStrike" baseline="0" smtClean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- </a:t>
                      </a:r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Giảm thời gian làm mát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1" u="none" strike="noStrike" smtClean="0">
                          <a:solidFill>
                            <a:srgbClr val="FF0000"/>
                          </a:solidFill>
                          <a:effectLst/>
                        </a:rPr>
                        <a:t>Giảm</a:t>
                      </a:r>
                      <a:r>
                        <a:rPr lang="vi-VN" sz="1600" b="1" u="none" strike="noStrike" baseline="0" smtClean="0">
                          <a:solidFill>
                            <a:srgbClr val="FF0000"/>
                          </a:solidFill>
                          <a:effectLst/>
                        </a:rPr>
                        <a:t> 80% TG làm mát 20 khuôn</a:t>
                      </a:r>
                      <a:endParaRPr lang="vi-VN" sz="1600" b="1" i="0" u="none" strike="noStrike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l" fontAlgn="ctr"/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Thực hiện cải tiến  4/20 khuôn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5030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 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2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Sửa chữa khuôn ép nhựa, triệt tiêu bavia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Triệt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tiêu bavia 20 khuôn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Thực hiện  10/20 khuôn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4647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II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Khâu vỏ phích kim loại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Tăng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năng suất 15% so mốc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Năng suất tăng 11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% so mốc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96027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 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Tự động hóa khâu dập Termolar 1.8L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Tăng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NS Termolar 1.8L: 15%  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 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Tăng</a:t>
                      </a:r>
                      <a:r>
                        <a:rPr lang="vi-VN" sz="1600" b="1" u="none" strike="noStrike" baseline="0" smtClean="0">
                          <a:solidFill>
                            <a:srgbClr val="0033CC"/>
                          </a:solidFill>
                          <a:effectLst/>
                        </a:rPr>
                        <a:t> NS loại Termolar 1.8L: 14% so mốc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2418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 smtClean="0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Cân</a:t>
                      </a:r>
                      <a:r>
                        <a:rPr lang="vi-VN" sz="1600" b="1" i="0" u="none" strike="noStrike" baseline="0" smtClean="0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 bằng dây chuyền 1040TS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Tăng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năng suất  25% so mốc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Năng</a:t>
                      </a:r>
                      <a:r>
                        <a:rPr lang="vi-VN" sz="1600" b="1" i="0" u="none" strike="noStrike" baseline="0" smtClean="0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 suất tăng 15% so mốc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1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533400"/>
          </a:xfrm>
          <a:solidFill>
            <a:srgbClr val="92D050"/>
          </a:solidFill>
        </p:spPr>
        <p:txBody>
          <a:bodyPr tIns="36000" bIns="36000">
            <a:normAutofit fontScale="90000"/>
          </a:bodyPr>
          <a:lstStyle/>
          <a:p>
            <a:r>
              <a:rPr lang="vi-VN" sz="3100" smtClean="0">
                <a:solidFill>
                  <a:srgbClr val="FF0000"/>
                </a:solidFill>
                <a:latin typeface="+mn-lt"/>
              </a:rPr>
              <a:t>Phương </a:t>
            </a:r>
            <a:r>
              <a:rPr lang="vi-VN" sz="3100">
                <a:solidFill>
                  <a:srgbClr val="FF0000"/>
                </a:solidFill>
                <a:latin typeface="+mn-lt"/>
              </a:rPr>
              <a:t>hướng hành động tiếp </a:t>
            </a:r>
            <a:r>
              <a:rPr lang="vi-VN" sz="3100" smtClean="0">
                <a:solidFill>
                  <a:srgbClr val="FF0000"/>
                </a:solidFill>
                <a:latin typeface="+mn-lt"/>
              </a:rPr>
              <a:t>theo</a:t>
            </a:r>
            <a:endParaRPr lang="vi-VN" sz="3100">
              <a:solidFill>
                <a:srgbClr val="0033CC"/>
              </a:solidFill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443525"/>
              </p:ext>
            </p:extLst>
          </p:nvPr>
        </p:nvGraphicFramePr>
        <p:xfrm>
          <a:off x="533400" y="838201"/>
          <a:ext cx="11048999" cy="5781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709"/>
                <a:gridCol w="2404491"/>
                <a:gridCol w="2536371"/>
                <a:gridCol w="1578429"/>
                <a:gridCol w="3809999"/>
              </a:tblGrid>
              <a:tr h="44403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TT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Hạng mục công việc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Mục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tiêu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Thời 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hạn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 smtClean="0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Giải</a:t>
                      </a:r>
                      <a:r>
                        <a:rPr lang="vi-VN" sz="1600" b="1" i="0" u="none" strike="noStrike" baseline="0" smtClean="0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 pháp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47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I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Khâu ép phụ tùng nhựa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năng suất 15% so 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mốc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(tăng thêm  3 % so tháng 9.2020)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030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 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Cải tiến 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hệ </a:t>
                      </a:r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thống làm mát 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khuôn</a:t>
                      </a:r>
                      <a:r>
                        <a:rPr lang="vi-VN" sz="1600" b="1" u="none" strike="noStrike" baseline="0" smtClean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- </a:t>
                      </a:r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Giảm thời gian làm mát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31/12/2020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Đầu tư thiết bị giải nhiệt cục bộ, giảm thời gian làm mát các SP </a:t>
                      </a:r>
                      <a:r>
                        <a:rPr lang="vi-VN" sz="1600" b="1" u="none" strike="noStrike" kern="120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(20 lo</a:t>
                      </a:r>
                      <a:r>
                        <a:rPr lang="en-US" sz="1600" b="1" u="none" strike="noStrike" kern="120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ại)</a:t>
                      </a:r>
                      <a:r>
                        <a:rPr lang="en-US" sz="1600" b="1" u="none" strike="noStrike" kern="1200" baseline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600" b="1" u="none" strike="noStrike" kern="120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 TG làm mát &gt; 20% thời</a:t>
                      </a:r>
                      <a:r>
                        <a:rPr lang="en-US" sz="1600" b="1" u="none" strike="noStrike" kern="1200" baseline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gian chu kỳ 1SP</a:t>
                      </a:r>
                      <a:endParaRPr lang="vi-VN" sz="1600" b="1" u="none" strike="noStrike" kern="120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647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 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</a:rPr>
                        <a:t>2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Sửa chữa khuôn ép nhựa, triệt tiêu bavia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vi-VN" sz="1600" b="1" u="none" strike="noStrike" kern="120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Triệt</a:t>
                      </a:r>
                      <a:r>
                        <a:rPr lang="vi-VN" sz="1600" b="1" u="none" strike="noStrike" kern="1200" baseline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tiêu ba via 6 khuôn ép nhựa (3 khuôn thân 2035N6,  thân 04528, nắp 04528, cần ấn 2045ST)</a:t>
                      </a:r>
                      <a:endParaRPr lang="vi-VN" sz="1600" b="1" u="none" strike="noStrike" kern="120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647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Khâu vỏ phích kim loại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năng suất 15% so mốc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(tăng thêm 4% so tháng 9.2020)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vi-VN" sz="1600" b="1" u="none" strike="noStrike" kern="120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6027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Tự động hóa khâu dập Termolar 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lang="en-US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NS Termolar  1.0 &amp; 1.0T : 15%  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 mốc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31/12/2020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vi-VN" sz="1600" b="1" i="0" u="none" strike="noStrike" baseline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Cải tiến khuôn dập 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vi-VN" sz="1600" b="1" i="0" u="none" strike="noStrike" baseline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Đề nghị nhập inox khổ 235mm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418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Cân</a:t>
                      </a:r>
                      <a:r>
                        <a:rPr lang="vi-VN" sz="1600" b="1" i="0" u="none" strike="noStrike" baseline="0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 bằng dây chuyền 1040TS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lang="vi-VN" sz="1600" b="1" i="0" u="none" strike="noStrike" baseline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năng suất  25% so mốc</a:t>
                      </a:r>
                      <a:endParaRPr lang="vi-VN" sz="1600" b="1" i="0" u="none" strike="noStrike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1" u="none" strike="noStrike" smtClean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31/12/2020</a:t>
                      </a:r>
                      <a:endParaRPr lang="vi-VN" sz="1600" b="1" i="0" u="none" strike="noStrike" smtClean="0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Cải</a:t>
                      </a:r>
                      <a:r>
                        <a:rPr lang="en-US" sz="1600" b="1" i="0" u="none" strike="noStrike" baseline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tiến khâu dập là</a:t>
                      </a:r>
                      <a:endParaRPr lang="vi-VN" sz="1600" b="1" i="0" u="none" strike="noStrike" smtClean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3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820400" cy="563562"/>
          </a:xfrm>
        </p:spPr>
        <p:txBody>
          <a:bodyPr>
            <a:noAutofit/>
          </a:bodyPr>
          <a:lstStyle/>
          <a:p>
            <a:r>
              <a:rPr lang="vi-VN" sz="2800" dirty="0"/>
              <a:t>Phân tích mục tiêu tăng trưởng 2020 ngành Phích hoàn chỉnh (tiếp)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630202"/>
              </p:ext>
            </p:extLst>
          </p:nvPr>
        </p:nvGraphicFramePr>
        <p:xfrm>
          <a:off x="6477000" y="1676398"/>
          <a:ext cx="5105400" cy="3619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9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78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09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0960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Mục tiêu tăng giảm tỷ lệ Zcx/ doanh thu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1173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TT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Tỷ lệ Zcx/ Doanh thu (%)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Kết quả năm 2018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Kết quả năm 2019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Kế hoạch 2020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66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1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Phích nội địa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58%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57%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54%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66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2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Phích XK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83%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87%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84%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66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3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Vỏ phích XK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76%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64%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0033CC"/>
                          </a:solidFill>
                          <a:effectLst/>
                        </a:rPr>
                        <a:t>63%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080850"/>
              </p:ext>
            </p:extLst>
          </p:nvPr>
        </p:nvGraphicFramePr>
        <p:xfrm>
          <a:off x="609600" y="1676399"/>
          <a:ext cx="5334000" cy="3581402"/>
        </p:xfrm>
        <a:graphic>
          <a:graphicData uri="http://schemas.openxmlformats.org/drawingml/2006/table">
            <a:tbl>
              <a:tblPr/>
              <a:tblGrid>
                <a:gridCol w="5139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30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5816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Mục tiêu tăng trưởng lợi  nhuận (giá trị quản trị)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178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TT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Lợi nhuận (tỷ đồng)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Kết quả năm 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Kết quả năm 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Kế hoạch 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048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Phích nội địa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048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Phích xuất khẩu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0484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Vỏ phích XK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i="0" u="none" strike="noStrike">
                          <a:solidFill>
                            <a:srgbClr val="0033CC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4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1"/>
            <a:ext cx="10972800" cy="5821366"/>
          </a:xfrm>
        </p:spPr>
        <p:txBody>
          <a:bodyPr>
            <a:norm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Mục tiêu của dự án cải tiến ngành Phích hoàn chỉnh</a:t>
            </a:r>
          </a:p>
          <a:p>
            <a:r>
              <a:rPr lang="vi-VN" sz="2000" smtClean="0"/>
              <a:t> </a:t>
            </a:r>
            <a:r>
              <a:rPr lang="vi-VN" sz="2000"/>
              <a:t>Tăng năng suất lao động 15% so quý 4 năm 2019</a:t>
            </a:r>
          </a:p>
          <a:p>
            <a:endParaRPr lang="vi-VN" sz="200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392402"/>
              </p:ext>
            </p:extLst>
          </p:nvPr>
        </p:nvGraphicFramePr>
        <p:xfrm>
          <a:off x="1371600" y="1905000"/>
          <a:ext cx="9525000" cy="3873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60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45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3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812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248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Mục tiêu tăng năng suất ngành PHC  (SPQĐ/ người/ ngày)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008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Tổ sản xuất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Thực hiện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C00000"/>
                          </a:solidFill>
                          <a:effectLst/>
                        </a:rPr>
                        <a:t>Mục tiêu 2020 (tăng 15%)</a:t>
                      </a:r>
                      <a:endParaRPr lang="vi-VN" sz="1600" b="1" i="0" u="none" strike="noStrike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248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2018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Quý 4.2019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2481"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Lắp ráp phích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402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447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C00000"/>
                          </a:solidFill>
                          <a:effectLst/>
                        </a:rPr>
                        <a:t>514</a:t>
                      </a:r>
                      <a:endParaRPr lang="vi-VN" sz="1600" b="1" i="0" u="none" strike="noStrike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3028"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Vỏ phích kim loại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468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582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C00000"/>
                          </a:solidFill>
                          <a:effectLst/>
                        </a:rPr>
                        <a:t>669</a:t>
                      </a:r>
                      <a:endParaRPr lang="vi-VN" sz="1600" b="1" i="0" u="none" strike="noStrike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2481"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Khâu ép nhựa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211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241</a:t>
                      </a:r>
                      <a:endParaRPr lang="vi-VN" sz="1600" b="0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1" u="none" strike="noStrike">
                          <a:solidFill>
                            <a:srgbClr val="C00000"/>
                          </a:solidFill>
                          <a:effectLst/>
                        </a:rPr>
                        <a:t>277</a:t>
                      </a:r>
                      <a:endParaRPr lang="vi-VN" sz="1600" b="1" i="0" u="none" strike="noStrike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0087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Toàn ngành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360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600" u="none" strike="noStrike">
                          <a:solidFill>
                            <a:srgbClr val="0033CC"/>
                          </a:solidFill>
                          <a:effectLst/>
                        </a:rPr>
                        <a:t>423</a:t>
                      </a:r>
                      <a:endParaRPr lang="vi-VN" sz="1600" b="1" i="0" u="none" strike="noStrike">
                        <a:solidFill>
                          <a:srgbClr val="0033CC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487</a:t>
                      </a:r>
                      <a:endParaRPr lang="vi-VN" sz="16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2000" marR="0" marT="36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32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095" y="-52137"/>
            <a:ext cx="12192000" cy="68580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/>
          </a:bodyPr>
          <a:lstStyle/>
          <a:p>
            <a:r>
              <a:rPr lang="vi-VN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Cơ hội cải tiến</a:t>
            </a:r>
            <a:endParaRPr lang="en-US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832E19DA-7C0B-4B59-9EAC-54D30A7F7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224000"/>
            <a:ext cx="9829800" cy="4991630"/>
          </a:xfrm>
        </p:spPr>
        <p:txBody>
          <a:bodyPr lIns="108000" tIns="72000" rIns="108000" bIns="72000" spcCol="14400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sz="2400">
                <a:latin typeface="Calibri (Body)"/>
                <a:cs typeface="Calibri" panose="020F0502020204030204" pitchFamily="34" charset="0"/>
              </a:rPr>
              <a:t>1- Dây chuyền sản xuất phụ tùng nhựa: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2400">
                <a:latin typeface="Calibri (Body)"/>
                <a:cs typeface="Calibri" panose="020F0502020204030204" pitchFamily="34" charset="0"/>
              </a:rPr>
              <a:t>Số chủng loại phụ tùng nhựa tập trung </a:t>
            </a:r>
            <a:r>
              <a:rPr lang="vi-VN" sz="2400" smtClean="0">
                <a:latin typeface="Calibri (Body)"/>
                <a:cs typeface="Calibri" panose="020F0502020204030204" pitchFamily="34" charset="0"/>
              </a:rPr>
              <a:t>cải </a:t>
            </a:r>
            <a:r>
              <a:rPr lang="vi-VN" sz="2400">
                <a:latin typeface="Calibri (Body)"/>
                <a:cs typeface="Calibri" panose="020F0502020204030204" pitchFamily="34" charset="0"/>
              </a:rPr>
              <a:t>tiến tăng 15</a:t>
            </a:r>
            <a:r>
              <a:rPr lang="vi-VN" sz="2400" smtClean="0">
                <a:latin typeface="Calibri (Body)"/>
                <a:cs typeface="Calibri" panose="020F0502020204030204" pitchFamily="34" charset="0"/>
              </a:rPr>
              <a:t>% NS </a:t>
            </a:r>
            <a:r>
              <a:rPr lang="vi-VN" sz="2400">
                <a:latin typeface="Calibri (Body)"/>
                <a:cs typeface="Calibri" panose="020F0502020204030204" pitchFamily="34" charset="0"/>
              </a:rPr>
              <a:t>4 </a:t>
            </a:r>
            <a:r>
              <a:rPr lang="vi-VN" sz="2400" smtClean="0">
                <a:latin typeface="Calibri (Body)"/>
                <a:cs typeface="Calibri" panose="020F0502020204030204" pitchFamily="34" charset="0"/>
              </a:rPr>
              <a:t>loại sản </a:t>
            </a:r>
            <a:r>
              <a:rPr lang="vi-VN" sz="2400">
                <a:latin typeface="Calibri (Body)"/>
                <a:cs typeface="Calibri" panose="020F0502020204030204" pitchFamily="34" charset="0"/>
              </a:rPr>
              <a:t>phẩm:  2035N6, 04528N1 &amp; 04258N2, </a:t>
            </a:r>
            <a:r>
              <a:rPr lang="vi-VN" sz="2400" smtClean="0">
                <a:latin typeface="Calibri (Body)"/>
                <a:cs typeface="Calibri" panose="020F0502020204030204" pitchFamily="34" charset="0"/>
              </a:rPr>
              <a:t>2045SST1.E có sản </a:t>
            </a:r>
            <a:r>
              <a:rPr lang="vi-VN" sz="2400">
                <a:latin typeface="Calibri (Body)"/>
                <a:cs typeface="Calibri" panose="020F0502020204030204" pitchFamily="34" charset="0"/>
              </a:rPr>
              <a:t>lượng theo KHSX hàng tháng tương đối ổn </a:t>
            </a:r>
            <a:r>
              <a:rPr lang="vi-VN" sz="2400" smtClean="0">
                <a:latin typeface="Calibri (Body)"/>
                <a:cs typeface="Calibri" panose="020F0502020204030204" pitchFamily="34" charset="0"/>
              </a:rPr>
              <a:t>định. </a:t>
            </a:r>
            <a:endParaRPr lang="vi-VN" sz="2400">
              <a:latin typeface="Calibri (Body)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2400">
                <a:latin typeface="Calibri (Body)"/>
                <a:cs typeface="Calibri" panose="020F0502020204030204" pitchFamily="34" charset="0"/>
              </a:rPr>
              <a:t>Sản </a:t>
            </a:r>
            <a:r>
              <a:rPr lang="vi-VN" sz="2400" dirty="0">
                <a:latin typeface="Calibri (Body)"/>
                <a:cs typeface="Calibri" panose="020F0502020204030204" pitchFamily="34" charset="0"/>
              </a:rPr>
              <a:t>phẩm ép nhựa thân 2035N6 trên 3 máy có năng suất </a:t>
            </a:r>
            <a:r>
              <a:rPr lang="vi-VN" sz="2400">
                <a:latin typeface="Calibri (Body)"/>
                <a:cs typeface="Calibri" panose="020F0502020204030204" pitchFamily="34" charset="0"/>
              </a:rPr>
              <a:t>khác nhau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sz="2400">
                <a:latin typeface="Calibri (Body)"/>
                <a:cs typeface="Calibri" panose="020F0502020204030204" pitchFamily="34" charset="0"/>
              </a:rPr>
              <a:t>2-  Dây chuyền sản xuất vỏ phích kim loại: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2400" smtClean="0">
                <a:latin typeface="Calibri (Body)"/>
                <a:cs typeface="Calibri" panose="020F0502020204030204" pitchFamily="34" charset="0"/>
              </a:rPr>
              <a:t>Bước </a:t>
            </a:r>
            <a:r>
              <a:rPr lang="vi-VN" sz="2400">
                <a:latin typeface="Calibri (Body)"/>
                <a:cs typeface="Calibri" panose="020F0502020204030204" pitchFamily="34" charset="0"/>
              </a:rPr>
              <a:t>công đoạn </a:t>
            </a:r>
            <a:r>
              <a:rPr lang="vi-VN" sz="2400" smtClean="0">
                <a:latin typeface="Calibri (Body)"/>
                <a:cs typeface="Calibri" panose="020F0502020204030204" pitchFamily="34" charset="0"/>
              </a:rPr>
              <a:t>dập P1055ST1.E </a:t>
            </a:r>
            <a:r>
              <a:rPr lang="vi-VN" sz="2400">
                <a:latin typeface="Calibri (Body)"/>
                <a:cs typeface="Calibri" panose="020F0502020204030204" pitchFamily="34" charset="0"/>
              </a:rPr>
              <a:t>đã được cải tiến tự động </a:t>
            </a:r>
            <a:r>
              <a:rPr lang="vi-VN" sz="2400" smtClean="0">
                <a:latin typeface="Calibri (Body)"/>
                <a:cs typeface="Calibri" panose="020F0502020204030204" pitchFamily="34" charset="0"/>
              </a:rPr>
              <a:t>hóa, cơ hội cải tiến dập TĐ cho vỏ Termolar 1.8L</a:t>
            </a:r>
            <a:endParaRPr lang="vi-VN" sz="2400">
              <a:latin typeface="Calibri (Body)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2400">
                <a:latin typeface="Calibri (Body)"/>
                <a:cs typeface="Calibri" panose="020F0502020204030204" pitchFamily="34" charset="0"/>
              </a:rPr>
              <a:t>Năng suất dây chuyền các chủng loại có cùng chất liệu nguyên liệu và cùng bước công đoạn có năng suất chênh lệch lớn (35</a:t>
            </a:r>
            <a:r>
              <a:rPr lang="vi-VN" sz="2400" smtClean="0">
                <a:latin typeface="Calibri (Body)"/>
                <a:cs typeface="Calibri" panose="020F0502020204030204" pitchFamily="34" charset="0"/>
              </a:rPr>
              <a:t>%)&gt; Cơ hội cân bằng DC, giải quyết nút thắt</a:t>
            </a:r>
            <a:endParaRPr lang="vi-VN" sz="2400">
              <a:latin typeface="Calibri (Body)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sz="2400">
                <a:latin typeface="Calibri (Body)"/>
                <a:cs typeface="Calibri" panose="020F0502020204030204" pitchFamily="34" charset="0"/>
              </a:rPr>
              <a:t>   </a:t>
            </a:r>
            <a:endParaRPr lang="vi-VN" sz="2400" dirty="0">
              <a:solidFill>
                <a:srgbClr val="C00000"/>
              </a:solidFill>
              <a:latin typeface="Calibri (Body)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095" y="-52137"/>
            <a:ext cx="12192000" cy="68580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0115"/>
            <a:ext cx="10515600" cy="571853"/>
          </a:xfrm>
        </p:spPr>
        <p:txBody>
          <a:bodyPr>
            <a:normAutofit fontScale="90000"/>
          </a:bodyPr>
          <a:lstStyle/>
          <a:p>
            <a:r>
              <a:rPr lang="vi-VN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Mục tiêu dự án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3081467C-AEE3-4E96-BDBD-2E823F800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209259"/>
              </p:ext>
            </p:extLst>
          </p:nvPr>
        </p:nvGraphicFramePr>
        <p:xfrm>
          <a:off x="533399" y="1447800"/>
          <a:ext cx="11430001" cy="4646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796">
                  <a:extLst>
                    <a:ext uri="{9D8B030D-6E8A-4147-A177-3AD203B41FA5}">
                      <a16:colId xmlns="" xmlns:a16="http://schemas.microsoft.com/office/drawing/2014/main" val="2895080615"/>
                    </a:ext>
                  </a:extLst>
                </a:gridCol>
                <a:gridCol w="1986797">
                  <a:extLst>
                    <a:ext uri="{9D8B030D-6E8A-4147-A177-3AD203B41FA5}">
                      <a16:colId xmlns="" xmlns:a16="http://schemas.microsoft.com/office/drawing/2014/main" val="468124993"/>
                    </a:ext>
                  </a:extLst>
                </a:gridCol>
                <a:gridCol w="1971408">
                  <a:extLst>
                    <a:ext uri="{9D8B030D-6E8A-4147-A177-3AD203B41FA5}">
                      <a16:colId xmlns="" xmlns:a16="http://schemas.microsoft.com/office/drawing/2014/main" val="1337405829"/>
                    </a:ext>
                  </a:extLst>
                </a:gridCol>
                <a:gridCol w="3124200">
                  <a:extLst>
                    <a:ext uri="{9D8B030D-6E8A-4147-A177-3AD203B41FA5}">
                      <a16:colId xmlns="" xmlns:a16="http://schemas.microsoft.com/office/drawing/2014/main" val="3582794261"/>
                    </a:ext>
                  </a:extLst>
                </a:gridCol>
                <a:gridCol w="3733800">
                  <a:extLst>
                    <a:ext uri="{9D8B030D-6E8A-4147-A177-3AD203B41FA5}">
                      <a16:colId xmlns="" xmlns:a16="http://schemas.microsoft.com/office/drawing/2014/main" val="1832627807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 (Body)"/>
                        </a:rPr>
                        <a:t>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 (Body)"/>
                        </a:rPr>
                        <a:t>Mục tiêu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 (Body)"/>
                        </a:rPr>
                        <a:t>Chỉ tiêu đo lường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 (Body)"/>
                        </a:rPr>
                        <a:t>Hành động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 (Body)"/>
                        </a:rPr>
                        <a:t>Mục tiêu đến 30/6/2020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61180837"/>
                  </a:ext>
                </a:extLst>
              </a:tr>
              <a:tr h="144692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 (Body)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 (Body)"/>
                        </a:rPr>
                        <a:t>Tăng</a:t>
                      </a:r>
                      <a:r>
                        <a:rPr lang="en-US" sz="2000" baseline="0">
                          <a:latin typeface="Calibri (Body)"/>
                        </a:rPr>
                        <a:t> năng suất lao động khâu ép nhựa và vỏ phích kim loại</a:t>
                      </a:r>
                      <a:endParaRPr lang="vi-VN" sz="2000">
                        <a:latin typeface="Calibri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2000">
                          <a:latin typeface="Calibri (Body)"/>
                        </a:rPr>
                        <a:t>- </a:t>
                      </a:r>
                      <a:r>
                        <a:rPr lang="en-US" sz="2000">
                          <a:latin typeface="Calibri (Body)"/>
                        </a:rPr>
                        <a:t>SPQĐ/</a:t>
                      </a:r>
                      <a:r>
                        <a:rPr lang="en-US" sz="2000" baseline="0">
                          <a:latin typeface="Calibri (Body)"/>
                        </a:rPr>
                        <a:t> công</a:t>
                      </a:r>
                      <a:endParaRPr lang="en-GB" sz="2000">
                        <a:latin typeface="Calibri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000">
                          <a:latin typeface="Calibri (Body)"/>
                        </a:rPr>
                        <a:t>Xác định và giảm lãng phí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>
                          <a:latin typeface="Calibri (Body)"/>
                        </a:rPr>
                        <a:t>Cân bằng năng lực</a:t>
                      </a:r>
                      <a:endParaRPr lang="vi-VN" sz="2000" baseline="0">
                        <a:latin typeface="Calibri (Body)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>
                          <a:latin typeface="Calibri (Body)"/>
                        </a:rPr>
                        <a:t>Cải</a:t>
                      </a:r>
                      <a:r>
                        <a:rPr lang="en-US" sz="2000" baseline="0">
                          <a:latin typeface="Calibri (Body)"/>
                        </a:rPr>
                        <a:t> tiến thiết </a:t>
                      </a:r>
                      <a:r>
                        <a:rPr lang="en-US" sz="2000" baseline="0" smtClean="0">
                          <a:latin typeface="Calibri (Body)"/>
                        </a:rPr>
                        <a:t>bị</a:t>
                      </a:r>
                      <a:r>
                        <a:rPr lang="vi-VN" sz="2000" baseline="0" smtClean="0">
                          <a:latin typeface="Calibri (Body)"/>
                        </a:rPr>
                        <a:t> - Tự động hóa</a:t>
                      </a:r>
                      <a:endParaRPr lang="en-US" sz="2000" baseline="0">
                        <a:latin typeface="Calibri (Body)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000" baseline="0">
                          <a:latin typeface="Calibri (Body)"/>
                        </a:rPr>
                        <a:t>Tăng hiệu suất thiết bị</a:t>
                      </a:r>
                      <a:endParaRPr lang="en-US" sz="2000" baseline="0">
                        <a:latin typeface="Calibri (Body)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000">
                        <a:latin typeface="Calibri (Body)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r>
                        <a:rPr lang="vi-VN" sz="2000">
                          <a:latin typeface="Calibri (Body)"/>
                        </a:rPr>
                        <a:t>Tăng</a:t>
                      </a:r>
                      <a:r>
                        <a:rPr lang="vi-VN" sz="2000" baseline="0">
                          <a:latin typeface="Calibri (Body)"/>
                        </a:rPr>
                        <a:t> năng suất lao động 15% so thực hiện quý 4.2019</a:t>
                      </a:r>
                      <a:endParaRPr lang="en-GB" sz="2000">
                        <a:latin typeface="Calibri (Body)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="" xmlns:a16="http://schemas.microsoft.com/office/drawing/2014/main" val="3762838996"/>
                  </a:ext>
                </a:extLst>
              </a:tr>
              <a:tr h="1719927"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latin typeface="Calibri (Body)"/>
                        </a:rPr>
                        <a:t>2</a:t>
                      </a:r>
                      <a:endParaRPr lang="en-GB" sz="2000">
                        <a:latin typeface="Calibri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2000">
                          <a:latin typeface="Calibri (Body)"/>
                        </a:rPr>
                        <a:t>Nâng cao chất lượng</a:t>
                      </a:r>
                      <a:r>
                        <a:rPr lang="vi-VN" sz="2000" baseline="0">
                          <a:latin typeface="Calibri (Body)"/>
                        </a:rPr>
                        <a:t> sản phẩm phụ tùng nhựa</a:t>
                      </a:r>
                      <a:endParaRPr lang="vi-VN" sz="2000">
                        <a:latin typeface="Calibri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2000">
                          <a:latin typeface="Calibri (Body)"/>
                        </a:rPr>
                        <a:t>Giảm số lần, giảm</a:t>
                      </a:r>
                      <a:r>
                        <a:rPr lang="vi-VN" sz="2000" baseline="0">
                          <a:latin typeface="Calibri (Body)"/>
                        </a:rPr>
                        <a:t> </a:t>
                      </a:r>
                      <a:r>
                        <a:rPr lang="vi-VN" sz="2000">
                          <a:latin typeface="Calibri (Body)"/>
                        </a:rPr>
                        <a:t> số lượng chọn lại PT nhựa</a:t>
                      </a:r>
                      <a:endParaRPr lang="en-GB" sz="2000">
                        <a:latin typeface="Calibri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>
                          <a:latin typeface="Calibri (Body)"/>
                        </a:rPr>
                        <a:t>Cải</a:t>
                      </a:r>
                      <a:r>
                        <a:rPr lang="en-US" sz="2000" baseline="0">
                          <a:latin typeface="Calibri (Body)"/>
                        </a:rPr>
                        <a:t> tiến thiết bị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>
                          <a:latin typeface="Calibri (Body)"/>
                        </a:rPr>
                        <a:t>Chuẩn hóa thao tác</a:t>
                      </a:r>
                      <a:endParaRPr lang="vi-VN" sz="2000" baseline="0">
                        <a:latin typeface="Calibri (Body)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000" baseline="0">
                          <a:latin typeface="Calibri (Body)"/>
                        </a:rPr>
                        <a:t>Cải tiến quy trình</a:t>
                      </a:r>
                      <a:endParaRPr lang="en-GB" sz="2000">
                        <a:latin typeface="Calibri (Body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vi-VN" sz="2000">
                          <a:latin typeface="Calibri (Body)"/>
                        </a:rPr>
                        <a:t>'- Giảm số lần chọn lại &lt; 2 lần/ tháng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vi-VN" sz="2000">
                          <a:latin typeface="Calibri (Body)"/>
                        </a:rPr>
                        <a:t>- Số  lượng chọn lại &lt; 200 SP/ lần</a:t>
                      </a:r>
                      <a:endParaRPr lang="en-GB" sz="2000">
                        <a:latin typeface="Calibri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8583969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154BCAC4-A97A-4399-BB00-DA756DBDF9B6}"/>
              </a:ext>
            </a:extLst>
          </p:cNvPr>
          <p:cNvSpPr txBox="1">
            <a:spLocks/>
          </p:cNvSpPr>
          <p:nvPr/>
        </p:nvSpPr>
        <p:spPr>
          <a:xfrm>
            <a:off x="838199" y="826031"/>
            <a:ext cx="10515600" cy="436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/>
              <a:t>Giai đoạn 1 (đến 30/6/2020):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360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47807</TotalTime>
  <Words>6543</Words>
  <Application>Microsoft Office PowerPoint</Application>
  <PresentationFormat>Custom</PresentationFormat>
  <Paragraphs>1809</Paragraphs>
  <Slides>53</Slides>
  <Notes>22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Worksheet</vt:lpstr>
      <vt:lpstr>PowerPoint Presentation</vt:lpstr>
      <vt:lpstr>Thành viên nhóm cải tiến</vt:lpstr>
      <vt:lpstr>CHUỖI GIÁ TRỊ SẢN XUẤT PHÍCH</vt:lpstr>
      <vt:lpstr>Lý do triển khai dự án</vt:lpstr>
      <vt:lpstr>Phân tích mục tiêu tăng trưởng 2020 ngành Phích hoàn chỉnh </vt:lpstr>
      <vt:lpstr>Phân tích mục tiêu tăng trưởng 2020 ngành Phích hoàn chỉnh (tiếp) </vt:lpstr>
      <vt:lpstr>PowerPoint Presentation</vt:lpstr>
      <vt:lpstr>Cơ hội cải tiến</vt:lpstr>
      <vt:lpstr>Mục tiêu dự án</vt:lpstr>
      <vt:lpstr>Kế hoạch triển khai dự án </vt:lpstr>
      <vt:lpstr>Giai đoạn I: Phân tích chuỗi giá trị và xác định  các lãng phí, thực hiện giải pháp cải tiến nhanh</vt:lpstr>
      <vt:lpstr>PowerPoint Presentation</vt:lpstr>
      <vt:lpstr>PowerPoint Presentation</vt:lpstr>
      <vt:lpstr>PowerPoint Presentation</vt:lpstr>
      <vt:lpstr>PowerPoint Presentation</vt:lpstr>
      <vt:lpstr>Chuỗi giá trị sản xuất vỏ phích 1055TS (vật liệu sắt sơn)</vt:lpstr>
      <vt:lpstr>Chuỗi giá trị sản xuất vỏ phích 1040TS (vật liệu sắt sơn)</vt:lpstr>
      <vt:lpstr> Chuỗi giá trị sản xuất vỏ phích xuất khẩu ( vỏ chưa in)</vt:lpstr>
      <vt:lpstr> Chuỗi giá trị sản xuất vỏ phích xuất khẩu (vỏ phích hoàn thiện)</vt:lpstr>
      <vt:lpstr>HIỆN TRẠNG VỀ 7 LÃNG PHÍ</vt:lpstr>
      <vt:lpstr>HIỆN TRẠNG VỀ 7 LÃNG PHÍ</vt:lpstr>
      <vt:lpstr>HIỆN TRẠNG VỀ 7 LÃNG PHÍ</vt:lpstr>
      <vt:lpstr>HIỆN TRẠNG VỀ 7 LÃNG PHÍ</vt:lpstr>
      <vt:lpstr>HIỆN TRẠNG VỀ 7 LÃNG PHÍ</vt:lpstr>
      <vt:lpstr>HIỆN TRẠNG VỀ 7 LÃNG PHÍ</vt:lpstr>
      <vt:lpstr>HIỆN TRẠNG VỀ 7 LÃNG PHÍ</vt:lpstr>
      <vt:lpstr>HIỆN TRẠNG VỀ 7 LÃNG PHÍ</vt:lpstr>
      <vt:lpstr>HIỆN TRẠNG VỀ 7 LÃNG PHÍ</vt:lpstr>
      <vt:lpstr>HIỆN TRẠNG VỀ 7 LÃNG PHÍ</vt:lpstr>
      <vt:lpstr>BẢNG ĐÁNH GIÁ VÀ  LỰA CHỌN GIẢI PHÁP CẢI TIẾN NHANH</vt:lpstr>
      <vt:lpstr>KẾ HOẠCH ÁP DỤNG GIẢI PHÁP CẢI TIẾN NHANH</vt:lpstr>
      <vt:lpstr>KẾ HOẠCH ÁP DỤNG GIẢI PHÁP CẢI TIẾN NHANH</vt:lpstr>
      <vt:lpstr>KẾT QUẢ CẢI TIẾN NHANH</vt:lpstr>
      <vt:lpstr>KẾT QUẢ CẢI TIẾN NHANH</vt:lpstr>
      <vt:lpstr>XÁC ĐỊNH VÀ THỰC HIỆN CẢI TIẾN TRỌNG ĐIỂM “NÚT THẮT”</vt:lpstr>
      <vt:lpstr>XÁC ĐỊNH VÀ THỰC HIỆN CẢI TIẾN TRỌNG ĐIỂM “NÚT THẮT”</vt:lpstr>
      <vt:lpstr>PHÂN TÍCH NGUYÊN NHÂN GỐC RỄ (5 Whys)</vt:lpstr>
      <vt:lpstr>PHÂN TÍCH NGUYÊN NHÂN GỐC RỄ (5 Whys)</vt:lpstr>
      <vt:lpstr>PHÂN TÍCH NGUYÊN NHÂN GỐC RỄ (5 Whys)</vt:lpstr>
      <vt:lpstr>PHÂN TÍCH NGUYÊN NHÂN GỐC RỄ (5 Whys)</vt:lpstr>
      <vt:lpstr>KẾ HOẠCH HÀNH ĐỘNG THỰC HIỆN CÁC GIẢI PHÁP</vt:lpstr>
      <vt:lpstr>KẾ HOẠCH HÀNH ĐỘNG THỰC HIỆN CÁC GIẢI PHÁP</vt:lpstr>
      <vt:lpstr>KẾ HOẠCH HÀNH ĐỘNG THỰC HIỆN CÁC GIẢI PHÁP</vt:lpstr>
      <vt:lpstr>KẾ HOẠCH HÀNH ĐỘNG THỰC HIỆN CÁC GIẢI PHÁP</vt:lpstr>
      <vt:lpstr>KẾT QUẢ THỰC HIỆN CÁC CHƯƠNG TRÌNH</vt:lpstr>
      <vt:lpstr>KẾT QUẢ THỰC HIỆN CÁC CHƯƠNG TRÌNH</vt:lpstr>
      <vt:lpstr>KẾT QUẢ THỰC HIỆN CÁC CHƯƠNG TRÌNH</vt:lpstr>
      <vt:lpstr>KẾT QUẢ THỰC HIỆN CÁC CHƯƠNG TRÌNH</vt:lpstr>
      <vt:lpstr>Hiệu quả dập tự động Termolar 1.8L </vt:lpstr>
      <vt:lpstr>Bố trí lại mặt bằng khâu ép nhựa</vt:lpstr>
      <vt:lpstr>Cải tiến tự động hóa khâu dập inox Termolar 1.8L</vt:lpstr>
      <vt:lpstr>Kết quả thực hiện mục tiêu</vt:lpstr>
      <vt:lpstr>Phương hướng hành động tiếp theo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trsnsasc</dc:creator>
  <cp:lastModifiedBy>A</cp:lastModifiedBy>
  <cp:revision>2066</cp:revision>
  <cp:lastPrinted>2019-11-09T09:24:34Z</cp:lastPrinted>
  <dcterms:created xsi:type="dcterms:W3CDTF">2018-04-05T03:42:06Z</dcterms:created>
  <dcterms:modified xsi:type="dcterms:W3CDTF">2020-10-27T10:40:45Z</dcterms:modified>
</cp:coreProperties>
</file>