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9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770E-0CCF-4AEA-9C80-41A84563754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536A-B894-4231-B65D-C8BF59CC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8642" y="3770495"/>
            <a:ext cx="3487947" cy="165576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LED</a:t>
            </a:r>
          </a:p>
          <a:p>
            <a:pPr marL="342900" indent="-342900" algn="l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Sợi đốt</a:t>
            </a:r>
          </a:p>
          <a:p>
            <a:pPr marL="342900" indent="-342900" algn="l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huỳnh quang</a:t>
            </a:r>
          </a:p>
          <a:p>
            <a:pPr marL="342900" indent="-342900" algn="l"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Compact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9372" y="1913627"/>
            <a:ext cx="789023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CẤU TẠO &amp; NGUYÊN LÝ HOẠT ĐỘNG CỦA CÁC LOẠI ĐÈN</a:t>
            </a:r>
            <a:endParaRPr lang="en-US" altLang="en-US" sz="3000" b="1">
              <a:solidFill>
                <a:srgbClr val="0070C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8" y="261352"/>
            <a:ext cx="4179139" cy="10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68" y="2021548"/>
            <a:ext cx="46545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93" y="2035835"/>
            <a:ext cx="48768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00468" y="2188235"/>
            <a:ext cx="40386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29068" y="3559835"/>
            <a:ext cx="0" cy="74295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29068" y="4290085"/>
            <a:ext cx="2362200" cy="127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95468" y="5388635"/>
            <a:ext cx="0" cy="11953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468" y="6584023"/>
            <a:ext cx="2819400" cy="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39068" y="2188235"/>
            <a:ext cx="0" cy="24384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664" y="1245979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Đèn LED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5" y="147145"/>
            <a:ext cx="4179139" cy="1013828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44843" y="1950829"/>
            <a:ext cx="1439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80092" y="3740294"/>
            <a:ext cx="0" cy="24384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8092" y="6387789"/>
            <a:ext cx="1524000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V</a:t>
            </a:r>
            <a:r>
              <a:rPr lang="en-US" smtClean="0">
                <a:solidFill>
                  <a:schemeClr val="tx1"/>
                </a:solidFill>
              </a:rPr>
              <a:t>ỏ </a:t>
            </a:r>
            <a:r>
              <a:rPr lang="en-US" dirty="0" err="1">
                <a:solidFill>
                  <a:schemeClr val="tx1"/>
                </a:solidFill>
              </a:rPr>
              <a:t>bóng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đèn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1657" y="3155999"/>
            <a:ext cx="1003002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Chip 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0418" y="2582951"/>
            <a:ext cx="1374671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Đế tản nhiệt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7657" y="2003569"/>
            <a:ext cx="1003002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Nguồn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Đèn LED là gì? Cấu tạo và ưu điểm của đèn LED - POT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19" y="2367354"/>
            <a:ext cx="2215550" cy="17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664" y="1245979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Đèn LED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4843" y="2348208"/>
            <a:ext cx="5709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đó, Chip LED là bộ phận phát ra ánh sáng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4843" y="2771849"/>
            <a:ext cx="53987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là khối bán dẫn gồm 2 khổi P (+) và N (-) chứa 2 loại điện tử trái dấu. Khi có dòng điện chạy qua, ở vùng hoạt động 2 điện tử này hút nhau, giải phóng năng lượng dạng ánh sáng.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hieusangngoaitroi.com.vn/upload/files/Nguyen-ly-phat-sang-cua-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87" y="1920700"/>
            <a:ext cx="30575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8115750" y="3259748"/>
            <a:ext cx="2641390" cy="210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4843" y="4199397"/>
            <a:ext cx="8038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LED sự dụng phổ biến với 3 loại: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6639" y="4651148"/>
            <a:ext cx="5893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LED SMD: được sử dụng rộng rãi trong các đèn chiếu sáng dân dụng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6639" y="5297479"/>
            <a:ext cx="5893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LED COB: thường được ứng dụng cho các đèn chiếu pha, chiếu điểm, đèn đường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6639" y="5960622"/>
            <a:ext cx="5893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 LED COG: ứng dụng cho sản xuất đèn filament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o sánh công nghệ đèn LED: COB và SMD - POTE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4" t="18430" r="28092" b="13723"/>
          <a:stretch/>
        </p:blipFill>
        <p:spPr bwMode="auto">
          <a:xfrm>
            <a:off x="7805250" y="4868781"/>
            <a:ext cx="802207" cy="12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o sánh công nghệ đèn LED: COB và SMD - POTE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18430" r="55173" b="13723"/>
          <a:stretch/>
        </p:blipFill>
        <p:spPr bwMode="auto">
          <a:xfrm>
            <a:off x="9075321" y="4861114"/>
            <a:ext cx="722248" cy="12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D L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7" t="14650" r="36159" b="46888"/>
          <a:stretch/>
        </p:blipFill>
        <p:spPr bwMode="auto">
          <a:xfrm>
            <a:off x="10265433" y="5044535"/>
            <a:ext cx="672861" cy="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71764" y="450205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SMD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08110" y="4502054"/>
            <a:ext cx="5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COB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265433" y="4499449"/>
            <a:ext cx="60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COG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75" y="147145"/>
            <a:ext cx="4179139" cy="1013828"/>
          </a:xfrm>
          <a:prstGeom prst="rect">
            <a:avLst/>
          </a:prstGeom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44843" y="1894686"/>
            <a:ext cx="2655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lý phát quang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0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CCE613-64BE-4735-A071-04355C02CF01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84995" name="Picture 2" descr="Kết quả hình ảnh cho led ic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6264" r="13580" b="14861"/>
          <a:stretch>
            <a:fillRect/>
          </a:stretch>
        </p:blipFill>
        <p:spPr bwMode="auto">
          <a:xfrm>
            <a:off x="3792747" y="1641475"/>
            <a:ext cx="4343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1457535" y="4289426"/>
            <a:ext cx="2590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ảnh hưởng bật tắt nhiều lần</a:t>
            </a:r>
          </a:p>
        </p:txBody>
      </p:sp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7297947" y="2070100"/>
            <a:ext cx="25146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năng lượng</a:t>
            </a: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8" name="TextBox 7"/>
          <p:cNvSpPr txBox="1">
            <a:spLocks noChangeArrowheads="1"/>
          </p:cNvSpPr>
          <p:nvPr/>
        </p:nvSpPr>
        <p:spPr bwMode="auto">
          <a:xfrm>
            <a:off x="8002797" y="4289208"/>
            <a:ext cx="366943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</a:t>
            </a: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en-US" altLang="vi-V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suy giảm quang thông chậm</a:t>
            </a: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9" name="TextBox 8"/>
          <p:cNvSpPr txBox="1">
            <a:spLocks noChangeArrowheads="1"/>
          </p:cNvSpPr>
          <p:nvPr/>
        </p:nvSpPr>
        <p:spPr bwMode="auto">
          <a:xfrm>
            <a:off x="7553534" y="5416660"/>
            <a:ext cx="334327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tia UV, không ánh sáng xanh có hại cho mắt, không chất độc hại</a:t>
            </a:r>
          </a:p>
        </p:txBody>
      </p:sp>
      <p:sp>
        <p:nvSpPr>
          <p:cNvPr id="85000" name="TextBox 9"/>
          <p:cNvSpPr txBox="1">
            <a:spLocks noChangeArrowheads="1"/>
          </p:cNvSpPr>
          <p:nvPr/>
        </p:nvSpPr>
        <p:spPr bwMode="auto">
          <a:xfrm>
            <a:off x="8002797" y="3116263"/>
            <a:ext cx="1936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Tuổi thọ dài</a:t>
            </a:r>
          </a:p>
        </p:txBody>
      </p:sp>
      <p:sp>
        <p:nvSpPr>
          <p:cNvPr id="85001" name="TextBox 10"/>
          <p:cNvSpPr txBox="1">
            <a:spLocks noChangeArrowheads="1"/>
          </p:cNvSpPr>
          <p:nvPr/>
        </p:nvSpPr>
        <p:spPr bwMode="auto">
          <a:xfrm>
            <a:off x="712906" y="3111711"/>
            <a:ext cx="329882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Ít tỏa nhiệt hơn so với nguồn sáng khác</a:t>
            </a:r>
          </a:p>
        </p:txBody>
      </p:sp>
      <p:sp>
        <p:nvSpPr>
          <p:cNvPr id="85002" name="TextBox 11"/>
          <p:cNvSpPr txBox="1">
            <a:spLocks noChangeArrowheads="1"/>
          </p:cNvSpPr>
          <p:nvPr/>
        </p:nvSpPr>
        <p:spPr bwMode="auto">
          <a:xfrm>
            <a:off x="838200" y="2014538"/>
            <a:ext cx="3505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tốt ở các môi trường khắc nghiệt</a:t>
            </a: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3" name="TextBox 4"/>
          <p:cNvSpPr txBox="1">
            <a:spLocks noChangeArrowheads="1"/>
          </p:cNvSpPr>
          <p:nvPr/>
        </p:nvSpPr>
        <p:spPr bwMode="auto">
          <a:xfrm>
            <a:off x="2170322" y="5554664"/>
            <a:ext cx="2590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 dạng kiểu dáng, màu sắc ánh sáng</a:t>
            </a:r>
            <a:endParaRPr lang="en-US" altLang="vi-V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4" name="Rectangle 8"/>
          <p:cNvSpPr>
            <a:spLocks noChangeArrowheads="1"/>
          </p:cNvSpPr>
          <p:nvPr/>
        </p:nvSpPr>
        <p:spPr bwMode="auto">
          <a:xfrm>
            <a:off x="603459" y="1265457"/>
            <a:ext cx="572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Ưu điểm vượt trội của đèn LED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5" y="147145"/>
            <a:ext cx="4179139" cy="10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15" y="747656"/>
            <a:ext cx="6080245" cy="35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466572" y="1141864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Vỏ thuỷ tinh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858255" y="2179163"/>
            <a:ext cx="2155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Sợi đốt 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(dây tóc bóng đèn)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38850" y="3643983"/>
            <a:ext cx="922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Đui đèn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250" y="1928899"/>
            <a:ext cx="38481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vonfram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43250" y="1557419"/>
            <a:ext cx="1439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709" y="985165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Đèn Sợi đốt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43250" y="5338936"/>
            <a:ext cx="2439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lý phát quang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27921" y="5794318"/>
            <a:ext cx="4685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có dòng điện chạy qua, do tác dụng của nhiệt dây tóc bóng đèn bị nung nóng đến phát sáng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9" y="70119"/>
            <a:ext cx="4179139" cy="1013828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87159" y="4494294"/>
            <a:ext cx="4953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phát quang thấp: (8 ÷ 20)lm/W, chỉ khoảng 10% điện năng biến đổi thành ánh sáng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87159" y="5102398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thọ thấp: (600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1000) giờ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87159" y="5459164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Tỏa nhiệt cao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87159" y="5828496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hoàn màu CRI 100, không gây mỏi mắt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7159" y="6197828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phát ra màu vàng (&lt;3000K)</a:t>
            </a:r>
          </a:p>
        </p:txBody>
      </p:sp>
    </p:spTree>
    <p:extLst>
      <p:ext uri="{BB962C8B-B14F-4D97-AF65-F5344CB8AC3E}">
        <p14:creationId xmlns:p14="http://schemas.microsoft.com/office/powerpoint/2010/main" val="356819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09" y="985165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Đèn ống Huỳnh Quang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9" y="70119"/>
            <a:ext cx="4179139" cy="1013828"/>
          </a:xfrm>
          <a:prstGeom prst="rect">
            <a:avLst/>
          </a:prstGeom>
        </p:spPr>
      </p:pic>
      <p:pic>
        <p:nvPicPr>
          <p:cNvPr id="6" name="Picture 2" descr="https://hoc24.vn/images/summary/1%20cau%20tao%20den%20ong%20huynh%20qu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22" y="1742085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43250" y="1611960"/>
            <a:ext cx="1439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50" y="2272570"/>
            <a:ext cx="384810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Ống thuỷ tinh: làm từ thuỷ tinh có nhiều hình dạng, kích thước. Có tác dụng hấp thụ tia UV được phát ra trong quá trình phát sáng.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cực: dùng để phóng điện tử, được làm bằng sợi vonfram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Lớp bột huỳnh quang: được phủ bên trong xung quanh thành ống thuỷ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8948" y="4988721"/>
            <a:ext cx="5729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ống Huỳnh quang gồm các loại kích thước thông dụng: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47" y="5358053"/>
            <a:ext cx="6549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T12 (đường kính ống 38mm) : 20W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40W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T10 (đường kính ống 32mm) : 20W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40W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T8 (đường kính ống 26mm) : 18W, 32W, 36W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T5 (đường kính ống 16mm) : 7W, 14W, 14W, 21W, 28W và 35W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09" y="985165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Đèn ống Huỳnh Quang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9" y="70119"/>
            <a:ext cx="4179139" cy="1013828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3250" y="1557419"/>
            <a:ext cx="2483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lý phát quang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47082"/>
              </p:ext>
            </p:extLst>
          </p:nvPr>
        </p:nvGraphicFramePr>
        <p:xfrm>
          <a:off x="6177892" y="1669840"/>
          <a:ext cx="4884737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 Image" r:id="rId4" imgW="6714286" imgH="3696216" progId="Paint.Picture">
                  <p:embed/>
                </p:oleObj>
              </mc:Choice>
              <mc:Fallback>
                <p:oleObj name="Bitmap Image" r:id="rId4" imgW="6714286" imgH="3696216" progId="Paint.Picture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892" y="1669840"/>
                        <a:ext cx="4884737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13932" y="2094680"/>
            <a:ext cx="5562600" cy="2182813"/>
            <a:chOff x="329" y="880"/>
            <a:chExt cx="3619" cy="1430"/>
          </a:xfrm>
        </p:grpSpPr>
        <p:pic>
          <p:nvPicPr>
            <p:cNvPr id="9" name="Picture 5" descr="Pictur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07"/>
            <a:stretch>
              <a:fillRect/>
            </a:stretch>
          </p:blipFill>
          <p:spPr bwMode="auto">
            <a:xfrm>
              <a:off x="329" y="880"/>
              <a:ext cx="3619" cy="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40" y="1848"/>
              <a:ext cx="3192" cy="22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038" rIns="0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C01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Bột HQ nguyên tử Hg      các điện tử   điện cực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600" y="944"/>
              <a:ext cx="1032" cy="2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038" rIns="0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FC01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BX cực tím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56" y="944"/>
              <a:ext cx="736" cy="2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038" rIns="0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BX nhìn thấy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549" y="4277493"/>
            <a:ext cx="4685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tác dụng của dòng điện xảy ra hiện tượng phóng điện giữa 2 điện cực (phóng các điện tử). Chúng kích thích lớp bột huỳnh quang phủ trong thành ống phát ra ánh sáng nhìn thấy</a:t>
            </a:r>
          </a:p>
        </p:txBody>
      </p:sp>
      <p:pic>
        <p:nvPicPr>
          <p:cNvPr id="14" name="Picture 2" descr="Tắc te Bộ khởi động cho đèn huỳnh quang – Philip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11259" r="28268" b="12698"/>
          <a:stretch/>
        </p:blipFill>
        <p:spPr bwMode="auto">
          <a:xfrm>
            <a:off x="7664930" y="1915202"/>
            <a:ext cx="215039" cy="3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ăng Phô [Ballast]Rạng Đông 40W | Shopee Việt Na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32892" r="5035" b="27234"/>
          <a:stretch/>
        </p:blipFill>
        <p:spPr bwMode="auto">
          <a:xfrm>
            <a:off x="9802952" y="2883077"/>
            <a:ext cx="1397479" cy="6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269717" y="3799735"/>
            <a:ext cx="1887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Chấn lưu (Ballast)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62183" y="1906576"/>
            <a:ext cx="508957" cy="10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447726" y="1654584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mồi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868187" y="3562343"/>
            <a:ext cx="345057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87159" y="4494294"/>
            <a:ext cx="4953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phát quang: (60 ÷ 80)lm/W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87159" y="4858483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thọ thấp: (6000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8000) giờ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87159" y="5222672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 nháy sáng khi khởi động, gây mỏi mắt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77469" y="5605731"/>
            <a:ext cx="4685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 thủy ngân, tia UV gây hại cho môi trường và sức khỏe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77469" y="6172637"/>
            <a:ext cx="468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 thiết bị đi kèm (trấn tưu, tắc te)</a:t>
            </a:r>
          </a:p>
        </p:txBody>
      </p:sp>
    </p:spTree>
    <p:extLst>
      <p:ext uri="{BB962C8B-B14F-4D97-AF65-F5344CB8AC3E}">
        <p14:creationId xmlns:p14="http://schemas.microsoft.com/office/powerpoint/2010/main" val="6233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09" y="985165"/>
            <a:ext cx="9874250" cy="704850"/>
          </a:xfrm>
        </p:spPr>
        <p:txBody>
          <a:bodyPr>
            <a:normAutofit/>
          </a:bodyPr>
          <a:lstStyle/>
          <a:p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Đèn Compact</a:t>
            </a: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9" y="70119"/>
            <a:ext cx="4179139" cy="1013828"/>
          </a:xfrm>
          <a:prstGeom prst="rect">
            <a:avLst/>
          </a:prstGeom>
        </p:spPr>
      </p:pic>
      <p:pic>
        <p:nvPicPr>
          <p:cNvPr id="7" name="Picture 5" descr="cau tao trong Compac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8" y="1690015"/>
            <a:ext cx="3277989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412411" y="1612377"/>
            <a:ext cx="4579938" cy="179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pt-B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nguy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ên lý hoạt động của bóng đèn HQ compact cũng tương tự như bóng đèn huỳnh quang. Có điểm khác là ống phóng điện không phải dạng đường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thọ: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(6000 ÷ 8000) giờ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227950"/>
              </p:ext>
            </p:extLst>
          </p:nvPr>
        </p:nvGraphicFramePr>
        <p:xfrm>
          <a:off x="7449213" y="3360401"/>
          <a:ext cx="4161916" cy="201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5" imgW="6990476" imgH="3877216" progId="Paint.Picture">
                  <p:embed/>
                </p:oleObj>
              </mc:Choice>
              <mc:Fallback>
                <p:oleObj name="Bitmap Image" r:id="rId5" imgW="6990476" imgH="3877216" progId="Paint.Picture">
                  <p:embed/>
                  <p:pic>
                    <p:nvPicPr>
                      <p:cNvPr id="348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213" y="3360401"/>
                        <a:ext cx="4161916" cy="2015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26920" y="5642366"/>
            <a:ext cx="4487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Kiểu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1U-2U-3U-4U-Xoắn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704557" y="6042476"/>
            <a:ext cx="44874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đui: đui xoáy (E14, E27, E40) &amp; đui gài (B22)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84896" y="4723638"/>
            <a:ext cx="4579938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2 kiểu: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33197"/>
              </p:ext>
            </p:extLst>
          </p:nvPr>
        </p:nvGraphicFramePr>
        <p:xfrm>
          <a:off x="884896" y="5375912"/>
          <a:ext cx="964661" cy="117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7" imgW="3610479" imgH="2085714" progId="Paint.Picture">
                  <p:embed/>
                </p:oleObj>
              </mc:Choice>
              <mc:Fallback>
                <p:oleObj name="Bitmap Image" r:id="rId7" imgW="3610479" imgH="2085714" progId="Paint.Picture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82" r="49341" b="14383"/>
                      <a:stretch>
                        <a:fillRect/>
                      </a:stretch>
                    </p:blipFill>
                    <p:spPr bwMode="auto">
                      <a:xfrm>
                        <a:off x="884896" y="5375912"/>
                        <a:ext cx="964661" cy="1173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90076"/>
              </p:ext>
            </p:extLst>
          </p:nvPr>
        </p:nvGraphicFramePr>
        <p:xfrm>
          <a:off x="3867219" y="5293035"/>
          <a:ext cx="943738" cy="1338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Bitmap Image" r:id="rId9" imgW="0" imgH="0" progId="Paint.Picture">
                  <p:embed/>
                </p:oleObj>
              </mc:Choice>
              <mc:Fallback>
                <p:oleObj name="Bitmap Image" r:id="rId9" imgW="0" imgH="0" progId="Paint.Picture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2357" b="7535"/>
                      <a:stretch>
                        <a:fillRect/>
                      </a:stretch>
                    </p:blipFill>
                    <p:spPr bwMode="auto">
                      <a:xfrm>
                        <a:off x="3867219" y="5293035"/>
                        <a:ext cx="943738" cy="1338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639001" y="5496607"/>
            <a:ext cx="4579938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Ballast liền đèn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38650" y="5449685"/>
            <a:ext cx="4579938" cy="3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Ballast rời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3" grpId="0" autoUpdateAnimBg="0"/>
      <p:bldP spid="16" grpId="0" autoUpdateAnimBg="0"/>
      <p:bldP spid="1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769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Times New Roman</vt:lpstr>
      <vt:lpstr>Wingdings</vt:lpstr>
      <vt:lpstr>Office Theme</vt:lpstr>
      <vt:lpstr>Bitmap Image</vt:lpstr>
      <vt:lpstr>Paintbrush Picture</vt:lpstr>
      <vt:lpstr>PowerPoint Presentation</vt:lpstr>
      <vt:lpstr>I. Đèn LED</vt:lpstr>
      <vt:lpstr>I. Đèn LED</vt:lpstr>
      <vt:lpstr>PowerPoint Presentation</vt:lpstr>
      <vt:lpstr>II. Đèn Sợi đốt</vt:lpstr>
      <vt:lpstr>III. Đèn ống Huỳnh Quang</vt:lpstr>
      <vt:lpstr>III. Đèn ống Huỳnh Quang</vt:lpstr>
      <vt:lpstr>III. Đèn Compact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dungnt</dc:creator>
  <cp:lastModifiedBy>dungnt</cp:lastModifiedBy>
  <cp:revision>20</cp:revision>
  <dcterms:created xsi:type="dcterms:W3CDTF">2020-09-16T00:42:38Z</dcterms:created>
  <dcterms:modified xsi:type="dcterms:W3CDTF">2020-09-16T08:47:40Z</dcterms:modified>
</cp:coreProperties>
</file>