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27" r:id="rId3"/>
    <p:sldId id="338" r:id="rId4"/>
    <p:sldId id="339" r:id="rId5"/>
    <p:sldId id="342" r:id="rId6"/>
    <p:sldId id="340" r:id="rId7"/>
    <p:sldId id="341" r:id="rId8"/>
    <p:sldId id="343" r:id="rId9"/>
    <p:sldId id="344" r:id="rId10"/>
    <p:sldId id="346" r:id="rId11"/>
    <p:sldId id="347" r:id="rId12"/>
    <p:sldId id="345" r:id="rId13"/>
    <p:sldId id="348" r:id="rId14"/>
    <p:sldId id="336" r:id="rId15"/>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89308" autoAdjust="0"/>
  </p:normalViewPr>
  <p:slideViewPr>
    <p:cSldViewPr snapToGrid="0">
      <p:cViewPr varScale="1">
        <p:scale>
          <a:sx n="68" d="100"/>
          <a:sy n="68" d="100"/>
        </p:scale>
        <p:origin x="564" y="6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C&#7843;i%20ti&#7871;n\2020\KQ%20Ng&#224;y%20h&#7897;i%20ST\SKCT\SKCT%20NHST%20NRF%20n&#259;m%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7843;i%20ti&#7871;n\2020\KQ%20Ng&#224;y%20h&#7897;i%20ST\SKCT\SKCT%20NHST%20NRF%20n&#259;m%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Hợp</a:t>
            </a:r>
            <a:r>
              <a:rPr lang="en-US" baseline="0"/>
              <a:t> cách </a:t>
            </a:r>
            <a:endParaRPr lang="vi-VN"/>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FF00"/>
            </a:solidFill>
            <a:ln>
              <a:solidFill>
                <a:schemeClr val="tx1"/>
              </a:solid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'Báo cáo CT (Lần 2)'!$B$12:$C$12</c:f>
              <c:strCache>
                <c:ptCount val="2"/>
                <c:pt idx="0">
                  <c:v>Trước</c:v>
                </c:pt>
                <c:pt idx="1">
                  <c:v>Sau</c:v>
                </c:pt>
              </c:strCache>
            </c:strRef>
          </c:cat>
          <c:val>
            <c:numRef>
              <c:f>'Báo cáo CT (Lần 2)'!$B$13:$C$13</c:f>
              <c:numCache>
                <c:formatCode>0%</c:formatCode>
                <c:ptCount val="2"/>
                <c:pt idx="0">
                  <c:v>0.68</c:v>
                </c:pt>
                <c:pt idx="1">
                  <c:v>0.83</c:v>
                </c:pt>
              </c:numCache>
            </c:numRef>
          </c:val>
          <c:extLst>
            <c:ext xmlns:c16="http://schemas.microsoft.com/office/drawing/2014/chart" uri="{C3380CC4-5D6E-409C-BE32-E72D297353CC}">
              <c16:uniqueId val="{00000000-FC87-4833-B7FA-8BD71064C1D8}"/>
            </c:ext>
          </c:extLst>
        </c:ser>
        <c:dLbls>
          <c:showLegendKey val="0"/>
          <c:showVal val="0"/>
          <c:showCatName val="0"/>
          <c:showSerName val="0"/>
          <c:showPercent val="0"/>
          <c:showBubbleSize val="0"/>
        </c:dLbls>
        <c:gapWidth val="150"/>
        <c:shape val="box"/>
        <c:axId val="138561024"/>
        <c:axId val="140404224"/>
        <c:axId val="0"/>
      </c:bar3DChart>
      <c:catAx>
        <c:axId val="138561024"/>
        <c:scaling>
          <c:orientation val="minMax"/>
        </c:scaling>
        <c:delete val="0"/>
        <c:axPos val="b"/>
        <c:numFmt formatCode="General" sourceLinked="0"/>
        <c:majorTickMark val="none"/>
        <c:minorTickMark val="none"/>
        <c:tickLblPos val="nextTo"/>
        <c:txPr>
          <a:bodyPr/>
          <a:lstStyle/>
          <a:p>
            <a:pPr>
              <a:defRPr sz="1500"/>
            </a:pPr>
            <a:endParaRPr lang="en-US"/>
          </a:p>
        </c:txPr>
        <c:crossAx val="140404224"/>
        <c:crosses val="autoZero"/>
        <c:auto val="1"/>
        <c:lblAlgn val="ctr"/>
        <c:lblOffset val="100"/>
        <c:noMultiLvlLbl val="0"/>
      </c:catAx>
      <c:valAx>
        <c:axId val="140404224"/>
        <c:scaling>
          <c:orientation val="minMax"/>
          <c:min val="0.5"/>
        </c:scaling>
        <c:delete val="1"/>
        <c:axPos val="l"/>
        <c:numFmt formatCode="0%" sourceLinked="1"/>
        <c:majorTickMark val="none"/>
        <c:minorTickMark val="none"/>
        <c:tickLblPos val="nextTo"/>
        <c:crossAx val="138561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Tăng</a:t>
            </a:r>
            <a:r>
              <a:rPr lang="en-US" baseline="0"/>
              <a:t> </a:t>
            </a:r>
            <a:r>
              <a:rPr lang="en-US"/>
              <a:t>NSLĐ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'Báo cáo CT (Lần 2)'!$I$15</c:f>
              <c:strCache>
                <c:ptCount val="1"/>
                <c:pt idx="0">
                  <c:v>NSLĐ </c:v>
                </c:pt>
              </c:strCache>
            </c:strRef>
          </c:tx>
          <c:spPr>
            <a:solidFill>
              <a:srgbClr val="FFFF00"/>
            </a:solidFill>
            <a:ln>
              <a:solidFill>
                <a:schemeClr val="tx1"/>
              </a:solid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'Báo cáo CT (Lần 2)'!$J$14:$L$14</c:f>
              <c:strCache>
                <c:ptCount val="3"/>
                <c:pt idx="0">
                  <c:v>Tháng 7</c:v>
                </c:pt>
                <c:pt idx="1">
                  <c:v>Tháng 8</c:v>
                </c:pt>
                <c:pt idx="2">
                  <c:v>Tháng 9</c:v>
                </c:pt>
              </c:strCache>
            </c:strRef>
          </c:cat>
          <c:val>
            <c:numRef>
              <c:f>'Báo cáo CT (Lần 2)'!$J$15:$L$15</c:f>
              <c:numCache>
                <c:formatCode>0%</c:formatCode>
                <c:ptCount val="3"/>
                <c:pt idx="0">
                  <c:v>0.08</c:v>
                </c:pt>
                <c:pt idx="1">
                  <c:v>0.14000000000000001</c:v>
                </c:pt>
                <c:pt idx="2">
                  <c:v>0.16</c:v>
                </c:pt>
              </c:numCache>
            </c:numRef>
          </c:val>
          <c:extLst>
            <c:ext xmlns:c16="http://schemas.microsoft.com/office/drawing/2014/chart" uri="{C3380CC4-5D6E-409C-BE32-E72D297353CC}">
              <c16:uniqueId val="{00000000-8A22-42CE-A7EB-45BE3506D690}"/>
            </c:ext>
          </c:extLst>
        </c:ser>
        <c:dLbls>
          <c:showLegendKey val="0"/>
          <c:showVal val="0"/>
          <c:showCatName val="0"/>
          <c:showSerName val="0"/>
          <c:showPercent val="0"/>
          <c:showBubbleSize val="0"/>
        </c:dLbls>
        <c:gapWidth val="150"/>
        <c:shape val="box"/>
        <c:axId val="140422144"/>
        <c:axId val="140540160"/>
        <c:axId val="0"/>
      </c:bar3DChart>
      <c:catAx>
        <c:axId val="140422144"/>
        <c:scaling>
          <c:orientation val="minMax"/>
        </c:scaling>
        <c:delete val="0"/>
        <c:axPos val="b"/>
        <c:numFmt formatCode="General" sourceLinked="0"/>
        <c:majorTickMark val="out"/>
        <c:minorTickMark val="none"/>
        <c:tickLblPos val="nextTo"/>
        <c:txPr>
          <a:bodyPr/>
          <a:lstStyle/>
          <a:p>
            <a:pPr>
              <a:defRPr sz="1500"/>
            </a:pPr>
            <a:endParaRPr lang="en-US"/>
          </a:p>
        </c:txPr>
        <c:crossAx val="140540160"/>
        <c:crosses val="autoZero"/>
        <c:auto val="1"/>
        <c:lblAlgn val="ctr"/>
        <c:lblOffset val="100"/>
        <c:noMultiLvlLbl val="0"/>
      </c:catAx>
      <c:valAx>
        <c:axId val="140540160"/>
        <c:scaling>
          <c:orientation val="minMax"/>
        </c:scaling>
        <c:delete val="1"/>
        <c:axPos val="l"/>
        <c:numFmt formatCode="0%" sourceLinked="1"/>
        <c:majorTickMark val="out"/>
        <c:minorTickMark val="none"/>
        <c:tickLblPos val="nextTo"/>
        <c:crossAx val="1404221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DD1FD021-A457-4948-A9E8-2ADD25EED137}" type="datetimeFigureOut">
              <a:rPr lang="en-US" smtClean="0"/>
              <a:pPr/>
              <a:t>10/31/2020</a:t>
            </a:fld>
            <a:endParaRPr lang="en-US"/>
          </a:p>
        </p:txBody>
      </p:sp>
      <p:sp>
        <p:nvSpPr>
          <p:cNvPr id="4" name="Footer Placehold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D3DE50EF-AB96-4FAD-94F9-D76AEEEEEE7A}" type="slidenum">
              <a:rPr lang="en-US" smtClean="0"/>
              <a:pPr/>
              <a:t>‹#›</a:t>
            </a:fld>
            <a:endParaRPr lang="en-US"/>
          </a:p>
        </p:txBody>
      </p:sp>
    </p:spTree>
    <p:extLst>
      <p:ext uri="{BB962C8B-B14F-4D97-AF65-F5344CB8AC3E}">
        <p14:creationId xmlns:p14="http://schemas.microsoft.com/office/powerpoint/2010/main" val="286277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322D4210-D812-49C5-B23B-AB8BB034482C}" type="datetimeFigureOut">
              <a:rPr lang="en-US" smtClean="0"/>
              <a:pPr/>
              <a:t>10/31/2020</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EB87AC6D-6C69-4271-AB78-9EBF008D26F3}" type="slidenum">
              <a:rPr lang="en-US" smtClean="0"/>
              <a:pPr/>
              <a:t>‹#›</a:t>
            </a:fld>
            <a:endParaRPr lang="en-US"/>
          </a:p>
        </p:txBody>
      </p:sp>
    </p:spTree>
    <p:extLst>
      <p:ext uri="{BB962C8B-B14F-4D97-AF65-F5344CB8AC3E}">
        <p14:creationId xmlns:p14="http://schemas.microsoft.com/office/powerpoint/2010/main" val="221895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77212"/>
            <a:ext cx="9144000" cy="1453478"/>
          </a:xfrm>
          <a:prstGeom prst="rect">
            <a:avLst/>
          </a:prstGeom>
        </p:spPr>
        <p:txBody>
          <a:bodyPr anchor="b">
            <a:normAutofit/>
          </a:bodyPr>
          <a:lstStyle>
            <a:lvl1pPr algn="ctr">
              <a:defRPr sz="4500" b="1">
                <a:latin typeface="Myriad Pro" panose="020B0503030403020204" pitchFamily="34" charset="0"/>
              </a:defRPr>
            </a:lvl1pPr>
          </a:lstStyle>
          <a:p>
            <a:r>
              <a:rPr lang="en-US"/>
              <a:t>Click to edit Master title style</a:t>
            </a:r>
          </a:p>
        </p:txBody>
      </p:sp>
      <p:sp>
        <p:nvSpPr>
          <p:cNvPr id="3" name="Subtitle 2"/>
          <p:cNvSpPr>
            <a:spLocks noGrp="1"/>
          </p:cNvSpPr>
          <p:nvPr>
            <p:ph type="subTitle" idx="1"/>
          </p:nvPr>
        </p:nvSpPr>
        <p:spPr>
          <a:xfrm>
            <a:off x="1524000" y="4270342"/>
            <a:ext cx="9144000" cy="987458"/>
          </a:xfrm>
          <a:prstGeom prst="rect">
            <a:avLst/>
          </a:prstGeom>
        </p:spPr>
        <p:txBody>
          <a:bodyPr/>
          <a:lstStyle>
            <a:lvl1pPr marL="0" indent="0" algn="ctr">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10"/>
          </p:nvPr>
        </p:nvSpPr>
        <p:spPr>
          <a:xfrm>
            <a:off x="5309647" y="5997525"/>
            <a:ext cx="1572705" cy="365125"/>
          </a:xfrm>
          <a:prstGeom prst="rect">
            <a:avLst/>
          </a:prstGeom>
        </p:spPr>
        <p:txBody>
          <a:bodyPr/>
          <a:lstStyle>
            <a:lvl1pPr>
              <a:defRPr sz="1200">
                <a:solidFill>
                  <a:schemeClr val="bg2">
                    <a:lumMod val="50000"/>
                  </a:schemeClr>
                </a:solidFill>
              </a:defRPr>
            </a:lvl1pPr>
          </a:lstStyle>
          <a:p>
            <a:pPr algn="ctr"/>
            <a:r>
              <a:rPr lang="en-US"/>
              <a:t>Updated: </a:t>
            </a:r>
            <a:fld id="{0EE5202E-880A-4C63-85EF-AAEBE2A9A87F}" type="datetime1">
              <a:rPr lang="en-US" smtClean="0"/>
              <a:pPr algn="ctr"/>
              <a:t>10/31/2020</a:t>
            </a:fld>
            <a:endParaRPr lang="en-US"/>
          </a:p>
        </p:txBody>
      </p:sp>
      <p:sp>
        <p:nvSpPr>
          <p:cNvPr id="8" name="Footer Placeholder 4"/>
          <p:cNvSpPr>
            <a:spLocks noGrp="1"/>
          </p:cNvSpPr>
          <p:nvPr>
            <p:ph type="ftr" sz="quarter" idx="11"/>
          </p:nvPr>
        </p:nvSpPr>
        <p:spPr>
          <a:xfrm>
            <a:off x="5202418" y="6502302"/>
            <a:ext cx="1787164" cy="365125"/>
          </a:xfrm>
          <a:prstGeom prst="rect">
            <a:avLst/>
          </a:prstGeom>
        </p:spPr>
        <p:txBody>
          <a:bodyPr/>
          <a:lstStyle>
            <a:lvl1pPr>
              <a:defRPr sz="1300">
                <a:solidFill>
                  <a:schemeClr val="bg1"/>
                </a:solidFill>
              </a:defRPr>
            </a:lvl1pPr>
          </a:lstStyle>
          <a:p>
            <a:r>
              <a:rPr lang="en-US"/>
              <a:t>www.rangdongvn.com</a:t>
            </a:r>
          </a:p>
        </p:txBody>
      </p:sp>
      <p:sp>
        <p:nvSpPr>
          <p:cNvPr id="14" name="Title 1"/>
          <p:cNvSpPr txBox="1">
            <a:spLocks/>
          </p:cNvSpPr>
          <p:nvPr userDrawn="1"/>
        </p:nvSpPr>
        <p:spPr>
          <a:xfrm>
            <a:off x="3173297" y="189023"/>
            <a:ext cx="6281787" cy="272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algn="ctr"/>
            <a:r>
              <a:rPr lang="en-US" sz="1600" b="1">
                <a:solidFill>
                  <a:schemeClr val="accent6"/>
                </a:solidFill>
              </a:rPr>
              <a:t>CÔNG</a:t>
            </a:r>
            <a:r>
              <a:rPr lang="en-US" sz="1600" b="1" baseline="0">
                <a:solidFill>
                  <a:schemeClr val="accent6"/>
                </a:solidFill>
              </a:rPr>
              <a:t> TY CỔ PHẦN BÓNG ĐÈN PHÍCH NƯỚC RẠNG ĐÔNG</a:t>
            </a:r>
            <a:endParaRPr lang="en-US" sz="1600" b="1">
              <a:solidFill>
                <a:schemeClr val="accent6"/>
              </a:solidFill>
            </a:endParaRPr>
          </a:p>
        </p:txBody>
      </p:sp>
      <p:cxnSp>
        <p:nvCxnSpPr>
          <p:cNvPr id="17" name="Straight Connector 16"/>
          <p:cNvCxnSpPr/>
          <p:nvPr userDrawn="1"/>
        </p:nvCxnSpPr>
        <p:spPr>
          <a:xfrm>
            <a:off x="3723588" y="499621"/>
            <a:ext cx="5231876"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2939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42680"/>
            <a:ext cx="10515600" cy="748008"/>
          </a:xfrm>
          <a:prstGeom prst="rect">
            <a:avLst/>
          </a:prstGeom>
        </p:spPr>
        <p:txBody>
          <a:bodyPr/>
          <a:lstStyle>
            <a:lvl1pPr>
              <a:defRPr sz="2800" b="1">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latin typeface="Myriad Pro" panose="020B0503030403020204" pitchFamily="34" charset="0"/>
              </a:defRPr>
            </a:lvl1pPr>
            <a:lvl2pPr>
              <a:defRPr sz="1600">
                <a:latin typeface="Myriad Pro" panose="020B0503030403020204" pitchFamily="34" charset="0"/>
              </a:defRPr>
            </a:lvl2pPr>
            <a:lvl3pPr>
              <a:defRPr sz="1400">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353800" y="6410226"/>
            <a:ext cx="448559" cy="260056"/>
          </a:xfrm>
          <a:prstGeom prst="rect">
            <a:avLst/>
          </a:prstGeom>
        </p:spPr>
        <p:txBody>
          <a:bodyPr/>
          <a:lstStyle>
            <a:lvl1pPr algn="ctr">
              <a:defRPr sz="1200">
                <a:latin typeface="Myriad Pro" panose="020B0503030403020204" pitchFamily="34" charset="0"/>
              </a:defRPr>
            </a:lvl1pPr>
          </a:lstStyle>
          <a:p>
            <a:fld id="{C6ABEB65-F4EC-40AE-9ACF-9C9B39BDDC25}" type="slidenum">
              <a:rPr lang="en-US" smtClean="0"/>
              <a:pPr/>
              <a:t>‹#›</a:t>
            </a:fld>
            <a:endParaRPr lang="en-US"/>
          </a:p>
        </p:txBody>
      </p:sp>
      <p:sp>
        <p:nvSpPr>
          <p:cNvPr id="7" name="Title 1"/>
          <p:cNvSpPr txBox="1">
            <a:spLocks/>
          </p:cNvSpPr>
          <p:nvPr userDrawn="1"/>
        </p:nvSpPr>
        <p:spPr>
          <a:xfrm>
            <a:off x="4860695" y="85329"/>
            <a:ext cx="6281787" cy="272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algn="ctr"/>
            <a:r>
              <a:rPr lang="en-US" sz="1600" b="1">
                <a:solidFill>
                  <a:schemeClr val="bg1"/>
                </a:solidFill>
              </a:rPr>
              <a:t>CÔNG</a:t>
            </a:r>
            <a:r>
              <a:rPr lang="en-US" sz="1600" b="1" baseline="0">
                <a:solidFill>
                  <a:schemeClr val="bg1"/>
                </a:solidFill>
              </a:rPr>
              <a:t> TY CỔ PHẦN BÓNG ĐÈN PHÍCH NƯỚC RẠNG ĐÔNG</a:t>
            </a:r>
            <a:endParaRPr lang="en-US" sz="1600" b="1">
              <a:solidFill>
                <a:schemeClr val="bg1"/>
              </a:solidFill>
            </a:endParaRPr>
          </a:p>
        </p:txBody>
      </p:sp>
      <p:sp>
        <p:nvSpPr>
          <p:cNvPr id="8" name="Title 1"/>
          <p:cNvSpPr txBox="1">
            <a:spLocks/>
          </p:cNvSpPr>
          <p:nvPr userDrawn="1"/>
        </p:nvSpPr>
        <p:spPr>
          <a:xfrm>
            <a:off x="4860694" y="389508"/>
            <a:ext cx="6281787" cy="272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algn="ctr"/>
            <a:r>
              <a:rPr lang="en-US" sz="1200" b="0">
                <a:solidFill>
                  <a:schemeClr val="bg1"/>
                </a:solidFill>
              </a:rPr>
              <a:t>KHÔNG</a:t>
            </a:r>
            <a:r>
              <a:rPr lang="en-US" sz="1200" b="0" baseline="0">
                <a:solidFill>
                  <a:schemeClr val="bg1"/>
                </a:solidFill>
              </a:rPr>
              <a:t> TIẾT KIỆM ÁNH SÁNG - CHỈ TIẾT KIỆM NĂNG LƯỢNG</a:t>
            </a:r>
            <a:endParaRPr lang="en-US" sz="1200" b="0">
              <a:solidFill>
                <a:schemeClr val="bg1"/>
              </a:solidFill>
            </a:endParaRPr>
          </a:p>
        </p:txBody>
      </p:sp>
      <p:sp>
        <p:nvSpPr>
          <p:cNvPr id="9" name="Slide Number Placeholder 5"/>
          <p:cNvSpPr txBox="1">
            <a:spLocks/>
          </p:cNvSpPr>
          <p:nvPr userDrawn="1"/>
        </p:nvSpPr>
        <p:spPr>
          <a:xfrm>
            <a:off x="9521073" y="6520863"/>
            <a:ext cx="1743957" cy="260056"/>
          </a:xfrm>
          <a:prstGeom prst="rect">
            <a:avLst/>
          </a:prstGeom>
        </p:spPr>
        <p:txBody>
          <a:bodyPr/>
          <a:lstStyle>
            <a:defPPr>
              <a:defRPr lang="en-US"/>
            </a:defPPr>
            <a:lvl1pPr marL="0" algn="ctr"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www.rangdongvn.com</a:t>
            </a:r>
          </a:p>
        </p:txBody>
      </p:sp>
      <p:sp>
        <p:nvSpPr>
          <p:cNvPr id="10" name="Slide Number Placeholder 5"/>
          <p:cNvSpPr txBox="1">
            <a:spLocks/>
          </p:cNvSpPr>
          <p:nvPr userDrawn="1"/>
        </p:nvSpPr>
        <p:spPr>
          <a:xfrm>
            <a:off x="114693" y="6555212"/>
            <a:ext cx="1855509" cy="260056"/>
          </a:xfrm>
          <a:prstGeom prst="rect">
            <a:avLst/>
          </a:prstGeom>
        </p:spPr>
        <p:txBody>
          <a:bodyPr/>
          <a:lstStyle>
            <a:defPPr>
              <a:defRPr lang="en-US"/>
            </a:defPPr>
            <a:lvl1pPr marL="0" algn="ctr"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Updated: 25 October 2016</a:t>
            </a:r>
          </a:p>
        </p:txBody>
      </p:sp>
      <p:cxnSp>
        <p:nvCxnSpPr>
          <p:cNvPr id="11" name="Straight Connector 10"/>
          <p:cNvCxnSpPr/>
          <p:nvPr userDrawn="1"/>
        </p:nvCxnSpPr>
        <p:spPr>
          <a:xfrm>
            <a:off x="5392133" y="367646"/>
            <a:ext cx="5231876"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78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ABEB65-F4EC-40AE-9ACF-9C9B39BDDC25}" type="slidenum">
              <a:rPr lang="en-US" smtClean="0"/>
              <a:pPr/>
              <a:t>‹#›</a:t>
            </a:fld>
            <a:endParaRPr lang="en-US"/>
          </a:p>
        </p:txBody>
      </p:sp>
      <p:sp>
        <p:nvSpPr>
          <p:cNvPr id="8" name="Title 1"/>
          <p:cNvSpPr txBox="1">
            <a:spLocks/>
          </p:cNvSpPr>
          <p:nvPr userDrawn="1"/>
        </p:nvSpPr>
        <p:spPr>
          <a:xfrm>
            <a:off x="4860695" y="85329"/>
            <a:ext cx="6281787" cy="272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algn="ctr"/>
            <a:r>
              <a:rPr lang="en-US" sz="1600" b="1">
                <a:solidFill>
                  <a:schemeClr val="bg1"/>
                </a:solidFill>
              </a:rPr>
              <a:t>CÔNG</a:t>
            </a:r>
            <a:r>
              <a:rPr lang="en-US" sz="1600" b="1" baseline="0">
                <a:solidFill>
                  <a:schemeClr val="bg1"/>
                </a:solidFill>
              </a:rPr>
              <a:t> TY CỔ PHẦN BÓNG ĐÈN PHÍCH NƯỚC RẠNG ĐÔNG</a:t>
            </a:r>
            <a:endParaRPr lang="en-US" sz="1600" b="1">
              <a:solidFill>
                <a:schemeClr val="bg1"/>
              </a:solidFill>
            </a:endParaRPr>
          </a:p>
        </p:txBody>
      </p:sp>
      <p:sp>
        <p:nvSpPr>
          <p:cNvPr id="9" name="Title 1"/>
          <p:cNvSpPr txBox="1">
            <a:spLocks/>
          </p:cNvSpPr>
          <p:nvPr userDrawn="1"/>
        </p:nvSpPr>
        <p:spPr>
          <a:xfrm>
            <a:off x="4860694" y="389508"/>
            <a:ext cx="6281787" cy="272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algn="ctr"/>
            <a:r>
              <a:rPr lang="en-US" sz="1200" b="0">
                <a:solidFill>
                  <a:schemeClr val="bg1"/>
                </a:solidFill>
              </a:rPr>
              <a:t>ĐƠN</a:t>
            </a:r>
            <a:r>
              <a:rPr lang="en-US" sz="1200" b="0" baseline="0">
                <a:solidFill>
                  <a:schemeClr val="bg1"/>
                </a:solidFill>
              </a:rPr>
              <a:t> VỊ HÀNG ĐẦU VỀ SẢN XUẤT NGUỒN SÁNG VÀ THIẾT BỊ CHIẾU SÁNG</a:t>
            </a:r>
            <a:endParaRPr lang="en-US" sz="1200" b="0">
              <a:solidFill>
                <a:schemeClr val="bg1"/>
              </a:solidFill>
            </a:endParaRPr>
          </a:p>
        </p:txBody>
      </p:sp>
      <p:sp>
        <p:nvSpPr>
          <p:cNvPr id="10" name="Slide Number Placeholder 5"/>
          <p:cNvSpPr txBox="1">
            <a:spLocks/>
          </p:cNvSpPr>
          <p:nvPr userDrawn="1"/>
        </p:nvSpPr>
        <p:spPr>
          <a:xfrm>
            <a:off x="9521073" y="6520863"/>
            <a:ext cx="1743957" cy="260056"/>
          </a:xfrm>
          <a:prstGeom prst="rect">
            <a:avLst/>
          </a:prstGeom>
        </p:spPr>
        <p:txBody>
          <a:bodyPr/>
          <a:lstStyle>
            <a:defPPr>
              <a:defRPr lang="en-US"/>
            </a:defPPr>
            <a:lvl1pPr marL="0" algn="ctr"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www.rangdongvn.com</a:t>
            </a:r>
          </a:p>
        </p:txBody>
      </p:sp>
      <p:cxnSp>
        <p:nvCxnSpPr>
          <p:cNvPr id="12" name="Straight Connector 11"/>
          <p:cNvCxnSpPr/>
          <p:nvPr userDrawn="1"/>
        </p:nvCxnSpPr>
        <p:spPr>
          <a:xfrm>
            <a:off x="5392133" y="367646"/>
            <a:ext cx="5231876"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Slide Number Placeholder 5"/>
          <p:cNvSpPr txBox="1">
            <a:spLocks/>
          </p:cNvSpPr>
          <p:nvPr userDrawn="1"/>
        </p:nvSpPr>
        <p:spPr>
          <a:xfrm>
            <a:off x="114693" y="6555212"/>
            <a:ext cx="1855509" cy="260056"/>
          </a:xfrm>
          <a:prstGeom prst="rect">
            <a:avLst/>
          </a:prstGeom>
        </p:spPr>
        <p:txBody>
          <a:bodyPr/>
          <a:lstStyle>
            <a:defPPr>
              <a:defRPr lang="en-US"/>
            </a:defPPr>
            <a:lvl1pPr marL="0" algn="ctr"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Updated: 25 October 2016</a:t>
            </a:r>
          </a:p>
        </p:txBody>
      </p:sp>
      <p:sp>
        <p:nvSpPr>
          <p:cNvPr id="14" name="Title 1"/>
          <p:cNvSpPr>
            <a:spLocks noGrp="1"/>
          </p:cNvSpPr>
          <p:nvPr>
            <p:ph type="title"/>
          </p:nvPr>
        </p:nvSpPr>
        <p:spPr>
          <a:xfrm>
            <a:off x="838200" y="942680"/>
            <a:ext cx="10515600" cy="748008"/>
          </a:xfrm>
          <a:prstGeom prst="rect">
            <a:avLst/>
          </a:prstGeom>
        </p:spPr>
        <p:txBody>
          <a:bodyPr/>
          <a:lstStyle>
            <a:lvl1pPr>
              <a:defRPr sz="2800" b="1">
                <a:latin typeface="Myriad Pro" panose="020B0503030403020204" pitchFamily="34" charset="0"/>
              </a:defRPr>
            </a:lvl1pPr>
          </a:lstStyle>
          <a:p>
            <a:r>
              <a:rPr lang="en-US"/>
              <a:t>Click to edit Master title style</a:t>
            </a:r>
          </a:p>
        </p:txBody>
      </p:sp>
      <p:sp>
        <p:nvSpPr>
          <p:cNvPr id="15" name="Content Placeholder 2"/>
          <p:cNvSpPr>
            <a:spLocks noGrp="1"/>
          </p:cNvSpPr>
          <p:nvPr>
            <p:ph idx="1"/>
          </p:nvPr>
        </p:nvSpPr>
        <p:spPr>
          <a:xfrm>
            <a:off x="838200" y="1825625"/>
            <a:ext cx="10515600" cy="4351338"/>
          </a:xfrm>
          <a:prstGeom prst="rect">
            <a:avLst/>
          </a:prstGeom>
        </p:spPr>
        <p:txBody>
          <a:bodyPr/>
          <a:lstStyle>
            <a:lvl1pPr>
              <a:defRPr sz="1800">
                <a:latin typeface="Myriad Pro" panose="020B0503030403020204" pitchFamily="34" charset="0"/>
              </a:defRPr>
            </a:lvl1pPr>
            <a:lvl2pPr>
              <a:defRPr sz="1600">
                <a:latin typeface="Myriad Pro" panose="020B0503030403020204" pitchFamily="34" charset="0"/>
              </a:defRPr>
            </a:lvl2pPr>
            <a:lvl3pPr>
              <a:defRPr sz="1400">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1014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93482" y="6525426"/>
            <a:ext cx="2743200" cy="250931"/>
          </a:xfrm>
          <a:prstGeom prst="rect">
            <a:avLst/>
          </a:prstGeom>
        </p:spPr>
        <p:txBody>
          <a:bodyPr/>
          <a:lstStyle>
            <a:lvl1pPr>
              <a:defRPr sz="1000">
                <a:solidFill>
                  <a:schemeClr val="bg1"/>
                </a:solidFill>
              </a:defRPr>
            </a:lvl1pPr>
          </a:lstStyle>
          <a:p>
            <a:r>
              <a:rPr lang="en-US"/>
              <a:t>Updated: </a:t>
            </a:r>
            <a:fld id="{0EE5202E-880A-4C63-85EF-AAEBE2A9A87F}" type="datetime1">
              <a:rPr lang="en-US" smtClean="0"/>
              <a:pPr/>
              <a:t>10/31/2020</a:t>
            </a:fld>
            <a:endParaRPr lang="en-US"/>
          </a:p>
        </p:txBody>
      </p:sp>
      <p:sp>
        <p:nvSpPr>
          <p:cNvPr id="10" name="Footer Placeholder 4"/>
          <p:cNvSpPr>
            <a:spLocks noGrp="1"/>
          </p:cNvSpPr>
          <p:nvPr>
            <p:ph type="ftr" sz="quarter" idx="3"/>
          </p:nvPr>
        </p:nvSpPr>
        <p:spPr>
          <a:xfrm>
            <a:off x="9656976" y="6485526"/>
            <a:ext cx="1787164" cy="290831"/>
          </a:xfrm>
          <a:prstGeom prst="rect">
            <a:avLst/>
          </a:prstGeom>
        </p:spPr>
        <p:txBody>
          <a:bodyPr/>
          <a:lstStyle>
            <a:lvl1pPr>
              <a:defRPr sz="1300">
                <a:solidFill>
                  <a:schemeClr val="bg1"/>
                </a:solidFill>
              </a:defRPr>
            </a:lvl1pPr>
          </a:lstStyle>
          <a:p>
            <a:r>
              <a:rPr lang="en-US"/>
              <a:t>www.rangdongvn.com</a:t>
            </a:r>
          </a:p>
        </p:txBody>
      </p:sp>
      <p:sp>
        <p:nvSpPr>
          <p:cNvPr id="11" name="Slide Number Placeholder 5"/>
          <p:cNvSpPr>
            <a:spLocks noGrp="1"/>
          </p:cNvSpPr>
          <p:nvPr>
            <p:ph type="sldNum" sz="quarter" idx="4"/>
          </p:nvPr>
        </p:nvSpPr>
        <p:spPr>
          <a:xfrm>
            <a:off x="11353800" y="6410226"/>
            <a:ext cx="448559" cy="260056"/>
          </a:xfrm>
          <a:prstGeom prst="rect">
            <a:avLst/>
          </a:prstGeom>
        </p:spPr>
        <p:txBody>
          <a:bodyPr/>
          <a:lstStyle>
            <a:lvl1pPr algn="ctr">
              <a:defRPr sz="1200">
                <a:latin typeface="Myriad Pro" panose="020B0503030403020204" pitchFamily="34" charset="0"/>
              </a:defRPr>
            </a:lvl1pPr>
          </a:lstStyle>
          <a:p>
            <a:fld id="{C6ABEB65-F4EC-40AE-9ACF-9C9B39BDDC25}" type="slidenum">
              <a:rPr lang="en-US" smtClean="0"/>
              <a:pPr/>
              <a:t>‹#›</a:t>
            </a:fld>
            <a:endParaRPr lang="en-US"/>
          </a:p>
        </p:txBody>
      </p:sp>
    </p:spTree>
    <p:extLst>
      <p:ext uri="{BB962C8B-B14F-4D97-AF65-F5344CB8AC3E}">
        <p14:creationId xmlns:p14="http://schemas.microsoft.com/office/powerpoint/2010/main" val="19081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3850" y="1841500"/>
            <a:ext cx="9144000" cy="622300"/>
          </a:xfrm>
        </p:spPr>
        <p:txBody>
          <a:bodyPr>
            <a:noAutofit/>
          </a:bodyPr>
          <a:lstStyle/>
          <a:p>
            <a:pPr>
              <a:lnSpc>
                <a:spcPct val="150000"/>
              </a:lnSpc>
            </a:pPr>
            <a:r>
              <a:rPr lang="en-US" sz="2400" dirty="0">
                <a:latin typeface="Times New Roman" pitchFamily="18" charset="0"/>
                <a:cs typeface="Times New Roman" pitchFamily="18" charset="0"/>
              </a:rPr>
              <a:t>NGÀY HỘI SÁNG TẠO  </a:t>
            </a:r>
          </a:p>
        </p:txBody>
      </p:sp>
      <p:sp>
        <p:nvSpPr>
          <p:cNvPr id="3" name="Subtitle 2"/>
          <p:cNvSpPr>
            <a:spLocks noGrp="1"/>
          </p:cNvSpPr>
          <p:nvPr>
            <p:ph type="subTitle" idx="1"/>
          </p:nvPr>
        </p:nvSpPr>
        <p:spPr>
          <a:xfrm>
            <a:off x="1496239" y="5599121"/>
            <a:ext cx="9144000" cy="445209"/>
          </a:xfrm>
        </p:spPr>
        <p:txBody>
          <a:bodyPr/>
          <a:lstStyle/>
          <a:p>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09/2020</a:t>
            </a:r>
          </a:p>
        </p:txBody>
      </p:sp>
      <p:sp>
        <p:nvSpPr>
          <p:cNvPr id="4" name="Slide Number Placeholder 3"/>
          <p:cNvSpPr txBox="1">
            <a:spLocks/>
          </p:cNvSpPr>
          <p:nvPr/>
        </p:nvSpPr>
        <p:spPr>
          <a:xfrm>
            <a:off x="11353800" y="6410226"/>
            <a:ext cx="448559" cy="26005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ABEB65-F4EC-40AE-9ACF-9C9B39BDDC25}"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Title 1"/>
          <p:cNvSpPr txBox="1">
            <a:spLocks/>
          </p:cNvSpPr>
          <p:nvPr/>
        </p:nvSpPr>
        <p:spPr>
          <a:xfrm>
            <a:off x="977900" y="2832100"/>
            <a:ext cx="10375900" cy="1320680"/>
          </a:xfrm>
          <a:prstGeom prst="rect">
            <a:avLst/>
          </a:prstGeom>
        </p:spPr>
        <p:txBody>
          <a:bodyPr anchor="b">
            <a:noAutofit/>
          </a:bodyPr>
          <a:lstStyle>
            <a:lvl1pPr algn="ctr" defTabSz="914400" rtl="0" eaLnBrk="1" latinLnBrk="0" hangingPunct="1">
              <a:lnSpc>
                <a:spcPct val="90000"/>
              </a:lnSpc>
              <a:spcBef>
                <a:spcPct val="0"/>
              </a:spcBef>
              <a:buNone/>
              <a:defRPr sz="4500" b="1" kern="1200">
                <a:solidFill>
                  <a:schemeClr val="tx1"/>
                </a:solidFill>
                <a:latin typeface="Myriad Pro" panose="020B0503030403020204" pitchFamily="34" charset="0"/>
                <a:ea typeface="+mj-ea"/>
                <a:cs typeface="+mj-cs"/>
              </a:defRPr>
            </a:lvl1pPr>
          </a:lstStyle>
          <a:p>
            <a:pPr>
              <a:lnSpc>
                <a:spcPct val="150000"/>
              </a:lnSpc>
            </a:pPr>
            <a:r>
              <a:rPr lang="en-US" sz="3000" dirty="0">
                <a:latin typeface="Times New Roman" pitchFamily="18" charset="0"/>
                <a:cs typeface="Times New Roman" pitchFamily="18" charset="0"/>
              </a:rPr>
              <a:t>BÁO CÁO CHƯƠNG TRÌNH NÂNG CAO NĂNG SUẤT CHẤT LƯỢNG TỔNG THỂ KHÂU NỐI THÂN</a:t>
            </a:r>
          </a:p>
        </p:txBody>
      </p:sp>
      <p:sp>
        <p:nvSpPr>
          <p:cNvPr id="6" name="Rectangle 5"/>
          <p:cNvSpPr/>
          <p:nvPr/>
        </p:nvSpPr>
        <p:spPr>
          <a:xfrm>
            <a:off x="3117466" y="4723367"/>
            <a:ext cx="6407523" cy="461665"/>
          </a:xfrm>
          <a:prstGeom prst="rect">
            <a:avLst/>
          </a:prstGeom>
        </p:spPr>
        <p:txBody>
          <a:bodyPr wrap="none">
            <a:spAutoFit/>
          </a:bodyPr>
          <a:lstStyle/>
          <a:p>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Phích</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Xưởng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vi-VN" sz="2400" dirty="0"/>
          </a:p>
        </p:txBody>
      </p:sp>
    </p:spTree>
    <p:extLst>
      <p:ext uri="{BB962C8B-B14F-4D97-AF65-F5344CB8AC3E}">
        <p14:creationId xmlns:p14="http://schemas.microsoft.com/office/powerpoint/2010/main" val="358584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924220"/>
          </a:xfrm>
        </p:spPr>
        <p:txBody>
          <a:bodyPr/>
          <a:lstStyle/>
          <a:p>
            <a:r>
              <a:rPr lang="en-US" dirty="0"/>
              <a:t>5. </a:t>
            </a:r>
            <a:r>
              <a:rPr lang="en-US" dirty="0" err="1"/>
              <a:t>Cải</a:t>
            </a:r>
            <a:r>
              <a:rPr lang="en-US" dirty="0"/>
              <a:t> </a:t>
            </a:r>
            <a:r>
              <a:rPr lang="en-US" dirty="0" err="1"/>
              <a:t>tiến</a:t>
            </a:r>
            <a:r>
              <a:rPr lang="en-US" dirty="0"/>
              <a:t> </a:t>
            </a:r>
            <a:r>
              <a:rPr lang="en-US" dirty="0" err="1"/>
              <a:t>quy</a:t>
            </a:r>
            <a:r>
              <a:rPr lang="en-US" dirty="0"/>
              <a:t> </a:t>
            </a:r>
            <a:r>
              <a:rPr lang="en-US" dirty="0" err="1"/>
              <a:t>trình</a:t>
            </a:r>
            <a:r>
              <a:rPr lang="en-US" dirty="0"/>
              <a:t> </a:t>
            </a:r>
            <a:r>
              <a:rPr lang="en-US" dirty="0" err="1"/>
              <a:t>mạ</a:t>
            </a:r>
            <a:r>
              <a:rPr lang="en-US" dirty="0"/>
              <a:t> </a:t>
            </a:r>
            <a:r>
              <a:rPr lang="en-US" dirty="0" err="1"/>
              <a:t>cho</a:t>
            </a:r>
            <a:r>
              <a:rPr lang="en-US" dirty="0"/>
              <a:t> </a:t>
            </a:r>
            <a:r>
              <a:rPr lang="en-US" dirty="0" err="1"/>
              <a:t>các</a:t>
            </a:r>
            <a:r>
              <a:rPr lang="en-US" dirty="0"/>
              <a:t> </a:t>
            </a:r>
            <a:r>
              <a:rPr lang="en-US" dirty="0" err="1"/>
              <a:t>chủng</a:t>
            </a:r>
            <a:r>
              <a:rPr lang="en-US" dirty="0"/>
              <a:t> </a:t>
            </a:r>
            <a:r>
              <a:rPr lang="en-US" dirty="0" err="1"/>
              <a:t>loại</a:t>
            </a:r>
            <a:r>
              <a:rPr lang="en-US" dirty="0"/>
              <a:t> </a:t>
            </a:r>
            <a:r>
              <a:rPr lang="en-US" dirty="0" err="1"/>
              <a:t>yêu</a:t>
            </a:r>
            <a:r>
              <a:rPr lang="en-US" dirty="0"/>
              <a:t> </a:t>
            </a:r>
            <a:r>
              <a:rPr lang="en-US" dirty="0" err="1"/>
              <a:t>cầu</a:t>
            </a:r>
            <a:r>
              <a:rPr lang="en-US" dirty="0"/>
              <a:t> </a:t>
            </a:r>
            <a:r>
              <a:rPr lang="en-US" dirty="0" err="1"/>
              <a:t>cao</a:t>
            </a:r>
            <a:r>
              <a:rPr lang="en-US" dirty="0"/>
              <a:t> </a:t>
            </a:r>
            <a:r>
              <a:rPr lang="en-US" dirty="0" err="1"/>
              <a:t>vào</a:t>
            </a:r>
            <a:r>
              <a:rPr lang="en-US" dirty="0"/>
              <a:t> </a:t>
            </a:r>
            <a:r>
              <a:rPr lang="en-US" dirty="0" err="1"/>
              <a:t>các</a:t>
            </a:r>
            <a:r>
              <a:rPr lang="en-US" dirty="0"/>
              <a:t> </a:t>
            </a:r>
            <a:r>
              <a:rPr lang="en-US" dirty="0" err="1"/>
              <a:t>thị</a:t>
            </a:r>
            <a:r>
              <a:rPr lang="en-US" dirty="0"/>
              <a:t> </a:t>
            </a:r>
            <a:r>
              <a:rPr lang="en-US" dirty="0" err="1"/>
              <a:t>trường</a:t>
            </a:r>
            <a:r>
              <a:rPr lang="en-US" dirty="0"/>
              <a:t> </a:t>
            </a:r>
            <a:r>
              <a:rPr lang="en-US" dirty="0" err="1"/>
              <a:t>Nhật</a:t>
            </a:r>
            <a:r>
              <a:rPr lang="en-US" dirty="0"/>
              <a:t>, </a:t>
            </a:r>
            <a:r>
              <a:rPr lang="en-US" dirty="0" err="1"/>
              <a:t>Đức</a:t>
            </a:r>
            <a:r>
              <a:rPr lang="en-US" dirty="0"/>
              <a:t>,….</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10</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3026645784"/>
              </p:ext>
            </p:extLst>
          </p:nvPr>
        </p:nvGraphicFramePr>
        <p:xfrm>
          <a:off x="812801" y="1778000"/>
          <a:ext cx="10299700" cy="4792663"/>
        </p:xfrm>
        <a:graphic>
          <a:graphicData uri="http://schemas.openxmlformats.org/drawingml/2006/table">
            <a:tbl>
              <a:tblPr/>
              <a:tblGrid>
                <a:gridCol w="3543299">
                  <a:extLst>
                    <a:ext uri="{9D8B030D-6E8A-4147-A177-3AD203B41FA5}">
                      <a16:colId xmlns:a16="http://schemas.microsoft.com/office/drawing/2014/main" val="20000"/>
                    </a:ext>
                  </a:extLst>
                </a:gridCol>
                <a:gridCol w="6756401">
                  <a:extLst>
                    <a:ext uri="{9D8B030D-6E8A-4147-A177-3AD203B41FA5}">
                      <a16:colId xmlns:a16="http://schemas.microsoft.com/office/drawing/2014/main" val="20001"/>
                    </a:ext>
                  </a:extLst>
                </a:gridCol>
              </a:tblGrid>
              <a:tr h="32812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6454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Quy</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trình</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chung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mạ</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tất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cả</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các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chủng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loại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phổ</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và</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chất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lượng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Thử</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nghiệm</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và</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xây</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dựng</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quy</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trình</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riêng</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cho</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các</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cấp</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chất</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lượng</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khác</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nhau</a:t>
                      </a:r>
                      <a:endPar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1" y="2989263"/>
            <a:ext cx="660400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1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924220"/>
          </a:xfrm>
        </p:spPr>
        <p:txBody>
          <a:bodyPr/>
          <a:lstStyle/>
          <a:p>
            <a:r>
              <a:rPr lang="en-US" dirty="0"/>
              <a:t>6.  5S </a:t>
            </a:r>
            <a:r>
              <a:rPr lang="en-US" dirty="0" err="1"/>
              <a:t>cải</a:t>
            </a:r>
            <a:r>
              <a:rPr lang="en-US" dirty="0"/>
              <a:t> </a:t>
            </a:r>
            <a:r>
              <a:rPr lang="en-US" dirty="0" err="1"/>
              <a:t>tiến</a:t>
            </a:r>
            <a:r>
              <a:rPr lang="en-US" dirty="0"/>
              <a:t> </a:t>
            </a:r>
            <a:r>
              <a:rPr lang="en-US" dirty="0" err="1"/>
              <a:t>phương</a:t>
            </a:r>
            <a:r>
              <a:rPr lang="en-US" dirty="0"/>
              <a:t> </a:t>
            </a:r>
            <a:r>
              <a:rPr lang="en-US" dirty="0" err="1"/>
              <a:t>pháp</a:t>
            </a:r>
            <a:r>
              <a:rPr lang="en-US" dirty="0"/>
              <a:t> </a:t>
            </a:r>
            <a:r>
              <a:rPr lang="en-US" dirty="0" err="1"/>
              <a:t>quản</a:t>
            </a:r>
            <a:r>
              <a:rPr lang="en-US" dirty="0"/>
              <a:t> </a:t>
            </a:r>
            <a:r>
              <a:rPr lang="en-US" dirty="0" err="1"/>
              <a:t>lý</a:t>
            </a:r>
            <a:r>
              <a:rPr lang="en-US" dirty="0"/>
              <a:t> </a:t>
            </a:r>
            <a:r>
              <a:rPr lang="en-US" dirty="0" err="1"/>
              <a:t>vật</a:t>
            </a:r>
            <a:r>
              <a:rPr lang="en-US" dirty="0"/>
              <a:t> </a:t>
            </a:r>
            <a:r>
              <a:rPr lang="en-US" dirty="0" err="1"/>
              <a:t>tư</a:t>
            </a:r>
            <a:r>
              <a:rPr lang="en-US" dirty="0"/>
              <a:t> BP</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11</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1501638362"/>
              </p:ext>
            </p:extLst>
          </p:nvPr>
        </p:nvGraphicFramePr>
        <p:xfrm>
          <a:off x="812801" y="1378858"/>
          <a:ext cx="10299700" cy="5191806"/>
        </p:xfrm>
        <a:graphic>
          <a:graphicData uri="http://schemas.openxmlformats.org/drawingml/2006/table">
            <a:tbl>
              <a:tblPr/>
              <a:tblGrid>
                <a:gridCol w="5333999">
                  <a:extLst>
                    <a:ext uri="{9D8B030D-6E8A-4147-A177-3AD203B41FA5}">
                      <a16:colId xmlns:a16="http://schemas.microsoft.com/office/drawing/2014/main" val="20000"/>
                    </a:ext>
                  </a:extLst>
                </a:gridCol>
                <a:gridCol w="4965701">
                  <a:extLst>
                    <a:ext uri="{9D8B030D-6E8A-4147-A177-3AD203B41FA5}">
                      <a16:colId xmlns:a16="http://schemas.microsoft.com/office/drawing/2014/main" val="20001"/>
                    </a:ext>
                  </a:extLst>
                </a:gridCol>
              </a:tblGrid>
              <a:tr h="35544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836357">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BP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Các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cấp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chất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lượng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khác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nhau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được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xếp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chung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Khó</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nhận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biết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Không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thuận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lợi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hiệu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chỉnh</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chế</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gia</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a:t>
                      </a: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 typeface="Wingdings" pitchFamily="2" charset="2"/>
                        <a:buNone/>
                        <a:tabLst/>
                        <a:defRPr/>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BP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Các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cấp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chất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lượng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khác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nhau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được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xếp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riêng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Rễ</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nhận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biết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Thuận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lợi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hiệu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chỉnh</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chế</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gia</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Tăng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được</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NSLĐ</a:t>
                      </a: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2844800"/>
            <a:ext cx="5110162" cy="36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796" y="3164115"/>
            <a:ext cx="966704" cy="93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800600" y="2992072"/>
            <a:ext cx="1371600" cy="1282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694" y="2844801"/>
            <a:ext cx="4671105"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5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kết</a:t>
            </a:r>
            <a:r>
              <a:rPr lang="en-US" dirty="0"/>
              <a:t> </a:t>
            </a:r>
            <a:r>
              <a:rPr lang="en-US" dirty="0" err="1"/>
              <a:t>quả</a:t>
            </a:r>
            <a:r>
              <a:rPr lang="en-US" dirty="0"/>
              <a:t> :</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12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999045323"/>
              </p:ext>
            </p:extLst>
          </p:nvPr>
        </p:nvGraphicFramePr>
        <p:xfrm>
          <a:off x="638629" y="1534886"/>
          <a:ext cx="4688115"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283200" y="1084666"/>
            <a:ext cx="6168571" cy="4247317"/>
          </a:xfrm>
          <a:prstGeom prst="rect">
            <a:avLst/>
          </a:prstGeom>
        </p:spPr>
        <p:txBody>
          <a:bodyPr wrap="square">
            <a:spAutoFit/>
          </a:bodyPr>
          <a:lstStyle/>
          <a:p>
            <a:pPr marL="457200" indent="-457200">
              <a:lnSpc>
                <a:spcPct val="150000"/>
              </a:lnSpc>
              <a:buAutoNum type="arabicPeriod"/>
            </a:pPr>
            <a:r>
              <a:rPr lang="vi-VN" sz="2000" dirty="0"/>
              <a:t>NSLĐ khâu nối thân đến tháng 9 tăng 16% so với mốc </a:t>
            </a:r>
          </a:p>
          <a:p>
            <a:pPr marL="457200" indent="-457200">
              <a:lnSpc>
                <a:spcPct val="150000"/>
              </a:lnSpc>
              <a:buAutoNum type="arabicPeriod"/>
            </a:pPr>
            <a:r>
              <a:rPr lang="vi-VN" sz="2000" dirty="0"/>
              <a:t>Sản xuất được các chủng loại di hình 2545HX, 3045, 3545HX, 0878, 1100. Đã sản xuất đại trà và thương mại hóa. Giảm 30-50% lỗi so với lô đầu</a:t>
            </a:r>
          </a:p>
          <a:p>
            <a:pPr>
              <a:lnSpc>
                <a:spcPct val="150000"/>
              </a:lnSpc>
            </a:pPr>
            <a:r>
              <a:rPr lang="vi-VN" sz="2000" dirty="0"/>
              <a:t>3. Có QT sản xuất về các loại RF có yêu cầu chất lượng cao vào các thị trường khó tính như Đức, Nhật,.. Tỷ lệ lỗi Vòng đuôi về bạc&lt; 4.2</a:t>
            </a:r>
            <a:r>
              <a:rPr lang="vi-VN" dirty="0"/>
              <a:t>%</a:t>
            </a:r>
          </a:p>
        </p:txBody>
      </p:sp>
    </p:spTree>
    <p:extLst>
      <p:ext uri="{BB962C8B-B14F-4D97-AF65-F5344CB8AC3E}">
        <p14:creationId xmlns:p14="http://schemas.microsoft.com/office/powerpoint/2010/main" val="294581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học</a:t>
            </a:r>
            <a:r>
              <a:rPr lang="en-US" dirty="0"/>
              <a:t> </a:t>
            </a:r>
            <a:r>
              <a:rPr lang="en-US" dirty="0" err="1"/>
              <a:t>kinh</a:t>
            </a:r>
            <a:r>
              <a:rPr lang="en-US" dirty="0"/>
              <a:t> </a:t>
            </a:r>
            <a:r>
              <a:rPr lang="en-US" dirty="0" err="1"/>
              <a:t>nghiệm</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13</a:t>
            </a:fld>
            <a:endParaRPr lang="en-US"/>
          </a:p>
        </p:txBody>
      </p:sp>
      <p:sp>
        <p:nvSpPr>
          <p:cNvPr id="8" name="Rectangle 7"/>
          <p:cNvSpPr/>
          <p:nvPr/>
        </p:nvSpPr>
        <p:spPr>
          <a:xfrm>
            <a:off x="812800" y="1418495"/>
            <a:ext cx="10638971" cy="4131900"/>
          </a:xfrm>
          <a:prstGeom prst="rect">
            <a:avLst/>
          </a:prstGeom>
        </p:spPr>
        <p:txBody>
          <a:bodyPr wrap="square">
            <a:spAutoFit/>
          </a:bodyPr>
          <a:lstStyle/>
          <a:p>
            <a:pPr marL="457200" indent="-457200">
              <a:lnSpc>
                <a:spcPct val="150000"/>
              </a:lnSpc>
              <a:buAutoNum type="arabicPeriod"/>
            </a:pPr>
            <a:r>
              <a:rPr lang="vi-VN" sz="2500" dirty="0"/>
              <a:t>Sự tham gia nhiệt tình các cấp NHST nhiều ý tưởng đóng góp thành hiện thực.</a:t>
            </a:r>
          </a:p>
          <a:p>
            <a:pPr marL="457200" indent="-457200">
              <a:lnSpc>
                <a:spcPct val="150000"/>
              </a:lnSpc>
              <a:buAutoNum type="arabicPeriod"/>
            </a:pPr>
            <a:r>
              <a:rPr lang="vi-VN" sz="2500" dirty="0"/>
              <a:t>Kết quả có tính kế thừa từ NHST lần 1 sang lần 2.</a:t>
            </a:r>
          </a:p>
          <a:p>
            <a:pPr marL="457200" indent="-457200">
              <a:lnSpc>
                <a:spcPct val="150000"/>
              </a:lnSpc>
              <a:buAutoNum type="arabicPeriod"/>
            </a:pPr>
            <a:r>
              <a:rPr lang="vi-VN" sz="2500" dirty="0"/>
              <a:t>Sự quyết tâm của đội ngũ quản lý giải quyết các vấn đề nút thắt.</a:t>
            </a:r>
          </a:p>
          <a:p>
            <a:pPr marL="457200" indent="-457200">
              <a:lnSpc>
                <a:spcPct val="150000"/>
              </a:lnSpc>
              <a:buAutoNum type="arabicPeriod"/>
            </a:pPr>
            <a:r>
              <a:rPr lang="vi-VN" sz="2500" dirty="0"/>
              <a:t>Vận dụng linh hoạt các công cụ đóng góp nâng cao hiệu quả sản xuất.</a:t>
            </a:r>
          </a:p>
          <a:p>
            <a:pPr marL="457200" indent="-457200">
              <a:lnSpc>
                <a:spcPct val="150000"/>
              </a:lnSpc>
              <a:buAutoNum type="arabicPeriod"/>
            </a:pPr>
            <a:r>
              <a:rPr lang="vi-VN" sz="2500" dirty="0"/>
              <a:t>Sự quan tâm của công ty, xưởng tạo nên khí thế mạnh mẽ toàn thể anh chị em trong ngành.  </a:t>
            </a:r>
          </a:p>
        </p:txBody>
      </p:sp>
    </p:spTree>
    <p:extLst>
      <p:ext uri="{BB962C8B-B14F-4D97-AF65-F5344CB8AC3E}">
        <p14:creationId xmlns:p14="http://schemas.microsoft.com/office/powerpoint/2010/main" val="21094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53800" y="6410226"/>
            <a:ext cx="448559" cy="260056"/>
          </a:xfrm>
        </p:spPr>
        <p:txBody>
          <a:bodyPr/>
          <a:lstStyle/>
          <a:p>
            <a:fld id="{C6ABEB65-F4EC-40AE-9ACF-9C9B39BDDC25}" type="slidenum">
              <a:rPr lang="en-US" smtClean="0"/>
              <a:pPr/>
              <a:t>14</a:t>
            </a:fld>
            <a:endParaRPr lang="en-US"/>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2212" y="1752600"/>
            <a:ext cx="5411787" cy="37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96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BEB65-F4EC-40AE-9ACF-9C9B39BDDC25}" type="slidenum">
              <a:rPr lang="en-US" smtClean="0"/>
              <a:pPr/>
              <a:t>2</a:t>
            </a:fld>
            <a:endParaRPr lang="en-US"/>
          </a:p>
        </p:txBody>
      </p:sp>
      <p:sp>
        <p:nvSpPr>
          <p:cNvPr id="5" name="Content Placeholder 2"/>
          <p:cNvSpPr>
            <a:spLocks noGrp="1"/>
          </p:cNvSpPr>
          <p:nvPr>
            <p:ph idx="1"/>
          </p:nvPr>
        </p:nvSpPr>
        <p:spPr bwMode="auto">
          <a:xfrm>
            <a:off x="623888" y="1117600"/>
            <a:ext cx="11253787" cy="4522788"/>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Arial" charset="0"/>
              <a:buAutoNum type="arabicPeriod"/>
              <a:defRPr/>
            </a:pPr>
            <a:r>
              <a:rPr lang="en-US" altLang="en-US" sz="2400" b="1" dirty="0" err="1">
                <a:latin typeface="Times New Roman" pitchFamily="18" charset="0"/>
                <a:cs typeface="Times New Roman" pitchFamily="18" charset="0"/>
              </a:rPr>
              <a:t>Lý</a:t>
            </a:r>
            <a:r>
              <a:rPr lang="en-US" altLang="en-US" sz="2400" b="1" dirty="0">
                <a:latin typeface="Times New Roman" pitchFamily="18" charset="0"/>
                <a:cs typeface="Times New Roman" pitchFamily="18" charset="0"/>
              </a:rPr>
              <a:t> do </a:t>
            </a:r>
            <a:r>
              <a:rPr lang="en-US" altLang="en-US" sz="2400" b="1" dirty="0" err="1">
                <a:latin typeface="Times New Roman" pitchFamily="18" charset="0"/>
                <a:cs typeface="Times New Roman" pitchFamily="18" charset="0"/>
              </a:rPr>
              <a:t>thực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hiện</a:t>
            </a:r>
            <a:r>
              <a:rPr lang="en-US" altLang="en-US" sz="2400" b="1" dirty="0">
                <a:latin typeface="Times New Roman" pitchFamily="18" charset="0"/>
                <a:cs typeface="Times New Roman" pitchFamily="18" charset="0"/>
              </a:rPr>
              <a:t> :</a:t>
            </a:r>
          </a:p>
          <a:p>
            <a:pPr marL="0">
              <a:lnSpc>
                <a:spcPct val="150000"/>
              </a:lnSpc>
              <a:buFontTx/>
              <a:buChar char="-"/>
              <a:defRPr/>
            </a:pPr>
            <a:r>
              <a:rPr lang="en-US" altLang="en-US" sz="2400" dirty="0" err="1">
                <a:latin typeface="Times New Roman" pitchFamily="18" charset="0"/>
                <a:cs typeface="Times New Roman" pitchFamily="18" charset="0"/>
              </a:rPr>
              <a:t>Nhu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trường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chủng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loại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tương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lớn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Đặc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biệt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sản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phẩm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công</a:t>
            </a:r>
            <a:r>
              <a:rPr lang="en-US" altLang="en-US" sz="2400" dirty="0">
                <a:latin typeface="Times New Roman" pitchFamily="18" charset="0"/>
                <a:cs typeface="Times New Roman" pitchFamily="18" charset="0"/>
              </a:rPr>
              <a:t>.</a:t>
            </a:r>
          </a:p>
          <a:p>
            <a:pPr marL="0">
              <a:lnSpc>
                <a:spcPct val="150000"/>
              </a:lnSpc>
              <a:buFontTx/>
              <a:buChar char="-"/>
              <a:defRPr/>
            </a:pPr>
            <a:r>
              <a:rPr lang="en-US" altLang="en-US" sz="2400" dirty="0" err="1">
                <a:latin typeface="Times New Roman" pitchFamily="18" charset="0"/>
                <a:cs typeface="Times New Roman" pitchFamily="18" charset="0"/>
              </a:rPr>
              <a:t>Cần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đáp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ứng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hàng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trường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như</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Đức</a:t>
            </a:r>
            <a:r>
              <a:rPr lang="en-US" altLang="en-US" sz="2400" dirty="0">
                <a:latin typeface="Times New Roman" pitchFamily="18" charset="0"/>
                <a:cs typeface="Times New Roman" pitchFamily="18" charset="0"/>
              </a:rPr>
              <a:t>…</a:t>
            </a:r>
          </a:p>
          <a:p>
            <a:pPr marL="0">
              <a:lnSpc>
                <a:spcPct val="150000"/>
              </a:lnSpc>
              <a:buFontTx/>
              <a:buChar char="-"/>
              <a:defRPr/>
            </a:pPr>
            <a:r>
              <a:rPr lang="en-US" altLang="en-US" sz="2400" dirty="0" err="1">
                <a:latin typeface="Times New Roman" pitchFamily="18" charset="0"/>
                <a:cs typeface="Times New Roman" pitchFamily="18" charset="0"/>
              </a:rPr>
              <a:t>Giá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tư</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luôn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động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theo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hướng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tăng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nâng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suất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động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giảm</a:t>
            </a:r>
            <a:r>
              <a:rPr lang="en-US" altLang="en-US" sz="2400" dirty="0">
                <a:latin typeface="Times New Roman" pitchFamily="18" charset="0"/>
                <a:cs typeface="Times New Roman" pitchFamily="18" charset="0"/>
              </a:rPr>
              <a:t> chi </a:t>
            </a:r>
            <a:r>
              <a:rPr lang="en-US" altLang="en-US" sz="2400" dirty="0" err="1">
                <a:latin typeface="Times New Roman" pitchFamily="18" charset="0"/>
                <a:cs typeface="Times New Roman" pitchFamily="18" charset="0"/>
              </a:rPr>
              <a:t>phí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sản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phẩm</a:t>
            </a:r>
            <a:r>
              <a:rPr lang="en-US" altLang="en-US" sz="2400" dirty="0">
                <a:latin typeface="Times New Roman" pitchFamily="18"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dirty="0" err="1"/>
              <a:t>Mục</a:t>
            </a:r>
            <a:r>
              <a:rPr lang="en-US" dirty="0"/>
              <a:t> </a:t>
            </a:r>
            <a:r>
              <a:rPr lang="en-US" dirty="0" err="1"/>
              <a:t>tiêu</a:t>
            </a:r>
            <a:r>
              <a:rPr lang="en-US" dirty="0"/>
              <a:t> </a:t>
            </a:r>
            <a:r>
              <a:rPr lang="en-US" dirty="0" err="1"/>
              <a:t>chương</a:t>
            </a:r>
            <a:r>
              <a:rPr lang="en-US" dirty="0"/>
              <a:t> </a:t>
            </a:r>
            <a:r>
              <a:rPr lang="en-US" dirty="0" err="1"/>
              <a:t>trình</a:t>
            </a:r>
            <a:r>
              <a:rPr lang="en-US" dirty="0"/>
              <a:t> : </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3</a:t>
            </a:fld>
            <a:endParaRPr lang="en-US"/>
          </a:p>
        </p:txBody>
      </p:sp>
      <p:sp>
        <p:nvSpPr>
          <p:cNvPr id="5" name="Rectangle 4"/>
          <p:cNvSpPr/>
          <p:nvPr/>
        </p:nvSpPr>
        <p:spPr>
          <a:xfrm>
            <a:off x="508000" y="1590239"/>
            <a:ext cx="11125200" cy="3349956"/>
          </a:xfrm>
          <a:prstGeom prst="rect">
            <a:avLst/>
          </a:prstGeom>
        </p:spPr>
        <p:txBody>
          <a:bodyPr wrap="square">
            <a:spAutoFit/>
          </a:bodyPr>
          <a:lstStyle/>
          <a:p>
            <a:pPr>
              <a:lnSpc>
                <a:spcPct val="150000"/>
              </a:lnSpc>
            </a:pPr>
            <a:r>
              <a:rPr lang="vi-VN" sz="2400" dirty="0">
                <a:latin typeface="+mj-lt"/>
              </a:rPr>
              <a:t>Tăng năng suất lao động và đáp ứng các nhu cầu khách hàng về sản phẩm khó và dị hình.</a:t>
            </a:r>
          </a:p>
          <a:p>
            <a:pPr>
              <a:lnSpc>
                <a:spcPct val="150000"/>
              </a:lnSpc>
            </a:pPr>
            <a:r>
              <a:rPr lang="vi-VN" sz="2400" dirty="0">
                <a:latin typeface="+mj-lt"/>
              </a:rPr>
              <a:t>1. Tăng NSLĐ 15-20% so với mốc Q4.19</a:t>
            </a:r>
          </a:p>
          <a:p>
            <a:pPr>
              <a:lnSpc>
                <a:spcPct val="150000"/>
              </a:lnSpc>
            </a:pPr>
            <a:r>
              <a:rPr lang="vi-VN" sz="2400" dirty="0">
                <a:latin typeface="+mj-lt"/>
              </a:rPr>
              <a:t>2. Sản xuất được các chủng loại di hình đáp ứng được nhu cầu mở rộng thị trường. Loại 2.5-3.5L, Phích miệng rộng, chứa thực phẩm.</a:t>
            </a:r>
          </a:p>
          <a:p>
            <a:pPr>
              <a:lnSpc>
                <a:spcPct val="150000"/>
              </a:lnSpc>
            </a:pPr>
            <a:r>
              <a:rPr lang="vi-VN" sz="2400" dirty="0">
                <a:latin typeface="+mj-lt"/>
              </a:rPr>
              <a:t>3.Đáp ứng được nhu cầu về chất lượng các loại RF có yêu cầu cao vào các thị trường khó tính như Đức, Nhật,.. Tỷ lệ lỗi Vòng đuôi về bạc&lt; 5%</a:t>
            </a:r>
          </a:p>
        </p:txBody>
      </p:sp>
    </p:spTree>
    <p:extLst>
      <p:ext uri="{BB962C8B-B14F-4D97-AF65-F5344CB8AC3E}">
        <p14:creationId xmlns:p14="http://schemas.microsoft.com/office/powerpoint/2010/main" val="336437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BEB65-F4EC-40AE-9ACF-9C9B39BDDC25}" type="slidenum">
              <a:rPr lang="en-US" smtClean="0"/>
              <a:pPr/>
              <a:t>4</a:t>
            </a:fld>
            <a:endParaRPr lang="en-US"/>
          </a:p>
        </p:txBody>
      </p:sp>
      <p:sp>
        <p:nvSpPr>
          <p:cNvPr id="5" name="Text Box 4"/>
          <p:cNvSpPr txBox="1">
            <a:spLocks noGrp="1" noChangeArrowheads="1"/>
          </p:cNvSpPr>
          <p:nvPr>
            <p:ph type="title"/>
          </p:nvPr>
        </p:nvSpPr>
        <p:spPr bwMode="auto">
          <a:xfrm>
            <a:off x="850900" y="1475157"/>
            <a:ext cx="10655300" cy="2308324"/>
          </a:xfrm>
          <a:prstGeom prst="rect">
            <a:avLst/>
          </a:prstGeom>
          <a:noFill/>
          <a:ln w="9525">
            <a:noFill/>
            <a:miter lim="800000"/>
            <a:headEnd/>
            <a:tailEnd/>
          </a:ln>
        </p:spPr>
        <p:txBody>
          <a:bodyPr wrap="square" lIns="33231" rIns="33231" anchor="ctr">
            <a:spAutoFit/>
          </a:bodyPr>
          <a:lstStyle/>
          <a:p>
            <a:pPr>
              <a:lnSpc>
                <a:spcPct val="150000"/>
              </a:lnSpc>
              <a:spcBef>
                <a:spcPct val="50000"/>
              </a:spcBef>
              <a:buClr>
                <a:srgbClr val="0000FF"/>
              </a:buClr>
              <a:buFont typeface="Wingdings" pitchFamily="2" charset="2"/>
              <a:buNone/>
              <a:defRPr/>
            </a:pPr>
            <a:r>
              <a:rPr lang="en-US" altLang="ko-KR" sz="2400" b="0" dirty="0" err="1">
                <a:latin typeface="Times New Roman" pitchFamily="18" charset="0"/>
                <a:ea typeface="+mn-ea"/>
                <a:cs typeface="Times New Roman" pitchFamily="18" charset="0"/>
              </a:rPr>
              <a:t>Phương</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pháp</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triển</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khai</a:t>
            </a:r>
            <a:r>
              <a:rPr lang="en-US" altLang="ko-KR" sz="2400" b="0" dirty="0">
                <a:latin typeface="Times New Roman" pitchFamily="18" charset="0"/>
                <a:ea typeface="+mn-ea"/>
                <a:cs typeface="Times New Roman" pitchFamily="18" charset="0"/>
              </a:rPr>
              <a:t>: </a:t>
            </a:r>
            <a:br>
              <a:rPr lang="en-US" altLang="ko-KR" sz="2400" b="0" dirty="0">
                <a:latin typeface="Times New Roman" pitchFamily="18" charset="0"/>
                <a:ea typeface="+mn-ea"/>
                <a:cs typeface="Times New Roman" pitchFamily="18" charset="0"/>
              </a:rPr>
            </a:b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Kế</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thừa</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và</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phát</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triển</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các</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kết</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quả</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đạt</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được</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từ</a:t>
            </a:r>
            <a:r>
              <a:rPr lang="en-US" altLang="ko-KR" sz="2400" b="0" dirty="0">
                <a:latin typeface="Times New Roman" pitchFamily="18" charset="0"/>
                <a:ea typeface="+mn-ea"/>
                <a:cs typeface="Times New Roman" pitchFamily="18" charset="0"/>
              </a:rPr>
              <a:t> NHST </a:t>
            </a:r>
            <a:r>
              <a:rPr lang="en-US" altLang="ko-KR" sz="2400" b="0" dirty="0" err="1">
                <a:latin typeface="Times New Roman" pitchFamily="18" charset="0"/>
                <a:ea typeface="+mn-ea"/>
                <a:cs typeface="Times New Roman" pitchFamily="18" charset="0"/>
              </a:rPr>
              <a:t>lần</a:t>
            </a:r>
            <a:r>
              <a:rPr lang="en-US" altLang="ko-KR" sz="2400" b="0" dirty="0">
                <a:latin typeface="Times New Roman" pitchFamily="18" charset="0"/>
                <a:ea typeface="+mn-ea"/>
                <a:cs typeface="Times New Roman" pitchFamily="18" charset="0"/>
              </a:rPr>
              <a:t> 1</a:t>
            </a:r>
            <a:br>
              <a:rPr lang="en-US" altLang="ko-KR" sz="2400" b="0" dirty="0">
                <a:latin typeface="Times New Roman" pitchFamily="18" charset="0"/>
                <a:ea typeface="+mn-ea"/>
                <a:cs typeface="Times New Roman" pitchFamily="18" charset="0"/>
              </a:rPr>
            </a:b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Vận</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dụng</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linh</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hoạt</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các</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công</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cụ</a:t>
            </a:r>
            <a:r>
              <a:rPr lang="en-US" altLang="ko-KR" sz="2400" b="0" dirty="0">
                <a:latin typeface="Times New Roman" pitchFamily="18" charset="0"/>
                <a:ea typeface="+mn-ea"/>
                <a:cs typeface="Times New Roman" pitchFamily="18" charset="0"/>
              </a:rPr>
              <a:t> Design thinking, DMAIC, Kaizen, 5S </a:t>
            </a:r>
            <a:r>
              <a:rPr lang="en-US" altLang="ko-KR" sz="2400" b="0" dirty="0" err="1">
                <a:latin typeface="Times New Roman" pitchFamily="18" charset="0"/>
                <a:ea typeface="+mn-ea"/>
                <a:cs typeface="Times New Roman" pitchFamily="18" charset="0"/>
              </a:rPr>
              <a:t>áp</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dụng</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phù</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hợp</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với</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từng</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quá</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trình</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sản</a:t>
            </a:r>
            <a:r>
              <a:rPr lang="en-US" altLang="ko-KR" sz="2400" b="0" dirty="0">
                <a:latin typeface="Times New Roman" pitchFamily="18" charset="0"/>
                <a:ea typeface="+mn-ea"/>
                <a:cs typeface="Times New Roman" pitchFamily="18" charset="0"/>
              </a:rPr>
              <a:t> </a:t>
            </a:r>
            <a:r>
              <a:rPr lang="en-US" altLang="ko-KR" sz="2400" b="0" dirty="0" err="1">
                <a:latin typeface="Times New Roman" pitchFamily="18" charset="0"/>
                <a:ea typeface="+mn-ea"/>
                <a:cs typeface="Times New Roman" pitchFamily="18" charset="0"/>
              </a:rPr>
              <a:t>xuất</a:t>
            </a:r>
            <a:endParaRPr lang="en-US" altLang="ko-KR" sz="2400" b="0" dirty="0">
              <a:latin typeface="Times New Roman" pitchFamily="18" charset="0"/>
              <a:ea typeface="+mn-ea"/>
              <a:cs typeface="Times New Roman" pitchFamily="18" charset="0"/>
            </a:endParaRPr>
          </a:p>
        </p:txBody>
      </p:sp>
      <p:sp>
        <p:nvSpPr>
          <p:cNvPr id="6" name="Text Box 4"/>
          <p:cNvSpPr txBox="1">
            <a:spLocks noChangeArrowheads="1"/>
          </p:cNvSpPr>
          <p:nvPr/>
        </p:nvSpPr>
        <p:spPr bwMode="auto">
          <a:xfrm>
            <a:off x="990600" y="968080"/>
            <a:ext cx="10515600" cy="748008"/>
          </a:xfrm>
          <a:prstGeom prst="rect">
            <a:avLst/>
          </a:prstGeom>
          <a:noFill/>
          <a:ln w="9525">
            <a:noFill/>
            <a:miter lim="800000"/>
            <a:headEnd/>
            <a:tailEnd/>
          </a:ln>
        </p:spPr>
        <p:txBody>
          <a:bodyPr wrap="none" lIns="33231" rIns="33231" anchor="ctr">
            <a:spAutoFit/>
          </a:bodyPr>
          <a:lstStyle>
            <a:lvl1pPr algn="l" defTabSz="914400" rtl="0" eaLnBrk="1" latinLnBrk="0" hangingPunct="1">
              <a:lnSpc>
                <a:spcPct val="90000"/>
              </a:lnSpc>
              <a:spcBef>
                <a:spcPct val="0"/>
              </a:spcBef>
              <a:buNone/>
              <a:defRPr sz="2800" b="1" kern="1200">
                <a:solidFill>
                  <a:schemeClr val="tx1"/>
                </a:solidFill>
                <a:latin typeface="Myriad Pro" panose="020B0503030403020204" pitchFamily="34" charset="0"/>
                <a:ea typeface="+mj-ea"/>
                <a:cs typeface="+mj-cs"/>
              </a:defRPr>
            </a:lvl1pPr>
          </a:lstStyle>
          <a:p>
            <a:pPr>
              <a:lnSpc>
                <a:spcPct val="120000"/>
              </a:lnSpc>
              <a:spcBef>
                <a:spcPct val="50000"/>
              </a:spcBef>
              <a:buClr>
                <a:srgbClr val="0000FF"/>
              </a:buClr>
              <a:buFont typeface="Wingdings" pitchFamily="2" charset="2"/>
              <a:buNone/>
              <a:defRPr/>
            </a:pPr>
            <a:r>
              <a:rPr lang="en-US" altLang="ko-KR" sz="2215">
                <a:latin typeface="Time"/>
                <a:cs typeface="Times New Roman" panose="02020603050405020304" pitchFamily="18" charset="0"/>
              </a:rPr>
              <a:t>III. Triển khai và kết quả đạt được</a:t>
            </a:r>
            <a:endParaRPr lang="en-US" altLang="ko-KR" sz="2215" dirty="0">
              <a:latin typeface="Time"/>
              <a:cs typeface="Times New Roman" panose="02020603050405020304" pitchFamily="18" charset="0"/>
            </a:endParaRPr>
          </a:p>
        </p:txBody>
      </p:sp>
    </p:spTree>
    <p:extLst>
      <p:ext uri="{BB962C8B-B14F-4D97-AF65-F5344CB8AC3E}">
        <p14:creationId xmlns:p14="http://schemas.microsoft.com/office/powerpoint/2010/main" val="412120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517820"/>
          </a:xfrm>
        </p:spPr>
        <p:txBody>
          <a:bodyPr/>
          <a:lstStyle/>
          <a:p>
            <a:r>
              <a:rPr lang="en-US" dirty="0"/>
              <a:t>1. </a:t>
            </a:r>
            <a:r>
              <a:rPr lang="en-US" dirty="0" err="1"/>
              <a:t>Nhân</a:t>
            </a:r>
            <a:r>
              <a:rPr lang="en-US" dirty="0"/>
              <a:t> </a:t>
            </a:r>
            <a:r>
              <a:rPr lang="en-US" dirty="0" err="1"/>
              <a:t>rộng</a:t>
            </a:r>
            <a:r>
              <a:rPr lang="en-US" dirty="0"/>
              <a:t> </a:t>
            </a:r>
            <a:r>
              <a:rPr lang="en-US" dirty="0" err="1"/>
              <a:t>mô</a:t>
            </a:r>
            <a:r>
              <a:rPr lang="en-US" dirty="0"/>
              <a:t> </a:t>
            </a:r>
            <a:r>
              <a:rPr lang="en-US" dirty="0" err="1"/>
              <a:t>hình</a:t>
            </a:r>
            <a:r>
              <a:rPr lang="en-US" dirty="0"/>
              <a:t> </a:t>
            </a:r>
            <a:r>
              <a:rPr lang="en-US" dirty="0" err="1"/>
              <a:t>cắt</a:t>
            </a:r>
            <a:r>
              <a:rPr lang="en-US" dirty="0"/>
              <a:t> </a:t>
            </a:r>
            <a:r>
              <a:rPr lang="en-US" dirty="0" err="1"/>
              <a:t>miệng</a:t>
            </a:r>
            <a:r>
              <a:rPr lang="en-US" dirty="0"/>
              <a:t> </a:t>
            </a:r>
            <a:r>
              <a:rPr lang="en-US" dirty="0" err="1"/>
              <a:t>tự</a:t>
            </a:r>
            <a:r>
              <a:rPr lang="en-US" dirty="0"/>
              <a:t> </a:t>
            </a:r>
            <a:r>
              <a:rPr lang="en-US" dirty="0" err="1"/>
              <a:t>động</a:t>
            </a:r>
            <a:r>
              <a:rPr lang="en-US" dirty="0"/>
              <a:t> </a:t>
            </a:r>
            <a:r>
              <a:rPr lang="en-US" dirty="0" err="1"/>
              <a:t>cho</a:t>
            </a:r>
            <a:r>
              <a:rPr lang="en-US" dirty="0"/>
              <a:t> </a:t>
            </a:r>
            <a:r>
              <a:rPr lang="en-US" dirty="0" err="1"/>
              <a:t>các</a:t>
            </a:r>
            <a:r>
              <a:rPr lang="en-US" dirty="0"/>
              <a:t> </a:t>
            </a:r>
            <a:r>
              <a:rPr lang="en-US" dirty="0" err="1"/>
              <a:t>dây</a:t>
            </a:r>
            <a:r>
              <a:rPr lang="en-US" dirty="0"/>
              <a:t>  </a:t>
            </a:r>
            <a:r>
              <a:rPr lang="en-US" dirty="0" err="1"/>
              <a:t>chuyền</a:t>
            </a:r>
            <a:r>
              <a:rPr lang="en-US" dirty="0"/>
              <a:t> – </a:t>
            </a:r>
            <a:r>
              <a:rPr lang="en-US" dirty="0" err="1"/>
              <a:t>kết</a:t>
            </a:r>
            <a:r>
              <a:rPr lang="en-US" dirty="0"/>
              <a:t> </a:t>
            </a:r>
            <a:r>
              <a:rPr lang="en-US" dirty="0" err="1"/>
              <a:t>quả</a:t>
            </a:r>
            <a:r>
              <a:rPr lang="en-US" dirty="0"/>
              <a:t> NHST </a:t>
            </a:r>
            <a:r>
              <a:rPr lang="en-US" dirty="0" err="1"/>
              <a:t>lần</a:t>
            </a:r>
            <a:r>
              <a:rPr lang="en-US" dirty="0"/>
              <a:t> 1</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5</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3897403393"/>
              </p:ext>
            </p:extLst>
          </p:nvPr>
        </p:nvGraphicFramePr>
        <p:xfrm>
          <a:off x="812801" y="1727201"/>
          <a:ext cx="10566400" cy="4737100"/>
        </p:xfrm>
        <a:graphic>
          <a:graphicData uri="http://schemas.openxmlformats.org/drawingml/2006/table">
            <a:tbl>
              <a:tblPr/>
              <a:tblGrid>
                <a:gridCol w="5143499">
                  <a:extLst>
                    <a:ext uri="{9D8B030D-6E8A-4147-A177-3AD203B41FA5}">
                      <a16:colId xmlns:a16="http://schemas.microsoft.com/office/drawing/2014/main" val="20000"/>
                    </a:ext>
                  </a:extLst>
                </a:gridCol>
                <a:gridCol w="5422901">
                  <a:extLst>
                    <a:ext uri="{9D8B030D-6E8A-4147-A177-3AD203B41FA5}">
                      <a16:colId xmlns:a16="http://schemas.microsoft.com/office/drawing/2014/main" val="20001"/>
                    </a:ext>
                  </a:extLst>
                </a:gridCol>
              </a:tblGrid>
              <a:tr h="32431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1278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Cắt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miệng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thủ</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Cường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lớn</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vi-VN"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defRPr/>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Cắt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miệng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bán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tự</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Cường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giảm</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vi-VN"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en-US"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7" y="2489200"/>
            <a:ext cx="4951413"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01" y="2489200"/>
            <a:ext cx="5295900"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8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517820"/>
          </a:xfrm>
        </p:spPr>
        <p:txBody>
          <a:bodyPr/>
          <a:lstStyle/>
          <a:p>
            <a:r>
              <a:rPr lang="en-US" dirty="0"/>
              <a:t>2. </a:t>
            </a:r>
            <a:r>
              <a:rPr lang="en-US" dirty="0" err="1"/>
              <a:t>Cải</a:t>
            </a:r>
            <a:r>
              <a:rPr lang="en-US" dirty="0"/>
              <a:t> </a:t>
            </a:r>
            <a:r>
              <a:rPr lang="en-US" dirty="0" err="1"/>
              <a:t>tiến</a:t>
            </a:r>
            <a:r>
              <a:rPr lang="en-US" dirty="0"/>
              <a:t> </a:t>
            </a:r>
            <a:r>
              <a:rPr lang="en-US" dirty="0" err="1"/>
              <a:t>cắt</a:t>
            </a:r>
            <a:r>
              <a:rPr lang="en-US" dirty="0"/>
              <a:t> </a:t>
            </a:r>
            <a:r>
              <a:rPr lang="en-US" dirty="0" err="1"/>
              <a:t>thân</a:t>
            </a:r>
            <a:r>
              <a:rPr lang="en-US" dirty="0"/>
              <a:t>  </a:t>
            </a:r>
            <a:r>
              <a:rPr lang="en-US" dirty="0" err="1"/>
              <a:t>thủ</a:t>
            </a:r>
            <a:r>
              <a:rPr lang="en-US" dirty="0"/>
              <a:t> </a:t>
            </a:r>
            <a:r>
              <a:rPr lang="en-US" dirty="0" err="1"/>
              <a:t>công</a:t>
            </a:r>
            <a:r>
              <a:rPr lang="en-US" dirty="0"/>
              <a:t> </a:t>
            </a:r>
            <a:r>
              <a:rPr lang="en-US" dirty="0">
                <a:sym typeface="Wingdings" pitchFamily="2" charset="2"/>
              </a:rPr>
              <a:t> </a:t>
            </a:r>
            <a:r>
              <a:rPr lang="en-US" dirty="0" err="1">
                <a:sym typeface="Wingdings" pitchFamily="2" charset="2"/>
              </a:rPr>
              <a:t>bán</a:t>
            </a:r>
            <a:r>
              <a:rPr lang="en-US" dirty="0">
                <a:sym typeface="Wingdings" pitchFamily="2" charset="2"/>
              </a:rPr>
              <a:t> </a:t>
            </a:r>
            <a:r>
              <a:rPr lang="en-US" dirty="0" err="1">
                <a:sym typeface="Wingdings" pitchFamily="2" charset="2"/>
              </a:rPr>
              <a:t>tự</a:t>
            </a:r>
            <a:r>
              <a:rPr lang="en-US" dirty="0">
                <a:sym typeface="Wingdings" pitchFamily="2" charset="2"/>
              </a:rPr>
              <a:t> </a:t>
            </a:r>
            <a:r>
              <a:rPr lang="en-US" dirty="0" err="1">
                <a:sym typeface="Wingdings" pitchFamily="2" charset="2"/>
              </a:rPr>
              <a:t>động</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6</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407871802"/>
              </p:ext>
            </p:extLst>
          </p:nvPr>
        </p:nvGraphicFramePr>
        <p:xfrm>
          <a:off x="812801" y="1371600"/>
          <a:ext cx="10566400" cy="4792663"/>
        </p:xfrm>
        <a:graphic>
          <a:graphicData uri="http://schemas.openxmlformats.org/drawingml/2006/table">
            <a:tbl>
              <a:tblPr/>
              <a:tblGrid>
                <a:gridCol w="5143499">
                  <a:extLst>
                    <a:ext uri="{9D8B030D-6E8A-4147-A177-3AD203B41FA5}">
                      <a16:colId xmlns:a16="http://schemas.microsoft.com/office/drawing/2014/main" val="20000"/>
                    </a:ext>
                  </a:extLst>
                </a:gridCol>
                <a:gridCol w="5422901">
                  <a:extLst>
                    <a:ext uri="{9D8B030D-6E8A-4147-A177-3AD203B41FA5}">
                      <a16:colId xmlns:a16="http://schemas.microsoft.com/office/drawing/2014/main" val="20001"/>
                    </a:ext>
                  </a:extLst>
                </a:gridCol>
              </a:tblGrid>
              <a:tr h="32812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6454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Cắt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thân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thủ</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Cường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lớn</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defRPr/>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Cắt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thân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bán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tự</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Cường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lao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động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sym typeface="Wingdings" pitchFamily="2" charset="2"/>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sym typeface="Wingdings" pitchFamily="2" charset="2"/>
                        </a:rPr>
                        <a:t>giảm</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vi-VN"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en-US"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2095501"/>
            <a:ext cx="5022850"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7" y="2095501"/>
            <a:ext cx="5207794"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98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212680"/>
            <a:ext cx="10312400" cy="2257720"/>
          </a:xfrm>
        </p:spPr>
        <p:txBody>
          <a:bodyPr/>
          <a:lstStyle/>
          <a:p>
            <a:r>
              <a:rPr lang="en-US" dirty="0"/>
              <a:t>3. </a:t>
            </a:r>
            <a:r>
              <a:rPr lang="en-US" dirty="0" err="1"/>
              <a:t>Liên</a:t>
            </a:r>
            <a:r>
              <a:rPr lang="en-US" dirty="0"/>
              <a:t> </a:t>
            </a:r>
            <a:r>
              <a:rPr lang="en-US" dirty="0" err="1"/>
              <a:t>hoàn</a:t>
            </a:r>
            <a:r>
              <a:rPr lang="en-US" dirty="0"/>
              <a:t> </a:t>
            </a:r>
            <a:r>
              <a:rPr lang="en-US" dirty="0" err="1"/>
              <a:t>máy</a:t>
            </a:r>
            <a:r>
              <a:rPr lang="en-US" dirty="0"/>
              <a:t> </a:t>
            </a:r>
            <a:r>
              <a:rPr lang="en-US" dirty="0" err="1"/>
              <a:t>cắt</a:t>
            </a:r>
            <a:r>
              <a:rPr lang="en-US" dirty="0"/>
              <a:t> </a:t>
            </a:r>
            <a:r>
              <a:rPr lang="en-US" dirty="0" err="1"/>
              <a:t>miệng</a:t>
            </a:r>
            <a:r>
              <a:rPr lang="en-US" dirty="0"/>
              <a:t> – </a:t>
            </a:r>
            <a:r>
              <a:rPr lang="en-US" dirty="0" err="1"/>
              <a:t>cắt</a:t>
            </a:r>
            <a:r>
              <a:rPr lang="en-US" dirty="0"/>
              <a:t> </a:t>
            </a:r>
            <a:r>
              <a:rPr lang="en-US" dirty="0" err="1"/>
              <a:t>thân</a:t>
            </a:r>
            <a:r>
              <a:rPr lang="en-US" dirty="0"/>
              <a:t> </a:t>
            </a:r>
            <a:r>
              <a:rPr lang="en-US" dirty="0" err="1"/>
              <a:t>bán</a:t>
            </a:r>
            <a:r>
              <a:rPr lang="en-US" dirty="0"/>
              <a:t> </a:t>
            </a:r>
            <a:r>
              <a:rPr lang="en-US" dirty="0" err="1"/>
              <a:t>tự</a:t>
            </a:r>
            <a:r>
              <a:rPr lang="en-US" dirty="0"/>
              <a:t> </a:t>
            </a:r>
            <a:r>
              <a:rPr lang="en-US" dirty="0" err="1"/>
              <a:t>động</a:t>
            </a:r>
            <a:r>
              <a:rPr lang="en-US" dirty="0"/>
              <a:t> </a:t>
            </a:r>
            <a:r>
              <a:rPr lang="en-US" dirty="0" err="1"/>
              <a:t>cho</a:t>
            </a:r>
            <a:r>
              <a:rPr lang="en-US" dirty="0"/>
              <a:t> </a:t>
            </a:r>
            <a:r>
              <a:rPr lang="en-US" dirty="0" err="1"/>
              <a:t>các</a:t>
            </a:r>
            <a:r>
              <a:rPr lang="en-US" dirty="0"/>
              <a:t> </a:t>
            </a:r>
            <a:r>
              <a:rPr lang="en-US" dirty="0" err="1"/>
              <a:t>loại</a:t>
            </a:r>
            <a:r>
              <a:rPr lang="en-US" dirty="0"/>
              <a:t> </a:t>
            </a:r>
            <a:r>
              <a:rPr lang="en-US" dirty="0" err="1"/>
              <a:t>dị</a:t>
            </a:r>
            <a:r>
              <a:rPr lang="en-US" dirty="0"/>
              <a:t> </a:t>
            </a:r>
            <a:r>
              <a:rPr lang="en-US" dirty="0" err="1"/>
              <a:t>hình</a:t>
            </a:r>
            <a:r>
              <a:rPr lang="en-US" dirty="0"/>
              <a:t>. </a:t>
            </a:r>
            <a:br>
              <a:rPr lang="en-US" dirty="0"/>
            </a:br>
            <a:r>
              <a:rPr lang="en-US" dirty="0" err="1"/>
              <a:t>Giải</a:t>
            </a:r>
            <a:r>
              <a:rPr lang="en-US" dirty="0"/>
              <a:t> </a:t>
            </a:r>
            <a:r>
              <a:rPr lang="en-US" dirty="0" err="1"/>
              <a:t>quyết</a:t>
            </a:r>
            <a:r>
              <a:rPr lang="en-US" dirty="0"/>
              <a:t> </a:t>
            </a:r>
            <a:r>
              <a:rPr lang="en-US" dirty="0" err="1"/>
              <a:t>nút</a:t>
            </a:r>
            <a:r>
              <a:rPr lang="en-US" dirty="0"/>
              <a:t> </a:t>
            </a:r>
            <a:r>
              <a:rPr lang="en-US" dirty="0" err="1"/>
              <a:t>thắt</a:t>
            </a:r>
            <a:r>
              <a:rPr lang="en-US" dirty="0"/>
              <a:t> </a:t>
            </a:r>
            <a:r>
              <a:rPr lang="en-US" dirty="0" err="1"/>
              <a:t>có</a:t>
            </a:r>
            <a:r>
              <a:rPr lang="en-US" dirty="0"/>
              <a:t> </a:t>
            </a:r>
            <a:r>
              <a:rPr lang="en-US" dirty="0" err="1"/>
              <a:t>nhịp</a:t>
            </a:r>
            <a:r>
              <a:rPr lang="en-US" dirty="0"/>
              <a:t> </a:t>
            </a:r>
            <a:r>
              <a:rPr lang="en-US" dirty="0" err="1"/>
              <a:t>chuyền</a:t>
            </a:r>
            <a:r>
              <a:rPr lang="en-US" dirty="0"/>
              <a:t> </a:t>
            </a:r>
            <a:r>
              <a:rPr lang="en-US" dirty="0" err="1"/>
              <a:t>thấp</a:t>
            </a:r>
            <a:r>
              <a:rPr lang="en-US" dirty="0"/>
              <a:t>.  </a:t>
            </a:r>
            <a:r>
              <a:rPr lang="en-US" dirty="0" err="1"/>
              <a:t>Tăng</a:t>
            </a:r>
            <a:r>
              <a:rPr lang="en-US" dirty="0"/>
              <a:t> </a:t>
            </a:r>
            <a:r>
              <a:rPr lang="en-US" dirty="0" err="1"/>
              <a:t>được</a:t>
            </a:r>
            <a:r>
              <a:rPr lang="en-US" dirty="0"/>
              <a:t> NSLĐ </a:t>
            </a:r>
            <a:r>
              <a:rPr lang="en-US" dirty="0" err="1"/>
              <a:t>lên</a:t>
            </a:r>
            <a:r>
              <a:rPr lang="en-US" dirty="0"/>
              <a:t> 20% (</a:t>
            </a:r>
            <a:r>
              <a:rPr lang="en-US" dirty="0" err="1"/>
              <a:t>Xem</a:t>
            </a:r>
            <a:r>
              <a:rPr lang="en-US" dirty="0"/>
              <a:t> video). </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7</a:t>
            </a:fld>
            <a:endParaRPr lang="en-US"/>
          </a:p>
        </p:txBody>
      </p:sp>
    </p:spTree>
    <p:extLst>
      <p:ext uri="{BB962C8B-B14F-4D97-AF65-F5344CB8AC3E}">
        <p14:creationId xmlns:p14="http://schemas.microsoft.com/office/powerpoint/2010/main" val="118019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517820"/>
          </a:xfrm>
        </p:spPr>
        <p:txBody>
          <a:bodyPr/>
          <a:lstStyle/>
          <a:p>
            <a:r>
              <a:rPr lang="en-US" dirty="0"/>
              <a:t>4. </a:t>
            </a:r>
            <a:r>
              <a:rPr lang="en-US" dirty="0" err="1"/>
              <a:t>Cải</a:t>
            </a:r>
            <a:r>
              <a:rPr lang="en-US" dirty="0"/>
              <a:t> </a:t>
            </a:r>
            <a:r>
              <a:rPr lang="en-US" dirty="0" err="1"/>
              <a:t>tiến</a:t>
            </a:r>
            <a:r>
              <a:rPr lang="en-US" dirty="0"/>
              <a:t> </a:t>
            </a:r>
            <a:r>
              <a:rPr lang="en-US" dirty="0" err="1"/>
              <a:t>thiết</a:t>
            </a:r>
            <a:r>
              <a:rPr lang="en-US" dirty="0"/>
              <a:t> </a:t>
            </a:r>
            <a:r>
              <a:rPr lang="en-US" dirty="0" err="1"/>
              <a:t>kế</a:t>
            </a:r>
            <a:r>
              <a:rPr lang="en-US" dirty="0"/>
              <a:t> </a:t>
            </a:r>
            <a:r>
              <a:rPr lang="en-US" dirty="0" err="1"/>
              <a:t>một</a:t>
            </a:r>
            <a:r>
              <a:rPr lang="en-US" dirty="0"/>
              <a:t> </a:t>
            </a:r>
            <a:r>
              <a:rPr lang="en-US" dirty="0" err="1"/>
              <a:t>số</a:t>
            </a:r>
            <a:r>
              <a:rPr lang="en-US" dirty="0"/>
              <a:t> </a:t>
            </a:r>
            <a:r>
              <a:rPr lang="en-US" dirty="0" err="1"/>
              <a:t>chủng</a:t>
            </a:r>
            <a:r>
              <a:rPr lang="en-US" dirty="0"/>
              <a:t> </a:t>
            </a:r>
            <a:r>
              <a:rPr lang="en-US" dirty="0" err="1"/>
              <a:t>loại</a:t>
            </a:r>
            <a:r>
              <a:rPr lang="en-US" dirty="0"/>
              <a:t> </a:t>
            </a:r>
            <a:r>
              <a:rPr lang="en-US" dirty="0" err="1"/>
              <a:t>nâng</a:t>
            </a:r>
            <a:r>
              <a:rPr lang="en-US" dirty="0"/>
              <a:t> </a:t>
            </a:r>
            <a:r>
              <a:rPr lang="en-US" dirty="0" err="1"/>
              <a:t>cao</a:t>
            </a:r>
            <a:r>
              <a:rPr lang="en-US" dirty="0"/>
              <a:t> </a:t>
            </a:r>
            <a:r>
              <a:rPr lang="en-US" dirty="0" err="1"/>
              <a:t>hợp</a:t>
            </a:r>
            <a:r>
              <a:rPr lang="en-US" dirty="0"/>
              <a:t> </a:t>
            </a:r>
            <a:r>
              <a:rPr lang="en-US" dirty="0" err="1"/>
              <a:t>cách</a:t>
            </a:r>
            <a:r>
              <a:rPr lang="en-US" dirty="0"/>
              <a:t> </a:t>
            </a:r>
            <a:r>
              <a:rPr lang="en-US" dirty="0" err="1"/>
              <a:t>liên</a:t>
            </a:r>
            <a:r>
              <a:rPr lang="en-US" dirty="0"/>
              <a:t> </a:t>
            </a:r>
            <a:r>
              <a:rPr lang="en-US" dirty="0" err="1"/>
              <a:t>ngành</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8</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2680769986"/>
              </p:ext>
            </p:extLst>
          </p:nvPr>
        </p:nvGraphicFramePr>
        <p:xfrm>
          <a:off x="812801" y="1778000"/>
          <a:ext cx="10566400" cy="4792663"/>
        </p:xfrm>
        <a:graphic>
          <a:graphicData uri="http://schemas.openxmlformats.org/drawingml/2006/table">
            <a:tbl>
              <a:tblPr/>
              <a:tblGrid>
                <a:gridCol w="5143499">
                  <a:extLst>
                    <a:ext uri="{9D8B030D-6E8A-4147-A177-3AD203B41FA5}">
                      <a16:colId xmlns:a16="http://schemas.microsoft.com/office/drawing/2014/main" val="20000"/>
                    </a:ext>
                  </a:extLst>
                </a:gridCol>
                <a:gridCol w="5422901">
                  <a:extLst>
                    <a:ext uri="{9D8B030D-6E8A-4147-A177-3AD203B41FA5}">
                      <a16:colId xmlns:a16="http://schemas.microsoft.com/office/drawing/2014/main" val="20001"/>
                    </a:ext>
                  </a:extLst>
                </a:gridCol>
              </a:tblGrid>
              <a:tr h="32812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6454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Loại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miệng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rộng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1565.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Hợp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cách</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liên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ngành</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68% </a:t>
                      </a: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Thân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mỏng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Tiêu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hao</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nối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thân</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cao</a:t>
                      </a: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defRPr/>
                      </a:pP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Cải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tiến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thiết</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kế</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và</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số</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thổi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BP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tăng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chiều</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dày</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thân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tăng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HCLN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lên</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83%</a:t>
                      </a: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vi-VN"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endParaRPr kumimoji="0" lang="en-US" altLang="ko-KR" sz="7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9" y="2813050"/>
            <a:ext cx="262463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2813050"/>
            <a:ext cx="2429917"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841500" y="3924300"/>
            <a:ext cx="1549400"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Thân</a:t>
            </a:r>
            <a:r>
              <a:rPr lang="en-US" dirty="0"/>
              <a:t> 0.55 mm</a:t>
            </a:r>
            <a:endParaRPr lang="vi-VN" dirty="0"/>
          </a:p>
        </p:txBody>
      </p:sp>
      <p:sp>
        <p:nvSpPr>
          <p:cNvPr id="10" name="Right Arrow 9"/>
          <p:cNvSpPr/>
          <p:nvPr/>
        </p:nvSpPr>
        <p:spPr>
          <a:xfrm>
            <a:off x="6692900" y="3876675"/>
            <a:ext cx="1549400"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Thân</a:t>
            </a:r>
            <a:r>
              <a:rPr lang="en-US" dirty="0"/>
              <a:t> 0.7 mm</a:t>
            </a:r>
            <a:endParaRPr lang="vi-VN" dirty="0"/>
          </a:p>
        </p:txBody>
      </p:sp>
      <p:graphicFrame>
        <p:nvGraphicFramePr>
          <p:cNvPr id="11" name="Chart 10"/>
          <p:cNvGraphicFramePr>
            <a:graphicFrameLocks/>
          </p:cNvGraphicFramePr>
          <p:nvPr>
            <p:extLst>
              <p:ext uri="{D42A27DB-BD31-4B8C-83A1-F6EECF244321}">
                <p14:modId xmlns:p14="http://schemas.microsoft.com/office/powerpoint/2010/main" val="1810463829"/>
              </p:ext>
            </p:extLst>
          </p:nvPr>
        </p:nvGraphicFramePr>
        <p:xfrm>
          <a:off x="8367166" y="2987674"/>
          <a:ext cx="2834234" cy="3070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39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41080"/>
            <a:ext cx="10426700" cy="924220"/>
          </a:xfrm>
        </p:spPr>
        <p:txBody>
          <a:bodyPr/>
          <a:lstStyle/>
          <a:p>
            <a:r>
              <a:rPr lang="en-US" dirty="0"/>
              <a:t>5. </a:t>
            </a:r>
            <a:r>
              <a:rPr lang="en-US" dirty="0" err="1"/>
              <a:t>Cải</a:t>
            </a:r>
            <a:r>
              <a:rPr lang="en-US" dirty="0"/>
              <a:t> </a:t>
            </a:r>
            <a:r>
              <a:rPr lang="en-US" dirty="0" err="1"/>
              <a:t>tiến</a:t>
            </a:r>
            <a:r>
              <a:rPr lang="en-US" dirty="0"/>
              <a:t> </a:t>
            </a:r>
            <a:r>
              <a:rPr lang="en-US" dirty="0" err="1"/>
              <a:t>phương</a:t>
            </a:r>
            <a:r>
              <a:rPr lang="en-US" dirty="0"/>
              <a:t> </a:t>
            </a:r>
            <a:r>
              <a:rPr lang="en-US" dirty="0" err="1"/>
              <a:t>pháp</a:t>
            </a:r>
            <a:r>
              <a:rPr lang="en-US" dirty="0"/>
              <a:t> </a:t>
            </a:r>
            <a:r>
              <a:rPr lang="en-US" dirty="0" err="1"/>
              <a:t>vít</a:t>
            </a:r>
            <a:r>
              <a:rPr lang="en-US" dirty="0"/>
              <a:t> </a:t>
            </a:r>
            <a:r>
              <a:rPr lang="en-US" dirty="0" err="1"/>
              <a:t>miệng</a:t>
            </a:r>
            <a:r>
              <a:rPr lang="en-US" dirty="0"/>
              <a:t> </a:t>
            </a:r>
            <a:r>
              <a:rPr lang="en-US" dirty="0" err="1"/>
              <a:t>đáp</a:t>
            </a:r>
            <a:r>
              <a:rPr lang="en-US" dirty="0"/>
              <a:t> </a:t>
            </a:r>
            <a:r>
              <a:rPr lang="en-US" dirty="0" err="1"/>
              <a:t>ứng</a:t>
            </a:r>
            <a:r>
              <a:rPr lang="en-US" dirty="0"/>
              <a:t> </a:t>
            </a:r>
            <a:r>
              <a:rPr lang="en-US" dirty="0" err="1"/>
              <a:t>phích</a:t>
            </a:r>
            <a:r>
              <a:rPr lang="en-US" dirty="0"/>
              <a:t> </a:t>
            </a:r>
            <a:r>
              <a:rPr lang="en-US" dirty="0" err="1"/>
              <a:t>thực</a:t>
            </a:r>
            <a:r>
              <a:rPr lang="en-US" dirty="0"/>
              <a:t> </a:t>
            </a:r>
            <a:r>
              <a:rPr lang="en-US" dirty="0" err="1"/>
              <a:t>phẩm</a:t>
            </a:r>
            <a:r>
              <a:rPr lang="en-US" dirty="0"/>
              <a:t> 1100</a:t>
            </a:r>
            <a:endParaRPr lang="vi-VN" dirty="0"/>
          </a:p>
        </p:txBody>
      </p:sp>
      <p:sp>
        <p:nvSpPr>
          <p:cNvPr id="4" name="Slide Number Placeholder 3"/>
          <p:cNvSpPr>
            <a:spLocks noGrp="1"/>
          </p:cNvSpPr>
          <p:nvPr>
            <p:ph type="sldNum" sz="quarter" idx="12"/>
          </p:nvPr>
        </p:nvSpPr>
        <p:spPr/>
        <p:txBody>
          <a:bodyPr/>
          <a:lstStyle/>
          <a:p>
            <a:fld id="{C6ABEB65-F4EC-40AE-9ACF-9C9B39BDDC25}" type="slidenum">
              <a:rPr lang="en-US" smtClean="0"/>
              <a:pPr/>
              <a:t>9</a:t>
            </a:fld>
            <a:endParaRPr lang="en-US"/>
          </a:p>
        </p:txBody>
      </p:sp>
      <p:graphicFrame>
        <p:nvGraphicFramePr>
          <p:cNvPr id="5" name="표 45"/>
          <p:cNvGraphicFramePr>
            <a:graphicFrameLocks noGrp="1"/>
          </p:cNvGraphicFramePr>
          <p:nvPr>
            <p:extLst>
              <p:ext uri="{D42A27DB-BD31-4B8C-83A1-F6EECF244321}">
                <p14:modId xmlns:p14="http://schemas.microsoft.com/office/powerpoint/2010/main" val="2635466390"/>
              </p:ext>
            </p:extLst>
          </p:nvPr>
        </p:nvGraphicFramePr>
        <p:xfrm>
          <a:off x="812800" y="1778000"/>
          <a:ext cx="11226799" cy="4792663"/>
        </p:xfrm>
        <a:graphic>
          <a:graphicData uri="http://schemas.openxmlformats.org/drawingml/2006/table">
            <a:tbl>
              <a:tblPr/>
              <a:tblGrid>
                <a:gridCol w="3805236">
                  <a:extLst>
                    <a:ext uri="{9D8B030D-6E8A-4147-A177-3AD203B41FA5}">
                      <a16:colId xmlns:a16="http://schemas.microsoft.com/office/drawing/2014/main" val="20000"/>
                    </a:ext>
                  </a:extLst>
                </a:gridCol>
                <a:gridCol w="7421563">
                  <a:extLst>
                    <a:ext uri="{9D8B030D-6E8A-4147-A177-3AD203B41FA5}">
                      <a16:colId xmlns:a16="http://schemas.microsoft.com/office/drawing/2014/main" val="20001"/>
                    </a:ext>
                  </a:extLst>
                </a:gridCol>
              </a:tblGrid>
              <a:tr h="328122">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Trước</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Sau</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cải</a:t>
                      </a:r>
                      <a:r>
                        <a:rPr kumimoji="0" lang="en-US" altLang="ko-KR"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rPr>
                        <a:t> </a:t>
                      </a:r>
                      <a:r>
                        <a:rPr kumimoji="0" lang="en-US" altLang="ko-KR" sz="1400" b="1" i="0" u="none" strike="noStrike" cap="none" normalizeH="0" baseline="0" dirty="0" err="1">
                          <a:ln>
                            <a:noFill/>
                          </a:ln>
                          <a:solidFill>
                            <a:schemeClr val="bg1"/>
                          </a:solidFill>
                          <a:effectLst/>
                          <a:latin typeface="Times New Roman" pitchFamily="18" charset="0"/>
                          <a:ea typeface="맑은 고딕" pitchFamily="34" charset="-127"/>
                          <a:cs typeface="Times New Roman" pitchFamily="18" charset="0"/>
                        </a:rPr>
                        <a:t>tiến</a:t>
                      </a:r>
                      <a:endParaRPr kumimoji="0" lang="ko-KR" altLang="en-US" sz="1400" b="1" i="0" u="none" strike="noStrike" cap="none" normalizeH="0" baseline="0" dirty="0">
                        <a:ln>
                          <a:noFill/>
                        </a:ln>
                        <a:solidFill>
                          <a:schemeClr val="bg1"/>
                        </a:solidFill>
                        <a:effectLst/>
                        <a:latin typeface="Times New Roman" pitchFamily="18" charset="0"/>
                        <a:ea typeface="맑은 고딕" pitchFamily="34" charset="-127"/>
                        <a:cs typeface="Times New Roman" pitchFamily="18" charset="0"/>
                      </a:endParaRPr>
                    </a:p>
                  </a:txBody>
                  <a:tcPr marL="80470" marR="8047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46454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VM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ngang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không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phù</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hợp</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với</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miệng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r>
                        <a:rPr kumimoji="0" lang="en-US" altLang="ko-KR" sz="2000" b="0" i="0" u="none" strike="noStrike" cap="none" normalizeH="0" baseline="0" dirty="0" err="1">
                          <a:ln>
                            <a:noFill/>
                          </a:ln>
                          <a:solidFill>
                            <a:schemeClr val="tx1"/>
                          </a:solidFill>
                          <a:effectLst/>
                          <a:latin typeface="Times New Roman" pitchFamily="18" charset="0"/>
                          <a:ea typeface="맑은 고딕" pitchFamily="34" charset="-127"/>
                          <a:cs typeface="Times New Roman" pitchFamily="18" charset="0"/>
                        </a:rPr>
                        <a:t>rộng</a:t>
                      </a: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110 mm</a:t>
                      </a: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Times New Roman" pitchFamily="18" charset="0"/>
                          <a:ea typeface="맑은 고딕" pitchFamily="34" charset="-127"/>
                          <a:cs typeface="Times New Roman" pitchFamily="18" charset="0"/>
                        </a:rPr>
                        <a:t>                                           </a:t>
                      </a:r>
                    </a:p>
                  </a:txBody>
                  <a:tcPr marL="80470" marR="8047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Cải</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tiến</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sang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vít</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miệng</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đứng</a:t>
                      </a:r>
                      <a:endPar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endParaRPr>
                    </a:p>
                    <a:p>
                      <a:pPr marL="0" marR="0" lvl="0" indent="0" algn="ctr" defTabSz="914400" rtl="0" eaLnBrk="1" fontAlgn="ctr" latinLnBrk="1" hangingPunct="1">
                        <a:lnSpc>
                          <a:spcPct val="100000"/>
                        </a:lnSpc>
                        <a:spcBef>
                          <a:spcPct val="0"/>
                        </a:spcBef>
                        <a:spcAft>
                          <a:spcPct val="0"/>
                        </a:spcAft>
                        <a:buClrTx/>
                        <a:buSzTx/>
                        <a:buFont typeface="Wingdings" pitchFamily="2" charset="2"/>
                        <a:buNone/>
                        <a:tabLst/>
                      </a:pP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Đáp</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ứng</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giao</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lô</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đầu</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5000 SP </a:t>
                      </a:r>
                      <a:r>
                        <a:rPr kumimoji="0" lang="en-US" altLang="ko-KR" sz="2000" b="1" i="0" u="none" strike="noStrike" cap="none" normalizeH="0" baseline="0" dirty="0" err="1">
                          <a:ln>
                            <a:noFill/>
                          </a:ln>
                          <a:solidFill>
                            <a:srgbClr val="000000"/>
                          </a:solidFill>
                          <a:effectLst/>
                          <a:latin typeface="Times New Roman" pitchFamily="18" charset="0"/>
                          <a:ea typeface="맑은 고딕" pitchFamily="34" charset="-127"/>
                          <a:cs typeface="Times New Roman" pitchFamily="18" charset="0"/>
                        </a:rPr>
                        <a:t>đến</a:t>
                      </a:r>
                      <a:r>
                        <a:rPr kumimoji="0" lang="en-US" altLang="ko-KR" sz="2000" b="1" i="0" u="none" strike="noStrike" cap="none" normalizeH="0" baseline="0" dirty="0">
                          <a:ln>
                            <a:noFill/>
                          </a:ln>
                          <a:solidFill>
                            <a:srgbClr val="000000"/>
                          </a:solidFill>
                          <a:effectLst/>
                          <a:latin typeface="Times New Roman" pitchFamily="18" charset="0"/>
                          <a:ea typeface="맑은 고딕" pitchFamily="34" charset="-127"/>
                          <a:cs typeface="Times New Roman" pitchFamily="18" charset="0"/>
                        </a:rPr>
                        <a:t> TT</a:t>
                      </a:r>
                    </a:p>
                  </a:txBody>
                  <a:tcPr marL="7738" marR="7738" marT="714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3073399"/>
            <a:ext cx="3455987" cy="341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73398"/>
            <a:ext cx="2044700" cy="330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6908800" y="4051300"/>
            <a:ext cx="660400" cy="1168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300" y="3626687"/>
            <a:ext cx="1905000" cy="201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0800" y="4051300"/>
            <a:ext cx="1270813" cy="128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a:off x="9169400" y="4107384"/>
            <a:ext cx="762000" cy="1168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117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11195</TotalTime>
  <Words>842</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Myriad Pro</vt:lpstr>
      <vt:lpstr>Time</vt:lpstr>
      <vt:lpstr>Times New Roman</vt:lpstr>
      <vt:lpstr>Wingdings</vt:lpstr>
      <vt:lpstr>Office Theme</vt:lpstr>
      <vt:lpstr>NGÀY HỘI SÁNG TẠO  </vt:lpstr>
      <vt:lpstr>PowerPoint Presentation</vt:lpstr>
      <vt:lpstr>2. Mục tiêu chương trình : </vt:lpstr>
      <vt:lpstr>Phương pháp triển khai:  * Kế thừa và phát triển các kết quả đạt được từ NHST lần 1 * Vận dụng linh hoạt các công cụ Design thinking, DMAIC, Kaizen, 5S áp dụng phù hợp với từng quá trình sản xuất</vt:lpstr>
      <vt:lpstr>1. Nhân rộng mô hình cắt miệng tự động cho các dây  chuyền – kết quả NHST lần 1</vt:lpstr>
      <vt:lpstr>2. Cải tiến cắt thân  thủ công  bán tự động</vt:lpstr>
      <vt:lpstr>3. Liên hoàn máy cắt miệng – cắt thân bán tự động cho các loại dị hình.  Giải quyết nút thắt có nhịp chuyền thấp.  Tăng được NSLĐ lên 20% (Xem video). </vt:lpstr>
      <vt:lpstr>4. Cải tiến thiết kế một số chủng loại nâng cao hợp cách liên ngành</vt:lpstr>
      <vt:lpstr>5. Cải tiến phương pháp vít miệng đáp ứng phích thực phẩm 1100</vt:lpstr>
      <vt:lpstr>5. Cải tiến quy trình mạ cho các chủng loại yêu cầu cao vào các thị trường Nhật, Đức,….</vt:lpstr>
      <vt:lpstr>6.  5S cải tiến phương pháp quản lý vật tư BP</vt:lpstr>
      <vt:lpstr>Các kết quả :</vt:lpstr>
      <vt:lpstr>Bài học kinh nghiệm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Dao_Huy</dc:creator>
  <cp:lastModifiedBy>Duy Anh</cp:lastModifiedBy>
  <cp:revision>346</cp:revision>
  <cp:lastPrinted>2016-11-02T06:52:42Z</cp:lastPrinted>
  <dcterms:created xsi:type="dcterms:W3CDTF">2016-10-25T08:51:37Z</dcterms:created>
  <dcterms:modified xsi:type="dcterms:W3CDTF">2020-10-31T08:09:18Z</dcterms:modified>
</cp:coreProperties>
</file>