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62" r:id="rId2"/>
    <p:sldId id="683" r:id="rId3"/>
    <p:sldId id="704" r:id="rId4"/>
    <p:sldId id="684" r:id="rId5"/>
    <p:sldId id="685" r:id="rId6"/>
    <p:sldId id="686" r:id="rId7"/>
    <p:sldId id="687" r:id="rId8"/>
    <p:sldId id="688" r:id="rId9"/>
    <p:sldId id="694" r:id="rId10"/>
    <p:sldId id="689" r:id="rId11"/>
    <p:sldId id="690" r:id="rId12"/>
    <p:sldId id="698" r:id="rId13"/>
    <p:sldId id="691" r:id="rId14"/>
    <p:sldId id="692" r:id="rId15"/>
    <p:sldId id="699" r:id="rId16"/>
    <p:sldId id="643" r:id="rId17"/>
    <p:sldId id="695" r:id="rId18"/>
    <p:sldId id="697" r:id="rId19"/>
    <p:sldId id="632" r:id="rId20"/>
    <p:sldId id="634" r:id="rId21"/>
    <p:sldId id="681" r:id="rId22"/>
    <p:sldId id="635" r:id="rId23"/>
    <p:sldId id="636" r:id="rId24"/>
    <p:sldId id="637" r:id="rId25"/>
    <p:sldId id="638" r:id="rId26"/>
    <p:sldId id="639" r:id="rId27"/>
    <p:sldId id="640" r:id="rId28"/>
    <p:sldId id="645" r:id="rId29"/>
    <p:sldId id="646" r:id="rId30"/>
    <p:sldId id="647" r:id="rId31"/>
    <p:sldId id="703" r:id="rId32"/>
    <p:sldId id="696" r:id="rId33"/>
    <p:sldId id="700" r:id="rId34"/>
    <p:sldId id="705" r:id="rId35"/>
    <p:sldId id="701" r:id="rId36"/>
    <p:sldId id="523" r:id="rId3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cs-led1" initials="k" lastIdx="1" clrIdx="0">
    <p:extLst>
      <p:ext uri="{19B8F6BF-5375-455C-9EA6-DF929625EA0E}">
        <p15:presenceInfo xmlns:p15="http://schemas.microsoft.com/office/powerpoint/2012/main" userId="kcs-led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33CCFF"/>
    <a:srgbClr val="0066FF"/>
    <a:srgbClr val="00CC99"/>
    <a:srgbClr val="3399FF"/>
    <a:srgbClr val="CCFFFF"/>
    <a:srgbClr val="CCFF99"/>
    <a:srgbClr val="00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notesViewPr>
    <p:cSldViewPr snapToGrid="0">
      <p:cViewPr varScale="1">
        <p:scale>
          <a:sx n="85" d="100"/>
          <a:sy n="85" d="100"/>
        </p:scale>
        <p:origin x="261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AF5650C-14E7-4FEA-ADC6-8BF8FAB3BB33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B8CC151-A5F1-4B3A-8623-2F0F239A3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47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8884869-1810-4AE6-A32B-2121DEEC2F4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C8D69EC4-47E9-47D2-865B-DF41ADED7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49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69EC4-47E9-47D2-865B-DF41ADED7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solidFill>
            <a:srgbClr val="00B050"/>
          </a:solidFill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3862"/>
            <a:ext cx="2057400" cy="257614"/>
          </a:xfrm>
        </p:spPr>
        <p:txBody>
          <a:bodyPr/>
          <a:lstStyle>
            <a:lvl1pPr>
              <a:defRPr sz="1000"/>
            </a:lvl1pPr>
          </a:lstStyle>
          <a:p>
            <a:fld id="{DFC49653-4FBA-4052-BC7C-9FF65D72BA04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3862"/>
            <a:ext cx="3086100" cy="257614"/>
          </a:xfrm>
        </p:spPr>
        <p:txBody>
          <a:bodyPr/>
          <a:lstStyle>
            <a:lvl1pPr>
              <a:defRPr sz="1000"/>
            </a:lvl1pPr>
          </a:lstStyle>
          <a:p>
            <a:r>
              <a:rPr lang="vi-VN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2927" y="6463862"/>
            <a:ext cx="2057400" cy="25761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Tư vấn : Viện iEIT ĐH Ngoại thương</a:t>
            </a:r>
            <a:endParaRPr lang="en-US"/>
          </a:p>
        </p:txBody>
      </p:sp>
      <p:pic>
        <p:nvPicPr>
          <p:cNvPr id="7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7" y="80427"/>
            <a:ext cx="2571783" cy="5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87586" y="6460115"/>
            <a:ext cx="84165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5959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F378D-27EE-4DDD-A991-E83E43B8EB84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5959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5959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03763"/>
            <a:ext cx="7886700" cy="5170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03" y="114886"/>
            <a:ext cx="6408797" cy="419999"/>
          </a:xfrm>
          <a:solidFill>
            <a:srgbClr val="00B050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3174"/>
            <a:ext cx="8326165" cy="5346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0115"/>
            <a:ext cx="2057400" cy="324427"/>
          </a:xfrm>
        </p:spPr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521184" cy="324427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7413" y="6460115"/>
            <a:ext cx="2057400" cy="324427"/>
          </a:xfrm>
        </p:spPr>
        <p:txBody>
          <a:bodyPr/>
          <a:lstStyle>
            <a:lvl1pPr algn="r">
              <a:defRPr/>
            </a:lvl1pPr>
          </a:lstStyle>
          <a:p>
            <a:fld id="{410F7466-30F8-4FE1-A3E0-AC450C8D3A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14885"/>
            <a:ext cx="1787701" cy="41999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587586" y="6430619"/>
            <a:ext cx="84165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8283629" cy="2852737"/>
          </a:xfrm>
          <a:solidFill>
            <a:srgbClr val="00B050"/>
          </a:solidFill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8283628" cy="17482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3862"/>
            <a:ext cx="2057400" cy="257614"/>
          </a:xfrm>
        </p:spPr>
        <p:txBody>
          <a:bodyPr/>
          <a:lstStyle/>
          <a:p>
            <a:fld id="{6052B928-09CB-41FD-8314-9F8266097875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3862"/>
            <a:ext cx="3086100" cy="257614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0116" y="6463862"/>
            <a:ext cx="2057400" cy="257614"/>
          </a:xfrm>
        </p:spPr>
        <p:txBody>
          <a:bodyPr/>
          <a:lstStyle>
            <a:lvl1pPr algn="r">
              <a:defRPr/>
            </a:lvl1pPr>
          </a:lstStyle>
          <a:p>
            <a:fld id="{C1070308-EB96-4231-AF60-DC9D498019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" y="184997"/>
            <a:ext cx="1744813" cy="4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87586" y="6400800"/>
            <a:ext cx="8319930" cy="150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8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24716"/>
            <a:ext cx="4242895" cy="5352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144" y="846450"/>
            <a:ext cx="3886200" cy="5352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79628"/>
            <a:ext cx="2057400" cy="241848"/>
          </a:xfrm>
        </p:spPr>
        <p:txBody>
          <a:bodyPr/>
          <a:lstStyle/>
          <a:p>
            <a:fld id="{4DDE4452-92AF-4255-B8D3-1C30264EDD4B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79628"/>
            <a:ext cx="3086100" cy="241848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>
            <a:lvl1pPr algn="r">
              <a:defRPr/>
            </a:lvl1pPr>
          </a:lstStyle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7586" y="6415871"/>
            <a:ext cx="84165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5471" y="114886"/>
            <a:ext cx="6826442" cy="419999"/>
          </a:xfrm>
          <a:solidFill>
            <a:srgbClr val="00B050"/>
          </a:solidFill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76" y="114886"/>
            <a:ext cx="1585956" cy="41999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9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38799"/>
            <a:ext cx="4178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57996"/>
            <a:ext cx="4178641" cy="45316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719" y="75354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888" y="1657996"/>
            <a:ext cx="3887391" cy="45316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495394"/>
            <a:ext cx="2057400" cy="257614"/>
          </a:xfrm>
        </p:spPr>
        <p:txBody>
          <a:bodyPr/>
          <a:lstStyle/>
          <a:p>
            <a:fld id="{B89477A6-F852-49D5-8F9D-9764203EA888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90024"/>
            <a:ext cx="3086100" cy="257614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3630" y="6511160"/>
            <a:ext cx="2057400" cy="257614"/>
          </a:xfrm>
        </p:spPr>
        <p:txBody>
          <a:bodyPr/>
          <a:lstStyle>
            <a:lvl1pPr algn="r">
              <a:defRPr/>
            </a:lvl1pPr>
          </a:lstStyle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87586" y="6460115"/>
            <a:ext cx="84165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5465" y="114886"/>
            <a:ext cx="6826442" cy="419999"/>
          </a:xfrm>
          <a:solidFill>
            <a:srgbClr val="00B050"/>
          </a:solidFill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27" y="114886"/>
            <a:ext cx="1585956" cy="41999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9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949" y="707924"/>
            <a:ext cx="2559927" cy="564419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79628"/>
            <a:ext cx="2057400" cy="241848"/>
          </a:xfrm>
        </p:spPr>
        <p:txBody>
          <a:bodyPr/>
          <a:lstStyle/>
          <a:p>
            <a:fld id="{32E18875-22A9-4EF9-824B-8C16E873A8FC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79628"/>
            <a:ext cx="3524250" cy="276772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6691" y="6479628"/>
            <a:ext cx="2057400" cy="241848"/>
          </a:xfrm>
        </p:spPr>
        <p:txBody>
          <a:bodyPr/>
          <a:lstStyle>
            <a:lvl1pPr algn="r">
              <a:defRPr/>
            </a:lvl1pPr>
          </a:lstStyle>
          <a:p>
            <a:fld id="{C1070308-EB96-4231-AF60-DC9D498019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650" y="707923"/>
            <a:ext cx="5650230" cy="5644191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7586" y="6445367"/>
            <a:ext cx="84165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472" y="114886"/>
            <a:ext cx="6630828" cy="419999"/>
          </a:xfrm>
          <a:solidFill>
            <a:srgbClr val="00B050"/>
          </a:solidFill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2" descr="C:\Users\PHAM MINH PHUONG\Downloads\Rang Dong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886"/>
            <a:ext cx="1792524" cy="41999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32333"/>
            <a:ext cx="2057400" cy="289145"/>
          </a:xfrm>
        </p:spPr>
        <p:txBody>
          <a:bodyPr/>
          <a:lstStyle/>
          <a:p>
            <a:fld id="{B2DA7D42-E879-4B15-A129-AC3475D970FD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2333"/>
            <a:ext cx="3086100" cy="289145"/>
          </a:xfrm>
        </p:spPr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2333"/>
            <a:ext cx="2057400" cy="289145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6596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0883"/>
            <a:ext cx="7886700" cy="5026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1D39-5BA1-4C9E-80CE-3F7180249935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5359-9BF0-43FC-8236-ABD33DC30A2E}" type="datetime1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308-EB96-4231-AF60-DC9D49801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0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93228"/>
            <a:ext cx="7886700" cy="518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721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ABED-1269-459A-B34F-B7A5E70003E0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21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21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55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8675" y="1019489"/>
            <a:ext cx="7609114" cy="872812"/>
          </a:xfr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7261" tIns="43631" rIns="87261" bIns="43631" anchor="ctr"/>
          <a:lstStyle/>
          <a:p>
            <a:pPr>
              <a:defRPr/>
            </a:pPr>
            <a:r>
              <a:rPr lang="en-US" altLang="ja-JP" sz="3200" b="1" dirty="0" smtClean="0">
                <a:ln>
                  <a:solidFill>
                    <a:srgbClr val="FF33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 TRÌNH CÔNG NGHỆ SẢN SUẤT</a:t>
            </a:r>
            <a:endParaRPr lang="en-US" altLang="ja-JP" sz="3200" b="1" dirty="0">
              <a:ln>
                <a:solidFill>
                  <a:srgbClr val="FF33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2100" y="2171700"/>
            <a:ext cx="8597900" cy="364347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SẢN PHẨM LED &amp; THIẾT BỊ CHIẾU SÁNG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endParaRPr lang="en-US" sz="1000" dirty="0" smtClean="0"/>
          </a:p>
          <a:p>
            <a:r>
              <a:rPr lang="en-US" sz="2000" dirty="0" smtClean="0">
                <a:solidFill>
                  <a:srgbClr val="0000CC"/>
                </a:solidFill>
              </a:rPr>
              <a:t>http://rangdongvn.com/</a:t>
            </a:r>
          </a:p>
          <a:p>
            <a:endParaRPr lang="en-US" sz="1000" dirty="0" smtClean="0"/>
          </a:p>
          <a:p>
            <a:r>
              <a:rPr lang="en-US" b="1" dirty="0"/>
              <a:t>CÔNG TY CỔ PHẦN BÓNG ĐÈN PHÍCH NƯỚC </a:t>
            </a:r>
            <a:r>
              <a:rPr lang="en-US" b="1" dirty="0" smtClean="0"/>
              <a:t> RẠNG </a:t>
            </a:r>
            <a:r>
              <a:rPr lang="en-US" b="1" dirty="0"/>
              <a:t>ĐÔNG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400" b="1" dirty="0" smtClean="0">
                <a:latin typeface="Linh Helve" panose="020B0604020202020204" pitchFamily="34" charset="0"/>
              </a:rPr>
              <a:t>                                                                             </a:t>
            </a:r>
            <a:r>
              <a:rPr lang="en-US" sz="1400" b="1" dirty="0" err="1" smtClean="0">
                <a:latin typeface="Linh Helve" panose="020B0604020202020204" pitchFamily="34" charset="0"/>
              </a:rPr>
              <a:t>Hà</a:t>
            </a:r>
            <a:r>
              <a:rPr lang="en-US" sz="1400" b="1" dirty="0" smtClean="0">
                <a:latin typeface="Linh Helve" panose="020B0604020202020204" pitchFamily="34" charset="0"/>
              </a:rPr>
              <a:t> </a:t>
            </a:r>
            <a:r>
              <a:rPr lang="en-US" sz="1400" b="1" dirty="0" err="1" smtClean="0">
                <a:latin typeface="Linh Helve" panose="020B0604020202020204" pitchFamily="34" charset="0"/>
              </a:rPr>
              <a:t>Nội</a:t>
            </a:r>
            <a:r>
              <a:rPr lang="en-US" sz="1400" b="1" dirty="0" smtClean="0">
                <a:latin typeface="Linh Helve" panose="020B0604020202020204" pitchFamily="34" charset="0"/>
              </a:rPr>
              <a:t>, </a:t>
            </a:r>
            <a:r>
              <a:rPr lang="en-US" sz="1400" b="1" dirty="0" err="1" smtClean="0">
                <a:latin typeface="Linh Helve" panose="020B0604020202020204" pitchFamily="34" charset="0"/>
              </a:rPr>
              <a:t>ngày</a:t>
            </a:r>
            <a:r>
              <a:rPr lang="en-US" sz="1400" b="1" dirty="0" smtClean="0">
                <a:latin typeface="Linh Helve" panose="020B0604020202020204" pitchFamily="34" charset="0"/>
              </a:rPr>
              <a:t>   10   </a:t>
            </a:r>
            <a:r>
              <a:rPr lang="en-US" sz="1400" b="1" dirty="0" err="1" smtClean="0">
                <a:latin typeface="Linh Helve" panose="020B0604020202020204" pitchFamily="34" charset="0"/>
              </a:rPr>
              <a:t>tháng</a:t>
            </a:r>
            <a:r>
              <a:rPr lang="en-US" sz="1400" b="1" dirty="0" smtClean="0">
                <a:latin typeface="Linh Helve" panose="020B0604020202020204" pitchFamily="34" charset="0"/>
              </a:rPr>
              <a:t>  9  </a:t>
            </a:r>
            <a:r>
              <a:rPr lang="en-US" sz="1400" b="1" dirty="0" err="1" smtClean="0">
                <a:latin typeface="Linh Helve" panose="020B0604020202020204" pitchFamily="34" charset="0"/>
              </a:rPr>
              <a:t>năm</a:t>
            </a:r>
            <a:r>
              <a:rPr lang="en-US" sz="1400" b="1" dirty="0" smtClean="0">
                <a:latin typeface="Linh Helve" panose="020B0604020202020204" pitchFamily="34" charset="0"/>
              </a:rPr>
              <a:t> 2019</a:t>
            </a:r>
          </a:p>
          <a:p>
            <a:r>
              <a:rPr lang="en-US" sz="1400" b="1" dirty="0" smtClean="0">
                <a:latin typeface="Linh Helve" panose="020B0604020202020204" pitchFamily="34" charset="0"/>
              </a:rPr>
              <a:t>                                                                             Ban QLCL</a:t>
            </a:r>
          </a:p>
          <a:p>
            <a:r>
              <a:rPr lang="en-US" sz="1400" b="1" dirty="0" smtClean="0">
                <a:latin typeface="Linh Helve" panose="020B0604020202020204" pitchFamily="34" charset="0"/>
              </a:rPr>
              <a:t>                                                                            </a:t>
            </a:r>
            <a:r>
              <a:rPr lang="en-US" sz="1400" b="1" dirty="0" err="1" smtClean="0">
                <a:latin typeface="Linh Helve" panose="020B0604020202020204" pitchFamily="34" charset="0"/>
              </a:rPr>
              <a:t>Xưởng</a:t>
            </a:r>
            <a:r>
              <a:rPr lang="en-US" sz="1400" b="1" dirty="0" smtClean="0">
                <a:latin typeface="Linh Helve" panose="020B0604020202020204" pitchFamily="34" charset="0"/>
              </a:rPr>
              <a:t>  </a:t>
            </a:r>
            <a:r>
              <a:rPr lang="en-US" sz="1400" b="1" dirty="0" err="1" smtClean="0">
                <a:latin typeface="Linh Helve" panose="020B0604020202020204" pitchFamily="34" charset="0"/>
              </a:rPr>
              <a:t>Điện</a:t>
            </a:r>
            <a:r>
              <a:rPr lang="en-US" sz="1400" b="1" dirty="0" smtClean="0">
                <a:latin typeface="Linh Helve" panose="020B0604020202020204" pitchFamily="34" charset="0"/>
              </a:rPr>
              <a:t> </a:t>
            </a:r>
            <a:r>
              <a:rPr lang="en-US" sz="1400" b="1" dirty="0" err="1" smtClean="0">
                <a:latin typeface="Linh Helve" panose="020B0604020202020204" pitchFamily="34" charset="0"/>
              </a:rPr>
              <a:t>tử</a:t>
            </a:r>
            <a:r>
              <a:rPr lang="en-US" sz="1400" b="1" dirty="0" smtClean="0">
                <a:latin typeface="Linh Helve" panose="020B0604020202020204" pitchFamily="34" charset="0"/>
              </a:rPr>
              <a:t> - LED &amp;TBCS</a:t>
            </a:r>
            <a:endParaRPr lang="en-US" sz="1400" b="1" dirty="0">
              <a:latin typeface="Linh Helve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0308-EB96-4231-AF60-DC9D498019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1" y="114886"/>
            <a:ext cx="5167449" cy="930143"/>
          </a:xfrm>
        </p:spPr>
        <p:txBody>
          <a:bodyPr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.HEATSINK (THÂN ĐÈN)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1045" r="25001" b="-1045"/>
          <a:stretch/>
        </p:blipFill>
        <p:spPr>
          <a:xfrm>
            <a:off x="5017531" y="1206874"/>
            <a:ext cx="2898560" cy="2124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r="23212"/>
          <a:stretch/>
        </p:blipFill>
        <p:spPr>
          <a:xfrm>
            <a:off x="628651" y="1206874"/>
            <a:ext cx="3174350" cy="2124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194" y="3344066"/>
            <a:ext cx="7877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Thân</a:t>
            </a:r>
            <a:r>
              <a:rPr lang="en-US" b="1" dirty="0" smtClean="0"/>
              <a:t> </a:t>
            </a:r>
            <a:r>
              <a:rPr lang="en-US" b="1" dirty="0" err="1" smtClean="0"/>
              <a:t>đèn</a:t>
            </a:r>
            <a:r>
              <a:rPr lang="en-US" b="1" dirty="0" smtClean="0"/>
              <a:t> ( heatsink ) 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nhôm</a:t>
            </a:r>
            <a:r>
              <a:rPr lang="en-US" dirty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đúc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,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tĩnh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tản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thoát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ý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: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nứt</a:t>
            </a:r>
            <a:r>
              <a:rPr lang="en-US" dirty="0" smtClean="0"/>
              <a:t> </a:t>
            </a:r>
            <a:r>
              <a:rPr lang="en-US" dirty="0" err="1" smtClean="0"/>
              <a:t>thủng</a:t>
            </a:r>
            <a:r>
              <a:rPr lang="en-US" dirty="0" smtClean="0"/>
              <a:t>,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tản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, bong </a:t>
            </a:r>
            <a:r>
              <a:rPr lang="en-US" dirty="0" err="1" smtClean="0"/>
              <a:t>tróc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, </a:t>
            </a:r>
            <a:r>
              <a:rPr lang="en-US" dirty="0" err="1" smtClean="0"/>
              <a:t>sứt</a:t>
            </a:r>
            <a:r>
              <a:rPr lang="en-US" dirty="0" smtClean="0"/>
              <a:t>, </a:t>
            </a:r>
            <a:r>
              <a:rPr lang="en-US" dirty="0" err="1" smtClean="0"/>
              <a:t>mẻ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HSTK :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lẫn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tản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14" y="114886"/>
            <a:ext cx="5154386" cy="640382"/>
          </a:xfrm>
        </p:spPr>
        <p:txBody>
          <a:bodyPr/>
          <a:lstStyle/>
          <a:p>
            <a:pPr algn="ctr"/>
            <a:r>
              <a:rPr lang="en-US" dirty="0" smtClean="0"/>
              <a:t>5.CHAO, KÍNH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5"/>
          <a:stretch/>
        </p:blipFill>
        <p:spPr>
          <a:xfrm>
            <a:off x="770331" y="1207622"/>
            <a:ext cx="2965646" cy="1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20000"/>
          <a:stretch/>
        </p:blipFill>
        <p:spPr>
          <a:xfrm>
            <a:off x="4795694" y="1220454"/>
            <a:ext cx="2780763" cy="19015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0331" y="856242"/>
            <a:ext cx="2965646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Chao </a:t>
            </a:r>
            <a:r>
              <a:rPr lang="en-GB" dirty="0" err="1" smtClean="0">
                <a:solidFill>
                  <a:schemeClr val="tx1"/>
                </a:solidFill>
              </a:rPr>
              <a:t>phản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quang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95694" y="856242"/>
            <a:ext cx="2780763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Kính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634" y="3206019"/>
            <a:ext cx="367104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Chao </a:t>
            </a:r>
            <a:r>
              <a:rPr lang="en-US" b="1" dirty="0" err="1" smtClean="0"/>
              <a:t>phản</a:t>
            </a:r>
            <a:r>
              <a:rPr lang="en-US" b="1" dirty="0" smtClean="0"/>
              <a:t> </a:t>
            </a:r>
            <a:r>
              <a:rPr lang="en-US" b="1" dirty="0" err="1" smtClean="0"/>
              <a:t>quang</a:t>
            </a:r>
            <a:r>
              <a:rPr lang="en-US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: </a:t>
            </a:r>
            <a:r>
              <a:rPr lang="en-US" dirty="0" err="1" smtClean="0"/>
              <a:t>nhôm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: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vết</a:t>
            </a:r>
            <a:r>
              <a:rPr lang="en-US" dirty="0" smtClean="0"/>
              <a:t> </a:t>
            </a:r>
            <a:r>
              <a:rPr lang="en-US" dirty="0" err="1" smtClean="0"/>
              <a:t>lồi</a:t>
            </a:r>
            <a:r>
              <a:rPr lang="en-US" dirty="0" smtClean="0"/>
              <a:t> (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gương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lồi</a:t>
            </a:r>
            <a:r>
              <a:rPr lang="en-US" dirty="0" smtClean="0"/>
              <a:t>)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tán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ý : 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chao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Chao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móp</a:t>
            </a:r>
            <a:r>
              <a:rPr lang="en-US" dirty="0" smtClean="0"/>
              <a:t> </a:t>
            </a:r>
            <a:r>
              <a:rPr lang="en-US" dirty="0" err="1" smtClean="0"/>
              <a:t>méo</a:t>
            </a:r>
            <a:r>
              <a:rPr lang="en-US" dirty="0" smtClean="0"/>
              <a:t>, </a:t>
            </a:r>
            <a:r>
              <a:rPr lang="en-US" dirty="0" err="1" smtClean="0"/>
              <a:t>rách</a:t>
            </a:r>
            <a:r>
              <a:rPr lang="en-US" dirty="0" smtClean="0"/>
              <a:t>, </a:t>
            </a:r>
            <a:r>
              <a:rPr lang="en-US" dirty="0" err="1" smtClean="0"/>
              <a:t>thủng</a:t>
            </a:r>
            <a:r>
              <a:rPr lang="en-US" dirty="0" smtClean="0"/>
              <a:t>, </a:t>
            </a:r>
            <a:r>
              <a:rPr lang="en-US" dirty="0" err="1" smtClean="0"/>
              <a:t>xước</a:t>
            </a:r>
            <a:r>
              <a:rPr lang="en-US" dirty="0" smtClean="0"/>
              <a:t> </a:t>
            </a:r>
            <a:r>
              <a:rPr lang="en-US" dirty="0" err="1" smtClean="0"/>
              <a:t>bẩn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18105" y="3206019"/>
            <a:ext cx="389559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Kính</a:t>
            </a:r>
            <a:r>
              <a:rPr lang="en-US" sz="2000" b="1" dirty="0" smtClean="0"/>
              <a:t> : 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cường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lực</a:t>
            </a:r>
            <a:r>
              <a:rPr lang="en-US" sz="2000" dirty="0" smtClean="0"/>
              <a:t>,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dày</a:t>
            </a:r>
            <a:r>
              <a:rPr lang="en-US" sz="2000" dirty="0" smtClean="0"/>
              <a:t> 3,8mm ± 0,2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,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: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chủng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xước</a:t>
            </a:r>
            <a:r>
              <a:rPr lang="en-US" sz="2000" dirty="0" smtClean="0"/>
              <a:t>, </a:t>
            </a:r>
            <a:r>
              <a:rPr lang="en-US" sz="2000" dirty="0" err="1" smtClean="0"/>
              <a:t>mẻ</a:t>
            </a:r>
            <a:r>
              <a:rPr lang="en-US" sz="2000" dirty="0" smtClean="0"/>
              <a:t>,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mờ</a:t>
            </a:r>
            <a:r>
              <a:rPr lang="en-US" sz="2000" dirty="0" smtClean="0"/>
              <a:t> ,</a:t>
            </a:r>
            <a:r>
              <a:rPr lang="en-US" sz="2000" dirty="0" err="1" smtClean="0"/>
              <a:t>nhòe</a:t>
            </a:r>
            <a:r>
              <a:rPr lang="en-US" sz="2000" dirty="0" smtClean="0"/>
              <a:t> </a:t>
            </a:r>
            <a:r>
              <a:rPr lang="en-US" sz="2000" dirty="0" err="1" smtClean="0"/>
              <a:t>mất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7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14" y="114886"/>
            <a:ext cx="5154386" cy="640382"/>
          </a:xfrm>
        </p:spPr>
        <p:txBody>
          <a:bodyPr/>
          <a:lstStyle/>
          <a:p>
            <a:pPr algn="ctr"/>
            <a:r>
              <a:rPr lang="en-US" dirty="0" smtClean="0"/>
              <a:t>6. </a:t>
            </a:r>
            <a:r>
              <a:rPr lang="en-US" dirty="0" err="1" smtClean="0"/>
              <a:t>Gioăng</a:t>
            </a:r>
            <a:r>
              <a:rPr lang="en-US" dirty="0" smtClean="0"/>
              <a:t> silicon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1109" y="887860"/>
            <a:ext cx="4572000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: Silicon </a:t>
            </a:r>
            <a:r>
              <a:rPr lang="en-US" sz="2000" dirty="0" err="1" smtClean="0"/>
              <a:t>dẻo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đàn</a:t>
            </a:r>
            <a:r>
              <a:rPr lang="en-US" sz="2000" dirty="0" smtClean="0"/>
              <a:t> </a:t>
            </a:r>
            <a:r>
              <a:rPr lang="en-US" sz="2000" dirty="0" err="1" smtClean="0"/>
              <a:t>hồi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Gioăng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xúc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heatsink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</a:t>
            </a:r>
            <a:r>
              <a:rPr lang="en-US" sz="2000" dirty="0" err="1" smtClean="0"/>
              <a:t>ioăng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bịt</a:t>
            </a:r>
            <a:r>
              <a:rPr lang="en-US" sz="2000" dirty="0" smtClean="0"/>
              <a:t> </a:t>
            </a:r>
            <a:r>
              <a:rPr lang="en-US" sz="2000" dirty="0" err="1" smtClean="0"/>
              <a:t>kín</a:t>
            </a:r>
            <a:r>
              <a:rPr lang="en-US" sz="2000" dirty="0" smtClean="0"/>
              <a:t> </a:t>
            </a:r>
            <a:r>
              <a:rPr lang="en-US" sz="2000" dirty="0" err="1" smtClean="0"/>
              <a:t>khoang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Gioăng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vỏ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endParaRPr lang="en-US" sz="2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777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24571"/>
          <a:stretch/>
        </p:blipFill>
        <p:spPr>
          <a:xfrm>
            <a:off x="822582" y="887860"/>
            <a:ext cx="2965646" cy="304364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22582" y="3931507"/>
            <a:ext cx="2965646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Gioăng</a:t>
            </a:r>
            <a:r>
              <a:rPr lang="en-GB" dirty="0" smtClean="0">
                <a:solidFill>
                  <a:schemeClr val="tx1"/>
                </a:solidFill>
              </a:rPr>
              <a:t> Silicon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109" y="3732335"/>
            <a:ext cx="4464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Lưu</a:t>
            </a:r>
            <a:r>
              <a:rPr lang="en-US" sz="2000" b="1" dirty="0" smtClean="0">
                <a:solidFill>
                  <a:srgbClr val="FF0000"/>
                </a:solidFill>
              </a:rPr>
              <a:t> ý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gioăng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vỏ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Gioăng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sứt</a:t>
            </a:r>
            <a:r>
              <a:rPr lang="en-US" sz="2000" dirty="0" smtClean="0"/>
              <a:t> </a:t>
            </a:r>
            <a:r>
              <a:rPr lang="en-US" sz="2000" dirty="0" err="1" smtClean="0"/>
              <a:t>mẻ</a:t>
            </a:r>
            <a:r>
              <a:rPr lang="en-US" sz="2000" dirty="0" smtClean="0"/>
              <a:t>, </a:t>
            </a:r>
            <a:r>
              <a:rPr lang="en-US" sz="2000" dirty="0" err="1" smtClean="0"/>
              <a:t>đứt</a:t>
            </a:r>
            <a:r>
              <a:rPr lang="en-US" sz="2000" dirty="0" smtClean="0"/>
              <a:t>, </a:t>
            </a:r>
            <a:r>
              <a:rPr lang="en-US" sz="2000" dirty="0" err="1" smtClean="0"/>
              <a:t>rách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188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114886"/>
            <a:ext cx="5321299" cy="825640"/>
          </a:xfrm>
        </p:spPr>
        <p:txBody>
          <a:bodyPr/>
          <a:lstStyle/>
          <a:p>
            <a:pPr algn="ctr"/>
            <a:r>
              <a:rPr lang="en-US" dirty="0" smtClean="0"/>
              <a:t>6.SPD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747970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30826" r="43001" b="27015"/>
          <a:stretch/>
        </p:blipFill>
        <p:spPr>
          <a:xfrm>
            <a:off x="2312126" y="1054336"/>
            <a:ext cx="4253774" cy="2552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138" y="3793547"/>
            <a:ext cx="84271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phận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nhiệm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đảm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ổn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sét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hay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r>
              <a:rPr lang="en-US" sz="2400" dirty="0" smtClean="0"/>
              <a:t>,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SPD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ráp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Floodlight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: 6/10KV/5A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ráp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≥ 70W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: 2 </a:t>
            </a:r>
            <a:r>
              <a:rPr lang="en-US" sz="2400" dirty="0" err="1" smtClean="0"/>
              <a:t>dây</a:t>
            </a:r>
            <a:r>
              <a:rPr lang="en-US" sz="2400" dirty="0" smtClean="0"/>
              <a:t> DC </a:t>
            </a:r>
            <a:r>
              <a:rPr lang="en-US" sz="2400" dirty="0" err="1" smtClean="0"/>
              <a:t>của</a:t>
            </a:r>
            <a:r>
              <a:rPr lang="en-US" sz="2400" dirty="0" smtClean="0"/>
              <a:t> SPD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2 </a:t>
            </a:r>
            <a:r>
              <a:rPr lang="en-US" sz="2400" dirty="0" err="1" smtClean="0"/>
              <a:t>dây</a:t>
            </a:r>
            <a:r>
              <a:rPr lang="en-US" sz="2400" dirty="0" smtClean="0"/>
              <a:t> AC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800" dirty="0" smtClean="0"/>
              <a:t>driver</a:t>
            </a:r>
            <a:r>
              <a:rPr lang="en-US" sz="2400" dirty="0" smtClean="0"/>
              <a:t>, 1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SPD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nhôm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114886"/>
            <a:ext cx="5324203" cy="982394"/>
          </a:xfrm>
        </p:spPr>
        <p:txBody>
          <a:bodyPr/>
          <a:lstStyle/>
          <a:p>
            <a:pPr algn="ctr"/>
            <a:r>
              <a:rPr lang="en-US" dirty="0" smtClean="0"/>
              <a:t>7.MỠ TẢN NHIỆT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578153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7"/>
          <a:stretch/>
        </p:blipFill>
        <p:spPr>
          <a:xfrm>
            <a:off x="1110447" y="1133898"/>
            <a:ext cx="2307123" cy="22612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10447" y="3395188"/>
            <a:ext cx="2307123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Mỡ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tản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nhiệt</a:t>
            </a:r>
            <a:r>
              <a:rPr lang="en-GB" dirty="0" smtClean="0">
                <a:solidFill>
                  <a:schemeClr val="tx1"/>
                </a:solidFill>
              </a:rPr>
              <a:t> 8281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941229"/>
            <a:ext cx="3396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ỡ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đặc,có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: 1W/</a:t>
            </a:r>
            <a:r>
              <a:rPr lang="en-US" dirty="0" err="1" smtClean="0"/>
              <a:t>m.K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: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module led sang heatsink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≤ 50W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3791" y="3941229"/>
            <a:ext cx="3839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ỡ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đặc,có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: 1W/</a:t>
            </a:r>
            <a:r>
              <a:rPr lang="en-US" dirty="0" err="1" smtClean="0"/>
              <a:t>m.K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: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module led sang heatsink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&gt; 50W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69306" y="3395187"/>
            <a:ext cx="2307123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Mỡ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tản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nhiệt</a:t>
            </a:r>
            <a:r>
              <a:rPr lang="en-GB" dirty="0" smtClean="0">
                <a:solidFill>
                  <a:schemeClr val="tx1"/>
                </a:solidFill>
              </a:rPr>
              <a:t> TG-100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114886"/>
            <a:ext cx="5324203" cy="982394"/>
          </a:xfrm>
        </p:spPr>
        <p:txBody>
          <a:bodyPr/>
          <a:lstStyle/>
          <a:p>
            <a:pPr algn="ctr"/>
            <a:r>
              <a:rPr lang="en-US" dirty="0" smtClean="0"/>
              <a:t>9.KEO SILICON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578153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97384" y="3997233"/>
            <a:ext cx="2307123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Keo</a:t>
            </a:r>
            <a:r>
              <a:rPr lang="en-GB" dirty="0" smtClean="0">
                <a:solidFill>
                  <a:schemeClr val="tx1"/>
                </a:solidFill>
              </a:rPr>
              <a:t> Silicon 9331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/>
          <a:stretch/>
        </p:blipFill>
        <p:spPr>
          <a:xfrm>
            <a:off x="1097384" y="1227908"/>
            <a:ext cx="2307123" cy="276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18508" b="12762"/>
          <a:stretch/>
        </p:blipFill>
        <p:spPr>
          <a:xfrm>
            <a:off x="5258889" y="1227909"/>
            <a:ext cx="2082437" cy="27693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58889" y="3997233"/>
            <a:ext cx="2082437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Keo</a:t>
            </a:r>
            <a:r>
              <a:rPr lang="en-GB" dirty="0" smtClean="0">
                <a:solidFill>
                  <a:schemeClr val="tx1"/>
                </a:solidFill>
              </a:rPr>
              <a:t> Silicon 6158-1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33" y="4506935"/>
            <a:ext cx="414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,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trắng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: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,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heatsinh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-60°C ÷ 200</a:t>
            </a:r>
            <a:r>
              <a:rPr lang="en-US" dirty="0"/>
              <a:t>°C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386398" y="4506935"/>
            <a:ext cx="4212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Keo</a:t>
            </a:r>
            <a:r>
              <a:rPr lang="en-US" dirty="0"/>
              <a:t> silicon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bịt</a:t>
            </a:r>
            <a:r>
              <a:rPr lang="en-US" dirty="0"/>
              <a:t>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AC,lỗ</a:t>
            </a:r>
            <a:r>
              <a:rPr lang="en-US" dirty="0"/>
              <a:t> van, </a:t>
            </a:r>
            <a:r>
              <a:rPr lang="en-US" dirty="0" err="1"/>
              <a:t>bôi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gioăng</a:t>
            </a:r>
            <a:r>
              <a:rPr lang="en-US" dirty="0"/>
              <a:t> </a:t>
            </a:r>
            <a:r>
              <a:rPr lang="en-US" dirty="0" err="1" smtClean="0"/>
              <a:t>kính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: </a:t>
            </a:r>
            <a:r>
              <a:rPr lang="en-US" dirty="0" err="1" smtClean="0"/>
              <a:t>bịt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ckhe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r>
              <a:rPr lang="en-US" dirty="0" smtClean="0"/>
              <a:t> van, </a:t>
            </a:r>
            <a:r>
              <a:rPr lang="en-US" dirty="0" err="1" smtClean="0"/>
              <a:t>lỗ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AC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46914" y="3581400"/>
            <a:ext cx="5771189" cy="20447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MÔ TẢ QUY TRÌNH CÔNG NGHỆ LẮP RÁP ĐÈN LED FLOODLIGHT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258" y="685799"/>
            <a:ext cx="2476500" cy="27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41886"/>
            <a:ext cx="5321300" cy="774114"/>
          </a:xfrm>
        </p:spPr>
        <p:txBody>
          <a:bodyPr/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771720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28229" y="2039414"/>
            <a:ext cx="741852" cy="1176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NSX </a:t>
            </a:r>
            <a:r>
              <a:rPr lang="en-US" dirty="0" err="1" smtClean="0">
                <a:solidFill>
                  <a:schemeClr val="bg1"/>
                </a:solidFill>
              </a:rPr>
              <a:t>lên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kính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85959" y="1082917"/>
            <a:ext cx="661271" cy="1336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050298" y="2698974"/>
            <a:ext cx="692796" cy="1336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Lắp</a:t>
            </a:r>
            <a:r>
              <a:rPr lang="en-US" dirty="0" smtClean="0"/>
              <a:t> van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074347" y="2064704"/>
            <a:ext cx="1168400" cy="117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Bôi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AC, </a:t>
            </a:r>
            <a:r>
              <a:rPr lang="en-US" dirty="0" err="1" smtClean="0"/>
              <a:t>Lỗ</a:t>
            </a:r>
            <a:r>
              <a:rPr lang="en-US" dirty="0" smtClean="0"/>
              <a:t> van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21271" y="2064705"/>
            <a:ext cx="868680" cy="117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Gắn</a:t>
            </a:r>
            <a:r>
              <a:rPr lang="en-US" dirty="0" smtClean="0"/>
              <a:t> driver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528858" y="1082407"/>
            <a:ext cx="1168400" cy="51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Tách</a:t>
            </a:r>
            <a:r>
              <a:rPr lang="en-US" dirty="0" smtClean="0"/>
              <a:t> led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667765" y="2064742"/>
            <a:ext cx="861858" cy="117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Hàn</a:t>
            </a:r>
            <a:r>
              <a:rPr lang="en-US" dirty="0" smtClean="0"/>
              <a:t> DC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827638" y="2064743"/>
            <a:ext cx="813230" cy="117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led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650053" y="3866483"/>
            <a:ext cx="11684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950953" y="2019755"/>
            <a:ext cx="845876" cy="1164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chao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774457" y="1052144"/>
            <a:ext cx="1198867" cy="51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865371" y="4611684"/>
            <a:ext cx="893130" cy="11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Bôi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r>
              <a:rPr lang="en-US" dirty="0" smtClean="0"/>
              <a:t> ,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gioăng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689102" y="4615640"/>
            <a:ext cx="788713" cy="11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614856" y="4615639"/>
            <a:ext cx="706068" cy="11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295815" y="4615639"/>
            <a:ext cx="895757" cy="113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233273" y="4615639"/>
            <a:ext cx="683570" cy="113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TSL2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8027903" y="2025036"/>
            <a:ext cx="869920" cy="117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R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8124073" y="4621402"/>
            <a:ext cx="773750" cy="113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TSL1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099509" y="4624747"/>
            <a:ext cx="713622" cy="1134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Bao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gói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80730" y="2429290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419152" y="2455580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579396" y="2440852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678001" y="2458127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7802660" y="2455580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0800000">
            <a:off x="7808193" y="4999837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1771924" y="2455580"/>
            <a:ext cx="219412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777730" y="2418593"/>
            <a:ext cx="21370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5400000">
            <a:off x="8268547" y="3836866"/>
            <a:ext cx="515926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0800000">
            <a:off x="5387028" y="5017939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6522873" y="5017939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0800000">
            <a:off x="4252105" y="5021151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0800000">
            <a:off x="2972423" y="5025245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0800000">
            <a:off x="1886142" y="5025245"/>
            <a:ext cx="257017" cy="366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4" idx="2"/>
            <a:endCxn id="33" idx="0"/>
          </p:cNvCxnSpPr>
          <p:nvPr/>
        </p:nvCxnSpPr>
        <p:spPr>
          <a:xfrm>
            <a:off x="7373891" y="1568864"/>
            <a:ext cx="0" cy="45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9" idx="2"/>
            <a:endCxn id="30" idx="0"/>
          </p:cNvCxnSpPr>
          <p:nvPr/>
        </p:nvCxnSpPr>
        <p:spPr>
          <a:xfrm flipH="1">
            <a:off x="5098694" y="1599127"/>
            <a:ext cx="0" cy="46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0"/>
            <a:endCxn id="31" idx="2"/>
          </p:cNvCxnSpPr>
          <p:nvPr/>
        </p:nvCxnSpPr>
        <p:spPr>
          <a:xfrm flipV="1">
            <a:off x="6234253" y="3239412"/>
            <a:ext cx="0" cy="6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114886"/>
            <a:ext cx="5321299" cy="864828"/>
          </a:xfrm>
        </p:spPr>
        <p:txBody>
          <a:bodyPr/>
          <a:lstStyle/>
          <a:p>
            <a:pPr algn="ctr"/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:In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Thỏa mãn khách hàng - phụng dưỡng khách hàng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8" y="1353305"/>
            <a:ext cx="3236885" cy="2108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918" y="4014217"/>
            <a:ext cx="7106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( </a:t>
            </a:r>
            <a:r>
              <a:rPr lang="en-US" sz="2000" dirty="0" err="1" smtClean="0"/>
              <a:t>mã</a:t>
            </a:r>
            <a:r>
              <a:rPr lang="en-US" sz="2000" dirty="0" smtClean="0"/>
              <a:t> Barcode )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in </a:t>
            </a:r>
            <a:r>
              <a:rPr lang="en-US" sz="2000" dirty="0" err="1" smtClean="0"/>
              <a:t>khắc</a:t>
            </a:r>
            <a:r>
              <a:rPr lang="en-US" sz="2000" dirty="0" smtClean="0"/>
              <a:t> </a:t>
            </a:r>
            <a:r>
              <a:rPr lang="en-US" sz="2000" dirty="0" err="1" smtClean="0"/>
              <a:t>lazer</a:t>
            </a:r>
            <a:endParaRPr lang="en-US" sz="2000" dirty="0" smtClean="0"/>
          </a:p>
          <a:p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cầu</a:t>
            </a:r>
            <a:r>
              <a:rPr lang="en-US" sz="2000" dirty="0" smtClean="0"/>
              <a:t>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( </a:t>
            </a:r>
            <a:r>
              <a:rPr lang="en-US" sz="2000" dirty="0" err="1" smtClean="0"/>
              <a:t>góc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mã</a:t>
            </a:r>
            <a:r>
              <a:rPr lang="en-US" sz="2000" dirty="0" smtClean="0"/>
              <a:t> barcode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Dấu</a:t>
            </a:r>
            <a:r>
              <a:rPr lang="en-US" sz="2000" dirty="0" smtClean="0"/>
              <a:t> in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mờ</a:t>
            </a:r>
            <a:r>
              <a:rPr lang="en-US" sz="2000" dirty="0" smtClean="0"/>
              <a:t>, </a:t>
            </a:r>
            <a:r>
              <a:rPr lang="en-US" sz="2000" dirty="0" err="1" smtClean="0"/>
              <a:t>nhòe</a:t>
            </a:r>
            <a:r>
              <a:rPr lang="en-US" sz="2000" dirty="0" smtClean="0"/>
              <a:t>, </a:t>
            </a:r>
            <a:r>
              <a:rPr lang="en-US" sz="2000" dirty="0" err="1" smtClean="0"/>
              <a:t>mất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in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thùng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dựng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đứng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nằm</a:t>
            </a:r>
            <a:r>
              <a:rPr lang="en-US" sz="2000" dirty="0" smtClean="0"/>
              <a:t> </a:t>
            </a:r>
            <a:r>
              <a:rPr lang="en-US" sz="2000" dirty="0" err="1" smtClean="0"/>
              <a:t>đè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6" r="44562" b="27168"/>
          <a:stretch/>
        </p:blipFill>
        <p:spPr>
          <a:xfrm>
            <a:off x="5081451" y="1353305"/>
            <a:ext cx="3278777" cy="20952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19917" y="3464958"/>
            <a:ext cx="3236885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Máy</a:t>
            </a:r>
            <a:r>
              <a:rPr lang="en-GB" sz="1400" b="1" dirty="0" smtClean="0">
                <a:solidFill>
                  <a:schemeClr val="tx1"/>
                </a:solidFill>
              </a:rPr>
              <a:t> in </a:t>
            </a:r>
            <a:r>
              <a:rPr lang="en-GB" sz="1400" b="1" dirty="0" err="1" smtClean="0">
                <a:solidFill>
                  <a:schemeClr val="tx1"/>
                </a:solidFill>
              </a:rPr>
              <a:t>khắc</a:t>
            </a:r>
            <a:r>
              <a:rPr lang="en-GB" sz="1400" b="1" dirty="0" smtClean="0">
                <a:solidFill>
                  <a:schemeClr val="tx1"/>
                </a:solidFill>
              </a:rPr>
              <a:t> laser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81450" y="3461898"/>
            <a:ext cx="3278778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Mã</a:t>
            </a:r>
            <a:r>
              <a:rPr lang="en-GB" sz="1400" b="1" dirty="0" smtClean="0">
                <a:solidFill>
                  <a:schemeClr val="tx1"/>
                </a:solidFill>
              </a:rPr>
              <a:t> barcode </a:t>
            </a:r>
            <a:r>
              <a:rPr lang="en-GB" sz="1400" b="1" dirty="0" err="1" smtClean="0">
                <a:solidFill>
                  <a:schemeClr val="tx1"/>
                </a:solidFill>
              </a:rPr>
              <a:t>sau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khi</a:t>
            </a:r>
            <a:r>
              <a:rPr lang="en-GB" sz="1400" b="1" dirty="0" smtClean="0">
                <a:solidFill>
                  <a:schemeClr val="tx1"/>
                </a:solidFill>
              </a:rPr>
              <a:t> in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58919"/>
            <a:ext cx="5321300" cy="798771"/>
          </a:xfrm>
        </p:spPr>
        <p:txBody>
          <a:bodyPr/>
          <a:lstStyle/>
          <a:p>
            <a:pPr algn="ctr"/>
            <a:r>
              <a:rPr lang="en-US" sz="2500" b="1" dirty="0" smtClean="0"/>
              <a:t>LẮP REN KÉP &amp; VAN CÂN BẰNG ÁP SUẤT</a:t>
            </a:r>
            <a:endParaRPr lang="en-US" sz="2500" b="1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367325" y="2978080"/>
            <a:ext cx="2438400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Ren </a:t>
            </a:r>
            <a:r>
              <a:rPr lang="en-GB" sz="1400" b="1" dirty="0" err="1" smtClean="0">
                <a:solidFill>
                  <a:schemeClr val="tx1"/>
                </a:solidFill>
              </a:rPr>
              <a:t>kép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62186" y="3318573"/>
            <a:ext cx="5081814" cy="3139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Ren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Calibri" pitchFamily="34" charset="0"/>
              </a:rPr>
              <a:t>Kép</a:t>
            </a: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 : </a:t>
            </a:r>
          </a:p>
          <a:p>
            <a:r>
              <a:rPr lang="en-US" altLang="ja-JP" dirty="0" smtClean="0">
                <a:latin typeface="Calibri" pitchFamily="34" charset="0"/>
              </a:rPr>
              <a:t>- </a:t>
            </a:r>
            <a:r>
              <a:rPr lang="en-US" altLang="ja-JP" dirty="0" err="1" smtClean="0">
                <a:latin typeface="Calibri" pitchFamily="34" charset="0"/>
              </a:rPr>
              <a:t>Là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lỗ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xỏ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dây</a:t>
            </a:r>
            <a:r>
              <a:rPr lang="en-US" altLang="ja-JP" dirty="0" smtClean="0">
                <a:latin typeface="Calibri" pitchFamily="34" charset="0"/>
              </a:rPr>
              <a:t> AC, </a:t>
            </a:r>
            <a:r>
              <a:rPr lang="en-US" altLang="ja-JP" dirty="0" err="1" smtClean="0">
                <a:latin typeface="Calibri" pitchFamily="34" charset="0"/>
              </a:rPr>
              <a:t>có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gioăng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đảm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vảo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chống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nước</a:t>
            </a:r>
            <a:endParaRPr lang="en-US" altLang="ja-JP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Van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Calibri" pitchFamily="34" charset="0"/>
              </a:rPr>
              <a:t>cân</a:t>
            </a: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Calibri" pitchFamily="34" charset="0"/>
              </a:rPr>
              <a:t>bằng</a:t>
            </a: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Calibri" pitchFamily="34" charset="0"/>
              </a:rPr>
              <a:t>áp</a:t>
            </a: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Calibri" pitchFamily="34" charset="0"/>
              </a:rPr>
              <a:t>suất</a:t>
            </a:r>
            <a:r>
              <a:rPr lang="en-US" altLang="ja-JP" b="1" u="sng" dirty="0" smtClean="0">
                <a:solidFill>
                  <a:srgbClr val="FF0000"/>
                </a:solidFill>
                <a:latin typeface="Calibri" pitchFamily="34" charset="0"/>
              </a:rPr>
              <a:t> : </a:t>
            </a:r>
            <a:endParaRPr lang="en-US" altLang="ja-JP" b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ja-JP" dirty="0" smtClean="0">
                <a:latin typeface="Calibri" pitchFamily="34" charset="0"/>
              </a:rPr>
              <a:t>Van </a:t>
            </a:r>
            <a:r>
              <a:rPr lang="en-US" altLang="ja-JP" dirty="0" err="1" smtClean="0">
                <a:latin typeface="Calibri" pitchFamily="34" charset="0"/>
              </a:rPr>
              <a:t>có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tác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dụng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cân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bằng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áp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suất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giữ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môi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trường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ngoài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và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trong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đèn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khi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đèn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họt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động</a:t>
            </a:r>
            <a:r>
              <a:rPr lang="en-US" altLang="ja-JP" dirty="0" smtClean="0">
                <a:latin typeface="Calibri" pitchFamily="34" charset="0"/>
              </a:rPr>
              <a:t>, </a:t>
            </a:r>
            <a:r>
              <a:rPr lang="en-US" altLang="ja-JP" dirty="0" err="1" smtClean="0">
                <a:latin typeface="Calibri" pitchFamily="34" charset="0"/>
              </a:rPr>
              <a:t>giảm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áp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suất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phía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trong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đèn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tránh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không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khí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phía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rong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đẩy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kính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lên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làm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kênh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gioăng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khiến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nước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vào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trong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đèn</a:t>
            </a:r>
            <a:endParaRPr lang="en-US" altLang="ja-JP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err="1" smtClean="0">
                <a:latin typeface="Calibri" pitchFamily="34" charset="0"/>
              </a:rPr>
              <a:t>Yêu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cầu</a:t>
            </a:r>
            <a:r>
              <a:rPr lang="en-US" altLang="ja-JP" dirty="0">
                <a:latin typeface="Calibri" pitchFamily="34" charset="0"/>
              </a:rPr>
              <a:t> : </a:t>
            </a:r>
            <a:r>
              <a:rPr lang="en-US" altLang="ja-JP" dirty="0" err="1">
                <a:latin typeface="Calibri" pitchFamily="34" charset="0"/>
              </a:rPr>
              <a:t>Bắt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ren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xuống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đều</a:t>
            </a:r>
            <a:r>
              <a:rPr lang="en-US" altLang="ja-JP" dirty="0">
                <a:latin typeface="Calibri" pitchFamily="34" charset="0"/>
              </a:rPr>
              <a:t>, </a:t>
            </a:r>
            <a:r>
              <a:rPr lang="en-US" altLang="ja-JP" dirty="0" err="1">
                <a:latin typeface="Calibri" pitchFamily="34" charset="0"/>
              </a:rPr>
              <a:t>hết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ren</a:t>
            </a:r>
            <a:r>
              <a:rPr lang="en-US" altLang="ja-JP" dirty="0">
                <a:latin typeface="Calibri" pitchFamily="34" charset="0"/>
              </a:rPr>
              <a:t> , </a:t>
            </a:r>
            <a:r>
              <a:rPr lang="en-US" altLang="ja-JP" dirty="0" err="1">
                <a:latin typeface="Calibri" pitchFamily="34" charset="0"/>
              </a:rPr>
              <a:t>gioăng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không</a:t>
            </a:r>
            <a:r>
              <a:rPr lang="en-US" altLang="ja-JP" dirty="0">
                <a:latin typeface="Calibri" pitchFamily="34" charset="0"/>
              </a:rPr>
              <a:t> </a:t>
            </a:r>
            <a:r>
              <a:rPr lang="en-US" altLang="ja-JP" dirty="0" err="1" smtClean="0">
                <a:latin typeface="Calibri" pitchFamily="34" charset="0"/>
              </a:rPr>
              <a:t>đứt,rách</a:t>
            </a:r>
            <a:endParaRPr lang="en-US" altLang="ja-JP" dirty="0">
              <a:latin typeface="Calibri" pitchFamily="34" charset="0"/>
            </a:endParaRPr>
          </a:p>
          <a:p>
            <a:endParaRPr lang="en-US" altLang="ja-JP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19650" r="43143" b="37429"/>
          <a:stretch/>
        </p:blipFill>
        <p:spPr>
          <a:xfrm>
            <a:off x="366099" y="3677985"/>
            <a:ext cx="2439626" cy="18311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7325" y="5509106"/>
            <a:ext cx="2438400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Van </a:t>
            </a:r>
            <a:r>
              <a:rPr lang="en-GB" sz="1400" b="1" dirty="0" err="1" smtClean="0">
                <a:solidFill>
                  <a:schemeClr val="tx1"/>
                </a:solidFill>
              </a:rPr>
              <a:t>cân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bằng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áp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suất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30221" y="1798592"/>
            <a:ext cx="1031965" cy="53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54554">
            <a:off x="3075578" y="3264603"/>
            <a:ext cx="1031965" cy="53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b="16095"/>
          <a:stretch/>
        </p:blipFill>
        <p:spPr>
          <a:xfrm>
            <a:off x="4413250" y="1149280"/>
            <a:ext cx="2668819" cy="17699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13250" y="2893074"/>
            <a:ext cx="2668819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Ren </a:t>
            </a:r>
            <a:r>
              <a:rPr lang="en-GB" sz="1400" b="1" dirty="0" err="1" smtClean="0">
                <a:solidFill>
                  <a:schemeClr val="tx1"/>
                </a:solidFill>
              </a:rPr>
              <a:t>kép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43270" r="34715" b="17872"/>
          <a:stretch/>
        </p:blipFill>
        <p:spPr>
          <a:xfrm>
            <a:off x="359565" y="1149280"/>
            <a:ext cx="2446160" cy="18288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3" y="114884"/>
            <a:ext cx="5652784" cy="1002249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FLOODLIGHT)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771720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538" y="6297900"/>
            <a:ext cx="2057400" cy="324427"/>
          </a:xfrm>
        </p:spPr>
        <p:txBody>
          <a:bodyPr/>
          <a:lstStyle/>
          <a:p>
            <a:fld id="{410F7466-30F8-4FE1-A3E0-AC450C8D3A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5952" y="1404253"/>
            <a:ext cx="87049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pha</a:t>
            </a:r>
            <a:r>
              <a:rPr lang="en-US" sz="2400" dirty="0" smtClean="0"/>
              <a:t> (Floodlight)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Rạng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Cao.Được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ráp</a:t>
            </a:r>
            <a:r>
              <a:rPr lang="en-US" sz="2400" dirty="0" smtClean="0"/>
              <a:t> </a:t>
            </a:r>
            <a:r>
              <a:rPr lang="en-US" sz="2400" dirty="0" err="1" smtClean="0"/>
              <a:t>thủ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LR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, </a:t>
            </a:r>
            <a:r>
              <a:rPr lang="en-US" sz="2400" dirty="0" err="1" smtClean="0"/>
              <a:t>ngành</a:t>
            </a:r>
            <a:r>
              <a:rPr lang="en-US" sz="2400" dirty="0" smtClean="0"/>
              <a:t> LR SP LED, </a:t>
            </a:r>
            <a:r>
              <a:rPr lang="en-US" sz="2400" dirty="0" err="1" smtClean="0"/>
              <a:t>xưởng</a:t>
            </a:r>
            <a:r>
              <a:rPr lang="en-US" sz="2400" dirty="0" smtClean="0"/>
              <a:t> ĐT-LED &amp; </a:t>
            </a:r>
            <a:r>
              <a:rPr lang="en-US" sz="2400" dirty="0" err="1" smtClean="0"/>
              <a:t>TBCS.Các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ráp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Floodlight,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Hightbay</a:t>
            </a:r>
            <a:r>
              <a:rPr lang="en-US" sz="2400" dirty="0" smtClean="0"/>
              <a:t>,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Floodlight </a:t>
            </a:r>
            <a:r>
              <a:rPr lang="en-US" sz="2400" dirty="0" err="1" smtClean="0"/>
              <a:t>chiếm</a:t>
            </a:r>
            <a:r>
              <a:rPr lang="en-US" sz="2400" dirty="0" smtClean="0"/>
              <a:t> </a:t>
            </a:r>
            <a:r>
              <a:rPr lang="en-US" sz="2400" dirty="0" err="1" smtClean="0"/>
              <a:t>tỉ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 </a:t>
            </a: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ráp</a:t>
            </a:r>
            <a:r>
              <a:rPr lang="en-US" sz="2400" dirty="0" smtClean="0"/>
              <a:t> 20000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/ </a:t>
            </a:r>
            <a:r>
              <a:rPr lang="en-US" sz="2400" dirty="0" err="1" smtClean="0"/>
              <a:t>tháng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Trong</a:t>
            </a:r>
            <a:r>
              <a:rPr lang="en-US" sz="2400" dirty="0" smtClean="0"/>
              <a:t> 6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2019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chiếm</a:t>
            </a:r>
            <a:r>
              <a:rPr lang="en-US" sz="2400" dirty="0" smtClean="0"/>
              <a:t> 6,1%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Xưởng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Đèn</a:t>
            </a:r>
            <a:r>
              <a:rPr lang="en-US" sz="2400" dirty="0" smtClean="0"/>
              <a:t> Floodlight </a:t>
            </a:r>
            <a:r>
              <a:rPr lang="en-US" sz="2400" dirty="0" err="1" smtClean="0"/>
              <a:t>Rạng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chủng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,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Model CP 04L, CP05L, CP06L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: 10W, 20W, 30W, 50W, 70W, 100W, 120W, 150W, 200W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384662" cy="12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73347"/>
            <a:ext cx="5321300" cy="835647"/>
          </a:xfrm>
        </p:spPr>
        <p:txBody>
          <a:bodyPr/>
          <a:lstStyle/>
          <a:p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Lắp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nguồn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Bắt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dây</a:t>
            </a:r>
            <a:r>
              <a:rPr lang="en-US" sz="2800" b="1" dirty="0" smtClean="0"/>
              <a:t> AC</a:t>
            </a:r>
            <a:endParaRPr lang="en-US" sz="2800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8011" y="4114800"/>
            <a:ext cx="3866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bám</a:t>
            </a:r>
            <a:r>
              <a:rPr lang="en-US" dirty="0" smtClean="0"/>
              <a:t> </a:t>
            </a:r>
            <a:r>
              <a:rPr lang="en-US" dirty="0" err="1" smtClean="0"/>
              <a:t>chắc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heatsink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4617" y="4232366"/>
            <a:ext cx="4701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bulong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nứt</a:t>
            </a:r>
            <a:r>
              <a:rPr lang="en-US" dirty="0" smtClean="0"/>
              <a:t>, </a:t>
            </a:r>
            <a:r>
              <a:rPr lang="en-US" dirty="0" err="1" smtClean="0"/>
              <a:t>vỡ</a:t>
            </a:r>
            <a:r>
              <a:rPr lang="en-US" dirty="0" smtClean="0"/>
              <a:t>,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rỉ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Gioăng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sứt</a:t>
            </a:r>
            <a:r>
              <a:rPr lang="en-US" dirty="0"/>
              <a:t> </a:t>
            </a:r>
            <a:r>
              <a:rPr lang="en-US" dirty="0" err="1" smtClean="0"/>
              <a:t>mẻ</a:t>
            </a:r>
            <a:r>
              <a:rPr lang="en-US" dirty="0" smtClean="0"/>
              <a:t>, </a:t>
            </a:r>
            <a:r>
              <a:rPr lang="en-US" dirty="0" err="1" smtClean="0"/>
              <a:t>rách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vặn</a:t>
            </a:r>
            <a:r>
              <a:rPr lang="en-US" dirty="0" smtClean="0"/>
              <a:t> </a:t>
            </a:r>
            <a:r>
              <a:rPr lang="en-US" dirty="0" err="1" smtClean="0"/>
              <a:t>mũ</a:t>
            </a:r>
            <a:r>
              <a:rPr lang="en-US" dirty="0" smtClean="0"/>
              <a:t> </a:t>
            </a:r>
            <a:r>
              <a:rPr lang="en-US" dirty="0" err="1" smtClean="0"/>
              <a:t>bulong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5657" y="26506"/>
            <a:ext cx="6003473" cy="1018465"/>
          </a:xfrm>
        </p:spPr>
        <p:txBody>
          <a:bodyPr/>
          <a:lstStyle/>
          <a:p>
            <a:pPr algn="ctr"/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Quét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mỡ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đặt</a:t>
            </a:r>
            <a:r>
              <a:rPr lang="en-US" sz="2800" b="1" dirty="0" smtClean="0"/>
              <a:t> LED</a:t>
            </a:r>
            <a:endParaRPr lang="en-US" sz="2800" b="1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r="16429"/>
          <a:stretch/>
        </p:blipFill>
        <p:spPr>
          <a:xfrm>
            <a:off x="686301" y="1100504"/>
            <a:ext cx="3543725" cy="25627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65387" y="1822493"/>
            <a:ext cx="992777" cy="1071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2926080" y="1557858"/>
            <a:ext cx="1449977" cy="800212"/>
          </a:xfrm>
          <a:prstGeom prst="borderCallout1">
            <a:avLst>
              <a:gd name="adj1" fmla="val 18750"/>
              <a:gd name="adj2" fmla="val -3883"/>
              <a:gd name="adj3" fmla="val 42305"/>
              <a:gd name="adj4" fmla="val -4717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Mỡ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tản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nhiệt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41" y="3686267"/>
            <a:ext cx="852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ỡ</a:t>
            </a:r>
            <a:r>
              <a:rPr lang="en-US" b="1" dirty="0" smtClean="0"/>
              <a:t> </a:t>
            </a:r>
            <a:r>
              <a:rPr lang="en-US" b="1" dirty="0" err="1" smtClean="0"/>
              <a:t>tản</a:t>
            </a:r>
            <a:r>
              <a:rPr lang="en-US" b="1" dirty="0" smtClean="0"/>
              <a:t> </a:t>
            </a:r>
            <a:r>
              <a:rPr lang="en-US" b="1" dirty="0" err="1" smtClean="0"/>
              <a:t>nhiệt</a:t>
            </a:r>
            <a:r>
              <a:rPr lang="en-US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8281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≤ 50W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TG-100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≥ 70W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822" y="4794584"/>
            <a:ext cx="8125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cầu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24h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Mặt</a:t>
            </a:r>
            <a:r>
              <a:rPr lang="en-US" dirty="0" smtClean="0"/>
              <a:t> heatsink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quét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nhẵn,phẳng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mỡ</a:t>
            </a:r>
            <a:r>
              <a:rPr lang="en-US" dirty="0" smtClean="0"/>
              <a:t> </a:t>
            </a:r>
            <a:r>
              <a:rPr lang="en-US" dirty="0" err="1" smtClean="0"/>
              <a:t>quét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module led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101600"/>
            <a:ext cx="5321300" cy="975932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 </a:t>
            </a:r>
            <a:r>
              <a:rPr lang="en-US" b="1" dirty="0" err="1" smtClean="0"/>
              <a:t>Hàn</a:t>
            </a:r>
            <a:r>
              <a:rPr lang="en-US" b="1" dirty="0" smtClean="0"/>
              <a:t> DC LED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/>
          <a:stretch/>
        </p:blipFill>
        <p:spPr>
          <a:xfrm>
            <a:off x="4841116" y="1254035"/>
            <a:ext cx="2324951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11" y="3763976"/>
            <a:ext cx="8645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Mỏ</a:t>
            </a:r>
            <a:r>
              <a:rPr lang="en-US" dirty="0" smtClean="0"/>
              <a:t> </a:t>
            </a:r>
            <a:r>
              <a:rPr lang="en-US" dirty="0" err="1"/>
              <a:t>hàn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 smtClean="0"/>
              <a:t>đất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cài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: 400 ÷ 420°C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thiếc</a:t>
            </a:r>
            <a:r>
              <a:rPr lang="en-US" dirty="0" smtClean="0"/>
              <a:t> Vital 1,5mm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DC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Driver </a:t>
            </a:r>
            <a:r>
              <a:rPr lang="en-US" dirty="0" err="1" smtClean="0"/>
              <a:t>và</a:t>
            </a:r>
            <a:r>
              <a:rPr lang="en-US" dirty="0" smtClean="0"/>
              <a:t> module led (+)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 (+), (-)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(-)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ngấu</a:t>
            </a:r>
            <a:r>
              <a:rPr lang="en-US" dirty="0" smtClean="0"/>
              <a:t> </a:t>
            </a:r>
            <a:r>
              <a:rPr lang="en-US" dirty="0" err="1" smtClean="0"/>
              <a:t>thiếc</a:t>
            </a:r>
            <a:r>
              <a:rPr lang="en-US" dirty="0" smtClean="0"/>
              <a:t>, </a:t>
            </a:r>
            <a:r>
              <a:rPr lang="en-US" dirty="0" err="1" smtClean="0"/>
              <a:t>gọn</a:t>
            </a:r>
            <a:r>
              <a:rPr lang="en-US" dirty="0" smtClean="0"/>
              <a:t> </a:t>
            </a:r>
            <a:r>
              <a:rPr lang="en-US" dirty="0" err="1" smtClean="0"/>
              <a:t>gàng,sáng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muội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thiếc</a:t>
            </a:r>
            <a:r>
              <a:rPr lang="en-US" dirty="0" smtClean="0"/>
              <a:t> , bi </a:t>
            </a:r>
            <a:r>
              <a:rPr lang="en-US" dirty="0" err="1" smtClean="0"/>
              <a:t>thiếc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pcb</a:t>
            </a:r>
            <a:r>
              <a:rPr lang="en-US" dirty="0" smtClean="0"/>
              <a:t> 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5"/>
          <a:stretch/>
        </p:blipFill>
        <p:spPr>
          <a:xfrm>
            <a:off x="1250842" y="1254035"/>
            <a:ext cx="2524324" cy="2007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38100"/>
            <a:ext cx="5321300" cy="1039433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Vít</a:t>
            </a:r>
            <a:r>
              <a:rPr lang="en-US" b="1" dirty="0" smtClean="0"/>
              <a:t> Led &amp;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giấy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9"/>
          <a:stretch/>
        </p:blipFill>
        <p:spPr>
          <a:xfrm>
            <a:off x="1059656" y="1254034"/>
            <a:ext cx="2821339" cy="1978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r="9286"/>
          <a:stretch/>
        </p:blipFill>
        <p:spPr>
          <a:xfrm rot="16200000">
            <a:off x="5258616" y="843370"/>
            <a:ext cx="1985557" cy="280688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9655" y="3239592"/>
            <a:ext cx="2821339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Đặt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giấy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cách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điện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lên</a:t>
            </a:r>
            <a:r>
              <a:rPr lang="en-GB" sz="1400" b="1" dirty="0" smtClean="0">
                <a:solidFill>
                  <a:schemeClr val="tx1"/>
                </a:solidFill>
              </a:rPr>
              <a:t> module led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47951" y="3239592"/>
            <a:ext cx="2806886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Bắt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vít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cố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định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685" y="3872571"/>
            <a:ext cx="3892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</a:t>
            </a:r>
            <a:r>
              <a:rPr lang="en-US" dirty="0" err="1" smtClean="0"/>
              <a:t>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cỡ</a:t>
            </a:r>
            <a:r>
              <a:rPr lang="en-US" dirty="0" smtClean="0"/>
              <a:t> ,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module led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nhăn</a:t>
            </a:r>
            <a:r>
              <a:rPr lang="en-US" dirty="0" smtClean="0"/>
              <a:t>, </a:t>
            </a:r>
            <a:r>
              <a:rPr lang="en-US" dirty="0" err="1" smtClean="0"/>
              <a:t>rách</a:t>
            </a:r>
            <a:r>
              <a:rPr lang="en-US" dirty="0" smtClean="0"/>
              <a:t>, </a:t>
            </a:r>
            <a:r>
              <a:rPr lang="en-US" dirty="0" err="1" smtClean="0"/>
              <a:t>bẩn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lỗ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module led </a:t>
            </a:r>
            <a:r>
              <a:rPr lang="en-US" dirty="0" err="1" smtClean="0"/>
              <a:t>và</a:t>
            </a:r>
            <a:r>
              <a:rPr lang="en-US" dirty="0" smtClean="0"/>
              <a:t> heatsink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3942" y="3871460"/>
            <a:ext cx="3892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module led </a:t>
            </a:r>
            <a:r>
              <a:rPr lang="en-US" dirty="0" err="1" smtClean="0"/>
              <a:t>vào</a:t>
            </a:r>
            <a:r>
              <a:rPr lang="en-US" dirty="0" smtClean="0"/>
              <a:t> heatsink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bóng,không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rỉ,phải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rách</a:t>
            </a:r>
            <a:r>
              <a:rPr lang="en-US" dirty="0" smtClean="0"/>
              <a:t>, </a:t>
            </a:r>
            <a:r>
              <a:rPr lang="en-US" dirty="0" err="1" smtClean="0"/>
              <a:t>nhăn</a:t>
            </a:r>
            <a:r>
              <a:rPr lang="en-US" dirty="0" smtClean="0"/>
              <a:t>.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72066"/>
            <a:ext cx="5321300" cy="1005466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7: </a:t>
            </a:r>
            <a:r>
              <a:rPr lang="en-US" b="1" dirty="0" err="1" smtClean="0"/>
              <a:t>Lắp</a:t>
            </a:r>
            <a:r>
              <a:rPr lang="en-US" b="1" dirty="0" smtClean="0"/>
              <a:t> </a:t>
            </a:r>
            <a:r>
              <a:rPr lang="en-US" b="1" dirty="0" err="1" smtClean="0"/>
              <a:t>chao</a:t>
            </a:r>
            <a:r>
              <a:rPr lang="en-US" b="1" dirty="0" smtClean="0"/>
              <a:t> </a:t>
            </a:r>
            <a:r>
              <a:rPr lang="en-US" b="1" dirty="0" err="1" smtClean="0"/>
              <a:t>nhôm</a:t>
            </a:r>
            <a:r>
              <a:rPr lang="en-US" b="1" dirty="0" smtClean="0"/>
              <a:t> &amp; </a:t>
            </a:r>
            <a:r>
              <a:rPr lang="en-US" b="1" dirty="0" err="1" smtClean="0"/>
              <a:t>bắt</a:t>
            </a:r>
            <a:r>
              <a:rPr lang="en-US" b="1" dirty="0" smtClean="0"/>
              <a:t> </a:t>
            </a:r>
            <a:r>
              <a:rPr lang="en-US" b="1" dirty="0" err="1" smtClean="0"/>
              <a:t>dây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943" y="6457894"/>
            <a:ext cx="2057400" cy="241848"/>
          </a:xfrm>
        </p:spPr>
        <p:txBody>
          <a:bodyPr/>
          <a:lstStyle/>
          <a:p>
            <a:fld id="{C1070308-EB96-4231-AF60-DC9D4980195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7" b="19048"/>
          <a:stretch/>
        </p:blipFill>
        <p:spPr>
          <a:xfrm rot="5400000">
            <a:off x="5037974" y="1023845"/>
            <a:ext cx="2392543" cy="271054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78974" y="3575388"/>
            <a:ext cx="2710543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Bắt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vít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cố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định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chao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78" y="4101737"/>
            <a:ext cx="8437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Chao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móp</a:t>
            </a:r>
            <a:r>
              <a:rPr lang="en-US" dirty="0" smtClean="0"/>
              <a:t> </a:t>
            </a:r>
            <a:r>
              <a:rPr lang="en-US" dirty="0" err="1" smtClean="0"/>
              <a:t>méo</a:t>
            </a:r>
            <a:r>
              <a:rPr lang="en-US" dirty="0" smtClean="0"/>
              <a:t>, </a:t>
            </a:r>
            <a:r>
              <a:rPr lang="en-US" dirty="0" err="1" smtClean="0"/>
              <a:t>thủng</a:t>
            </a:r>
            <a:r>
              <a:rPr lang="en-US" dirty="0" smtClean="0"/>
              <a:t>, </a:t>
            </a:r>
            <a:r>
              <a:rPr lang="en-US" dirty="0" err="1" smtClean="0"/>
              <a:t>xước</a:t>
            </a:r>
            <a:r>
              <a:rPr lang="en-US" dirty="0" smtClean="0"/>
              <a:t> </a:t>
            </a:r>
            <a:r>
              <a:rPr lang="en-US" dirty="0" err="1" smtClean="0"/>
              <a:t>sâu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1 </a:t>
            </a:r>
            <a:r>
              <a:rPr lang="en-US" dirty="0" err="1" smtClean="0"/>
              <a:t>điểm</a:t>
            </a:r>
            <a:r>
              <a:rPr lang="en-US" dirty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chao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chao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: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≤ 50W : </a:t>
            </a:r>
            <a:r>
              <a:rPr lang="en-US" dirty="0" err="1" smtClean="0"/>
              <a:t>bắt</a:t>
            </a:r>
            <a:r>
              <a:rPr lang="en-US" dirty="0" smtClean="0"/>
              <a:t> 2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chéo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&gt; 70W :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4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rỉ</a:t>
            </a:r>
            <a:r>
              <a:rPr lang="en-US" dirty="0" smtClean="0"/>
              <a:t>,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trờn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toét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mũ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6113" y="114841"/>
            <a:ext cx="5321300" cy="96269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55212" y="3286824"/>
            <a:ext cx="3531381" cy="613954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Máy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kiểm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tra</a:t>
            </a:r>
            <a:r>
              <a:rPr lang="en-GB" b="1" dirty="0" smtClean="0">
                <a:solidFill>
                  <a:schemeClr val="tx1"/>
                </a:solidFill>
              </a:rPr>
              <a:t> R </a:t>
            </a:r>
            <a:r>
              <a:rPr lang="en-GB" b="1" dirty="0" err="1" smtClean="0">
                <a:solidFill>
                  <a:schemeClr val="tx1"/>
                </a:solidFill>
              </a:rPr>
              <a:t>cách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điện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và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đo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thông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số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điện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CĐ thử sáng 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621" y="1385323"/>
            <a:ext cx="3526972" cy="1895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878" y="4334282"/>
            <a:ext cx="4644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cầu</a:t>
            </a:r>
            <a:r>
              <a:rPr lang="en-US" sz="20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R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thử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100%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lắp</a:t>
            </a:r>
            <a:r>
              <a:rPr lang="en-US" sz="2000" dirty="0" smtClean="0"/>
              <a:t> </a:t>
            </a:r>
            <a:r>
              <a:rPr lang="en-US" sz="2000" dirty="0" err="1" smtClean="0"/>
              <a:t>ráp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lắp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cài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R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:</a:t>
            </a:r>
            <a:r>
              <a:rPr lang="en-US" sz="2000" dirty="0"/>
              <a:t> </a:t>
            </a:r>
            <a:r>
              <a:rPr lang="en-US" sz="2000" dirty="0" smtClean="0"/>
              <a:t>500VDC/4s :200M</a:t>
            </a:r>
            <a:r>
              <a:rPr lang="el-GR" sz="2000" dirty="0" smtClean="0"/>
              <a:t>Ω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76784"/>
            <a:ext cx="5321300" cy="902930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</a:t>
            </a:r>
            <a:r>
              <a:rPr lang="en-US" b="1" dirty="0" err="1" smtClean="0"/>
              <a:t>Bôi</a:t>
            </a:r>
            <a:r>
              <a:rPr lang="en-US" b="1" dirty="0" smtClean="0"/>
              <a:t> </a:t>
            </a:r>
            <a:r>
              <a:rPr lang="en-US" b="1" dirty="0" err="1" smtClean="0"/>
              <a:t>keo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lắp</a:t>
            </a:r>
            <a:r>
              <a:rPr lang="en-US" b="1" dirty="0" smtClean="0"/>
              <a:t> </a:t>
            </a:r>
            <a:r>
              <a:rPr lang="en-US" b="1" dirty="0" err="1" smtClean="0"/>
              <a:t>gioăng</a:t>
            </a:r>
            <a:r>
              <a:rPr lang="en-US" b="1" dirty="0" smtClean="0"/>
              <a:t> </a:t>
            </a:r>
            <a:r>
              <a:rPr lang="en-US" b="1" dirty="0" err="1" smtClean="0"/>
              <a:t>kính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7413" y="6460115"/>
            <a:ext cx="2057400" cy="324427"/>
          </a:xfrm>
        </p:spPr>
        <p:txBody>
          <a:bodyPr/>
          <a:lstStyle/>
          <a:p>
            <a:fld id="{410F7466-30F8-4FE1-A3E0-AC450C8D3AD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9000"/>
          <a:stretch/>
        </p:blipFill>
        <p:spPr>
          <a:xfrm rot="5400000">
            <a:off x="482643" y="1227229"/>
            <a:ext cx="2256342" cy="216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76" y="1179190"/>
            <a:ext cx="3213464" cy="2256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38857"/>
          <a:stretch/>
        </p:blipFill>
        <p:spPr>
          <a:xfrm>
            <a:off x="6701246" y="1179191"/>
            <a:ext cx="2393633" cy="225634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7617" y="3435534"/>
            <a:ext cx="2173332" cy="574763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Bơm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keo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lên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rãnh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trên</a:t>
            </a:r>
            <a:r>
              <a:rPr lang="en-GB" sz="1400" b="1" dirty="0" smtClean="0">
                <a:solidFill>
                  <a:schemeClr val="tx1"/>
                </a:solidFill>
              </a:rPr>
              <a:t> heatsink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63239" y="3425593"/>
            <a:ext cx="3200401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Đặt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gioăng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vào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rãnh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trên</a:t>
            </a:r>
            <a:r>
              <a:rPr lang="en-GB" sz="1400" b="1" dirty="0" smtClean="0">
                <a:solidFill>
                  <a:schemeClr val="tx1"/>
                </a:solidFill>
              </a:rPr>
              <a:t> heatsink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14308" y="3435534"/>
            <a:ext cx="2380571" cy="392137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Bơm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keo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lên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mặt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gioăng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679" y="4286104"/>
            <a:ext cx="843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Yêu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cầu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keo</a:t>
            </a:r>
            <a:r>
              <a:rPr lang="en-US" sz="2000" dirty="0" smtClean="0"/>
              <a:t> silicon 6158-1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keo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đứt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,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keo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sạn</a:t>
            </a:r>
            <a:r>
              <a:rPr lang="en-US" sz="2000" dirty="0" smtClean="0"/>
              <a:t> </a:t>
            </a:r>
            <a:r>
              <a:rPr lang="en-US" sz="2000" dirty="0" err="1" smtClean="0"/>
              <a:t>bẩn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Gioăng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vuốt</a:t>
            </a:r>
            <a:r>
              <a:rPr lang="en-US" sz="2000" dirty="0" smtClean="0"/>
              <a:t> </a:t>
            </a:r>
            <a:r>
              <a:rPr lang="en-US" sz="2000" dirty="0" err="1" smtClean="0"/>
              <a:t>phẳng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hở</a:t>
            </a:r>
            <a:r>
              <a:rPr lang="en-US" sz="2000" dirty="0" smtClean="0"/>
              <a:t>, </a:t>
            </a:r>
            <a:r>
              <a:rPr lang="en-US" sz="2000" dirty="0" err="1" smtClean="0"/>
              <a:t>lệch</a:t>
            </a:r>
            <a:r>
              <a:rPr lang="en-US" sz="2000" dirty="0" smtClean="0"/>
              <a:t> </a:t>
            </a:r>
            <a:r>
              <a:rPr lang="en-US" sz="2000" dirty="0" err="1" smtClean="0"/>
              <a:t>rãnh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241884"/>
            <a:ext cx="5321300" cy="835647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LẮP KÍNH</a:t>
            </a:r>
            <a:endParaRPr lang="en-US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7413" y="6460115"/>
            <a:ext cx="2057400" cy="324427"/>
          </a:xfrm>
        </p:spPr>
        <p:txBody>
          <a:bodyPr/>
          <a:lstStyle/>
          <a:p>
            <a:fld id="{410F7466-30F8-4FE1-A3E0-AC450C8D3AD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9651" r="29000" b="19142"/>
          <a:stretch/>
        </p:blipFill>
        <p:spPr>
          <a:xfrm rot="5400000">
            <a:off x="757286" y="1175660"/>
            <a:ext cx="2174961" cy="226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563" y="3801446"/>
            <a:ext cx="7799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(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, </a:t>
            </a:r>
            <a:r>
              <a:rPr lang="en-US" dirty="0" err="1" smtClean="0"/>
              <a:t>nội</a:t>
            </a:r>
            <a:r>
              <a:rPr lang="en-US" dirty="0" smtClean="0"/>
              <a:t> dung in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)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gioăng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bôi</a:t>
            </a:r>
            <a:r>
              <a:rPr lang="en-US" dirty="0" smtClean="0"/>
              <a:t> </a:t>
            </a:r>
            <a:r>
              <a:rPr lang="en-US" dirty="0" err="1" smtClean="0"/>
              <a:t>keo</a:t>
            </a:r>
            <a:r>
              <a:rPr lang="en-US" dirty="0" smtClean="0"/>
              <a:t> :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viền</a:t>
            </a:r>
            <a:r>
              <a:rPr lang="en-US" dirty="0" smtClean="0"/>
              <a:t> heatsink,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chật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hở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tai </a:t>
            </a:r>
            <a:r>
              <a:rPr lang="en-US" dirty="0" err="1" smtClean="0"/>
              <a:t>gá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Bắt</a:t>
            </a:r>
            <a:r>
              <a:rPr lang="en-US" dirty="0" smtClean="0"/>
              <a:t> 2 tai ở 2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tai ở 2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Tai </a:t>
            </a:r>
            <a:r>
              <a:rPr lang="en-US" dirty="0" err="1" smtClean="0"/>
              <a:t>gá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chặt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rơ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trờn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,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rỉ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toét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mũ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25746" r="28286" b="20667"/>
          <a:stretch/>
        </p:blipFill>
        <p:spPr>
          <a:xfrm rot="16200000">
            <a:off x="6329109" y="1103811"/>
            <a:ext cx="2174963" cy="24100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1564" y="3396343"/>
            <a:ext cx="2266406" cy="405103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Đặt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kính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8004" y="3396342"/>
            <a:ext cx="2410099" cy="405103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Bắt</a:t>
            </a:r>
            <a:r>
              <a:rPr lang="en-GB" sz="1400" b="1" dirty="0" smtClean="0">
                <a:solidFill>
                  <a:schemeClr val="tx1"/>
                </a:solidFill>
              </a:rPr>
              <a:t> tai </a:t>
            </a:r>
            <a:r>
              <a:rPr lang="en-GB" sz="1400" b="1" dirty="0" err="1" smtClean="0">
                <a:solidFill>
                  <a:schemeClr val="tx1"/>
                </a:solidFill>
              </a:rPr>
              <a:t>nẹp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kính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1221379"/>
            <a:ext cx="2508069" cy="217496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11503" y="3396341"/>
            <a:ext cx="2514532" cy="405103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Tai </a:t>
            </a:r>
            <a:r>
              <a:rPr lang="en-GB" sz="1400" b="1" dirty="0" err="1" smtClean="0">
                <a:solidFill>
                  <a:schemeClr val="tx1"/>
                </a:solidFill>
              </a:rPr>
              <a:t>nẹp</a:t>
            </a:r>
            <a:r>
              <a:rPr lang="en-GB" sz="1400" b="1" dirty="0" smtClean="0">
                <a:solidFill>
                  <a:schemeClr val="tx1"/>
                </a:solidFill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</a:rPr>
              <a:t>kính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13765" y="106141"/>
            <a:ext cx="5321300" cy="800428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</a:t>
            </a:r>
            <a:r>
              <a:rPr lang="en-US" b="1" dirty="0" err="1" smtClean="0"/>
              <a:t>Kiểm</a:t>
            </a:r>
            <a:r>
              <a:rPr lang="en-US" b="1" dirty="0" smtClean="0"/>
              <a:t> </a:t>
            </a:r>
            <a:r>
              <a:rPr lang="en-US" b="1" dirty="0" err="1" smtClean="0"/>
              <a:t>tra</a:t>
            </a:r>
            <a:r>
              <a:rPr lang="en-US" b="1" dirty="0" smtClean="0"/>
              <a:t> IP</a:t>
            </a:r>
            <a:endParaRPr lang="en-US" b="1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94565" y="3243888"/>
            <a:ext cx="3481046" cy="38730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Máy kiểm tra IP</a:t>
            </a:r>
            <a:endParaRPr lang="en-GB" b="1">
              <a:solidFill>
                <a:schemeClr val="tx1"/>
              </a:solidFill>
            </a:endParaRPr>
          </a:p>
        </p:txBody>
      </p:sp>
      <p:pic>
        <p:nvPicPr>
          <p:cNvPr id="32" name="Picture 31" descr="Thử 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65" y="1293878"/>
            <a:ext cx="3481046" cy="195001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67497" y="1201783"/>
            <a:ext cx="44873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lắp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(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lắp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)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ôn</a:t>
            </a:r>
            <a:r>
              <a:rPr lang="en-US" sz="2000" dirty="0" smtClean="0"/>
              <a:t> 12h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khô</a:t>
            </a:r>
            <a:r>
              <a:rPr lang="en-US" sz="2000" dirty="0" smtClean="0"/>
              <a:t> </a:t>
            </a:r>
            <a:r>
              <a:rPr lang="en-US" sz="2000" dirty="0" err="1" smtClean="0"/>
              <a:t>keo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IP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dây</a:t>
            </a:r>
            <a:r>
              <a:rPr lang="en-US" sz="2000" dirty="0" smtClean="0"/>
              <a:t> AC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Đảm</a:t>
            </a:r>
            <a:r>
              <a:rPr lang="en-US" sz="2000" dirty="0" smtClean="0"/>
              <a:t>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quá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vòi</a:t>
            </a:r>
            <a:r>
              <a:rPr lang="en-US" sz="2000" dirty="0" smtClean="0"/>
              <a:t> </a:t>
            </a:r>
            <a:r>
              <a:rPr lang="en-US" sz="2000" dirty="0" err="1" smtClean="0"/>
              <a:t>phun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: 30 </a:t>
            </a:r>
            <a:r>
              <a:rPr lang="en-US" sz="2000" dirty="0" err="1" smtClean="0"/>
              <a:t>phút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IP </a:t>
            </a:r>
            <a:r>
              <a:rPr lang="en-US" sz="2000" dirty="0" err="1" smtClean="0"/>
              <a:t>xong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xịt</a:t>
            </a:r>
            <a:r>
              <a:rPr lang="en-US" sz="2000" dirty="0" smtClean="0"/>
              <a:t> </a:t>
            </a:r>
            <a:r>
              <a:rPr lang="en-US" sz="2000" dirty="0" err="1" smtClean="0"/>
              <a:t>gió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khô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sang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7880" y="119142"/>
            <a:ext cx="5321300" cy="835647"/>
          </a:xfrm>
        </p:spPr>
        <p:txBody>
          <a:bodyPr/>
          <a:lstStyle/>
          <a:p>
            <a:pPr algn="ctr"/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: </a:t>
            </a:r>
            <a:r>
              <a:rPr lang="en-US" b="1" dirty="0" err="1" smtClean="0"/>
              <a:t>Luyện</a:t>
            </a:r>
            <a:endParaRPr lang="en-US" b="1" dirty="0"/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Picture 16" descr="Gá luyệ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" y="1110212"/>
            <a:ext cx="2797017" cy="179624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75211" y="2906460"/>
            <a:ext cx="2797017" cy="38730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Máy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luyện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thủ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công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" y="3306667"/>
            <a:ext cx="81710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100%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IP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: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vùng</a:t>
            </a:r>
            <a:r>
              <a:rPr lang="en-US" sz="2000" dirty="0" smtClean="0"/>
              <a:t>, </a:t>
            </a:r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,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bật</a:t>
            </a:r>
            <a:r>
              <a:rPr lang="en-US" sz="2000" dirty="0" smtClean="0"/>
              <a:t> </a:t>
            </a:r>
            <a:r>
              <a:rPr lang="en-US" sz="2000" dirty="0" err="1" smtClean="0"/>
              <a:t>tắt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cài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,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KHKSCL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ngửa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(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đc</a:t>
            </a:r>
            <a:r>
              <a:rPr lang="en-US" sz="2000" dirty="0" smtClean="0"/>
              <a:t> </a:t>
            </a:r>
            <a:r>
              <a:rPr lang="en-US" sz="2000" dirty="0" err="1" smtClean="0"/>
              <a:t>úp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)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cắm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hơi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mờ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,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mờ</a:t>
            </a:r>
            <a:r>
              <a:rPr lang="en-US" sz="2000" dirty="0" smtClean="0"/>
              <a:t>, </a:t>
            </a:r>
            <a:r>
              <a:rPr lang="en-US" sz="2000" dirty="0" err="1" smtClean="0"/>
              <a:t>chết</a:t>
            </a:r>
            <a:r>
              <a:rPr lang="en-US" sz="2000" dirty="0" smtClean="0"/>
              <a:t> led </a:t>
            </a:r>
            <a:r>
              <a:rPr lang="en-US" sz="2000" dirty="0" err="1" smtClean="0"/>
              <a:t>nhánh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gàng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nguội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30 </a:t>
            </a:r>
            <a:r>
              <a:rPr lang="en-US" sz="2000" dirty="0" err="1" smtClean="0"/>
              <a:t>phút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sang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gói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12381" r="-1355" b="8953"/>
          <a:stretch/>
        </p:blipFill>
        <p:spPr>
          <a:xfrm>
            <a:off x="6773090" y="1077532"/>
            <a:ext cx="2083528" cy="17962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73091" y="2873779"/>
            <a:ext cx="2083528" cy="529072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Đèn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xếp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gọn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gàng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sau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khi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 err="1" smtClean="0">
                <a:solidFill>
                  <a:schemeClr val="tx1"/>
                </a:solidFill>
              </a:rPr>
              <a:t>luyện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1110212"/>
            <a:ext cx="2318656" cy="1763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23359" y="2873778"/>
            <a:ext cx="2318657" cy="38730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Thông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số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máy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luyện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3" y="114884"/>
            <a:ext cx="5652784" cy="1204464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FLOODLIGHT)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771720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538" y="6297900"/>
            <a:ext cx="2057400" cy="324427"/>
          </a:xfrm>
        </p:spPr>
        <p:txBody>
          <a:bodyPr/>
          <a:lstStyle/>
          <a:p>
            <a:fld id="{410F7466-30F8-4FE1-A3E0-AC450C8D3A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764" y="1542303"/>
            <a:ext cx="83261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Đèn</a:t>
            </a:r>
            <a:r>
              <a:rPr lang="en-US" sz="2400" dirty="0"/>
              <a:t> Floodlight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bụi</a:t>
            </a:r>
            <a:r>
              <a:rPr lang="en-US" sz="2400" dirty="0"/>
              <a:t>,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(IP 65)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nghiệt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r>
              <a:rPr lang="en-US" sz="2400" dirty="0" smtClean="0"/>
              <a:t> </a:t>
            </a:r>
            <a:r>
              <a:rPr lang="en-US" sz="2400" dirty="0" err="1" smtClean="0"/>
              <a:t>pha</a:t>
            </a:r>
            <a:r>
              <a:rPr lang="en-US" sz="2400" dirty="0" smtClean="0"/>
              <a:t> ( Floodlight) </a:t>
            </a:r>
            <a:r>
              <a:rPr lang="en-US" sz="2400" dirty="0" err="1" smtClean="0"/>
              <a:t>Rạng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TCVN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: 7722-1/IEC60598-1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TCVN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: 10885-2-1/IEC 62722-2-1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IP 65 :</a:t>
            </a:r>
            <a:r>
              <a:rPr lang="en-US" sz="2400" dirty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kháng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Kháng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tia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HTQLCL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: ISO 9001:2015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HTQLMT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:ISO 14001:2015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384662" cy="12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38100"/>
            <a:ext cx="5321300" cy="1039431"/>
          </a:xfrm>
        </p:spPr>
        <p:txBody>
          <a:bodyPr/>
          <a:lstStyle/>
          <a:p>
            <a:pPr algn="ctr"/>
            <a:r>
              <a:rPr lang="en-US" sz="3600" b="1" dirty="0" err="1" smtClean="0"/>
              <a:t>Công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: TSL2 &amp; </a:t>
            </a:r>
            <a:r>
              <a:rPr lang="en-US" sz="3600" b="1" dirty="0" err="1" smtClean="0"/>
              <a:t>Bao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gói</a:t>
            </a:r>
            <a:endParaRPr lang="en-US" sz="3600" b="1" dirty="0"/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22190"/>
          <a:stretch/>
        </p:blipFill>
        <p:spPr>
          <a:xfrm>
            <a:off x="3703459" y="1343840"/>
            <a:ext cx="2511109" cy="1815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26285"/>
          <a:stretch/>
        </p:blipFill>
        <p:spPr>
          <a:xfrm>
            <a:off x="1214742" y="3978833"/>
            <a:ext cx="2899281" cy="1944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17" y="3927991"/>
            <a:ext cx="2754632" cy="1944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4" y="1343840"/>
            <a:ext cx="2899281" cy="181573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226526" y="2251709"/>
            <a:ext cx="311062" cy="334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04537" y="2251708"/>
            <a:ext cx="322833" cy="334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673135" y="3370522"/>
            <a:ext cx="328314" cy="30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959015" y="4795481"/>
            <a:ext cx="422609" cy="31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44767" y="38100"/>
            <a:ext cx="5321300" cy="1039431"/>
          </a:xfrm>
        </p:spPr>
        <p:txBody>
          <a:bodyPr/>
          <a:lstStyle/>
          <a:p>
            <a:pPr algn="ctr"/>
            <a:r>
              <a:rPr lang="en-US" sz="3600" b="1" dirty="0" err="1" smtClean="0"/>
              <a:t>Công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: TSL2 &amp; </a:t>
            </a:r>
            <a:r>
              <a:rPr lang="en-US" sz="3600" b="1" dirty="0" err="1" smtClean="0"/>
              <a:t>Bao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gói</a:t>
            </a:r>
            <a:endParaRPr lang="en-US" sz="3600" b="1" dirty="0"/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021556" cy="10394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131" y="1685109"/>
            <a:ext cx="87196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YÊU CẦU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luyện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nguội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 30 </a:t>
            </a:r>
            <a:r>
              <a:rPr lang="en-US" sz="2000" dirty="0" err="1" smtClean="0"/>
              <a:t>phút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gói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sạch</a:t>
            </a:r>
            <a:r>
              <a:rPr lang="en-US" sz="2000" dirty="0" smtClean="0"/>
              <a:t> </a:t>
            </a:r>
            <a:r>
              <a:rPr lang="en-US" sz="2000" dirty="0" err="1" smtClean="0"/>
              <a:t>keo</a:t>
            </a:r>
            <a:r>
              <a:rPr lang="en-US" sz="2000" dirty="0" smtClean="0"/>
              <a:t> </a:t>
            </a:r>
            <a:r>
              <a:rPr lang="en-US" sz="2000" dirty="0" err="1" smtClean="0"/>
              <a:t>dính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,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lau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lau</a:t>
            </a:r>
            <a:r>
              <a:rPr lang="en-US" sz="2000" dirty="0" smtClean="0"/>
              <a:t> </a:t>
            </a:r>
            <a:r>
              <a:rPr lang="en-US" sz="2000" dirty="0" err="1" smtClean="0"/>
              <a:t>sạch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,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tau </a:t>
            </a:r>
            <a:r>
              <a:rPr lang="en-US" sz="2000" dirty="0" err="1" smtClean="0"/>
              <a:t>gá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, tai </a:t>
            </a:r>
            <a:r>
              <a:rPr lang="en-US" sz="2000" dirty="0" err="1" smtClean="0"/>
              <a:t>treo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rơ</a:t>
            </a:r>
            <a:r>
              <a:rPr lang="en-US" sz="2000" dirty="0" smtClean="0"/>
              <a:t>, </a:t>
            </a:r>
            <a:r>
              <a:rPr lang="en-US" sz="2000" dirty="0" err="1" smtClean="0"/>
              <a:t>lỏng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Thử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100%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gói.Loại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,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mờ</a:t>
            </a:r>
            <a:r>
              <a:rPr lang="en-US" sz="2000" dirty="0" smtClean="0"/>
              <a:t>, </a:t>
            </a:r>
            <a:r>
              <a:rPr lang="en-US" sz="2000" dirty="0" err="1" smtClean="0"/>
              <a:t>chết</a:t>
            </a:r>
            <a:r>
              <a:rPr lang="en-US" sz="2000" dirty="0" smtClean="0"/>
              <a:t> led </a:t>
            </a:r>
            <a:r>
              <a:rPr lang="en-US" sz="2000" dirty="0" err="1" smtClean="0"/>
              <a:t>nhánh</a:t>
            </a:r>
            <a:r>
              <a:rPr lang="en-US" sz="2000" dirty="0" smtClean="0"/>
              <a:t>, </a:t>
            </a:r>
            <a:r>
              <a:rPr lang="en-US" sz="2000" dirty="0" err="1" smtClean="0"/>
              <a:t>chết</a:t>
            </a:r>
            <a:r>
              <a:rPr lang="en-US" sz="2000" dirty="0" smtClean="0"/>
              <a:t> led 1 con, </a:t>
            </a:r>
            <a:r>
              <a:rPr lang="en-US" sz="2000" dirty="0" err="1" smtClean="0"/>
              <a:t>bụi</a:t>
            </a:r>
            <a:r>
              <a:rPr lang="en-US" sz="2000" dirty="0" smtClean="0"/>
              <a:t> </a:t>
            </a:r>
            <a:r>
              <a:rPr lang="en-US" sz="2000" dirty="0" err="1" smtClean="0"/>
              <a:t>bẩn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gói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bì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tấm</a:t>
            </a:r>
            <a:r>
              <a:rPr lang="en-US" sz="2000" dirty="0" smtClean="0"/>
              <a:t> </a:t>
            </a:r>
            <a:r>
              <a:rPr lang="en-US" sz="2000" dirty="0" err="1" smtClean="0"/>
              <a:t>xốp</a:t>
            </a:r>
            <a:r>
              <a:rPr lang="en-US" sz="2000" dirty="0" smtClean="0"/>
              <a:t> </a:t>
            </a:r>
            <a:r>
              <a:rPr lang="en-US" sz="2000" dirty="0" err="1" smtClean="0"/>
              <a:t>chèn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(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cống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≤ 50W) .1 </a:t>
            </a:r>
            <a:r>
              <a:rPr lang="en-US" sz="2000" dirty="0" err="1" smtClean="0"/>
              <a:t>tấm</a:t>
            </a:r>
            <a:r>
              <a:rPr lang="en-US" sz="2000" dirty="0" smtClean="0"/>
              <a:t> </a:t>
            </a:r>
            <a:r>
              <a:rPr lang="en-US" sz="2000" dirty="0" err="1" smtClean="0"/>
              <a:t>xốp</a:t>
            </a:r>
            <a:r>
              <a:rPr lang="en-US" sz="2000" dirty="0" smtClean="0"/>
              <a:t> </a:t>
            </a:r>
            <a:r>
              <a:rPr lang="en-US" sz="2000" dirty="0" err="1" smtClean="0"/>
              <a:t>lót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, 1 </a:t>
            </a:r>
            <a:r>
              <a:rPr lang="en-US" sz="2000" dirty="0" err="1" smtClean="0"/>
              <a:t>tấm</a:t>
            </a:r>
            <a:r>
              <a:rPr lang="en-US" sz="2000" dirty="0" smtClean="0"/>
              <a:t> </a:t>
            </a:r>
            <a:r>
              <a:rPr lang="en-US" sz="2000" dirty="0" err="1" smtClean="0"/>
              <a:t>lót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≥ 70W)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Gói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(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CS </a:t>
            </a:r>
            <a:r>
              <a:rPr lang="en-US" sz="2000" dirty="0"/>
              <a:t>≤ </a:t>
            </a:r>
            <a:r>
              <a:rPr lang="en-US" sz="2000" dirty="0" smtClean="0"/>
              <a:t>50W ,</a:t>
            </a:r>
            <a:r>
              <a:rPr lang="en-US" sz="2000" dirty="0" err="1"/>
              <a:t>l</a:t>
            </a:r>
            <a:r>
              <a:rPr lang="en-US" sz="2000" dirty="0" err="1" smtClean="0"/>
              <a:t>oại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≥ </a:t>
            </a:r>
            <a:r>
              <a:rPr lang="en-US" sz="2000" dirty="0" smtClean="0"/>
              <a:t>70W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,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Cân</a:t>
            </a:r>
            <a:r>
              <a:rPr lang="en-US" sz="2000" dirty="0" smtClean="0"/>
              <a:t> 100%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dán</a:t>
            </a:r>
            <a:r>
              <a:rPr lang="en-US" sz="2000" dirty="0" smtClean="0"/>
              <a:t> </a:t>
            </a:r>
            <a:r>
              <a:rPr lang="en-US" sz="2000" dirty="0" err="1" smtClean="0"/>
              <a:t>băng</a:t>
            </a:r>
            <a:r>
              <a:rPr lang="en-US" sz="2000" dirty="0" smtClean="0"/>
              <a:t> </a:t>
            </a:r>
            <a:r>
              <a:rPr lang="en-US" sz="2000" dirty="0" err="1" smtClean="0"/>
              <a:t>dính</a:t>
            </a:r>
            <a:r>
              <a:rPr lang="en-US" sz="2000" dirty="0" smtClean="0"/>
              <a:t> </a:t>
            </a:r>
            <a:r>
              <a:rPr lang="en-US" sz="2000" dirty="0" err="1" smtClean="0"/>
              <a:t>gắn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ngắn</a:t>
            </a:r>
            <a:r>
              <a:rPr lang="en-US" sz="2000" dirty="0" smtClean="0"/>
              <a:t> </a:t>
            </a:r>
            <a:r>
              <a:rPr lang="en-US" sz="2000" dirty="0" err="1" smtClean="0"/>
              <a:t>ngắn</a:t>
            </a:r>
            <a:r>
              <a:rPr lang="en-US" sz="2000" dirty="0" smtClean="0"/>
              <a:t>,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,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pallet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02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49" y="114885"/>
            <a:ext cx="5729151" cy="1113023"/>
          </a:xfrm>
        </p:spPr>
        <p:txBody>
          <a:bodyPr/>
          <a:lstStyle/>
          <a:p>
            <a:pPr algn="ctr"/>
            <a:r>
              <a:rPr lang="en-US" dirty="0" smtClean="0"/>
              <a:t>CÁC THÔNG SỐ CÔNG BỐ TRÊN BAO BÌ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169346" cy="118980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2429"/>
          <a:stretch/>
        </p:blipFill>
        <p:spPr>
          <a:xfrm>
            <a:off x="266521" y="1373764"/>
            <a:ext cx="4185163" cy="4940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3587" y="1196971"/>
            <a:ext cx="4559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A.Các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1.Công </a:t>
            </a:r>
            <a:r>
              <a:rPr lang="en-US" sz="2000" dirty="0" err="1" smtClean="0"/>
              <a:t>suất</a:t>
            </a:r>
            <a:endParaRPr lang="en-US" sz="2000" dirty="0" smtClean="0"/>
          </a:p>
          <a:p>
            <a:r>
              <a:rPr lang="en-US" sz="2000" dirty="0" smtClean="0"/>
              <a:t>2.Dải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endParaRPr lang="en-US" sz="2000" dirty="0" smtClean="0"/>
          </a:p>
          <a:p>
            <a:r>
              <a:rPr lang="en-US" sz="2000" dirty="0" smtClean="0"/>
              <a:t>3.Quang </a:t>
            </a:r>
            <a:r>
              <a:rPr lang="en-US" sz="2000" dirty="0" err="1" smtClean="0"/>
              <a:t>thông</a:t>
            </a:r>
            <a:endParaRPr lang="en-US" sz="2000" dirty="0" smtClean="0"/>
          </a:p>
          <a:p>
            <a:r>
              <a:rPr lang="en-US" sz="2000" dirty="0" smtClean="0"/>
              <a:t>4.Hiệu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endParaRPr lang="en-US" sz="2000" dirty="0" smtClean="0"/>
          </a:p>
          <a:p>
            <a:r>
              <a:rPr lang="en-US" sz="2000" dirty="0" smtClean="0"/>
              <a:t>5.Chỉ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endParaRPr lang="en-US" sz="2000" dirty="0" smtClean="0"/>
          </a:p>
          <a:p>
            <a:r>
              <a:rPr lang="en-US" sz="2000" dirty="0" smtClean="0"/>
              <a:t>6.Tuổi </a:t>
            </a:r>
            <a:r>
              <a:rPr lang="en-US" sz="2000" dirty="0" err="1" smtClean="0"/>
              <a:t>thọ</a:t>
            </a:r>
            <a:endParaRPr lang="en-US" sz="2000" dirty="0" smtClean="0"/>
          </a:p>
          <a:p>
            <a:r>
              <a:rPr lang="en-US" sz="2000" dirty="0" smtClean="0"/>
              <a:t>7.Dòng </a:t>
            </a:r>
            <a:r>
              <a:rPr lang="en-US" sz="2000" dirty="0" err="1" smtClean="0"/>
              <a:t>điện</a:t>
            </a:r>
            <a:endParaRPr lang="en-US" sz="2000" dirty="0" smtClean="0"/>
          </a:p>
          <a:p>
            <a:r>
              <a:rPr lang="en-US" sz="2000" dirty="0" smtClean="0"/>
              <a:t>8.Hệ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endParaRPr lang="en-US" sz="2000" dirty="0" smtClean="0"/>
          </a:p>
          <a:p>
            <a:r>
              <a:rPr lang="en-US" sz="2000" dirty="0" smtClean="0"/>
              <a:t>9.Góc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an </a:t>
            </a:r>
            <a:r>
              <a:rPr lang="en-US" sz="2000" dirty="0" err="1" smtClean="0"/>
              <a:t>toàn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TCVN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: 7722-1/IEC60598-1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TCVN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: 10885-2-1/IEC 62722-2-1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HTQLCL : ISO 9001:2015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HTQLMT : ISO 14001:2015</a:t>
            </a:r>
          </a:p>
        </p:txBody>
      </p:sp>
    </p:spTree>
    <p:extLst>
      <p:ext uri="{BB962C8B-B14F-4D97-AF65-F5344CB8AC3E}">
        <p14:creationId xmlns:p14="http://schemas.microsoft.com/office/powerpoint/2010/main" val="15269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349" y="114885"/>
            <a:ext cx="5729151" cy="1113023"/>
          </a:xfrm>
        </p:spPr>
        <p:txBody>
          <a:bodyPr/>
          <a:lstStyle/>
          <a:p>
            <a:pPr algn="ctr"/>
            <a:r>
              <a:rPr lang="en-US" dirty="0" smtClean="0"/>
              <a:t>CÁC THÔNG SỐ CÔNG BỐ TRÊN BAO BÌ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169346" cy="118980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23333" r="17236" b="25205"/>
          <a:stretch/>
        </p:blipFill>
        <p:spPr>
          <a:xfrm rot="5400000">
            <a:off x="852514" y="1726532"/>
            <a:ext cx="3356811" cy="2646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22398" r="22894" b="29416"/>
          <a:stretch/>
        </p:blipFill>
        <p:spPr>
          <a:xfrm rot="5400000">
            <a:off x="4531910" y="1810753"/>
            <a:ext cx="3356810" cy="2478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821" y="4812632"/>
            <a:ext cx="404261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lắp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, </a:t>
            </a:r>
            <a:r>
              <a:rPr lang="en-US" sz="2000" dirty="0" err="1" smtClean="0"/>
              <a:t>khuyến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cáo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quá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799" y="4812632"/>
            <a:ext cx="426937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Mức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thụ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endParaRPr lang="en-US" sz="2000" dirty="0" smtClean="0"/>
          </a:p>
          <a:p>
            <a:r>
              <a:rPr lang="en-US" sz="2000" dirty="0" smtClean="0"/>
              <a:t>( A++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thụ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,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thụ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tốt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2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56911"/>
              </p:ext>
            </p:extLst>
          </p:nvPr>
        </p:nvGraphicFramePr>
        <p:xfrm>
          <a:off x="222071" y="1658984"/>
          <a:ext cx="8732742" cy="4003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25187">
                  <a:extLst>
                    <a:ext uri="{9D8B030D-6E8A-4147-A177-3AD203B41FA5}">
                      <a16:colId xmlns:a16="http://schemas.microsoft.com/office/drawing/2014/main" val="2572705305"/>
                    </a:ext>
                  </a:extLst>
                </a:gridCol>
                <a:gridCol w="3540033">
                  <a:extLst>
                    <a:ext uri="{9D8B030D-6E8A-4147-A177-3AD203B41FA5}">
                      <a16:colId xmlns:a16="http://schemas.microsoft.com/office/drawing/2014/main" val="3090686754"/>
                    </a:ext>
                  </a:extLst>
                </a:gridCol>
                <a:gridCol w="2867522">
                  <a:extLst>
                    <a:ext uri="{9D8B030D-6E8A-4147-A177-3AD203B41FA5}">
                      <a16:colId xmlns:a16="http://schemas.microsoft.com/office/drawing/2014/main" val="1494096721"/>
                    </a:ext>
                  </a:extLst>
                </a:gridCol>
              </a:tblGrid>
              <a:tr h="425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Lỗi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446"/>
                  </a:ext>
                </a:extLst>
              </a:tr>
              <a:tr h="954252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đèn</a:t>
                      </a:r>
                      <a:r>
                        <a:rPr lang="en-US" baseline="0" dirty="0" smtClean="0"/>
                        <a:t> ( heatsink)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Nứt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thủng</a:t>
                      </a:r>
                      <a:r>
                        <a:rPr lang="en-US" baseline="0" dirty="0" smtClean="0"/>
                        <a:t> : </a:t>
                      </a:r>
                      <a:r>
                        <a:rPr lang="en-US" baseline="0" dirty="0" err="1" smtClean="0"/>
                        <a:t>Thường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vỏ</a:t>
                      </a:r>
                      <a:r>
                        <a:rPr lang="en-US" baseline="0" dirty="0" smtClean="0"/>
                        <a:t> 10,20w .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tỉ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lệ</a:t>
                      </a:r>
                      <a:r>
                        <a:rPr lang="en-US" baseline="0" dirty="0" smtClean="0"/>
                        <a:t>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/>
                        <a:t>- </a:t>
                      </a:r>
                      <a:r>
                        <a:rPr lang="en-US" sz="2000" baseline="0" dirty="0" err="1" smtClean="0"/>
                        <a:t>Bôi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keo</a:t>
                      </a:r>
                      <a:r>
                        <a:rPr lang="en-US" sz="2000" baseline="0" dirty="0" smtClean="0"/>
                        <a:t> silicon </a:t>
                      </a:r>
                      <a:r>
                        <a:rPr lang="en-US" sz="2000" baseline="0" dirty="0" err="1" smtClean="0"/>
                        <a:t>phía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nứt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thủng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27751"/>
                  </a:ext>
                </a:extLst>
              </a:tr>
              <a:tr h="6650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Lệch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dây</a:t>
                      </a:r>
                      <a:r>
                        <a:rPr lang="en-US" baseline="0" dirty="0" smtClean="0"/>
                        <a:t> AC,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bắt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kép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kênh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gioăng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vỏ</a:t>
                      </a:r>
                      <a:r>
                        <a:rPr lang="en-US" baseline="0" dirty="0" smtClean="0"/>
                        <a:t> 10,20,30w)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Loại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bỏ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những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vỏ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lệch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nhiều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bắt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754005"/>
                  </a:ext>
                </a:extLst>
              </a:tr>
              <a:tr h="6650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Lỗ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bắt</a:t>
                      </a:r>
                      <a:r>
                        <a:rPr lang="en-US" baseline="0" dirty="0" smtClean="0"/>
                        <a:t> tai </a:t>
                      </a:r>
                      <a:r>
                        <a:rPr lang="en-US" baseline="0" dirty="0" err="1" smtClean="0"/>
                        <a:t>gá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mỏng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bắt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dễ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bị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thủng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vỏ</a:t>
                      </a:r>
                      <a:r>
                        <a:rPr lang="en-US" baseline="0" dirty="0" smtClean="0"/>
                        <a:t> 30,50w)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Bôi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thủng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bắt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lại</a:t>
                      </a:r>
                      <a:r>
                        <a:rPr lang="en-US" sz="2000" baseline="0" dirty="0" smtClean="0"/>
                        <a:t> tai </a:t>
                      </a:r>
                      <a:r>
                        <a:rPr lang="en-US" sz="2000" baseline="0" dirty="0" err="1" smtClean="0"/>
                        <a:t>gá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kính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85703"/>
                  </a:ext>
                </a:extLst>
              </a:tr>
              <a:tr h="1169805">
                <a:tc>
                  <a:txBody>
                    <a:bodyPr/>
                    <a:lstStyle/>
                    <a:p>
                      <a:r>
                        <a:rPr lang="en-US" dirty="0" smtClean="0"/>
                        <a:t>2.Kính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Xước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mẻ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Loại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bỏ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95695"/>
                  </a:ext>
                </a:extLst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5721" y="38100"/>
            <a:ext cx="5751962" cy="1217494"/>
          </a:xfrm>
        </p:spPr>
        <p:txBody>
          <a:bodyPr/>
          <a:lstStyle/>
          <a:p>
            <a:pPr algn="ctr"/>
            <a:r>
              <a:rPr lang="en-US" dirty="0" smtClean="0"/>
              <a:t>MỘT SỐ LỖI VẬT TƯ THƯỜNG XẢY RA TRONG QUÁ TRÌNH SX</a:t>
            </a:r>
            <a:endParaRPr lang="en-US" dirty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258438" cy="121749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21" y="38100"/>
            <a:ext cx="5751962" cy="1217494"/>
          </a:xfrm>
        </p:spPr>
        <p:txBody>
          <a:bodyPr/>
          <a:lstStyle/>
          <a:p>
            <a:pPr algn="ctr"/>
            <a:r>
              <a:rPr lang="en-US" dirty="0" smtClean="0"/>
              <a:t>MỘT SỐ LỖI PHẢN ÁNH VỀ CHẤT LƯỢNG TỪ THỊ TRƯỜNG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8100"/>
            <a:ext cx="1258438" cy="121749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59252"/>
              </p:ext>
            </p:extLst>
          </p:nvPr>
        </p:nvGraphicFramePr>
        <p:xfrm>
          <a:off x="222071" y="1658983"/>
          <a:ext cx="8732742" cy="44718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25187">
                  <a:extLst>
                    <a:ext uri="{9D8B030D-6E8A-4147-A177-3AD203B41FA5}">
                      <a16:colId xmlns:a16="http://schemas.microsoft.com/office/drawing/2014/main" val="2572705305"/>
                    </a:ext>
                  </a:extLst>
                </a:gridCol>
                <a:gridCol w="3278777">
                  <a:extLst>
                    <a:ext uri="{9D8B030D-6E8A-4147-A177-3AD203B41FA5}">
                      <a16:colId xmlns:a16="http://schemas.microsoft.com/office/drawing/2014/main" val="3090686754"/>
                    </a:ext>
                  </a:extLst>
                </a:gridCol>
                <a:gridCol w="3128778">
                  <a:extLst>
                    <a:ext uri="{9D8B030D-6E8A-4147-A177-3AD203B41FA5}">
                      <a16:colId xmlns:a16="http://schemas.microsoft.com/office/drawing/2014/main" val="1494096721"/>
                    </a:ext>
                  </a:extLst>
                </a:gridCol>
              </a:tblGrid>
              <a:tr h="4484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phục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446"/>
                  </a:ext>
                </a:extLst>
              </a:tr>
              <a:tr h="948497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đèn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Kênh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kính</a:t>
                      </a:r>
                      <a:r>
                        <a:rPr lang="en-US" baseline="0" dirty="0" smtClean="0"/>
                        <a:t> do </a:t>
                      </a:r>
                      <a:r>
                        <a:rPr lang="en-US" baseline="0" dirty="0" err="1" smtClean="0"/>
                        <a:t>chênh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lệch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suất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đèn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đẩy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lên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err="1" smtClean="0"/>
                        <a:t>Lắp</a:t>
                      </a:r>
                      <a:r>
                        <a:rPr lang="en-US" sz="2000" baseline="0" dirty="0" smtClean="0"/>
                        <a:t> van </a:t>
                      </a:r>
                      <a:r>
                        <a:rPr lang="en-US" sz="2000" baseline="0" dirty="0" err="1" smtClean="0"/>
                        <a:t>cân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áp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suất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 err="1" smtClean="0"/>
                        <a:t>Bôi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keo</a:t>
                      </a:r>
                      <a:r>
                        <a:rPr lang="en-US" sz="2000" baseline="0" dirty="0" smtClean="0"/>
                        <a:t> 2 </a:t>
                      </a:r>
                      <a:r>
                        <a:rPr lang="en-US" sz="2000" baseline="0" dirty="0" err="1" smtClean="0"/>
                        <a:t>mặt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gioăng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27751"/>
                  </a:ext>
                </a:extLst>
              </a:tr>
              <a:tr h="66394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khe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van,lỗ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dây</a:t>
                      </a:r>
                      <a:r>
                        <a:rPr lang="en-US" baseline="0" dirty="0" smtClean="0"/>
                        <a:t> AC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Bôi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quanh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dây</a:t>
                      </a:r>
                      <a:r>
                        <a:rPr lang="en-US" sz="2000" baseline="0" dirty="0" smtClean="0"/>
                        <a:t> AC, </a:t>
                      </a:r>
                      <a:r>
                        <a:rPr lang="en-US" sz="2000" baseline="0" dirty="0" err="1" smtClean="0"/>
                        <a:t>lỗ</a:t>
                      </a:r>
                      <a:r>
                        <a:rPr lang="en-US" sz="2000" baseline="0" dirty="0" smtClean="0"/>
                        <a:t> van </a:t>
                      </a:r>
                      <a:r>
                        <a:rPr lang="en-US" sz="2000" baseline="0" dirty="0" err="1" smtClean="0"/>
                        <a:t>phía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đèn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754005"/>
                  </a:ext>
                </a:extLst>
              </a:tr>
              <a:tr h="66394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Nước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dây</a:t>
                      </a:r>
                      <a:r>
                        <a:rPr lang="en-US" baseline="0" dirty="0" smtClean="0"/>
                        <a:t> AC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Khò</a:t>
                      </a:r>
                      <a:r>
                        <a:rPr lang="en-US" sz="2000" baseline="0" dirty="0" smtClean="0"/>
                        <a:t> gen co, </a:t>
                      </a:r>
                      <a:r>
                        <a:rPr lang="en-US" sz="2000" baseline="0" dirty="0" err="1" smtClean="0"/>
                        <a:t>bơm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bịt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đầu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dây</a:t>
                      </a:r>
                      <a:r>
                        <a:rPr lang="en-US" sz="2000" baseline="0" dirty="0" smtClean="0"/>
                        <a:t> AC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85703"/>
                  </a:ext>
                </a:extLst>
              </a:tr>
              <a:tr h="1233046">
                <a:tc>
                  <a:txBody>
                    <a:bodyPr/>
                    <a:lstStyle/>
                    <a:p>
                      <a:r>
                        <a:rPr lang="en-US" dirty="0" smtClean="0"/>
                        <a:t>2.Đèn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sau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chập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gây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áp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sét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đánh</a:t>
                      </a:r>
                      <a:r>
                        <a:rPr lang="en-US" baseline="0" dirty="0" smtClean="0"/>
                        <a:t> )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lắp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đặt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đèn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đất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Y/C </a:t>
                      </a:r>
                      <a:r>
                        <a:rPr lang="en-US" sz="2000" dirty="0" err="1" smtClean="0"/>
                        <a:t>phòng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trường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phòng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hàng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tư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vấn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khách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hàng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lắp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đặt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phải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nối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đất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đầy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đủ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phẩm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9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76663" y="3562420"/>
            <a:ext cx="7772400" cy="1414463"/>
          </a:xfrm>
        </p:spPr>
        <p:txBody>
          <a:bodyPr/>
          <a:lstStyle/>
          <a:p>
            <a:r>
              <a:rPr lang="en-US" dirty="0" smtClean="0"/>
              <a:t>XIN CẢM ƠN 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411" y="757646"/>
            <a:ext cx="2116182" cy="2651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68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32"/>
            <a:ext cx="6408797" cy="721135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Floodlight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6295"/>
            <a:ext cx="8326165" cy="520409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Theo </a:t>
            </a:r>
            <a:r>
              <a:rPr lang="en-US" dirty="0" err="1" smtClean="0"/>
              <a:t>dòng</a:t>
            </a:r>
            <a:r>
              <a:rPr lang="en-US" dirty="0" smtClean="0"/>
              <a:t> Model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8001" r="10951" b="7619"/>
          <a:stretch/>
        </p:blipFill>
        <p:spPr>
          <a:xfrm>
            <a:off x="6602954" y="2175680"/>
            <a:ext cx="2272938" cy="26778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24032" y="4853567"/>
            <a:ext cx="2430781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 CP 06L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10096" r="18000" b="8572"/>
          <a:stretch/>
        </p:blipFill>
        <p:spPr>
          <a:xfrm>
            <a:off x="869758" y="2175681"/>
            <a:ext cx="2076995" cy="26778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15706" y="4853567"/>
            <a:ext cx="2430781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 CP 03L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19869" y="4853567"/>
            <a:ext cx="2430781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 CP 05L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16982" r="22228" b="15132"/>
          <a:stretch/>
        </p:blipFill>
        <p:spPr>
          <a:xfrm>
            <a:off x="3619867" y="2175679"/>
            <a:ext cx="2430784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93922" y="79376"/>
            <a:ext cx="3851461" cy="490574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- CẤU TẠO</a:t>
            </a:r>
            <a:endParaRPr lang="vi-VN" sz="2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96A543-ECBD-4F34-9E61-82AE59EDFB51}"/>
              </a:ext>
            </a:extLst>
          </p:cNvPr>
          <p:cNvGrpSpPr/>
          <p:nvPr/>
        </p:nvGrpSpPr>
        <p:grpSpPr>
          <a:xfrm>
            <a:off x="187661" y="2634844"/>
            <a:ext cx="5468556" cy="347384"/>
            <a:chOff x="536222" y="3102044"/>
            <a:chExt cx="5468556" cy="347384"/>
          </a:xfrm>
        </p:grpSpPr>
        <p:sp>
          <p:nvSpPr>
            <p:cNvPr id="22" name="Rounded Rectangle 21"/>
            <p:cNvSpPr/>
            <p:nvPr/>
          </p:nvSpPr>
          <p:spPr>
            <a:xfrm>
              <a:off x="536222" y="3113949"/>
              <a:ext cx="2430781" cy="33547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1. Module LED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85808" y="3102044"/>
              <a:ext cx="2718970" cy="33547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2. Driver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3FF72AD-4B7A-429C-B793-E0C2D6D0978A}"/>
              </a:ext>
            </a:extLst>
          </p:cNvPr>
          <p:cNvSpPr txBox="1">
            <a:spLocks/>
          </p:cNvSpPr>
          <p:nvPr/>
        </p:nvSpPr>
        <p:spPr>
          <a:xfrm>
            <a:off x="-1" y="1794677"/>
            <a:ext cx="5656217" cy="6933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module LED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Driver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2B5130B-E01D-4C0D-9F81-BE6F9027935A}"/>
              </a:ext>
            </a:extLst>
          </p:cNvPr>
          <p:cNvSpPr txBox="1">
            <a:spLocks/>
          </p:cNvSpPr>
          <p:nvPr/>
        </p:nvSpPr>
        <p:spPr>
          <a:xfrm>
            <a:off x="5865223" y="1911697"/>
            <a:ext cx="3278777" cy="64308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 LED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771720" cy="324427"/>
          </a:xfrm>
        </p:spPr>
        <p:txBody>
          <a:bodyPr/>
          <a:lstStyle/>
          <a:p>
            <a:r>
              <a:rPr lang="vi-VN" sz="1200" dirty="0"/>
              <a:t>Thỏa mãn khách hàng - phụng dưỡng khách hàng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23049"/>
          <a:stretch/>
        </p:blipFill>
        <p:spPr>
          <a:xfrm>
            <a:off x="6390623" y="2634844"/>
            <a:ext cx="2529704" cy="3058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13" y="828371"/>
            <a:ext cx="781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Sản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phẩm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đèn</a:t>
            </a:r>
            <a:r>
              <a:rPr lang="en-US" sz="2400" b="1" dirty="0" smtClean="0">
                <a:solidFill>
                  <a:srgbClr val="0000CC"/>
                </a:solidFill>
              </a:rPr>
              <a:t> Floodlight </a:t>
            </a:r>
            <a:r>
              <a:rPr lang="en-US" sz="2400" b="1" dirty="0" err="1" smtClean="0">
                <a:solidFill>
                  <a:srgbClr val="0000CC"/>
                </a:solidFill>
              </a:rPr>
              <a:t>đang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sản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xuất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tại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Rạng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Đông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</a:rPr>
              <a:t> 2 </a:t>
            </a:r>
            <a:r>
              <a:rPr lang="en-US" sz="2400" b="1" dirty="0" err="1" smtClean="0">
                <a:solidFill>
                  <a:srgbClr val="0000CC"/>
                </a:solidFill>
              </a:rPr>
              <a:t>dạng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thiết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kế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chính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</a:rPr>
              <a:t> :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8" b="28762"/>
          <a:stretch/>
        </p:blipFill>
        <p:spPr>
          <a:xfrm>
            <a:off x="187660" y="3075603"/>
            <a:ext cx="2430782" cy="190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8223" r="14328" b="14984"/>
          <a:stretch/>
        </p:blipFill>
        <p:spPr>
          <a:xfrm>
            <a:off x="2937247" y="3075603"/>
            <a:ext cx="2718970" cy="1906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7352937" y="0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6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F0A8-43D1-4AB1-A9C4-C38C83C7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71600"/>
            <a:ext cx="5533902" cy="1020090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30D99-AB74-4942-B302-58DD518A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66AD-73B8-4670-A961-768BE950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687388" cy="324427"/>
          </a:xfrm>
        </p:spPr>
        <p:txBody>
          <a:bodyPr/>
          <a:lstStyle/>
          <a:p>
            <a:r>
              <a:rPr lang="vi-VN" dirty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8FF9-A0CF-4057-B1E8-EBEC593D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2" y="1091690"/>
            <a:ext cx="7457259" cy="4784804"/>
          </a:xfrm>
          <a:prstGeom prst="rect">
            <a:avLst/>
          </a:prstGeom>
        </p:spPr>
      </p:pic>
      <p:sp>
        <p:nvSpPr>
          <p:cNvPr id="7" name="Round Single Corner Rectangle 6"/>
          <p:cNvSpPr/>
          <p:nvPr/>
        </p:nvSpPr>
        <p:spPr>
          <a:xfrm>
            <a:off x="5798751" y="1365708"/>
            <a:ext cx="1606731" cy="404948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Kính</a:t>
            </a:r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5797367" y="2103974"/>
            <a:ext cx="2233420" cy="436428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Module LED</a:t>
            </a:r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5787042" y="2771338"/>
            <a:ext cx="2037807" cy="354312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Chao </a:t>
            </a:r>
            <a:r>
              <a:rPr lang="en-US" dirty="0" err="1" smtClean="0"/>
              <a:t>nhôm</a:t>
            </a:r>
            <a:endParaRPr lang="en-US" dirty="0"/>
          </a:p>
        </p:txBody>
      </p:sp>
      <p:sp>
        <p:nvSpPr>
          <p:cNvPr id="14" name="Round Single Corner Rectangle 13"/>
          <p:cNvSpPr/>
          <p:nvPr/>
        </p:nvSpPr>
        <p:spPr>
          <a:xfrm>
            <a:off x="5787042" y="3779557"/>
            <a:ext cx="1568953" cy="346773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Gioăng</a:t>
            </a:r>
            <a:r>
              <a:rPr lang="en-US" dirty="0" smtClean="0"/>
              <a:t> silicon</a:t>
            </a:r>
            <a:endParaRPr lang="en-US" dirty="0"/>
          </a:p>
        </p:txBody>
      </p:sp>
      <p:sp>
        <p:nvSpPr>
          <p:cNvPr id="16" name="Round Single Corner Rectangle 15"/>
          <p:cNvSpPr/>
          <p:nvPr/>
        </p:nvSpPr>
        <p:spPr>
          <a:xfrm>
            <a:off x="5797367" y="4195266"/>
            <a:ext cx="2393844" cy="339591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Heatsink (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nhôm</a:t>
            </a:r>
            <a:r>
              <a:rPr lang="en-US" dirty="0"/>
              <a:t>)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5798752" y="4760333"/>
            <a:ext cx="2393845" cy="380984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Bọc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vít</a:t>
            </a:r>
            <a:r>
              <a:rPr lang="en-US" dirty="0" smtClean="0"/>
              <a:t> tai </a:t>
            </a:r>
            <a:r>
              <a:rPr lang="en-US" dirty="0" err="1" smtClean="0"/>
              <a:t>treo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>
            <a:off x="5801291" y="5252679"/>
            <a:ext cx="2393845" cy="319119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20" name="Round Single Corner Rectangle 19"/>
          <p:cNvSpPr/>
          <p:nvPr/>
        </p:nvSpPr>
        <p:spPr>
          <a:xfrm>
            <a:off x="5798753" y="5647488"/>
            <a:ext cx="2393844" cy="320280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Tai </a:t>
            </a:r>
            <a:r>
              <a:rPr lang="en-US" dirty="0" err="1" smtClean="0"/>
              <a:t>treo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endParaRPr lang="en-US" dirty="0"/>
          </a:p>
        </p:txBody>
      </p:sp>
      <p:sp>
        <p:nvSpPr>
          <p:cNvPr id="21" name="Round Single Corner Rectangle 20"/>
          <p:cNvSpPr/>
          <p:nvPr/>
        </p:nvSpPr>
        <p:spPr>
          <a:xfrm>
            <a:off x="5798752" y="3386620"/>
            <a:ext cx="1606731" cy="346773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Gá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kính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114886"/>
            <a:ext cx="5321299" cy="877891"/>
          </a:xfrm>
        </p:spPr>
        <p:txBody>
          <a:bodyPr/>
          <a:lstStyle/>
          <a:p>
            <a:pPr algn="ctr"/>
            <a:r>
              <a:rPr lang="en-US" dirty="0" smtClean="0"/>
              <a:t>1.MODULE LED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708781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2" b="28572"/>
          <a:stretch/>
        </p:blipFill>
        <p:spPr>
          <a:xfrm>
            <a:off x="639703" y="1937146"/>
            <a:ext cx="3166467" cy="2913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8674" y="1136469"/>
            <a:ext cx="48661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Module led </a:t>
            </a:r>
            <a:r>
              <a:rPr lang="en-US" sz="2000" b="1" dirty="0" err="1" smtClean="0"/>
              <a:t>rời</a:t>
            </a:r>
            <a:r>
              <a:rPr lang="en-US" sz="2000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LED SAMSUNG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PCB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nhôm</a:t>
            </a:r>
            <a:r>
              <a:rPr lang="en-US" sz="2000" dirty="0" smtClean="0"/>
              <a:t> : </a:t>
            </a:r>
            <a:r>
              <a:rPr lang="en-US" sz="2000" dirty="0" err="1" smtClean="0"/>
              <a:t>tản</a:t>
            </a:r>
            <a:r>
              <a:rPr lang="en-US" sz="2000" dirty="0" smtClean="0"/>
              <a:t> </a:t>
            </a:r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tốt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đèn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điểm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lưu</a:t>
            </a:r>
            <a:r>
              <a:rPr lang="en-US" sz="2000" dirty="0" smtClean="0">
                <a:solidFill>
                  <a:srgbClr val="FF0000"/>
                </a:solidFill>
              </a:rPr>
              <a:t> ý 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module led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HSTK :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chip led,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led,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pcb</a:t>
            </a:r>
            <a:r>
              <a:rPr lang="en-US" sz="2000" dirty="0" smtClean="0"/>
              <a:t> led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Chip LED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nứt,vỡ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dị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silicon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Mối</a:t>
            </a:r>
            <a:r>
              <a:rPr lang="en-US" sz="2000" dirty="0" smtClean="0"/>
              <a:t> </a:t>
            </a:r>
            <a:r>
              <a:rPr lang="en-US" sz="2000" dirty="0" err="1" smtClean="0"/>
              <a:t>hàn</a:t>
            </a:r>
            <a:r>
              <a:rPr lang="en-US" sz="2000" dirty="0" smtClean="0"/>
              <a:t> chip led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thiếc,ngấu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chân</a:t>
            </a:r>
            <a:r>
              <a:rPr lang="en-US" sz="2000" dirty="0" smtClean="0"/>
              <a:t> chip led,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rây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</a:t>
            </a:r>
            <a:r>
              <a:rPr lang="en-US" sz="2000" dirty="0" smtClean="0"/>
              <a:t> </a:t>
            </a:r>
            <a:r>
              <a:rPr lang="en-US" sz="2000" dirty="0" err="1" smtClean="0"/>
              <a:t>gây</a:t>
            </a:r>
            <a:r>
              <a:rPr lang="en-US" sz="2000" dirty="0" smtClean="0"/>
              <a:t> </a:t>
            </a:r>
            <a:r>
              <a:rPr lang="en-US" sz="2000" dirty="0" err="1" smtClean="0"/>
              <a:t>chập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PCB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xước</a:t>
            </a:r>
            <a:r>
              <a:rPr lang="en-US" sz="2000" dirty="0" smtClean="0"/>
              <a:t> </a:t>
            </a:r>
            <a:r>
              <a:rPr lang="en-US" sz="2000" dirty="0" err="1" smtClean="0"/>
              <a:t>hờ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bụi</a:t>
            </a:r>
            <a:r>
              <a:rPr lang="en-US" sz="2000" dirty="0" smtClean="0"/>
              <a:t> </a:t>
            </a:r>
            <a:r>
              <a:rPr lang="en-US" sz="2000" dirty="0" err="1" smtClean="0"/>
              <a:t>bẩn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dị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pcb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39703" y="4850163"/>
            <a:ext cx="3166467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Module led </a:t>
            </a:r>
            <a:r>
              <a:rPr lang="en-GB" dirty="0" err="1" smtClean="0">
                <a:solidFill>
                  <a:schemeClr val="tx1"/>
                </a:solidFill>
              </a:rPr>
              <a:t>không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tích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hợp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27950"/>
            <a:ext cx="5300087" cy="799514"/>
          </a:xfrm>
        </p:spPr>
        <p:txBody>
          <a:bodyPr/>
          <a:lstStyle/>
          <a:p>
            <a:pPr algn="ctr"/>
            <a:r>
              <a:rPr lang="en-US" dirty="0" smtClean="0"/>
              <a:t>2.DRIVER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6" y="6460115"/>
            <a:ext cx="3656530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8649" y="2852460"/>
            <a:ext cx="3724913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Driver </a:t>
            </a:r>
            <a:r>
              <a:rPr lang="en-GB" dirty="0" err="1" smtClean="0">
                <a:solidFill>
                  <a:schemeClr val="tx1"/>
                </a:solidFill>
              </a:rPr>
              <a:t>nguyên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lý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mạch</a:t>
            </a:r>
            <a:r>
              <a:rPr lang="en-GB" dirty="0" smtClean="0">
                <a:solidFill>
                  <a:schemeClr val="tx1"/>
                </a:solidFill>
              </a:rPr>
              <a:t> Buck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8730" r="13715" b="18381"/>
          <a:stretch/>
        </p:blipFill>
        <p:spPr>
          <a:xfrm>
            <a:off x="4551505" y="1119255"/>
            <a:ext cx="4213672" cy="16981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51505" y="2852459"/>
            <a:ext cx="4213672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Driver </a:t>
            </a:r>
            <a:r>
              <a:rPr lang="en-GB" dirty="0" err="1" smtClean="0">
                <a:solidFill>
                  <a:schemeClr val="tx1"/>
                </a:solidFill>
              </a:rPr>
              <a:t>nguyên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lý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mạch</a:t>
            </a:r>
            <a:r>
              <a:rPr lang="en-GB" dirty="0" smtClean="0">
                <a:solidFill>
                  <a:schemeClr val="tx1"/>
                </a:solidFill>
              </a:rPr>
              <a:t> Boost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9622" r="14143" b="30044"/>
          <a:stretch/>
        </p:blipFill>
        <p:spPr>
          <a:xfrm>
            <a:off x="632282" y="1119255"/>
            <a:ext cx="3721281" cy="1698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49" y="3311261"/>
            <a:ext cx="8227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Driver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đèn</a:t>
            </a:r>
            <a:r>
              <a:rPr lang="en-US" b="1" dirty="0" smtClean="0"/>
              <a:t> Flood </a:t>
            </a:r>
            <a:r>
              <a:rPr lang="en-US" b="1" dirty="0" err="1" smtClean="0"/>
              <a:t>có</a:t>
            </a:r>
            <a:r>
              <a:rPr lang="en-US" b="1" dirty="0" smtClean="0"/>
              <a:t> 2 </a:t>
            </a:r>
            <a:r>
              <a:rPr lang="en-US" b="1" dirty="0" err="1" smtClean="0"/>
              <a:t>loại</a:t>
            </a:r>
            <a:r>
              <a:rPr lang="en-US" b="1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Driver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Buck :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10W, 20W, 30W, 50W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Driver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Boost :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70W, 100W, 150W, 200W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ý 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driver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chủng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driver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nứt</a:t>
            </a:r>
            <a:r>
              <a:rPr lang="en-US" dirty="0" smtClean="0"/>
              <a:t> </a:t>
            </a:r>
            <a:r>
              <a:rPr lang="en-US" dirty="0" err="1" smtClean="0"/>
              <a:t>vỡ</a:t>
            </a:r>
            <a:r>
              <a:rPr lang="en-US" dirty="0" smtClean="0"/>
              <a:t>,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chắc</a:t>
            </a:r>
            <a:r>
              <a:rPr lang="en-US" dirty="0" smtClean="0"/>
              <a:t> </a:t>
            </a:r>
            <a:r>
              <a:rPr lang="en-US" dirty="0" err="1" smtClean="0"/>
              <a:t>chắn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rây</a:t>
            </a:r>
            <a:r>
              <a:rPr lang="en-US" dirty="0" smtClean="0"/>
              <a:t> </a:t>
            </a:r>
            <a:r>
              <a:rPr lang="en-US" dirty="0" err="1" smtClean="0"/>
              <a:t>thiếc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driver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ráp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127949"/>
            <a:ext cx="5352338" cy="943205"/>
          </a:xfrm>
        </p:spPr>
        <p:txBody>
          <a:bodyPr/>
          <a:lstStyle/>
          <a:p>
            <a:pPr algn="ctr"/>
            <a:r>
              <a:rPr lang="en-US" dirty="0" smtClean="0"/>
              <a:t>3.MODULE LED TÍCH HỢP DRIVER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4F-8A37-4094-AA88-697C62DAC37A}" type="datetime1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4715" y="6460115"/>
            <a:ext cx="3852697" cy="324427"/>
          </a:xfrm>
        </p:spPr>
        <p:txBody>
          <a:bodyPr/>
          <a:lstStyle/>
          <a:p>
            <a:r>
              <a:rPr lang="vi-VN" dirty="0" smtClean="0"/>
              <a:t>Thỏa mãn khách hàng - phụng dưỡng khách hàng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7466-30F8-4FE1-A3E0-AC450C8D3A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r="7672" b="23810"/>
          <a:stretch/>
        </p:blipFill>
        <p:spPr>
          <a:xfrm>
            <a:off x="628650" y="1619794"/>
            <a:ext cx="2869338" cy="34355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8651" y="5055326"/>
            <a:ext cx="2869338" cy="33547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Module led </a:t>
            </a:r>
            <a:r>
              <a:rPr lang="en-GB" dirty="0" err="1" smtClean="0">
                <a:solidFill>
                  <a:schemeClr val="tx1"/>
                </a:solidFill>
              </a:rPr>
              <a:t>tích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hợp</a:t>
            </a:r>
            <a:r>
              <a:rPr lang="en-GB" dirty="0" smtClean="0">
                <a:solidFill>
                  <a:schemeClr val="tx1"/>
                </a:solidFill>
              </a:rPr>
              <a:t> Driver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4537" y="1084218"/>
            <a:ext cx="5310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Module led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driver 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Chip led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nguồn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gắn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1 </a:t>
            </a:r>
            <a:r>
              <a:rPr lang="en-US" sz="2000" dirty="0" err="1" smtClean="0"/>
              <a:t>pcb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hàn</a:t>
            </a:r>
            <a:r>
              <a:rPr lang="en-US" sz="2000" dirty="0" smtClean="0"/>
              <a:t> </a:t>
            </a:r>
            <a:r>
              <a:rPr lang="en-US" sz="2000" dirty="0" err="1" smtClean="0"/>
              <a:t>dán</a:t>
            </a:r>
            <a:r>
              <a:rPr lang="en-US" sz="2000" dirty="0" smtClean="0"/>
              <a:t> SMT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đại</a:t>
            </a:r>
            <a:r>
              <a:rPr lang="en-US" sz="2000" dirty="0" smtClean="0"/>
              <a:t> do </a:t>
            </a:r>
            <a:r>
              <a:rPr lang="en-US" sz="2000" dirty="0" err="1" smtClean="0"/>
              <a:t>công</a:t>
            </a:r>
            <a:r>
              <a:rPr lang="en-US" sz="2000" dirty="0" smtClean="0"/>
              <a:t> ty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: 10W , 20W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điểm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lưu</a:t>
            </a:r>
            <a:r>
              <a:rPr lang="en-US" sz="2000" dirty="0" smtClean="0">
                <a:solidFill>
                  <a:srgbClr val="FF0000"/>
                </a:solidFill>
              </a:rPr>
              <a:t> ý 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module led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HSTK :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chip led,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led,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pcb</a:t>
            </a:r>
            <a:r>
              <a:rPr lang="en-US" sz="2000" dirty="0" smtClean="0"/>
              <a:t> led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Chip LED,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nứt,vỡ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Mối</a:t>
            </a:r>
            <a:r>
              <a:rPr lang="en-US" sz="2000" dirty="0" smtClean="0"/>
              <a:t> </a:t>
            </a:r>
            <a:r>
              <a:rPr lang="en-US" sz="2000" dirty="0" err="1" smtClean="0"/>
              <a:t>hàn</a:t>
            </a:r>
            <a:r>
              <a:rPr lang="en-US" sz="2000" dirty="0" smtClean="0"/>
              <a:t> chip led, </a:t>
            </a:r>
            <a:r>
              <a:rPr lang="en-US" sz="2000" dirty="0" err="1" smtClean="0"/>
              <a:t>chân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thiếc,ngấu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chân</a:t>
            </a:r>
            <a:r>
              <a:rPr lang="en-US" sz="2000" dirty="0" smtClean="0"/>
              <a:t> chip led,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rây</a:t>
            </a:r>
            <a:r>
              <a:rPr lang="en-US" sz="2000" dirty="0" smtClean="0"/>
              <a:t> </a:t>
            </a:r>
            <a:r>
              <a:rPr lang="en-US" sz="2000" dirty="0" err="1" smtClean="0"/>
              <a:t>thiếc</a:t>
            </a:r>
            <a:r>
              <a:rPr lang="en-US" sz="2000" dirty="0" smtClean="0"/>
              <a:t> </a:t>
            </a:r>
            <a:r>
              <a:rPr lang="en-US" sz="2000" dirty="0" err="1" smtClean="0"/>
              <a:t>gây</a:t>
            </a:r>
            <a:r>
              <a:rPr lang="en-US" sz="2000" dirty="0" smtClean="0"/>
              <a:t> </a:t>
            </a:r>
            <a:r>
              <a:rPr lang="en-US" sz="2000" dirty="0" err="1" smtClean="0"/>
              <a:t>chập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PCB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xước</a:t>
            </a:r>
            <a:r>
              <a:rPr lang="en-US" sz="2000" dirty="0" smtClean="0"/>
              <a:t> </a:t>
            </a:r>
            <a:r>
              <a:rPr lang="en-US" sz="2000" dirty="0" err="1" smtClean="0"/>
              <a:t>hờ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mạch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bụi</a:t>
            </a:r>
            <a:r>
              <a:rPr lang="en-US" sz="2000" dirty="0" smtClean="0"/>
              <a:t> </a:t>
            </a:r>
            <a:r>
              <a:rPr lang="en-US" sz="2000" dirty="0" err="1" smtClean="0"/>
              <a:t>bẩn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dị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dẫn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pcb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5366"/>
          <a:stretch/>
        </p:blipFill>
        <p:spPr>
          <a:xfrm>
            <a:off x="1" y="78268"/>
            <a:ext cx="1727200" cy="9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19432</TotalTime>
  <Words>3534</Words>
  <Application>Microsoft Office PowerPoint</Application>
  <PresentationFormat>On-screen Show (4:3)</PresentationFormat>
  <Paragraphs>414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Linh Helve</vt:lpstr>
      <vt:lpstr>Office Theme</vt:lpstr>
      <vt:lpstr>QUY TRÌNH CÔNG NGHỆ SẢN SUẤT</vt:lpstr>
      <vt:lpstr>Giới thiệu tổng quát về đèn chiếu pha ( FLOODLIGHT)</vt:lpstr>
      <vt:lpstr>Giới thiệu tổng quát về đèn chiếu pha ( FLOODLIGHT)</vt:lpstr>
      <vt:lpstr>Các Loại sản phẩm Floodlight</vt:lpstr>
      <vt:lpstr>THIẾT KẾ - CẤU TẠO</vt:lpstr>
      <vt:lpstr>Các thành phần chính cấu tạo nên sản phẩm </vt:lpstr>
      <vt:lpstr>1.MODULE LED</vt:lpstr>
      <vt:lpstr>2.DRIVER</vt:lpstr>
      <vt:lpstr>3.MODULE LED TÍCH HỢP DRIVER</vt:lpstr>
      <vt:lpstr>4.HEATSINK (THÂN ĐÈN)</vt:lpstr>
      <vt:lpstr>5.CHAO, KÍNH</vt:lpstr>
      <vt:lpstr>6. Gioăng silicon</vt:lpstr>
      <vt:lpstr>6.SPD</vt:lpstr>
      <vt:lpstr>7.MỠ TẢN NHIỆT </vt:lpstr>
      <vt:lpstr>9.KEO SILICON</vt:lpstr>
      <vt:lpstr>PowerPoint Presentation</vt:lpstr>
      <vt:lpstr>Quy trình lắp ráp sản phẩm</vt:lpstr>
      <vt:lpstr>Công đoạn :In ngày sản xuất lên kính</vt:lpstr>
      <vt:lpstr>LẮP REN KÉP &amp; VAN CÂN BẰNG ÁP SUẤT</vt:lpstr>
      <vt:lpstr>Công đoạn : Lắp nguồn &amp; Bắt dây AC</vt:lpstr>
      <vt:lpstr>Công đoạn : Quét mỡ &amp; đặt LED</vt:lpstr>
      <vt:lpstr>Công đoạn :  Hàn DC LED</vt:lpstr>
      <vt:lpstr>Công đoạn : Bắt Vít Led &amp; Bắt giấy cách điện</vt:lpstr>
      <vt:lpstr>Công đoạn 7: Lắp chao nhôm &amp; bắt dây tiếp địa</vt:lpstr>
      <vt:lpstr>PowerPoint Presentation</vt:lpstr>
      <vt:lpstr>Công đoạn : Bôi keo và lắp gioăng kính</vt:lpstr>
      <vt:lpstr>Công đoạn : LẮP KÍNH</vt:lpstr>
      <vt:lpstr>Công đoạn : Kiểm tra IP</vt:lpstr>
      <vt:lpstr>Công đoạn : Luyện</vt:lpstr>
      <vt:lpstr>Công đoạn : TSL2 &amp; Bao gói</vt:lpstr>
      <vt:lpstr>Công đoạn : TSL2 &amp; Bao gói</vt:lpstr>
      <vt:lpstr>CÁC THÔNG SỐ CÔNG BỐ TRÊN BAO BÌ</vt:lpstr>
      <vt:lpstr>CÁC THÔNG SỐ CÔNG BỐ TRÊN BAO BÌ</vt:lpstr>
      <vt:lpstr>MỘT SỐ LỖI VẬT TƯ THƯỜNG XẢY RA TRONG QUÁ TRÌNH SX</vt:lpstr>
      <vt:lpstr>MỘT SỐ LỖI PHẢN ÁNH VỀ CHẤT LƯỢNG TỪ THỊ TRƯỜNG</vt:lpstr>
      <vt:lpstr>XIN CẢM ƠN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Dao</dc:creator>
  <cp:lastModifiedBy>kcs-led1</cp:lastModifiedBy>
  <cp:revision>1665</cp:revision>
  <cp:lastPrinted>2017-03-26T04:23:05Z</cp:lastPrinted>
  <dcterms:created xsi:type="dcterms:W3CDTF">2015-04-01T08:13:17Z</dcterms:created>
  <dcterms:modified xsi:type="dcterms:W3CDTF">2019-09-10T03:07:45Z</dcterms:modified>
</cp:coreProperties>
</file>