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735750" cy="9866300"/>
  <p:embeddedFontLs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7" roundtripDataSignature="AMtx7mi+RUOwW6t8G74weV/O46C8RZf8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B2F427-295F-40CC-A8CC-F2711AF3113F}">
  <a:tblStyle styleId="{41B2F427-295F-40CC-A8CC-F2711AF3113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5B0AA8F-4632-4E0F-BDB8-DB8BE1AA786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08" orient="horz"/>
        <p:guide pos="212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anchorCtr="0" anchor="t" bIns="46350" lIns="92725" spcFirstLastPara="1" rIns="92725" wrap="square" tIns="463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7343" y="0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anchorCtr="0" anchor="t" bIns="46350" lIns="92725" spcFirstLastPara="1" rIns="92725" wrap="square" tIns="463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anchorCtr="0" anchor="t" bIns="46350" lIns="92725" spcFirstLastPara="1" rIns="92725" wrap="square" tIns="4635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3672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7343" y="9373672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17343" y="9373672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1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2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3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4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5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5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6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6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7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7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8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7" name="Google Shape;487;p18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8:notes"/>
          <p:cNvSpPr txBox="1"/>
          <p:nvPr>
            <p:ph idx="12" type="sldNum"/>
          </p:nvPr>
        </p:nvSpPr>
        <p:spPr>
          <a:xfrm>
            <a:off x="3817343" y="9373672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/>
          <p:nvPr>
            <p:ph idx="1" type="body"/>
          </p:nvPr>
        </p:nvSpPr>
        <p:spPr>
          <a:xfrm>
            <a:off x="897384" y="4686837"/>
            <a:ext cx="4940996" cy="4438829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:notes"/>
          <p:cNvSpPr/>
          <p:nvPr>
            <p:ph idx="2" type="sldImg"/>
          </p:nvPr>
        </p:nvSpPr>
        <p:spPr>
          <a:xfrm>
            <a:off x="903288" y="741363"/>
            <a:ext cx="492918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sk_biorep_page1IMAGE" id="27" name="Google Shape;2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2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31.png"/><Relationship Id="rId13" Type="http://schemas.openxmlformats.org/officeDocument/2006/relationships/image" Target="../media/image53.jpg"/><Relationship Id="rId1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5" Type="http://schemas.openxmlformats.org/officeDocument/2006/relationships/image" Target="../media/image38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0.jpg"/><Relationship Id="rId10" Type="http://schemas.openxmlformats.org/officeDocument/2006/relationships/image" Target="../media/image31.png"/><Relationship Id="rId13" Type="http://schemas.openxmlformats.org/officeDocument/2006/relationships/image" Target="../media/image51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5" Type="http://schemas.openxmlformats.org/officeDocument/2006/relationships/image" Target="../media/image67.png"/><Relationship Id="rId14" Type="http://schemas.openxmlformats.org/officeDocument/2006/relationships/image" Target="../media/image56.jpg"/><Relationship Id="rId5" Type="http://schemas.openxmlformats.org/officeDocument/2006/relationships/image" Target="../media/image38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jpg"/><Relationship Id="rId4" Type="http://schemas.openxmlformats.org/officeDocument/2006/relationships/image" Target="../media/image64.png"/><Relationship Id="rId5" Type="http://schemas.openxmlformats.org/officeDocument/2006/relationships/image" Target="../media/image63.png"/><Relationship Id="rId6" Type="http://schemas.openxmlformats.org/officeDocument/2006/relationships/image" Target="../media/image58.png"/><Relationship Id="rId7" Type="http://schemas.openxmlformats.org/officeDocument/2006/relationships/image" Target="../media/image55.png"/><Relationship Id="rId8" Type="http://schemas.openxmlformats.org/officeDocument/2006/relationships/image" Target="../media/image54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3" Type="http://schemas.openxmlformats.org/officeDocument/2006/relationships/image" Target="../media/image60.jp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57.jpg"/><Relationship Id="rId9" Type="http://schemas.openxmlformats.org/officeDocument/2006/relationships/image" Target="../media/image27.png"/><Relationship Id="rId15" Type="http://schemas.openxmlformats.org/officeDocument/2006/relationships/image" Target="../media/image59.png"/><Relationship Id="rId14" Type="http://schemas.openxmlformats.org/officeDocument/2006/relationships/image" Target="../media/image62.png"/><Relationship Id="rId16" Type="http://schemas.openxmlformats.org/officeDocument/2006/relationships/image" Target="../media/image73.png"/><Relationship Id="rId5" Type="http://schemas.openxmlformats.org/officeDocument/2006/relationships/image" Target="../media/image64.png"/><Relationship Id="rId6" Type="http://schemas.openxmlformats.org/officeDocument/2006/relationships/image" Target="../media/image61.jp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6.png"/><Relationship Id="rId10" Type="http://schemas.openxmlformats.org/officeDocument/2006/relationships/image" Target="../media/image31.png"/><Relationship Id="rId13" Type="http://schemas.openxmlformats.org/officeDocument/2006/relationships/image" Target="../media/image58.png"/><Relationship Id="rId1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61.jpg"/><Relationship Id="rId9" Type="http://schemas.openxmlformats.org/officeDocument/2006/relationships/image" Target="../media/image29.png"/><Relationship Id="rId15" Type="http://schemas.openxmlformats.org/officeDocument/2006/relationships/image" Target="../media/image54.png"/><Relationship Id="rId14" Type="http://schemas.openxmlformats.org/officeDocument/2006/relationships/image" Target="../media/image55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5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5.png"/><Relationship Id="rId10" Type="http://schemas.openxmlformats.org/officeDocument/2006/relationships/image" Target="../media/image31.png"/><Relationship Id="rId13" Type="http://schemas.openxmlformats.org/officeDocument/2006/relationships/image" Target="../media/image68.jpg"/><Relationship Id="rId1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61.jpg"/><Relationship Id="rId9" Type="http://schemas.openxmlformats.org/officeDocument/2006/relationships/image" Target="../media/image29.png"/><Relationship Id="rId15" Type="http://schemas.openxmlformats.org/officeDocument/2006/relationships/image" Target="../media/image72.jpg"/><Relationship Id="rId14" Type="http://schemas.openxmlformats.org/officeDocument/2006/relationships/image" Target="../media/image71.jp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0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2.jpg"/><Relationship Id="rId7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29.png"/><Relationship Id="rId13" Type="http://schemas.openxmlformats.org/officeDocument/2006/relationships/image" Target="../media/image13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Relationship Id="rId14" Type="http://schemas.openxmlformats.org/officeDocument/2006/relationships/image" Target="../media/image33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39.png"/><Relationship Id="rId13" Type="http://schemas.openxmlformats.org/officeDocument/2006/relationships/image" Target="../media/image27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7.png"/><Relationship Id="rId15" Type="http://schemas.openxmlformats.org/officeDocument/2006/relationships/image" Target="../media/image32.png"/><Relationship Id="rId14" Type="http://schemas.openxmlformats.org/officeDocument/2006/relationships/image" Target="../media/image28.png"/><Relationship Id="rId17" Type="http://schemas.openxmlformats.org/officeDocument/2006/relationships/image" Target="../media/image31.png"/><Relationship Id="rId16" Type="http://schemas.openxmlformats.org/officeDocument/2006/relationships/image" Target="../media/image29.png"/><Relationship Id="rId5" Type="http://schemas.openxmlformats.org/officeDocument/2006/relationships/image" Target="../media/image14.png"/><Relationship Id="rId6" Type="http://schemas.openxmlformats.org/officeDocument/2006/relationships/image" Target="../media/image37.png"/><Relationship Id="rId7" Type="http://schemas.openxmlformats.org/officeDocument/2006/relationships/image" Target="../media/image36.png"/><Relationship Id="rId8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3" Type="http://schemas.openxmlformats.org/officeDocument/2006/relationships/image" Target="../media/image40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42.png"/><Relationship Id="rId9" Type="http://schemas.openxmlformats.org/officeDocument/2006/relationships/image" Target="../media/image26.png"/><Relationship Id="rId15" Type="http://schemas.openxmlformats.org/officeDocument/2006/relationships/image" Target="../media/image31.png"/><Relationship Id="rId14" Type="http://schemas.openxmlformats.org/officeDocument/2006/relationships/image" Target="../media/image29.png"/><Relationship Id="rId16" Type="http://schemas.openxmlformats.org/officeDocument/2006/relationships/image" Target="../media/image25.png"/><Relationship Id="rId5" Type="http://schemas.openxmlformats.org/officeDocument/2006/relationships/image" Target="../media/image44.png"/><Relationship Id="rId6" Type="http://schemas.openxmlformats.org/officeDocument/2006/relationships/image" Target="../media/image43.png"/><Relationship Id="rId7" Type="http://schemas.openxmlformats.org/officeDocument/2006/relationships/image" Target="../media/image45.png"/><Relationship Id="rId8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Relationship Id="rId15" Type="http://schemas.openxmlformats.org/officeDocument/2006/relationships/image" Target="../media/image29.png"/><Relationship Id="rId14" Type="http://schemas.openxmlformats.org/officeDocument/2006/relationships/image" Target="../media/image32.png"/><Relationship Id="rId16" Type="http://schemas.openxmlformats.org/officeDocument/2006/relationships/image" Target="../media/image31.png"/><Relationship Id="rId5" Type="http://schemas.openxmlformats.org/officeDocument/2006/relationships/image" Target="../media/image41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"/>
          <p:cNvGrpSpPr/>
          <p:nvPr/>
        </p:nvGrpSpPr>
        <p:grpSpPr>
          <a:xfrm>
            <a:off x="600304" y="5959511"/>
            <a:ext cx="8029327" cy="849720"/>
            <a:chOff x="353165" y="5745323"/>
            <a:chExt cx="8029327" cy="849720"/>
          </a:xfrm>
        </p:grpSpPr>
        <p:pic>
          <p:nvPicPr>
            <p:cNvPr id="91" name="Google Shape;9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3165" y="5900044"/>
              <a:ext cx="1186743" cy="69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19821" y="5860604"/>
              <a:ext cx="670210" cy="66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21341" y="5871535"/>
              <a:ext cx="606871" cy="609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11999" y="5745323"/>
              <a:ext cx="1371229" cy="779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38158" y="5915379"/>
              <a:ext cx="654854" cy="609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12090" y="5872405"/>
              <a:ext cx="389690" cy="609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THINK1\Desktop\12.PNG" id="97" name="Google Shape;97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673656" y="5914844"/>
              <a:ext cx="625672" cy="564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747773" y="5829462"/>
              <a:ext cx="634719" cy="654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930142" y="5900044"/>
              <a:ext cx="572062" cy="5849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" name="Google Shape;100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589117" y="2245741"/>
            <a:ext cx="6047214" cy="19391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"/>
          <p:cNvSpPr txBox="1"/>
          <p:nvPr>
            <p:ph type="title"/>
          </p:nvPr>
        </p:nvSpPr>
        <p:spPr>
          <a:xfrm>
            <a:off x="457200" y="274638"/>
            <a:ext cx="8254538" cy="11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Arial"/>
              <a:buNone/>
            </a:pPr>
            <a:r>
              <a:rPr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LED BATTEN LIGHT</a:t>
            </a:r>
            <a:endParaRPr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2" name="Google Shape;31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0021" y="1794870"/>
            <a:ext cx="6030172" cy="324264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18" name="Google Shape;318;p11"/>
          <p:cNvGrpSpPr/>
          <p:nvPr/>
        </p:nvGrpSpPr>
        <p:grpSpPr>
          <a:xfrm>
            <a:off x="153868" y="214930"/>
            <a:ext cx="8825246" cy="415155"/>
            <a:chOff x="153868" y="214930"/>
            <a:chExt cx="8825246" cy="415155"/>
          </a:xfrm>
        </p:grpSpPr>
        <p:sp>
          <p:nvSpPr>
            <p:cNvPr id="319" name="Google Shape;319;p11"/>
            <p:cNvSpPr txBox="1"/>
            <p:nvPr/>
          </p:nvSpPr>
          <p:spPr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59BFF"/>
                  </a:solidFill>
                  <a:latin typeface="Arial"/>
                  <a:ea typeface="Arial"/>
                  <a:cs typeface="Arial"/>
                  <a:sym typeface="Arial"/>
                </a:rPr>
                <a:t>7. LED Batten light</a:t>
              </a:r>
              <a:endParaRPr/>
            </a:p>
          </p:txBody>
        </p:sp>
        <p:pic>
          <p:nvPicPr>
            <p:cNvPr id="320" name="Google Shape;32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1" name="Google Shape;321;p11"/>
            <p:cNvCxnSpPr/>
            <p:nvPr/>
          </p:nvCxnSpPr>
          <p:spPr>
            <a:xfrm>
              <a:off x="153868" y="630085"/>
              <a:ext cx="880917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22" name="Google Shape;322;p11"/>
          <p:cNvSpPr/>
          <p:nvPr/>
        </p:nvSpPr>
        <p:spPr>
          <a:xfrm>
            <a:off x="104886" y="3947817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lang="en-US" sz="14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p11"/>
          <p:cNvGrpSpPr/>
          <p:nvPr/>
        </p:nvGrpSpPr>
        <p:grpSpPr>
          <a:xfrm>
            <a:off x="153868" y="6431113"/>
            <a:ext cx="2140445" cy="293299"/>
            <a:chOff x="153868" y="6008075"/>
            <a:chExt cx="5227706" cy="716338"/>
          </a:xfrm>
        </p:grpSpPr>
        <p:grpSp>
          <p:nvGrpSpPr>
            <p:cNvPr id="324" name="Google Shape;324;p11"/>
            <p:cNvGrpSpPr/>
            <p:nvPr/>
          </p:nvGrpSpPr>
          <p:grpSpPr>
            <a:xfrm>
              <a:off x="153868" y="6008075"/>
              <a:ext cx="3824438" cy="716338"/>
              <a:chOff x="4679377" y="5983361"/>
              <a:chExt cx="3824438" cy="716338"/>
            </a:xfrm>
          </p:grpSpPr>
          <p:pic>
            <p:nvPicPr>
              <p:cNvPr id="325" name="Google Shape;325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211259" y="5983361"/>
                <a:ext cx="751112" cy="7163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692883" y="5996436"/>
                <a:ext cx="810932" cy="6901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7" name="Google Shape;327;p1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017867" y="5996436"/>
                <a:ext cx="675016" cy="6901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8" name="Google Shape;328;p1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465811" y="5983361"/>
                <a:ext cx="683620" cy="7163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9" name="Google Shape;329;p11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4679377" y="5998940"/>
                <a:ext cx="704334" cy="7007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0" name="Google Shape;330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704192" y="6043699"/>
              <a:ext cx="677382" cy="667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981022" y="6082225"/>
              <a:ext cx="673351" cy="593612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32" name="Google Shape;332;p11"/>
          <p:cNvGraphicFramePr/>
          <p:nvPr/>
        </p:nvGraphicFramePr>
        <p:xfrm>
          <a:off x="163729" y="4295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{41B2F427-295F-40CC-A8CC-F2711AF3113F}</a:tableStyleId>
              </a:tblPr>
              <a:tblGrid>
                <a:gridCol w="676525"/>
                <a:gridCol w="1268625"/>
                <a:gridCol w="790825"/>
                <a:gridCol w="601350"/>
                <a:gridCol w="733175"/>
                <a:gridCol w="749650"/>
                <a:gridCol w="617850"/>
                <a:gridCol w="749650"/>
                <a:gridCol w="617850"/>
                <a:gridCol w="609600"/>
                <a:gridCol w="691975"/>
                <a:gridCol w="716700"/>
              </a:tblGrid>
              <a:tr h="2993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Wattage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Luminous </a:t>
                      </a: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Material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Beam angle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LED chip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Lifetime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350">
                <a:tc vMerge="1"/>
                <a:tc vMerge="1"/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Housing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Cover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</a:tr>
              <a:tr h="363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L600xW60xH45mm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220V/60Hz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2200 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 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3000K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6500K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Aluminium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Samsung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40W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L1200xW60xH45mm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220V/60Hz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4400 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 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Aluminium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Samsung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50W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L1200xW60xH45mm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220V/60Hz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5500 lm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 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Aluminium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Samsung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60W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L1200xW60xH45mm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220V/60Hz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6600 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 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Aluminium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Samsung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33" name="Google Shape;333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477892" y="1940491"/>
            <a:ext cx="3509589" cy="224180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1"/>
          <p:cNvSpPr txBox="1"/>
          <p:nvPr/>
        </p:nvSpPr>
        <p:spPr>
          <a:xfrm>
            <a:off x="153868" y="2641019"/>
            <a:ext cx="4832874" cy="103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r>
              <a:rPr b="1" lang="en-US" sz="14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Low power consumption, saving more than 50% of energy compared to existing fluorescent luminaires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Uniform spread of light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5263485" y="798508"/>
            <a:ext cx="3880515" cy="8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200"/>
              <a:buFont typeface="Noto Sans Symbols"/>
              <a:buChar char="❑"/>
            </a:pPr>
            <a:r>
              <a:rPr b="1" lang="en-US" sz="12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  <a:r>
              <a:rPr b="1" lang="en-US" sz="12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Parking lot, subway, commercial lighting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Apartment entrance, hallway lighting, indoor lighting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Warehouse, factory, gymnasium, etc. lighting</a:t>
            </a:r>
            <a:endParaRPr/>
          </a:p>
        </p:txBody>
      </p:sp>
      <p:pic>
        <p:nvPicPr>
          <p:cNvPr id="336" name="Google Shape;336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1919" y="664339"/>
            <a:ext cx="3211238" cy="1726799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id="337" name="Google Shape;337;p11"/>
          <p:cNvPicPr preferRelativeResize="0"/>
          <p:nvPr/>
        </p:nvPicPr>
        <p:blipFill rotWithShape="1">
          <a:blip r:embed="rId13">
            <a:alphaModFix/>
          </a:blip>
          <a:srcRect b="31151" l="0" r="3938" t="4483"/>
          <a:stretch/>
        </p:blipFill>
        <p:spPr>
          <a:xfrm>
            <a:off x="3421418" y="712695"/>
            <a:ext cx="1828788" cy="163379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43" name="Google Shape;343;p12"/>
          <p:cNvGrpSpPr/>
          <p:nvPr/>
        </p:nvGrpSpPr>
        <p:grpSpPr>
          <a:xfrm>
            <a:off x="153868" y="214930"/>
            <a:ext cx="8825246" cy="415155"/>
            <a:chOff x="153868" y="214930"/>
            <a:chExt cx="8825246" cy="415155"/>
          </a:xfrm>
        </p:grpSpPr>
        <p:sp>
          <p:nvSpPr>
            <p:cNvPr id="344" name="Google Shape;344;p12"/>
            <p:cNvSpPr txBox="1"/>
            <p:nvPr/>
          </p:nvSpPr>
          <p:spPr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59BFF"/>
                  </a:solidFill>
                  <a:latin typeface="Arial"/>
                  <a:ea typeface="Arial"/>
                  <a:cs typeface="Arial"/>
                  <a:sym typeface="Arial"/>
                </a:rPr>
                <a:t>8. LED Batten light (PIR sensor/ Light sensor)</a:t>
              </a:r>
              <a:endParaRPr b="1" sz="1800">
                <a:solidFill>
                  <a:srgbClr val="159B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5" name="Google Shape;34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6" name="Google Shape;346;p12"/>
            <p:cNvCxnSpPr/>
            <p:nvPr/>
          </p:nvCxnSpPr>
          <p:spPr>
            <a:xfrm>
              <a:off x="153868" y="630085"/>
              <a:ext cx="880917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47" name="Google Shape;347;p12"/>
          <p:cNvSpPr/>
          <p:nvPr/>
        </p:nvSpPr>
        <p:spPr>
          <a:xfrm>
            <a:off x="100660" y="3893116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lang="en-US" sz="14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12"/>
          <p:cNvGrpSpPr/>
          <p:nvPr/>
        </p:nvGrpSpPr>
        <p:grpSpPr>
          <a:xfrm>
            <a:off x="153868" y="6263669"/>
            <a:ext cx="3362416" cy="460743"/>
            <a:chOff x="153868" y="6008075"/>
            <a:chExt cx="5227706" cy="716338"/>
          </a:xfrm>
        </p:grpSpPr>
        <p:grpSp>
          <p:nvGrpSpPr>
            <p:cNvPr id="349" name="Google Shape;349;p12"/>
            <p:cNvGrpSpPr/>
            <p:nvPr/>
          </p:nvGrpSpPr>
          <p:grpSpPr>
            <a:xfrm>
              <a:off x="153868" y="6008075"/>
              <a:ext cx="3824438" cy="716338"/>
              <a:chOff x="4679377" y="5983361"/>
              <a:chExt cx="3824438" cy="716338"/>
            </a:xfrm>
          </p:grpSpPr>
          <p:pic>
            <p:nvPicPr>
              <p:cNvPr id="350" name="Google Shape;350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211259" y="5983361"/>
                <a:ext cx="751112" cy="7163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1" name="Google Shape;351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692883" y="5996436"/>
                <a:ext cx="810932" cy="6901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2" name="Google Shape;352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017867" y="5996436"/>
                <a:ext cx="675016" cy="6901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3" name="Google Shape;353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465811" y="5983361"/>
                <a:ext cx="683620" cy="7163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4" name="Google Shape;354;p1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4679377" y="5998940"/>
                <a:ext cx="704334" cy="7007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5" name="Google Shape;355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704192" y="6043699"/>
              <a:ext cx="677382" cy="667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981022" y="6082225"/>
              <a:ext cx="673351" cy="593612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57" name="Google Shape;357;p12"/>
          <p:cNvGraphicFramePr/>
          <p:nvPr/>
        </p:nvGraphicFramePr>
        <p:xfrm>
          <a:off x="155362" y="42719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{41B2F427-295F-40CC-A8CC-F2711AF3113F}</a:tableStyleId>
              </a:tblPr>
              <a:tblGrid>
                <a:gridCol w="676525"/>
                <a:gridCol w="1268625"/>
                <a:gridCol w="790825"/>
                <a:gridCol w="601350"/>
                <a:gridCol w="733175"/>
                <a:gridCol w="749650"/>
                <a:gridCol w="617850"/>
                <a:gridCol w="749650"/>
                <a:gridCol w="617850"/>
                <a:gridCol w="568400"/>
                <a:gridCol w="667275"/>
                <a:gridCol w="782600"/>
              </a:tblGrid>
              <a:tr h="2799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Wattage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 (lm)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Luminous </a:t>
                      </a: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 (lm/W)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Material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Beam angle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LED chip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Lifetime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900">
                <a:tc vMerge="1"/>
                <a:tc vMerge="1"/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Housing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Cover</a:t>
                      </a:r>
                      <a:endParaRPr b="0"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</a:tr>
              <a:tr h="339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L600xW60xH45mm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220V/60Hz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2200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3000K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6500K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Aluminium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Samsung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40W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L1200xW60xH45mm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220V/60Hz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4400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Aluminium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Samsung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50W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L1200xW60xH45mm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220V/60Hz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5500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Aluminium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Samsung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60W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L1200xW60xH45mm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220V/60Hz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6600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Aluminium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Samsung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8" name="Google Shape;358;p12"/>
          <p:cNvSpPr/>
          <p:nvPr/>
        </p:nvSpPr>
        <p:spPr>
          <a:xfrm>
            <a:off x="1223462" y="1631343"/>
            <a:ext cx="472207" cy="453813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23459" y="2743918"/>
            <a:ext cx="393628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100"/>
              <a:buFont typeface="Noto Sans Symbols"/>
              <a:buChar char="❑"/>
            </a:pPr>
            <a:r>
              <a:rPr b="1" lang="en-US" sz="11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Features:</a:t>
            </a:r>
            <a:endParaRPr b="1" sz="1100" u="sng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Sensing method: PIR Sensor + Light Sensor</a:t>
            </a:r>
            <a:endParaRPr/>
          </a:p>
          <a:p>
            <a:pPr indent="-171450" lvl="0" marL="171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Sensing distance: 3-5m</a:t>
            </a:r>
            <a:endParaRPr/>
          </a:p>
          <a:p>
            <a:pPr indent="-171450" lvl="0" marL="171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Sensing angle: 90 degree</a:t>
            </a:r>
            <a:endParaRPr/>
          </a:p>
          <a:p>
            <a:pPr indent="-171450" lvl="0" marL="171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Sensing duration: 30s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p12"/>
          <p:cNvGrpSpPr/>
          <p:nvPr/>
        </p:nvGrpSpPr>
        <p:grpSpPr>
          <a:xfrm>
            <a:off x="100660" y="669221"/>
            <a:ext cx="2680640" cy="1862997"/>
            <a:chOff x="100660" y="669220"/>
            <a:chExt cx="3170180" cy="2203219"/>
          </a:xfrm>
        </p:grpSpPr>
        <p:pic>
          <p:nvPicPr>
            <p:cNvPr id="361" name="Google Shape;361;p12"/>
            <p:cNvPicPr preferRelativeResize="0"/>
            <p:nvPr/>
          </p:nvPicPr>
          <p:blipFill rotWithShape="1">
            <a:blip r:embed="rId11">
              <a:alphaModFix/>
            </a:blip>
            <a:srcRect b="36454" l="0" r="2396" t="0"/>
            <a:stretch/>
          </p:blipFill>
          <p:spPr>
            <a:xfrm>
              <a:off x="100660" y="669220"/>
              <a:ext cx="3170180" cy="220321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2" name="Google Shape;362;p12"/>
            <p:cNvGrpSpPr/>
            <p:nvPr/>
          </p:nvGrpSpPr>
          <p:grpSpPr>
            <a:xfrm>
              <a:off x="539591" y="1105593"/>
              <a:ext cx="2731249" cy="1766846"/>
              <a:chOff x="4165373" y="1039711"/>
              <a:chExt cx="2731249" cy="1766846"/>
            </a:xfrm>
          </p:grpSpPr>
          <p:sp>
            <p:nvSpPr>
              <p:cNvPr id="363" name="Google Shape;363;p12"/>
              <p:cNvSpPr/>
              <p:nvPr/>
            </p:nvSpPr>
            <p:spPr>
              <a:xfrm>
                <a:off x="5610513" y="1735751"/>
                <a:ext cx="121438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Sensor</a:t>
                </a:r>
                <a:endParaRPr/>
              </a:p>
            </p:txBody>
          </p:sp>
          <p:grpSp>
            <p:nvGrpSpPr>
              <p:cNvPr id="364" name="Google Shape;364;p12"/>
              <p:cNvGrpSpPr/>
              <p:nvPr/>
            </p:nvGrpSpPr>
            <p:grpSpPr>
              <a:xfrm>
                <a:off x="5461711" y="1972497"/>
                <a:ext cx="1434911" cy="834060"/>
                <a:chOff x="5461711" y="1972497"/>
                <a:chExt cx="1434911" cy="834060"/>
              </a:xfrm>
            </p:grpSpPr>
            <p:pic>
              <p:nvPicPr>
                <p:cNvPr id="365" name="Google Shape;365;p1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5524851" y="2058519"/>
                  <a:ext cx="818545" cy="6916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6" name="Google Shape;366;p12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6348546" y="2064035"/>
                  <a:ext cx="548076" cy="6916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67" name="Google Shape;367;p12"/>
                <p:cNvSpPr/>
                <p:nvPr/>
              </p:nvSpPr>
              <p:spPr>
                <a:xfrm>
                  <a:off x="5461711" y="1972497"/>
                  <a:ext cx="1434911" cy="834060"/>
                </a:xfrm>
                <a:prstGeom prst="wedgeRectCallout">
                  <a:avLst>
                    <a:gd fmla="val -93730" name="adj1"/>
                    <a:gd fmla="val -79064" name="adj2"/>
                  </a:avLst>
                </a:prstGeom>
                <a:noFill/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368" name="Google Shape;368;p12"/>
              <p:cNvSpPr/>
              <p:nvPr/>
            </p:nvSpPr>
            <p:spPr>
              <a:xfrm>
                <a:off x="4165373" y="1039711"/>
                <a:ext cx="683871" cy="732679"/>
              </a:xfrm>
              <a:prstGeom prst="ellipse">
                <a:avLst/>
              </a:prstGeom>
              <a:noFill/>
              <a:ln cap="flat" cmpd="sng" w="9525">
                <a:solidFill>
                  <a:srgbClr val="FF0000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pic>
        <p:nvPicPr>
          <p:cNvPr id="369" name="Google Shape;369;p12"/>
          <p:cNvPicPr preferRelativeResize="0"/>
          <p:nvPr/>
        </p:nvPicPr>
        <p:blipFill rotWithShape="1">
          <a:blip r:embed="rId14">
            <a:alphaModFix/>
          </a:blip>
          <a:srcRect b="0" l="29369" r="0" t="1860"/>
          <a:stretch/>
        </p:blipFill>
        <p:spPr>
          <a:xfrm>
            <a:off x="2893896" y="676755"/>
            <a:ext cx="2493109" cy="203272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370" name="Google Shape;370;p12"/>
          <p:cNvSpPr/>
          <p:nvPr/>
        </p:nvSpPr>
        <p:spPr>
          <a:xfrm>
            <a:off x="3780946" y="2683132"/>
            <a:ext cx="1462317" cy="343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Sensing range</a:t>
            </a:r>
            <a:endParaRPr b="1" sz="1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2"/>
          <p:cNvSpPr txBox="1"/>
          <p:nvPr/>
        </p:nvSpPr>
        <p:spPr>
          <a:xfrm>
            <a:off x="5577182" y="805151"/>
            <a:ext cx="3401932" cy="98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100"/>
              <a:buFont typeface="Noto Sans Symbols"/>
              <a:buChar char="❑"/>
            </a:pPr>
            <a:r>
              <a:rPr b="1" lang="en-US" sz="11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  <a:r>
              <a:rPr b="1" lang="en-US" sz="11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Parking lot, subway, commercial lighting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Apartment entrance, hallway lighting, indoor lighting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Warehouse, factory, gymnasium, etc. lighting</a:t>
            </a:r>
            <a:endParaRPr/>
          </a:p>
        </p:txBody>
      </p:sp>
      <p:pic>
        <p:nvPicPr>
          <p:cNvPr id="372" name="Google Shape;372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63489" y="1995056"/>
            <a:ext cx="3299549" cy="18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LED High Bay UFO</a:t>
            </a:r>
            <a:endParaRPr/>
          </a:p>
        </p:txBody>
      </p:sp>
      <p:sp>
        <p:nvSpPr>
          <p:cNvPr id="378" name="Google Shape;37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9" name="Google Shape;379;p13"/>
          <p:cNvGrpSpPr/>
          <p:nvPr/>
        </p:nvGrpSpPr>
        <p:grpSpPr>
          <a:xfrm>
            <a:off x="2013666" y="1460782"/>
            <a:ext cx="4869273" cy="2182791"/>
            <a:chOff x="317944" y="748319"/>
            <a:chExt cx="3239177" cy="1452054"/>
          </a:xfrm>
        </p:grpSpPr>
        <p:pic>
          <p:nvPicPr>
            <p:cNvPr id="380" name="Google Shape;380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7944" y="748319"/>
              <a:ext cx="1462424" cy="1452054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pic>
          <p:nvPicPr>
            <p:cNvPr id="381" name="Google Shape;381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19183" y="748319"/>
              <a:ext cx="1637938" cy="1452054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  <a:effectLst>
              <a:reflection blurRad="0" dir="5400000" dist="5000" endA="0" endPos="28000" fadeDir="5400000" kx="0" rotWithShape="0" algn="bl" stA="38000" stPos="0" sy="-100000" ky="0"/>
            </a:effectLst>
          </p:spPr>
        </p:pic>
      </p:grpSp>
      <p:grpSp>
        <p:nvGrpSpPr>
          <p:cNvPr id="382" name="Google Shape;382;p13"/>
          <p:cNvGrpSpPr/>
          <p:nvPr/>
        </p:nvGrpSpPr>
        <p:grpSpPr>
          <a:xfrm>
            <a:off x="1404763" y="4733253"/>
            <a:ext cx="6215237" cy="1353779"/>
            <a:chOff x="337963" y="682854"/>
            <a:chExt cx="6947374" cy="1513250"/>
          </a:xfrm>
        </p:grpSpPr>
        <p:pic>
          <p:nvPicPr>
            <p:cNvPr id="383" name="Google Shape;38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7963" y="682854"/>
              <a:ext cx="1477291" cy="1513250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  <a:effectLst>
              <a:reflection blurRad="0" dir="5400000" dist="5000" endA="0" endPos="28000" fadeDir="5400000" kx="0" rotWithShape="0" algn="bl" stA="38000" stPos="0" sy="-100000" ky="0"/>
            </a:effectLst>
          </p:spPr>
        </p:pic>
        <p:pic>
          <p:nvPicPr>
            <p:cNvPr id="384" name="Google Shape;384;p13"/>
            <p:cNvPicPr preferRelativeResize="0"/>
            <p:nvPr/>
          </p:nvPicPr>
          <p:blipFill rotWithShape="1">
            <a:blip r:embed="rId6">
              <a:alphaModFix/>
            </a:blip>
            <a:srcRect b="12286" l="5525" r="2044" t="12301"/>
            <a:stretch/>
          </p:blipFill>
          <p:spPr>
            <a:xfrm>
              <a:off x="2099708" y="762620"/>
              <a:ext cx="1618878" cy="1353718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  <a:effectLst>
              <a:reflection blurRad="0" dir="5400000" dist="5000" endA="0" endPos="28000" fadeDir="5400000" kx="0" rotWithShape="0" algn="bl" stA="38000" stPos="0" sy="-100000" ky="0"/>
            </a:effectLst>
          </p:spPr>
        </p:pic>
        <p:pic>
          <p:nvPicPr>
            <p:cNvPr id="385" name="Google Shape;385;p13"/>
            <p:cNvPicPr preferRelativeResize="0"/>
            <p:nvPr/>
          </p:nvPicPr>
          <p:blipFill rotWithShape="1">
            <a:blip r:embed="rId7">
              <a:alphaModFix/>
            </a:blip>
            <a:srcRect b="10822" l="3303" r="8136" t="7768"/>
            <a:stretch/>
          </p:blipFill>
          <p:spPr>
            <a:xfrm>
              <a:off x="4003040" y="695431"/>
              <a:ext cx="1469985" cy="1400536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  <a:effectLst>
              <a:reflection blurRad="0" dir="5400000" dist="5000" endA="0" endPos="28000" fadeDir="5400000" kx="0" rotWithShape="0" algn="bl" stA="38000" stPos="0" sy="-100000" ky="0"/>
            </a:effectLst>
          </p:spPr>
        </p:pic>
        <p:pic>
          <p:nvPicPr>
            <p:cNvPr id="386" name="Google Shape;386;p13"/>
            <p:cNvPicPr preferRelativeResize="0"/>
            <p:nvPr/>
          </p:nvPicPr>
          <p:blipFill rotWithShape="1">
            <a:blip r:embed="rId8">
              <a:alphaModFix/>
            </a:blip>
            <a:srcRect b="11653" l="2710" r="5310" t="9427"/>
            <a:stretch/>
          </p:blipFill>
          <p:spPr>
            <a:xfrm>
              <a:off x="5757479" y="720030"/>
              <a:ext cx="1527858" cy="1342663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  <a:effectLst>
              <a:reflection blurRad="0" dir="5400000" dist="5000" endA="0" endPos="28000" fadeDir="5400000" kx="0" rotWithShape="0" algn="bl" stA="38000" stPos="0" sy="-100000" ky="0"/>
            </a:effec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92" name="Google Shape;392;p14"/>
          <p:cNvGrpSpPr/>
          <p:nvPr/>
        </p:nvGrpSpPr>
        <p:grpSpPr>
          <a:xfrm>
            <a:off x="153868" y="214930"/>
            <a:ext cx="8825246" cy="415155"/>
            <a:chOff x="153868" y="214930"/>
            <a:chExt cx="8825246" cy="415155"/>
          </a:xfrm>
        </p:grpSpPr>
        <p:sp>
          <p:nvSpPr>
            <p:cNvPr id="393" name="Google Shape;393;p14"/>
            <p:cNvSpPr txBox="1"/>
            <p:nvPr/>
          </p:nvSpPr>
          <p:spPr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E36C09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rPr>
                <a:t>9. LED High Bay UFO</a:t>
              </a:r>
              <a:endParaRPr b="1" sz="1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4" name="Google Shape;39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5" name="Google Shape;395;p14"/>
            <p:cNvCxnSpPr/>
            <p:nvPr/>
          </p:nvCxnSpPr>
          <p:spPr>
            <a:xfrm>
              <a:off x="153868" y="630085"/>
              <a:ext cx="880917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96" name="Google Shape;396;p14"/>
          <p:cNvSpPr/>
          <p:nvPr/>
        </p:nvSpPr>
        <p:spPr>
          <a:xfrm>
            <a:off x="104065" y="4770274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lang="en-US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397" name="Google Shape;397;p14"/>
          <p:cNvSpPr/>
          <p:nvPr/>
        </p:nvSpPr>
        <p:spPr>
          <a:xfrm>
            <a:off x="4583575" y="963045"/>
            <a:ext cx="4395538" cy="1717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Lamp body: Die-casting aluminum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 design increases heat dissipation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 optical material: high weather resistance.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 65: suitable for outdoor or humid locations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surge protection 6KV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lifetime 50,000 hrs, save maintenance costs</a:t>
            </a:r>
            <a:endParaRPr/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Flicker free</a:t>
            </a:r>
            <a:endParaRPr/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Applicable standards: IEC 60598-1, IEC 62722-2-1, EMC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4"/>
          <p:cNvSpPr/>
          <p:nvPr/>
        </p:nvSpPr>
        <p:spPr>
          <a:xfrm>
            <a:off x="92466" y="2321236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Aplications</a:t>
            </a:r>
            <a:r>
              <a:rPr b="1" lang="en-US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14"/>
          <p:cNvGrpSpPr/>
          <p:nvPr/>
        </p:nvGrpSpPr>
        <p:grpSpPr>
          <a:xfrm>
            <a:off x="317944" y="748319"/>
            <a:ext cx="3140734" cy="1407924"/>
            <a:chOff x="317944" y="748319"/>
            <a:chExt cx="3239177" cy="1452054"/>
          </a:xfrm>
        </p:grpSpPr>
        <p:pic>
          <p:nvPicPr>
            <p:cNvPr id="400" name="Google Shape;40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7944" y="748319"/>
              <a:ext cx="1462424" cy="1452054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pic>
          <p:nvPicPr>
            <p:cNvPr id="401" name="Google Shape;401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19183" y="748319"/>
              <a:ext cx="1637938" cy="1452054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  <a:effectLst>
              <a:reflection blurRad="0" dir="5400000" dist="5000" endA="0" endPos="28000" fadeDir="5400000" kx="0" rotWithShape="0" algn="bl" stA="38000" stPos="0" sy="-100000" ky="0"/>
            </a:effectLst>
          </p:spPr>
        </p:pic>
      </p:grpSp>
      <p:graphicFrame>
        <p:nvGraphicFramePr>
          <p:cNvPr id="402" name="Google Shape;402;p14"/>
          <p:cNvGraphicFramePr/>
          <p:nvPr/>
        </p:nvGraphicFramePr>
        <p:xfrm>
          <a:off x="171113" y="50940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{C5B0AA8F-4632-4E0F-BDB8-DB8BE1AA7861}</a:tableStyleId>
              </a:tblPr>
              <a:tblGrid>
                <a:gridCol w="465350"/>
                <a:gridCol w="1067650"/>
                <a:gridCol w="633150"/>
                <a:gridCol w="993175"/>
                <a:gridCol w="571075"/>
                <a:gridCol w="744875"/>
                <a:gridCol w="757300"/>
                <a:gridCol w="595900"/>
                <a:gridCol w="670400"/>
                <a:gridCol w="744875"/>
                <a:gridCol w="707625"/>
                <a:gridCol w="856625"/>
              </a:tblGrid>
              <a:tr h="43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No.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 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(ΦxH-mm)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Power (W)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Voltage/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Frequency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PF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Lumens (lm)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Efficacy (lm/W)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CRI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CCT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(k)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Weight (kg)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Life time</a:t>
                      </a:r>
                      <a:endParaRPr b="0"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Beam angle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38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330x142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100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100 - 277V/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 50-60Hz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0.95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13000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130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80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3000/5000/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50,000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110°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2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330x142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150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100 - 277V/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 50-60Hz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0.95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19500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130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80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50,000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110°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03" name="Google Shape;403;p14"/>
          <p:cNvGraphicFramePr/>
          <p:nvPr/>
        </p:nvGraphicFramePr>
        <p:xfrm>
          <a:off x="5758543" y="29713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{C5B0AA8F-4632-4E0F-BDB8-DB8BE1AA7861}</a:tableStyleId>
              </a:tblPr>
              <a:tblGrid>
                <a:gridCol w="1028200"/>
                <a:gridCol w="1066625"/>
                <a:gridCol w="1112900"/>
              </a:tblGrid>
              <a:tr h="1965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LED High bay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HID High bay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4921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19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Energy used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200W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9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Energy used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150W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300W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9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130 lm/W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 lm/W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96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Life time (hrs)</a:t>
                      </a:r>
                      <a:endParaRPr sz="10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50,000</a:t>
                      </a:r>
                      <a:endParaRPr sz="10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15,000</a:t>
                      </a:r>
                      <a:endParaRPr sz="10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19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Warranty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 ~ 5 years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years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pSp>
        <p:nvGrpSpPr>
          <p:cNvPr id="404" name="Google Shape;404;p14"/>
          <p:cNvGrpSpPr/>
          <p:nvPr/>
        </p:nvGrpSpPr>
        <p:grpSpPr>
          <a:xfrm>
            <a:off x="92466" y="6375306"/>
            <a:ext cx="3185939" cy="385319"/>
            <a:chOff x="35749" y="6010388"/>
            <a:chExt cx="5507174" cy="714024"/>
          </a:xfrm>
        </p:grpSpPr>
        <p:pic>
          <p:nvPicPr>
            <p:cNvPr descr="Kết quả hình ảnh cho warranty 3 years" id="405" name="Google Shape;405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5749" y="6010388"/>
              <a:ext cx="1126979" cy="702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27832" y="6021149"/>
              <a:ext cx="564779" cy="700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09320" y="6021149"/>
              <a:ext cx="737402" cy="703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615927" y="6021150"/>
              <a:ext cx="675017" cy="690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1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63872" y="6015904"/>
              <a:ext cx="676149" cy="708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1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904629" y="6082224"/>
              <a:ext cx="638294" cy="629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1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37549" y="6082225"/>
              <a:ext cx="673351" cy="5936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2" name="Google Shape;412;p14"/>
          <p:cNvGrpSpPr/>
          <p:nvPr/>
        </p:nvGrpSpPr>
        <p:grpSpPr>
          <a:xfrm>
            <a:off x="7136529" y="3290160"/>
            <a:ext cx="1354329" cy="415234"/>
            <a:chOff x="6184621" y="1598369"/>
            <a:chExt cx="2553161" cy="782794"/>
          </a:xfrm>
        </p:grpSpPr>
        <p:pic>
          <p:nvPicPr>
            <p:cNvPr id="413" name="Google Shape;413;p1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184621" y="1598369"/>
              <a:ext cx="808826" cy="732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1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210525" y="1623232"/>
              <a:ext cx="527257" cy="7579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5" name="Google Shape;415;p14"/>
          <p:cNvSpPr/>
          <p:nvPr/>
        </p:nvSpPr>
        <p:spPr>
          <a:xfrm>
            <a:off x="5607730" y="2622740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Compare</a:t>
            </a:r>
            <a:r>
              <a:rPr b="1" lang="en-US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4"/>
          <p:cNvSpPr/>
          <p:nvPr/>
        </p:nvSpPr>
        <p:spPr>
          <a:xfrm>
            <a:off x="4575113" y="648656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r>
              <a:rPr b="1" lang="en-US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grpSp>
        <p:nvGrpSpPr>
          <p:cNvPr id="417" name="Google Shape;417;p14"/>
          <p:cNvGrpSpPr/>
          <p:nvPr/>
        </p:nvGrpSpPr>
        <p:grpSpPr>
          <a:xfrm>
            <a:off x="317944" y="3073256"/>
            <a:ext cx="4507749" cy="1676609"/>
            <a:chOff x="174949" y="2803294"/>
            <a:chExt cx="5139234" cy="1911483"/>
          </a:xfrm>
        </p:grpSpPr>
        <p:pic>
          <p:nvPicPr>
            <p:cNvPr id="418" name="Google Shape;418;p1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74949" y="2803294"/>
              <a:ext cx="3561661" cy="1911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1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532074" y="2816517"/>
              <a:ext cx="2782109" cy="1893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14"/>
          <p:cNvSpPr/>
          <p:nvPr/>
        </p:nvSpPr>
        <p:spPr>
          <a:xfrm>
            <a:off x="217007" y="2586687"/>
            <a:ext cx="44967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Warehouse, workshop, indoor and outdoor sport stadium, tunnel lighting.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26" name="Google Shape;426;p15"/>
          <p:cNvGrpSpPr/>
          <p:nvPr/>
        </p:nvGrpSpPr>
        <p:grpSpPr>
          <a:xfrm>
            <a:off x="153868" y="214930"/>
            <a:ext cx="8825246" cy="415155"/>
            <a:chOff x="153868" y="214930"/>
            <a:chExt cx="8825246" cy="415155"/>
          </a:xfrm>
        </p:grpSpPr>
        <p:sp>
          <p:nvSpPr>
            <p:cNvPr id="427" name="Google Shape;427;p15"/>
            <p:cNvSpPr txBox="1"/>
            <p:nvPr/>
          </p:nvSpPr>
          <p:spPr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E36C09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rPr>
                <a:t>10. LED High Bay UFO</a:t>
              </a:r>
              <a:endParaRPr b="1" sz="1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8" name="Google Shape;42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9" name="Google Shape;429;p15"/>
            <p:cNvCxnSpPr/>
            <p:nvPr/>
          </p:nvCxnSpPr>
          <p:spPr>
            <a:xfrm>
              <a:off x="153868" y="630085"/>
              <a:ext cx="880917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30" name="Google Shape;430;p15"/>
          <p:cNvSpPr/>
          <p:nvPr/>
        </p:nvSpPr>
        <p:spPr>
          <a:xfrm>
            <a:off x="84679" y="4879435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lang="en-US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431" name="Google Shape;431;p15"/>
          <p:cNvSpPr/>
          <p:nvPr/>
        </p:nvSpPr>
        <p:spPr>
          <a:xfrm>
            <a:off x="209000" y="2868106"/>
            <a:ext cx="4129336" cy="208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Lamp body: Die-casting aluminum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 design increases heat dissipation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 optical material: high weather resistance.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 65: suitable for outdoor or humid locations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surge protection 6KV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lifetime 50,000 hrs, save maintenance costs</a:t>
            </a:r>
            <a:endParaRPr/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Flicker free</a:t>
            </a:r>
            <a:endParaRPr/>
          </a:p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Applicable standards: IEC 60598-1, IEC 62722-2-1, EMC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5"/>
          <p:cNvSpPr/>
          <p:nvPr/>
        </p:nvSpPr>
        <p:spPr>
          <a:xfrm>
            <a:off x="4384636" y="2281090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Aplications</a:t>
            </a:r>
            <a:r>
              <a:rPr b="1" lang="en-US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3" name="Google Shape;433;p15"/>
          <p:cNvGraphicFramePr/>
          <p:nvPr/>
        </p:nvGraphicFramePr>
        <p:xfrm>
          <a:off x="171113" y="52757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{C5B0AA8F-4632-4E0F-BDB8-DB8BE1AA7861}</a:tableStyleId>
              </a:tblPr>
              <a:tblGrid>
                <a:gridCol w="1127225"/>
                <a:gridCol w="668475"/>
                <a:gridCol w="1048575"/>
                <a:gridCol w="602925"/>
                <a:gridCol w="786425"/>
                <a:gridCol w="799525"/>
                <a:gridCol w="466150"/>
                <a:gridCol w="870775"/>
                <a:gridCol w="786425"/>
                <a:gridCol w="747100"/>
                <a:gridCol w="904400"/>
              </a:tblGrid>
              <a:tr h="43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 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(ΦxH-mm)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Power (W)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Voltage/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Frequency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PF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Lumens (lm)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Efficacy (lm/W)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CRI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CCT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(k)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Weight (kg)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Life time</a:t>
                      </a:r>
                      <a:endParaRPr b="0"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Beam angle</a:t>
                      </a:r>
                      <a:endParaRPr sz="10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38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390x160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200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100 - 305V/ 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50-60Hz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0.95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26000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130</a:t>
                      </a:r>
                      <a:endParaRPr b="0" sz="10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80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3000/5000/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4.5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50,000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/>
                        <a:t>110°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434" name="Google Shape;434;p15"/>
          <p:cNvGrpSpPr/>
          <p:nvPr/>
        </p:nvGrpSpPr>
        <p:grpSpPr>
          <a:xfrm>
            <a:off x="92466" y="6375306"/>
            <a:ext cx="3185939" cy="385319"/>
            <a:chOff x="35749" y="6010388"/>
            <a:chExt cx="5507174" cy="714024"/>
          </a:xfrm>
        </p:grpSpPr>
        <p:pic>
          <p:nvPicPr>
            <p:cNvPr descr="Kết quả hình ảnh cho warranty 3 years" id="435" name="Google Shape;435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749" y="6010388"/>
              <a:ext cx="1126979" cy="702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27832" y="6021149"/>
              <a:ext cx="564779" cy="700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09320" y="6021149"/>
              <a:ext cx="737402" cy="703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15927" y="6021150"/>
              <a:ext cx="675017" cy="690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63872" y="6015904"/>
              <a:ext cx="676149" cy="708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904629" y="6082224"/>
              <a:ext cx="638294" cy="629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1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137549" y="6082225"/>
              <a:ext cx="673351" cy="5936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2" name="Google Shape;442;p15"/>
          <p:cNvSpPr/>
          <p:nvPr/>
        </p:nvSpPr>
        <p:spPr>
          <a:xfrm>
            <a:off x="131139" y="2589817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r>
              <a:rPr b="1" lang="en-US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37005" y="3049164"/>
            <a:ext cx="4542108" cy="195018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5"/>
          <p:cNvSpPr/>
          <p:nvPr/>
        </p:nvSpPr>
        <p:spPr>
          <a:xfrm>
            <a:off x="4384636" y="2541938"/>
            <a:ext cx="44967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Warehouse, workshop, indoor and outdoor sport stadium, tunnel lighting.</a:t>
            </a:r>
            <a:endParaRPr/>
          </a:p>
        </p:txBody>
      </p:sp>
      <p:grpSp>
        <p:nvGrpSpPr>
          <p:cNvPr id="445" name="Google Shape;445;p15"/>
          <p:cNvGrpSpPr/>
          <p:nvPr/>
        </p:nvGrpSpPr>
        <p:grpSpPr>
          <a:xfrm>
            <a:off x="330396" y="648275"/>
            <a:ext cx="6215237" cy="1353779"/>
            <a:chOff x="337963" y="682854"/>
            <a:chExt cx="6947374" cy="1513250"/>
          </a:xfrm>
        </p:grpSpPr>
        <p:pic>
          <p:nvPicPr>
            <p:cNvPr id="446" name="Google Shape;446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7963" y="682854"/>
              <a:ext cx="1477291" cy="1513250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  <a:effectLst>
              <a:reflection blurRad="0" dir="5400000" dist="5000" endA="0" endPos="28000" fadeDir="5400000" kx="0" rotWithShape="0" algn="bl" stA="38000" stPos="0" sy="-100000" ky="0"/>
            </a:effectLst>
          </p:spPr>
        </p:pic>
        <p:pic>
          <p:nvPicPr>
            <p:cNvPr id="447" name="Google Shape;447;p15"/>
            <p:cNvPicPr preferRelativeResize="0"/>
            <p:nvPr/>
          </p:nvPicPr>
          <p:blipFill rotWithShape="1">
            <a:blip r:embed="rId13">
              <a:alphaModFix/>
            </a:blip>
            <a:srcRect b="12286" l="5525" r="2044" t="12301"/>
            <a:stretch/>
          </p:blipFill>
          <p:spPr>
            <a:xfrm>
              <a:off x="2099708" y="762620"/>
              <a:ext cx="1618878" cy="1353718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  <a:effectLst>
              <a:reflection blurRad="0" dir="5400000" dist="5000" endA="0" endPos="28000" fadeDir="5400000" kx="0" rotWithShape="0" algn="bl" stA="38000" stPos="0" sy="-100000" ky="0"/>
            </a:effectLst>
          </p:spPr>
        </p:pic>
        <p:pic>
          <p:nvPicPr>
            <p:cNvPr id="448" name="Google Shape;448;p15"/>
            <p:cNvPicPr preferRelativeResize="0"/>
            <p:nvPr/>
          </p:nvPicPr>
          <p:blipFill rotWithShape="1">
            <a:blip r:embed="rId14">
              <a:alphaModFix/>
            </a:blip>
            <a:srcRect b="10822" l="3303" r="8136" t="7768"/>
            <a:stretch/>
          </p:blipFill>
          <p:spPr>
            <a:xfrm>
              <a:off x="4003040" y="695431"/>
              <a:ext cx="1469985" cy="1400536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  <a:effectLst>
              <a:reflection blurRad="0" dir="5400000" dist="5000" endA="0" endPos="28000" fadeDir="5400000" kx="0" rotWithShape="0" algn="bl" stA="38000" stPos="0" sy="-100000" ky="0"/>
            </a:effectLst>
          </p:spPr>
        </p:pic>
        <p:pic>
          <p:nvPicPr>
            <p:cNvPr id="449" name="Google Shape;449;p15"/>
            <p:cNvPicPr preferRelativeResize="0"/>
            <p:nvPr/>
          </p:nvPicPr>
          <p:blipFill rotWithShape="1">
            <a:blip r:embed="rId15">
              <a:alphaModFix/>
            </a:blip>
            <a:srcRect b="11653" l="2710" r="5310" t="9427"/>
            <a:stretch/>
          </p:blipFill>
          <p:spPr>
            <a:xfrm>
              <a:off x="5757479" y="720030"/>
              <a:ext cx="1527858" cy="1342663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  <a:effectLst>
              <a:reflection blurRad="0" dir="5400000" dist="5000" endA="0" endPos="28000" fadeDir="5400000" kx="0" rotWithShape="0" algn="bl" stA="38000" stPos="0" sy="-100000" ky="0"/>
            </a:effec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LED Flood light</a:t>
            </a:r>
            <a:endParaRPr/>
          </a:p>
        </p:txBody>
      </p:sp>
      <p:sp>
        <p:nvSpPr>
          <p:cNvPr id="455" name="Google Shape;45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6" name="Google Shape;4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8385" y="1525708"/>
            <a:ext cx="2812889" cy="314604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7"/>
          <p:cNvGrpSpPr/>
          <p:nvPr/>
        </p:nvGrpSpPr>
        <p:grpSpPr>
          <a:xfrm>
            <a:off x="114035" y="214930"/>
            <a:ext cx="8865079" cy="415155"/>
            <a:chOff x="114035" y="214930"/>
            <a:chExt cx="8865079" cy="415155"/>
          </a:xfrm>
        </p:grpSpPr>
        <p:sp>
          <p:nvSpPr>
            <p:cNvPr id="462" name="Google Shape;462;p17"/>
            <p:cNvSpPr txBox="1"/>
            <p:nvPr/>
          </p:nvSpPr>
          <p:spPr>
            <a:xfrm>
              <a:off x="114035" y="252935"/>
              <a:ext cx="8809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rPr>
                <a:t>11. LED Flood light</a:t>
              </a:r>
              <a:endParaRPr b="1" sz="1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3" name="Google Shape;46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4" name="Google Shape;464;p17"/>
            <p:cNvCxnSpPr/>
            <p:nvPr/>
          </p:nvCxnSpPr>
          <p:spPr>
            <a:xfrm>
              <a:off x="153868" y="630085"/>
              <a:ext cx="880917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65" name="Google Shape;465;p17"/>
          <p:cNvSpPr/>
          <p:nvPr/>
        </p:nvSpPr>
        <p:spPr>
          <a:xfrm>
            <a:off x="244736" y="3162149"/>
            <a:ext cx="4775328" cy="1768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Font typeface="Noto Sans Symbols"/>
              <a:buChar char="❑"/>
            </a:pPr>
            <a:r>
              <a:rPr b="1" lang="en-US" sz="11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Product Feature:</a:t>
            </a:r>
            <a:endParaRPr b="1" sz="11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Noto Sans Symbols"/>
              <a:buChar char="▪"/>
            </a:pPr>
            <a:r>
              <a:rPr b="1" lang="en-US" sz="11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IP 65 </a:t>
            </a:r>
            <a:r>
              <a:rPr lang="en-US" sz="11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protection, suitable for indoor and outdoor use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Adjustable bracket: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270degree adjustable bracket to fit for different direction installation.</a:t>
            </a:r>
            <a:endParaRPr/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Surge protection 10KV</a:t>
            </a:r>
            <a:endParaRPr/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Lifetime: 30,000 (hrs), saving maintenance cost</a:t>
            </a:r>
            <a:endParaRPr/>
          </a:p>
          <a:p>
            <a:pPr indent="-171450" lvl="0" marL="17145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Heatsink: Die-casting aluminum ADC12 </a:t>
            </a:r>
            <a:endParaRPr/>
          </a:p>
          <a:p>
            <a:pPr indent="-171450" lvl="0" marL="17145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 standard: IEC 60598-2-5, EMC</a:t>
            </a:r>
            <a:endParaRPr/>
          </a:p>
        </p:txBody>
      </p:sp>
      <p:sp>
        <p:nvSpPr>
          <p:cNvPr id="466" name="Google Shape;466;p17"/>
          <p:cNvSpPr/>
          <p:nvPr/>
        </p:nvSpPr>
        <p:spPr>
          <a:xfrm>
            <a:off x="5132397" y="702747"/>
            <a:ext cx="3647467" cy="293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❑"/>
            </a:pPr>
            <a:r>
              <a:rPr b="1" lang="en-US" sz="1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  <a:r>
              <a:rPr b="1" lang="en-US" sz="1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467" name="Google Shape;467;p17"/>
          <p:cNvSpPr txBox="1"/>
          <p:nvPr/>
        </p:nvSpPr>
        <p:spPr>
          <a:xfrm>
            <a:off x="5168769" y="1083233"/>
            <a:ext cx="3894022" cy="787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in Suitable for large lighting space like: squares, areas around buildings, public works, gardens, etc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7"/>
          <p:cNvSpPr/>
          <p:nvPr/>
        </p:nvSpPr>
        <p:spPr>
          <a:xfrm>
            <a:off x="1833830" y="288594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69" name="Google Shape;469;p17"/>
          <p:cNvGraphicFramePr/>
          <p:nvPr/>
        </p:nvGraphicFramePr>
        <p:xfrm>
          <a:off x="244736" y="55041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{C5B0AA8F-4632-4E0F-BDB8-DB8BE1AA7861}</a:tableStyleId>
              </a:tblPr>
              <a:tblGrid>
                <a:gridCol w="1067250"/>
                <a:gridCol w="647275"/>
                <a:gridCol w="873300"/>
                <a:gridCol w="535650"/>
                <a:gridCol w="763925"/>
                <a:gridCol w="706050"/>
                <a:gridCol w="840300"/>
                <a:gridCol w="410975"/>
                <a:gridCol w="842475"/>
                <a:gridCol w="698650"/>
                <a:gridCol w="791100"/>
                <a:gridCol w="541325"/>
              </a:tblGrid>
              <a:tr h="41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(W)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(V)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(lm)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(lm/W)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 (K)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 (Ra)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 time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(hour)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Unit price FOB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 CP06L 200W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– 277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3000/5000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400*360*60 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30,000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470" name="Google Shape;470;p17"/>
          <p:cNvGrpSpPr/>
          <p:nvPr/>
        </p:nvGrpSpPr>
        <p:grpSpPr>
          <a:xfrm>
            <a:off x="92466" y="6375306"/>
            <a:ext cx="3185939" cy="385319"/>
            <a:chOff x="35749" y="6010388"/>
            <a:chExt cx="5507174" cy="714024"/>
          </a:xfrm>
        </p:grpSpPr>
        <p:pic>
          <p:nvPicPr>
            <p:cNvPr descr="Kết quả hình ảnh cho warranty 3 years" id="471" name="Google Shape;471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749" y="6010388"/>
              <a:ext cx="1126979" cy="702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27832" y="6021149"/>
              <a:ext cx="564779" cy="700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09320" y="6021149"/>
              <a:ext cx="737402" cy="703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15927" y="6021150"/>
              <a:ext cx="675017" cy="690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63872" y="6015904"/>
              <a:ext cx="676149" cy="708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904629" y="6082224"/>
              <a:ext cx="638294" cy="629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137549" y="6082225"/>
              <a:ext cx="673351" cy="5936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8" name="Google Shape;478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1068" y="702747"/>
            <a:ext cx="1454841" cy="162715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id="479" name="Google Shape;479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117655" y="689038"/>
            <a:ext cx="2462658" cy="204811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17"/>
          <p:cNvSpPr/>
          <p:nvPr/>
        </p:nvSpPr>
        <p:spPr>
          <a:xfrm>
            <a:off x="114035" y="5190065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lang="en-US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grpSp>
        <p:nvGrpSpPr>
          <p:cNvPr id="481" name="Google Shape;481;p17"/>
          <p:cNvGrpSpPr/>
          <p:nvPr/>
        </p:nvGrpSpPr>
        <p:grpSpPr>
          <a:xfrm>
            <a:off x="5069730" y="1982431"/>
            <a:ext cx="3909384" cy="3207635"/>
            <a:chOff x="5069730" y="1982431"/>
            <a:chExt cx="3909384" cy="3207635"/>
          </a:xfrm>
        </p:grpSpPr>
        <p:pic>
          <p:nvPicPr>
            <p:cNvPr descr="Đèn cao áp chiếu sáng sân Golf" id="482" name="Google Shape;482;p1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069730" y="1982431"/>
              <a:ext cx="1929859" cy="1385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lood Light là gì? Ứng dụng thực tế của đèn LED flood light - Vietking" id="483" name="Google Shape;483;p1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016215" y="1982431"/>
              <a:ext cx="1929859" cy="1391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ONAMI Stadium - PES 2020 All Stadiums - Pro Evolution Soccer 2020  eFootball Database" id="484" name="Google Shape;484;p17"/>
            <p:cNvPicPr preferRelativeResize="0"/>
            <p:nvPr/>
          </p:nvPicPr>
          <p:blipFill rotWithShape="1">
            <a:blip r:embed="rId15">
              <a:alphaModFix/>
            </a:blip>
            <a:srcRect b="0" l="0" r="-890" t="1408"/>
            <a:stretch/>
          </p:blipFill>
          <p:spPr>
            <a:xfrm>
              <a:off x="5078570" y="3379834"/>
              <a:ext cx="3900544" cy="181023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18"/>
          <p:cNvGrpSpPr/>
          <p:nvPr/>
        </p:nvGrpSpPr>
        <p:grpSpPr>
          <a:xfrm>
            <a:off x="1662022" y="2782848"/>
            <a:ext cx="5995359" cy="1307501"/>
            <a:chOff x="1518248" y="3200401"/>
            <a:chExt cx="5995359" cy="1307501"/>
          </a:xfrm>
        </p:grpSpPr>
        <p:sp>
          <p:nvSpPr>
            <p:cNvPr id="491" name="Google Shape;491;p18"/>
            <p:cNvSpPr txBox="1"/>
            <p:nvPr/>
          </p:nvSpPr>
          <p:spPr>
            <a:xfrm>
              <a:off x="2643955" y="4065168"/>
              <a:ext cx="3657454" cy="442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731F"/>
                </a:buClr>
                <a:buSzPts val="4000"/>
                <a:buFont typeface="Arial"/>
                <a:buNone/>
              </a:pPr>
              <a:r>
                <a:rPr b="1" lang="en-US" sz="4000">
                  <a:solidFill>
                    <a:srgbClr val="23731F"/>
                  </a:solidFill>
                  <a:latin typeface="Calibri"/>
                  <a:ea typeface="Calibri"/>
                  <a:cs typeface="Calibri"/>
                  <a:sym typeface="Calibri"/>
                </a:rPr>
                <a:t>THANK</a:t>
              </a:r>
              <a:r>
                <a:rPr b="1" lang="en-US" sz="4000">
                  <a:solidFill>
                    <a:srgbClr val="0066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n-US" sz="4000">
                  <a:solidFill>
                    <a:srgbClr val="1D77BB"/>
                  </a:solidFill>
                  <a:latin typeface="Calibri"/>
                  <a:ea typeface="Calibri"/>
                  <a:cs typeface="Calibri"/>
                  <a:sym typeface="Calibri"/>
                </a:rPr>
                <a:t>YOU!</a:t>
              </a:r>
              <a:endParaRPr b="1" sz="4000">
                <a:solidFill>
                  <a:srgbClr val="1D77B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2" name="Google Shape;492;p18"/>
            <p:cNvGrpSpPr/>
            <p:nvPr/>
          </p:nvGrpSpPr>
          <p:grpSpPr>
            <a:xfrm rot="5400000">
              <a:off x="3925018" y="793631"/>
              <a:ext cx="1181819" cy="5995359"/>
              <a:chOff x="2800350" y="2279945"/>
              <a:chExt cx="2844800" cy="2928623"/>
            </a:xfrm>
          </p:grpSpPr>
          <p:cxnSp>
            <p:nvCxnSpPr>
              <p:cNvPr id="493" name="Google Shape;493;p18"/>
              <p:cNvCxnSpPr/>
              <p:nvPr/>
            </p:nvCxnSpPr>
            <p:spPr>
              <a:xfrm rot="10800000">
                <a:off x="5588225" y="2279945"/>
                <a:ext cx="0" cy="611746"/>
              </a:xfrm>
              <a:prstGeom prst="straightConnector1">
                <a:avLst/>
              </a:prstGeom>
              <a:noFill/>
              <a:ln cap="flat" cmpd="sng" w="57150">
                <a:solidFill>
                  <a:srgbClr val="E36C09"/>
                </a:solidFill>
                <a:prstDash val="solid"/>
                <a:round/>
                <a:headEnd len="med" w="med" type="triangle"/>
                <a:tailEnd len="sm" w="sm" type="none"/>
              </a:ln>
            </p:spPr>
          </p:cxnSp>
          <p:cxnSp>
            <p:nvCxnSpPr>
              <p:cNvPr id="494" name="Google Shape;494;p18"/>
              <p:cNvCxnSpPr/>
              <p:nvPr/>
            </p:nvCxnSpPr>
            <p:spPr>
              <a:xfrm rot="10800000">
                <a:off x="2800350" y="2286000"/>
                <a:ext cx="2844800" cy="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5" name="Google Shape;495;p18"/>
              <p:cNvCxnSpPr/>
              <p:nvPr/>
            </p:nvCxnSpPr>
            <p:spPr>
              <a:xfrm>
                <a:off x="2857592" y="2286000"/>
                <a:ext cx="0" cy="290830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6" name="Google Shape;496;p18"/>
              <p:cNvCxnSpPr/>
              <p:nvPr/>
            </p:nvCxnSpPr>
            <p:spPr>
              <a:xfrm>
                <a:off x="2800350" y="5189915"/>
                <a:ext cx="2840595" cy="3174"/>
              </a:xfrm>
              <a:prstGeom prst="straightConnector1">
                <a:avLst/>
              </a:prstGeom>
              <a:noFill/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7" name="Google Shape;497;p18"/>
              <p:cNvCxnSpPr/>
              <p:nvPr/>
            </p:nvCxnSpPr>
            <p:spPr>
              <a:xfrm rot="-5400000">
                <a:off x="5348377" y="4935043"/>
                <a:ext cx="547050" cy="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  <p:sp>
        <p:nvSpPr>
          <p:cNvPr id="498" name="Google Shape;498;p18"/>
          <p:cNvSpPr/>
          <p:nvPr/>
        </p:nvSpPr>
        <p:spPr>
          <a:xfrm>
            <a:off x="4603800" y="5657671"/>
            <a:ext cx="4540200" cy="1088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Website:</a:t>
            </a:r>
            <a:r>
              <a:rPr lang="en-US" sz="1500">
                <a:solidFill>
                  <a:srgbClr val="0330E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rangdong.com.vn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Telephone:</a:t>
            </a:r>
            <a:r>
              <a:rPr lang="en-US" sz="1500">
                <a:solidFill>
                  <a:srgbClr val="0330E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+84) 24 38 584 310 / 38 584 165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Email:</a:t>
            </a:r>
            <a:r>
              <a:rPr lang="en-US" sz="1500">
                <a:solidFill>
                  <a:srgbClr val="0330E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export@rangdong.com.vn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18"/>
          <p:cNvGrpSpPr/>
          <p:nvPr/>
        </p:nvGrpSpPr>
        <p:grpSpPr>
          <a:xfrm>
            <a:off x="516835" y="258047"/>
            <a:ext cx="7813105" cy="1047403"/>
            <a:chOff x="516835" y="1092935"/>
            <a:chExt cx="7813105" cy="1047403"/>
          </a:xfrm>
        </p:grpSpPr>
        <p:pic>
          <p:nvPicPr>
            <p:cNvPr id="500" name="Google Shape;500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6835" y="1692663"/>
              <a:ext cx="7813105" cy="44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6835" y="1092935"/>
              <a:ext cx="2957885" cy="7278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"/>
          <p:cNvSpPr txBox="1"/>
          <p:nvPr>
            <p:ph type="title"/>
          </p:nvPr>
        </p:nvSpPr>
        <p:spPr>
          <a:xfrm>
            <a:off x="457200" y="661472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59BFF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159BFF"/>
                </a:solidFill>
                <a:latin typeface="Arial"/>
                <a:ea typeface="Arial"/>
                <a:cs typeface="Arial"/>
                <a:sym typeface="Arial"/>
              </a:rPr>
              <a:t>T-Bar LED Panel</a:t>
            </a:r>
            <a:endParaRPr b="1" sz="1800">
              <a:solidFill>
                <a:srgbClr val="159B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602" y="1296731"/>
            <a:ext cx="4971684" cy="2189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9578" y="3486303"/>
            <a:ext cx="2568633" cy="2956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5" name="Google Shape;115;p3"/>
          <p:cNvGrpSpPr/>
          <p:nvPr/>
        </p:nvGrpSpPr>
        <p:grpSpPr>
          <a:xfrm>
            <a:off x="153868" y="214930"/>
            <a:ext cx="8825246" cy="415155"/>
            <a:chOff x="153868" y="214930"/>
            <a:chExt cx="8825246" cy="415155"/>
          </a:xfrm>
        </p:grpSpPr>
        <p:sp>
          <p:nvSpPr>
            <p:cNvPr id="116" name="Google Shape;116;p3"/>
            <p:cNvSpPr txBox="1"/>
            <p:nvPr/>
          </p:nvSpPr>
          <p:spPr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159BFF"/>
                  </a:solidFill>
                  <a:latin typeface="Arial"/>
                  <a:ea typeface="Arial"/>
                  <a:cs typeface="Arial"/>
                  <a:sym typeface="Arial"/>
                </a:rPr>
                <a:t>1. T-Bar 50W LED Panel</a:t>
              </a:r>
              <a:endParaRPr b="1" sz="1800">
                <a:solidFill>
                  <a:srgbClr val="159B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8" name="Google Shape;118;p3"/>
            <p:cNvCxnSpPr/>
            <p:nvPr/>
          </p:nvCxnSpPr>
          <p:spPr>
            <a:xfrm>
              <a:off x="153868" y="630085"/>
              <a:ext cx="880917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9" name="Google Shape;119;p3"/>
          <p:cNvSpPr txBox="1"/>
          <p:nvPr/>
        </p:nvSpPr>
        <p:spPr>
          <a:xfrm>
            <a:off x="5601730" y="3157362"/>
            <a:ext cx="3361308" cy="1237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r>
              <a:rPr b="1" lang="en-US" sz="14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Samsung LED chip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Lifespan: 50,000 hours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CCT: 5700K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Dimmable: Yes (0-10V, PWM, R</a:t>
            </a:r>
            <a:r>
              <a:rPr lang="en-US" sz="1200">
                <a:solidFill>
                  <a:srgbClr val="23731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066" y="2216081"/>
            <a:ext cx="788289" cy="7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3941" y="2216081"/>
            <a:ext cx="474383" cy="7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869" y="786384"/>
            <a:ext cx="3114456" cy="137163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153868" y="3138890"/>
            <a:ext cx="5390197" cy="3427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Product Description:</a:t>
            </a:r>
            <a:endParaRPr b="1" sz="1400" u="sng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+ Equipped with a 0-10V dimmable constant-current driver and  an advanced optical diffuser, aluminum alloy frame, ensuring good lighting uniformity and high efficiency.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+ With  built-in driver, it can be mounted directly to junction boxes.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+ Able to be operated  within a wide range input voltage of AC 100-277V.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+ Able to control the brightness with a 0-10V dimmer or step-dimming driver.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With slim and elegant shape, this LED panel light is suitable for both residential and commercial sectors, replacing existing fluorescent troffer light fixtures.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868" y="2216081"/>
            <a:ext cx="1430613" cy="7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5601730" y="4717895"/>
            <a:ext cx="3361308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b="1" lang="en-US" sz="14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1" sz="14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In compliance with UL/DLC regulations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6" name="Google Shape;126;p3"/>
          <p:cNvGraphicFramePr/>
          <p:nvPr/>
        </p:nvGraphicFramePr>
        <p:xfrm>
          <a:off x="3408218" y="10791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{41B2F427-295F-40CC-A8CC-F2711AF3113F}</a:tableStyleId>
              </a:tblPr>
              <a:tblGrid>
                <a:gridCol w="1485050"/>
                <a:gridCol w="1046200"/>
                <a:gridCol w="1005025"/>
                <a:gridCol w="889675"/>
                <a:gridCol w="1144925"/>
              </a:tblGrid>
              <a:tr h="646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b="0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</a:t>
                      </a:r>
                      <a:endParaRPr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</a:t>
                      </a:r>
                      <a:endParaRPr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Weight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Illumination-equivalent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3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L1200xW300mm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5500lm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110lm/W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4.9 kg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2x32W FL T8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L600xW600mm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5500lm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110lm/W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4.9 kg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4x18W FL T8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7" name="Google Shape;127;p3"/>
          <p:cNvSpPr/>
          <p:nvPr/>
        </p:nvSpPr>
        <p:spPr>
          <a:xfrm>
            <a:off x="3328086" y="780868"/>
            <a:ext cx="17780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lang="en-US" sz="14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153868" y="214930"/>
            <a:ext cx="8825246" cy="415155"/>
            <a:chOff x="153868" y="214930"/>
            <a:chExt cx="8825246" cy="415155"/>
          </a:xfrm>
        </p:grpSpPr>
        <p:sp>
          <p:nvSpPr>
            <p:cNvPr id="134" name="Google Shape;134;p4"/>
            <p:cNvSpPr txBox="1"/>
            <p:nvPr/>
          </p:nvSpPr>
          <p:spPr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59BFF"/>
                  </a:solidFill>
                  <a:latin typeface="Arial"/>
                  <a:ea typeface="Arial"/>
                  <a:cs typeface="Arial"/>
                  <a:sym typeface="Arial"/>
                </a:rPr>
                <a:t>2. T-Bar 50W LED Panel (Tunable White)</a:t>
              </a:r>
              <a:endParaRPr b="1" sz="1800">
                <a:solidFill>
                  <a:srgbClr val="159B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6" name="Google Shape;136;p4"/>
            <p:cNvCxnSpPr/>
            <p:nvPr/>
          </p:nvCxnSpPr>
          <p:spPr>
            <a:xfrm>
              <a:off x="153868" y="630085"/>
              <a:ext cx="880917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37" name="Google Shape;137;p4"/>
          <p:cNvSpPr txBox="1"/>
          <p:nvPr/>
        </p:nvSpPr>
        <p:spPr>
          <a:xfrm>
            <a:off x="5450528" y="3078354"/>
            <a:ext cx="3540218" cy="1458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r>
              <a:rPr b="1" lang="en-US" sz="12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Samsung LED chip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Lifespan: 50,000 hours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CCT-Tunable: 3000/ 5700/ 6500K 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Dimmable and CCT-changeable by Wifi or Bluetooth 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153868" y="672630"/>
            <a:ext cx="8817208" cy="2401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Product Description:</a:t>
            </a:r>
            <a:endParaRPr b="1" sz="1400" u="sng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+ Color temperature can be adjusted from 3000K to 5000K with the tunable white controller (to be sold separately).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+ Able to dim the light and change color temperature with just 1 simple touch on smartphone.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+ The 2 by 4 bi-color LED light is designed for suspended grid ceilings or can be used with a hanging kit.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+ With advanced technology and an optical diffuser, it  delivers a smooth, flawless wall of illumination without visible bulbs or hot spots.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+ Its light emits up to 4,500 lumens of illumination—equivalent to the output of 4 18-watt fluorescent T8 tubes and  operates within a wide input voltage range of 100-277 VAC, has a sturdy aluminum alloy frame with a white finish, and  lasts  5 times longer than fluorescent lights.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This tunable-white LED Panel light is perfect for photography sector, continuous lighting, office, school, hospital lighting, gymnasium, basement, and other applications where it's beneficial to mimic natural daylight cycles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4354" y="5691892"/>
            <a:ext cx="862737" cy="66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7154" y="5537728"/>
            <a:ext cx="852157" cy="86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72134" y="4905859"/>
            <a:ext cx="851114" cy="1427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2" name="Google Shape;142;p4"/>
          <p:cNvGraphicFramePr/>
          <p:nvPr/>
        </p:nvGraphicFramePr>
        <p:xfrm>
          <a:off x="153870" y="50745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{41B2F427-295F-40CC-A8CC-F2711AF3113F}</a:tableStyleId>
              </a:tblPr>
              <a:tblGrid>
                <a:gridCol w="1599850"/>
                <a:gridCol w="824850"/>
                <a:gridCol w="851175"/>
                <a:gridCol w="851175"/>
                <a:gridCol w="1169625"/>
              </a:tblGrid>
              <a:tr h="64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b="0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</a:t>
                      </a:r>
                      <a:endParaRPr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</a:t>
                      </a:r>
                      <a:endParaRPr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Weight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Illumination-equivalent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L1212xW300mm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4500lm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4.9kg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2x32W FL T8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L600xW600mm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4500lm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4.9kg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4x18W FL T8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3" name="Google Shape;143;p4"/>
          <p:cNvSpPr/>
          <p:nvPr/>
        </p:nvSpPr>
        <p:spPr>
          <a:xfrm>
            <a:off x="153868" y="4751971"/>
            <a:ext cx="18378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lang="en-US" sz="14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4"/>
          <p:cNvGrpSpPr/>
          <p:nvPr/>
        </p:nvGrpSpPr>
        <p:grpSpPr>
          <a:xfrm>
            <a:off x="145830" y="3182811"/>
            <a:ext cx="5213864" cy="1568562"/>
            <a:chOff x="145830" y="3155103"/>
            <a:chExt cx="5213864" cy="1568562"/>
          </a:xfrm>
        </p:grpSpPr>
        <p:pic>
          <p:nvPicPr>
            <p:cNvPr id="145" name="Google Shape;145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2336" y="3155103"/>
              <a:ext cx="1667358" cy="1296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3868" y="3155103"/>
              <a:ext cx="1636696" cy="1294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930628" y="3155103"/>
              <a:ext cx="1619433" cy="1294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4"/>
            <p:cNvSpPr/>
            <p:nvPr/>
          </p:nvSpPr>
          <p:spPr>
            <a:xfrm>
              <a:off x="3684298" y="4444194"/>
              <a:ext cx="16695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6500K</a:t>
              </a:r>
              <a:endParaRPr b="1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932840" y="4439321"/>
              <a:ext cx="16172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5700K</a:t>
              </a:r>
              <a:endParaRPr b="1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45830" y="4446666"/>
              <a:ext cx="16505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3000K</a:t>
              </a:r>
              <a:endParaRPr b="1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>
            <a:off x="153868" y="214930"/>
            <a:ext cx="8825246" cy="415155"/>
            <a:chOff x="153868" y="214930"/>
            <a:chExt cx="8825246" cy="415155"/>
          </a:xfrm>
        </p:grpSpPr>
        <p:sp>
          <p:nvSpPr>
            <p:cNvPr id="157" name="Google Shape;157;p5"/>
            <p:cNvSpPr txBox="1"/>
            <p:nvPr/>
          </p:nvSpPr>
          <p:spPr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159BFF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159BFF"/>
                  </a:solidFill>
                  <a:latin typeface="Arial"/>
                  <a:ea typeface="Arial"/>
                  <a:cs typeface="Arial"/>
                  <a:sym typeface="Arial"/>
                </a:rPr>
                <a:t>3. T-Bar LED Panel (Ambient Light Sensor)</a:t>
              </a:r>
              <a:endParaRPr b="1" sz="1800">
                <a:solidFill>
                  <a:srgbClr val="159B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8" name="Google Shape;158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9" name="Google Shape;159;p5"/>
            <p:cNvCxnSpPr/>
            <p:nvPr/>
          </p:nvCxnSpPr>
          <p:spPr>
            <a:xfrm>
              <a:off x="153868" y="630085"/>
              <a:ext cx="880917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0" name="Google Shape;160;p5"/>
          <p:cNvSpPr/>
          <p:nvPr/>
        </p:nvSpPr>
        <p:spPr>
          <a:xfrm>
            <a:off x="4217773" y="814236"/>
            <a:ext cx="4745265" cy="794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Product Description:</a:t>
            </a:r>
            <a:endParaRPr b="1" sz="1400" u="sng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luminaire lights on 100% illumination or dims to maintain the preset illumination level against ambient light.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5"/>
          <p:cNvGrpSpPr/>
          <p:nvPr/>
        </p:nvGrpSpPr>
        <p:grpSpPr>
          <a:xfrm>
            <a:off x="300493" y="3269821"/>
            <a:ext cx="3255507" cy="632481"/>
            <a:chOff x="-1954905" y="2213460"/>
            <a:chExt cx="3255507" cy="632481"/>
          </a:xfrm>
        </p:grpSpPr>
        <p:pic>
          <p:nvPicPr>
            <p:cNvPr id="162" name="Google Shape;16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954905" y="2282643"/>
              <a:ext cx="1683634" cy="494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5"/>
            <p:cNvSpPr/>
            <p:nvPr/>
          </p:nvSpPr>
          <p:spPr>
            <a:xfrm>
              <a:off x="-271270" y="2213460"/>
              <a:ext cx="1571872" cy="632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Save at least </a:t>
              </a:r>
              <a:r>
                <a:rPr b="1" lang="en-US" sz="15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30%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of total energy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153868" y="4152151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lang="en-US" sz="14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5"/>
          <p:cNvGrpSpPr/>
          <p:nvPr/>
        </p:nvGrpSpPr>
        <p:grpSpPr>
          <a:xfrm>
            <a:off x="172994" y="5987157"/>
            <a:ext cx="5241537" cy="737256"/>
            <a:chOff x="172994" y="5987157"/>
            <a:chExt cx="5241537" cy="737256"/>
          </a:xfrm>
        </p:grpSpPr>
        <p:pic>
          <p:nvPicPr>
            <p:cNvPr id="166" name="Google Shape;166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04262" y="5987157"/>
              <a:ext cx="592192" cy="7343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7" name="Google Shape;167;p5"/>
            <p:cNvGrpSpPr/>
            <p:nvPr/>
          </p:nvGrpSpPr>
          <p:grpSpPr>
            <a:xfrm>
              <a:off x="172994" y="6008075"/>
              <a:ext cx="5241537" cy="716338"/>
              <a:chOff x="172994" y="6008075"/>
              <a:chExt cx="5241537" cy="716338"/>
            </a:xfrm>
          </p:grpSpPr>
          <p:pic>
            <p:nvPicPr>
              <p:cNvPr id="168" name="Google Shape;168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685750" y="6008075"/>
                <a:ext cx="751112" cy="7163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5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492358" y="6021150"/>
                <a:ext cx="675016" cy="6901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5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940302" y="6008075"/>
                <a:ext cx="683620" cy="7163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72994" y="6023654"/>
                <a:ext cx="685207" cy="7007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5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4737149" y="6043699"/>
                <a:ext cx="677382" cy="6676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5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4013979" y="6082225"/>
                <a:ext cx="673351" cy="5936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aphicFrame>
        <p:nvGraphicFramePr>
          <p:cNvPr id="174" name="Google Shape;174;p5"/>
          <p:cNvGraphicFramePr/>
          <p:nvPr/>
        </p:nvGraphicFramePr>
        <p:xfrm>
          <a:off x="172994" y="44896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{C5B0AA8F-4632-4E0F-BDB8-DB8BE1AA7861}</a:tableStyleId>
              </a:tblPr>
              <a:tblGrid>
                <a:gridCol w="395425"/>
                <a:gridCol w="1136825"/>
                <a:gridCol w="675500"/>
                <a:gridCol w="716700"/>
                <a:gridCol w="757875"/>
                <a:gridCol w="585800"/>
                <a:gridCol w="765200"/>
                <a:gridCol w="724925"/>
                <a:gridCol w="667275"/>
                <a:gridCol w="799075"/>
                <a:gridCol w="775125"/>
                <a:gridCol w="806400"/>
              </a:tblGrid>
              <a:tr h="40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Wattage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Frequency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Luminous Efficacy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Lifetime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Dimmable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41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L600×W600mm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4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L1200×W300mm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75" name="Google Shape;175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48962" y="1696065"/>
            <a:ext cx="4614076" cy="1852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5"/>
          <p:cNvGrpSpPr/>
          <p:nvPr/>
        </p:nvGrpSpPr>
        <p:grpSpPr>
          <a:xfrm>
            <a:off x="300493" y="703418"/>
            <a:ext cx="3774010" cy="2369436"/>
            <a:chOff x="300493" y="703418"/>
            <a:chExt cx="3774010" cy="2369436"/>
          </a:xfrm>
        </p:grpSpPr>
        <p:pic>
          <p:nvPicPr>
            <p:cNvPr id="177" name="Google Shape;177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015618" y="703418"/>
              <a:ext cx="2058885" cy="2369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 rot="-5400000">
              <a:off x="561996" y="730289"/>
              <a:ext cx="704273" cy="12272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5"/>
            <p:cNvSpPr/>
            <p:nvPr/>
          </p:nvSpPr>
          <p:spPr>
            <a:xfrm>
              <a:off x="300493" y="1703470"/>
              <a:ext cx="12272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Sensor</a:t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00493" y="991791"/>
              <a:ext cx="1227280" cy="704274"/>
            </a:xfrm>
            <a:prstGeom prst="wedgeRectCallout">
              <a:avLst>
                <a:gd fmla="val 105358" name="adj1"/>
                <a:gd fmla="val 82385" name="adj2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175722" y="1888136"/>
              <a:ext cx="316636" cy="302388"/>
            </a:xfrm>
            <a:prstGeom prst="ellipse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457200" y="661472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9BFF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159BFF"/>
                </a:solidFill>
                <a:latin typeface="Arial"/>
                <a:ea typeface="Arial"/>
                <a:cs typeface="Arial"/>
                <a:sym typeface="Arial"/>
              </a:rPr>
              <a:t>M-Bar LED Panel</a:t>
            </a:r>
            <a:endParaRPr b="1" sz="1800">
              <a:solidFill>
                <a:srgbClr val="159B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053" y="3705612"/>
            <a:ext cx="5024002" cy="289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053" y="1243700"/>
            <a:ext cx="5024002" cy="2438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868" y="819752"/>
            <a:ext cx="2226867" cy="12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0246" y="819752"/>
            <a:ext cx="2639887" cy="1281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7"/>
          <p:cNvGrpSpPr/>
          <p:nvPr/>
        </p:nvGrpSpPr>
        <p:grpSpPr>
          <a:xfrm>
            <a:off x="153868" y="214930"/>
            <a:ext cx="8825246" cy="415155"/>
            <a:chOff x="153868" y="214930"/>
            <a:chExt cx="8825246" cy="415155"/>
          </a:xfrm>
        </p:grpSpPr>
        <p:sp>
          <p:nvSpPr>
            <p:cNvPr id="198" name="Google Shape;198;p7"/>
            <p:cNvSpPr txBox="1"/>
            <p:nvPr/>
          </p:nvSpPr>
          <p:spPr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59BFF"/>
                  </a:solidFill>
                  <a:latin typeface="Arial"/>
                  <a:ea typeface="Arial"/>
                  <a:cs typeface="Arial"/>
                  <a:sym typeface="Arial"/>
                </a:rPr>
                <a:t>4. M-Bar LED Panel</a:t>
              </a:r>
              <a:endParaRPr b="1" sz="1800">
                <a:solidFill>
                  <a:srgbClr val="159B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9" name="Google Shape;199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0" name="Google Shape;200;p7"/>
            <p:cNvCxnSpPr/>
            <p:nvPr/>
          </p:nvCxnSpPr>
          <p:spPr>
            <a:xfrm>
              <a:off x="153868" y="630085"/>
              <a:ext cx="880917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01" name="Google Shape;201;p7"/>
          <p:cNvSpPr/>
          <p:nvPr/>
        </p:nvSpPr>
        <p:spPr>
          <a:xfrm>
            <a:off x="5140017" y="814236"/>
            <a:ext cx="382302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Product Description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 Dong’s LED Panel light is equipped with Samsung 4014 luminous source, providing excellent lumen output, long-lasting stability and splendid sight.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2" name="Google Shape;202;p7"/>
          <p:cNvGraphicFramePr/>
          <p:nvPr/>
        </p:nvGraphicFramePr>
        <p:xfrm>
          <a:off x="153869" y="32484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{C5B0AA8F-4632-4E0F-BDB8-DB8BE1AA7861}</a:tableStyleId>
              </a:tblPr>
              <a:tblGrid>
                <a:gridCol w="447500"/>
                <a:gridCol w="1194475"/>
                <a:gridCol w="774350"/>
                <a:gridCol w="733175"/>
                <a:gridCol w="766125"/>
                <a:gridCol w="790825"/>
                <a:gridCol w="790825"/>
                <a:gridCol w="873200"/>
                <a:gridCol w="790825"/>
                <a:gridCol w="823775"/>
                <a:gridCol w="840125"/>
              </a:tblGrid>
              <a:tr h="400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Wattage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Frequency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Luminous Efficacy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Lifetime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51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L320xW320mm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3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L640×W320mm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2250lm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4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L640xW180mm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2250lm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45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L950xW180mm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3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L750xW320mm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5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L1280xW180mm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5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L520xW520mm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5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L640×W640mm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47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L1280×W320mm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03" name="Google Shape;203;p7"/>
          <p:cNvSpPr/>
          <p:nvPr/>
        </p:nvSpPr>
        <p:spPr>
          <a:xfrm>
            <a:off x="153868" y="2916469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lang="en-US" sz="14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69947" y="1801956"/>
            <a:ext cx="1078617" cy="129784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/>
          <p:nvPr/>
        </p:nvSpPr>
        <p:spPr>
          <a:xfrm>
            <a:off x="7550604" y="1772794"/>
            <a:ext cx="1412434" cy="294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5700K (80 CRI)</a:t>
            </a:r>
            <a:endParaRPr/>
          </a:p>
        </p:txBody>
      </p:sp>
      <p:pic>
        <p:nvPicPr>
          <p:cNvPr id="206" name="Google Shape;20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50604" y="2110487"/>
            <a:ext cx="1412434" cy="97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3875" y="2112397"/>
            <a:ext cx="648446" cy="80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3868" y="2154163"/>
            <a:ext cx="397967" cy="6219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7"/>
          <p:cNvGrpSpPr/>
          <p:nvPr/>
        </p:nvGrpSpPr>
        <p:grpSpPr>
          <a:xfrm>
            <a:off x="1480504" y="2214854"/>
            <a:ext cx="4924727" cy="683264"/>
            <a:chOff x="-3931956" y="1176900"/>
            <a:chExt cx="4924727" cy="683264"/>
          </a:xfrm>
        </p:grpSpPr>
        <p:pic>
          <p:nvPicPr>
            <p:cNvPr id="210" name="Google Shape;210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-3931956" y="1181051"/>
              <a:ext cx="1037764" cy="603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7"/>
            <p:cNvSpPr/>
            <p:nvPr/>
          </p:nvSpPr>
          <p:spPr>
            <a:xfrm>
              <a:off x="-2920990" y="1176900"/>
              <a:ext cx="3913761" cy="683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Low power consumption, saving more than</a:t>
              </a: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0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50% </a:t>
              </a:r>
              <a:endParaRPr b="1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of energy compared to existing fluorescent luminaire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7"/>
          <p:cNvGrpSpPr/>
          <p:nvPr/>
        </p:nvGrpSpPr>
        <p:grpSpPr>
          <a:xfrm>
            <a:off x="153868" y="6008075"/>
            <a:ext cx="5260663" cy="716338"/>
            <a:chOff x="153868" y="6008075"/>
            <a:chExt cx="5260663" cy="716338"/>
          </a:xfrm>
        </p:grpSpPr>
        <p:pic>
          <p:nvPicPr>
            <p:cNvPr id="213" name="Google Shape;213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685750" y="6008075"/>
              <a:ext cx="751112" cy="716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167374" y="6021150"/>
              <a:ext cx="810932" cy="690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492358" y="6021150"/>
              <a:ext cx="675016" cy="690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940302" y="6008075"/>
              <a:ext cx="683620" cy="716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53868" y="6023654"/>
              <a:ext cx="704334" cy="700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37149" y="6043699"/>
              <a:ext cx="677382" cy="667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013979" y="6082225"/>
              <a:ext cx="673351" cy="5936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5" name="Google Shape;225;p8"/>
          <p:cNvGrpSpPr/>
          <p:nvPr/>
        </p:nvGrpSpPr>
        <p:grpSpPr>
          <a:xfrm>
            <a:off x="153868" y="214930"/>
            <a:ext cx="8825246" cy="415155"/>
            <a:chOff x="153868" y="214930"/>
            <a:chExt cx="8825246" cy="415155"/>
          </a:xfrm>
        </p:grpSpPr>
        <p:sp>
          <p:nvSpPr>
            <p:cNvPr id="226" name="Google Shape;226;p8"/>
            <p:cNvSpPr txBox="1"/>
            <p:nvPr/>
          </p:nvSpPr>
          <p:spPr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159BFF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159BFF"/>
                  </a:solidFill>
                  <a:latin typeface="Arial"/>
                  <a:ea typeface="Arial"/>
                  <a:cs typeface="Arial"/>
                  <a:sym typeface="Arial"/>
                </a:rPr>
                <a:t>5. M-Bar LED Panel (CCT-changeable by Switch) </a:t>
              </a:r>
              <a:endParaRPr b="1" sz="1800">
                <a:solidFill>
                  <a:srgbClr val="159B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7" name="Google Shape;227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8" name="Google Shape;228;p8"/>
            <p:cNvCxnSpPr/>
            <p:nvPr/>
          </p:nvCxnSpPr>
          <p:spPr>
            <a:xfrm>
              <a:off x="153868" y="630085"/>
              <a:ext cx="880917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9" name="Google Shape;229;p8"/>
          <p:cNvGrpSpPr/>
          <p:nvPr/>
        </p:nvGrpSpPr>
        <p:grpSpPr>
          <a:xfrm>
            <a:off x="4415513" y="731765"/>
            <a:ext cx="4563601" cy="2461915"/>
            <a:chOff x="4415513" y="1010837"/>
            <a:chExt cx="4563601" cy="2461915"/>
          </a:xfrm>
        </p:grpSpPr>
        <p:grpSp>
          <p:nvGrpSpPr>
            <p:cNvPr id="230" name="Google Shape;230;p8"/>
            <p:cNvGrpSpPr/>
            <p:nvPr/>
          </p:nvGrpSpPr>
          <p:grpSpPr>
            <a:xfrm>
              <a:off x="6153004" y="2150093"/>
              <a:ext cx="1204934" cy="1149296"/>
              <a:chOff x="2112255" y="5025374"/>
              <a:chExt cx="1204934" cy="1149296"/>
            </a:xfrm>
          </p:grpSpPr>
          <p:sp>
            <p:nvSpPr>
              <p:cNvPr id="231" name="Google Shape;231;p8"/>
              <p:cNvSpPr txBox="1"/>
              <p:nvPr/>
            </p:nvSpPr>
            <p:spPr>
              <a:xfrm>
                <a:off x="2112255" y="5805338"/>
                <a:ext cx="12049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CCT Switch</a:t>
                </a:r>
                <a:endParaRPr b="1" sz="1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2" name="Google Shape;232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355805" y="5025374"/>
                <a:ext cx="703907" cy="8508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3" name="Google Shape;233;p8"/>
              <p:cNvSpPr txBox="1"/>
              <p:nvPr/>
            </p:nvSpPr>
            <p:spPr>
              <a:xfrm>
                <a:off x="2586581" y="5215079"/>
                <a:ext cx="575767" cy="294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rPr>
                  <a:t>ON</a:t>
                </a:r>
                <a:endParaRPr sz="10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 txBox="1"/>
              <p:nvPr/>
            </p:nvSpPr>
            <p:spPr>
              <a:xfrm>
                <a:off x="2617938" y="5438188"/>
                <a:ext cx="53725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rPr>
                  <a:t>OFF</a:t>
                </a:r>
                <a:endParaRPr sz="10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5" name="Google Shape;235;p8"/>
              <p:cNvCxnSpPr/>
              <p:nvPr/>
            </p:nvCxnSpPr>
            <p:spPr>
              <a:xfrm flipH="1" rot="10800000">
                <a:off x="2756651" y="5487105"/>
                <a:ext cx="254814" cy="1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00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pic>
          <p:nvPicPr>
            <p:cNvPr id="236" name="Google Shape;236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00191" y="1010837"/>
              <a:ext cx="1518833" cy="844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22107" y="2156027"/>
              <a:ext cx="1522459" cy="8460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56656" y="2157143"/>
              <a:ext cx="1522458" cy="843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8"/>
            <p:cNvSpPr txBox="1"/>
            <p:nvPr/>
          </p:nvSpPr>
          <p:spPr>
            <a:xfrm>
              <a:off x="5914362" y="1764090"/>
              <a:ext cx="1518833" cy="335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3000K</a:t>
              </a:r>
              <a:endParaRPr b="1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"/>
            <p:cNvSpPr txBox="1"/>
            <p:nvPr/>
          </p:nvSpPr>
          <p:spPr>
            <a:xfrm>
              <a:off x="4415513" y="2939832"/>
              <a:ext cx="15224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4000K</a:t>
              </a:r>
              <a:endParaRPr/>
            </a:p>
          </p:txBody>
        </p:sp>
        <p:sp>
          <p:nvSpPr>
            <p:cNvPr id="241" name="Google Shape;241;p8"/>
            <p:cNvSpPr txBox="1"/>
            <p:nvPr/>
          </p:nvSpPr>
          <p:spPr>
            <a:xfrm>
              <a:off x="7440580" y="2946111"/>
              <a:ext cx="1522458" cy="335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6500K</a:t>
              </a:r>
              <a:endParaRPr b="1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6995008" y="1459229"/>
              <a:ext cx="1181664" cy="1214280"/>
            </a:xfrm>
            <a:prstGeom prst="arc">
              <a:avLst>
                <a:gd fmla="val 16200000" name="adj1"/>
                <a:gd fmla="val 20630514" name="adj2"/>
              </a:avLst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5352332" y="1395129"/>
              <a:ext cx="1038931" cy="1214280"/>
            </a:xfrm>
            <a:prstGeom prst="arc">
              <a:avLst>
                <a:gd fmla="val 16200000" name="adj1"/>
                <a:gd fmla="val 20766615" name="adj2"/>
              </a:avLst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 rot="10800000">
              <a:off x="5775966" y="2262813"/>
              <a:ext cx="1880861" cy="1209939"/>
            </a:xfrm>
            <a:prstGeom prst="arc">
              <a:avLst>
                <a:gd fmla="val 12215063" name="adj1"/>
                <a:gd fmla="val 20532882" name="adj2"/>
              </a:avLst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5" name="Google Shape;245;p8"/>
          <p:cNvSpPr/>
          <p:nvPr/>
        </p:nvSpPr>
        <p:spPr>
          <a:xfrm>
            <a:off x="153868" y="2916469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lang="en-US" sz="14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4422107" y="680190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r>
              <a:rPr b="1" lang="en-US" sz="14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7" name="Google Shape;247;p8"/>
          <p:cNvGraphicFramePr/>
          <p:nvPr/>
        </p:nvGraphicFramePr>
        <p:xfrm>
          <a:off x="197709" y="32794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{C5B0AA8F-4632-4E0F-BDB8-DB8BE1AA7861}</a:tableStyleId>
              </a:tblPr>
              <a:tblGrid>
                <a:gridCol w="411900"/>
                <a:gridCol w="1087400"/>
                <a:gridCol w="698475"/>
                <a:gridCol w="695050"/>
                <a:gridCol w="858400"/>
                <a:gridCol w="678125"/>
                <a:gridCol w="738225"/>
                <a:gridCol w="867575"/>
                <a:gridCol w="648000"/>
                <a:gridCol w="1216950"/>
                <a:gridCol w="881325"/>
              </a:tblGrid>
              <a:tr h="39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Wattage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Frequency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Luminous Efficacy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Lifetime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7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L320xW320mm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3000/4000/6500K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0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640×W320mm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2250lm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3000/4000/6500K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19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L640xW180mm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2250lm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3000/4000/6500K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1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L950xW180mm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3000/4000/6500K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L750xW320mm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3000/4000/6500K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3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L1280xW180mm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3000/4000/6500K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8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L520xW520mm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3000/4000/6500K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4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L640×W640mm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3000/4000/6500K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1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L1280×W320mm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3000/4000/6500K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48" name="Google Shape;24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3868" y="813983"/>
            <a:ext cx="2990482" cy="1720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8"/>
          <p:cNvGrpSpPr/>
          <p:nvPr/>
        </p:nvGrpSpPr>
        <p:grpSpPr>
          <a:xfrm>
            <a:off x="172994" y="6008075"/>
            <a:ext cx="5241537" cy="716338"/>
            <a:chOff x="172994" y="6008075"/>
            <a:chExt cx="5241537" cy="716338"/>
          </a:xfrm>
        </p:grpSpPr>
        <p:pic>
          <p:nvPicPr>
            <p:cNvPr id="250" name="Google Shape;250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685750" y="6008075"/>
              <a:ext cx="751112" cy="716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492358" y="6021150"/>
              <a:ext cx="675016" cy="690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40302" y="6008075"/>
              <a:ext cx="683620" cy="716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72994" y="6023654"/>
              <a:ext cx="685207" cy="700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214591" y="6024050"/>
              <a:ext cx="749569" cy="699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737149" y="6043699"/>
              <a:ext cx="677382" cy="667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013979" y="6082225"/>
              <a:ext cx="673351" cy="5936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7" name="Google Shape;257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190418" y="1253843"/>
            <a:ext cx="1014458" cy="125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>
            <a:off x="153868" y="214930"/>
            <a:ext cx="8825246" cy="415155"/>
            <a:chOff x="153868" y="214930"/>
            <a:chExt cx="8825246" cy="415155"/>
          </a:xfrm>
        </p:grpSpPr>
        <p:sp>
          <p:nvSpPr>
            <p:cNvPr id="264" name="Google Shape;264;p9"/>
            <p:cNvSpPr txBox="1"/>
            <p:nvPr/>
          </p:nvSpPr>
          <p:spPr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159BFF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159BFF"/>
                  </a:solidFill>
                  <a:latin typeface="Arial"/>
                  <a:ea typeface="Arial"/>
                  <a:cs typeface="Arial"/>
                  <a:sym typeface="Arial"/>
                </a:rPr>
                <a:t>6. M-Bar LED Panel (3-Step Dimming by Switch)</a:t>
              </a:r>
              <a:endParaRPr b="1" sz="1800">
                <a:solidFill>
                  <a:srgbClr val="159B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5" name="Google Shape;26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6" name="Google Shape;266;p9"/>
            <p:cNvCxnSpPr/>
            <p:nvPr/>
          </p:nvCxnSpPr>
          <p:spPr>
            <a:xfrm>
              <a:off x="153868" y="630085"/>
              <a:ext cx="880917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67" name="Google Shape;267;p9"/>
          <p:cNvSpPr/>
          <p:nvPr/>
        </p:nvSpPr>
        <p:spPr>
          <a:xfrm>
            <a:off x="2927388" y="680190"/>
            <a:ext cx="33856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  <a:r>
              <a:rPr b="1" lang="en-US" sz="14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153868" y="2916469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77BB"/>
              </a:buClr>
              <a:buSzPts val="1400"/>
              <a:buFont typeface="Noto Sans Symbols"/>
              <a:buChar char="❑"/>
            </a:pPr>
            <a:r>
              <a:rPr b="1" lang="en-US" sz="1400" u="sng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lang="en-US" sz="1400">
                <a:solidFill>
                  <a:srgbClr val="1D77B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1D77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868" y="819752"/>
            <a:ext cx="2226867" cy="1281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9"/>
          <p:cNvGrpSpPr/>
          <p:nvPr/>
        </p:nvGrpSpPr>
        <p:grpSpPr>
          <a:xfrm>
            <a:off x="3712709" y="934627"/>
            <a:ext cx="5660624" cy="1411371"/>
            <a:chOff x="3712709" y="987967"/>
            <a:chExt cx="5660624" cy="1411371"/>
          </a:xfrm>
        </p:grpSpPr>
        <p:grpSp>
          <p:nvGrpSpPr>
            <p:cNvPr id="271" name="Google Shape;271;p9"/>
            <p:cNvGrpSpPr/>
            <p:nvPr/>
          </p:nvGrpSpPr>
          <p:grpSpPr>
            <a:xfrm>
              <a:off x="5475871" y="999246"/>
              <a:ext cx="2154657" cy="1400092"/>
              <a:chOff x="4506084" y="1300929"/>
              <a:chExt cx="2154657" cy="1400092"/>
            </a:xfrm>
          </p:grpSpPr>
          <p:grpSp>
            <p:nvGrpSpPr>
              <p:cNvPr id="272" name="Google Shape;272;p9"/>
              <p:cNvGrpSpPr/>
              <p:nvPr/>
            </p:nvGrpSpPr>
            <p:grpSpPr>
              <a:xfrm>
                <a:off x="4506084" y="1300929"/>
                <a:ext cx="1770743" cy="1400092"/>
                <a:chOff x="4506084" y="1300929"/>
                <a:chExt cx="1770743" cy="1400092"/>
              </a:xfrm>
            </p:grpSpPr>
            <p:pic>
              <p:nvPicPr>
                <p:cNvPr id="273" name="Google Shape;273;p9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4506084" y="1748698"/>
                  <a:ext cx="1665156" cy="9523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74" name="Google Shape;274;p9"/>
                <p:cNvSpPr/>
                <p:nvPr/>
              </p:nvSpPr>
              <p:spPr>
                <a:xfrm>
                  <a:off x="4554227" y="1300929"/>
                  <a:ext cx="157435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When nature light is sufficient</a:t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9"/>
                <p:cNvSpPr/>
                <p:nvPr/>
              </p:nvSpPr>
              <p:spPr>
                <a:xfrm>
                  <a:off x="5829426" y="2221190"/>
                  <a:ext cx="447401" cy="452810"/>
                </a:xfrm>
                <a:prstGeom prst="ellipse">
                  <a:avLst/>
                </a:prstGeom>
                <a:solidFill>
                  <a:srgbClr val="0070C0"/>
                </a:solidFill>
                <a:ln cap="flat" cmpd="sng" w="25400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5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6" name="Google Shape;276;p9"/>
              <p:cNvSpPr/>
              <p:nvPr/>
            </p:nvSpPr>
            <p:spPr>
              <a:xfrm>
                <a:off x="5473939" y="2309095"/>
                <a:ext cx="118680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34%</a:t>
                </a:r>
                <a:endParaRPr/>
              </a:p>
            </p:txBody>
          </p:sp>
        </p:grpSp>
        <p:grpSp>
          <p:nvGrpSpPr>
            <p:cNvPr id="277" name="Google Shape;277;p9"/>
            <p:cNvGrpSpPr/>
            <p:nvPr/>
          </p:nvGrpSpPr>
          <p:grpSpPr>
            <a:xfrm>
              <a:off x="7279802" y="987967"/>
              <a:ext cx="2093531" cy="1396509"/>
              <a:chOff x="6710363" y="1289650"/>
              <a:chExt cx="2093531" cy="1396509"/>
            </a:xfrm>
          </p:grpSpPr>
          <p:pic>
            <p:nvPicPr>
              <p:cNvPr id="278" name="Google Shape;278;p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710363" y="1748698"/>
                <a:ext cx="1684061" cy="9374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9" name="Google Shape;279;p9"/>
              <p:cNvSpPr/>
              <p:nvPr/>
            </p:nvSpPr>
            <p:spPr>
              <a:xfrm>
                <a:off x="6710363" y="1289650"/>
                <a:ext cx="161067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When it is dark outside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9"/>
              <p:cNvSpPr/>
              <p:nvPr/>
            </p:nvSpPr>
            <p:spPr>
              <a:xfrm>
                <a:off x="7972579" y="2221191"/>
                <a:ext cx="447401" cy="452810"/>
              </a:xfrm>
              <a:prstGeom prst="ellipse">
                <a:avLst/>
              </a:prstGeom>
              <a:solidFill>
                <a:srgbClr val="0070C0"/>
              </a:solidFill>
              <a:ln cap="flat" cmpd="sng" w="25400">
                <a:solidFill>
                  <a:srgbClr val="007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9"/>
              <p:cNvSpPr/>
              <p:nvPr/>
            </p:nvSpPr>
            <p:spPr>
              <a:xfrm>
                <a:off x="7617092" y="2309095"/>
                <a:ext cx="118680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100%</a:t>
                </a:r>
                <a:endParaRPr/>
              </a:p>
            </p:txBody>
          </p:sp>
        </p:grpSp>
        <p:grpSp>
          <p:nvGrpSpPr>
            <p:cNvPr id="282" name="Google Shape;282;p9"/>
            <p:cNvGrpSpPr/>
            <p:nvPr/>
          </p:nvGrpSpPr>
          <p:grpSpPr>
            <a:xfrm>
              <a:off x="3712709" y="999246"/>
              <a:ext cx="2122769" cy="1369246"/>
              <a:chOff x="2339128" y="1300929"/>
              <a:chExt cx="2122769" cy="1369246"/>
            </a:xfrm>
          </p:grpSpPr>
          <p:pic>
            <p:nvPicPr>
              <p:cNvPr id="283" name="Google Shape;283;p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409164" y="1751315"/>
                <a:ext cx="1607419" cy="8309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4" name="Google Shape;284;p9"/>
              <p:cNvSpPr/>
              <p:nvPr/>
            </p:nvSpPr>
            <p:spPr>
              <a:xfrm>
                <a:off x="2339128" y="1300929"/>
                <a:ext cx="16725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When using the projector in a meeting</a:t>
                </a:r>
                <a:endParaRPr/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3630582" y="2217365"/>
                <a:ext cx="447401" cy="452810"/>
              </a:xfrm>
              <a:prstGeom prst="ellipse">
                <a:avLst/>
              </a:prstGeom>
              <a:solidFill>
                <a:srgbClr val="0070C0"/>
              </a:solidFill>
              <a:ln cap="flat" cmpd="sng" w="25400">
                <a:solidFill>
                  <a:srgbClr val="007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3275095" y="2305269"/>
                <a:ext cx="118680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8%</a:t>
                </a:r>
                <a:endParaRPr/>
              </a:p>
            </p:txBody>
          </p:sp>
        </p:grpSp>
      </p:grpSp>
      <p:grpSp>
        <p:nvGrpSpPr>
          <p:cNvPr id="287" name="Google Shape;287;p9"/>
          <p:cNvGrpSpPr/>
          <p:nvPr/>
        </p:nvGrpSpPr>
        <p:grpSpPr>
          <a:xfrm>
            <a:off x="514621" y="2328956"/>
            <a:ext cx="6158624" cy="580023"/>
            <a:chOff x="153869" y="2242682"/>
            <a:chExt cx="6158624" cy="580023"/>
          </a:xfrm>
        </p:grpSpPr>
        <p:pic>
          <p:nvPicPr>
            <p:cNvPr id="288" name="Google Shape;288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3869" y="2242682"/>
              <a:ext cx="1683634" cy="494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9"/>
            <p:cNvSpPr/>
            <p:nvPr/>
          </p:nvSpPr>
          <p:spPr>
            <a:xfrm>
              <a:off x="1871074" y="2422595"/>
              <a:ext cx="444141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Save at least </a:t>
              </a:r>
              <a:r>
                <a:rPr b="1" lang="en-US" sz="20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30% </a:t>
              </a: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of total energy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9"/>
          <p:cNvGrpSpPr/>
          <p:nvPr/>
        </p:nvGrpSpPr>
        <p:grpSpPr>
          <a:xfrm>
            <a:off x="2683838" y="1425988"/>
            <a:ext cx="1204934" cy="1149296"/>
            <a:chOff x="2683838" y="1446376"/>
            <a:chExt cx="1204934" cy="1149296"/>
          </a:xfrm>
        </p:grpSpPr>
        <p:sp>
          <p:nvSpPr>
            <p:cNvPr id="291" name="Google Shape;291;p9"/>
            <p:cNvSpPr txBox="1"/>
            <p:nvPr/>
          </p:nvSpPr>
          <p:spPr>
            <a:xfrm>
              <a:off x="2683838" y="2226340"/>
              <a:ext cx="120493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CCT Switch</a:t>
              </a:r>
              <a:endParaRPr b="1" sz="1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2" name="Google Shape;292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27388" y="1446376"/>
              <a:ext cx="703907" cy="850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9"/>
            <p:cNvSpPr txBox="1"/>
            <p:nvPr/>
          </p:nvSpPr>
          <p:spPr>
            <a:xfrm>
              <a:off x="3158164" y="1636081"/>
              <a:ext cx="575767" cy="294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ON</a:t>
              </a:r>
              <a:endParaRPr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 txBox="1"/>
            <p:nvPr/>
          </p:nvSpPr>
          <p:spPr>
            <a:xfrm>
              <a:off x="3189521" y="1859190"/>
              <a:ext cx="537250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OFF</a:t>
              </a:r>
              <a:endParaRPr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5" name="Google Shape;295;p9"/>
            <p:cNvCxnSpPr/>
            <p:nvPr/>
          </p:nvCxnSpPr>
          <p:spPr>
            <a:xfrm flipH="1" rot="10800000">
              <a:off x="3328234" y="1908107"/>
              <a:ext cx="254814" cy="1"/>
            </a:xfrm>
            <a:prstGeom prst="straightConnector1">
              <a:avLst/>
            </a:prstGeom>
            <a:noFill/>
            <a:ln cap="flat" cmpd="sng" w="127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96" name="Google Shape;296;p9"/>
          <p:cNvGrpSpPr/>
          <p:nvPr/>
        </p:nvGrpSpPr>
        <p:grpSpPr>
          <a:xfrm>
            <a:off x="172994" y="5987157"/>
            <a:ext cx="5241537" cy="737256"/>
            <a:chOff x="172994" y="5987157"/>
            <a:chExt cx="5241537" cy="737256"/>
          </a:xfrm>
        </p:grpSpPr>
        <p:pic>
          <p:nvPicPr>
            <p:cNvPr id="297" name="Google Shape;297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304262" y="5987157"/>
              <a:ext cx="592192" cy="7343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8" name="Google Shape;298;p9"/>
            <p:cNvGrpSpPr/>
            <p:nvPr/>
          </p:nvGrpSpPr>
          <p:grpSpPr>
            <a:xfrm>
              <a:off x="172994" y="6008075"/>
              <a:ext cx="5241537" cy="716338"/>
              <a:chOff x="172994" y="6008075"/>
              <a:chExt cx="5241537" cy="716338"/>
            </a:xfrm>
          </p:grpSpPr>
          <p:pic>
            <p:nvPicPr>
              <p:cNvPr id="299" name="Google Shape;299;p9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685750" y="6008075"/>
                <a:ext cx="751112" cy="7163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0" name="Google Shape;300;p9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492358" y="6021150"/>
                <a:ext cx="675016" cy="6901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1" name="Google Shape;301;p9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940302" y="6008075"/>
                <a:ext cx="683620" cy="7163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2" name="Google Shape;302;p9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172994" y="6023654"/>
                <a:ext cx="685207" cy="7007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3" name="Google Shape;303;p9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4737149" y="6043699"/>
                <a:ext cx="677382" cy="6676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4" name="Google Shape;304;p9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4013979" y="6082225"/>
                <a:ext cx="673351" cy="5936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aphicFrame>
        <p:nvGraphicFramePr>
          <p:cNvPr id="305" name="Google Shape;305;p9"/>
          <p:cNvGraphicFramePr/>
          <p:nvPr/>
        </p:nvGraphicFramePr>
        <p:xfrm>
          <a:off x="162034" y="32604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{C5B0AA8F-4632-4E0F-BDB8-DB8BE1AA7861}</a:tableStyleId>
              </a:tblPr>
              <a:tblGrid>
                <a:gridCol w="431100"/>
                <a:gridCol w="1235675"/>
                <a:gridCol w="799075"/>
                <a:gridCol w="700225"/>
                <a:gridCol w="766125"/>
                <a:gridCol w="700225"/>
                <a:gridCol w="823775"/>
                <a:gridCol w="856725"/>
                <a:gridCol w="774350"/>
                <a:gridCol w="850725"/>
                <a:gridCol w="889400"/>
              </a:tblGrid>
              <a:tr h="43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Wattage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Frequency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Lumens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Luminous Efficacy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</a:t>
                      </a:r>
                      <a:endParaRPr sz="9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Lifetime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47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L320xW320mm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47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L640xW320mm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2250lm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47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L640xW180mm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2250lm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47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L950xW180mm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47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L750xW320mm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47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L1280xW180mm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47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L520xW520mm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40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L640xW640mm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40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L1280xW320mm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220V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60Hz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4500lm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90lm/W</a:t>
                      </a:r>
                      <a:endParaRPr b="0" sz="9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5700K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25,000hrs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2013-03-06T08:50:06Z</dcterms:created>
  <dc:creator>quyendv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