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8"/>
  </p:notesMasterIdLst>
  <p:handoutMasterIdLst>
    <p:handoutMasterId r:id="rId9"/>
  </p:handoutMasterIdLst>
  <p:sldIdLst>
    <p:sldId id="1173" r:id="rId2"/>
    <p:sldId id="1175" r:id="rId3"/>
    <p:sldId id="1177" r:id="rId4"/>
    <p:sldId id="1180" r:id="rId5"/>
    <p:sldId id="1178" r:id="rId6"/>
    <p:sldId id="1182" r:id="rId7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B16"/>
    <a:srgbClr val="0000FF"/>
    <a:srgbClr val="008000"/>
    <a:srgbClr val="FF0000"/>
    <a:srgbClr val="FF0066"/>
    <a:srgbClr val="3B3BFF"/>
    <a:srgbClr val="0066FF"/>
    <a:srgbClr val="0033CC"/>
    <a:srgbClr val="F7964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5394" autoAdjust="0"/>
  </p:normalViewPr>
  <p:slideViewPr>
    <p:cSldViewPr snapToGrid="0">
      <p:cViewPr varScale="1">
        <p:scale>
          <a:sx n="76" d="100"/>
          <a:sy n="76" d="100"/>
        </p:scale>
        <p:origin x="114" y="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838" y="-108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20" cy="4943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804" y="0"/>
            <a:ext cx="2918420" cy="4943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62ABE-6767-4187-8F0E-2265FBC21D10}" type="datetimeFigureOut">
              <a:rPr lang="en-US" smtClean="0"/>
              <a:t>06-02-2021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986"/>
            <a:ext cx="2918420" cy="4943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804" y="9371986"/>
            <a:ext cx="2918420" cy="4943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395E1-9384-4654-A934-53ACF01D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1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8420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343" y="2"/>
            <a:ext cx="2918420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384" y="4686839"/>
            <a:ext cx="4940996" cy="443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674"/>
            <a:ext cx="2918420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343" y="9373674"/>
            <a:ext cx="2918420" cy="49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D1A53F16-CA3F-48B8-9750-D6E71E9B8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01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53F16-CA3F-48B8-9750-D6E71E9B8D7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1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53F16-CA3F-48B8-9750-D6E71E9B8D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8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5A85F-A431-414A-9CD4-1183479949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77" descr="csk_biorep_page1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3D5EE-6282-49A9-878B-C89970DDB5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FA1CF-A49C-46A3-9A93-0A4FB12913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5BBE-98F9-4207-AAC8-FBDDBBA2E8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F0061-8DFD-46A7-B1D1-504EA2688E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37A0B-A118-4D7F-B48C-5FD89ED1A3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E2F1F-58CC-4BA7-A55E-B69D8742F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69BB4-59EC-46BB-8420-6BF0F31FEB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95EA5-DBDF-4369-990B-2EB510E457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D83F7-F359-44C4-955C-807C442E1D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BC0FE-8669-42DF-BF00-D8F587B61D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6FF99D-2614-4F3C-9D84-171760D3DB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8.jpe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8.png"/><Relationship Id="rId5" Type="http://schemas.openxmlformats.org/officeDocument/2006/relationships/image" Target="../media/image28.jpeg"/><Relationship Id="rId10" Type="http://schemas.openxmlformats.org/officeDocument/2006/relationships/image" Target="../media/image7.png"/><Relationship Id="rId4" Type="http://schemas.openxmlformats.org/officeDocument/2006/relationships/image" Target="../media/image27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0438" y="94253"/>
            <a:ext cx="8809170" cy="397124"/>
            <a:chOff x="165570" y="140438"/>
            <a:chExt cx="8809170" cy="524251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gray">
            <a:xfrm>
              <a:off x="165570" y="140438"/>
              <a:ext cx="8809170" cy="426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1500" b="1" dirty="0">
                  <a:solidFill>
                    <a:srgbClr val="F67B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LED Glass Tube 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22059" y="634396"/>
              <a:ext cx="6193705" cy="30293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62203"/>
              </p:ext>
            </p:extLst>
          </p:nvPr>
        </p:nvGraphicFramePr>
        <p:xfrm>
          <a:off x="176927" y="4670393"/>
          <a:ext cx="8764231" cy="2045093"/>
        </p:xfrm>
        <a:graphic>
          <a:graphicData uri="http://schemas.openxmlformats.org/drawingml/2006/table">
            <a:tbl>
              <a:tblPr/>
              <a:tblGrid>
                <a:gridCol w="818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76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03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1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52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563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63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105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Size</a:t>
                      </a:r>
                      <a:endParaRPr lang="en-US" sz="950" b="1" kern="1200" baseline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(D</a:t>
                      </a: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L)mm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Voltage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Lumens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(lm) ±10%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Efficacy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(lm/W)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CCT</a:t>
                      </a:r>
                      <a:r>
                        <a:rPr lang="en-US" sz="950" b="1" kern="1200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(K)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Body Material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Life time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(hour)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FOB Haiphong port, Vietnam </a:t>
                      </a:r>
                      <a:r>
                        <a:rPr lang="en-US" sz="9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(USD)</a:t>
                      </a:r>
                      <a:endParaRPr lang="en-US" sz="9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1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MOQ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10K </a:t>
                      </a: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MOQ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95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0K</a:t>
                      </a:r>
                      <a:r>
                        <a:rPr lang="en-US" sz="950" b="1" kern="120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50" b="1" kern="1200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pcs</a:t>
                      </a:r>
                      <a:endParaRPr lang="en-US" sz="95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7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LED</a:t>
                      </a:r>
                      <a:r>
                        <a:rPr lang="en-US" sz="95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Glass Tube 130lm/W</a:t>
                      </a:r>
                      <a:endParaRPr lang="en-US" sz="95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603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PC, G13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Glass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8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1213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PC, G13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Glass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2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LED</a:t>
                      </a:r>
                      <a:r>
                        <a:rPr lang="en-US" sz="95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Glass Tube 110lm/W</a:t>
                      </a:r>
                      <a:endParaRPr lang="en-US" sz="95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603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PC, G13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Glass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7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1213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PC, G13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Glass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29985" y="4385564"/>
            <a:ext cx="1890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CA9B3CC-E393-4B1A-8766-C3A0A68C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653" y="15912"/>
            <a:ext cx="1855195" cy="59489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80639" y="3216013"/>
            <a:ext cx="3424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High-quality powder coating: strong color rendering, low light decay,  not easy to change color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current driver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Lamp head: impact resistant, high temperature resistant, flame retardant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Applied standard: IEC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62776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Packing: Foam, 25 pcs/carton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906" y="2464308"/>
            <a:ext cx="2214041" cy="60572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565154" y="2976458"/>
            <a:ext cx="1890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55" y="523545"/>
            <a:ext cx="3471320" cy="4457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733715" y="585732"/>
            <a:ext cx="3195893" cy="1781044"/>
            <a:chOff x="4709751" y="2595715"/>
            <a:chExt cx="4004619" cy="223031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9751" y="2595715"/>
              <a:ext cx="4004619" cy="2011494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697595" y="4533646"/>
              <a:ext cx="219964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Polar Diagram Comparison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45373" y="-58243"/>
            <a:ext cx="3825259" cy="528795"/>
            <a:chOff x="474522" y="5910743"/>
            <a:chExt cx="5094561" cy="849068"/>
          </a:xfrm>
        </p:grpSpPr>
        <p:grpSp>
          <p:nvGrpSpPr>
            <p:cNvPr id="31" name="Group 30"/>
            <p:cNvGrpSpPr/>
            <p:nvPr/>
          </p:nvGrpSpPr>
          <p:grpSpPr>
            <a:xfrm>
              <a:off x="474522" y="5910743"/>
              <a:ext cx="4307365" cy="849068"/>
              <a:chOff x="385645" y="5731002"/>
              <a:chExt cx="4307365" cy="84906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645" y="5885070"/>
                <a:ext cx="1186743" cy="6950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9821" y="5860604"/>
                <a:ext cx="670210" cy="663827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2133" y="5731002"/>
                <a:ext cx="1371229" cy="77910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11536" y="5915379"/>
                <a:ext cx="581474" cy="540804"/>
              </a:xfrm>
              <a:prstGeom prst="rect">
                <a:avLst/>
              </a:prstGeom>
            </p:spPr>
          </p:pic>
        </p:grpSp>
        <p:pic>
          <p:nvPicPr>
            <p:cNvPr id="42" name="Picture 41" descr="C:\Users\THINK1\Desktop\12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195" y="6109383"/>
              <a:ext cx="558888" cy="5062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601" y="861728"/>
            <a:ext cx="4893310" cy="35839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601" y="988890"/>
            <a:ext cx="1597372" cy="4541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2313" y="3710063"/>
            <a:ext cx="2667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2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0438" y="94253"/>
            <a:ext cx="8809170" cy="397124"/>
            <a:chOff x="165570" y="140438"/>
            <a:chExt cx="8809170" cy="524251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gray">
            <a:xfrm>
              <a:off x="165570" y="140438"/>
              <a:ext cx="8809170" cy="426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1500" b="1" dirty="0">
                  <a:solidFill>
                    <a:srgbClr val="F67B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500" b="1" dirty="0" smtClean="0">
                  <a:solidFill>
                    <a:srgbClr val="F67B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500" b="1" dirty="0">
                  <a:solidFill>
                    <a:srgbClr val="F67B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LED Glass Tube </a:t>
              </a:r>
              <a:r>
                <a:rPr lang="en-US" sz="1500" b="1" dirty="0" smtClean="0">
                  <a:solidFill>
                    <a:srgbClr val="F67B1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EMC</a:t>
              </a:r>
              <a:endParaRPr lang="en-US" sz="1500" b="1" dirty="0">
                <a:solidFill>
                  <a:srgbClr val="F67B1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22059" y="634396"/>
              <a:ext cx="6193705" cy="30293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930380"/>
              </p:ext>
            </p:extLst>
          </p:nvPr>
        </p:nvGraphicFramePr>
        <p:xfrm>
          <a:off x="120439" y="4670393"/>
          <a:ext cx="8820720" cy="1386368"/>
        </p:xfrm>
        <a:graphic>
          <a:graphicData uri="http://schemas.openxmlformats.org/drawingml/2006/table">
            <a:tbl>
              <a:tblPr/>
              <a:tblGrid>
                <a:gridCol w="1261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3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68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95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1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05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105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Size</a:t>
                      </a:r>
                      <a:endParaRPr lang="en-US" sz="950" b="1" kern="1200" baseline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(D</a:t>
                      </a: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L)mm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Voltage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Lumens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(lm) ±10%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Efficacy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(lm/W)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CCT</a:t>
                      </a:r>
                      <a:r>
                        <a:rPr lang="en-US" sz="950" b="1" kern="1200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(K)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Cap</a:t>
                      </a:r>
                      <a:endParaRPr lang="en-US" sz="95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Body Material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Life time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(hour)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FOB Haiphong port,</a:t>
                      </a:r>
                      <a:r>
                        <a:rPr lang="en-US" sz="9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Vietnam </a:t>
                      </a:r>
                      <a:r>
                        <a:rPr lang="en-US" sz="9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(USD)</a:t>
                      </a:r>
                      <a:endParaRPr lang="en-US" sz="9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1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MOQ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10K </a:t>
                      </a: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MOQ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95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0K</a:t>
                      </a:r>
                      <a:r>
                        <a:rPr lang="en-US" sz="950" b="1" kern="120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50" b="1" kern="1200" baseline="0" dirty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pcs</a:t>
                      </a:r>
                      <a:endParaRPr lang="en-US" sz="95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2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LED</a:t>
                      </a:r>
                      <a:r>
                        <a:rPr lang="en-US" sz="950" b="1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Glass Tube </a:t>
                      </a:r>
                      <a:r>
                        <a:rPr lang="en-US" sz="95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EMC, Surge 1.5kV</a:t>
                      </a:r>
                      <a:endParaRPr lang="en-US" sz="95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603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PC, G13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Glass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7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1213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PC, G13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Glass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29985" y="4385564"/>
            <a:ext cx="1890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CA9B3CC-E393-4B1A-8766-C3A0A68C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653" y="15912"/>
            <a:ext cx="1855195" cy="59489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80639" y="3216013"/>
            <a:ext cx="3424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High-quality powder coating: strong color rendering, low light decay,  not easy to change color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current driver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Lamp head: impact resistant, high temperature resistant, flame retardant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Applied standard: IEC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62776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Packing: Foam, 25pcs/carton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906" y="2464308"/>
            <a:ext cx="2214041" cy="60572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565154" y="2976458"/>
            <a:ext cx="1890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55" y="523545"/>
            <a:ext cx="3471320" cy="4457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733715" y="585732"/>
            <a:ext cx="3195893" cy="1781044"/>
            <a:chOff x="4709751" y="2595715"/>
            <a:chExt cx="4004619" cy="223031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9751" y="2595715"/>
              <a:ext cx="4004619" cy="2011494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697595" y="4533646"/>
              <a:ext cx="219964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Polar Diagram Comparison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45373" y="-58243"/>
            <a:ext cx="3825259" cy="528795"/>
            <a:chOff x="474522" y="5910743"/>
            <a:chExt cx="5094561" cy="849068"/>
          </a:xfrm>
        </p:grpSpPr>
        <p:grpSp>
          <p:nvGrpSpPr>
            <p:cNvPr id="31" name="Group 30"/>
            <p:cNvGrpSpPr/>
            <p:nvPr/>
          </p:nvGrpSpPr>
          <p:grpSpPr>
            <a:xfrm>
              <a:off x="474522" y="5910743"/>
              <a:ext cx="4307365" cy="849068"/>
              <a:chOff x="385645" y="5731002"/>
              <a:chExt cx="4307365" cy="84906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645" y="5885070"/>
                <a:ext cx="1186743" cy="6950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9821" y="5860604"/>
                <a:ext cx="670210" cy="663827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2133" y="5731002"/>
                <a:ext cx="1371229" cy="779108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11536" y="5915379"/>
                <a:ext cx="581474" cy="540804"/>
              </a:xfrm>
              <a:prstGeom prst="rect">
                <a:avLst/>
              </a:prstGeom>
            </p:spPr>
          </p:pic>
        </p:grpSp>
        <p:pic>
          <p:nvPicPr>
            <p:cNvPr id="42" name="Picture 41" descr="C:\Users\THINK1\Desktop\12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195" y="6109383"/>
              <a:ext cx="558888" cy="5062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601" y="861728"/>
            <a:ext cx="4893310" cy="35839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601" y="988890"/>
            <a:ext cx="1597372" cy="4541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2313" y="3710063"/>
            <a:ext cx="2667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3602" y="3347395"/>
            <a:ext cx="1890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5" y="588756"/>
            <a:ext cx="1538240" cy="1130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70288" y="594313"/>
            <a:ext cx="1890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4099" y="849860"/>
            <a:ext cx="4312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Replacement of incandescent and compact fluorescent lamp.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70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% energy savings compared to existing incandescent bulbs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Eco-friendly, no mercury, no UV or IR Radiation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Safety use, flicker free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Wide-angle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light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distribution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Applied standard: </a:t>
            </a:r>
            <a:r>
              <a:rPr lang="en-US" sz="1000" dirty="0"/>
              <a:t>IEC </a:t>
            </a:r>
            <a:r>
              <a:rPr lang="en-US" sz="1000" dirty="0" smtClean="0"/>
              <a:t>62560 &amp; </a:t>
            </a:r>
            <a:r>
              <a:rPr lang="en-US" sz="1000" dirty="0"/>
              <a:t>IEC 62612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33210" y="608510"/>
            <a:ext cx="2115703" cy="1190777"/>
            <a:chOff x="3324089" y="997588"/>
            <a:chExt cx="1679673" cy="945367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089" y="997588"/>
              <a:ext cx="828942" cy="945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792" y="997589"/>
              <a:ext cx="814970" cy="94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77113" y="29688"/>
            <a:ext cx="8809170" cy="578823"/>
            <a:chOff x="120438" y="-233"/>
            <a:chExt cx="8809170" cy="578823"/>
          </a:xfrm>
        </p:grpSpPr>
        <p:grpSp>
          <p:nvGrpSpPr>
            <p:cNvPr id="17" name="Group 16"/>
            <p:cNvGrpSpPr/>
            <p:nvPr/>
          </p:nvGrpSpPr>
          <p:grpSpPr>
            <a:xfrm>
              <a:off x="120438" y="94253"/>
              <a:ext cx="8809170" cy="397124"/>
              <a:chOff x="165570" y="140438"/>
              <a:chExt cx="8809170" cy="524251"/>
            </a:xfrm>
          </p:grpSpPr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gray">
              <a:xfrm>
                <a:off x="165570" y="140438"/>
                <a:ext cx="8809170" cy="426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r>
                  <a:rPr lang="en-US" sz="1500" b="1" dirty="0">
                    <a:solidFill>
                      <a:srgbClr val="F67B1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500" b="1" dirty="0" smtClean="0">
                    <a:solidFill>
                      <a:srgbClr val="F67B1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BULB A</a:t>
                </a:r>
                <a:endParaRPr lang="en-US" sz="1500" b="1" dirty="0">
                  <a:solidFill>
                    <a:srgbClr val="F67B1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222059" y="634396"/>
                <a:ext cx="6193705" cy="30293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CA9B3CC-E393-4B1A-8766-C3A0A68C4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6126" y="15912"/>
              <a:ext cx="1754722" cy="562678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2545373" y="-233"/>
              <a:ext cx="3405617" cy="470785"/>
              <a:chOff x="474522" y="5910743"/>
              <a:chExt cx="5094561" cy="84906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74522" y="5910743"/>
                <a:ext cx="4307365" cy="849068"/>
                <a:chOff x="385645" y="5731002"/>
                <a:chExt cx="4307365" cy="849068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5645" y="5885070"/>
                  <a:ext cx="1186743" cy="695000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9821" y="5860604"/>
                  <a:ext cx="670210" cy="663827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12133" y="5731002"/>
                  <a:ext cx="1371229" cy="779108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11536" y="5915379"/>
                  <a:ext cx="581474" cy="540804"/>
                </a:xfrm>
                <a:prstGeom prst="rect">
                  <a:avLst/>
                </a:prstGeom>
              </p:spPr>
            </p:pic>
          </p:grpSp>
          <p:pic>
            <p:nvPicPr>
              <p:cNvPr id="21" name="Picture 20" descr="C:\Users\THINK1\Desktop\12.PNG"/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0195" y="6109383"/>
                <a:ext cx="558888" cy="5062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9" name="Picture 10" descr="Đèn Led Bóng Nến Led-on - Tiết Kiệm Điện Năng An Toàn Sử Dụ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58" y="2063805"/>
            <a:ext cx="2267316" cy="14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gray">
          <a:xfrm>
            <a:off x="4574099" y="2024017"/>
            <a:ext cx="164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14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Application: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0287" y="2276017"/>
            <a:ext cx="2009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/>
              <a:t>Hotel</a:t>
            </a:r>
            <a:r>
              <a:rPr lang="en-US" sz="1000" dirty="0"/>
              <a:t>, office, meeting room, show room, shop, </a:t>
            </a:r>
            <a:r>
              <a:rPr lang="en-US" sz="1000" dirty="0" smtClean="0"/>
              <a:t> </a:t>
            </a:r>
            <a:r>
              <a:rPr lang="en-US" sz="1000" dirty="0"/>
              <a:t>supermarket, </a:t>
            </a:r>
            <a:r>
              <a:rPr lang="en-US" sz="1000" dirty="0" smtClean="0"/>
              <a:t>living </a:t>
            </a:r>
            <a:r>
              <a:rPr lang="en-US" sz="1000" dirty="0"/>
              <a:t>room, kitchen and other commercial </a:t>
            </a:r>
            <a:r>
              <a:rPr lang="en-US" sz="1000" dirty="0" smtClean="0"/>
              <a:t>places.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Packing: 50pcs/carton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4908" y="1843874"/>
            <a:ext cx="3956060" cy="1478281"/>
            <a:chOff x="254908" y="1843874"/>
            <a:chExt cx="3956060" cy="1478281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08" y="1843874"/>
              <a:ext cx="3956060" cy="1478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66892" y="2512205"/>
              <a:ext cx="350377" cy="23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7W</a:t>
              </a:r>
              <a:endParaRPr lang="en-US" sz="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34604" y="2510777"/>
              <a:ext cx="350377" cy="23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9</a:t>
              </a:r>
              <a:r>
                <a: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W</a:t>
              </a:r>
              <a:endParaRPr lang="en-US" sz="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10862" y="2500803"/>
              <a:ext cx="491186" cy="23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12W</a:t>
              </a:r>
              <a:endParaRPr lang="en-US" sz="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29850" y="2507921"/>
              <a:ext cx="465513" cy="23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15W</a:t>
              </a:r>
              <a:endParaRPr lang="en-US" sz="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37740" y="2506493"/>
              <a:ext cx="495873" cy="231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20W</a:t>
              </a:r>
              <a:endParaRPr lang="en-US" sz="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49112"/>
              </p:ext>
            </p:extLst>
          </p:nvPr>
        </p:nvGraphicFramePr>
        <p:xfrm>
          <a:off x="577569" y="3817115"/>
          <a:ext cx="8216807" cy="2973663"/>
        </p:xfrm>
        <a:graphic>
          <a:graphicData uri="http://schemas.openxmlformats.org/drawingml/2006/table">
            <a:tbl>
              <a:tblPr/>
              <a:tblGrid>
                <a:gridCol w="720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04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76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73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5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984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105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Model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Power (W)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Size</a:t>
                      </a:r>
                      <a:endParaRPr lang="en-US" sz="900" b="1" kern="1200" baseline="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(D</a:t>
                      </a: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L) mm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Voltage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Lumens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(lm) ±10%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Efficacy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(lm/W)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CCT</a:t>
                      </a:r>
                      <a:r>
                        <a:rPr lang="en-US" sz="900" b="1" kern="120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(K)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Cap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Body Material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Life time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(hour)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FOB Haiphong</a:t>
                      </a:r>
                      <a:r>
                        <a:rPr lang="en-US" sz="9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port, Vietnam (USD)</a:t>
                      </a:r>
                      <a:endParaRPr lang="en-US" sz="9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1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MOQ</a:t>
                      </a:r>
                      <a:r>
                        <a:rPr lang="en-US" sz="900" b="1" kern="120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10K</a:t>
                      </a:r>
                      <a:r>
                        <a:rPr lang="en-US" sz="900" b="1" kern="120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pcs</a:t>
                      </a: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A55 5W</a:t>
                      </a:r>
                      <a:endParaRPr lang="en-US" sz="95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55101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3000/6500 /7500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A60 7W</a:t>
                      </a:r>
                      <a:endParaRPr lang="en-US" sz="95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60111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3000/6500 /7500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E27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AL-PC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A60 9W</a:t>
                      </a:r>
                      <a:endParaRPr lang="en-US" sz="95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60111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3000/6500 /7500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E27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AL-PC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A65 12W</a:t>
                      </a:r>
                      <a:endParaRPr lang="en-US" sz="95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65x126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3000/6500 /7500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E27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AL-PC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A70 15W</a:t>
                      </a:r>
                      <a:endParaRPr lang="en-US" sz="95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70x138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3000/6500 /7500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E27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AL-PC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A80 18W </a:t>
                      </a:r>
                      <a:endParaRPr lang="en-US" sz="95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80155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3000/6500 /7500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AL-PC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28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94024"/>
              </p:ext>
            </p:extLst>
          </p:nvPr>
        </p:nvGraphicFramePr>
        <p:xfrm>
          <a:off x="221398" y="4218675"/>
          <a:ext cx="8778998" cy="2034812"/>
        </p:xfrm>
        <a:graphic>
          <a:graphicData uri="http://schemas.openxmlformats.org/drawingml/2006/table">
            <a:tbl>
              <a:tblPr/>
              <a:tblGrid>
                <a:gridCol w="817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8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3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3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24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94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02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11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574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105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Model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Power (W)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Size</a:t>
                      </a:r>
                      <a:endParaRPr lang="en-US" sz="900" b="1" kern="1200" baseline="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900" b="1" kern="1200" dirty="0" err="1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ɸ</a:t>
                      </a:r>
                      <a:r>
                        <a:rPr lang="en-US" sz="900" b="1" kern="1200" dirty="0" err="1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H</a:t>
                      </a: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 mm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Voltage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Lumens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(lm)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Efficacy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(lm/W)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CCT</a:t>
                      </a:r>
                      <a:r>
                        <a:rPr lang="en-US" sz="900" b="1" kern="120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(K)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Cap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Body Material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Life time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(hour)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Price</a:t>
                      </a:r>
                      <a:r>
                        <a:rPr lang="en-US" sz="900" b="1" kern="120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(USD)</a:t>
                      </a: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1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MOQ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5K pcs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MOQ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10K</a:t>
                      </a:r>
                      <a:r>
                        <a:rPr lang="en-US" sz="900" b="1" kern="120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pcs</a:t>
                      </a: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T80 20W</a:t>
                      </a:r>
                      <a:endParaRPr lang="en-US" sz="95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80145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6500/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8000/ 10000/ 12000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E27/ B22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AL-PC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T100 30W</a:t>
                      </a:r>
                      <a:endParaRPr lang="en-US" sz="95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100185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</a:t>
                      </a:r>
                      <a:endParaRPr lang="en-US" sz="95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E27/ B22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AL-PC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T120 40W</a:t>
                      </a:r>
                      <a:endParaRPr lang="en-US" sz="95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120210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</a:t>
                      </a:r>
                      <a:endParaRPr lang="en-US" sz="95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E27/ B22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AL-PC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15,000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T140 50W</a:t>
                      </a:r>
                      <a:endParaRPr lang="en-US" sz="95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</a:t>
                      </a:r>
                      <a:endParaRPr lang="en-US" sz="95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140x240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– 250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</a:t>
                      </a:r>
                      <a:endParaRPr lang="en-US" sz="95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E27/ B22</a:t>
                      </a:r>
                      <a:endParaRPr lang="en-US" sz="95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AL-PC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15,000</a:t>
                      </a: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4456" y="3933846"/>
            <a:ext cx="1890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6833" y="8021"/>
            <a:ext cx="8809170" cy="578823"/>
            <a:chOff x="120438" y="-233"/>
            <a:chExt cx="8809170" cy="578823"/>
          </a:xfrm>
        </p:grpSpPr>
        <p:grpSp>
          <p:nvGrpSpPr>
            <p:cNvPr id="14" name="Group 13"/>
            <p:cNvGrpSpPr/>
            <p:nvPr/>
          </p:nvGrpSpPr>
          <p:grpSpPr>
            <a:xfrm>
              <a:off x="120438" y="94253"/>
              <a:ext cx="8809170" cy="397124"/>
              <a:chOff x="165570" y="140438"/>
              <a:chExt cx="8809170" cy="524251"/>
            </a:xfrm>
          </p:grpSpPr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gray">
              <a:xfrm>
                <a:off x="165570" y="140438"/>
                <a:ext cx="8809170" cy="426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r>
                  <a:rPr lang="en-US" sz="1500" b="1" dirty="0" smtClean="0">
                    <a:solidFill>
                      <a:srgbClr val="F67B1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BULB T</a:t>
                </a:r>
                <a:endParaRPr lang="en-US" sz="1500" b="1" dirty="0">
                  <a:solidFill>
                    <a:srgbClr val="F67B1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222059" y="634396"/>
                <a:ext cx="6193705" cy="30293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A9B3CC-E393-4B1A-8766-C3A0A68C4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6126" y="15912"/>
              <a:ext cx="1754722" cy="562678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545373" y="-233"/>
              <a:ext cx="3405617" cy="470785"/>
              <a:chOff x="474522" y="5910743"/>
              <a:chExt cx="5094561" cy="84906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74522" y="5910743"/>
                <a:ext cx="4307365" cy="849068"/>
                <a:chOff x="385645" y="5731002"/>
                <a:chExt cx="4307365" cy="849068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645" y="5885070"/>
                  <a:ext cx="1186743" cy="695000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19821" y="5860604"/>
                  <a:ext cx="670210" cy="663827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12133" y="5731002"/>
                  <a:ext cx="1371229" cy="779108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11536" y="5915379"/>
                  <a:ext cx="581474" cy="540804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 descr="C:\Users\THINK1\Desktop\12.PNG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0195" y="6109383"/>
                <a:ext cx="558888" cy="5062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263322" y="651308"/>
            <a:ext cx="3983417" cy="1300422"/>
            <a:chOff x="510914" y="810126"/>
            <a:chExt cx="5339668" cy="1743183"/>
          </a:xfrm>
        </p:grpSpPr>
        <p:pic>
          <p:nvPicPr>
            <p:cNvPr id="1030" name="Picture 6" descr="China Cheap LED Bulb Raw Material Parts Manufacturers, Factory - Wholesale  LED Bulb Raw Material Parts at Low Price - Taiyi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2" t="13334" r="17699" b="12323"/>
            <a:stretch/>
          </p:blipFill>
          <p:spPr bwMode="auto">
            <a:xfrm>
              <a:off x="510914" y="810126"/>
              <a:ext cx="1654482" cy="17431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China Cheap LED Bulb Raw Material Parts Manufacturers, Factory - Wholesale  LED Bulb Raw Material Parts at Low Price - Taiyi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8" t="13334" r="17699" b="12323"/>
            <a:stretch/>
          </p:blipFill>
          <p:spPr bwMode="auto">
            <a:xfrm>
              <a:off x="2149777" y="1018675"/>
              <a:ext cx="1360004" cy="1534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China Cheap LED Bulb Raw Material Parts Manufacturers, Factory - Wholesale  LED Bulb Raw Material Parts at Low Price - Taiyi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8" t="13334" r="17699" b="12323"/>
            <a:stretch/>
          </p:blipFill>
          <p:spPr bwMode="auto">
            <a:xfrm>
              <a:off x="3523639" y="1128266"/>
              <a:ext cx="1246272" cy="1406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China Cheap LED Bulb Raw Material Parts Manufacturers, Factory - Wholesale  LED Bulb Raw Material Parts at Low Price - Taiyi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8" t="13334" r="17699" b="12323"/>
            <a:stretch/>
          </p:blipFill>
          <p:spPr bwMode="auto">
            <a:xfrm>
              <a:off x="4824667" y="1376918"/>
              <a:ext cx="1025915" cy="11576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China Cheap LED Bulb Raw Material Parts Manufacturers, Factory - Wholesale  LED Bulb Raw Material Parts at Low Price - Taiyi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8" t="13334" r="17699" b="12323"/>
            <a:stretch/>
          </p:blipFill>
          <p:spPr bwMode="auto">
            <a:xfrm>
              <a:off x="2182322" y="1018675"/>
              <a:ext cx="1360004" cy="153463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China Cheap LED Bulb Raw Material Parts Manufacturers, Factory - Wholesale  LED Bulb Raw Material Parts at Low Price - Taiyi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8" t="13334" r="17699" b="12323"/>
            <a:stretch/>
          </p:blipFill>
          <p:spPr bwMode="auto">
            <a:xfrm>
              <a:off x="3556184" y="1128266"/>
              <a:ext cx="1246272" cy="140629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http://www.asoen.vn/uploads/news/2017_05/z674215354583_b4b98d6c4f2e5c57c204add18a4b6df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48" y="1625403"/>
            <a:ext cx="4064248" cy="16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4936148" y="1018552"/>
            <a:ext cx="4064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/>
              <a:t>Hotel</a:t>
            </a:r>
            <a:r>
              <a:rPr lang="en-US" sz="1000" dirty="0"/>
              <a:t>, office, meeting room, show room, shop, </a:t>
            </a:r>
            <a:r>
              <a:rPr lang="en-US" sz="1000" dirty="0" smtClean="0"/>
              <a:t> </a:t>
            </a:r>
            <a:r>
              <a:rPr lang="en-US" sz="1000" dirty="0"/>
              <a:t>supermarket, </a:t>
            </a:r>
            <a:r>
              <a:rPr lang="en-US" sz="1000" dirty="0" smtClean="0"/>
              <a:t>living </a:t>
            </a:r>
            <a:r>
              <a:rPr lang="en-US" sz="1000" dirty="0"/>
              <a:t>room, kitchen and other commercial </a:t>
            </a:r>
            <a:r>
              <a:rPr lang="en-US" sz="1000" dirty="0" smtClean="0"/>
              <a:t>places.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gray">
          <a:xfrm>
            <a:off x="4858946" y="668386"/>
            <a:ext cx="164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14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Application: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7657" y="2265837"/>
            <a:ext cx="1890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2744" y="2521384"/>
            <a:ext cx="48797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Replacement of incandescent and compact fluorescent lamp.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70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% energy savings compared to existing incandescent bulbs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Eco-friendly, no mercury, no UV or IR Radiation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Safety use, flicker free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Wide-angle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light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distribution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Multiple color temperature available: 3000K, 6500K, 8000K,10000K, 12000K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Applied standard: </a:t>
            </a:r>
            <a:r>
              <a:rPr lang="en-US" sz="1000" dirty="0"/>
              <a:t>IEC </a:t>
            </a:r>
            <a:r>
              <a:rPr lang="en-US" sz="1000" dirty="0" smtClean="0"/>
              <a:t>62560 &amp; </a:t>
            </a:r>
            <a:r>
              <a:rPr lang="en-US" sz="1000" dirty="0"/>
              <a:t>IEC 62612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2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026" y="3777900"/>
            <a:ext cx="1890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1649" y="569495"/>
            <a:ext cx="3388125" cy="1601668"/>
            <a:chOff x="341649" y="569495"/>
            <a:chExt cx="3800743" cy="1796722"/>
          </a:xfrm>
        </p:grpSpPr>
        <p:pic>
          <p:nvPicPr>
            <p:cNvPr id="2052" name="Picture 4" descr="Cool White 12 W LED Slim Round Panel Light, For Indoor, Rs 215 /piece | ID:  2180794616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87" t="22593" r="1202" b="21828"/>
            <a:stretch/>
          </p:blipFill>
          <p:spPr bwMode="auto">
            <a:xfrm rot="5400000">
              <a:off x="-61786" y="972930"/>
              <a:ext cx="1796716" cy="9898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ool White 12 W LED Slim Round Panel Light, For Indoor, Rs 215 /piece | ID:  2180794616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87" t="22593" r="1202" b="21828"/>
            <a:stretch/>
          </p:blipFill>
          <p:spPr bwMode="auto">
            <a:xfrm rot="5400000">
              <a:off x="976687" y="1140870"/>
              <a:ext cx="1580149" cy="8705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ool White 12 W LED Slim Round Panel Light, For Indoor, Rs 215 /piece | ID:  2180794616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87" t="22593" r="1202" b="21828"/>
            <a:stretch/>
          </p:blipFill>
          <p:spPr bwMode="auto">
            <a:xfrm rot="5400000">
              <a:off x="1893231" y="1327471"/>
              <a:ext cx="1339516" cy="7379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ool White 12 W LED Slim Round Panel Light, For Indoor, Rs 215 /piece | ID:  2180794616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87" t="22593" r="1202" b="21828"/>
            <a:stretch/>
          </p:blipFill>
          <p:spPr bwMode="auto">
            <a:xfrm rot="5400000">
              <a:off x="2700452" y="1538951"/>
              <a:ext cx="1066800" cy="5877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ool White 12 W LED Slim Round Panel Light, For Indoor, Rs 215 /piece | ID:  2180794616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87" t="22593" r="1202" b="21828"/>
            <a:stretch/>
          </p:blipFill>
          <p:spPr bwMode="auto">
            <a:xfrm rot="5400000">
              <a:off x="3437507" y="1661331"/>
              <a:ext cx="908990" cy="5007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065696" y="786062"/>
            <a:ext cx="2863912" cy="3201238"/>
            <a:chOff x="5158209" y="403084"/>
            <a:chExt cx="3771399" cy="4215613"/>
          </a:xfrm>
        </p:grpSpPr>
        <p:pic>
          <p:nvPicPr>
            <p:cNvPr id="2054" name="Picture 6" descr="LED Slim Panels, Flat LED Panel Light, Led Panel, Light Emitting Diode  Panel Light, एलईडी पैनल लाइट in Kochi , Luker Electric Technologies Private  Limited | ID: 1717768328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209" y="2511358"/>
              <a:ext cx="3771399" cy="2107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209" y="403084"/>
              <a:ext cx="3771399" cy="2108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77113" y="29688"/>
            <a:ext cx="8809170" cy="578823"/>
            <a:chOff x="120438" y="-233"/>
            <a:chExt cx="8809170" cy="578823"/>
          </a:xfrm>
        </p:grpSpPr>
        <p:grpSp>
          <p:nvGrpSpPr>
            <p:cNvPr id="21" name="Group 20"/>
            <p:cNvGrpSpPr/>
            <p:nvPr/>
          </p:nvGrpSpPr>
          <p:grpSpPr>
            <a:xfrm>
              <a:off x="120438" y="94253"/>
              <a:ext cx="8809170" cy="397124"/>
              <a:chOff x="165570" y="140438"/>
              <a:chExt cx="8809170" cy="524251"/>
            </a:xfrm>
          </p:grpSpPr>
          <p:sp>
            <p:nvSpPr>
              <p:cNvPr id="30" name="Text Box 7"/>
              <p:cNvSpPr txBox="1">
                <a:spLocks noChangeArrowheads="1"/>
              </p:cNvSpPr>
              <p:nvPr/>
            </p:nvSpPr>
            <p:spPr bwMode="gray">
              <a:xfrm>
                <a:off x="165570" y="140438"/>
                <a:ext cx="8809170" cy="426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defRPr/>
                </a:pPr>
                <a:r>
                  <a:rPr lang="en-US" sz="1500" b="1" dirty="0">
                    <a:solidFill>
                      <a:srgbClr val="F67B1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500" b="1" dirty="0" smtClean="0">
                    <a:solidFill>
                      <a:srgbClr val="F67B1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SLIM ROUND PANEL</a:t>
                </a:r>
                <a:endParaRPr lang="en-US" sz="1500" b="1" dirty="0">
                  <a:solidFill>
                    <a:srgbClr val="F67B1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V="1">
                <a:off x="222059" y="634396"/>
                <a:ext cx="6193705" cy="30293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CA9B3CC-E393-4B1A-8766-C3A0A68C4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06126" y="15912"/>
              <a:ext cx="1754722" cy="562678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2545373" y="-233"/>
              <a:ext cx="3405617" cy="470785"/>
              <a:chOff x="474522" y="5910743"/>
              <a:chExt cx="5094561" cy="84906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74522" y="5910743"/>
                <a:ext cx="4307365" cy="849068"/>
                <a:chOff x="385645" y="5731002"/>
                <a:chExt cx="4307365" cy="849068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5645" y="5885070"/>
                  <a:ext cx="1186743" cy="695000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19821" y="5860604"/>
                  <a:ext cx="670210" cy="663827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12133" y="5731002"/>
                  <a:ext cx="1371229" cy="779108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11536" y="5915379"/>
                  <a:ext cx="581474" cy="540804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 descr="C:\Users\THINK1\Desktop\12.PNG"/>
              <p:cNvPicPr/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0195" y="6109383"/>
                <a:ext cx="558888" cy="5062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2" name="Rectangle 31"/>
          <p:cNvSpPr/>
          <p:nvPr/>
        </p:nvSpPr>
        <p:spPr>
          <a:xfrm>
            <a:off x="4000766" y="999415"/>
            <a:ext cx="1989836" cy="118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/>
              <a:t>hotel, office, meeting room, show room, shop, hospital, supermarket, bathroom, bedrooms, living room, kitchen and other commercial places. 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gray">
          <a:xfrm>
            <a:off x="3973596" y="700062"/>
            <a:ext cx="164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14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Application: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3713" y="2282750"/>
            <a:ext cx="1890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endParaRPr 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9562" y="2550555"/>
            <a:ext cx="56649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/>
              <a:t>Thin </a:t>
            </a:r>
            <a:r>
              <a:rPr lang="en-US" sz="1000" dirty="0"/>
              <a:t>and strong aluminum alloy frame structure and not easily </a:t>
            </a:r>
            <a:r>
              <a:rPr lang="en-US" sz="1000" dirty="0" smtClean="0"/>
              <a:t>deformed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/>
              <a:t>Easy </a:t>
            </a:r>
            <a:r>
              <a:rPr lang="en-US" sz="1000" dirty="0"/>
              <a:t>and quick installation to save labor </a:t>
            </a:r>
            <a:r>
              <a:rPr lang="en-US" sz="1000" dirty="0" smtClean="0"/>
              <a:t>costs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/>
              <a:t>No flicker to protect human </a:t>
            </a:r>
            <a:r>
              <a:rPr lang="en-US" sz="1000" dirty="0" smtClean="0"/>
              <a:t>eyes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/>
              <a:t>High CRI &gt; 80 ensures more vivid and natural </a:t>
            </a:r>
            <a:r>
              <a:rPr lang="en-US" sz="1000" dirty="0" smtClean="0"/>
              <a:t>light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/>
              <a:t>Environment </a:t>
            </a:r>
            <a:r>
              <a:rPr lang="en-US" sz="1000" dirty="0"/>
              <a:t>friendly: No lead or mercury and No UV or IR </a:t>
            </a:r>
            <a:r>
              <a:rPr lang="en-US" sz="1000" dirty="0" smtClean="0"/>
              <a:t>Radiation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000" dirty="0" smtClean="0"/>
              <a:t>Long </a:t>
            </a:r>
            <a:r>
              <a:rPr lang="en-US" sz="1000" dirty="0"/>
              <a:t>life time </a:t>
            </a:r>
            <a:r>
              <a:rPr lang="en-US" sz="1000" dirty="0" smtClean="0"/>
              <a:t>35,000 </a:t>
            </a:r>
            <a:r>
              <a:rPr lang="en-US" sz="1000" dirty="0" err="1" smtClean="0"/>
              <a:t>hrs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 smtClean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51286"/>
              </p:ext>
            </p:extLst>
          </p:nvPr>
        </p:nvGraphicFramePr>
        <p:xfrm>
          <a:off x="341650" y="4068082"/>
          <a:ext cx="8578232" cy="2646483"/>
        </p:xfrm>
        <a:graphic>
          <a:graphicData uri="http://schemas.openxmlformats.org/drawingml/2006/table">
            <a:tbl>
              <a:tblPr/>
              <a:tblGrid>
                <a:gridCol w="890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5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5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44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85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771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75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Model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Power (W)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Size</a:t>
                      </a:r>
                      <a:endParaRPr lang="en-US" sz="900" b="1" kern="1200" baseline="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(D</a:t>
                      </a: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L) mm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Cut hole 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Voltage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(V)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Lumens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(lm) 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CCT</a:t>
                      </a:r>
                      <a:r>
                        <a:rPr lang="en-US" sz="900" b="1" kern="120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(K)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Beam angle (</a:t>
                      </a:r>
                      <a:r>
                        <a:rPr lang="en-US" sz="900" b="1" kern="1200" baseline="300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IP</a:t>
                      </a: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Life time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(hours)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FOB Haiphong port,</a:t>
                      </a:r>
                      <a:r>
                        <a:rPr lang="en-US" sz="9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Vietnam (USD)</a:t>
                      </a:r>
                      <a:endParaRPr lang="en-US" sz="9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6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kern="120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MOQ 10K pcs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PN 80/3W</a:t>
                      </a:r>
                      <a:endParaRPr lang="en-US" sz="1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8014</a:t>
                      </a:r>
                      <a:endParaRPr lang="en-US" sz="10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 – 265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3000/4000/ 6500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</a:t>
                      </a:r>
                      <a:endParaRPr lang="en-US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US" sz="10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35,000</a:t>
                      </a:r>
                      <a:endParaRPr lang="en-US" sz="10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PN 120/6W</a:t>
                      </a:r>
                      <a:endParaRPr lang="en-US" sz="1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12014</a:t>
                      </a:r>
                      <a:endParaRPr lang="en-US" sz="10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 – 265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3000/4000/ 6500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US" sz="10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PN 145/9W</a:t>
                      </a:r>
                      <a:endParaRPr lang="en-US" sz="1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14514</a:t>
                      </a:r>
                      <a:endParaRPr lang="en-US" sz="10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 – 265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3000/4000/ 6500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US" sz="10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PN</a:t>
                      </a:r>
                      <a:r>
                        <a:rPr lang="en-US" sz="10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170/</a:t>
                      </a:r>
                      <a:r>
                        <a:rPr lang="en-US" sz="1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12W</a:t>
                      </a:r>
                      <a:endParaRPr lang="en-US" sz="1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170x14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 – 265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  <a:endParaRPr lang="en-US" sz="10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  <a:endParaRPr lang="en-US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3000/4000/ 6500</a:t>
                      </a:r>
                      <a:endParaRPr lang="en-US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</a:t>
                      </a:r>
                      <a:endParaRPr lang="en-US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US" sz="10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PN</a:t>
                      </a:r>
                      <a:r>
                        <a:rPr lang="en-US" sz="1000" b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225/18</a:t>
                      </a:r>
                      <a:r>
                        <a:rPr lang="en-US" sz="1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 </a:t>
                      </a:r>
                      <a:endParaRPr lang="en-US" sz="10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225x14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 – 265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50/60Hz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3000/4000/ 6500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 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US" sz="1000" b="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52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868" y="214930"/>
            <a:ext cx="8825246" cy="413129"/>
            <a:chOff x="153868" y="214930"/>
            <a:chExt cx="8825246" cy="413129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gray">
            <a:xfrm>
              <a:off x="153868" y="255238"/>
              <a:ext cx="88091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 sz="1800" b="1" dirty="0">
                <a:solidFill>
                  <a:srgbClr val="159B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3BABFA-B0A1-4949-8DD1-72A51551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0158" y="214930"/>
              <a:ext cx="1678956" cy="413129"/>
            </a:xfrm>
            <a:prstGeom prst="rect">
              <a:avLst/>
            </a:prstGeom>
          </p:spPr>
        </p:pic>
      </p:grp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199521" y="229883"/>
            <a:ext cx="8809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Ceiling Light _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LN12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51" y="3589057"/>
            <a:ext cx="1890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83683"/>
              </p:ext>
            </p:extLst>
          </p:nvPr>
        </p:nvGraphicFramePr>
        <p:xfrm>
          <a:off x="68423" y="3921637"/>
          <a:ext cx="8980060" cy="223006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13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99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44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48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4237">
                  <a:extLst>
                    <a:ext uri="{9D8B030D-6E8A-4147-A177-3AD203B41FA5}">
                      <a16:colId xmlns:a16="http://schemas.microsoft.com/office/drawing/2014/main" val="2177115766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1400824662"/>
                    </a:ext>
                  </a:extLst>
                </a:gridCol>
                <a:gridCol w="7920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342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Size (mm)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Power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Calibri"/>
                        </a:rPr>
                        <a:t>(W)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Voltage/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Lumen (lm)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Efficacy (lm/W)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CRI (Ra)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CCT (K)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PF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UTM Avo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Life time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b="1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Material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FOB Haiphong(USD/pc)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LN12N 170/12W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160x36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150 - 250V/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50-60Hz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900/810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75/68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6500/ 3000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PC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LN12N 170x170/12W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160x160x36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LN12N 220/18W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220x36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150 - 250V/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50-60Hz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1400/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1260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78/70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Arial" pitchFamily="34" charset="0"/>
                          <a:cs typeface="Arial" pitchFamily="34" charset="0"/>
                        </a:rPr>
                        <a:t>6500/ 3000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PC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6869307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LN12N 220x220/18W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220x220x36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LN12N 300/24W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280x36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150 - 250V/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50-60Hz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2000/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1800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83/75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Arial" pitchFamily="34" charset="0"/>
                          <a:cs typeface="Arial" pitchFamily="34" charset="0"/>
                        </a:rPr>
                        <a:t>6500/ 3000</a:t>
                      </a: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0.5</a:t>
                      </a: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25,000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PC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5977800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LN12N 300x300/24W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280x280x36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ext Box 7"/>
          <p:cNvSpPr txBox="1">
            <a:spLocks noChangeArrowheads="1"/>
          </p:cNvSpPr>
          <p:nvPr/>
        </p:nvSpPr>
        <p:spPr bwMode="gray">
          <a:xfrm>
            <a:off x="3877716" y="2185177"/>
            <a:ext cx="16089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1200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living room, hallway,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cafe, clothing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store,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3868" y="630085"/>
            <a:ext cx="8809170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7"/>
          <p:cNvSpPr txBox="1">
            <a:spLocks noChangeArrowheads="1"/>
          </p:cNvSpPr>
          <p:nvPr/>
        </p:nvSpPr>
        <p:spPr bwMode="gray">
          <a:xfrm>
            <a:off x="3877716" y="701199"/>
            <a:ext cx="5085322" cy="12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Eco-friendly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No mercury, less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emissions, no UV/IR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Complied with RoHS standard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Easy to install and maintain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Lifetime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25,000 (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hrs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saving maintenance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cost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Applied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standard: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IEC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60598-1, IEC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62722-2-1, EMC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6793" y="6363369"/>
            <a:ext cx="2591163" cy="382342"/>
            <a:chOff x="1063872" y="6015904"/>
            <a:chExt cx="4479051" cy="70850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99EB802-F9B6-405C-97F9-E0818497D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7832" y="6021149"/>
              <a:ext cx="564779" cy="70032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9320" y="6021149"/>
              <a:ext cx="737402" cy="70326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5927" y="6021150"/>
              <a:ext cx="675017" cy="69018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3872" y="6015904"/>
              <a:ext cx="676149" cy="70850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4629" y="6082224"/>
              <a:ext cx="638294" cy="62911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7549" y="6082225"/>
              <a:ext cx="673351" cy="59361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701779" y="2135379"/>
            <a:ext cx="3261258" cy="1453678"/>
            <a:chOff x="1059659" y="2038922"/>
            <a:chExt cx="6752381" cy="387244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/>
            <a:srcRect t="12933"/>
            <a:stretch/>
          </p:blipFill>
          <p:spPr>
            <a:xfrm>
              <a:off x="1059659" y="2038922"/>
              <a:ext cx="6752381" cy="38724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/>
            <a:srcRect t="95377" r="45679" b="315"/>
            <a:stretch/>
          </p:blipFill>
          <p:spPr>
            <a:xfrm>
              <a:off x="1151511" y="5502777"/>
              <a:ext cx="3667928" cy="2691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3" t="14204" r="30259" b="18003"/>
          <a:stretch/>
        </p:blipFill>
        <p:spPr>
          <a:xfrm>
            <a:off x="51939" y="1124673"/>
            <a:ext cx="1235674" cy="1733926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565181" y="3339797"/>
            <a:ext cx="1882231" cy="2513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SQUARE 12/18/24W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88096" y="747048"/>
            <a:ext cx="2381178" cy="1065152"/>
            <a:chOff x="1197150" y="694629"/>
            <a:chExt cx="2671072" cy="11948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97150" y="694629"/>
              <a:ext cx="1104171" cy="119482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1"/>
            <a:srcRect l="8305" r="4849"/>
            <a:stretch/>
          </p:blipFill>
          <p:spPr>
            <a:xfrm>
              <a:off x="2214794" y="803232"/>
              <a:ext cx="870857" cy="108509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1"/>
            <a:srcRect l="7098" t="3012"/>
            <a:stretch/>
          </p:blipFill>
          <p:spPr>
            <a:xfrm>
              <a:off x="3077185" y="993770"/>
              <a:ext cx="791037" cy="893628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1556472" y="1826381"/>
            <a:ext cx="1890940" cy="2513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ROUND 12/18/24W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88096" y="2157063"/>
            <a:ext cx="2274468" cy="1174295"/>
            <a:chOff x="1334668" y="1620081"/>
            <a:chExt cx="2630964" cy="126234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34668" y="1620081"/>
              <a:ext cx="1065462" cy="126234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2"/>
            <a:srcRect l="5444"/>
            <a:stretch/>
          </p:blipFill>
          <p:spPr>
            <a:xfrm>
              <a:off x="2391860" y="1748981"/>
              <a:ext cx="887318" cy="111180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/>
            <a:srcRect l="5444"/>
            <a:stretch/>
          </p:blipFill>
          <p:spPr>
            <a:xfrm>
              <a:off x="3267402" y="1966557"/>
              <a:ext cx="698230" cy="874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7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49940</TotalTime>
  <Words>1244</Words>
  <Application>Microsoft Office PowerPoint</Application>
  <PresentationFormat>On-screen Show (4:3)</PresentationFormat>
  <Paragraphs>509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Symbol</vt:lpstr>
      <vt:lpstr>Tahoma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Study of Heat Transfer Phenomena    in the High Power Led Bulb</dc:title>
  <dc:creator>quyendv</dc:creator>
  <cp:lastModifiedBy>Đại Đỗ Đức</cp:lastModifiedBy>
  <cp:revision>7347</cp:revision>
  <cp:lastPrinted>2020-07-02T04:46:32Z</cp:lastPrinted>
  <dcterms:created xsi:type="dcterms:W3CDTF">2013-03-06T08:50:06Z</dcterms:created>
  <dcterms:modified xsi:type="dcterms:W3CDTF">2021-02-06T08:55:54Z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