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UgwAy/nK9qKDK2STZqm8bdT81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81B840-4C21-4E58-B5D7-677627404690}">
  <a:tblStyle styleId="{B081B840-4C21-4E58-B5D7-6776274046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2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7343" y="2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17343" y="9373674"/>
            <a:ext cx="2918420" cy="4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46350" rIns="92725" bIns="463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897384" y="4686839"/>
            <a:ext cx="4940996" cy="4438829"/>
          </a:xfrm>
          <a:prstGeom prst="rect">
            <a:avLst/>
          </a:prstGeom>
        </p:spPr>
        <p:txBody>
          <a:bodyPr spcFirstLastPara="1" wrap="square" lIns="92725" tIns="46350" rIns="92725" bIns="463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7" descr="csk_biorep_page1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7.png"/><Relationship Id="rId5" Type="http://schemas.openxmlformats.org/officeDocument/2006/relationships/image" Target="../media/image22.jpg"/><Relationship Id="rId10" Type="http://schemas.openxmlformats.org/officeDocument/2006/relationships/image" Target="../media/image6.png"/><Relationship Id="rId4" Type="http://schemas.openxmlformats.org/officeDocument/2006/relationships/image" Target="../media/image21.jpg"/><Relationship Id="rId9" Type="http://schemas.openxmlformats.org/officeDocument/2006/relationships/image" Target="../media/image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1. LED Glass Tube </a:t>
              </a:r>
              <a:endParaRPr/>
            </a:p>
          </p:txBody>
        </p:sp>
        <p:cxnSp>
          <p:nvCxnSpPr>
            <p:cNvPr id="92" name="Google Shape;92;p1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93" name="Google Shape;93;p1"/>
          <p:cNvGraphicFramePr/>
          <p:nvPr>
            <p:extLst>
              <p:ext uri="{D42A27DB-BD31-4B8C-83A1-F6EECF244321}">
                <p14:modId xmlns:p14="http://schemas.microsoft.com/office/powerpoint/2010/main" val="1111821866"/>
              </p:ext>
            </p:extLst>
          </p:nvPr>
        </p:nvGraphicFramePr>
        <p:xfrm>
          <a:off x="176927" y="4670393"/>
          <a:ext cx="8764275" cy="2045075"/>
        </p:xfrm>
        <a:graphic>
          <a:graphicData uri="http://schemas.openxmlformats.org/drawingml/2006/table">
            <a:tbl>
              <a:tblPr>
                <a:noFill/>
                <a:tableStyleId>{B081B840-4C21-4E58-B5D7-677627404690}</a:tableStyleId>
              </a:tblPr>
              <a:tblGrid>
                <a:gridCol w="81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6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 ±10%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(hour)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LED Glass Tube 130lm/W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LED Glass Tube 110lm/W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4" name="Google Shape;94;p1"/>
          <p:cNvSpPr/>
          <p:nvPr/>
        </p:nvSpPr>
        <p:spPr>
          <a:xfrm>
            <a:off x="229985" y="4385564"/>
            <a:ext cx="1890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5580639" y="3216013"/>
            <a:ext cx="34248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High-quality powder coating: strong color rendering, low light decay,  not easy to change color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Constantly stable  current driver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 head:</a:t>
            </a:r>
            <a:r>
              <a:rPr lang="en-US" sz="1000">
                <a:solidFill>
                  <a:schemeClr val="dk1"/>
                </a:solidFill>
              </a:rPr>
              <a:t> hitting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resistant, high temperature resistant, flame retardant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standard: IEC 62776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Packing: Foam, 25 pcs/carton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906" y="2464308"/>
            <a:ext cx="2214041" cy="6057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5565154" y="2976458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355" y="523545"/>
            <a:ext cx="3471320" cy="44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"/>
          <p:cNvGrpSpPr/>
          <p:nvPr/>
        </p:nvGrpSpPr>
        <p:grpSpPr>
          <a:xfrm>
            <a:off x="5733715" y="585732"/>
            <a:ext cx="3195893" cy="1781044"/>
            <a:chOff x="4709751" y="2595715"/>
            <a:chExt cx="4004619" cy="2230319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/>
            <p:nvPr/>
          </p:nvSpPr>
          <p:spPr>
            <a:xfrm>
              <a:off x="5697595" y="4533646"/>
              <a:ext cx="21996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2545373" y="-58243"/>
            <a:ext cx="3825259" cy="528795"/>
            <a:chOff x="474522" y="5910743"/>
            <a:chExt cx="5094561" cy="849068"/>
          </a:xfrm>
        </p:grpSpPr>
        <p:grpSp>
          <p:nvGrpSpPr>
            <p:cNvPr id="104" name="Google Shape;104;p1"/>
            <p:cNvGrpSpPr/>
            <p:nvPr/>
          </p:nvGrpSpPr>
          <p:grpSpPr>
            <a:xfrm>
              <a:off x="474522" y="5910743"/>
              <a:ext cx="4307365" cy="849068"/>
              <a:chOff x="385645" y="5731002"/>
              <a:chExt cx="4307365" cy="849068"/>
            </a:xfrm>
          </p:grpSpPr>
          <p:pic>
            <p:nvPicPr>
              <p:cNvPr id="105" name="Google Shape;105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85645" y="5885070"/>
                <a:ext cx="1186743" cy="69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512133" y="5731002"/>
                <a:ext cx="1371229" cy="7791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111536" y="5915379"/>
                <a:ext cx="581474" cy="5408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9" name="Google Shape;109;p1" descr="C:\Users\THINK1\Desktop\12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10195" y="6109383"/>
              <a:ext cx="558888" cy="506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1601" y="861728"/>
            <a:ext cx="4893310" cy="35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1601" y="988890"/>
            <a:ext cx="1597372" cy="45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2313" y="3710063"/>
            <a:ext cx="2667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119" name="Google Shape;119;p2"/>
            <p:cNvSpPr txBox="1"/>
            <p:nvPr/>
          </p:nvSpPr>
          <p:spPr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rPr>
                <a:t>2. LED Glass Tube EMC</a:t>
              </a:r>
              <a:endParaRPr sz="1500" b="1">
                <a:solidFill>
                  <a:srgbClr val="F67B1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" name="Google Shape;120;p2"/>
            <p:cNvCxnSpPr/>
            <p:nvPr/>
          </p:nvCxnSpPr>
          <p:spPr>
            <a:xfrm rot="10800000" flipH="1">
              <a:off x="222059" y="634396"/>
              <a:ext cx="6193705" cy="3029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aphicFrame>
        <p:nvGraphicFramePr>
          <p:cNvPr id="121" name="Google Shape;121;p2"/>
          <p:cNvGraphicFramePr/>
          <p:nvPr>
            <p:extLst>
              <p:ext uri="{D42A27DB-BD31-4B8C-83A1-F6EECF244321}">
                <p14:modId xmlns:p14="http://schemas.microsoft.com/office/powerpoint/2010/main" val="4160096957"/>
              </p:ext>
            </p:extLst>
          </p:nvPr>
        </p:nvGraphicFramePr>
        <p:xfrm>
          <a:off x="120439" y="4670393"/>
          <a:ext cx="8820700" cy="1358803"/>
        </p:xfrm>
        <a:graphic>
          <a:graphicData uri="http://schemas.openxmlformats.org/drawingml/2006/table">
            <a:tbl>
              <a:tblPr>
                <a:noFill/>
                <a:tableStyleId>{B081B840-4C21-4E58-B5D7-677627404690}</a:tableStyleId>
              </a:tblPr>
              <a:tblGrid>
                <a:gridCol w="12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05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 ±10%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(hour)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20K pcs</a:t>
                      </a:r>
                      <a:endParaRPr sz="95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LED Glass Tube </a:t>
                      </a:r>
                      <a:r>
                        <a:rPr lang="en-US" sz="95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EMC, Surge 1.5kV</a:t>
                      </a:r>
                      <a:endParaRPr sz="95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26×603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20W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26×1213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PC, G13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Glass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sz="95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" name="Google Shape;122;p2"/>
          <p:cNvSpPr/>
          <p:nvPr/>
        </p:nvSpPr>
        <p:spPr>
          <a:xfrm>
            <a:off x="229985" y="4385564"/>
            <a:ext cx="1890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Noto Sans Symbols"/>
              <a:buChar char="❑"/>
            </a:pPr>
            <a:r>
              <a:rPr lang="en-US" sz="1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/>
          </a:p>
        </p:txBody>
      </p:sp>
      <p:pic>
        <p:nvPicPr>
          <p:cNvPr id="123" name="Google Shape;1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653" y="15912"/>
            <a:ext cx="1855195" cy="59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/>
          <p:nvPr/>
        </p:nvSpPr>
        <p:spPr>
          <a:xfrm>
            <a:off x="5580639" y="3216013"/>
            <a:ext cx="342481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High-quality powder coating: strong color rendering, low light decay,  not easy to change color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Constantly stable  current driver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 head: </a:t>
            </a:r>
            <a:r>
              <a:rPr lang="en-US" sz="1000">
                <a:solidFill>
                  <a:schemeClr val="dk1"/>
                </a:solidFill>
              </a:rPr>
              <a:t>hitting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resistant, high temperature resistant, flame retardant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standard: IEC 62776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Packing: Foam, 25pcs/carton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906" y="2464308"/>
            <a:ext cx="2214041" cy="60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/>
          <p:nvPr/>
        </p:nvSpPr>
        <p:spPr>
          <a:xfrm>
            <a:off x="5565154" y="2976458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/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355" y="523545"/>
            <a:ext cx="3471320" cy="44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"/>
          <p:cNvGrpSpPr/>
          <p:nvPr/>
        </p:nvGrpSpPr>
        <p:grpSpPr>
          <a:xfrm>
            <a:off x="5733715" y="585732"/>
            <a:ext cx="3195893" cy="1781044"/>
            <a:chOff x="4709751" y="2595715"/>
            <a:chExt cx="4004619" cy="2230319"/>
          </a:xfrm>
        </p:grpSpPr>
        <p:pic>
          <p:nvPicPr>
            <p:cNvPr id="129" name="Google Shape;12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"/>
            <p:cNvSpPr/>
            <p:nvPr/>
          </p:nvSpPr>
          <p:spPr>
            <a:xfrm>
              <a:off x="5697595" y="4533646"/>
              <a:ext cx="2199641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Diagram Comparison</a:t>
              </a: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2545373" y="-58243"/>
            <a:ext cx="3825259" cy="528795"/>
            <a:chOff x="474522" y="5910743"/>
            <a:chExt cx="5094561" cy="849068"/>
          </a:xfrm>
        </p:grpSpPr>
        <p:grpSp>
          <p:nvGrpSpPr>
            <p:cNvPr id="132" name="Google Shape;132;p2"/>
            <p:cNvGrpSpPr/>
            <p:nvPr/>
          </p:nvGrpSpPr>
          <p:grpSpPr>
            <a:xfrm>
              <a:off x="474522" y="5910743"/>
              <a:ext cx="4307365" cy="849068"/>
              <a:chOff x="385645" y="5731002"/>
              <a:chExt cx="4307365" cy="849068"/>
            </a:xfrm>
          </p:grpSpPr>
          <p:pic>
            <p:nvPicPr>
              <p:cNvPr id="133" name="Google Shape;133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85645" y="5885070"/>
                <a:ext cx="1186743" cy="69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512133" y="5731002"/>
                <a:ext cx="1371229" cy="7791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2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111536" y="5915379"/>
                <a:ext cx="581474" cy="5408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7" name="Google Shape;137;p2" descr="C:\Users\THINK1\Desktop\12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010195" y="6109383"/>
              <a:ext cx="558888" cy="506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1601" y="861728"/>
            <a:ext cx="4893310" cy="358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1601" y="988890"/>
            <a:ext cx="1597372" cy="45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82313" y="3710063"/>
            <a:ext cx="2667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/>
          <p:nvPr/>
        </p:nvSpPr>
        <p:spPr>
          <a:xfrm>
            <a:off x="133602" y="3347395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835" y="588756"/>
            <a:ext cx="1538240" cy="1130843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7" name="Google Shape;147;p3"/>
          <p:cNvSpPr/>
          <p:nvPr/>
        </p:nvSpPr>
        <p:spPr>
          <a:xfrm>
            <a:off x="4570288" y="594313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4574099" y="849860"/>
            <a:ext cx="431218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Replacement of incandescent and compact fluorescent lamp.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energy savings compared to existing incandescent bulbs.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Eco-friendly, no mercury, no UV or IR Radiation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use, flicker free 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Wide-angle light distribution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Applied standard: 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IEC 62560 &amp; IEC 62612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2133210" y="608510"/>
            <a:ext cx="2115703" cy="1190777"/>
            <a:chOff x="3324089" y="997588"/>
            <a:chExt cx="1679673" cy="945367"/>
          </a:xfrm>
        </p:grpSpPr>
        <p:pic>
          <p:nvPicPr>
            <p:cNvPr id="150" name="Google Shape;15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24089" y="997588"/>
              <a:ext cx="828942" cy="945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8792" y="997589"/>
              <a:ext cx="814970" cy="9453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2" name="Google Shape;152;p3"/>
          <p:cNvGrpSpPr/>
          <p:nvPr/>
        </p:nvGrpSpPr>
        <p:grpSpPr>
          <a:xfrm>
            <a:off x="77113" y="29688"/>
            <a:ext cx="8809170" cy="578823"/>
            <a:chOff x="120438" y="-233"/>
            <a:chExt cx="8809170" cy="578823"/>
          </a:xfrm>
        </p:grpSpPr>
        <p:grpSp>
          <p:nvGrpSpPr>
            <p:cNvPr id="153" name="Google Shape;153;p3"/>
            <p:cNvGrpSpPr/>
            <p:nvPr/>
          </p:nvGrpSpPr>
          <p:grpSpPr>
            <a:xfrm>
              <a:off x="120438" y="94253"/>
              <a:ext cx="8809170" cy="397124"/>
              <a:chOff x="165570" y="140438"/>
              <a:chExt cx="8809170" cy="524251"/>
            </a:xfrm>
          </p:grpSpPr>
          <p:sp>
            <p:nvSpPr>
              <p:cNvPr id="154" name="Google Shape;154;p3"/>
              <p:cNvSpPr txBox="1"/>
              <p:nvPr/>
            </p:nvSpPr>
            <p:spPr>
              <a:xfrm>
                <a:off x="165570" y="140438"/>
                <a:ext cx="8809170" cy="426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rgbClr val="F67B16"/>
                    </a:solidFill>
                    <a:latin typeface="Arial"/>
                    <a:ea typeface="Arial"/>
                    <a:cs typeface="Arial"/>
                    <a:sym typeface="Arial"/>
                  </a:rPr>
                  <a:t>3. BULB A</a:t>
                </a:r>
                <a:endParaRPr sz="1500" b="1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5" name="Google Shape;155;p3"/>
              <p:cNvCxnSpPr/>
              <p:nvPr/>
            </p:nvCxnSpPr>
            <p:spPr>
              <a:xfrm rot="10800000" flipH="1">
                <a:off x="222059" y="634396"/>
                <a:ext cx="6193705" cy="3029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pic>
          <p:nvPicPr>
            <p:cNvPr id="156" name="Google Shape;156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06126" y="15912"/>
              <a:ext cx="1754722" cy="5626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3"/>
            <p:cNvGrpSpPr/>
            <p:nvPr/>
          </p:nvGrpSpPr>
          <p:grpSpPr>
            <a:xfrm>
              <a:off x="2545373" y="-233"/>
              <a:ext cx="3405617" cy="470785"/>
              <a:chOff x="474522" y="5910743"/>
              <a:chExt cx="5094561" cy="849068"/>
            </a:xfrm>
          </p:grpSpPr>
          <p:grpSp>
            <p:nvGrpSpPr>
              <p:cNvPr id="158" name="Google Shape;158;p3"/>
              <p:cNvGrpSpPr/>
              <p:nvPr/>
            </p:nvGrpSpPr>
            <p:grpSpPr>
              <a:xfrm>
                <a:off x="474522" y="5910743"/>
                <a:ext cx="4307365" cy="849068"/>
                <a:chOff x="385645" y="5731002"/>
                <a:chExt cx="4307365" cy="849068"/>
              </a:xfrm>
            </p:grpSpPr>
            <p:pic>
              <p:nvPicPr>
                <p:cNvPr id="159" name="Google Shape;159;p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385645" y="5885070"/>
                  <a:ext cx="1186743" cy="695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0" name="Google Shape;160;p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719821" y="5860604"/>
                  <a:ext cx="670210" cy="6638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1" name="Google Shape;161;p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2512133" y="5731002"/>
                  <a:ext cx="1371229" cy="7791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2" name="Google Shape;162;p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4111536" y="5915379"/>
                  <a:ext cx="581474" cy="5408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63" name="Google Shape;163;p3" descr="C:\Users\THINK1\Desktop\12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010195" y="6109383"/>
                <a:ext cx="558888" cy="506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64" name="Google Shape;164;p3" descr="Đèn Led Bóng Nến Led-on - Tiết Kiệm Điện Năng An Toàn Sử Dụ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79358" y="2063805"/>
            <a:ext cx="2267316" cy="1471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4574099" y="2024017"/>
            <a:ext cx="16488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4570287" y="2276017"/>
            <a:ext cx="200907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Hotel, office, meeting room, show room, shop,  supermarket, living room, kitchen and other commercial places.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Packing: 50pcs/carton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3"/>
          <p:cNvGrpSpPr/>
          <p:nvPr/>
        </p:nvGrpSpPr>
        <p:grpSpPr>
          <a:xfrm>
            <a:off x="254908" y="1843874"/>
            <a:ext cx="3956060" cy="1478281"/>
            <a:chOff x="254908" y="1843874"/>
            <a:chExt cx="3956060" cy="1478281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54908" y="1843874"/>
              <a:ext cx="3956060" cy="1478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/>
            <p:nvPr/>
          </p:nvSpPr>
          <p:spPr>
            <a:xfrm>
              <a:off x="466892" y="2512205"/>
              <a:ext cx="350377" cy="23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7W</a:t>
              </a:r>
              <a:endParaRPr sz="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234604" y="2510777"/>
              <a:ext cx="350377" cy="23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9W</a:t>
              </a:r>
              <a:endParaRPr sz="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010862" y="2500803"/>
              <a:ext cx="491186" cy="23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12W</a:t>
              </a:r>
              <a:endParaRPr sz="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829850" y="2507921"/>
              <a:ext cx="465513" cy="23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15W</a:t>
              </a:r>
              <a:endParaRPr sz="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537740" y="2506493"/>
              <a:ext cx="495873" cy="231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20W</a:t>
              </a:r>
              <a:endParaRPr sz="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74" name="Google Shape;174;p3"/>
          <p:cNvGraphicFramePr/>
          <p:nvPr>
            <p:extLst>
              <p:ext uri="{D42A27DB-BD31-4B8C-83A1-F6EECF244321}">
                <p14:modId xmlns:p14="http://schemas.microsoft.com/office/powerpoint/2010/main" val="1822804227"/>
              </p:ext>
            </p:extLst>
          </p:nvPr>
        </p:nvGraphicFramePr>
        <p:xfrm>
          <a:off x="577569" y="3817115"/>
          <a:ext cx="8216825" cy="2946087"/>
        </p:xfrm>
        <a:graphic>
          <a:graphicData uri="http://schemas.openxmlformats.org/drawingml/2006/table">
            <a:tbl>
              <a:tblPr>
                <a:noFill/>
                <a:tableStyleId>{B081B840-4C21-4E58-B5D7-677627404690}</a:tableStyleId>
              </a:tblPr>
              <a:tblGrid>
                <a:gridCol w="7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98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(W)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 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 ±10%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Efficacy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(lm/W)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Material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(hour)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10K pcs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A55 5W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55×101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A60 7W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60×111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A60 9W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60×111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A65 12W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65x126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A70 15W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70x138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A80 18W </a:t>
                      </a:r>
                      <a:endParaRPr sz="95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80×155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250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3000/6500 /7500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Noto Sans Symbols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E27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AL-PC</a:t>
                      </a:r>
                      <a:endParaRPr sz="95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950"/>
                        <a:buFont typeface="Arial"/>
                        <a:buNone/>
                      </a:pPr>
                      <a:r>
                        <a:rPr lang="en-US" sz="95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5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/>
          <p:nvPr/>
        </p:nvSpPr>
        <p:spPr>
          <a:xfrm>
            <a:off x="220026" y="377790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Specifications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4"/>
          <p:cNvGrpSpPr/>
          <p:nvPr/>
        </p:nvGrpSpPr>
        <p:grpSpPr>
          <a:xfrm>
            <a:off x="341649" y="569495"/>
            <a:ext cx="3388125" cy="1601668"/>
            <a:chOff x="341650" y="569494"/>
            <a:chExt cx="3800743" cy="1796722"/>
          </a:xfrm>
        </p:grpSpPr>
        <p:pic>
          <p:nvPicPr>
            <p:cNvPr id="181" name="Google Shape;181;p4" descr="Cool White 12 W LED Slim Round Panel Light, For Indoor, Rs 215 /piece | ID:  21807946162"/>
            <p:cNvPicPr preferRelativeResize="0"/>
            <p:nvPr/>
          </p:nvPicPr>
          <p:blipFill rotWithShape="1">
            <a:blip r:embed="rId3">
              <a:alphaModFix/>
            </a:blip>
            <a:srcRect l="-2086" t="22593" r="1202" b="21827"/>
            <a:stretch/>
          </p:blipFill>
          <p:spPr>
            <a:xfrm rot="5400000">
              <a:off x="-61786" y="972930"/>
              <a:ext cx="1796716" cy="98984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2" name="Google Shape;182;p4" descr="Cool White 12 W LED Slim Round Panel Light, For Indoor, Rs 215 /piece | ID:  21807946162"/>
            <p:cNvPicPr preferRelativeResize="0"/>
            <p:nvPr/>
          </p:nvPicPr>
          <p:blipFill rotWithShape="1">
            <a:blip r:embed="rId3">
              <a:alphaModFix/>
            </a:blip>
            <a:srcRect l="-2086" t="22593" r="1202" b="21827"/>
            <a:stretch/>
          </p:blipFill>
          <p:spPr>
            <a:xfrm rot="5400000">
              <a:off x="976687" y="1140870"/>
              <a:ext cx="1580149" cy="8705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3" name="Google Shape;183;p4" descr="Cool White 12 W LED Slim Round Panel Light, For Indoor, Rs 215 /piece | ID:  21807946162"/>
            <p:cNvPicPr preferRelativeResize="0"/>
            <p:nvPr/>
          </p:nvPicPr>
          <p:blipFill rotWithShape="1">
            <a:blip r:embed="rId4">
              <a:alphaModFix/>
            </a:blip>
            <a:srcRect l="-2086" t="22593" r="1202" b="21827"/>
            <a:stretch/>
          </p:blipFill>
          <p:spPr>
            <a:xfrm rot="5400000">
              <a:off x="1893231" y="1327471"/>
              <a:ext cx="1339516" cy="73796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4" name="Google Shape;184;p4" descr="Cool White 12 W LED Slim Round Panel Light, For Indoor, Rs 215 /piece | ID:  21807946162"/>
            <p:cNvPicPr preferRelativeResize="0"/>
            <p:nvPr/>
          </p:nvPicPr>
          <p:blipFill rotWithShape="1">
            <a:blip r:embed="rId5">
              <a:alphaModFix/>
            </a:blip>
            <a:srcRect l="-2086" t="22593" r="1202" b="21827"/>
            <a:stretch/>
          </p:blipFill>
          <p:spPr>
            <a:xfrm rot="5400000">
              <a:off x="2700452" y="1538951"/>
              <a:ext cx="1066800" cy="58772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5" name="Google Shape;185;p4" descr="Cool White 12 W LED Slim Round Panel Light, For Indoor, Rs 215 /piece | ID:  21807946162"/>
            <p:cNvPicPr preferRelativeResize="0"/>
            <p:nvPr/>
          </p:nvPicPr>
          <p:blipFill rotWithShape="1">
            <a:blip r:embed="rId6">
              <a:alphaModFix/>
            </a:blip>
            <a:srcRect l="-2086" t="22593" r="1202" b="21827"/>
            <a:stretch/>
          </p:blipFill>
          <p:spPr>
            <a:xfrm rot="5400000">
              <a:off x="3437507" y="1661331"/>
              <a:ext cx="908990" cy="50078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86" name="Google Shape;186;p4"/>
          <p:cNvGrpSpPr/>
          <p:nvPr/>
        </p:nvGrpSpPr>
        <p:grpSpPr>
          <a:xfrm>
            <a:off x="6065696" y="786062"/>
            <a:ext cx="2863912" cy="3201238"/>
            <a:chOff x="5158209" y="403084"/>
            <a:chExt cx="3771399" cy="4215613"/>
          </a:xfrm>
        </p:grpSpPr>
        <p:pic>
          <p:nvPicPr>
            <p:cNvPr id="187" name="Google Shape;187;p4" descr="LED Slim Panels, Flat LED Panel Light, Led Panel, Light Emitting Diode  Panel Light, एलईडी पैनल लाइट in Kochi , Luker Electric Technologies Private  Limited | ID: 171776832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58209" y="2511358"/>
              <a:ext cx="3771399" cy="2107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158209" y="403084"/>
              <a:ext cx="3771399" cy="2108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4"/>
          <p:cNvGrpSpPr/>
          <p:nvPr/>
        </p:nvGrpSpPr>
        <p:grpSpPr>
          <a:xfrm>
            <a:off x="77113" y="29688"/>
            <a:ext cx="8809170" cy="578823"/>
            <a:chOff x="120438" y="-233"/>
            <a:chExt cx="8809170" cy="578823"/>
          </a:xfrm>
        </p:grpSpPr>
        <p:grpSp>
          <p:nvGrpSpPr>
            <p:cNvPr id="190" name="Google Shape;190;p4"/>
            <p:cNvGrpSpPr/>
            <p:nvPr/>
          </p:nvGrpSpPr>
          <p:grpSpPr>
            <a:xfrm>
              <a:off x="120438" y="94253"/>
              <a:ext cx="8809170" cy="397124"/>
              <a:chOff x="165570" y="140438"/>
              <a:chExt cx="8809170" cy="524251"/>
            </a:xfrm>
          </p:grpSpPr>
          <p:sp>
            <p:nvSpPr>
              <p:cNvPr id="191" name="Google Shape;191;p4"/>
              <p:cNvSpPr txBox="1"/>
              <p:nvPr/>
            </p:nvSpPr>
            <p:spPr>
              <a:xfrm>
                <a:off x="165570" y="140438"/>
                <a:ext cx="8809170" cy="426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rgbClr val="F67B16"/>
                    </a:solidFill>
                    <a:latin typeface="Arial"/>
                    <a:ea typeface="Arial"/>
                    <a:cs typeface="Arial"/>
                    <a:sym typeface="Arial"/>
                  </a:rPr>
                  <a:t>4. SLIM ROUND PANEL</a:t>
                </a:r>
                <a:endParaRPr sz="1500" b="1">
                  <a:solidFill>
                    <a:srgbClr val="F67B1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2" name="Google Shape;192;p4"/>
              <p:cNvCxnSpPr/>
              <p:nvPr/>
            </p:nvCxnSpPr>
            <p:spPr>
              <a:xfrm rot="10800000" flipH="1">
                <a:off x="222059" y="634396"/>
                <a:ext cx="6193705" cy="3029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pic>
          <p:nvPicPr>
            <p:cNvPr id="193" name="Google Shape;193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06126" y="15912"/>
              <a:ext cx="1754722" cy="5626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4" name="Google Shape;194;p4"/>
            <p:cNvGrpSpPr/>
            <p:nvPr/>
          </p:nvGrpSpPr>
          <p:grpSpPr>
            <a:xfrm>
              <a:off x="2545373" y="-233"/>
              <a:ext cx="3405617" cy="470785"/>
              <a:chOff x="474522" y="5910743"/>
              <a:chExt cx="5094561" cy="849068"/>
            </a:xfrm>
          </p:grpSpPr>
          <p:grpSp>
            <p:nvGrpSpPr>
              <p:cNvPr id="195" name="Google Shape;195;p4"/>
              <p:cNvGrpSpPr/>
              <p:nvPr/>
            </p:nvGrpSpPr>
            <p:grpSpPr>
              <a:xfrm>
                <a:off x="474522" y="5910743"/>
                <a:ext cx="4307365" cy="849068"/>
                <a:chOff x="385645" y="5731002"/>
                <a:chExt cx="4307365" cy="849068"/>
              </a:xfrm>
            </p:grpSpPr>
            <p:pic>
              <p:nvPicPr>
                <p:cNvPr id="196" name="Google Shape;196;p4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385645" y="5885070"/>
                  <a:ext cx="1186743" cy="695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7" name="Google Shape;197;p4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1719821" y="5860604"/>
                  <a:ext cx="670210" cy="6638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8" name="Google Shape;198;p4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2512133" y="5731002"/>
                  <a:ext cx="1371229" cy="7791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9" name="Google Shape;199;p4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4111536" y="5915379"/>
                  <a:ext cx="581474" cy="5408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00" name="Google Shape;200;p4" descr="C:\Users\THINK1\Desktop\12.PNG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5010195" y="6109383"/>
                <a:ext cx="558888" cy="506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1" name="Google Shape;201;p4"/>
          <p:cNvSpPr/>
          <p:nvPr/>
        </p:nvSpPr>
        <p:spPr>
          <a:xfrm>
            <a:off x="4000766" y="999415"/>
            <a:ext cx="1989836" cy="118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hotel, office, meeting room, show room, shop, hospital, supermarket, bathroom, bedrooms, living room, kitchen and other commercial places. 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3973596" y="700062"/>
            <a:ext cx="16488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Application: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>
            <a:off x="233713" y="2282750"/>
            <a:ext cx="1890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Noto Sans Symbols"/>
              <a:buChar char="❑"/>
            </a:pPr>
            <a:r>
              <a:rPr lang="en-US" sz="1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 sz="1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269562" y="2550555"/>
            <a:ext cx="56649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 and strong aluminum alloy frame structure and not easily deformed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and quick installation to save labor costs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flicker to protect human eyes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CRI &gt; 80 ensures more vivid and natural light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 friendly: No lead or mercury and No UV or IR Radiation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lifetime :  35,000 hrs</a:t>
            </a:r>
            <a:b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05" name="Google Shape;205;p4"/>
          <p:cNvGraphicFramePr/>
          <p:nvPr>
            <p:extLst>
              <p:ext uri="{D42A27DB-BD31-4B8C-83A1-F6EECF244321}">
                <p14:modId xmlns:p14="http://schemas.microsoft.com/office/powerpoint/2010/main" val="1586730489"/>
              </p:ext>
            </p:extLst>
          </p:nvPr>
        </p:nvGraphicFramePr>
        <p:xfrm>
          <a:off x="341650" y="4068082"/>
          <a:ext cx="8578200" cy="2633015"/>
        </p:xfrm>
        <a:graphic>
          <a:graphicData uri="http://schemas.openxmlformats.org/drawingml/2006/table">
            <a:tbl>
              <a:tblPr>
                <a:noFill/>
                <a:tableStyleId>{B081B840-4C21-4E58-B5D7-677627404690}</a:tableStyleId>
              </a:tblPr>
              <a:tblGrid>
                <a:gridCol w="89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77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5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(W)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Size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(D×L) mm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Cut hole (mm)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Voltage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PF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Lumens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(lm) 10%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CCT (K)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angle (</a:t>
                      </a:r>
                      <a:r>
                        <a:rPr lang="en-US" sz="900" b="1" u="none" strike="noStrike" cap="none" baseline="30000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IP</a:t>
                      </a:r>
                      <a:endParaRPr sz="900" b="1" u="none" strike="noStrike" cap="none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Life time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(hours)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FOB Haiphong port, Vietnam (USD)</a:t>
                      </a:r>
                      <a:endParaRPr sz="9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>
                          <a:solidFill>
                            <a:srgbClr val="008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MOQ 10K pcs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80/3W</a:t>
                      </a:r>
                      <a:endParaRPr sz="10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80×14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265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 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35,000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120/6W</a:t>
                      </a:r>
                      <a:endParaRPr sz="10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120×14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265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 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145/9W</a:t>
                      </a:r>
                      <a:endParaRPr sz="10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145×14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265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 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170/12W</a:t>
                      </a:r>
                      <a:endParaRPr sz="10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170x14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265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 6500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PN 225/18W </a:t>
                      </a:r>
                      <a:endParaRPr sz="1000" b="1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225x14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210</a:t>
                      </a:r>
                      <a:endParaRPr sz="1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265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50/60Hz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1720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3000/4000/ 6500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 80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000" b="0" u="none" strike="noStrike" cap="none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35,000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On-screen Show (4:3)</PresentationFormat>
  <Paragraphs>350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Tahoma</vt:lpstr>
      <vt:lpstr>Arial</vt:lpstr>
      <vt:lpstr>Times New Roman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quyendv</dc:creator>
  <cp:lastModifiedBy>Đại Đỗ Đức</cp:lastModifiedBy>
  <cp:revision>1</cp:revision>
  <dcterms:created xsi:type="dcterms:W3CDTF">2013-03-06T08:50:06Z</dcterms:created>
  <dcterms:modified xsi:type="dcterms:W3CDTF">2021-02-06T08:49:05Z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