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7010400" cy="9296400"/>
  <p:embeddedFontLst>
    <p:embeddedFont>
      <p:font typeface="Tahoma"/>
      <p:regular r:id="rId14"/>
      <p:bold r:id="rId15"/>
    </p:embeddedFon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0" roundtripDataSignature="AMtx7miti1jfLUG9yEGI8EPuTQWmlGSD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7FA8E6-CA7B-409C-954E-B79E728FE543}">
  <a:tblStyle styleId="{DA7FA8E6-CA7B-409C-954E-B79E728FE54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HelveticaNeue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3"/>
            <a:ext cx="3037413" cy="464184"/>
          </a:xfrm>
          <a:prstGeom prst="rect">
            <a:avLst/>
          </a:prstGeom>
          <a:noFill/>
          <a:ln>
            <a:noFill/>
          </a:ln>
        </p:spPr>
        <p:txBody>
          <a:bodyPr anchorCtr="0" anchor="t" bIns="46350" lIns="92725" spcFirstLastPara="1" rIns="92725" wrap="square" tIns="463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2987" y="3"/>
            <a:ext cx="3037413" cy="464184"/>
          </a:xfrm>
          <a:prstGeom prst="rect">
            <a:avLst/>
          </a:prstGeom>
          <a:noFill/>
          <a:ln>
            <a:noFill/>
          </a:ln>
        </p:spPr>
        <p:txBody>
          <a:bodyPr anchorCtr="0" anchor="t" bIns="46350" lIns="92725" spcFirstLastPara="1" rIns="92725" wrap="square" tIns="463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2688" y="698500"/>
            <a:ext cx="46450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3973" y="4416111"/>
            <a:ext cx="5142455" cy="41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46350" lIns="92725" spcFirstLastPara="1" rIns="92725" wrap="square" tIns="4635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2218"/>
            <a:ext cx="3037413" cy="464184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2987" y="8832218"/>
            <a:ext cx="3037413" cy="464184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82688" y="698500"/>
            <a:ext cx="46450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933973" y="4416111"/>
            <a:ext cx="5142455" cy="4182427"/>
          </a:xfrm>
          <a:prstGeom prst="rect">
            <a:avLst/>
          </a:prstGeom>
          <a:noFill/>
          <a:ln>
            <a:noFill/>
          </a:ln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972987" y="8832218"/>
            <a:ext cx="3037413" cy="464184"/>
          </a:xfrm>
          <a:prstGeom prst="rect">
            <a:avLst/>
          </a:prstGeom>
          <a:noFill/>
          <a:ln>
            <a:noFill/>
          </a:ln>
        </p:spPr>
        <p:txBody>
          <a:bodyPr anchorCtr="0" anchor="b" bIns="46350" lIns="92725" spcFirstLastPara="1" rIns="92725" wrap="square" tIns="46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933973" y="4416111"/>
            <a:ext cx="5142455" cy="4182427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82688" y="698500"/>
            <a:ext cx="46450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933973" y="4416111"/>
            <a:ext cx="5142455" cy="4182427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1182688" y="698500"/>
            <a:ext cx="46450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933973" y="4416111"/>
            <a:ext cx="5142455" cy="4182427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1182688" y="698500"/>
            <a:ext cx="46450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933973" y="4416111"/>
            <a:ext cx="5142455" cy="4182427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/>
          <p:nvPr>
            <p:ph idx="2" type="sldImg"/>
          </p:nvPr>
        </p:nvSpPr>
        <p:spPr>
          <a:xfrm>
            <a:off x="1182688" y="698500"/>
            <a:ext cx="46450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/>
          <p:nvPr>
            <p:ph idx="1" type="body"/>
          </p:nvPr>
        </p:nvSpPr>
        <p:spPr>
          <a:xfrm>
            <a:off x="933973" y="4416111"/>
            <a:ext cx="5142455" cy="4182427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6:notes"/>
          <p:cNvSpPr/>
          <p:nvPr>
            <p:ph idx="2" type="sldImg"/>
          </p:nvPr>
        </p:nvSpPr>
        <p:spPr>
          <a:xfrm>
            <a:off x="1182688" y="698500"/>
            <a:ext cx="46450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/>
          <p:nvPr>
            <p:ph idx="1" type="body"/>
          </p:nvPr>
        </p:nvSpPr>
        <p:spPr>
          <a:xfrm>
            <a:off x="933973" y="4416111"/>
            <a:ext cx="5142455" cy="4182427"/>
          </a:xfrm>
          <a:prstGeom prst="rect">
            <a:avLst/>
          </a:prstGeom>
        </p:spPr>
        <p:txBody>
          <a:bodyPr anchorCtr="0" anchor="t" bIns="46350" lIns="92725" spcFirstLastPara="1" rIns="92725" wrap="square" tIns="463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7:notes"/>
          <p:cNvSpPr/>
          <p:nvPr>
            <p:ph idx="2" type="sldImg"/>
          </p:nvPr>
        </p:nvSpPr>
        <p:spPr>
          <a:xfrm>
            <a:off x="1182688" y="698500"/>
            <a:ext cx="4645025" cy="3484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sk_biorep_page1IMAGE" id="27" name="Google Shape;2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image" Target="../media/image14.png"/><Relationship Id="rId12" Type="http://schemas.openxmlformats.org/officeDocument/2006/relationships/image" Target="../media/image16.png"/><Relationship Id="rId9" Type="http://schemas.openxmlformats.org/officeDocument/2006/relationships/image" Target="../media/image4.png"/><Relationship Id="rId5" Type="http://schemas.openxmlformats.org/officeDocument/2006/relationships/image" Target="../media/image27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1" Type="http://schemas.openxmlformats.org/officeDocument/2006/relationships/image" Target="../media/image5.png"/><Relationship Id="rId10" Type="http://schemas.openxmlformats.org/officeDocument/2006/relationships/image" Target="../media/image25.png"/><Relationship Id="rId12" Type="http://schemas.openxmlformats.org/officeDocument/2006/relationships/image" Target="../media/image30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8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11" Type="http://schemas.openxmlformats.org/officeDocument/2006/relationships/image" Target="../media/image13.png"/><Relationship Id="rId10" Type="http://schemas.openxmlformats.org/officeDocument/2006/relationships/image" Target="../media/image26.png"/><Relationship Id="rId12" Type="http://schemas.openxmlformats.org/officeDocument/2006/relationships/image" Target="../media/image23.png"/><Relationship Id="rId9" Type="http://schemas.openxmlformats.org/officeDocument/2006/relationships/image" Target="../media/image24.png"/><Relationship Id="rId5" Type="http://schemas.openxmlformats.org/officeDocument/2006/relationships/image" Target="../media/image19.png"/><Relationship Id="rId6" Type="http://schemas.openxmlformats.org/officeDocument/2006/relationships/image" Target="../media/image36.png"/><Relationship Id="rId7" Type="http://schemas.openxmlformats.org/officeDocument/2006/relationships/image" Target="../media/image28.png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11" Type="http://schemas.openxmlformats.org/officeDocument/2006/relationships/image" Target="../media/image32.png"/><Relationship Id="rId10" Type="http://schemas.openxmlformats.org/officeDocument/2006/relationships/image" Target="../media/image20.png"/><Relationship Id="rId12" Type="http://schemas.openxmlformats.org/officeDocument/2006/relationships/image" Target="../media/image33.png"/><Relationship Id="rId9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Relationship Id="rId7" Type="http://schemas.openxmlformats.org/officeDocument/2006/relationships/image" Target="../media/image13.png"/><Relationship Id="rId8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43.png"/><Relationship Id="rId5" Type="http://schemas.openxmlformats.org/officeDocument/2006/relationships/image" Target="../media/image34.png"/><Relationship Id="rId6" Type="http://schemas.openxmlformats.org/officeDocument/2006/relationships/image" Target="../media/image12.png"/><Relationship Id="rId7" Type="http://schemas.openxmlformats.org/officeDocument/2006/relationships/image" Target="../media/image35.jpg"/><Relationship Id="rId8" Type="http://schemas.openxmlformats.org/officeDocument/2006/relationships/image" Target="../media/image4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Relationship Id="rId10" Type="http://schemas.openxmlformats.org/officeDocument/2006/relationships/image" Target="../media/image39.png"/><Relationship Id="rId9" Type="http://schemas.openxmlformats.org/officeDocument/2006/relationships/image" Target="../media/image40.png"/><Relationship Id="rId5" Type="http://schemas.openxmlformats.org/officeDocument/2006/relationships/image" Target="../media/image23.png"/><Relationship Id="rId6" Type="http://schemas.openxmlformats.org/officeDocument/2006/relationships/image" Target="../media/image37.png"/><Relationship Id="rId7" Type="http://schemas.openxmlformats.org/officeDocument/2006/relationships/image" Target="../media/image34.png"/><Relationship Id="rId8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Relationship Id="rId10" Type="http://schemas.openxmlformats.org/officeDocument/2006/relationships/image" Target="../media/image42.png"/><Relationship Id="rId9" Type="http://schemas.openxmlformats.org/officeDocument/2006/relationships/image" Target="../media/image37.png"/><Relationship Id="rId5" Type="http://schemas.openxmlformats.org/officeDocument/2006/relationships/image" Target="../media/image40.png"/><Relationship Id="rId6" Type="http://schemas.openxmlformats.org/officeDocument/2006/relationships/image" Target="../media/image23.png"/><Relationship Id="rId7" Type="http://schemas.openxmlformats.org/officeDocument/2006/relationships/image" Target="../media/image34.png"/><Relationship Id="rId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6613108" y="217812"/>
            <a:ext cx="2330762" cy="732508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presentation for Professional Customer </a:t>
            </a:r>
            <a:endParaRPr/>
          </a:p>
        </p:txBody>
      </p:sp>
      <p:grpSp>
        <p:nvGrpSpPr>
          <p:cNvPr id="91" name="Google Shape;91;p1"/>
          <p:cNvGrpSpPr/>
          <p:nvPr/>
        </p:nvGrpSpPr>
        <p:grpSpPr>
          <a:xfrm>
            <a:off x="600304" y="5959511"/>
            <a:ext cx="8029327" cy="849720"/>
            <a:chOff x="353165" y="5745323"/>
            <a:chExt cx="8029327" cy="849720"/>
          </a:xfrm>
        </p:grpSpPr>
        <p:pic>
          <p:nvPicPr>
            <p:cNvPr id="92" name="Google Shape;92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3165" y="5900044"/>
              <a:ext cx="1186743" cy="69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19821" y="5860604"/>
              <a:ext cx="670210" cy="66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21341" y="5871535"/>
              <a:ext cx="606871" cy="609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11999" y="5745323"/>
              <a:ext cx="1371229" cy="779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38158" y="5915379"/>
              <a:ext cx="654854" cy="609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12090" y="5872405"/>
              <a:ext cx="389690" cy="609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THINK1\Desktop\12.PNG" id="98" name="Google Shape;98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673656" y="5914844"/>
              <a:ext cx="625672" cy="564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747773" y="5829462"/>
              <a:ext cx="634719" cy="654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930142" y="5900044"/>
              <a:ext cx="572062" cy="5849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Google Shape;101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589117" y="2245741"/>
            <a:ext cx="6047214" cy="193913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2150802" y="3662017"/>
            <a:ext cx="2134495" cy="395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www.rangdong.com.vn</a:t>
            </a:r>
            <a:endParaRPr b="0" i="1" sz="15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9034" y="36502"/>
            <a:ext cx="1678956" cy="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182744" y="592688"/>
            <a:ext cx="3357575" cy="1791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Noto Sans Symbols"/>
              <a:buChar char="❖"/>
            </a:pPr>
            <a:r>
              <a:rPr b="1" i="0" lang="en-US" sz="1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Product Feature</a:t>
            </a:r>
            <a:endParaRPr/>
          </a:p>
          <a:p>
            <a:pPr indent="-171450" lvl="0" marL="1714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Stable quality</a:t>
            </a:r>
            <a:endParaRPr/>
          </a:p>
          <a:p>
            <a:pPr indent="-171450" lvl="0" marL="1714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No LGP, No yellowing</a:t>
            </a:r>
            <a:endParaRPr/>
          </a:p>
          <a:p>
            <a:pPr indent="-171450" lvl="0" marL="1714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Cheaper than flat panel</a:t>
            </a:r>
            <a:endParaRPr/>
          </a:p>
          <a:p>
            <a:pPr indent="-171450" lvl="0" marL="1714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Bright, uniform and soft light, no dark space</a:t>
            </a:r>
            <a:endParaRPr/>
          </a:p>
          <a:p>
            <a:pPr indent="-171450" lvl="0" marL="1714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Flicker Free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1" i="0" sz="12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2"/>
          <p:cNvGrpSpPr/>
          <p:nvPr/>
        </p:nvGrpSpPr>
        <p:grpSpPr>
          <a:xfrm>
            <a:off x="212406" y="4133348"/>
            <a:ext cx="8233818" cy="651589"/>
            <a:chOff x="332822" y="3620794"/>
            <a:chExt cx="4466057" cy="868708"/>
          </a:xfrm>
        </p:grpSpPr>
        <p:sp>
          <p:nvSpPr>
            <p:cNvPr id="110" name="Google Shape;110;p2"/>
            <p:cNvSpPr/>
            <p:nvPr/>
          </p:nvSpPr>
          <p:spPr>
            <a:xfrm>
              <a:off x="332822" y="3620794"/>
              <a:ext cx="4466057" cy="391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69863" lvl="0" marL="169863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200"/>
                <a:buFont typeface="Noto Sans Symbols"/>
                <a:buChar char="❖"/>
              </a:pPr>
              <a:r>
                <a:rPr b="1" i="0" lang="en-US" sz="1200" u="sng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Applications</a:t>
              </a:r>
              <a:r>
                <a:rPr b="1" i="0" lang="en-US" sz="12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348162" y="3941980"/>
              <a:ext cx="3578850" cy="547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● Perfect for supermarket, bar, cafe, clothing store, living room, etc</a:t>
              </a:r>
              <a:endParaRPr b="0" i="0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2"/>
          <p:cNvGrpSpPr/>
          <p:nvPr/>
        </p:nvGrpSpPr>
        <p:grpSpPr>
          <a:xfrm>
            <a:off x="179909" y="2534910"/>
            <a:ext cx="3203168" cy="1235152"/>
            <a:chOff x="114594" y="3101026"/>
            <a:chExt cx="3870921" cy="1390943"/>
          </a:xfrm>
        </p:grpSpPr>
        <p:grpSp>
          <p:nvGrpSpPr>
            <p:cNvPr id="113" name="Google Shape;113;p2"/>
            <p:cNvGrpSpPr/>
            <p:nvPr/>
          </p:nvGrpSpPr>
          <p:grpSpPr>
            <a:xfrm>
              <a:off x="156985" y="3518590"/>
              <a:ext cx="3828530" cy="973379"/>
              <a:chOff x="156985" y="3518590"/>
              <a:chExt cx="3828530" cy="973379"/>
            </a:xfrm>
          </p:grpSpPr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65258" y="3518590"/>
                <a:ext cx="3820257" cy="973379"/>
              </a:xfrm>
              <a:prstGeom prst="roundRect">
                <a:avLst>
                  <a:gd fmla="val 8919" name="adj"/>
                </a:avLst>
              </a:prstGeom>
              <a:noFill/>
              <a:ln>
                <a:noFill/>
              </a:ln>
            </p:spPr>
          </p:pic>
          <p:sp>
            <p:nvSpPr>
              <p:cNvPr id="115" name="Google Shape;115;p2"/>
              <p:cNvSpPr/>
              <p:nvPr/>
            </p:nvSpPr>
            <p:spPr>
              <a:xfrm>
                <a:off x="156985" y="3861156"/>
                <a:ext cx="1113350" cy="408623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3000K</a:t>
                </a: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384634" y="3835989"/>
                <a:ext cx="1221193" cy="370811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4000K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737715" y="3839889"/>
                <a:ext cx="1134058" cy="408623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6500K</a:t>
                </a:r>
                <a:endParaRPr/>
              </a:p>
            </p:txBody>
          </p:sp>
        </p:grpSp>
        <p:sp>
          <p:nvSpPr>
            <p:cNvPr id="118" name="Google Shape;118;p2"/>
            <p:cNvSpPr/>
            <p:nvPr/>
          </p:nvSpPr>
          <p:spPr>
            <a:xfrm>
              <a:off x="114594" y="3101026"/>
              <a:ext cx="3820256" cy="345122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69863" lvl="0" marL="169863" marR="0" rtl="0" algn="l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200"/>
                <a:buFont typeface="Noto Sans Symbols"/>
                <a:buChar char="❖"/>
              </a:pPr>
              <a:r>
                <a:rPr b="1" i="0" lang="en-US" sz="1200" u="sng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Options</a:t>
              </a:r>
              <a:r>
                <a:rPr b="1" i="0" lang="en-US" sz="12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b="0" i="0" lang="en-US" sz="12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Changing 3 CCT by Switch</a:t>
              </a:r>
              <a:endParaRPr b="0" i="0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" name="Google Shape;11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42843" y="4791307"/>
            <a:ext cx="2217894" cy="1757033"/>
          </a:xfrm>
          <a:prstGeom prst="roundRect">
            <a:avLst>
              <a:gd fmla="val 5823" name="adj"/>
            </a:avLst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33280" y="805702"/>
            <a:ext cx="2475036" cy="1304005"/>
          </a:xfrm>
          <a:prstGeom prst="roundRect">
            <a:avLst>
              <a:gd fmla="val 7288" name="adj"/>
            </a:avLst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2406" y="4791307"/>
            <a:ext cx="1941468" cy="1770758"/>
          </a:xfrm>
          <a:prstGeom prst="roundRect">
            <a:avLst>
              <a:gd fmla="val 4864" name="adj"/>
            </a:avLst>
          </a:prstGeom>
          <a:noFill/>
          <a:ln>
            <a:noFill/>
          </a:ln>
        </p:spPr>
      </p:pic>
      <p:sp>
        <p:nvSpPr>
          <p:cNvPr id="122" name="Google Shape;122;p2"/>
          <p:cNvSpPr/>
          <p:nvPr/>
        </p:nvSpPr>
        <p:spPr>
          <a:xfrm>
            <a:off x="240687" y="119806"/>
            <a:ext cx="3313218" cy="404493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302554" y="154658"/>
            <a:ext cx="35718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1.LED Living Room Light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83714" y="4791307"/>
            <a:ext cx="1211441" cy="1783098"/>
          </a:xfrm>
          <a:prstGeom prst="roundRect">
            <a:avLst>
              <a:gd fmla="val 6624" name="adj"/>
            </a:avLst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76327" y="782119"/>
            <a:ext cx="2799852" cy="1337072"/>
          </a:xfrm>
          <a:prstGeom prst="roundRect">
            <a:avLst>
              <a:gd fmla="val 7520" name="adj"/>
            </a:avLst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33280" y="2336536"/>
            <a:ext cx="2475036" cy="1538449"/>
          </a:xfrm>
          <a:prstGeom prst="roundRect">
            <a:avLst>
              <a:gd fmla="val 5025" name="adj"/>
            </a:avLst>
          </a:prstGeom>
          <a:noFill/>
          <a:ln>
            <a:noFill/>
          </a:ln>
        </p:spPr>
      </p:pic>
      <p:sp>
        <p:nvSpPr>
          <p:cNvPr id="127" name="Google Shape;127;p2"/>
          <p:cNvSpPr/>
          <p:nvPr/>
        </p:nvSpPr>
        <p:spPr>
          <a:xfrm>
            <a:off x="6652570" y="3905362"/>
            <a:ext cx="225574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Mounted close to the ceiling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3691947" y="3901903"/>
            <a:ext cx="245131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Mounted away from the ceiling</a:t>
            </a: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4348378" y="2030320"/>
            <a:ext cx="1138453" cy="335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500x500/50W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7155465" y="2041420"/>
            <a:ext cx="1138453" cy="335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540x540/50W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07722" y="2386024"/>
            <a:ext cx="2819767" cy="1495331"/>
          </a:xfrm>
          <a:prstGeom prst="roundRect">
            <a:avLst>
              <a:gd fmla="val 5356" name="adj"/>
            </a:avLst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18504" y="4791307"/>
            <a:ext cx="2566966" cy="1757033"/>
          </a:xfrm>
          <a:prstGeom prst="roundRect">
            <a:avLst>
              <a:gd fmla="val 717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6607" y="102388"/>
            <a:ext cx="1785932" cy="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23045" y="515517"/>
            <a:ext cx="30767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Noto Sans Symbols"/>
              <a:buChar char="❖"/>
            </a:pPr>
            <a:r>
              <a:rPr b="1" i="0" lang="en-US" sz="1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2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9" name="Google Shape;139;p3"/>
          <p:cNvGraphicFramePr/>
          <p:nvPr/>
        </p:nvGraphicFramePr>
        <p:xfrm>
          <a:off x="186402" y="82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{DA7FA8E6-CA7B-409C-954E-B79E728FE543}</a:tableStyleId>
              </a:tblPr>
              <a:tblGrid>
                <a:gridCol w="361375"/>
                <a:gridCol w="1582675"/>
                <a:gridCol w="1800525"/>
              </a:tblGrid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No.</a:t>
                      </a:r>
                      <a:endParaRPr b="1"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Item</a:t>
                      </a:r>
                      <a:endParaRPr b="1"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1200" u="none" cap="none" strike="noStrike"/>
                        <a:t>Specification</a:t>
                      </a:r>
                      <a:endParaRPr b="1"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Driver type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Buck, Flicker free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Rated Power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50W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3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Rated Input Voltage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220V/60Hz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4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Power Factor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≥ 0.9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5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Luminous Flux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4500lm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6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Efficacy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90lm/W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7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Beam angle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110°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8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Color Rendering Index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≥ 80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9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Color Temperature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5700K or changing 3CCT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24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10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Operating Temperature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-10 ~ 45 </a:t>
                      </a:r>
                      <a:r>
                        <a:rPr baseline="30000" lang="en-US" sz="1200" u="none" cap="none" strike="noStrike"/>
                        <a:t>o</a:t>
                      </a:r>
                      <a:r>
                        <a:rPr lang="en-US" sz="1200" u="none" cap="none" strike="noStrike"/>
                        <a:t>C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11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Frame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Aluminum 6063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12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EMC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Pass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23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13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Applied Standard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KC 60598-1/ KC 60598-2-2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14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Size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L500×W500×H70mm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15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Mass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1.7kg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16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Life time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25,000hrs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17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Warranty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2years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140" name="Google Shape;140;p3"/>
          <p:cNvSpPr txBox="1"/>
          <p:nvPr/>
        </p:nvSpPr>
        <p:spPr>
          <a:xfrm>
            <a:off x="4104544" y="6267303"/>
            <a:ext cx="29961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Lens + PS diffuser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Uniform and soft light, no dark space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4461" y="618388"/>
            <a:ext cx="1631515" cy="158162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6662966" y="6286542"/>
            <a:ext cx="25695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Aluminum frame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Smooth curved edges</a:t>
            </a:r>
            <a:endParaRPr/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706" y="4786950"/>
            <a:ext cx="2062803" cy="1474894"/>
          </a:xfrm>
          <a:prstGeom prst="roundRect">
            <a:avLst>
              <a:gd fmla="val 6452" name="adj"/>
            </a:avLst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98427" y="4786950"/>
            <a:ext cx="2046379" cy="1469770"/>
          </a:xfrm>
          <a:prstGeom prst="roundRect">
            <a:avLst>
              <a:gd fmla="val 8708" name="adj"/>
            </a:avLst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31872" y="4798914"/>
            <a:ext cx="2074958" cy="1474894"/>
          </a:xfrm>
          <a:prstGeom prst="roundRect">
            <a:avLst>
              <a:gd fmla="val 7984" name="adj"/>
            </a:avLst>
          </a:pr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55625" y="760992"/>
            <a:ext cx="3212994" cy="1252331"/>
          </a:xfrm>
          <a:prstGeom prst="roundRect">
            <a:avLst>
              <a:gd fmla="val 14151" name="adj"/>
            </a:avLst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 rotWithShape="1">
          <a:blip r:embed="rId9">
            <a:alphaModFix/>
          </a:blip>
          <a:srcRect b="0" l="-637" r="0" t="8442"/>
          <a:stretch/>
        </p:blipFill>
        <p:spPr>
          <a:xfrm>
            <a:off x="4542291" y="4801735"/>
            <a:ext cx="2120675" cy="1465568"/>
          </a:xfrm>
          <a:prstGeom prst="roundRect">
            <a:avLst>
              <a:gd fmla="val 7655" name="adj"/>
            </a:avLst>
          </a:prstGeom>
          <a:noFill/>
          <a:ln>
            <a:noFill/>
          </a:ln>
        </p:spPr>
      </p:pic>
      <p:sp>
        <p:nvSpPr>
          <p:cNvPr id="148" name="Google Shape;148;p3"/>
          <p:cNvSpPr txBox="1"/>
          <p:nvPr/>
        </p:nvSpPr>
        <p:spPr>
          <a:xfrm>
            <a:off x="575567" y="6344968"/>
            <a:ext cx="31741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Easy to install with Lock &amp; Bracket</a:t>
            </a:r>
            <a:endParaRPr b="0" i="0" sz="1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336807" y="5121991"/>
            <a:ext cx="335280" cy="546661"/>
          </a:xfrm>
          <a:prstGeom prst="curvedRightArrow">
            <a:avLst>
              <a:gd fmla="val 37317" name="adj1"/>
              <a:gd fmla="val 75190" name="adj2"/>
              <a:gd fmla="val 25000" name="adj3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3"/>
          <p:cNvPicPr preferRelativeResize="0"/>
          <p:nvPr/>
        </p:nvPicPr>
        <p:blipFill rotWithShape="1">
          <a:blip r:embed="rId10">
            <a:alphaModFix/>
          </a:blip>
          <a:srcRect b="6803" l="1816" r="1895" t="16346"/>
          <a:stretch/>
        </p:blipFill>
        <p:spPr>
          <a:xfrm>
            <a:off x="6900027" y="3609173"/>
            <a:ext cx="1956975" cy="662461"/>
          </a:xfrm>
          <a:prstGeom prst="roundRect">
            <a:avLst>
              <a:gd fmla="val 4864" name="adj"/>
            </a:avLst>
          </a:prstGeom>
          <a:noFill/>
          <a:ln>
            <a:noFill/>
          </a:ln>
        </p:spPr>
      </p:pic>
      <p:sp>
        <p:nvSpPr>
          <p:cNvPr id="151" name="Google Shape;151;p3"/>
          <p:cNvSpPr txBox="1"/>
          <p:nvPr/>
        </p:nvSpPr>
        <p:spPr>
          <a:xfrm>
            <a:off x="7066129" y="4286545"/>
            <a:ext cx="1614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High quality Driver </a:t>
            </a:r>
            <a:endParaRPr b="0" i="0" sz="1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Flicker Free</a:t>
            </a:r>
            <a:endParaRPr b="0" i="0" sz="1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3"/>
          <p:cNvGrpSpPr/>
          <p:nvPr/>
        </p:nvGrpSpPr>
        <p:grpSpPr>
          <a:xfrm>
            <a:off x="4113067" y="2211978"/>
            <a:ext cx="4743935" cy="1251272"/>
            <a:chOff x="153866" y="2961894"/>
            <a:chExt cx="3820257" cy="1251272"/>
          </a:xfrm>
        </p:grpSpPr>
        <p:grpSp>
          <p:nvGrpSpPr>
            <p:cNvPr id="153" name="Google Shape;153;p3"/>
            <p:cNvGrpSpPr/>
            <p:nvPr/>
          </p:nvGrpSpPr>
          <p:grpSpPr>
            <a:xfrm>
              <a:off x="153866" y="3239787"/>
              <a:ext cx="3820257" cy="973379"/>
              <a:chOff x="153866" y="3239787"/>
              <a:chExt cx="3820257" cy="973379"/>
            </a:xfrm>
          </p:grpSpPr>
          <p:pic>
            <p:nvPicPr>
              <p:cNvPr id="154" name="Google Shape;154;p3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153866" y="3239787"/>
                <a:ext cx="3820257" cy="973379"/>
              </a:xfrm>
              <a:prstGeom prst="roundRect">
                <a:avLst>
                  <a:gd fmla="val 10404" name="adj"/>
                </a:avLst>
              </a:prstGeom>
              <a:noFill/>
              <a:ln>
                <a:noFill/>
              </a:ln>
            </p:spPr>
          </p:pic>
          <p:sp>
            <p:nvSpPr>
              <p:cNvPr id="155" name="Google Shape;155;p3"/>
              <p:cNvSpPr txBox="1"/>
              <p:nvPr/>
            </p:nvSpPr>
            <p:spPr>
              <a:xfrm>
                <a:off x="156985" y="3861156"/>
                <a:ext cx="1113350" cy="3351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3000K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"/>
              <p:cNvSpPr txBox="1"/>
              <p:nvPr/>
            </p:nvSpPr>
            <p:spPr>
              <a:xfrm>
                <a:off x="1384634" y="3835989"/>
                <a:ext cx="12211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4000K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3"/>
              <p:cNvSpPr txBox="1"/>
              <p:nvPr/>
            </p:nvSpPr>
            <p:spPr>
              <a:xfrm>
                <a:off x="2737715" y="3839889"/>
                <a:ext cx="113405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6500K</a:t>
                </a:r>
                <a:endParaRPr/>
              </a:p>
            </p:txBody>
          </p:sp>
        </p:grpSp>
        <p:sp>
          <p:nvSpPr>
            <p:cNvPr id="158" name="Google Shape;158;p3"/>
            <p:cNvSpPr txBox="1"/>
            <p:nvPr/>
          </p:nvSpPr>
          <p:spPr>
            <a:xfrm>
              <a:off x="153867" y="2961894"/>
              <a:ext cx="347172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200"/>
                <a:buFont typeface="Noto Sans Symbols"/>
                <a:buChar char="❖"/>
              </a:pPr>
              <a:r>
                <a:rPr b="1" i="0" lang="en-US" sz="1200" u="sng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Options</a:t>
              </a:r>
              <a:r>
                <a:rPr b="1" i="0" lang="en-US" sz="12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b="1" i="0" lang="en-US" sz="12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Changing 3 CCT by Switch</a:t>
              </a:r>
              <a:endParaRPr b="1" i="0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9" name="Google Shape;159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67836" y="3606415"/>
            <a:ext cx="1198409" cy="7494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60" name="Google Shape;160;p3"/>
          <p:cNvSpPr txBox="1"/>
          <p:nvPr/>
        </p:nvSpPr>
        <p:spPr>
          <a:xfrm>
            <a:off x="4652015" y="4347339"/>
            <a:ext cx="19321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Use Korea LED package</a:t>
            </a:r>
            <a:endParaRPr b="0" i="0" sz="1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240686" y="119806"/>
            <a:ext cx="4727149" cy="404493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281203" y="145291"/>
            <a:ext cx="50072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1.1 LED Living Room Light 500x500/50W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7211809" y="2123692"/>
            <a:ext cx="19321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Light Distribution</a:t>
            </a:r>
            <a:endParaRPr b="0" i="0" sz="1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6607" y="102388"/>
            <a:ext cx="1785932" cy="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/>
          <p:nvPr/>
        </p:nvSpPr>
        <p:spPr>
          <a:xfrm>
            <a:off x="23045" y="515517"/>
            <a:ext cx="30767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Noto Sans Symbols"/>
              <a:buChar char="❖"/>
            </a:pPr>
            <a:r>
              <a:rPr b="1" i="0" lang="en-US" sz="1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i="0" lang="en-US" sz="12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2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0" name="Google Shape;170;p4"/>
          <p:cNvGraphicFramePr/>
          <p:nvPr/>
        </p:nvGraphicFramePr>
        <p:xfrm>
          <a:off x="186402" y="82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{DA7FA8E6-CA7B-409C-954E-B79E728FE543}</a:tableStyleId>
              </a:tblPr>
              <a:tblGrid>
                <a:gridCol w="361375"/>
                <a:gridCol w="1648675"/>
                <a:gridCol w="1802000"/>
              </a:tblGrid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No.</a:t>
                      </a:r>
                      <a:endParaRPr b="1"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Item</a:t>
                      </a:r>
                      <a:endParaRPr b="1"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1200" u="none" cap="none" strike="noStrike"/>
                        <a:t>Specification</a:t>
                      </a:r>
                      <a:endParaRPr b="1"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Driver type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Buck, Flicker free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Rated Power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50W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3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Rated Input Voltage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220V/60Hz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4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Power Factor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≥ 0.9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5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Luminous Flux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4500lm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6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Efficacy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90 lm/W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7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Beam angle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110°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8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Color Rendering Index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≥ 80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9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Color Temperature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5700K or changing 3CCT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24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10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Operating Temperature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-10 ~ 45 </a:t>
                      </a:r>
                      <a:r>
                        <a:rPr baseline="30000" lang="en-US" sz="1200" u="none" cap="none" strike="noStrike"/>
                        <a:t>o</a:t>
                      </a:r>
                      <a:r>
                        <a:rPr lang="en-US" sz="1200" u="none" cap="none" strike="noStrike"/>
                        <a:t>C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11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Frame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Aluminum 6063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12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EMC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Pass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23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13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Applied Standard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KC 60598-1/ KC 60598-2-2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14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Size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L540×W540×H47mm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15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Mass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2.3kg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16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Lifetime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25,000hrs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17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Warranty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2years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171" name="Google Shape;171;p4"/>
          <p:cNvSpPr txBox="1"/>
          <p:nvPr/>
        </p:nvSpPr>
        <p:spPr>
          <a:xfrm>
            <a:off x="4046199" y="6339929"/>
            <a:ext cx="29961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Lens + PS diffuser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Uniform and soft light, no dark space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5405" y="618388"/>
            <a:ext cx="1690571" cy="163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 rotWithShape="1">
          <a:blip r:embed="rId5">
            <a:alphaModFix/>
          </a:blip>
          <a:srcRect b="0" l="-637" r="0" t="8442"/>
          <a:stretch/>
        </p:blipFill>
        <p:spPr>
          <a:xfrm>
            <a:off x="4280167" y="4795344"/>
            <a:ext cx="2177194" cy="1504627"/>
          </a:xfrm>
          <a:prstGeom prst="roundRect">
            <a:avLst>
              <a:gd fmla="val 7655" name="adj"/>
            </a:avLst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6">
            <a:alphaModFix/>
          </a:blip>
          <a:srcRect b="6803" l="1816" r="1895" t="16346"/>
          <a:stretch/>
        </p:blipFill>
        <p:spPr>
          <a:xfrm>
            <a:off x="6956589" y="3656308"/>
            <a:ext cx="1956975" cy="662461"/>
          </a:xfrm>
          <a:prstGeom prst="roundRect">
            <a:avLst>
              <a:gd fmla="val 4864" name="adj"/>
            </a:avLst>
          </a:prstGeom>
          <a:noFill/>
          <a:ln>
            <a:noFill/>
          </a:ln>
        </p:spPr>
      </p:pic>
      <p:sp>
        <p:nvSpPr>
          <p:cNvPr id="175" name="Google Shape;175;p4"/>
          <p:cNvSpPr txBox="1"/>
          <p:nvPr/>
        </p:nvSpPr>
        <p:spPr>
          <a:xfrm>
            <a:off x="7122691" y="4333680"/>
            <a:ext cx="1614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High quality Driver </a:t>
            </a:r>
            <a:endParaRPr b="0" i="0" sz="1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Flicker Free</a:t>
            </a:r>
            <a:endParaRPr b="0" i="0" sz="1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4"/>
          <p:cNvGrpSpPr/>
          <p:nvPr/>
        </p:nvGrpSpPr>
        <p:grpSpPr>
          <a:xfrm>
            <a:off x="4209536" y="2261599"/>
            <a:ext cx="4743935" cy="1251272"/>
            <a:chOff x="153866" y="2961894"/>
            <a:chExt cx="3820257" cy="1251272"/>
          </a:xfrm>
        </p:grpSpPr>
        <p:grpSp>
          <p:nvGrpSpPr>
            <p:cNvPr id="177" name="Google Shape;177;p4"/>
            <p:cNvGrpSpPr/>
            <p:nvPr/>
          </p:nvGrpSpPr>
          <p:grpSpPr>
            <a:xfrm>
              <a:off x="153866" y="3239787"/>
              <a:ext cx="3820257" cy="973379"/>
              <a:chOff x="153866" y="3239787"/>
              <a:chExt cx="3820257" cy="973379"/>
            </a:xfrm>
          </p:grpSpPr>
          <p:pic>
            <p:nvPicPr>
              <p:cNvPr id="178" name="Google Shape;178;p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53866" y="3239787"/>
                <a:ext cx="3820257" cy="973379"/>
              </a:xfrm>
              <a:prstGeom prst="roundRect">
                <a:avLst>
                  <a:gd fmla="val 10404" name="adj"/>
                </a:avLst>
              </a:prstGeom>
              <a:noFill/>
              <a:ln>
                <a:noFill/>
              </a:ln>
            </p:spPr>
          </p:pic>
          <p:sp>
            <p:nvSpPr>
              <p:cNvPr id="179" name="Google Shape;179;p4"/>
              <p:cNvSpPr txBox="1"/>
              <p:nvPr/>
            </p:nvSpPr>
            <p:spPr>
              <a:xfrm>
                <a:off x="156985" y="3861156"/>
                <a:ext cx="1113350" cy="3351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3000K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4"/>
              <p:cNvSpPr txBox="1"/>
              <p:nvPr/>
            </p:nvSpPr>
            <p:spPr>
              <a:xfrm>
                <a:off x="1384634" y="3835989"/>
                <a:ext cx="12211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4000K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4"/>
              <p:cNvSpPr txBox="1"/>
              <p:nvPr/>
            </p:nvSpPr>
            <p:spPr>
              <a:xfrm>
                <a:off x="2737715" y="3839889"/>
                <a:ext cx="113405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6500K</a:t>
                </a:r>
                <a:endParaRPr/>
              </a:p>
            </p:txBody>
          </p:sp>
        </p:grpSp>
        <p:sp>
          <p:nvSpPr>
            <p:cNvPr id="182" name="Google Shape;182;p4"/>
            <p:cNvSpPr txBox="1"/>
            <p:nvPr/>
          </p:nvSpPr>
          <p:spPr>
            <a:xfrm>
              <a:off x="153867" y="2961894"/>
              <a:ext cx="347172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200"/>
                <a:buFont typeface="Noto Sans Symbols"/>
                <a:buChar char="❖"/>
              </a:pPr>
              <a:r>
                <a:rPr b="1" i="0" lang="en-US" sz="1200" u="sng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Options</a:t>
              </a:r>
              <a:r>
                <a:rPr b="1" i="0" lang="en-US" sz="12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b="1" i="0" lang="en-US" sz="12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Changing 3 CCT by Switch</a:t>
              </a:r>
              <a:endParaRPr b="1" i="0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3" name="Google Shape;183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24398" y="3653550"/>
            <a:ext cx="1198409" cy="7494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84" name="Google Shape;184;p4"/>
          <p:cNvSpPr txBox="1"/>
          <p:nvPr/>
        </p:nvSpPr>
        <p:spPr>
          <a:xfrm>
            <a:off x="4708577" y="4394474"/>
            <a:ext cx="19321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Use Korea LED package</a:t>
            </a:r>
            <a:endParaRPr b="0" i="0" sz="1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240686" y="119806"/>
            <a:ext cx="4783711" cy="404493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281203" y="145291"/>
            <a:ext cx="49789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1.2 LED Living Room Light 540x540/50W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672088" y="6390640"/>
            <a:ext cx="333430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install, close to the ceiling surface</a:t>
            </a:r>
            <a:endParaRPr/>
          </a:p>
        </p:txBody>
      </p:sp>
      <p:pic>
        <p:nvPicPr>
          <p:cNvPr id="188" name="Google Shape;188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1203" y="4812077"/>
            <a:ext cx="1612042" cy="1553754"/>
          </a:xfrm>
          <a:prstGeom prst="roundRect">
            <a:avLst>
              <a:gd fmla="val 7403" name="adj"/>
            </a:avLst>
          </a:prstGeom>
          <a:noFill/>
          <a:ln>
            <a:noFill/>
          </a:ln>
        </p:spPr>
      </p:pic>
      <p:sp>
        <p:nvSpPr>
          <p:cNvPr id="189" name="Google Shape;189;p4"/>
          <p:cNvSpPr/>
          <p:nvPr/>
        </p:nvSpPr>
        <p:spPr>
          <a:xfrm>
            <a:off x="787387" y="5326566"/>
            <a:ext cx="299837" cy="250999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6836403" y="6296104"/>
            <a:ext cx="21295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Aluminum frame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smooth curved edges</a:t>
            </a:r>
            <a:endParaRPr/>
          </a:p>
        </p:txBody>
      </p:sp>
      <p:pic>
        <p:nvPicPr>
          <p:cNvPr id="191" name="Google Shape;191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33871" y="4805921"/>
            <a:ext cx="2149521" cy="1505770"/>
          </a:xfrm>
          <a:prstGeom prst="roundRect">
            <a:avLst>
              <a:gd fmla="val 4605" name="adj"/>
            </a:avLst>
          </a:prstGeom>
          <a:noFill/>
          <a:ln>
            <a:noFill/>
          </a:ln>
        </p:spPr>
      </p:pic>
      <p:pic>
        <p:nvPicPr>
          <p:cNvPr id="192" name="Google Shape;192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97619" y="4799684"/>
            <a:ext cx="2315945" cy="1504016"/>
          </a:xfrm>
          <a:prstGeom prst="roundRect">
            <a:avLst>
              <a:gd fmla="val 6012" name="adj"/>
            </a:avLst>
          </a:prstGeom>
          <a:noFill/>
          <a:ln>
            <a:noFill/>
          </a:ln>
        </p:spPr>
      </p:pic>
      <p:sp>
        <p:nvSpPr>
          <p:cNvPr id="193" name="Google Shape;193;p4"/>
          <p:cNvSpPr txBox="1"/>
          <p:nvPr/>
        </p:nvSpPr>
        <p:spPr>
          <a:xfrm>
            <a:off x="7211809" y="2189721"/>
            <a:ext cx="19321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Light Distribution</a:t>
            </a:r>
            <a:endParaRPr b="0" i="0" sz="1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62099" y="643036"/>
            <a:ext cx="2697149" cy="1566450"/>
          </a:xfrm>
          <a:prstGeom prst="roundRect">
            <a:avLst>
              <a:gd fmla="val 4088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4154" y="636255"/>
            <a:ext cx="2099802" cy="152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rangdong.com.vn/uploads/product/LED/LED_Op_tran/DLN%20CB03L/D%20LN%20CB03L.jpg" id="200" name="Google Shape;200;p5"/>
          <p:cNvPicPr preferRelativeResize="0"/>
          <p:nvPr/>
        </p:nvPicPr>
        <p:blipFill rotWithShape="1">
          <a:blip r:embed="rId4">
            <a:alphaModFix/>
          </a:blip>
          <a:srcRect b="7784" l="12451" r="6178" t="2901"/>
          <a:stretch/>
        </p:blipFill>
        <p:spPr>
          <a:xfrm>
            <a:off x="7139198" y="524299"/>
            <a:ext cx="1668545" cy="18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162" y="1991510"/>
            <a:ext cx="4937796" cy="1169419"/>
          </a:xfrm>
          <a:prstGeom prst="roundRect">
            <a:avLst>
              <a:gd fmla="val 8606" name="adj"/>
            </a:avLst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02" name="Google Shape;20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29034" y="36502"/>
            <a:ext cx="1678956" cy="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5"/>
          <p:cNvSpPr/>
          <p:nvPr/>
        </p:nvSpPr>
        <p:spPr>
          <a:xfrm>
            <a:off x="268016" y="592688"/>
            <a:ext cx="5207403" cy="131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Noto Sans Symbols"/>
              <a:buChar char="❖"/>
            </a:pPr>
            <a:r>
              <a:rPr b="1" i="0" lang="en-US" sz="1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Product Feature</a:t>
            </a:r>
            <a:endParaRPr/>
          </a:p>
          <a:p>
            <a:pPr indent="-171450" lvl="0" marL="1714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Stable quality</a:t>
            </a:r>
            <a:endParaRPr/>
          </a:p>
          <a:p>
            <a:pPr indent="-171450" lvl="0" marL="1714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Bright, uniform and soft light, no dark space</a:t>
            </a:r>
            <a:endParaRPr/>
          </a:p>
          <a:p>
            <a:pPr indent="-171450" lvl="0" marL="1714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Flicker Free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1" i="0" sz="12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5"/>
          <p:cNvGrpSpPr/>
          <p:nvPr/>
        </p:nvGrpSpPr>
        <p:grpSpPr>
          <a:xfrm>
            <a:off x="260763" y="3306624"/>
            <a:ext cx="8233818" cy="584389"/>
            <a:chOff x="351178" y="3330408"/>
            <a:chExt cx="4466057" cy="779115"/>
          </a:xfrm>
        </p:grpSpPr>
        <p:sp>
          <p:nvSpPr>
            <p:cNvPr id="205" name="Google Shape;205;p5"/>
            <p:cNvSpPr/>
            <p:nvPr/>
          </p:nvSpPr>
          <p:spPr>
            <a:xfrm>
              <a:off x="351178" y="3330408"/>
              <a:ext cx="4466057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200"/>
                <a:buFont typeface="Noto Sans Symbols"/>
                <a:buChar char="❖"/>
              </a:pPr>
              <a:r>
                <a:rPr b="1" i="0" lang="en-US" sz="1200" u="sng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Applications</a:t>
              </a:r>
              <a:r>
                <a:rPr b="1" i="0" lang="en-US" sz="12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</p:txBody>
        </p:sp>
        <p:sp>
          <p:nvSpPr>
            <p:cNvPr id="206" name="Google Shape;206;p5"/>
            <p:cNvSpPr txBox="1"/>
            <p:nvPr/>
          </p:nvSpPr>
          <p:spPr>
            <a:xfrm>
              <a:off x="356503" y="3666364"/>
              <a:ext cx="3578850" cy="443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● Perfect for supermarket, office, store, housing, etc</a:t>
              </a:r>
              <a:endParaRPr b="0" i="0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5"/>
          <p:cNvGrpSpPr/>
          <p:nvPr/>
        </p:nvGrpSpPr>
        <p:grpSpPr>
          <a:xfrm>
            <a:off x="235993" y="1625418"/>
            <a:ext cx="4868541" cy="1652685"/>
            <a:chOff x="191967" y="2961894"/>
            <a:chExt cx="4868541" cy="1652685"/>
          </a:xfrm>
        </p:grpSpPr>
        <p:grpSp>
          <p:nvGrpSpPr>
            <p:cNvPr id="208" name="Google Shape;208;p5"/>
            <p:cNvGrpSpPr/>
            <p:nvPr/>
          </p:nvGrpSpPr>
          <p:grpSpPr>
            <a:xfrm>
              <a:off x="602057" y="4196600"/>
              <a:ext cx="4458451" cy="417979"/>
              <a:chOff x="602057" y="4196600"/>
              <a:chExt cx="4458451" cy="417979"/>
            </a:xfrm>
          </p:grpSpPr>
          <p:sp>
            <p:nvSpPr>
              <p:cNvPr id="209" name="Google Shape;209;p5"/>
              <p:cNvSpPr/>
              <p:nvPr/>
            </p:nvSpPr>
            <p:spPr>
              <a:xfrm>
                <a:off x="3839315" y="4197410"/>
                <a:ext cx="1221193" cy="408623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4000K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602057" y="4205956"/>
                <a:ext cx="1134058" cy="408623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6500K</a:t>
                </a: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2231040" y="4196600"/>
                <a:ext cx="1113350" cy="408623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3000K</a:t>
                </a:r>
                <a:endParaRPr/>
              </a:p>
            </p:txBody>
          </p:sp>
        </p:grpSp>
        <p:sp>
          <p:nvSpPr>
            <p:cNvPr id="212" name="Google Shape;212;p5"/>
            <p:cNvSpPr/>
            <p:nvPr/>
          </p:nvSpPr>
          <p:spPr>
            <a:xfrm>
              <a:off x="191967" y="2961894"/>
              <a:ext cx="3471721" cy="306467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200"/>
                <a:buFont typeface="Noto Sans Symbols"/>
                <a:buChar char="❖"/>
              </a:pPr>
              <a:r>
                <a:rPr b="1" i="0" lang="en-US" sz="1200" u="sng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Options</a:t>
              </a:r>
              <a:r>
                <a:rPr b="1" i="0" lang="en-US" sz="12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b="1" i="0" lang="en-US" sz="12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Changing 3 CCT by Switch</a:t>
              </a:r>
              <a:endParaRPr b="1" i="0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5"/>
          <p:cNvSpPr/>
          <p:nvPr/>
        </p:nvSpPr>
        <p:spPr>
          <a:xfrm>
            <a:off x="240674" y="119800"/>
            <a:ext cx="3252600" cy="4044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LED Ceiling Light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5"/>
          <p:cNvPicPr preferRelativeResize="0"/>
          <p:nvPr/>
        </p:nvPicPr>
        <p:blipFill rotWithShape="1">
          <a:blip r:embed="rId7">
            <a:alphaModFix/>
          </a:blip>
          <a:srcRect b="0" l="0" r="24502" t="0"/>
          <a:stretch/>
        </p:blipFill>
        <p:spPr>
          <a:xfrm>
            <a:off x="5407505" y="2421655"/>
            <a:ext cx="3463386" cy="4340793"/>
          </a:xfrm>
          <a:prstGeom prst="roundRect">
            <a:avLst>
              <a:gd fmla="val 2786" name="adj"/>
            </a:avLst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descr="C:\Users\NSRD\Desktop\Ultra-Thin-LED-Ceiling-LED-Ceiling-Lights-Lighting-Fixture-Modern-Lamp-Living-Room-Bedroom-Kitchen-Surface__63376.1552302633.webp" id="215" name="Google Shape;215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C:\Users\NSRD\Desktop\Ultra-Thin-LED-Ceiling-LED-Ceiling-Lights-Lighting-Fixture-Modern-Lamp-Living-Room-Bedroom-Kitchen-Surface__63376.1552302633.webp" id="216" name="Google Shape;216;p5"/>
          <p:cNvSpPr/>
          <p:nvPr/>
        </p:nvSpPr>
        <p:spPr>
          <a:xfrm>
            <a:off x="307975" y="7925"/>
            <a:ext cx="3836400" cy="3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p5"/>
          <p:cNvPicPr preferRelativeResize="0"/>
          <p:nvPr/>
        </p:nvPicPr>
        <p:blipFill rotWithShape="1">
          <a:blip r:embed="rId8">
            <a:alphaModFix/>
          </a:blip>
          <a:srcRect b="0" l="0" r="0" t="4215"/>
          <a:stretch/>
        </p:blipFill>
        <p:spPr>
          <a:xfrm>
            <a:off x="380474" y="3933217"/>
            <a:ext cx="2351328" cy="2827991"/>
          </a:xfrm>
          <a:prstGeom prst="roundRect">
            <a:avLst>
              <a:gd fmla="val 4239" name="adj"/>
            </a:avLst>
          </a:prstGeom>
          <a:noFill/>
          <a:ln cap="flat" cmpd="sng" w="9525">
            <a:solidFill>
              <a:srgbClr val="F67B1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eiling Lights Ultra Slim Soft White LED Light, 200W Incandescent Bulbs  Equivalent, KTZON Matte White 3000K … | Ceiling lights, White led lights,  Incandescent bulbs" id="218" name="Google Shape;218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38060" y="3933217"/>
            <a:ext cx="2474621" cy="2827991"/>
          </a:xfrm>
          <a:prstGeom prst="roundRect">
            <a:avLst>
              <a:gd fmla="val 4096" name="adj"/>
            </a:avLst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6607" y="102388"/>
            <a:ext cx="1785932" cy="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"/>
          <p:cNvSpPr txBox="1"/>
          <p:nvPr/>
        </p:nvSpPr>
        <p:spPr>
          <a:xfrm>
            <a:off x="81101" y="544545"/>
            <a:ext cx="30767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Noto Sans Symbols"/>
              <a:buChar char="❖"/>
            </a:pPr>
            <a:r>
              <a:rPr b="1" lang="en-US" sz="1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lang="en-US" sz="1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5" name="Google Shape;225;p6"/>
          <p:cNvGraphicFramePr/>
          <p:nvPr/>
        </p:nvGraphicFramePr>
        <p:xfrm>
          <a:off x="186402" y="82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{DA7FA8E6-CA7B-409C-954E-B79E728FE543}</a:tableStyleId>
              </a:tblPr>
              <a:tblGrid>
                <a:gridCol w="361375"/>
                <a:gridCol w="1648675"/>
                <a:gridCol w="1781675"/>
              </a:tblGrid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No.</a:t>
                      </a:r>
                      <a:endParaRPr b="1"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Item</a:t>
                      </a:r>
                      <a:endParaRPr b="1"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1200" u="none" cap="none" strike="noStrike"/>
                        <a:t>Specification</a:t>
                      </a:r>
                      <a:endParaRPr b="1"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Driver type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Buck, Flicker free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Rated Power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50W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3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Rated Input Voltage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220V/60Hz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4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Power Factor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≥ 0.9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5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Luminous Flux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4500lm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6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Efficacy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90 lm/W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7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Beam angle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120°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8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Color Rendering Index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≥ 80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9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Color Temperature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5700K or changing 3CCT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24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10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Operating Temperature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-10 ~ 45 </a:t>
                      </a:r>
                      <a:r>
                        <a:rPr baseline="30000" lang="en-US" sz="1200" u="none" cap="none" strike="noStrike"/>
                        <a:t>o</a:t>
                      </a:r>
                      <a:r>
                        <a:rPr lang="en-US" sz="1200" u="none" cap="none" strike="noStrike"/>
                        <a:t>C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11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 plate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Steel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12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EMC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Pass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23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13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Applied Standard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KC 60598-1/ KC 60598-2-2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14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Size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ɸ450 × H80mm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15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Mass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1.0kg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16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Lifetime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25,000hrs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17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Warranty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2years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226" name="Google Shape;226;p6"/>
          <p:cNvSpPr txBox="1"/>
          <p:nvPr/>
        </p:nvSpPr>
        <p:spPr>
          <a:xfrm>
            <a:off x="6442995" y="6316577"/>
            <a:ext cx="27010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Lens + PS diffuser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Uniform and soft light, no dark space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4">
            <a:alphaModFix/>
          </a:blip>
          <a:srcRect b="0" l="-637" r="0" t="8442"/>
          <a:stretch/>
        </p:blipFill>
        <p:spPr>
          <a:xfrm>
            <a:off x="6733159" y="4795470"/>
            <a:ext cx="2120675" cy="1465568"/>
          </a:xfrm>
          <a:prstGeom prst="roundRect">
            <a:avLst>
              <a:gd fmla="val 7655" name="adj"/>
            </a:avLst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6823" y="5095537"/>
            <a:ext cx="1198409" cy="7494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29" name="Google Shape;229;p6"/>
          <p:cNvSpPr txBox="1"/>
          <p:nvPr/>
        </p:nvSpPr>
        <p:spPr>
          <a:xfrm>
            <a:off x="4588911" y="6316577"/>
            <a:ext cx="19321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Use Korea LED package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240686" y="119806"/>
            <a:ext cx="4783711" cy="404493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281203" y="145291"/>
            <a:ext cx="49789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2.1. LED Ceiling Light 450/50W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119737" y="6289073"/>
            <a:ext cx="21823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install with bracket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3621" y="834384"/>
            <a:ext cx="1973166" cy="1926534"/>
          </a:xfrm>
          <a:prstGeom prst="roundRect">
            <a:avLst>
              <a:gd fmla="val 8349" name="adj"/>
            </a:avLst>
          </a:prstGeom>
          <a:noFill/>
          <a:ln>
            <a:noFill/>
          </a:ln>
        </p:spPr>
      </p:pic>
      <p:pic>
        <p:nvPicPr>
          <p:cNvPr id="234" name="Google Shape;23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40107" y="3196501"/>
            <a:ext cx="4839666" cy="1298431"/>
          </a:xfrm>
          <a:prstGeom prst="roundRect">
            <a:avLst>
              <a:gd fmla="val 7229" name="adj"/>
            </a:avLst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35" name="Google Shape;235;p6"/>
          <p:cNvGrpSpPr/>
          <p:nvPr/>
        </p:nvGrpSpPr>
        <p:grpSpPr>
          <a:xfrm>
            <a:off x="4035420" y="2836094"/>
            <a:ext cx="4757119" cy="1787840"/>
            <a:chOff x="87127" y="3187705"/>
            <a:chExt cx="4757119" cy="1787840"/>
          </a:xfrm>
        </p:grpSpPr>
        <p:grpSp>
          <p:nvGrpSpPr>
            <p:cNvPr id="236" name="Google Shape;236;p6"/>
            <p:cNvGrpSpPr/>
            <p:nvPr/>
          </p:nvGrpSpPr>
          <p:grpSpPr>
            <a:xfrm>
              <a:off x="395600" y="4556030"/>
              <a:ext cx="4448646" cy="419515"/>
              <a:chOff x="395600" y="4556030"/>
              <a:chExt cx="4448646" cy="419515"/>
            </a:xfrm>
          </p:grpSpPr>
          <p:sp>
            <p:nvSpPr>
              <p:cNvPr id="237" name="Google Shape;237;p6"/>
              <p:cNvSpPr/>
              <p:nvPr/>
            </p:nvSpPr>
            <p:spPr>
              <a:xfrm>
                <a:off x="3623053" y="4556030"/>
                <a:ext cx="1221193" cy="408623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4000K</a:t>
                </a:r>
                <a:endParaRPr b="1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395600" y="4566922"/>
                <a:ext cx="1134058" cy="408623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6500K</a:t>
                </a: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2051978" y="4559995"/>
                <a:ext cx="1113350" cy="408623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3000K</a:t>
                </a:r>
                <a:endParaRPr/>
              </a:p>
            </p:txBody>
          </p:sp>
        </p:grpSp>
        <p:sp>
          <p:nvSpPr>
            <p:cNvPr id="240" name="Google Shape;240;p6"/>
            <p:cNvSpPr/>
            <p:nvPr/>
          </p:nvSpPr>
          <p:spPr>
            <a:xfrm>
              <a:off x="87127" y="3187705"/>
              <a:ext cx="3471721" cy="306467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200"/>
                <a:buFont typeface="Noto Sans Symbols"/>
                <a:buChar char="❖"/>
              </a:pPr>
              <a:r>
                <a:rPr b="1" lang="en-US" sz="1200" u="sng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Options</a:t>
              </a:r>
              <a:r>
                <a:rPr b="1" lang="en-US" sz="12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Changing 3 CCT by Switch</a:t>
              </a:r>
              <a:endParaRPr b="1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1" name="Google Shape;241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450" y="4748636"/>
            <a:ext cx="2074958" cy="1474894"/>
          </a:xfrm>
          <a:prstGeom prst="roundRect">
            <a:avLst>
              <a:gd fmla="val 7984" name="adj"/>
            </a:avLst>
          </a:prstGeom>
          <a:noFill/>
          <a:ln>
            <a:noFill/>
          </a:ln>
        </p:spPr>
      </p:pic>
      <p:pic>
        <p:nvPicPr>
          <p:cNvPr id="242" name="Google Shape;242;p6"/>
          <p:cNvPicPr preferRelativeResize="0"/>
          <p:nvPr/>
        </p:nvPicPr>
        <p:blipFill rotWithShape="1">
          <a:blip r:embed="rId9">
            <a:alphaModFix/>
          </a:blip>
          <a:srcRect b="6803" l="1816" r="1895" t="16346"/>
          <a:stretch/>
        </p:blipFill>
        <p:spPr>
          <a:xfrm>
            <a:off x="2476289" y="5103415"/>
            <a:ext cx="2182793" cy="820651"/>
          </a:xfrm>
          <a:prstGeom prst="roundRect">
            <a:avLst>
              <a:gd fmla="val 4864" name="adj"/>
            </a:avLst>
          </a:prstGeom>
          <a:noFill/>
          <a:ln>
            <a:noFill/>
          </a:ln>
        </p:spPr>
      </p:pic>
      <p:sp>
        <p:nvSpPr>
          <p:cNvPr id="243" name="Google Shape;243;p6"/>
          <p:cNvSpPr txBox="1"/>
          <p:nvPr/>
        </p:nvSpPr>
        <p:spPr>
          <a:xfrm>
            <a:off x="2728993" y="6289072"/>
            <a:ext cx="1614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High quality Driver 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Flicker Free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6"/>
          <p:cNvPicPr preferRelativeResize="0"/>
          <p:nvPr/>
        </p:nvPicPr>
        <p:blipFill rotWithShape="1">
          <a:blip r:embed="rId10">
            <a:alphaModFix/>
          </a:blip>
          <a:srcRect b="21106" l="2712" r="2990" t="8274"/>
          <a:stretch/>
        </p:blipFill>
        <p:spPr>
          <a:xfrm>
            <a:off x="4072761" y="907134"/>
            <a:ext cx="2926531" cy="1796020"/>
          </a:xfrm>
          <a:prstGeom prst="roundRect">
            <a:avLst>
              <a:gd fmla="val 5741" name="adj"/>
            </a:avLst>
          </a:prstGeom>
          <a:noFill/>
          <a:ln>
            <a:noFill/>
          </a:ln>
        </p:spPr>
      </p:pic>
      <p:sp>
        <p:nvSpPr>
          <p:cNvPr id="245" name="Google Shape;245;p6"/>
          <p:cNvSpPr txBox="1"/>
          <p:nvPr/>
        </p:nvSpPr>
        <p:spPr>
          <a:xfrm>
            <a:off x="7154596" y="2760918"/>
            <a:ext cx="19321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Light Distribution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6607" y="102388"/>
            <a:ext cx="1785932" cy="41312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"/>
          <p:cNvSpPr txBox="1"/>
          <p:nvPr/>
        </p:nvSpPr>
        <p:spPr>
          <a:xfrm>
            <a:off x="81101" y="544545"/>
            <a:ext cx="30767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Noto Sans Symbols"/>
              <a:buChar char="❖"/>
            </a:pPr>
            <a:r>
              <a:rPr b="1" lang="en-US" sz="1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r>
              <a:rPr b="1" lang="en-US" sz="1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2" name="Google Shape;252;p7"/>
          <p:cNvGraphicFramePr/>
          <p:nvPr/>
        </p:nvGraphicFramePr>
        <p:xfrm>
          <a:off x="186402" y="82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{DA7FA8E6-CA7B-409C-954E-B79E728FE543}</a:tableStyleId>
              </a:tblPr>
              <a:tblGrid>
                <a:gridCol w="361375"/>
                <a:gridCol w="1648675"/>
                <a:gridCol w="1781675"/>
              </a:tblGrid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No.</a:t>
                      </a:r>
                      <a:endParaRPr b="1"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Item</a:t>
                      </a:r>
                      <a:endParaRPr b="1"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1200" u="none" cap="none" strike="noStrike"/>
                        <a:t>Specification</a:t>
                      </a:r>
                      <a:endParaRPr b="1" sz="1200" u="none" cap="none" strike="noStrik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Driver type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Buck, Flicker free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Rated Power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60W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3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Rated Input Voltage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220V/60Hz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4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Power Factor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≥ 0.9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5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Luminous Flux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4500lm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6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Efficacy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90 lm/W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7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Beam angle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120°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8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Color Rendering Index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≥ 80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9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Color Temperature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5700K or changing 3CCT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24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10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Operating Temperature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-10 ~ 45 </a:t>
                      </a:r>
                      <a:r>
                        <a:rPr baseline="30000" lang="en-US" sz="1200" u="none" cap="none" strike="noStrike"/>
                        <a:t>o</a:t>
                      </a:r>
                      <a:r>
                        <a:rPr lang="en-US" sz="1200" u="none" cap="none" strike="noStrike"/>
                        <a:t>C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11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 plate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Steel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12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EMC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Pass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23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13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Applied Standard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KC 60598-1/ KC 60598-2-2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14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Size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ɸ550 × H80mm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15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Mass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1.8kg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16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Lifetime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25,000hrs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19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17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Warranty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2years</a:t>
                      </a:r>
                      <a:endParaRPr b="0" sz="1200" u="none" cap="none" strike="noStrik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253" name="Google Shape;253;p7"/>
          <p:cNvSpPr txBox="1"/>
          <p:nvPr/>
        </p:nvSpPr>
        <p:spPr>
          <a:xfrm>
            <a:off x="6442995" y="6316577"/>
            <a:ext cx="27010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Lens + PS diffuser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Uniform and soft light, no dark space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7"/>
          <p:cNvPicPr preferRelativeResize="0"/>
          <p:nvPr/>
        </p:nvPicPr>
        <p:blipFill rotWithShape="1">
          <a:blip r:embed="rId4">
            <a:alphaModFix/>
          </a:blip>
          <a:srcRect b="0" l="-637" r="0" t="8442"/>
          <a:stretch/>
        </p:blipFill>
        <p:spPr>
          <a:xfrm>
            <a:off x="6733159" y="4795470"/>
            <a:ext cx="2120675" cy="1465568"/>
          </a:xfrm>
          <a:prstGeom prst="roundRect">
            <a:avLst>
              <a:gd fmla="val 7655" name="adj"/>
            </a:avLst>
          </a:prstGeom>
          <a:noFill/>
          <a:ln>
            <a:noFill/>
          </a:ln>
        </p:spPr>
      </p:pic>
      <p:pic>
        <p:nvPicPr>
          <p:cNvPr id="255" name="Google Shape;255;p7"/>
          <p:cNvPicPr preferRelativeResize="0"/>
          <p:nvPr/>
        </p:nvPicPr>
        <p:blipFill rotWithShape="1">
          <a:blip r:embed="rId5">
            <a:alphaModFix/>
          </a:blip>
          <a:srcRect b="6803" l="1816" r="1895" t="16346"/>
          <a:stretch/>
        </p:blipFill>
        <p:spPr>
          <a:xfrm>
            <a:off x="2476289" y="5103415"/>
            <a:ext cx="2182793" cy="820651"/>
          </a:xfrm>
          <a:prstGeom prst="roundRect">
            <a:avLst>
              <a:gd fmla="val 4864" name="adj"/>
            </a:avLst>
          </a:prstGeom>
          <a:noFill/>
          <a:ln>
            <a:noFill/>
          </a:ln>
        </p:spPr>
      </p:pic>
      <p:sp>
        <p:nvSpPr>
          <p:cNvPr id="256" name="Google Shape;256;p7"/>
          <p:cNvSpPr txBox="1"/>
          <p:nvPr/>
        </p:nvSpPr>
        <p:spPr>
          <a:xfrm>
            <a:off x="2728993" y="6289072"/>
            <a:ext cx="16149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High quality Driver 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Flicker Free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36823" y="5095537"/>
            <a:ext cx="1198409" cy="7494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58" name="Google Shape;258;p7"/>
          <p:cNvSpPr txBox="1"/>
          <p:nvPr/>
        </p:nvSpPr>
        <p:spPr>
          <a:xfrm>
            <a:off x="4588911" y="6316577"/>
            <a:ext cx="19321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Use Korea LED package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240686" y="119806"/>
            <a:ext cx="4783711" cy="404493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7"/>
          <p:cNvSpPr txBox="1"/>
          <p:nvPr/>
        </p:nvSpPr>
        <p:spPr>
          <a:xfrm>
            <a:off x="281203" y="145291"/>
            <a:ext cx="49789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1.2. LED Ceiling Light 550/60W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119737" y="6289073"/>
            <a:ext cx="21823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install with bracket</a:t>
            </a:r>
            <a:endParaRPr/>
          </a:p>
        </p:txBody>
      </p:sp>
      <p:pic>
        <p:nvPicPr>
          <p:cNvPr id="262" name="Google Shape;26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40107" y="3196501"/>
            <a:ext cx="4839666" cy="1298431"/>
          </a:xfrm>
          <a:prstGeom prst="roundRect">
            <a:avLst>
              <a:gd fmla="val 8681" name="adj"/>
            </a:avLst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63" name="Google Shape;263;p7"/>
          <p:cNvGrpSpPr/>
          <p:nvPr/>
        </p:nvGrpSpPr>
        <p:grpSpPr>
          <a:xfrm>
            <a:off x="4035420" y="2836094"/>
            <a:ext cx="4757119" cy="1787840"/>
            <a:chOff x="87127" y="3187705"/>
            <a:chExt cx="4757119" cy="1787840"/>
          </a:xfrm>
        </p:grpSpPr>
        <p:grpSp>
          <p:nvGrpSpPr>
            <p:cNvPr id="264" name="Google Shape;264;p7"/>
            <p:cNvGrpSpPr/>
            <p:nvPr/>
          </p:nvGrpSpPr>
          <p:grpSpPr>
            <a:xfrm>
              <a:off x="395600" y="4556030"/>
              <a:ext cx="4448646" cy="419515"/>
              <a:chOff x="395600" y="4556030"/>
              <a:chExt cx="4448646" cy="419515"/>
            </a:xfrm>
          </p:grpSpPr>
          <p:sp>
            <p:nvSpPr>
              <p:cNvPr id="265" name="Google Shape;265;p7"/>
              <p:cNvSpPr/>
              <p:nvPr/>
            </p:nvSpPr>
            <p:spPr>
              <a:xfrm>
                <a:off x="3623053" y="4556030"/>
                <a:ext cx="1221193" cy="408623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4000K</a:t>
                </a:r>
                <a:endParaRPr b="1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395600" y="4566922"/>
                <a:ext cx="1134058" cy="408623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6500K</a:t>
                </a: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2051978" y="4559995"/>
                <a:ext cx="1113350" cy="408623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3000K</a:t>
                </a:r>
                <a:endParaRPr/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87127" y="3187705"/>
              <a:ext cx="3471721" cy="306467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200"/>
                <a:buFont typeface="Noto Sans Symbols"/>
                <a:buChar char="❖"/>
              </a:pPr>
              <a:r>
                <a:rPr b="1" lang="en-US" sz="1200" u="sng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 Options</a:t>
              </a:r>
              <a:r>
                <a:rPr b="1" lang="en-US" sz="12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b="1"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Changing 3 CCT by Switch</a:t>
              </a:r>
              <a:endParaRPr b="1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9" name="Google Shape;269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450" y="4748636"/>
            <a:ext cx="2074958" cy="1474894"/>
          </a:xfrm>
          <a:prstGeom prst="roundRect">
            <a:avLst>
              <a:gd fmla="val 7984" name="adj"/>
            </a:avLst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21121" y="848227"/>
            <a:ext cx="1973166" cy="1926534"/>
          </a:xfrm>
          <a:prstGeom prst="roundRect">
            <a:avLst>
              <a:gd fmla="val 7859" name="adj"/>
            </a:avLst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10">
            <a:alphaModFix/>
          </a:blip>
          <a:srcRect b="13399" l="-17" r="917" t="10483"/>
          <a:stretch/>
        </p:blipFill>
        <p:spPr>
          <a:xfrm>
            <a:off x="4121866" y="892356"/>
            <a:ext cx="2899255" cy="1889798"/>
          </a:xfrm>
          <a:prstGeom prst="roundRect">
            <a:avLst>
              <a:gd fmla="val 3624" name="adj"/>
            </a:avLst>
          </a:prstGeom>
          <a:noFill/>
          <a:ln>
            <a:noFill/>
          </a:ln>
        </p:spPr>
      </p:pic>
      <p:sp>
        <p:nvSpPr>
          <p:cNvPr id="272" name="Google Shape;272;p7"/>
          <p:cNvSpPr txBox="1"/>
          <p:nvPr/>
        </p:nvSpPr>
        <p:spPr>
          <a:xfrm>
            <a:off x="7113621" y="2786118"/>
            <a:ext cx="19321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Light Distribution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2013-03-06T08:50:06Z</dcterms:created>
  <dc:creator>quyendv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