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11"/>
  </p:notesMasterIdLst>
  <p:handoutMasterIdLst>
    <p:handoutMasterId r:id="rId12"/>
  </p:handoutMasterIdLst>
  <p:sldIdLst>
    <p:sldId id="1083" r:id="rId2"/>
    <p:sldId id="1194" r:id="rId3"/>
    <p:sldId id="1195" r:id="rId4"/>
    <p:sldId id="1193" r:id="rId5"/>
    <p:sldId id="1191" r:id="rId6"/>
    <p:sldId id="1196" r:id="rId7"/>
    <p:sldId id="1197" r:id="rId8"/>
    <p:sldId id="1198" r:id="rId9"/>
    <p:sldId id="1117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F3F2"/>
    <a:srgbClr val="F2F2F1"/>
    <a:srgbClr val="F3F2F2"/>
    <a:srgbClr val="F9F2F2"/>
    <a:srgbClr val="3366FF"/>
    <a:srgbClr val="0066FF"/>
    <a:srgbClr val="F67B16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95394" autoAdjust="0"/>
  </p:normalViewPr>
  <p:slideViewPr>
    <p:cSldViewPr snapToGrid="0">
      <p:cViewPr varScale="1">
        <p:scale>
          <a:sx n="110" d="100"/>
          <a:sy n="110" d="100"/>
        </p:scale>
        <p:origin x="178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838" y="-108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13" cy="4657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85" y="0"/>
            <a:ext cx="3037413" cy="4657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62ABE-6767-4187-8F0E-2265FBC21D10}" type="datetimeFigureOut">
              <a:rPr lang="en-US" smtClean="0"/>
              <a:t>14-12-2020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8"/>
            <a:ext cx="3037413" cy="4657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85" y="8830628"/>
            <a:ext cx="3037413" cy="4657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395E1-9384-4654-A934-53ACF01D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12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3741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987" y="3"/>
            <a:ext cx="303741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973" y="4416111"/>
            <a:ext cx="5142455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218"/>
            <a:ext cx="303741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987" y="8832218"/>
            <a:ext cx="303741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D1A53F16-CA3F-48B8-9750-D6E71E9B8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01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A53F16-CA3F-48B8-9750-D6E71E9B8D7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3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A53F16-CA3F-48B8-9750-D6E71E9B8D7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5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5A85F-A431-414A-9CD4-1183479949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177" descr="csk_biorep_page1IMA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3D5EE-6282-49A9-878B-C89970DDB5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7FA1CF-A49C-46A3-9A93-0A4FB12913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5BBE-98F9-4207-AAC8-FBDDBBA2E8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F0061-8DFD-46A7-B1D1-504EA2688E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37A0B-A118-4D7F-B48C-5FD89ED1A3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E2F1F-58CC-4BA7-A55E-B69D8742FE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69BB4-59EC-46BB-8420-6BF0F31FEB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95EA5-DBDF-4369-990B-2EB510E457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D83F7-F359-44C4-955C-807C442E1D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BC0FE-8669-42DF-BF00-D8F587B61D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6FF99D-2614-4F3C-9D84-171760D3DB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4.jpg"/><Relationship Id="rId4" Type="http://schemas.openxmlformats.org/officeDocument/2006/relationships/image" Target="../media/image14.pn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7.jpg"/><Relationship Id="rId5" Type="http://schemas.openxmlformats.org/officeDocument/2006/relationships/image" Target="../media/image15.pn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2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3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0.png"/><Relationship Id="rId5" Type="http://schemas.openxmlformats.org/officeDocument/2006/relationships/image" Target="../media/image15.png"/><Relationship Id="rId10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35.png"/><Relationship Id="rId4" Type="http://schemas.openxmlformats.org/officeDocument/2006/relationships/image" Target="../media/image14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8.png"/><Relationship Id="rId5" Type="http://schemas.openxmlformats.org/officeDocument/2006/relationships/image" Target="../media/image15.png"/><Relationship Id="rId10" Type="http://schemas.openxmlformats.org/officeDocument/2006/relationships/image" Target="../media/image37.png"/><Relationship Id="rId4" Type="http://schemas.openxmlformats.org/officeDocument/2006/relationships/image" Target="../media/image14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CA9B3CC-E393-4B1A-8766-C3A0A68C4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914" y="1983324"/>
            <a:ext cx="6047214" cy="19391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13108" y="217812"/>
            <a:ext cx="2330762" cy="7325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60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Only p</a:t>
            </a:r>
            <a:r>
              <a:rPr lang="en-US" sz="160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resentation </a:t>
            </a:r>
            <a:r>
              <a:rPr lang="en-US" sz="160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</a:t>
            </a:r>
            <a:r>
              <a:rPr lang="en-US" sz="160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Professional Customer </a:t>
            </a:r>
            <a:endParaRPr lang="en-US" sz="160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7101" y="5784387"/>
            <a:ext cx="8071246" cy="849720"/>
            <a:chOff x="442042" y="5925064"/>
            <a:chExt cx="8071246" cy="849720"/>
          </a:xfrm>
        </p:grpSpPr>
        <p:grpSp>
          <p:nvGrpSpPr>
            <p:cNvPr id="2" name="Group 1"/>
            <p:cNvGrpSpPr/>
            <p:nvPr/>
          </p:nvGrpSpPr>
          <p:grpSpPr>
            <a:xfrm>
              <a:off x="442042" y="5925064"/>
              <a:ext cx="5811593" cy="849720"/>
              <a:chOff x="353165" y="5745323"/>
              <a:chExt cx="5811593" cy="84972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165" y="5900044"/>
                <a:ext cx="1186743" cy="694999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19821" y="5860604"/>
                <a:ext cx="670210" cy="663827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1999" y="5745323"/>
                <a:ext cx="1371229" cy="77910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38158" y="5915379"/>
                <a:ext cx="654854" cy="609052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75068" y="5906694"/>
                <a:ext cx="389690" cy="609052"/>
              </a:xfrm>
              <a:prstGeom prst="rect">
                <a:avLst/>
              </a:prstGeom>
            </p:spPr>
          </p:pic>
          <p:pic>
            <p:nvPicPr>
              <p:cNvPr id="35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0142" y="5900044"/>
                <a:ext cx="572062" cy="5849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09692" y="6082190"/>
              <a:ext cx="568797" cy="57165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48981" y="6071764"/>
              <a:ext cx="564307" cy="582081"/>
            </a:xfrm>
            <a:prstGeom prst="rect">
              <a:avLst/>
            </a:prstGeom>
          </p:spPr>
        </p:pic>
        <p:pic>
          <p:nvPicPr>
            <p:cNvPr id="13" name="Picture 12" descr="C:\Users\THINK1\Desktop\12.PNG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5532" y="6071764"/>
              <a:ext cx="632263" cy="6190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Rectangle 15"/>
          <p:cNvSpPr/>
          <p:nvPr/>
        </p:nvSpPr>
        <p:spPr>
          <a:xfrm>
            <a:off x="3693790" y="5415055"/>
            <a:ext cx="3270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www.rangdong.com.vn</a:t>
            </a:r>
            <a:endParaRPr lang="en-US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3868" y="214930"/>
            <a:ext cx="8825246" cy="413129"/>
            <a:chOff x="153868" y="214930"/>
            <a:chExt cx="8825246" cy="413129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gray">
            <a:xfrm>
              <a:off x="153868" y="255238"/>
              <a:ext cx="880917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endParaRPr lang="en-US" sz="1800" b="1" dirty="0">
                <a:solidFill>
                  <a:srgbClr val="159B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3BABFA-B0A1-4949-8DD1-72A51551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0158" y="214930"/>
              <a:ext cx="1678956" cy="413129"/>
            </a:xfrm>
            <a:prstGeom prst="rect">
              <a:avLst/>
            </a:prstGeom>
          </p:spPr>
        </p:pic>
      </p:grpSp>
      <p:sp>
        <p:nvSpPr>
          <p:cNvPr id="23" name="Text Box 7"/>
          <p:cNvSpPr txBox="1">
            <a:spLocks noChangeArrowheads="1"/>
          </p:cNvSpPr>
          <p:nvPr/>
        </p:nvSpPr>
        <p:spPr bwMode="gray">
          <a:xfrm>
            <a:off x="199521" y="229883"/>
            <a:ext cx="8809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Luminaire: M36 1200/40W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250" y="4348853"/>
            <a:ext cx="18909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734122"/>
              </p:ext>
            </p:extLst>
          </p:nvPr>
        </p:nvGraphicFramePr>
        <p:xfrm>
          <a:off x="153868" y="4686211"/>
          <a:ext cx="8843514" cy="16306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247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64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2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67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78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31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76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8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Model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Size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LxWxH_mm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Calibri"/>
                        </a:rPr>
                        <a:t>Power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Calibri"/>
                        </a:rPr>
                        <a:t>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Calibri"/>
                        </a:rPr>
                        <a:t>(W)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Voltage/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Lumens (lm)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Efficacy (lm/W)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CRI (Ra)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CCT (K)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PF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Life time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000" b="1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M36L 60/20W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573x62x32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latin typeface="Arial" pitchFamily="34" charset="0"/>
                          <a:cs typeface="Arial" pitchFamily="34" charset="0"/>
                        </a:rPr>
                        <a:t>150 - 250V/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latin typeface="Arial" pitchFamily="34" charset="0"/>
                          <a:cs typeface="Arial" pitchFamily="34" charset="0"/>
                        </a:rPr>
                        <a:t>50-60Hz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6500/</a:t>
                      </a:r>
                      <a:r>
                        <a:rPr lang="en-US" sz="1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3000</a:t>
                      </a:r>
                      <a:endParaRPr lang="en-US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25,000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M36L 120/40W</a:t>
                      </a:r>
                      <a:endParaRPr lang="en-US" sz="10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1172x62x32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latin typeface="Arial" pitchFamily="34" charset="0"/>
                          <a:cs typeface="Arial" pitchFamily="34" charset="0"/>
                        </a:rPr>
                        <a:t>150 - 250V/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latin typeface="Arial" pitchFamily="34" charset="0"/>
                          <a:cs typeface="Arial" pitchFamily="34" charset="0"/>
                        </a:rPr>
                        <a:t>50-60Hz</a:t>
                      </a:r>
                      <a:endParaRPr lang="en-US" sz="100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4000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Arial" pitchFamily="34" charset="0"/>
                          <a:cs typeface="Arial" pitchFamily="34" charset="0"/>
                        </a:rPr>
                        <a:t>6500/</a:t>
                      </a:r>
                    </a:p>
                    <a:p>
                      <a:pPr algn="ctr"/>
                      <a:r>
                        <a:rPr lang="en-US" sz="1000" b="0" dirty="0" smtClean="0">
                          <a:latin typeface="Arial" pitchFamily="34" charset="0"/>
                          <a:cs typeface="Arial" pitchFamily="34" charset="0"/>
                        </a:rPr>
                        <a:t>3000</a:t>
                      </a:r>
                      <a:endParaRPr lang="en-US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0.5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25,000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7218671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M36L DM 120/40W</a:t>
                      </a:r>
                      <a:endParaRPr lang="en-US" sz="10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1172x62x32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latin typeface="Arial" pitchFamily="34" charset="0"/>
                          <a:cs typeface="Arial" pitchFamily="34" charset="0"/>
                        </a:rPr>
                        <a:t>150 - 250V/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latin typeface="Arial" pitchFamily="34" charset="0"/>
                          <a:cs typeface="Arial" pitchFamily="34" charset="0"/>
                        </a:rPr>
                        <a:t>50-60Hz</a:t>
                      </a:r>
                      <a:endParaRPr lang="en-US" sz="100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4000-4400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100-110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Arial" pitchFamily="34" charset="0"/>
                          <a:cs typeface="Arial" pitchFamily="34" charset="0"/>
                        </a:rPr>
                        <a:t>3000-4000-6500</a:t>
                      </a:r>
                      <a:endParaRPr lang="en-US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0.5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25,000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4379548"/>
                  </a:ext>
                </a:extLst>
              </a:tr>
            </a:tbl>
          </a:graphicData>
        </a:graphic>
      </p:graphicFrame>
      <p:sp>
        <p:nvSpPr>
          <p:cNvPr id="27" name="Text Box 7"/>
          <p:cNvSpPr txBox="1">
            <a:spLocks noChangeArrowheads="1"/>
          </p:cNvSpPr>
          <p:nvPr/>
        </p:nvSpPr>
        <p:spPr bwMode="gray">
          <a:xfrm>
            <a:off x="4825283" y="1858954"/>
            <a:ext cx="42571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1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Replace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fluorescent lamps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General residential lighting.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Houses, apartments, buildings, parking lots, factories,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53868" y="630085"/>
            <a:ext cx="8809170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7"/>
          <p:cNvSpPr txBox="1">
            <a:spLocks noChangeArrowheads="1"/>
          </p:cNvSpPr>
          <p:nvPr/>
        </p:nvSpPr>
        <p:spPr bwMode="gray">
          <a:xfrm>
            <a:off x="4849902" y="650048"/>
            <a:ext cx="4294098" cy="12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Uniform spread light distribution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Eco-friendly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No mercury, less CO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emissions, no UV/IR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Easy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install and maintain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Lifetime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25,000 (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hrs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saving maintenance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cost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Applied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standard: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IEC62722-2-1, IEC 60598-1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36793" y="6363369"/>
            <a:ext cx="2591163" cy="382342"/>
            <a:chOff x="1063872" y="6015904"/>
            <a:chExt cx="4479051" cy="708508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99EB802-F9B6-405C-97F9-E0818497D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7832" y="6021149"/>
              <a:ext cx="564779" cy="70032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9320" y="6021149"/>
              <a:ext cx="737402" cy="70326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15927" y="6021150"/>
              <a:ext cx="675017" cy="69018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3872" y="6015904"/>
              <a:ext cx="676149" cy="70850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04629" y="6082224"/>
              <a:ext cx="638294" cy="62911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7549" y="6082225"/>
              <a:ext cx="673351" cy="59361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53868" y="729832"/>
            <a:ext cx="4671415" cy="3070225"/>
            <a:chOff x="153868" y="683532"/>
            <a:chExt cx="4671415" cy="30702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9"/>
            <a:srcRect t="8561" b="22347"/>
            <a:stretch/>
          </p:blipFill>
          <p:spPr>
            <a:xfrm>
              <a:off x="153868" y="2297829"/>
              <a:ext cx="2234889" cy="145592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/>
            <a:srcRect t="17810"/>
            <a:stretch/>
          </p:blipFill>
          <p:spPr>
            <a:xfrm>
              <a:off x="165177" y="683532"/>
              <a:ext cx="2207634" cy="1499869"/>
            </a:xfrm>
            <a:prstGeom prst="rect">
              <a:avLst/>
            </a:prstGeom>
          </p:spPr>
        </p:pic>
        <p:pic>
          <p:nvPicPr>
            <p:cNvPr id="1031" name="Picture 7" descr="https://rangdong.com.vn/uploads/product/LED/LED_Bo_den/BD-M36L/BD-M36L-120-40W-7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19" t="1944" r="18235" b="13458"/>
            <a:stretch/>
          </p:blipFill>
          <p:spPr bwMode="auto">
            <a:xfrm>
              <a:off x="2429322" y="683532"/>
              <a:ext cx="2395961" cy="3055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52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UTMAvo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UTMAvo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gray">
          <a:xfrm>
            <a:off x="95250" y="3862811"/>
            <a:ext cx="30523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1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</a:t>
            </a:r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1-CCT or 3_CCT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35477" y="2753049"/>
            <a:ext cx="3161905" cy="1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3868" y="214930"/>
            <a:ext cx="8825246" cy="413129"/>
            <a:chOff x="153868" y="214930"/>
            <a:chExt cx="8825246" cy="413129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gray">
            <a:xfrm>
              <a:off x="153868" y="255238"/>
              <a:ext cx="880917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endParaRPr lang="en-US" sz="1800" b="1" dirty="0">
                <a:solidFill>
                  <a:srgbClr val="159B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3BABFA-B0A1-4949-8DD1-72A51551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0158" y="214930"/>
              <a:ext cx="1678956" cy="413129"/>
            </a:xfrm>
            <a:prstGeom prst="rect">
              <a:avLst/>
            </a:prstGeom>
          </p:spPr>
        </p:pic>
      </p:grpSp>
      <p:sp>
        <p:nvSpPr>
          <p:cNvPr id="23" name="Text Box 7"/>
          <p:cNvSpPr txBox="1">
            <a:spLocks noChangeArrowheads="1"/>
          </p:cNvSpPr>
          <p:nvPr/>
        </p:nvSpPr>
        <p:spPr bwMode="gray">
          <a:xfrm>
            <a:off x="199521" y="229883"/>
            <a:ext cx="8809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Luminaire: M38 1200/40W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6793" y="4874090"/>
            <a:ext cx="18909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010184"/>
              </p:ext>
            </p:extLst>
          </p:nvPr>
        </p:nvGraphicFramePr>
        <p:xfrm>
          <a:off x="153868" y="5211783"/>
          <a:ext cx="8809171" cy="9906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24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0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18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4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47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13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38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8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Model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Size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LxWxH_mm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Calibri"/>
                        </a:rPr>
                        <a:t>Power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Calibri"/>
                        </a:rPr>
                        <a:t>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Calibri"/>
                        </a:rPr>
                        <a:t>(W)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Voltage/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Lumens (lm)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Efficacy (lm/W)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CRI (Ra)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CCT (K)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PF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Life time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000" b="1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M38 1200</a:t>
                      </a: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/40W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1196x60x32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latin typeface="Arial" pitchFamily="34" charset="0"/>
                          <a:cs typeface="Arial" pitchFamily="34" charset="0"/>
                        </a:rPr>
                        <a:t>150 - 250V/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latin typeface="Arial" pitchFamily="34" charset="0"/>
                          <a:cs typeface="Arial" pitchFamily="34" charset="0"/>
                        </a:rPr>
                        <a:t>50-60Hz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5200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6500- 4000- </a:t>
                      </a:r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3000</a:t>
                      </a:r>
                      <a:endParaRPr lang="en-US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25,000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ext Box 7"/>
          <p:cNvSpPr txBox="1">
            <a:spLocks noChangeArrowheads="1"/>
          </p:cNvSpPr>
          <p:nvPr/>
        </p:nvSpPr>
        <p:spPr bwMode="gray">
          <a:xfrm>
            <a:off x="4815079" y="759403"/>
            <a:ext cx="40368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1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Replace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fluorescent lamps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General residential lighting.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Houses, apartments, buildings, parking lots, factories,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53868" y="630085"/>
            <a:ext cx="8809170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7"/>
          <p:cNvSpPr txBox="1">
            <a:spLocks noChangeArrowheads="1"/>
          </p:cNvSpPr>
          <p:nvPr/>
        </p:nvSpPr>
        <p:spPr bwMode="gray">
          <a:xfrm>
            <a:off x="169615" y="3324968"/>
            <a:ext cx="4158789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Uniform spread light distribution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Eco-friendly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No mercury, less CO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emissions, no UV/IR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Complied with RoHS standard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Easy to install and maintain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Lifetime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25,000 (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hrs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saving maintenance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cost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Applied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standard: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IEC62722-2-1, IEC 60598-1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36793" y="6363369"/>
            <a:ext cx="2591163" cy="382342"/>
            <a:chOff x="1063872" y="6015904"/>
            <a:chExt cx="4479051" cy="708508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99EB802-F9B6-405C-97F9-E0818497D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7832" y="6021149"/>
              <a:ext cx="564779" cy="70032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9320" y="6021149"/>
              <a:ext cx="737402" cy="70326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15927" y="6021150"/>
              <a:ext cx="675017" cy="69018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3872" y="6015904"/>
              <a:ext cx="676149" cy="70850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04629" y="6082224"/>
              <a:ext cx="638294" cy="62911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7549" y="6082225"/>
              <a:ext cx="673351" cy="593612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t="23902" r="993" b="6242"/>
          <a:stretch/>
        </p:blipFill>
        <p:spPr>
          <a:xfrm>
            <a:off x="236826" y="764078"/>
            <a:ext cx="4181814" cy="2391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078" y="1835759"/>
            <a:ext cx="4152141" cy="275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3868" y="214930"/>
            <a:ext cx="8825246" cy="413129"/>
            <a:chOff x="153868" y="214930"/>
            <a:chExt cx="8825246" cy="413129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gray">
            <a:xfrm>
              <a:off x="153868" y="255238"/>
              <a:ext cx="880917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endParaRPr lang="en-US" sz="1800" b="1" dirty="0">
                <a:solidFill>
                  <a:srgbClr val="159B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3BABFA-B0A1-4949-8DD1-72A51551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0158" y="214930"/>
              <a:ext cx="1678956" cy="413129"/>
            </a:xfrm>
            <a:prstGeom prst="rect">
              <a:avLst/>
            </a:prstGeom>
          </p:spPr>
        </p:pic>
      </p:grpSp>
      <p:sp>
        <p:nvSpPr>
          <p:cNvPr id="23" name="Text Box 7"/>
          <p:cNvSpPr txBox="1">
            <a:spLocks noChangeArrowheads="1"/>
          </p:cNvSpPr>
          <p:nvPr/>
        </p:nvSpPr>
        <p:spPr bwMode="gray">
          <a:xfrm>
            <a:off x="199521" y="229883"/>
            <a:ext cx="8809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Ceiling Light    Model: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LN16 DM 480/40W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6793" y="4874090"/>
            <a:ext cx="18909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505202"/>
              </p:ext>
            </p:extLst>
          </p:nvPr>
        </p:nvGraphicFramePr>
        <p:xfrm>
          <a:off x="437545" y="5211783"/>
          <a:ext cx="8414398" cy="97567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86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9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32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3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91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97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3018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8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Model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Size (mm)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Calibri"/>
                        </a:rPr>
                        <a:t>Power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Calibri"/>
                        </a:rPr>
                        <a:t>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Calibri"/>
                        </a:rPr>
                        <a:t>(W)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Voltage/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Lumens (lm)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Efficacy (lm/W)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CRI (Ra)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CCT (K)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PF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Life time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000" b="1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LN16 </a:t>
                      </a: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480</a:t>
                      </a: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/40W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480x86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latin typeface="Arial" pitchFamily="34" charset="0"/>
                          <a:cs typeface="Arial" pitchFamily="34" charset="0"/>
                        </a:rPr>
                        <a:t>150 - 250V/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latin typeface="Arial" pitchFamily="34" charset="0"/>
                          <a:cs typeface="Arial" pitchFamily="34" charset="0"/>
                        </a:rPr>
                        <a:t>50-60Hz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2800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6500- 4000- </a:t>
                      </a:r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3000</a:t>
                      </a:r>
                      <a:endParaRPr lang="en-US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25,000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ext Box 7"/>
          <p:cNvSpPr txBox="1">
            <a:spLocks noChangeArrowheads="1"/>
          </p:cNvSpPr>
          <p:nvPr/>
        </p:nvSpPr>
        <p:spPr bwMode="gray">
          <a:xfrm>
            <a:off x="4853781" y="1850184"/>
            <a:ext cx="40368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1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Residence, hallway, office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bar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cafe, clothing store, living room,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53868" y="630085"/>
            <a:ext cx="8809170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7"/>
          <p:cNvSpPr txBox="1">
            <a:spLocks noChangeArrowheads="1"/>
          </p:cNvSpPr>
          <p:nvPr/>
        </p:nvSpPr>
        <p:spPr bwMode="gray">
          <a:xfrm>
            <a:off x="4865211" y="672381"/>
            <a:ext cx="4158789" cy="12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Eco-friendly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No mercury, less CO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emissions, no UV/IR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Complied with RoHS standard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Easy to install and maintain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Lifetime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25,000 (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hrs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saving maintenance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cost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Applied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standard: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IEC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60598-1, IEC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62722-2-1, EMC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36793" y="6363369"/>
            <a:ext cx="2591163" cy="382342"/>
            <a:chOff x="1063872" y="6015904"/>
            <a:chExt cx="4479051" cy="708508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99EB802-F9B6-405C-97F9-E0818497D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7832" y="6021149"/>
              <a:ext cx="564779" cy="70032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9320" y="6021149"/>
              <a:ext cx="737402" cy="70326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15927" y="6021150"/>
              <a:ext cx="675017" cy="69018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3872" y="6015904"/>
              <a:ext cx="676149" cy="70850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04629" y="6082224"/>
              <a:ext cx="638294" cy="62911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7549" y="6082225"/>
              <a:ext cx="673351" cy="59361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/>
          <a:srcRect t="8189" b="9444"/>
          <a:stretch/>
        </p:blipFill>
        <p:spPr>
          <a:xfrm>
            <a:off x="268027" y="854028"/>
            <a:ext cx="3561948" cy="20230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8027" y="3208746"/>
            <a:ext cx="3212353" cy="1333648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3655629" y="3263843"/>
            <a:ext cx="1710484" cy="1361068"/>
            <a:chOff x="5726001" y="2788081"/>
            <a:chExt cx="2555684" cy="2033611"/>
          </a:xfrm>
        </p:grpSpPr>
        <p:grpSp>
          <p:nvGrpSpPr>
            <p:cNvPr id="65" name="Group 64"/>
            <p:cNvGrpSpPr/>
            <p:nvPr/>
          </p:nvGrpSpPr>
          <p:grpSpPr>
            <a:xfrm>
              <a:off x="7884678" y="2788081"/>
              <a:ext cx="397007" cy="2033611"/>
              <a:chOff x="7884678" y="2788081"/>
              <a:chExt cx="397007" cy="2033611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928658" y="2788081"/>
                <a:ext cx="335666" cy="1540851"/>
                <a:chOff x="7928658" y="2788081"/>
                <a:chExt cx="335666" cy="1540851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7928658" y="2788081"/>
                  <a:ext cx="210978" cy="154085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8139636" y="2956419"/>
                  <a:ext cx="124688" cy="123926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7884678" y="4381503"/>
                <a:ext cx="397007" cy="440189"/>
                <a:chOff x="7884678" y="4381503"/>
                <a:chExt cx="397007" cy="440189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7902041" y="4381503"/>
                  <a:ext cx="0" cy="44018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8264324" y="4381503"/>
                  <a:ext cx="0" cy="44018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/>
                <p:cNvCxnSpPr/>
                <p:nvPr/>
              </p:nvCxnSpPr>
              <p:spPr>
                <a:xfrm>
                  <a:off x="7902041" y="4821692"/>
                  <a:ext cx="362283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5" name="Rectangle 54"/>
                <p:cNvSpPr/>
                <p:nvPr/>
              </p:nvSpPr>
              <p:spPr>
                <a:xfrm>
                  <a:off x="7884678" y="4574843"/>
                  <a:ext cx="397007" cy="24421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endParaRPr 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3" name="Group 62"/>
            <p:cNvGrpSpPr/>
            <p:nvPr/>
          </p:nvGrpSpPr>
          <p:grpSpPr>
            <a:xfrm>
              <a:off x="5726001" y="2822806"/>
              <a:ext cx="1946281" cy="1510502"/>
              <a:chOff x="5726001" y="2822806"/>
              <a:chExt cx="1946281" cy="1510502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5726001" y="2838250"/>
                <a:ext cx="1574157" cy="1490681"/>
                <a:chOff x="4884516" y="2848540"/>
                <a:chExt cx="1574157" cy="1452934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5058137" y="3011836"/>
                  <a:ext cx="1218810" cy="112495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4884516" y="2848540"/>
                  <a:ext cx="1574157" cy="145293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2" name="Straight Arrow Connector 51"/>
              <p:cNvCxnSpPr/>
              <p:nvPr/>
            </p:nvCxnSpPr>
            <p:spPr>
              <a:xfrm>
                <a:off x="7554801" y="2822806"/>
                <a:ext cx="0" cy="149068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6" name="Rectangle 55"/>
              <p:cNvSpPr/>
              <p:nvPr/>
            </p:nvSpPr>
            <p:spPr>
              <a:xfrm>
                <a:off x="7275275" y="3398786"/>
                <a:ext cx="397007" cy="2442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Φ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7033946" y="2826675"/>
                <a:ext cx="6053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7012726" y="4333308"/>
                <a:ext cx="6053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64" y="2531195"/>
            <a:ext cx="2559680" cy="256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3868" y="214930"/>
            <a:ext cx="8825246" cy="413129"/>
            <a:chOff x="153868" y="214930"/>
            <a:chExt cx="8825246" cy="413129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gray">
            <a:xfrm>
              <a:off x="153868" y="255238"/>
              <a:ext cx="880917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endParaRPr lang="en-US" sz="1800" b="1" dirty="0">
                <a:solidFill>
                  <a:srgbClr val="159B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3BABFA-B0A1-4949-8DD1-72A51551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0158" y="214930"/>
              <a:ext cx="1678956" cy="413129"/>
            </a:xfrm>
            <a:prstGeom prst="rect">
              <a:avLst/>
            </a:prstGeom>
          </p:spPr>
        </p:pic>
      </p:grpSp>
      <p:sp>
        <p:nvSpPr>
          <p:cNvPr id="23" name="Text Box 7"/>
          <p:cNvSpPr txBox="1">
            <a:spLocks noChangeArrowheads="1"/>
          </p:cNvSpPr>
          <p:nvPr/>
        </p:nvSpPr>
        <p:spPr bwMode="gray">
          <a:xfrm>
            <a:off x="199521" y="229883"/>
            <a:ext cx="8809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Ceiling Light    Model: LN16 540x540/40W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6793" y="4874090"/>
            <a:ext cx="18909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627667"/>
              </p:ext>
            </p:extLst>
          </p:nvPr>
        </p:nvGraphicFramePr>
        <p:xfrm>
          <a:off x="437545" y="5211783"/>
          <a:ext cx="8414398" cy="9906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86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9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32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3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91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97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3018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8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Model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Size (mm)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Calibri"/>
                        </a:rPr>
                        <a:t>Power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Calibri"/>
                        </a:rPr>
                        <a:t>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Calibri"/>
                        </a:rPr>
                        <a:t>(W)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Voltage/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Lumens (lm)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Efficacy (lm/W)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CRI (Ra)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CCT (K)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PF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Life time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000" b="1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LN16 540x540/40W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540x540x46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latin typeface="Arial" pitchFamily="34" charset="0"/>
                          <a:cs typeface="Arial" pitchFamily="34" charset="0"/>
                        </a:rPr>
                        <a:t>150 - 250V/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latin typeface="Arial" pitchFamily="34" charset="0"/>
                          <a:cs typeface="Arial" pitchFamily="34" charset="0"/>
                        </a:rPr>
                        <a:t>50-60Hz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3600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6500/ 4000/ 3000</a:t>
                      </a:r>
                      <a:endParaRPr lang="en-US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25,000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ext Box 7"/>
          <p:cNvSpPr txBox="1">
            <a:spLocks noChangeArrowheads="1"/>
          </p:cNvSpPr>
          <p:nvPr/>
        </p:nvSpPr>
        <p:spPr bwMode="gray">
          <a:xfrm>
            <a:off x="4553811" y="2029702"/>
            <a:ext cx="40368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1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Residence, hallway, office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bar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cafe, clothing store, living room,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53868" y="630085"/>
            <a:ext cx="8809170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7"/>
          <p:cNvSpPr txBox="1">
            <a:spLocks noChangeArrowheads="1"/>
          </p:cNvSpPr>
          <p:nvPr/>
        </p:nvSpPr>
        <p:spPr bwMode="gray">
          <a:xfrm>
            <a:off x="4597356" y="680392"/>
            <a:ext cx="4158789" cy="12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Eco-friendly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No mercury, less CO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emissions, no UV/IR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Complied with RoHS standard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Easy to install and maintain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Lifetime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25,000 (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hrs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saving maintenance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cost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Applied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standard: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IEC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60598-1, IEC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62722-2-1, EMC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36793" y="6363369"/>
            <a:ext cx="2591163" cy="382342"/>
            <a:chOff x="1063872" y="6015904"/>
            <a:chExt cx="4479051" cy="708508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99EB802-F9B6-405C-97F9-E0818497D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7832" y="6021149"/>
              <a:ext cx="564779" cy="70032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9320" y="6021149"/>
              <a:ext cx="737402" cy="70326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15927" y="6021150"/>
              <a:ext cx="675017" cy="69018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3872" y="6015904"/>
              <a:ext cx="676149" cy="70850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04629" y="6082224"/>
              <a:ext cx="638294" cy="62911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7549" y="6082225"/>
              <a:ext cx="673351" cy="59361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589423" y="2677572"/>
            <a:ext cx="4262520" cy="2053286"/>
            <a:chOff x="4345577" y="2677572"/>
            <a:chExt cx="4262520" cy="20532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85284" y="2710600"/>
              <a:ext cx="2022813" cy="202025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45577" y="2677572"/>
              <a:ext cx="2053286" cy="205328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99520" y="666231"/>
            <a:ext cx="4049496" cy="4092309"/>
            <a:chOff x="199520" y="666231"/>
            <a:chExt cx="4049496" cy="409230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1"/>
            <a:srcRect t="16" r="35763"/>
            <a:stretch/>
          </p:blipFill>
          <p:spPr>
            <a:xfrm>
              <a:off x="199520" y="680392"/>
              <a:ext cx="2615511" cy="4050466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2794374" y="666231"/>
              <a:ext cx="1454642" cy="4092309"/>
              <a:chOff x="2794374" y="666231"/>
              <a:chExt cx="1454642" cy="409230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56" t="12962" r="984" b="13524"/>
              <a:stretch/>
            </p:blipFill>
            <p:spPr>
              <a:xfrm>
                <a:off x="2794374" y="666231"/>
                <a:ext cx="1386050" cy="1407016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11"/>
              <a:srcRect l="63904" t="33512" r="1148" b="33087"/>
              <a:stretch/>
            </p:blipFill>
            <p:spPr>
              <a:xfrm>
                <a:off x="2796777" y="3377575"/>
                <a:ext cx="1452239" cy="1380965"/>
              </a:xfrm>
              <a:prstGeom prst="rect">
                <a:avLst/>
              </a:prstGeom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2910238" y="2147575"/>
                <a:ext cx="1248917" cy="1090918"/>
                <a:chOff x="2666780" y="2874034"/>
                <a:chExt cx="1492376" cy="1303578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11"/>
                <a:srcRect l="65231" t="68343" r="1783" b="2502"/>
                <a:stretch/>
              </p:blipFill>
              <p:spPr>
                <a:xfrm>
                  <a:off x="2666780" y="3391199"/>
                  <a:ext cx="748540" cy="6582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132" t="11936" r="42550" b="7429"/>
                <a:stretch/>
              </p:blipFill>
              <p:spPr>
                <a:xfrm>
                  <a:off x="3777169" y="2874034"/>
                  <a:ext cx="381987" cy="1303578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201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3868" y="214930"/>
            <a:ext cx="8825246" cy="413129"/>
            <a:chOff x="153868" y="214930"/>
            <a:chExt cx="8825246" cy="413129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gray">
            <a:xfrm>
              <a:off x="153868" y="255238"/>
              <a:ext cx="880917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endParaRPr lang="en-US" sz="1800" b="1" dirty="0">
                <a:solidFill>
                  <a:srgbClr val="159B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3BABFA-B0A1-4949-8DD1-72A51551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0158" y="214930"/>
              <a:ext cx="1678956" cy="413129"/>
            </a:xfrm>
            <a:prstGeom prst="rect">
              <a:avLst/>
            </a:prstGeom>
          </p:spPr>
        </p:pic>
      </p:grpSp>
      <p:sp>
        <p:nvSpPr>
          <p:cNvPr id="23" name="Text Box 7"/>
          <p:cNvSpPr txBox="1">
            <a:spLocks noChangeArrowheads="1"/>
          </p:cNvSpPr>
          <p:nvPr/>
        </p:nvSpPr>
        <p:spPr bwMode="gray">
          <a:xfrm>
            <a:off x="199521" y="229883"/>
            <a:ext cx="8809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Street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6793" y="4874090"/>
            <a:ext cx="18909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831431"/>
              </p:ext>
            </p:extLst>
          </p:nvPr>
        </p:nvGraphicFramePr>
        <p:xfrm>
          <a:off x="437544" y="5211783"/>
          <a:ext cx="8525493" cy="71898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371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7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13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72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34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51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749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8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Model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Size (mm)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Calibri"/>
                        </a:rPr>
                        <a:t>Power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Calibri"/>
                        </a:rPr>
                        <a:t>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Calibri"/>
                        </a:rPr>
                        <a:t>(W)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Lumens (lm)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CCT (K)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CRI (Ra)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UTM Avo" charset="0"/>
                          <a:cs typeface="Arial" panose="020B0604020202020204" pitchFamily="34" charset="0"/>
                        </a:rPr>
                        <a:t>IP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Lighting time (</a:t>
                      </a: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hrs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Life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span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b="1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CSD02SL/15W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436x204x36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6500/ 5000</a:t>
                      </a:r>
                      <a:endParaRPr lang="en-US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50,000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153868" y="630085"/>
            <a:ext cx="8809170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436793" y="6363369"/>
            <a:ext cx="2591163" cy="382342"/>
            <a:chOff x="1063872" y="6015904"/>
            <a:chExt cx="4479051" cy="708508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99EB802-F9B6-405C-97F9-E0818497D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7832" y="6021149"/>
              <a:ext cx="564779" cy="70032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9320" y="6021149"/>
              <a:ext cx="737402" cy="70326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15927" y="6021150"/>
              <a:ext cx="675017" cy="69018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3872" y="6015904"/>
              <a:ext cx="676149" cy="70850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04629" y="6082224"/>
              <a:ext cx="638294" cy="62911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7549" y="6082225"/>
              <a:ext cx="673351" cy="59361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360" y="659370"/>
            <a:ext cx="3575762" cy="354224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900668" y="719106"/>
            <a:ext cx="51080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100" b="1" u="sng" dirty="0">
                <a:solidFill>
                  <a:srgbClr val="1D77BB"/>
                </a:solidFill>
                <a:latin typeface="Arial" pitchFamily="34" charset="0"/>
                <a:cs typeface="Arial" panose="020B0604020202020204" pitchFamily="34" charset="0"/>
              </a:rPr>
              <a:t>Product Description</a:t>
            </a:r>
          </a:p>
          <a:p>
            <a:pPr algn="just">
              <a:lnSpc>
                <a:spcPct val="120000"/>
              </a:lnSpc>
            </a:pPr>
            <a:r>
              <a:rPr lang="en-US" sz="11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1. Solar panel:</a:t>
            </a: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1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Power: </a:t>
            </a:r>
            <a:r>
              <a:rPr lang="en-US" sz="1100" b="1" dirty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15W </a:t>
            </a:r>
            <a:endParaRPr lang="en-US" sz="1100" b="1" dirty="0" smtClean="0">
              <a:solidFill>
                <a:srgbClr val="0033CC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1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Voltage: </a:t>
            </a:r>
            <a:r>
              <a:rPr lang="en-US" sz="1100" b="1" dirty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5V</a:t>
            </a: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100" b="1" dirty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Poly-crystalline technology helps </a:t>
            </a:r>
            <a:r>
              <a:rPr lang="en-US" sz="11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prolong the lifetime (</a:t>
            </a:r>
            <a:r>
              <a:rPr lang="en-US" sz="1100" b="1" dirty="0" err="1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appox</a:t>
            </a:r>
            <a:r>
              <a:rPr lang="en-US" sz="1100" b="1" dirty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. 25 years) and brings high reliability.</a:t>
            </a:r>
            <a:endParaRPr lang="en-US" sz="1100" b="1" dirty="0" smtClean="0">
              <a:solidFill>
                <a:srgbClr val="0033CC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11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2. Battery:</a:t>
            </a: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1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Using Lithium battery that can lasts 12 years.</a:t>
            </a: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100" b="1" dirty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Battery </a:t>
            </a:r>
            <a:r>
              <a:rPr lang="en-US" sz="11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capacity: </a:t>
            </a:r>
            <a:r>
              <a:rPr lang="en-US" sz="1100" b="1" dirty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13 </a:t>
            </a:r>
            <a:r>
              <a:rPr lang="en-US" sz="11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Ah</a:t>
            </a: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100" b="1" dirty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Rated </a:t>
            </a:r>
            <a:r>
              <a:rPr lang="en-US" sz="11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voltage: 3.2V</a:t>
            </a: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100" b="1" dirty="0" err="1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Năng</a:t>
            </a:r>
            <a:r>
              <a:rPr lang="en-US" sz="11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lượng</a:t>
            </a:r>
            <a:r>
              <a:rPr lang="en-US" sz="11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dự</a:t>
            </a:r>
            <a:r>
              <a:rPr lang="en-US" sz="11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trữ</a:t>
            </a:r>
            <a:r>
              <a:rPr lang="en-US" sz="11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 42 </a:t>
            </a:r>
            <a:r>
              <a:rPr lang="en-US" sz="1100" b="1" dirty="0" err="1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Wh</a:t>
            </a:r>
            <a:endParaRPr lang="en-US" sz="1100" b="1" dirty="0" smtClean="0">
              <a:solidFill>
                <a:srgbClr val="0033CC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11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3. Controller:</a:t>
            </a: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100" b="1" dirty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Charge/discharge controller protects the battery and automatically adjusts the </a:t>
            </a:r>
            <a:r>
              <a:rPr lang="en-US" sz="11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brightness.</a:t>
            </a:r>
          </a:p>
          <a:p>
            <a:pPr algn="just">
              <a:lnSpc>
                <a:spcPct val="120000"/>
              </a:lnSpc>
            </a:pPr>
            <a:r>
              <a:rPr lang="en-US" sz="11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4. Light:</a:t>
            </a: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1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By use of high-grade LED from Cree, the light is strongly resistant to the outdoor environment</a:t>
            </a: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100" b="1" dirty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Long </a:t>
            </a:r>
            <a:r>
              <a:rPr lang="en-US" sz="11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lifespan: 50000 </a:t>
            </a:r>
            <a:r>
              <a:rPr lang="en-US" sz="1100" b="1" dirty="0" err="1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hrs</a:t>
            </a:r>
            <a:endParaRPr lang="en-US" sz="1100" b="1" dirty="0" smtClean="0">
              <a:solidFill>
                <a:srgbClr val="0033CC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1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Dimmable at 2 levels: 50%/ 100% </a:t>
            </a:r>
            <a:r>
              <a:rPr lang="en-US" sz="1100" b="1" dirty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brightness</a:t>
            </a:r>
            <a:endParaRPr lang="en-US" sz="1100" b="1" dirty="0" smtClean="0">
              <a:solidFill>
                <a:srgbClr val="0033CC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1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IP 66</a:t>
            </a:r>
            <a:endParaRPr lang="en-US" sz="11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5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3868" y="214930"/>
            <a:ext cx="8825246" cy="413129"/>
            <a:chOff x="153868" y="214930"/>
            <a:chExt cx="8825246" cy="413129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gray">
            <a:xfrm>
              <a:off x="153868" y="255238"/>
              <a:ext cx="880917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endParaRPr lang="en-US" sz="1800" b="1" dirty="0">
                <a:solidFill>
                  <a:srgbClr val="159B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3BABFA-B0A1-4949-8DD1-72A51551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0158" y="214930"/>
              <a:ext cx="1678956" cy="413129"/>
            </a:xfrm>
            <a:prstGeom prst="rect">
              <a:avLst/>
            </a:prstGeom>
          </p:spPr>
        </p:pic>
      </p:grpSp>
      <p:sp>
        <p:nvSpPr>
          <p:cNvPr id="23" name="Text Box 7"/>
          <p:cNvSpPr txBox="1">
            <a:spLocks noChangeArrowheads="1"/>
          </p:cNvSpPr>
          <p:nvPr/>
        </p:nvSpPr>
        <p:spPr bwMode="gray">
          <a:xfrm>
            <a:off x="199521" y="229883"/>
            <a:ext cx="8809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Street Light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9387" y="4364880"/>
            <a:ext cx="18909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427436"/>
              </p:ext>
            </p:extLst>
          </p:nvPr>
        </p:nvGraphicFramePr>
        <p:xfrm>
          <a:off x="153867" y="4739199"/>
          <a:ext cx="8809171" cy="155005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1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30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4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85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868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107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8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Model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Size (mm)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Calibri"/>
                        </a:rPr>
                        <a:t>Power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Calibri"/>
                        </a:rPr>
                        <a:t>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Calibri"/>
                        </a:rPr>
                        <a:t>(W)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Lumens (lm)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CCT (K)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CRI (Ra)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UTM Avo" charset="0"/>
                          <a:cs typeface="Arial" panose="020B0604020202020204" pitchFamily="34" charset="0"/>
                        </a:rPr>
                        <a:t>IP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Lighting time (</a:t>
                      </a: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hrs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Life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span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b="1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CSD01SL/30W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650x206x73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3200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6500/ 5000</a:t>
                      </a:r>
                      <a:endParaRPr lang="en-US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50,000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CSD01SL/50W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650x206x73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4600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6500/ 5000</a:t>
                      </a:r>
                      <a:endParaRPr lang="en-US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50,000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3054148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CSD01SL/70W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699x278x109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6800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6500/ 5000</a:t>
                      </a:r>
                      <a:endParaRPr lang="en-US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50,000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6605200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CSD01SL/100W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699x278x109</a:t>
                      </a:r>
                      <a:endParaRPr lang="en-US" sz="10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9500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6500/ 5000</a:t>
                      </a:r>
                      <a:endParaRPr lang="en-US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50,000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2097504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153868" y="630085"/>
            <a:ext cx="8809170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436793" y="6363369"/>
            <a:ext cx="2591163" cy="382342"/>
            <a:chOff x="1063872" y="6015904"/>
            <a:chExt cx="4479051" cy="708508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99EB802-F9B6-405C-97F9-E0818497D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7832" y="6021149"/>
              <a:ext cx="564779" cy="70032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9320" y="6021149"/>
              <a:ext cx="737402" cy="70326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15927" y="6021150"/>
              <a:ext cx="675017" cy="69018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3872" y="6015904"/>
              <a:ext cx="676149" cy="70850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04629" y="6082224"/>
              <a:ext cx="638294" cy="62911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7549" y="6082225"/>
              <a:ext cx="673351" cy="593612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4130770" y="763894"/>
            <a:ext cx="487792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000" b="1" u="sng" dirty="0">
                <a:solidFill>
                  <a:srgbClr val="1D77BB"/>
                </a:solidFill>
                <a:latin typeface="Arial" pitchFamily="34" charset="0"/>
                <a:cs typeface="Arial" panose="020B0604020202020204" pitchFamily="34" charset="0"/>
              </a:rPr>
              <a:t>Product Description</a:t>
            </a:r>
          </a:p>
          <a:p>
            <a:pPr algn="just">
              <a:lnSpc>
                <a:spcPct val="120000"/>
              </a:lnSpc>
            </a:pPr>
            <a:r>
              <a:rPr lang="en-US" sz="10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1. Solar Panel:</a:t>
            </a: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0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Power: </a:t>
            </a:r>
            <a:r>
              <a:rPr lang="en-US" sz="1000" b="1" dirty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65W/95W (equivalent to </a:t>
            </a:r>
            <a:r>
              <a:rPr lang="en-US" sz="10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30/50W luminaire) </a:t>
            </a: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0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Voltage: </a:t>
            </a:r>
            <a:r>
              <a:rPr lang="en-US" sz="1000" b="1" dirty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5V</a:t>
            </a: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000" b="1" dirty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Poly-crystalline technology helps prolong the lifetime (</a:t>
            </a:r>
            <a:r>
              <a:rPr lang="en-US" sz="1000" b="1" dirty="0" err="1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appox</a:t>
            </a:r>
            <a:r>
              <a:rPr lang="en-US" sz="1000" b="1" dirty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. 25 years) and brings high reliability</a:t>
            </a:r>
            <a:r>
              <a:rPr lang="en-US" sz="10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10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2. Battery:</a:t>
            </a: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000" b="1" dirty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Using Lithium battery that can lasts 12 years.</a:t>
            </a:r>
            <a:endParaRPr lang="en-US" sz="1000" b="1" dirty="0" smtClean="0">
              <a:solidFill>
                <a:srgbClr val="0033CC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0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Battery capacity: 50 Ah</a:t>
            </a: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000" b="1" dirty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Rated </a:t>
            </a:r>
            <a:r>
              <a:rPr lang="en-US" sz="10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voltage: </a:t>
            </a:r>
            <a:r>
              <a:rPr lang="en-US" sz="1000" b="1" dirty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3.2V</a:t>
            </a:r>
            <a:endParaRPr lang="en-US" sz="1000" b="1" dirty="0" smtClean="0">
              <a:solidFill>
                <a:srgbClr val="0033CC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10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3. Controller:</a:t>
            </a: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0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Charge/discharge controller protects the battery and automatically adjusts the brightness</a:t>
            </a:r>
          </a:p>
          <a:p>
            <a:pPr algn="just">
              <a:lnSpc>
                <a:spcPct val="120000"/>
              </a:lnSpc>
            </a:pPr>
            <a:r>
              <a:rPr lang="en-US" sz="10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4. Light:</a:t>
            </a: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000" b="1" dirty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By use of high-grade LED from Cree, the light is strongly resistant to the outdoor environment</a:t>
            </a: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0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Long : 50000hrs</a:t>
            </a: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000" b="1" dirty="0" err="1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Dimmabllifespane</a:t>
            </a:r>
            <a:r>
              <a:rPr lang="en-US" sz="1000" b="1" dirty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 at 2 levels of brightness after 4h of operation</a:t>
            </a:r>
            <a:endParaRPr lang="en-US" sz="1000" b="1" dirty="0" smtClean="0">
              <a:solidFill>
                <a:srgbClr val="0033CC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0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IP 66</a:t>
            </a:r>
            <a:endParaRPr lang="en-US" sz="10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37565" y="665971"/>
            <a:ext cx="3406332" cy="2349465"/>
            <a:chOff x="737565" y="665971"/>
            <a:chExt cx="3406332" cy="23494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9"/>
            <a:srcRect t="14920"/>
            <a:stretch/>
          </p:blipFill>
          <p:spPr>
            <a:xfrm>
              <a:off x="1173498" y="665971"/>
              <a:ext cx="2970399" cy="234946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37565" y="1135437"/>
              <a:ext cx="180120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CSD01SL  30W/50W</a:t>
              </a:r>
              <a:endPara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5673" y="2184593"/>
            <a:ext cx="1813060" cy="1936538"/>
            <a:chOff x="235673" y="2184593"/>
            <a:chExt cx="1813060" cy="193653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5507" y="2184593"/>
              <a:ext cx="1459496" cy="1607218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235673" y="3813354"/>
              <a:ext cx="18130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CSD01SL 70W/90W</a:t>
              </a:r>
              <a:endPara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9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3868" y="214930"/>
            <a:ext cx="8825246" cy="413129"/>
            <a:chOff x="153868" y="214930"/>
            <a:chExt cx="8825246" cy="413129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gray">
            <a:xfrm>
              <a:off x="153868" y="255238"/>
              <a:ext cx="880917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endParaRPr lang="en-US" sz="1800" b="1" dirty="0">
                <a:solidFill>
                  <a:srgbClr val="159B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3BABFA-B0A1-4949-8DD1-72A51551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0158" y="214930"/>
              <a:ext cx="1678956" cy="413129"/>
            </a:xfrm>
            <a:prstGeom prst="rect">
              <a:avLst/>
            </a:prstGeom>
          </p:spPr>
        </p:pic>
      </p:grpSp>
      <p:sp>
        <p:nvSpPr>
          <p:cNvPr id="23" name="Text Box 7"/>
          <p:cNvSpPr txBox="1">
            <a:spLocks noChangeArrowheads="1"/>
          </p:cNvSpPr>
          <p:nvPr/>
        </p:nvSpPr>
        <p:spPr bwMode="gray">
          <a:xfrm>
            <a:off x="199521" y="229883"/>
            <a:ext cx="8809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Flood Lights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0150" y="4370766"/>
            <a:ext cx="18909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418970"/>
              </p:ext>
            </p:extLst>
          </p:nvPr>
        </p:nvGraphicFramePr>
        <p:xfrm>
          <a:off x="273584" y="4781301"/>
          <a:ext cx="8705530" cy="133090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00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14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13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30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752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976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8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Model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Size (mm)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Calibri"/>
                        </a:rPr>
                        <a:t>Power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Calibri"/>
                        </a:rPr>
                        <a:t>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Calibri"/>
                        </a:rPr>
                        <a:t>(W)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Lumens (lm)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CCT (K)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CRI (Ra)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UTM Avo" charset="0"/>
                          <a:cs typeface="Arial" panose="020B0604020202020204" pitchFamily="34" charset="0"/>
                        </a:rPr>
                        <a:t>IP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Lighting time (</a:t>
                      </a: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hrs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Life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span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b="1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CP01SL/10W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130x90x58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6500/ 5000</a:t>
                      </a:r>
                      <a:endParaRPr lang="en-US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50,000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8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CP01SL/40W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140x200x129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1200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6500/ 5000</a:t>
                      </a:r>
                      <a:endParaRPr lang="en-US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50,000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3054148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CP01SL/90W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321x286x66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4600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6500/ 5000</a:t>
                      </a:r>
                      <a:endParaRPr lang="en-US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50,000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660520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153868" y="630085"/>
            <a:ext cx="8809170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436793" y="6363369"/>
            <a:ext cx="2591163" cy="382342"/>
            <a:chOff x="1063872" y="6015904"/>
            <a:chExt cx="4479051" cy="708508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99EB802-F9B6-405C-97F9-E0818497D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7832" y="6021149"/>
              <a:ext cx="564779" cy="70032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9320" y="6021149"/>
              <a:ext cx="737402" cy="70326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15927" y="6021150"/>
              <a:ext cx="675017" cy="69018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3872" y="6015904"/>
              <a:ext cx="676149" cy="70850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04629" y="6082224"/>
              <a:ext cx="638294" cy="62911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7549" y="6082225"/>
              <a:ext cx="673351" cy="59361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681" y="642718"/>
            <a:ext cx="1996409" cy="1451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9706" y="684976"/>
            <a:ext cx="1676598" cy="1409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4014" y="2573874"/>
            <a:ext cx="1323972" cy="129686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367944" y="801131"/>
            <a:ext cx="46111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000" b="1" u="sng" dirty="0">
                <a:solidFill>
                  <a:srgbClr val="1D77BB"/>
                </a:solidFill>
                <a:latin typeface="Arial" pitchFamily="34" charset="0"/>
                <a:cs typeface="Arial" panose="020B0604020202020204" pitchFamily="34" charset="0"/>
              </a:rPr>
              <a:t>Product Description</a:t>
            </a:r>
          </a:p>
          <a:p>
            <a:pPr algn="just">
              <a:lnSpc>
                <a:spcPct val="120000"/>
              </a:lnSpc>
            </a:pPr>
            <a:r>
              <a:rPr lang="en-US" sz="10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1. Solar panel:</a:t>
            </a: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0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Power: 12W/36W (equivalent to 15W/40W luminaire)</a:t>
            </a: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0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Voltage: 5V</a:t>
            </a:r>
            <a:endParaRPr lang="en-US" sz="1000" b="1" dirty="0">
              <a:solidFill>
                <a:srgbClr val="0033CC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000" b="1" dirty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Poly-crystalline technology helps prolong the lifetime (</a:t>
            </a:r>
            <a:r>
              <a:rPr lang="en-US" sz="1000" b="1" dirty="0" err="1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appox</a:t>
            </a:r>
            <a:r>
              <a:rPr lang="en-US" sz="1000" b="1" dirty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. 25 years) and brings high reliability.</a:t>
            </a:r>
            <a:endParaRPr lang="en-US" sz="1000" b="1" dirty="0" smtClean="0">
              <a:solidFill>
                <a:srgbClr val="0033CC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10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2. </a:t>
            </a:r>
            <a:r>
              <a:rPr lang="en-US" sz="1000" b="1" dirty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Battery :</a:t>
            </a:r>
            <a:endParaRPr lang="en-US" sz="1000" b="1" dirty="0" smtClean="0">
              <a:solidFill>
                <a:srgbClr val="0033CC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000" b="1" dirty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Using Lithium battery that can lasts 12 years.</a:t>
            </a:r>
            <a:endParaRPr lang="en-US" sz="1000" b="1" dirty="0" smtClean="0">
              <a:solidFill>
                <a:srgbClr val="0033CC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000" b="1" dirty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Battery </a:t>
            </a:r>
            <a:r>
              <a:rPr lang="en-US" sz="10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capacity: </a:t>
            </a:r>
            <a:r>
              <a:rPr lang="en-US" sz="1000" b="1" dirty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20 Ah</a:t>
            </a:r>
            <a:endParaRPr lang="en-US" sz="1000" b="1" dirty="0" smtClean="0">
              <a:solidFill>
                <a:srgbClr val="0033CC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0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Rated voltage: 3.2V</a:t>
            </a: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0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Back-up energy: 64 </a:t>
            </a:r>
            <a:r>
              <a:rPr lang="en-US" sz="1000" b="1" dirty="0" err="1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Wh</a:t>
            </a:r>
            <a:endParaRPr lang="en-US" sz="1000" b="1" dirty="0" smtClean="0">
              <a:solidFill>
                <a:srgbClr val="0033CC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10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3. Controller:</a:t>
            </a: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000" b="1" dirty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Charge/discharge controller protects the battery and automatically adjusts the </a:t>
            </a:r>
            <a:r>
              <a:rPr lang="en-US" sz="10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brightness</a:t>
            </a:r>
          </a:p>
          <a:p>
            <a:pPr algn="just">
              <a:lnSpc>
                <a:spcPct val="120000"/>
              </a:lnSpc>
            </a:pPr>
            <a:r>
              <a:rPr lang="en-US" sz="10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4. Light:</a:t>
            </a: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000" b="1" dirty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By use of high-grade LED from Cree, the light is strongly resistant to the outdoor environment</a:t>
            </a: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0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Long lifespan: 50000 hrs</a:t>
            </a:r>
            <a:r>
              <a:rPr lang="en-US" sz="1000" b="1" dirty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.</a:t>
            </a:r>
            <a:endParaRPr lang="en-US" sz="1000" b="1" dirty="0" smtClean="0">
              <a:solidFill>
                <a:srgbClr val="0033CC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0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Dimmable at 2 level: 50%/ 100% of brightness</a:t>
            </a: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1000" b="1" dirty="0" smtClean="0">
                <a:solidFill>
                  <a:srgbClr val="0033CC"/>
                </a:solidFill>
                <a:latin typeface="Arial" pitchFamily="34" charset="0"/>
                <a:cs typeface="Arial" panose="020B0604020202020204" pitchFamily="34" charset="0"/>
              </a:rPr>
              <a:t>IP 66</a:t>
            </a:r>
            <a:endParaRPr lang="en-US" sz="10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6484" y="2106736"/>
            <a:ext cx="12715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CP01SL/10W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56406" y="2134661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CP01SL/40W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5230" y="3896396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CP01SL/90W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32022" y="343520"/>
            <a:ext cx="6163143" cy="793635"/>
            <a:chOff x="385938" y="417662"/>
            <a:chExt cx="6163143" cy="79363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A3BABFA-B0A1-4949-8DD1-72A51551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938" y="417662"/>
              <a:ext cx="3225329" cy="793635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1153297" y="1136822"/>
              <a:ext cx="5395784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ubtitle 2"/>
          <p:cNvSpPr txBox="1">
            <a:spLocks/>
          </p:cNvSpPr>
          <p:nvPr/>
        </p:nvSpPr>
        <p:spPr>
          <a:xfrm>
            <a:off x="1516307" y="2787452"/>
            <a:ext cx="6473194" cy="911334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vi-VN" sz="4400" b="1" smtClean="0">
                <a:solidFill>
                  <a:srgbClr val="159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400" b="1" smtClean="0">
                <a:solidFill>
                  <a:srgbClr val="159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HANK YOU!</a:t>
            </a:r>
            <a:endParaRPr lang="id-ID" sz="4400" b="1" dirty="0">
              <a:solidFill>
                <a:srgbClr val="159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51358</TotalTime>
  <Words>1074</Words>
  <Application>Microsoft Office PowerPoint</Application>
  <PresentationFormat>On-screen Show (4:3)</PresentationFormat>
  <Paragraphs>333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Helvetica</vt:lpstr>
      <vt:lpstr>Tahoma</vt:lpstr>
      <vt:lpstr>Times New Roman</vt:lpstr>
      <vt:lpstr>UTM Avo</vt:lpstr>
      <vt:lpstr>UTMAvo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Study of Heat Transfer Phenomena    in the High Power Led Bulb</dc:title>
  <dc:creator>quyendv</dc:creator>
  <cp:lastModifiedBy>Đại Đỗ Đức</cp:lastModifiedBy>
  <cp:revision>7433</cp:revision>
  <cp:lastPrinted>2020-11-27T03:18:27Z</cp:lastPrinted>
  <dcterms:created xsi:type="dcterms:W3CDTF">2013-03-06T08:50:06Z</dcterms:created>
  <dcterms:modified xsi:type="dcterms:W3CDTF">2020-12-14T03:45:06Z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TC101030671033</vt:lpwstr>
  </property>
</Properties>
</file>