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Helvetica Neue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fRuemcaIJkmXED9AI3s+K1dRp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2348708-F9FA-4937-8838-5F5BF8AAD7EB}">
  <a:tblStyle styleId="{92348708-F9FA-4937-8838-5F5BF8AAD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7343" y="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444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11" descr="csk_biorep_page1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anh.nguyen@rangdong.com.vn" TargetMode="External"/><Relationship Id="rId4" Type="http://schemas.openxmlformats.org/officeDocument/2006/relationships/hyperlink" Target="mailto:export@rangdong.com.v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914" y="1249033"/>
            <a:ext cx="6047214" cy="193913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613108" y="217812"/>
            <a:ext cx="2330762" cy="73250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presentation for Professional Customer </a:t>
            </a:r>
            <a:endParaRPr/>
          </a:p>
        </p:txBody>
      </p:sp>
      <p:grpSp>
        <p:nvGrpSpPr>
          <p:cNvPr id="92" name="Google Shape;92;p1"/>
          <p:cNvGrpSpPr/>
          <p:nvPr/>
        </p:nvGrpSpPr>
        <p:grpSpPr>
          <a:xfrm>
            <a:off x="249674" y="6008280"/>
            <a:ext cx="4339847" cy="849720"/>
            <a:chOff x="353165" y="5745323"/>
            <a:chExt cx="4339847" cy="849720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165" y="5900044"/>
              <a:ext cx="1186743" cy="69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11999" y="5745323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38158" y="5915379"/>
              <a:ext cx="654854" cy="6090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"/>
          <p:cNvSpPr/>
          <p:nvPr/>
        </p:nvSpPr>
        <p:spPr>
          <a:xfrm>
            <a:off x="6613108" y="6413119"/>
            <a:ext cx="3270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www.rangdong.com.vn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36417" y="3519328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Introducing LED Tube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1. CAPACITY</a:t>
              </a:r>
              <a:endParaRPr/>
            </a:p>
          </p:txBody>
        </p:sp>
        <p:cxnSp>
          <p:nvCxnSpPr>
            <p:cNvPr id="105" name="Google Shape;105;p2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3474720" y="15912"/>
            <a:ext cx="2448445" cy="454640"/>
            <a:chOff x="385645" y="5731002"/>
            <a:chExt cx="4307365" cy="849068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2"/>
          <p:cNvGrpSpPr/>
          <p:nvPr/>
        </p:nvGrpSpPr>
        <p:grpSpPr>
          <a:xfrm>
            <a:off x="36102" y="610808"/>
            <a:ext cx="9023562" cy="6129523"/>
            <a:chOff x="36102" y="610808"/>
            <a:chExt cx="9023562" cy="6129523"/>
          </a:xfrm>
        </p:grpSpPr>
        <p:pic>
          <p:nvPicPr>
            <p:cNvPr id="113" name="Google Shape;113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102" y="610808"/>
              <a:ext cx="9023562" cy="3022893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114" name="Google Shape;114;p2"/>
            <p:cNvPicPr preferRelativeResize="0"/>
            <p:nvPr/>
          </p:nvPicPr>
          <p:blipFill rotWithShape="1">
            <a:blip r:embed="rId9">
              <a:alphaModFix/>
            </a:blip>
            <a:srcRect t="7194"/>
            <a:stretch/>
          </p:blipFill>
          <p:spPr>
            <a:xfrm>
              <a:off x="2682357" y="3847197"/>
              <a:ext cx="3124109" cy="2174515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10">
              <a:alphaModFix/>
            </a:blip>
            <a:srcRect l="10500" t="10487" r="21124"/>
            <a:stretch/>
          </p:blipFill>
          <p:spPr>
            <a:xfrm>
              <a:off x="5853905" y="3861925"/>
              <a:ext cx="3152031" cy="2114800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sp>
          <p:nvSpPr>
            <p:cNvPr id="116" name="Google Shape;116;p2"/>
            <p:cNvSpPr/>
            <p:nvPr/>
          </p:nvSpPr>
          <p:spPr>
            <a:xfrm>
              <a:off x="971733" y="3232610"/>
              <a:ext cx="6903720" cy="37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LED TUBE PRODUCTION LINE</a:t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20438" y="4301359"/>
              <a:ext cx="2480256" cy="1303574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CAPACITY: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25 million pcs/ year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+ Glass Tube: 16 million pcs/ year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+ Al-PC Tube: 7 million pcs/ year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+ Full Plastic Tube: 2 million pcs/year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717193" y="6368611"/>
              <a:ext cx="3056592" cy="371720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Finished products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853905" y="6368611"/>
              <a:ext cx="3123142" cy="371720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Powder coating machine for glass tubes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3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2. LED Glass Tube with powder coating </a:t>
              </a:r>
              <a:endParaRPr sz="1500" b="1" dirty="0">
                <a:solidFill>
                  <a:srgbClr val="F67B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" name="Google Shape;127;p3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128" name="Google Shape;128;p3"/>
          <p:cNvGraphicFramePr/>
          <p:nvPr/>
        </p:nvGraphicFramePr>
        <p:xfrm>
          <a:off x="180440" y="4220085"/>
          <a:ext cx="8764275" cy="2116352"/>
        </p:xfrm>
        <a:graphic>
          <a:graphicData uri="http://schemas.openxmlformats.org/drawingml/2006/table">
            <a:tbl>
              <a:tblPr>
                <a:noFill/>
                <a:tableStyleId>{92348708-F9FA-4937-8838-5F5BF8AAD7EB}</a:tableStyleId>
              </a:tblPr>
              <a:tblGrid>
                <a:gridCol w="97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5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76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1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52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(hrs)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60/10W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TT01 120/20W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60/10W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TT01 120/20W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9" name="Google Shape;129;p3"/>
          <p:cNvSpPr/>
          <p:nvPr/>
        </p:nvSpPr>
        <p:spPr>
          <a:xfrm>
            <a:off x="291542" y="3923356"/>
            <a:ext cx="1890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807" y="2267883"/>
            <a:ext cx="2214041" cy="605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3"/>
          <p:cNvGrpSpPr/>
          <p:nvPr/>
        </p:nvGrpSpPr>
        <p:grpSpPr>
          <a:xfrm>
            <a:off x="5241995" y="2741882"/>
            <a:ext cx="3702675" cy="1413757"/>
            <a:chOff x="5565154" y="3002585"/>
            <a:chExt cx="3440304" cy="1413757"/>
          </a:xfrm>
        </p:grpSpPr>
        <p:sp>
          <p:nvSpPr>
            <p:cNvPr id="133" name="Google Shape;133;p3"/>
            <p:cNvSpPr/>
            <p:nvPr/>
          </p:nvSpPr>
          <p:spPr>
            <a:xfrm>
              <a:off x="5580639" y="3216013"/>
              <a:ext cx="342481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High-quality powder coating: strong color rendering, low light decay,  not easy to change color </a:t>
              </a:r>
              <a:endParaRPr dirty="0"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 current driver</a:t>
              </a:r>
              <a:endParaRPr dirty="0"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Lamp head: impact resistant, high temperature resistant, flame retardant</a:t>
              </a:r>
              <a:endParaRPr dirty="0"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Applied standard: IEC 62776</a:t>
              </a:r>
              <a:endParaRPr dirty="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65154" y="3002585"/>
              <a:ext cx="18909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Noto Sans Symbols"/>
                <a:buChar char="❑"/>
              </a:pPr>
              <a:r>
                <a:rPr lang="en-US" sz="14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Feature</a:t>
              </a: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5733715" y="585732"/>
            <a:ext cx="2927133" cy="1694411"/>
            <a:chOff x="4709751" y="2595715"/>
            <a:chExt cx="4004619" cy="2316653"/>
          </a:xfrm>
        </p:grpSpPr>
        <p:pic>
          <p:nvPicPr>
            <p:cNvPr id="136" name="Google Shape;13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3"/>
            <p:cNvSpPr/>
            <p:nvPr/>
          </p:nvSpPr>
          <p:spPr>
            <a:xfrm>
              <a:off x="5581120" y="4533646"/>
              <a:ext cx="2897732" cy="37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233655" y="6394651"/>
            <a:ext cx="2738361" cy="454640"/>
            <a:chOff x="385645" y="5731002"/>
            <a:chExt cx="4307365" cy="849068"/>
          </a:xfrm>
        </p:grpSpPr>
        <p:pic>
          <p:nvPicPr>
            <p:cNvPr id="139" name="Google Shape;139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3"/>
          <p:cNvGrpSpPr/>
          <p:nvPr/>
        </p:nvGrpSpPr>
        <p:grpSpPr>
          <a:xfrm>
            <a:off x="557348" y="616989"/>
            <a:ext cx="4355691" cy="3150084"/>
            <a:chOff x="468654" y="634651"/>
            <a:chExt cx="4780469" cy="3457288"/>
          </a:xfrm>
        </p:grpSpPr>
        <p:pic>
          <p:nvPicPr>
            <p:cNvPr id="144" name="Google Shape;144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2525" y="703290"/>
              <a:ext cx="4626598" cy="3388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8654" y="634651"/>
              <a:ext cx="1858078" cy="5282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77372" y="3271991"/>
            <a:ext cx="175385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153" name="Google Shape;153;p4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3. LED Glass Tube with powder coating (EMC)</a:t>
              </a:r>
              <a:endParaRPr sz="1500" b="1">
                <a:solidFill>
                  <a:srgbClr val="F67B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4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155" name="Google Shape;155;p4"/>
          <p:cNvGraphicFramePr/>
          <p:nvPr/>
        </p:nvGraphicFramePr>
        <p:xfrm>
          <a:off x="120438" y="4809631"/>
          <a:ext cx="8820725" cy="1398457"/>
        </p:xfrm>
        <a:graphic>
          <a:graphicData uri="http://schemas.openxmlformats.org/drawingml/2006/table">
            <a:tbl>
              <a:tblPr>
                <a:noFill/>
                <a:tableStyleId>{92348708-F9FA-4937-8838-5F5BF8AAD7EB}</a:tableStyleId>
              </a:tblPr>
              <a:tblGrid>
                <a:gridCol w="11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1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6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9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84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1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05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 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(hrs)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60/10W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TT01 120/20W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Powder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6" name="Google Shape;156;p4"/>
          <p:cNvSpPr/>
          <p:nvPr/>
        </p:nvSpPr>
        <p:spPr>
          <a:xfrm>
            <a:off x="176927" y="4470379"/>
            <a:ext cx="1890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5592636" y="3270050"/>
            <a:ext cx="34248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dirty="0">
                <a:solidFill>
                  <a:schemeClr val="tx1"/>
                </a:solidFill>
                <a:sym typeface="Arial"/>
              </a:rPr>
              <a:t>High-quality powder coating: strong color rendering, low light decay,  not easy to change color 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Constantly stable </a:t>
            </a:r>
            <a:r>
              <a:rPr lang="en-US" sz="1000" dirty="0">
                <a:solidFill>
                  <a:schemeClr val="tx1"/>
                </a:solidFill>
                <a:sym typeface="Arial"/>
              </a:rPr>
              <a:t> current driver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Lamp head: </a:t>
            </a:r>
            <a:r>
              <a:rPr lang="en-US" sz="1000" dirty="0">
                <a:solidFill>
                  <a:schemeClr val="tx1"/>
                </a:solidFill>
              </a:rPr>
              <a:t>hitting</a:t>
            </a:r>
            <a:r>
              <a:rPr lang="en-US" sz="1000" dirty="0">
                <a:solidFill>
                  <a:schemeClr val="tx1"/>
                </a:solidFill>
                <a:sym typeface="Arial"/>
              </a:rPr>
              <a:t> resistant, high temperature resistant, flame retardant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Surge protection 1.5KV</a:t>
            </a:r>
            <a:endParaRPr sz="1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Applied standard: IEC 62776, EMC</a:t>
            </a:r>
            <a:endParaRPr sz="1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906" y="2464308"/>
            <a:ext cx="2214041" cy="60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5565154" y="2976458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/>
          </a:p>
        </p:txBody>
      </p:sp>
      <p:grpSp>
        <p:nvGrpSpPr>
          <p:cNvPr id="161" name="Google Shape;161;p4"/>
          <p:cNvGrpSpPr/>
          <p:nvPr/>
        </p:nvGrpSpPr>
        <p:grpSpPr>
          <a:xfrm>
            <a:off x="5733715" y="585732"/>
            <a:ext cx="3195893" cy="1781044"/>
            <a:chOff x="4709751" y="2595715"/>
            <a:chExt cx="4004619" cy="2230319"/>
          </a:xfrm>
        </p:grpSpPr>
        <p:pic>
          <p:nvPicPr>
            <p:cNvPr id="162" name="Google Shape;162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4"/>
            <p:cNvSpPr/>
            <p:nvPr/>
          </p:nvSpPr>
          <p:spPr>
            <a:xfrm>
              <a:off x="5697595" y="4533646"/>
              <a:ext cx="21996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176927" y="6270296"/>
            <a:ext cx="2448445" cy="454640"/>
            <a:chOff x="385645" y="5731002"/>
            <a:chExt cx="4307365" cy="849068"/>
          </a:xfrm>
        </p:grpSpPr>
        <p:pic>
          <p:nvPicPr>
            <p:cNvPr id="165" name="Google Shape;16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4"/>
          <p:cNvGrpSpPr/>
          <p:nvPr/>
        </p:nvGrpSpPr>
        <p:grpSpPr>
          <a:xfrm>
            <a:off x="287199" y="583768"/>
            <a:ext cx="4794401" cy="3658469"/>
            <a:chOff x="287199" y="571069"/>
            <a:chExt cx="5077712" cy="3874655"/>
          </a:xfrm>
        </p:grpSpPr>
        <p:pic>
          <p:nvPicPr>
            <p:cNvPr id="170" name="Google Shape;170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1601" y="861728"/>
              <a:ext cx="4893310" cy="3583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7199" y="571069"/>
              <a:ext cx="2044631" cy="581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48023" y="3664343"/>
            <a:ext cx="2667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5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179" name="Google Shape;179;p5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4. LED Glass Tube with PET Film</a:t>
              </a:r>
              <a:endParaRPr sz="1500" b="1" dirty="0">
                <a:solidFill>
                  <a:srgbClr val="F67B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Google Shape;180;p5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181" name="Google Shape;181;p5"/>
          <p:cNvGraphicFramePr/>
          <p:nvPr/>
        </p:nvGraphicFramePr>
        <p:xfrm>
          <a:off x="233655" y="4928022"/>
          <a:ext cx="8764275" cy="1383212"/>
        </p:xfrm>
        <a:graphic>
          <a:graphicData uri="http://schemas.openxmlformats.org/drawingml/2006/table">
            <a:tbl>
              <a:tblPr>
                <a:noFill/>
                <a:tableStyleId>{92348708-F9FA-4937-8838-5F5BF8AAD7EB}</a:tableStyleId>
              </a:tblPr>
              <a:tblGrid>
                <a:gridCol w="81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5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76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1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52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(hrs)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TT01 120/18W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2400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sz="9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3000-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PET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T8 TT01 120/20W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2600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sz="9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3000-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Glass+ PET</a:t>
                      </a:r>
                      <a:endParaRPr sz="9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2" name="Google Shape;182;p5"/>
          <p:cNvSpPr/>
          <p:nvPr/>
        </p:nvSpPr>
        <p:spPr>
          <a:xfrm>
            <a:off x="136373" y="4588955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5"/>
          <p:cNvGrpSpPr/>
          <p:nvPr/>
        </p:nvGrpSpPr>
        <p:grpSpPr>
          <a:xfrm>
            <a:off x="151150" y="3504447"/>
            <a:ext cx="5500060" cy="1216141"/>
            <a:chOff x="5565154" y="3002585"/>
            <a:chExt cx="3440304" cy="1413757"/>
          </a:xfrm>
        </p:grpSpPr>
        <p:sp>
          <p:nvSpPr>
            <p:cNvPr id="185" name="Google Shape;185;p5"/>
            <p:cNvSpPr/>
            <p:nvPr/>
          </p:nvSpPr>
          <p:spPr>
            <a:xfrm>
              <a:off x="5580639" y="3216013"/>
              <a:ext cx="342481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High-quality PET Film: strong color rendering, low light decay,  not easy to change color </a:t>
              </a:r>
              <a:endParaRPr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 current driver</a:t>
              </a:r>
              <a:endParaRPr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Lamp head: impact resistant, high temperature resistant, flame retardant</a:t>
              </a:r>
              <a:endParaRPr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Char char="❖"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Applied standard: IEC 62776</a:t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565154" y="3002585"/>
              <a:ext cx="18909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Noto Sans Symbols"/>
                <a:buChar char="❑"/>
              </a:pPr>
              <a:r>
                <a:rPr lang="en-US" sz="14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Feature</a:t>
              </a:r>
              <a:endParaRPr/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5972888" y="2710750"/>
            <a:ext cx="2956720" cy="1711538"/>
            <a:chOff x="4709751" y="2595715"/>
            <a:chExt cx="4004619" cy="2316653"/>
          </a:xfrm>
        </p:grpSpPr>
        <p:pic>
          <p:nvPicPr>
            <p:cNvPr id="188" name="Google Shape;18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5"/>
            <p:cNvSpPr/>
            <p:nvPr/>
          </p:nvSpPr>
          <p:spPr>
            <a:xfrm>
              <a:off x="5581120" y="4533646"/>
              <a:ext cx="2897732" cy="37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233655" y="6394651"/>
            <a:ext cx="2738361" cy="454640"/>
            <a:chOff x="385645" y="5731002"/>
            <a:chExt cx="4307365" cy="849068"/>
          </a:xfrm>
        </p:grpSpPr>
        <p:pic>
          <p:nvPicPr>
            <p:cNvPr id="191" name="Google Shape;19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5" name="Google Shape;19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3656" y="590634"/>
            <a:ext cx="3772288" cy="27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42261" y="657293"/>
            <a:ext cx="1753858" cy="62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5"/>
          <p:cNvGrpSpPr/>
          <p:nvPr/>
        </p:nvGrpSpPr>
        <p:grpSpPr>
          <a:xfrm>
            <a:off x="6099431" y="570106"/>
            <a:ext cx="2703633" cy="2024661"/>
            <a:chOff x="5722620" y="645436"/>
            <a:chExt cx="3238731" cy="2425378"/>
          </a:xfrm>
        </p:grpSpPr>
        <p:sp>
          <p:nvSpPr>
            <p:cNvPr id="198" name="Google Shape;198;p5"/>
            <p:cNvSpPr/>
            <p:nvPr/>
          </p:nvSpPr>
          <p:spPr>
            <a:xfrm>
              <a:off x="5722620" y="645436"/>
              <a:ext cx="3238731" cy="242537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F79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9" name="Google Shape;199;p5"/>
            <p:cNvGrpSpPr/>
            <p:nvPr/>
          </p:nvGrpSpPr>
          <p:grpSpPr>
            <a:xfrm>
              <a:off x="5863401" y="760787"/>
              <a:ext cx="2980436" cy="2186919"/>
              <a:chOff x="6222205" y="2557836"/>
              <a:chExt cx="2796063" cy="2051634"/>
            </a:xfrm>
          </p:grpSpPr>
          <p:grpSp>
            <p:nvGrpSpPr>
              <p:cNvPr id="200" name="Google Shape;200;p5"/>
              <p:cNvGrpSpPr/>
              <p:nvPr/>
            </p:nvGrpSpPr>
            <p:grpSpPr>
              <a:xfrm>
                <a:off x="6375400" y="2557836"/>
                <a:ext cx="2642868" cy="2051634"/>
                <a:chOff x="6375400" y="2566105"/>
                <a:chExt cx="2642868" cy="2001315"/>
              </a:xfrm>
            </p:grpSpPr>
            <p:pic>
              <p:nvPicPr>
                <p:cNvPr id="201" name="Google Shape;201;p5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6375400" y="2566105"/>
                  <a:ext cx="2642868" cy="19942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2" name="Google Shape;202;p5"/>
                <p:cNvSpPr/>
                <p:nvPr/>
              </p:nvSpPr>
              <p:spPr>
                <a:xfrm>
                  <a:off x="7429500" y="4300405"/>
                  <a:ext cx="1415559" cy="267015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b="1">
                      <a:solidFill>
                        <a:srgbClr val="F7964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LM281BA/BA+</a:t>
                  </a:r>
                  <a:endParaRPr sz="1000" b="1">
                    <a:solidFill>
                      <a:srgbClr val="F7964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03" name="Google Shape;203;p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222205" y="3718445"/>
                <a:ext cx="762911" cy="111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5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rot="-1226634">
                <a:off x="7062108" y="3699910"/>
                <a:ext cx="115661" cy="1282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5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-529503">
                <a:off x="6980915" y="3728052"/>
                <a:ext cx="108128" cy="1076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6" name="Google Shape;206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82078" y="2855438"/>
            <a:ext cx="2214041" cy="60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6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213" name="Google Shape;213;p6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5. LED AL-PC Tube</a:t>
              </a:r>
              <a:endParaRPr dirty="0"/>
            </a:p>
          </p:txBody>
        </p:sp>
        <p:cxnSp>
          <p:nvCxnSpPr>
            <p:cNvPr id="214" name="Google Shape;214;p6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215" name="Google Shape;215;p6"/>
          <p:cNvGraphicFramePr/>
          <p:nvPr/>
        </p:nvGraphicFramePr>
        <p:xfrm>
          <a:off x="148332" y="4883227"/>
          <a:ext cx="8820725" cy="1386362"/>
        </p:xfrm>
        <a:graphic>
          <a:graphicData uri="http://schemas.openxmlformats.org/drawingml/2006/table">
            <a:tbl>
              <a:tblPr>
                <a:noFill/>
                <a:tableStyleId>{92348708-F9FA-4937-8838-5F5BF8AAD7EB}</a:tableStyleId>
              </a:tblPr>
              <a:tblGrid>
                <a:gridCol w="98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1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83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1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05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 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(hrs)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T8 60/10W</a:t>
                      </a:r>
                      <a:endParaRPr sz="105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T8 60/20W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6" name="Google Shape;216;p6"/>
          <p:cNvSpPr/>
          <p:nvPr/>
        </p:nvSpPr>
        <p:spPr>
          <a:xfrm>
            <a:off x="176927" y="452605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226" y="2778553"/>
            <a:ext cx="3218382" cy="880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6"/>
          <p:cNvGrpSpPr/>
          <p:nvPr/>
        </p:nvGrpSpPr>
        <p:grpSpPr>
          <a:xfrm>
            <a:off x="120438" y="6315725"/>
            <a:ext cx="2448445" cy="454640"/>
            <a:chOff x="385645" y="5731002"/>
            <a:chExt cx="4307365" cy="849068"/>
          </a:xfrm>
        </p:grpSpPr>
        <p:pic>
          <p:nvPicPr>
            <p:cNvPr id="220" name="Google Shape;22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87477" y="3875038"/>
            <a:ext cx="2667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 descr="https://rangdong.com.vn/uploads/product/LED/LED_Tube/LED_TUBE_T8_60_10W/LED_TUBE_T8_60_10W_6.jpg"/>
          <p:cNvPicPr preferRelativeResize="0"/>
          <p:nvPr/>
        </p:nvPicPr>
        <p:blipFill rotWithShape="1">
          <a:blip r:embed="rId10">
            <a:alphaModFix/>
          </a:blip>
          <a:srcRect l="6101" t="39209" b="39471"/>
          <a:stretch/>
        </p:blipFill>
        <p:spPr>
          <a:xfrm>
            <a:off x="390195" y="777110"/>
            <a:ext cx="4077694" cy="925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6"/>
          <p:cNvGrpSpPr/>
          <p:nvPr/>
        </p:nvGrpSpPr>
        <p:grpSpPr>
          <a:xfrm>
            <a:off x="5317490" y="581536"/>
            <a:ext cx="3603468" cy="1981034"/>
            <a:chOff x="5191760" y="570106"/>
            <a:chExt cx="3603468" cy="1981034"/>
          </a:xfrm>
        </p:grpSpPr>
        <p:sp>
          <p:nvSpPr>
            <p:cNvPr id="227" name="Google Shape;227;p6"/>
            <p:cNvSpPr/>
            <p:nvPr/>
          </p:nvSpPr>
          <p:spPr>
            <a:xfrm>
              <a:off x="6088162" y="2317651"/>
              <a:ext cx="1755427" cy="2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  <p:grpSp>
          <p:nvGrpSpPr>
            <p:cNvPr id="228" name="Google Shape;228;p6"/>
            <p:cNvGrpSpPr/>
            <p:nvPr/>
          </p:nvGrpSpPr>
          <p:grpSpPr>
            <a:xfrm>
              <a:off x="5191760" y="570106"/>
              <a:ext cx="3603468" cy="1809634"/>
              <a:chOff x="5681252" y="570106"/>
              <a:chExt cx="3113976" cy="1563815"/>
            </a:xfrm>
          </p:grpSpPr>
          <p:pic>
            <p:nvPicPr>
              <p:cNvPr id="229" name="Google Shape;229;p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681252" y="581536"/>
                <a:ext cx="1552385" cy="15523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253972" y="570106"/>
                <a:ext cx="1541256" cy="1563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1" name="Google Shape;231;p6"/>
          <p:cNvGrpSpPr/>
          <p:nvPr/>
        </p:nvGrpSpPr>
        <p:grpSpPr>
          <a:xfrm>
            <a:off x="229985" y="2313572"/>
            <a:ext cx="5075743" cy="1957569"/>
            <a:chOff x="229985" y="2313572"/>
            <a:chExt cx="5075743" cy="1957569"/>
          </a:xfrm>
        </p:grpSpPr>
        <p:sp>
          <p:nvSpPr>
            <p:cNvPr id="232" name="Google Shape;232;p6"/>
            <p:cNvSpPr/>
            <p:nvPr/>
          </p:nvSpPr>
          <p:spPr>
            <a:xfrm>
              <a:off x="229985" y="2627614"/>
              <a:ext cx="5075743" cy="1643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❖"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Up to 50% less electricity c</a:t>
              </a:r>
              <a:r>
                <a:rPr lang="en-US" sz="1200" dirty="0">
                  <a:solidFill>
                    <a:schemeClr val="tx1"/>
                  </a:solidFill>
                </a:rPr>
                <a:t>onsumption </a:t>
              </a:r>
              <a:r>
                <a:rPr lang="en-US" sz="1200" dirty="0">
                  <a:solidFill>
                    <a:schemeClr val="tx1"/>
                  </a:solidFill>
                  <a:sym typeface="Arial"/>
                </a:rPr>
                <a:t>compared to conventional fluorescent lamps</a:t>
              </a:r>
              <a:endParaRPr dirty="0">
                <a:solidFill>
                  <a:schemeClr val="tx1"/>
                </a:solidFill>
              </a:endParaRP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❖"/>
              </a:pPr>
              <a:r>
                <a:rPr lang="en-US" sz="1200" dirty="0">
                  <a:solidFill>
                    <a:schemeClr val="tx1"/>
                  </a:solidFill>
                </a:rPr>
                <a:t>Lowest</a:t>
              </a:r>
              <a:r>
                <a:rPr lang="en-US" sz="1200" dirty="0">
                  <a:solidFill>
                    <a:schemeClr val="tx1"/>
                  </a:solidFill>
                  <a:sym typeface="Arial"/>
                </a:rPr>
                <a:t> LED heat generation through optimal heat dissipation design</a:t>
              </a:r>
              <a:endParaRPr dirty="0">
                <a:solidFill>
                  <a:schemeClr val="tx1"/>
                </a:solidFill>
              </a:endParaRP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❖"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Eco-friendly ( free of mercury, lower </a:t>
              </a:r>
              <a:r>
                <a:rPr lang="en-US" sz="1200" dirty="0">
                  <a:solidFill>
                    <a:schemeClr val="tx1"/>
                  </a:solidFill>
                </a:rPr>
                <a:t>in </a:t>
              </a:r>
              <a:r>
                <a:rPr lang="en-US" sz="1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CO2 emission , </a:t>
              </a:r>
              <a:r>
                <a:rPr lang="en-US" sz="1200" dirty="0">
                  <a:solidFill>
                    <a:schemeClr val="tx1"/>
                  </a:solidFill>
                </a:rPr>
                <a:t>free of </a:t>
              </a:r>
              <a:r>
                <a:rPr lang="en-US" sz="1200" dirty="0">
                  <a:solidFill>
                    <a:schemeClr val="tx1"/>
                  </a:solidFill>
                  <a:sym typeface="Arial"/>
                </a:rPr>
                <a:t> UV, Not infrared)</a:t>
              </a:r>
              <a:endParaRPr dirty="0">
                <a:solidFill>
                  <a:schemeClr val="tx1"/>
                </a:solidFill>
              </a:endParaRP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❖"/>
              </a:pPr>
              <a:r>
                <a:rPr lang="en-US" sz="1200" dirty="0">
                  <a:solidFill>
                    <a:schemeClr val="tx1"/>
                  </a:solidFill>
                  <a:sym typeface="Arial"/>
                </a:rPr>
                <a:t>Lifetime: 25,000 hours</a:t>
              </a:r>
              <a:endParaRPr dirty="0">
                <a:solidFill>
                  <a:schemeClr val="tx1"/>
                </a:solidFill>
              </a:endParaRP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❖"/>
              </a:pPr>
              <a:r>
                <a:rPr lang="en-US" sz="1200" dirty="0">
                  <a:solidFill>
                    <a:schemeClr val="tx1"/>
                  </a:solidFill>
                  <a:sym typeface="Arial"/>
                </a:rPr>
                <a:t>Applied standard: IEC 62776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29985" y="2313572"/>
              <a:ext cx="18909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❑"/>
              </a:pPr>
              <a:r>
                <a:rPr lang="en-US" sz="12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Feature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240" name="Google Shape;240;p7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6. LED Plastic Tube</a:t>
              </a:r>
              <a:endParaRPr dirty="0"/>
            </a:p>
          </p:txBody>
        </p:sp>
        <p:cxnSp>
          <p:nvCxnSpPr>
            <p:cNvPr id="241" name="Google Shape;241;p7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242" name="Google Shape;242;p7"/>
          <p:cNvGraphicFramePr/>
          <p:nvPr/>
        </p:nvGraphicFramePr>
        <p:xfrm>
          <a:off x="173788" y="4840541"/>
          <a:ext cx="8820675" cy="1386362"/>
        </p:xfrm>
        <a:graphic>
          <a:graphicData uri="http://schemas.openxmlformats.org/drawingml/2006/table">
            <a:tbl>
              <a:tblPr>
                <a:noFill/>
                <a:tableStyleId>{92348708-F9FA-4937-8838-5F5BF8AAD7EB}</a:tableStyleId>
              </a:tblPr>
              <a:tblGrid>
                <a:gridCol w="11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3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3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6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18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22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6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1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05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(hrs)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T8 N02 60/10W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T8 N02 1200/20W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3" name="Google Shape;243;p7"/>
          <p:cNvSpPr/>
          <p:nvPr/>
        </p:nvSpPr>
        <p:spPr>
          <a:xfrm>
            <a:off x="176927" y="4421665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/>
          <p:nvPr/>
        </p:nvSpPr>
        <p:spPr>
          <a:xfrm>
            <a:off x="176927" y="2954763"/>
            <a:ext cx="5075743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 to 50% less electricity consumption </a:t>
            </a:r>
            <a:r>
              <a:rPr lang="en-US" sz="1200" dirty="0">
                <a:solidFill>
                  <a:schemeClr val="tx1"/>
                </a:solidFill>
                <a:sym typeface="Arial"/>
              </a:rPr>
              <a:t>compared to conventional fluorescent lamps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Eco-friendly (</a:t>
            </a:r>
            <a:r>
              <a:rPr lang="en-US" sz="1200" dirty="0">
                <a:solidFill>
                  <a:schemeClr val="tx1"/>
                </a:solidFill>
              </a:rPr>
              <a:t>free of mercury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lower in CO2 emission , free of</a:t>
            </a:r>
            <a:r>
              <a:rPr lang="en-US" sz="1200" dirty="0">
                <a:solidFill>
                  <a:schemeClr val="tx1"/>
                </a:solidFill>
                <a:sym typeface="Arial"/>
              </a:rPr>
              <a:t>  UV, Not infrared)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Lifetime: 20,000 hours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Applied standard: IEC 62776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226" y="2847983"/>
            <a:ext cx="3218382" cy="880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/>
          <p:nvPr/>
        </p:nvSpPr>
        <p:spPr>
          <a:xfrm>
            <a:off x="176927" y="2646986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/>
          </a:p>
        </p:txBody>
      </p:sp>
      <p:grpSp>
        <p:nvGrpSpPr>
          <p:cNvPr id="248" name="Google Shape;248;p7"/>
          <p:cNvGrpSpPr/>
          <p:nvPr/>
        </p:nvGrpSpPr>
        <p:grpSpPr>
          <a:xfrm>
            <a:off x="232350" y="6327950"/>
            <a:ext cx="2448445" cy="454640"/>
            <a:chOff x="385645" y="5731002"/>
            <a:chExt cx="4307365" cy="849068"/>
          </a:xfrm>
        </p:grpSpPr>
        <p:pic>
          <p:nvPicPr>
            <p:cNvPr id="249" name="Google Shape;24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645" y="5885070"/>
              <a:ext cx="1186743" cy="69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12133" y="5731002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1536" y="5915379"/>
              <a:ext cx="581474" cy="5408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4158" y="3776942"/>
            <a:ext cx="2667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 descr="https://rangdong.com.vn/uploads/product/LED/LED_Tube/LED_Tube_T8_N01_60_10W_S/LED_Tube_T8_N01_60_10W_S_1.jpg"/>
          <p:cNvPicPr preferRelativeResize="0"/>
          <p:nvPr/>
        </p:nvPicPr>
        <p:blipFill rotWithShape="1">
          <a:blip r:embed="rId10">
            <a:alphaModFix/>
          </a:blip>
          <a:srcRect l="13885" t="39276" b="39524"/>
          <a:stretch/>
        </p:blipFill>
        <p:spPr>
          <a:xfrm>
            <a:off x="383575" y="967538"/>
            <a:ext cx="4122588" cy="1096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7"/>
          <p:cNvGrpSpPr/>
          <p:nvPr/>
        </p:nvGrpSpPr>
        <p:grpSpPr>
          <a:xfrm>
            <a:off x="5179202" y="586577"/>
            <a:ext cx="3815306" cy="2033143"/>
            <a:chOff x="5222747" y="586577"/>
            <a:chExt cx="3815306" cy="2033143"/>
          </a:xfrm>
        </p:grpSpPr>
        <p:sp>
          <p:nvSpPr>
            <p:cNvPr id="256" name="Google Shape;256;p7"/>
            <p:cNvSpPr/>
            <p:nvPr/>
          </p:nvSpPr>
          <p:spPr>
            <a:xfrm>
              <a:off x="6213892" y="2386231"/>
              <a:ext cx="1755427" cy="2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  <p:pic>
          <p:nvPicPr>
            <p:cNvPr id="257" name="Google Shape;257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222747" y="605081"/>
              <a:ext cx="1785365" cy="1785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008112" y="586577"/>
              <a:ext cx="2029941" cy="1799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8"/>
          <p:cNvGrpSpPr/>
          <p:nvPr/>
        </p:nvGrpSpPr>
        <p:grpSpPr>
          <a:xfrm>
            <a:off x="832022" y="343520"/>
            <a:ext cx="6163143" cy="793635"/>
            <a:chOff x="385938" y="417662"/>
            <a:chExt cx="6163143" cy="793635"/>
          </a:xfrm>
        </p:grpSpPr>
        <p:pic>
          <p:nvPicPr>
            <p:cNvPr id="265" name="Google Shape;26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938" y="417662"/>
              <a:ext cx="3225329" cy="7936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6" name="Google Shape;266;p8"/>
            <p:cNvCxnSpPr/>
            <p:nvPr/>
          </p:nvCxnSpPr>
          <p:spPr>
            <a:xfrm>
              <a:off x="1153297" y="1136822"/>
              <a:ext cx="5395784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7" name="Google Shape;267;p8"/>
          <p:cNvSpPr txBox="1"/>
          <p:nvPr/>
        </p:nvSpPr>
        <p:spPr>
          <a:xfrm>
            <a:off x="1300407" y="2241352"/>
            <a:ext cx="6473194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9BFF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4400" b="1">
              <a:solidFill>
                <a:srgbClr val="159B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832022" y="4538957"/>
            <a:ext cx="537782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Contact us: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Email:    </a:t>
            </a:r>
            <a:r>
              <a:rPr lang="en-US" sz="1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export@rangdong.com.vn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1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thanh.nguyen@rangdong.com.vn</a:t>
            </a: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Mobile:  (+84) 904 380 868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886</Words>
  <Application>Microsoft Office PowerPoint</Application>
  <PresentationFormat>On-screen Show (4:3)</PresentationFormat>
  <Paragraphs>360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Noto Sans Symbols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quyendv</dc:creator>
  <cp:lastModifiedBy>DOAN PHAN TAN</cp:lastModifiedBy>
  <cp:revision>3</cp:revision>
  <dcterms:created xsi:type="dcterms:W3CDTF">2013-03-06T08:50:06Z</dcterms:created>
  <dcterms:modified xsi:type="dcterms:W3CDTF">2021-02-06T16:08:33Z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