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9" r:id="rId4"/>
    <p:sldId id="261" r:id="rId5"/>
    <p:sldId id="266" r:id="rId6"/>
    <p:sldId id="263" r:id="rId7"/>
    <p:sldId id="258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vacuumflask.rangdong.com.vn/" TargetMode="External"/><Relationship Id="rId2" Type="http://schemas.openxmlformats.org/officeDocument/2006/relationships/hyperlink" Target="mailto:tuan.pham@rangdong.com.v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-56443"/>
            <a:ext cx="8637073" cy="3316478"/>
          </a:xfrm>
        </p:spPr>
        <p:txBody>
          <a:bodyPr/>
          <a:lstStyle/>
          <a:p>
            <a:r>
              <a:rPr lang="en-US" dirty="0" smtClean="0"/>
              <a:t>BEST OFFER</a:t>
            </a:r>
            <a:br>
              <a:rPr lang="en-US" dirty="0" smtClean="0"/>
            </a:br>
            <a:r>
              <a:rPr lang="en-US" dirty="0" smtClean="0"/>
              <a:t>New vacuum flask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Air pot - 2021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650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ttps://vacuumflask.rangdong.com.vn/uploads/Home/Airpo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46" y="437321"/>
            <a:ext cx="11608905" cy="4874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94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2075289"/>
            <a:ext cx="11875273" cy="31964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Ideal </a:t>
            </a:r>
            <a:r>
              <a:rPr lang="en-US" dirty="0"/>
              <a:t>for enjoying hot or cold </a:t>
            </a:r>
            <a:r>
              <a:rPr lang="en-US" dirty="0" smtClean="0"/>
              <a:t>beverages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Perfect </a:t>
            </a:r>
            <a:r>
              <a:rPr lang="en-US" dirty="0"/>
              <a:t>companion for picnic or any </a:t>
            </a:r>
            <a:r>
              <a:rPr lang="en-US" dirty="0" smtClean="0"/>
              <a:t>outside event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Suitable </a:t>
            </a:r>
            <a:r>
              <a:rPr lang="en-US" dirty="0">
                <a:solidFill>
                  <a:schemeClr val="tx1"/>
                </a:solidFill>
              </a:rPr>
              <a:t>for living rooms, meeting rooms, hotels, restaurants and offices, </a:t>
            </a:r>
            <a:r>
              <a:rPr lang="en-US" dirty="0" smtClean="0">
                <a:solidFill>
                  <a:schemeClr val="tx1"/>
                </a:solidFill>
              </a:rPr>
              <a:t>etc.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10539" y="431051"/>
            <a:ext cx="8637073" cy="21833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/>
          </a:p>
          <a:p>
            <a:endParaRPr lang="en-US" sz="4800" dirty="0" smtClean="0"/>
          </a:p>
          <a:p>
            <a:r>
              <a:rPr lang="en-US" sz="7000" dirty="0" smtClean="0"/>
              <a:t>New </a:t>
            </a:r>
            <a:r>
              <a:rPr lang="en-US" sz="7000" dirty="0" smtClean="0"/>
              <a:t>vacuum flask</a:t>
            </a:r>
          </a:p>
          <a:p>
            <a:r>
              <a:rPr lang="en-US" sz="7000" dirty="0" smtClean="0"/>
              <a:t>Air pot</a:t>
            </a:r>
          </a:p>
          <a:p>
            <a:endParaRPr lang="en-US" sz="4800" dirty="0" smtClean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213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0779" y="111806"/>
            <a:ext cx="5630092" cy="5709329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 smtClean="0"/>
              <a:t>NEW design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MODEL</a:t>
            </a:r>
            <a:br>
              <a:rPr lang="en-US" dirty="0" smtClean="0"/>
            </a:br>
            <a:r>
              <a:rPr lang="en-US" dirty="0" smtClean="0"/>
              <a:t>RD 1045 ST1.E-1L</a:t>
            </a:r>
            <a:br>
              <a:rPr lang="en-US" dirty="0" smtClean="0"/>
            </a:br>
            <a:r>
              <a:rPr lang="en-US" dirty="0" smtClean="0"/>
              <a:t>RD 1945 ST1.E-1.9L</a:t>
            </a:r>
            <a:br>
              <a:rPr lang="en-US" dirty="0" smtClean="0"/>
            </a:br>
            <a:r>
              <a:rPr lang="en-US" dirty="0" smtClean="0"/>
              <a:t>RD 2545 ST1.E-2.5L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=&gt; UNIQUE PUMP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=&gt; Swivel </a:t>
            </a:r>
            <a:r>
              <a:rPr lang="en-US" dirty="0">
                <a:solidFill>
                  <a:schemeClr val="tx1"/>
                </a:solidFill>
              </a:rPr>
              <a:t>base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=&gt; Removal </a:t>
            </a:r>
            <a:r>
              <a:rPr lang="en-US" dirty="0">
                <a:solidFill>
                  <a:schemeClr val="tx1"/>
                </a:solidFill>
              </a:rPr>
              <a:t>pump </a:t>
            </a:r>
            <a:r>
              <a:rPr lang="en-US" dirty="0" smtClean="0">
                <a:solidFill>
                  <a:schemeClr val="tx1"/>
                </a:solidFill>
              </a:rPr>
              <a:t>head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=&gt; easy </a:t>
            </a:r>
            <a:r>
              <a:rPr lang="en-US" dirty="0">
                <a:solidFill>
                  <a:schemeClr val="tx1"/>
                </a:solidFill>
              </a:rPr>
              <a:t>to use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=&gt; easy filling &amp; </a:t>
            </a:r>
            <a:r>
              <a:rPr lang="en-US" dirty="0">
                <a:solidFill>
                  <a:schemeClr val="tx1"/>
                </a:solidFill>
              </a:rPr>
              <a:t>cleaning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754880" y="2146852"/>
            <a:ext cx="37609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257" y="418032"/>
            <a:ext cx="5670113" cy="530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14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141" y="406954"/>
            <a:ext cx="9291215" cy="507446"/>
          </a:xfrm>
        </p:spPr>
        <p:txBody>
          <a:bodyPr>
            <a:normAutofit fontScale="90000"/>
          </a:bodyPr>
          <a:lstStyle/>
          <a:p>
            <a:r>
              <a:rPr lang="en-US" sz="4500" dirty="0" smtClean="0"/>
              <a:t>BEST OFFER</a:t>
            </a:r>
            <a:endParaRPr lang="en-US" sz="4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819257"/>
              </p:ext>
            </p:extLst>
          </p:nvPr>
        </p:nvGraphicFramePr>
        <p:xfrm>
          <a:off x="389613" y="989867"/>
          <a:ext cx="11585051" cy="264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868">
                  <a:extLst>
                    <a:ext uri="{9D8B030D-6E8A-4147-A177-3AD203B41FA5}">
                      <a16:colId xmlns:a16="http://schemas.microsoft.com/office/drawing/2014/main" xmlns="" val="923888708"/>
                    </a:ext>
                  </a:extLst>
                </a:gridCol>
                <a:gridCol w="2744704">
                  <a:extLst>
                    <a:ext uri="{9D8B030D-6E8A-4147-A177-3AD203B41FA5}">
                      <a16:colId xmlns:a16="http://schemas.microsoft.com/office/drawing/2014/main" xmlns="" val="3135039196"/>
                    </a:ext>
                  </a:extLst>
                </a:gridCol>
                <a:gridCol w="2190493">
                  <a:extLst>
                    <a:ext uri="{9D8B030D-6E8A-4147-A177-3AD203B41FA5}">
                      <a16:colId xmlns:a16="http://schemas.microsoft.com/office/drawing/2014/main" xmlns="" val="1494752277"/>
                    </a:ext>
                  </a:extLst>
                </a:gridCol>
                <a:gridCol w="2190493">
                  <a:extLst>
                    <a:ext uri="{9D8B030D-6E8A-4147-A177-3AD203B41FA5}">
                      <a16:colId xmlns:a16="http://schemas.microsoft.com/office/drawing/2014/main" xmlns="" val="2847794783"/>
                    </a:ext>
                  </a:extLst>
                </a:gridCol>
                <a:gridCol w="2190493">
                  <a:extLst>
                    <a:ext uri="{9D8B030D-6E8A-4147-A177-3AD203B41FA5}">
                      <a16:colId xmlns:a16="http://schemas.microsoft.com/office/drawing/2014/main" xmlns="" val="1458668826"/>
                    </a:ext>
                  </a:extLst>
                </a:gridCol>
              </a:tblGrid>
              <a:tr h="7770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Capacity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(USD/pc) </a:t>
                      </a:r>
                    </a:p>
                    <a:p>
                      <a:pPr algn="ctr"/>
                      <a:r>
                        <a:rPr lang="en-US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(FOB- HAIPHONG PORT, VIETNAM-INCOTERMS 2020)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2771744"/>
                  </a:ext>
                </a:extLst>
              </a:tr>
              <a:tr h="44405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MOQ</a:t>
                      </a:r>
                      <a:r>
                        <a:rPr lang="en-US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x 40HC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MOQ</a:t>
                      </a:r>
                      <a:r>
                        <a:rPr lang="en-US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40HC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MOQ</a:t>
                      </a:r>
                      <a:r>
                        <a:rPr lang="en-US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en-U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40HC</a:t>
                      </a:r>
                      <a:endParaRPr 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69100589"/>
                  </a:ext>
                </a:extLst>
              </a:tr>
              <a:tr h="4440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 1045 ST1.E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liter (~33.8 us </a:t>
                      </a:r>
                      <a:r>
                        <a:rPr lang="en-US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fl.oz</a:t>
                      </a:r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29212678"/>
                  </a:ext>
                </a:extLst>
              </a:tr>
              <a:tr h="4483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 1945 ST1.E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 liters (~67.6 us </a:t>
                      </a:r>
                      <a:r>
                        <a:rPr lang="en-US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fl.oz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31223750"/>
                  </a:ext>
                </a:extLst>
              </a:tr>
              <a:tr h="530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 2545 ST1.E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 liters (~84.5 us </a:t>
                      </a:r>
                      <a:r>
                        <a:rPr lang="en-US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fl.oz</a:t>
                      </a:r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7955196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3224" y="3804628"/>
            <a:ext cx="9044592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Packing</a:t>
            </a:r>
            <a:r>
              <a:rPr lang="en-US" b="1" u="sng" dirty="0"/>
              <a:t>:</a:t>
            </a:r>
            <a:r>
              <a:rPr lang="en-US" dirty="0"/>
              <a:t> </a:t>
            </a:r>
            <a:r>
              <a:rPr lang="en-US" dirty="0" smtClean="0"/>
              <a:t>Rang Dong’s export standard (by carton)</a:t>
            </a:r>
          </a:p>
          <a:p>
            <a:endParaRPr lang="en-US" dirty="0"/>
          </a:p>
          <a:p>
            <a:r>
              <a:rPr lang="en-US" b="1" u="sng" dirty="0" smtClean="0"/>
              <a:t>Payment </a:t>
            </a:r>
            <a:r>
              <a:rPr lang="en-US" b="1" u="sng" dirty="0"/>
              <a:t>terms:</a:t>
            </a:r>
            <a:r>
              <a:rPr lang="x-none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+ By T/T (deposit 30</a:t>
            </a:r>
            <a:r>
              <a:rPr lang="en-US" dirty="0"/>
              <a:t>% </a:t>
            </a:r>
            <a:r>
              <a:rPr lang="en-US" dirty="0" smtClean="0"/>
              <a:t>and </a:t>
            </a:r>
            <a:r>
              <a:rPr lang="en-US" dirty="0"/>
              <a:t>the balance before loading the goods into the </a:t>
            </a:r>
            <a:r>
              <a:rPr lang="en-US" dirty="0" smtClean="0"/>
              <a:t>container)</a:t>
            </a:r>
          </a:p>
          <a:p>
            <a:r>
              <a:rPr lang="en-US" dirty="0"/>
              <a:t>+ </a:t>
            </a:r>
            <a:r>
              <a:rPr lang="en-US" dirty="0" smtClean="0"/>
              <a:t>Or by </a:t>
            </a:r>
            <a:r>
              <a:rPr lang="en-US" dirty="0"/>
              <a:t>Irrevocable L/C at sight 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b="1" u="sng" dirty="0" smtClean="0"/>
              <a:t>Validity</a:t>
            </a:r>
            <a:r>
              <a:rPr lang="en-US" b="1" u="sng" dirty="0"/>
              <a:t>:</a:t>
            </a:r>
            <a:r>
              <a:rPr lang="en-US" dirty="0"/>
              <a:t>  </a:t>
            </a:r>
            <a:r>
              <a:rPr lang="en-US" dirty="0" smtClean="0"/>
              <a:t>March 30, </a:t>
            </a:r>
            <a:r>
              <a:rPr lang="en-US" dirty="0"/>
              <a:t>2021. </a:t>
            </a:r>
          </a:p>
        </p:txBody>
      </p:sp>
    </p:spTree>
    <p:extLst>
      <p:ext uri="{BB962C8B-B14F-4D97-AF65-F5344CB8AC3E}">
        <p14:creationId xmlns:p14="http://schemas.microsoft.com/office/powerpoint/2010/main" val="6336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265" y="184035"/>
            <a:ext cx="10628156" cy="825782"/>
          </a:xfrm>
        </p:spPr>
        <p:txBody>
          <a:bodyPr>
            <a:normAutofit fontScale="90000"/>
          </a:bodyPr>
          <a:lstStyle/>
          <a:p>
            <a:r>
              <a:rPr lang="en-US" dirty="0"/>
              <a:t>RD 1045 </a:t>
            </a:r>
            <a:r>
              <a:rPr lang="en-US" dirty="0" smtClean="0"/>
              <a:t>ST1.E </a:t>
            </a:r>
            <a:r>
              <a:rPr lang="en-US" dirty="0"/>
              <a:t>-1L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96557"/>
              </p:ext>
            </p:extLst>
          </p:nvPr>
        </p:nvGraphicFramePr>
        <p:xfrm>
          <a:off x="659956" y="826934"/>
          <a:ext cx="11243146" cy="4548145"/>
        </p:xfrm>
        <a:graphic>
          <a:graphicData uri="http://schemas.openxmlformats.org/drawingml/2006/table">
            <a:tbl>
              <a:tblPr/>
              <a:tblGrid>
                <a:gridCol w="5621573">
                  <a:extLst>
                    <a:ext uri="{9D8B030D-6E8A-4147-A177-3AD203B41FA5}">
                      <a16:colId xmlns:a16="http://schemas.microsoft.com/office/drawing/2014/main" xmlns="" val="927061799"/>
                    </a:ext>
                  </a:extLst>
                </a:gridCol>
                <a:gridCol w="5621573">
                  <a:extLst>
                    <a:ext uri="{9D8B030D-6E8A-4147-A177-3AD203B41FA5}">
                      <a16:colId xmlns:a16="http://schemas.microsoft.com/office/drawing/2014/main" xmlns="" val="2133119700"/>
                    </a:ext>
                  </a:extLst>
                </a:gridCol>
              </a:tblGrid>
              <a:tr h="43601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Capacity.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 liter (~33.8 us </a:t>
                      </a:r>
                      <a:r>
                        <a:rPr lang="en-US" dirty="0" err="1">
                          <a:effectLst/>
                        </a:rPr>
                        <a:t>fl.oz</a:t>
                      </a:r>
                      <a:r>
                        <a:rPr lang="en-US" dirty="0">
                          <a:effectLst/>
                        </a:rPr>
                        <a:t>.)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2640117"/>
                  </a:ext>
                </a:extLst>
              </a:tr>
              <a:tr h="43601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Heat </a:t>
                      </a:r>
                      <a:r>
                        <a:rPr lang="en-US" dirty="0" smtClean="0">
                          <a:effectLst/>
                        </a:rPr>
                        <a:t>retention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≥78 ˚</a:t>
                      </a:r>
                      <a:r>
                        <a:rPr lang="en-US" dirty="0" smtClean="0">
                          <a:effectLst/>
                        </a:rPr>
                        <a:t>C after 6h.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3421920"/>
                  </a:ext>
                </a:extLst>
              </a:tr>
              <a:tr h="43601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Material.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Stainless Steel body, Glass refill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7201038"/>
                  </a:ext>
                </a:extLst>
              </a:tr>
              <a:tr h="43601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Gasket.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Silicone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4853015"/>
                  </a:ext>
                </a:extLst>
              </a:tr>
              <a:tr h="43601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Size (</a:t>
                      </a:r>
                      <a:r>
                        <a:rPr lang="en-US" dirty="0" err="1">
                          <a:effectLst/>
                        </a:rPr>
                        <a:t>ØxH</a:t>
                      </a:r>
                      <a:r>
                        <a:rPr lang="en-US" dirty="0">
                          <a:effectLst/>
                        </a:rPr>
                        <a:t>).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(152x296) mm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946659"/>
                  </a:ext>
                </a:extLst>
              </a:tr>
              <a:tr h="43601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Gross weight.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8.4 </a:t>
                      </a:r>
                      <a:r>
                        <a:rPr lang="en-US" dirty="0" err="1">
                          <a:effectLst/>
                        </a:rPr>
                        <a:t>kgs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8811467"/>
                  </a:ext>
                </a:extLst>
              </a:tr>
              <a:tr h="62401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Dimension of carton box (LxWxH).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(515x348x352) mm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1180386"/>
                  </a:ext>
                </a:extLst>
              </a:tr>
              <a:tr h="43601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Quantity / carton box.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6 pcs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8974901"/>
                  </a:ext>
                </a:extLst>
              </a:tr>
              <a:tr h="43601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Quantity cont 20 feet DC.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2.556 pcs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7108454"/>
                  </a:ext>
                </a:extLst>
              </a:tr>
              <a:tr h="43601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Quantity cont 40 feet HC.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6.192 pcs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3807271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63844" y="4908434"/>
            <a:ext cx="10628156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BS EN 12546-1:2000, LFGB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265" y="184035"/>
            <a:ext cx="9291215" cy="499778"/>
          </a:xfrm>
        </p:spPr>
        <p:txBody>
          <a:bodyPr>
            <a:normAutofit fontScale="90000"/>
          </a:bodyPr>
          <a:lstStyle/>
          <a:p>
            <a:r>
              <a:rPr lang="en-US" dirty="0"/>
              <a:t>RD 1945 </a:t>
            </a:r>
            <a:r>
              <a:rPr lang="en-US" dirty="0" smtClean="0"/>
              <a:t>ST1.E – 1.9L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97007"/>
              </p:ext>
            </p:extLst>
          </p:nvPr>
        </p:nvGraphicFramePr>
        <p:xfrm>
          <a:off x="811460" y="683813"/>
          <a:ext cx="10727872" cy="4705102"/>
        </p:xfrm>
        <a:graphic>
          <a:graphicData uri="http://schemas.openxmlformats.org/drawingml/2006/table">
            <a:tbl>
              <a:tblPr/>
              <a:tblGrid>
                <a:gridCol w="5363936">
                  <a:extLst>
                    <a:ext uri="{9D8B030D-6E8A-4147-A177-3AD203B41FA5}">
                      <a16:colId xmlns:a16="http://schemas.microsoft.com/office/drawing/2014/main" xmlns="" val="927061799"/>
                    </a:ext>
                  </a:extLst>
                </a:gridCol>
                <a:gridCol w="5363936">
                  <a:extLst>
                    <a:ext uri="{9D8B030D-6E8A-4147-A177-3AD203B41FA5}">
                      <a16:colId xmlns:a16="http://schemas.microsoft.com/office/drawing/2014/main" xmlns="" val="2133119700"/>
                    </a:ext>
                  </a:extLst>
                </a:gridCol>
              </a:tblGrid>
              <a:tr h="483102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Capacity.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1.9 </a:t>
                      </a:r>
                      <a:r>
                        <a:rPr lang="en-US" sz="1800" dirty="0">
                          <a:effectLst/>
                        </a:rPr>
                        <a:t>liters (~67.6 us </a:t>
                      </a:r>
                      <a:r>
                        <a:rPr lang="en-US" sz="1800" dirty="0" err="1">
                          <a:effectLst/>
                        </a:rPr>
                        <a:t>fl.oz</a:t>
                      </a:r>
                      <a:r>
                        <a:rPr lang="en-US" sz="1800" dirty="0">
                          <a:effectLst/>
                        </a:rPr>
                        <a:t>.)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2640117"/>
                  </a:ext>
                </a:extLst>
              </a:tr>
              <a:tr h="407507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Heat </a:t>
                      </a:r>
                      <a:r>
                        <a:rPr lang="en-US" sz="1800" dirty="0" smtClean="0">
                          <a:effectLst/>
                        </a:rPr>
                        <a:t>retention</a:t>
                      </a:r>
                      <a:endParaRPr lang="en-US" sz="1800" dirty="0">
                        <a:effectLst/>
                      </a:endParaRP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≥80 ˚</a:t>
                      </a:r>
                      <a:r>
                        <a:rPr lang="en-US" sz="1800" dirty="0" smtClean="0">
                          <a:effectLst/>
                        </a:rPr>
                        <a:t>C after </a:t>
                      </a:r>
                      <a:r>
                        <a:rPr lang="en-US" sz="1800" dirty="0" err="1" smtClean="0">
                          <a:effectLst/>
                        </a:rPr>
                        <a:t>6h</a:t>
                      </a:r>
                      <a:r>
                        <a:rPr lang="en-US" sz="1800" dirty="0" smtClean="0">
                          <a:effectLst/>
                        </a:rPr>
                        <a:t>.</a:t>
                      </a:r>
                      <a:endParaRPr lang="en-US" sz="1800" dirty="0">
                        <a:effectLst/>
                      </a:endParaRP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3421920"/>
                  </a:ext>
                </a:extLst>
              </a:tr>
              <a:tr h="351895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Material.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Stainless Steel body, Glass refill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7201038"/>
                  </a:ext>
                </a:extLst>
              </a:tr>
              <a:tr h="449650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Gasket.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Silicone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4853015"/>
                  </a:ext>
                </a:extLst>
              </a:tr>
              <a:tr h="463116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Size (</a:t>
                      </a:r>
                      <a:r>
                        <a:rPr lang="en-US" sz="1800" dirty="0" err="1">
                          <a:effectLst/>
                        </a:rPr>
                        <a:t>ØxH</a:t>
                      </a:r>
                      <a:r>
                        <a:rPr lang="en-US" sz="1800" dirty="0">
                          <a:effectLst/>
                        </a:rPr>
                        <a:t>).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(152x365) mm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946659"/>
                  </a:ext>
                </a:extLst>
              </a:tr>
              <a:tr h="408646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Gross weight.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10 </a:t>
                      </a:r>
                      <a:r>
                        <a:rPr lang="en-US" sz="1800" dirty="0" err="1">
                          <a:effectLst/>
                        </a:rPr>
                        <a:t>kgs</a:t>
                      </a:r>
                      <a:endParaRPr lang="en-US" sz="1800" dirty="0">
                        <a:effectLst/>
                      </a:endParaRP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8811467"/>
                  </a:ext>
                </a:extLst>
              </a:tr>
              <a:tr h="691880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Dimension of carton box (</a:t>
                      </a:r>
                      <a:r>
                        <a:rPr lang="en-US" sz="1800" dirty="0" smtClean="0">
                          <a:effectLst/>
                        </a:rPr>
                        <a:t>L x W x H</a:t>
                      </a:r>
                      <a:r>
                        <a:rPr lang="en-US" sz="1800" dirty="0">
                          <a:effectLst/>
                        </a:rPr>
                        <a:t>).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(515x348x415) mm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1180386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Quantity / carton box.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6 pcs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8974901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Quantity cont 20 feet DC.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2.130 </a:t>
                      </a:r>
                      <a:r>
                        <a:rPr lang="en-US" sz="1800" dirty="0">
                          <a:effectLst/>
                        </a:rPr>
                        <a:t>pcs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7108454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Quantity cont 40 feet HC.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5.130 pcs</a:t>
                      </a:r>
                    </a:p>
                  </a:txBody>
                  <a:tcPr marL="56391" marR="56391" marT="26316" marB="26316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3807271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253743" y="5303520"/>
            <a:ext cx="10628156" cy="749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BS EN 12546-1:2000, LFGB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7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265" y="184035"/>
            <a:ext cx="9291215" cy="499778"/>
          </a:xfrm>
        </p:spPr>
        <p:txBody>
          <a:bodyPr>
            <a:normAutofit fontScale="90000"/>
          </a:bodyPr>
          <a:lstStyle/>
          <a:p>
            <a:r>
              <a:rPr lang="en-US" dirty="0"/>
              <a:t>RD 2545 </a:t>
            </a:r>
            <a:r>
              <a:rPr lang="en-US" dirty="0" smtClean="0"/>
              <a:t>ST1.E </a:t>
            </a:r>
            <a:r>
              <a:rPr lang="en-US" dirty="0"/>
              <a:t>-2.5L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224308"/>
              </p:ext>
            </p:extLst>
          </p:nvPr>
        </p:nvGraphicFramePr>
        <p:xfrm>
          <a:off x="811460" y="683813"/>
          <a:ext cx="10727872" cy="4716427"/>
        </p:xfrm>
        <a:graphic>
          <a:graphicData uri="http://schemas.openxmlformats.org/drawingml/2006/table">
            <a:tbl>
              <a:tblPr/>
              <a:tblGrid>
                <a:gridCol w="5363936">
                  <a:extLst>
                    <a:ext uri="{9D8B030D-6E8A-4147-A177-3AD203B41FA5}">
                      <a16:colId xmlns:a16="http://schemas.microsoft.com/office/drawing/2014/main" xmlns="" val="927061799"/>
                    </a:ext>
                  </a:extLst>
                </a:gridCol>
                <a:gridCol w="5363936">
                  <a:extLst>
                    <a:ext uri="{9D8B030D-6E8A-4147-A177-3AD203B41FA5}">
                      <a16:colId xmlns:a16="http://schemas.microsoft.com/office/drawing/2014/main" xmlns="" val="2133119700"/>
                    </a:ext>
                  </a:extLst>
                </a:gridCol>
              </a:tblGrid>
              <a:tr h="483102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Capacity.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2.5 liters (~84.5 us </a:t>
                      </a:r>
                      <a:r>
                        <a:rPr lang="en-US" dirty="0" err="1">
                          <a:effectLst/>
                        </a:rPr>
                        <a:t>fl.oz</a:t>
                      </a:r>
                      <a:r>
                        <a:rPr lang="en-US" dirty="0">
                          <a:effectLst/>
                        </a:rPr>
                        <a:t>.)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2640117"/>
                  </a:ext>
                </a:extLst>
              </a:tr>
              <a:tr h="407507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Heat </a:t>
                      </a:r>
                      <a:r>
                        <a:rPr lang="en-US" dirty="0" smtClean="0">
                          <a:effectLst/>
                        </a:rPr>
                        <a:t>retention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≥80 ˚</a:t>
                      </a:r>
                      <a:r>
                        <a:rPr lang="en-US" dirty="0" smtClean="0">
                          <a:effectLst/>
                        </a:rPr>
                        <a:t>C after </a:t>
                      </a:r>
                      <a:r>
                        <a:rPr lang="en-US" dirty="0" err="1" smtClean="0">
                          <a:effectLst/>
                        </a:rPr>
                        <a:t>6h</a:t>
                      </a:r>
                      <a:r>
                        <a:rPr lang="en-US" dirty="0" smtClean="0">
                          <a:effectLst/>
                        </a:rPr>
                        <a:t>.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3421920"/>
                  </a:ext>
                </a:extLst>
              </a:tr>
              <a:tr h="35189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Material.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Stainless Steel body, Glass refill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7201038"/>
                  </a:ext>
                </a:extLst>
              </a:tr>
              <a:tr h="44965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Gasket.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Silicone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4853015"/>
                  </a:ext>
                </a:extLst>
              </a:tr>
              <a:tr h="463116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Size (ØxH).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(152x408) mm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946659"/>
                  </a:ext>
                </a:extLst>
              </a:tr>
              <a:tr h="408646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Gross weight.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10.8 kgs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8811467"/>
                  </a:ext>
                </a:extLst>
              </a:tr>
              <a:tr h="69188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Dimension of carton box (LxWxH).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(515x348x455) mm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1180386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Quantity / carton box.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 pcs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8974901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Quantity cont 20 feet DC.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2.130 pcs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7108454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Quantity </a:t>
                      </a:r>
                      <a:r>
                        <a:rPr lang="en-US" dirty="0" err="1">
                          <a:effectLst/>
                        </a:rPr>
                        <a:t>cont</a:t>
                      </a:r>
                      <a:r>
                        <a:rPr lang="en-US" dirty="0">
                          <a:effectLst/>
                        </a:rPr>
                        <a:t> 40 feet HC.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4.830 pcs</a:t>
                      </a:r>
                    </a:p>
                  </a:txBody>
                  <a:tcPr marL="95250" marR="95250" marT="44450" marB="44450" anchor="ctr">
                    <a:lnL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3807271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253743" y="5303520"/>
            <a:ext cx="10628156" cy="749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BS EN 12546-1:2000, LFGB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3800" y="917612"/>
            <a:ext cx="9291215" cy="706688"/>
          </a:xfrm>
        </p:spPr>
        <p:txBody>
          <a:bodyPr>
            <a:noAutofit/>
          </a:bodyPr>
          <a:lstStyle/>
          <a:p>
            <a:r>
              <a:rPr lang="en-US" sz="4800" dirty="0" smtClean="0"/>
              <a:t>CONTACT</a:t>
            </a:r>
            <a:br>
              <a:rPr lang="en-US" sz="4800" dirty="0" smtClean="0"/>
            </a:b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406842"/>
              </p:ext>
            </p:extLst>
          </p:nvPr>
        </p:nvGraphicFramePr>
        <p:xfrm>
          <a:off x="1436913" y="1725505"/>
          <a:ext cx="10082893" cy="2110740"/>
        </p:xfrm>
        <a:graphic>
          <a:graphicData uri="http://schemas.openxmlformats.org/drawingml/2006/table">
            <a:tbl>
              <a:tblPr/>
              <a:tblGrid>
                <a:gridCol w="4220487">
                  <a:extLst>
                    <a:ext uri="{9D8B030D-6E8A-4147-A177-3AD203B41FA5}">
                      <a16:colId xmlns:a16="http://schemas.microsoft.com/office/drawing/2014/main" xmlns="" val="1708799508"/>
                    </a:ext>
                  </a:extLst>
                </a:gridCol>
                <a:gridCol w="5862406">
                  <a:extLst>
                    <a:ext uri="{9D8B030D-6E8A-4147-A177-3AD203B41FA5}">
                      <a16:colId xmlns:a16="http://schemas.microsoft.com/office/drawing/2014/main" xmlns="" val="2013958238"/>
                    </a:ext>
                  </a:extLst>
                </a:gridCol>
              </a:tblGrid>
              <a:tr h="1943099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Roboto"/>
                        </a:rPr>
                        <a:t>Pham </a:t>
                      </a:r>
                      <a:r>
                        <a:rPr lang="en-US" sz="1800" dirty="0" err="1">
                          <a:effectLst/>
                          <a:latin typeface="Roboto"/>
                        </a:rPr>
                        <a:t>Duc</a:t>
                      </a:r>
                      <a:r>
                        <a:rPr lang="en-US" sz="1800" dirty="0">
                          <a:effectLst/>
                          <a:latin typeface="Roboto"/>
                        </a:rPr>
                        <a:t> Tuan (</a:t>
                      </a:r>
                      <a:r>
                        <a:rPr lang="en-US" sz="1800" dirty="0" err="1">
                          <a:effectLst/>
                          <a:latin typeface="Roboto"/>
                        </a:rPr>
                        <a:t>Mr</a:t>
                      </a:r>
                      <a:r>
                        <a:rPr lang="en-US" sz="1800" dirty="0">
                          <a:effectLst/>
                          <a:latin typeface="Roboto"/>
                        </a:rPr>
                        <a:t>)</a:t>
                      </a:r>
                    </a:p>
                    <a:p>
                      <a:r>
                        <a:rPr lang="en-US" sz="1800" dirty="0">
                          <a:effectLst/>
                          <a:latin typeface="Roboto"/>
                        </a:rPr>
                        <a:t>Team Leader / Export Department</a:t>
                      </a:r>
                    </a:p>
                    <a:p>
                      <a:r>
                        <a:rPr lang="en-US" sz="800" b="1" dirty="0">
                          <a:effectLst/>
                          <a:latin typeface="Roboto"/>
                        </a:rPr>
                        <a:t> </a:t>
                      </a:r>
                      <a:endParaRPr lang="en-US" sz="1800" dirty="0">
                        <a:effectLst/>
                        <a:latin typeface="Roboto"/>
                      </a:endParaRPr>
                    </a:p>
                    <a:p>
                      <a:r>
                        <a:rPr lang="en-US" sz="1800" b="1" dirty="0">
                          <a:effectLst/>
                          <a:latin typeface="Roboto"/>
                        </a:rPr>
                        <a:t>RANG DONG LIGHT SOURCE AND VACUUM FLASK JSC</a:t>
                      </a:r>
                      <a:endParaRPr lang="en-US" sz="1800" dirty="0">
                        <a:effectLst/>
                        <a:latin typeface="Roboto"/>
                      </a:endParaRPr>
                    </a:p>
                    <a:p>
                      <a:r>
                        <a:rPr lang="en-US" sz="1800" dirty="0">
                          <a:effectLst/>
                          <a:latin typeface="Roboto"/>
                        </a:rPr>
                        <a:t/>
                      </a:r>
                      <a:br>
                        <a:rPr lang="en-US" sz="1800" dirty="0">
                          <a:effectLst/>
                          <a:latin typeface="Roboto"/>
                        </a:rPr>
                      </a:br>
                      <a:endParaRPr lang="en-US" sz="1800" dirty="0">
                        <a:effectLst/>
                        <a:latin typeface="Roboto"/>
                      </a:endParaRPr>
                    </a:p>
                  </a:txBody>
                  <a:tcPr marL="67201" marR="67201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rgbClr val="262626"/>
                          </a:solidFill>
                          <a:effectLst/>
                          <a:latin typeface="Roboto"/>
                        </a:rPr>
                        <a:t> 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87-89 Ha 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Dinh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Str., 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Thanh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Xuan Dist., Hanoi, Vietnam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800" b="0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 Email: tuan.pham@rangdong.com.vn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endParaRPr lang="en-US" sz="1800" u="none" dirty="0" smtClean="0">
                        <a:solidFill>
                          <a:schemeClr val="tx1"/>
                        </a:solidFill>
                        <a:effectLst/>
                        <a:latin typeface="Roboto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Tel</a:t>
                      </a:r>
                      <a:r>
                        <a:rPr lang="en-US" sz="1800" u="none" baseline="0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+84 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24 3 858 4310 / Ext. 104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Cell.</a:t>
                      </a:r>
                      <a:r>
                        <a:rPr lang="en-US" sz="1800" u="none" baseline="0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</a:t>
                      </a: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+84 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912 954 289 (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Whatsapp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/Viber/</a:t>
                      </a:r>
                      <a:r>
                        <a:rPr lang="en-US" sz="1800" u="none" dirty="0" err="1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Zalo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)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</a:t>
                      </a:r>
                      <a:r>
                        <a:rPr lang="en-US" sz="1800" u="none" dirty="0" err="1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Wechat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+84 983 954 289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Skype: </a:t>
                      </a:r>
                      <a:r>
                        <a:rPr lang="en-US" sz="1800" u="none" dirty="0" err="1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targetvalue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/>
                      </a:r>
                      <a:b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</a:b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Web:</a:t>
                      </a:r>
                      <a:r>
                        <a:rPr lang="en-US" sz="1800" u="none" baseline="0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 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</a:rPr>
                        <a:t> 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  <a:effectLst/>
                          <a:latin typeface="Roboto"/>
                          <a:hlinkClick r:id="rId3"/>
                        </a:rPr>
                        <a:t>http://vacuumflask.rangdong.com.vn</a:t>
                      </a:r>
                      <a:r>
                        <a:rPr lang="en-US" sz="1800" u="none" dirty="0" smtClean="0">
                          <a:solidFill>
                            <a:schemeClr val="tx1"/>
                          </a:solidFill>
                          <a:effectLst/>
                          <a:latin typeface="Roboto"/>
                          <a:hlinkClick r:id="rId3"/>
                        </a:rPr>
                        <a:t>/</a:t>
                      </a:r>
                      <a:r>
                        <a:rPr lang="en-US" sz="1800" u="none" dirty="0">
                          <a:effectLst/>
                          <a:latin typeface="Arial" panose="020B0604020202020204" pitchFamily="34" charset="0"/>
                        </a:rPr>
                        <a:t>  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</a:t>
                      </a:r>
                      <a:endParaRPr lang="en-US" sz="1800" dirty="0">
                        <a:effectLst/>
                        <a:latin typeface="Roboto"/>
                      </a:endParaRPr>
                    </a:p>
                  </a:txBody>
                  <a:tcPr marL="67201" marR="67201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1218231"/>
                  </a:ext>
                </a:extLst>
              </a:tr>
            </a:tbl>
          </a:graphicData>
        </a:graphic>
      </p:graphicFrame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3258231" y="1658035"/>
            <a:ext cx="186021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2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224</TotalTime>
  <Words>385</Words>
  <Application>Microsoft Office PowerPoint</Application>
  <PresentationFormat>Custom</PresentationFormat>
  <Paragraphs>118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Gallery</vt:lpstr>
      <vt:lpstr>BEST OFFER New vacuum flask</vt:lpstr>
      <vt:lpstr>PowerPoint Presentation</vt:lpstr>
      <vt:lpstr>   Ideal for enjoying hot or cold beverages  Perfect companion for picnic or any outside event  Suitable for living rooms, meeting rooms, hotels, restaurants and offices, etc. </vt:lpstr>
      <vt:lpstr>NEW design  MODEL RD 1045 ST1.E-1L RD 1945 ST1.E-1.9L RD 2545 ST1.E-2.5L  =&gt; UNIQUE PUMP =&gt; Swivel base  =&gt; Removal pump head =&gt; easy to use  =&gt; easy filling &amp; cleaning</vt:lpstr>
      <vt:lpstr>BEST OFFER</vt:lpstr>
      <vt:lpstr>RD 1045 ST1.E -1L </vt:lpstr>
      <vt:lpstr>RD 1945 ST1.E – 1.9L</vt:lpstr>
      <vt:lpstr>RD 2545 ST1.E -2.5L</vt:lpstr>
      <vt:lpstr>CONTACT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vacuum flask</dc:title>
  <dc:creator>Tuan Pham</dc:creator>
  <cp:lastModifiedBy>DOAN PHAN TAN</cp:lastModifiedBy>
  <cp:revision>62</cp:revision>
  <dcterms:created xsi:type="dcterms:W3CDTF">2021-01-22T06:39:57Z</dcterms:created>
  <dcterms:modified xsi:type="dcterms:W3CDTF">2021-02-06T15:32:49Z</dcterms:modified>
</cp:coreProperties>
</file>