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735763" cy="9866313"/>
  <p:embeddedFontLst>
    <p:embeddedFont>
      <p:font typeface="Tahoma" pitchFamily="34" charset="0"/>
      <p:regular r:id="rId19"/>
      <p:bold r:id="rId20"/>
    </p:embeddedFont>
    <p:embeddedFont>
      <p:font typeface="Calibri"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22">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zNcKJv65Nee3NR/85J40cRKLfH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362631E-7362-43ED-BA21-A18B33AB7A8D}">
  <a:tblStyle styleId="{3362631E-7362-43ED-BA21-A18B33AB7A8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492E988-F3D9-4F2E-BB77-899116F6EDB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9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420" cy="492641"/>
          </a:xfrm>
          <a:prstGeom prst="rect">
            <a:avLst/>
          </a:prstGeom>
          <a:noFill/>
          <a:ln>
            <a:noFill/>
          </a:ln>
        </p:spPr>
        <p:txBody>
          <a:bodyPr spcFirstLastPara="1" wrap="square" lIns="92725" tIns="46350" rIns="92725" bIns="46350"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17343" y="0"/>
            <a:ext cx="2918420" cy="492641"/>
          </a:xfrm>
          <a:prstGeom prst="rect">
            <a:avLst/>
          </a:prstGeom>
          <a:noFill/>
          <a:ln>
            <a:noFill/>
          </a:ln>
        </p:spPr>
        <p:txBody>
          <a:bodyPr spcFirstLastPara="1" wrap="square" lIns="92725" tIns="46350" rIns="92725" bIns="46350"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7384" y="4686837"/>
            <a:ext cx="4940996" cy="4438829"/>
          </a:xfrm>
          <a:prstGeom prst="rect">
            <a:avLst/>
          </a:prstGeom>
          <a:noFill/>
          <a:ln>
            <a:noFill/>
          </a:ln>
        </p:spPr>
        <p:txBody>
          <a:bodyPr spcFirstLastPara="1" wrap="square" lIns="92725" tIns="46350" rIns="92725" bIns="4635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ahoma"/>
                <a:ea typeface="Tahoma"/>
                <a:cs typeface="Tahoma"/>
                <a:sym typeface="Tahoma"/>
              </a:defRPr>
            </a:lvl1pPr>
            <a:lvl2pPr marL="914400" marR="0" lvl="1" indent="-228600" algn="l" rtl="0">
              <a:spcBef>
                <a:spcPts val="360"/>
              </a:spcBef>
              <a:spcAft>
                <a:spcPts val="0"/>
              </a:spcAft>
              <a:buSzPts val="1400"/>
              <a:buNone/>
              <a:defRPr sz="1200" b="0" i="0" u="none" strike="noStrike" cap="none">
                <a:solidFill>
                  <a:schemeClr val="dk1"/>
                </a:solidFill>
                <a:latin typeface="Tahoma"/>
                <a:ea typeface="Tahoma"/>
                <a:cs typeface="Tahoma"/>
                <a:sym typeface="Tahoma"/>
              </a:defRPr>
            </a:lvl2pPr>
            <a:lvl3pPr marL="1371600" marR="0" lvl="2" indent="-228600" algn="l" rtl="0">
              <a:spcBef>
                <a:spcPts val="360"/>
              </a:spcBef>
              <a:spcAft>
                <a:spcPts val="0"/>
              </a:spcAft>
              <a:buSzPts val="1400"/>
              <a:buNone/>
              <a:defRPr sz="1200" b="0" i="0" u="none" strike="noStrike" cap="none">
                <a:solidFill>
                  <a:schemeClr val="dk1"/>
                </a:solidFill>
                <a:latin typeface="Tahoma"/>
                <a:ea typeface="Tahoma"/>
                <a:cs typeface="Tahoma"/>
                <a:sym typeface="Tahoma"/>
              </a:defRPr>
            </a:lvl3pPr>
            <a:lvl4pPr marL="1828800" marR="0" lvl="3" indent="-228600" algn="l" rtl="0">
              <a:spcBef>
                <a:spcPts val="360"/>
              </a:spcBef>
              <a:spcAft>
                <a:spcPts val="0"/>
              </a:spcAft>
              <a:buSzPts val="1400"/>
              <a:buNone/>
              <a:defRPr sz="1200" b="0" i="0" u="none" strike="noStrike" cap="none">
                <a:solidFill>
                  <a:schemeClr val="dk1"/>
                </a:solidFill>
                <a:latin typeface="Tahoma"/>
                <a:ea typeface="Tahoma"/>
                <a:cs typeface="Tahoma"/>
                <a:sym typeface="Tahoma"/>
              </a:defRPr>
            </a:lvl4pPr>
            <a:lvl5pPr marL="2286000" marR="0" lvl="4" indent="-228600" algn="l" rtl="0">
              <a:spcBef>
                <a:spcPts val="360"/>
              </a:spcBef>
              <a:spcAft>
                <a:spcPts val="0"/>
              </a:spcAft>
              <a:buSzPts val="1400"/>
              <a:buNone/>
              <a:defRPr sz="1200" b="0" i="0" u="none" strike="noStrike" cap="none">
                <a:solidFill>
                  <a:schemeClr val="dk1"/>
                </a:solidFill>
                <a:latin typeface="Tahoma"/>
                <a:ea typeface="Tahoma"/>
                <a:cs typeface="Tahoma"/>
                <a:sym typeface="Tahoma"/>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3672"/>
            <a:ext cx="2918420" cy="492641"/>
          </a:xfrm>
          <a:prstGeom prst="rect">
            <a:avLst/>
          </a:prstGeom>
          <a:noFill/>
          <a:ln>
            <a:noFill/>
          </a:ln>
        </p:spPr>
        <p:txBody>
          <a:bodyPr spcFirstLastPara="1" wrap="square" lIns="92725" tIns="46350" rIns="92725" bIns="46350"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17343" y="9373672"/>
            <a:ext cx="2918420" cy="492641"/>
          </a:xfrm>
          <a:prstGeom prst="rect">
            <a:avLst/>
          </a:prstGeom>
          <a:noFill/>
          <a:ln>
            <a:noFill/>
          </a:ln>
        </p:spPr>
        <p:txBody>
          <a:bodyPr spcFirstLastPara="1" wrap="square" lIns="92725" tIns="46350" rIns="92725" bIns="463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326486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7" name="Google Shape;87;p1:notes"/>
          <p:cNvSpPr txBox="1">
            <a:spLocks noGrp="1"/>
          </p:cNvSpPr>
          <p:nvPr>
            <p:ph type="body" idx="1"/>
          </p:nvPr>
        </p:nvSpPr>
        <p:spPr>
          <a:xfrm>
            <a:off x="897384" y="4686837"/>
            <a:ext cx="4940996" cy="4438829"/>
          </a:xfrm>
          <a:prstGeom prst="rect">
            <a:avLst/>
          </a:prstGeom>
          <a:noFill/>
          <a:ln>
            <a:noFill/>
          </a:ln>
        </p:spPr>
        <p:txBody>
          <a:bodyPr spcFirstLastPara="1" wrap="square" lIns="92725" tIns="46350" rIns="92725" bIns="4635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17343" y="9373672"/>
            <a:ext cx="2918420" cy="492641"/>
          </a:xfrm>
          <a:prstGeom prst="rect">
            <a:avLst/>
          </a:prstGeom>
          <a:noFill/>
          <a:ln>
            <a:noFill/>
          </a:ln>
        </p:spPr>
        <p:txBody>
          <a:bodyPr spcFirstLastPara="1" wrap="square" lIns="92725" tIns="46350" rIns="92725" bIns="4635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0:notes"/>
          <p:cNvSpPr txBox="1">
            <a:spLocks noGrp="1"/>
          </p:cNvSpPr>
          <p:nvPr>
            <p:ph type="body" idx="1"/>
          </p:nvPr>
        </p:nvSpPr>
        <p:spPr>
          <a:xfrm>
            <a:off x="897384" y="4686837"/>
            <a:ext cx="4940996" cy="4438829"/>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354" name="Google Shape;354;p10: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1:notes"/>
          <p:cNvSpPr txBox="1">
            <a:spLocks noGrp="1"/>
          </p:cNvSpPr>
          <p:nvPr>
            <p:ph type="body" idx="1"/>
          </p:nvPr>
        </p:nvSpPr>
        <p:spPr>
          <a:xfrm>
            <a:off x="897384" y="4686837"/>
            <a:ext cx="4940996" cy="4438829"/>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377" name="Google Shape;377;p11: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2:notes"/>
          <p:cNvSpPr txBox="1">
            <a:spLocks noGrp="1"/>
          </p:cNvSpPr>
          <p:nvPr>
            <p:ph type="body" idx="1"/>
          </p:nvPr>
        </p:nvSpPr>
        <p:spPr>
          <a:xfrm>
            <a:off x="897384" y="4686837"/>
            <a:ext cx="4940996" cy="4438829"/>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404" name="Google Shape;404;p12: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3:notes"/>
          <p:cNvSpPr txBox="1">
            <a:spLocks noGrp="1"/>
          </p:cNvSpPr>
          <p:nvPr>
            <p:ph type="body" idx="1"/>
          </p:nvPr>
        </p:nvSpPr>
        <p:spPr>
          <a:xfrm>
            <a:off x="897384" y="4686837"/>
            <a:ext cx="4940996" cy="4438829"/>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428" name="Google Shape;428;p13: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4:notes"/>
          <p:cNvSpPr txBox="1">
            <a:spLocks noGrp="1"/>
          </p:cNvSpPr>
          <p:nvPr>
            <p:ph type="body" idx="1"/>
          </p:nvPr>
        </p:nvSpPr>
        <p:spPr>
          <a:xfrm>
            <a:off x="897384" y="4686837"/>
            <a:ext cx="4940996" cy="4438829"/>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455" name="Google Shape;455;p14: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5:notes"/>
          <p:cNvSpPr txBox="1">
            <a:spLocks noGrp="1"/>
          </p:cNvSpPr>
          <p:nvPr>
            <p:ph type="body" idx="1"/>
          </p:nvPr>
        </p:nvSpPr>
        <p:spPr>
          <a:xfrm>
            <a:off x="897384" y="4686837"/>
            <a:ext cx="4940996" cy="4438829"/>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482" name="Google Shape;482;p15: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6: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2" name="Google Shape;512;p16:notes"/>
          <p:cNvSpPr txBox="1">
            <a:spLocks noGrp="1"/>
          </p:cNvSpPr>
          <p:nvPr>
            <p:ph type="body" idx="1"/>
          </p:nvPr>
        </p:nvSpPr>
        <p:spPr>
          <a:xfrm>
            <a:off x="897384" y="4686837"/>
            <a:ext cx="4940996" cy="4438829"/>
          </a:xfrm>
          <a:prstGeom prst="rect">
            <a:avLst/>
          </a:prstGeom>
          <a:noFill/>
          <a:ln>
            <a:noFill/>
          </a:ln>
        </p:spPr>
        <p:txBody>
          <a:bodyPr spcFirstLastPara="1" wrap="square" lIns="92725" tIns="46350" rIns="92725" bIns="46350" anchor="t" anchorCtr="0">
            <a:noAutofit/>
          </a:bodyPr>
          <a:lstStyle/>
          <a:p>
            <a:pPr marL="0" lvl="0" indent="0" algn="l" rtl="0">
              <a:spcBef>
                <a:spcPts val="0"/>
              </a:spcBef>
              <a:spcAft>
                <a:spcPts val="0"/>
              </a:spcAft>
              <a:buNone/>
            </a:pPr>
            <a:endParaRPr/>
          </a:p>
        </p:txBody>
      </p:sp>
      <p:sp>
        <p:nvSpPr>
          <p:cNvPr id="513" name="Google Shape;513;p16:notes"/>
          <p:cNvSpPr txBox="1">
            <a:spLocks noGrp="1"/>
          </p:cNvSpPr>
          <p:nvPr>
            <p:ph type="sldNum" idx="12"/>
          </p:nvPr>
        </p:nvSpPr>
        <p:spPr>
          <a:xfrm>
            <a:off x="3817343" y="9373672"/>
            <a:ext cx="2918420" cy="492641"/>
          </a:xfrm>
          <a:prstGeom prst="rect">
            <a:avLst/>
          </a:prstGeom>
          <a:noFill/>
          <a:ln>
            <a:noFill/>
          </a:ln>
        </p:spPr>
        <p:txBody>
          <a:bodyPr spcFirstLastPara="1" wrap="square" lIns="92725" tIns="46350" rIns="92725" bIns="4635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897384" y="4686837"/>
            <a:ext cx="4940996" cy="4438829"/>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104" name="Google Shape;104;p2: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897384" y="4686837"/>
            <a:ext cx="4940996" cy="4438829"/>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122" name="Google Shape;122;p3: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txBox="1">
            <a:spLocks noGrp="1"/>
          </p:cNvSpPr>
          <p:nvPr>
            <p:ph type="body" idx="1"/>
          </p:nvPr>
        </p:nvSpPr>
        <p:spPr>
          <a:xfrm>
            <a:off x="897384" y="4686837"/>
            <a:ext cx="4940996" cy="4438829"/>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145" name="Google Shape;145;p4: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897384" y="4686837"/>
            <a:ext cx="4940996" cy="4438829"/>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176" name="Google Shape;176;p5: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897384" y="4686837"/>
            <a:ext cx="4940996" cy="4438829"/>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206" name="Google Shape;206;p6: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7:notes"/>
          <p:cNvSpPr txBox="1">
            <a:spLocks noGrp="1"/>
          </p:cNvSpPr>
          <p:nvPr>
            <p:ph type="body" idx="1"/>
          </p:nvPr>
        </p:nvSpPr>
        <p:spPr>
          <a:xfrm>
            <a:off x="897384" y="4686837"/>
            <a:ext cx="4940996" cy="4438829"/>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244" name="Google Shape;244;p7: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8:notes"/>
          <p:cNvSpPr txBox="1">
            <a:spLocks noGrp="1"/>
          </p:cNvSpPr>
          <p:nvPr>
            <p:ph type="body" idx="1"/>
          </p:nvPr>
        </p:nvSpPr>
        <p:spPr>
          <a:xfrm>
            <a:off x="897384" y="4686837"/>
            <a:ext cx="4940996" cy="4438829"/>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292" name="Google Shape;292;p8: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9:notes"/>
          <p:cNvSpPr txBox="1">
            <a:spLocks noGrp="1"/>
          </p:cNvSpPr>
          <p:nvPr>
            <p:ph type="body" idx="1"/>
          </p:nvPr>
        </p:nvSpPr>
        <p:spPr>
          <a:xfrm>
            <a:off x="897384" y="4686837"/>
            <a:ext cx="4940996" cy="4438829"/>
          </a:xfrm>
          <a:prstGeom prst="rect">
            <a:avLst/>
          </a:prstGeom>
        </p:spPr>
        <p:txBody>
          <a:bodyPr spcFirstLastPara="1" wrap="square" lIns="92725" tIns="46350" rIns="92725" bIns="46350" anchor="t" anchorCtr="0">
            <a:noAutofit/>
          </a:bodyPr>
          <a:lstStyle/>
          <a:p>
            <a:pPr marL="0" lvl="0" indent="0" algn="l" rtl="0">
              <a:spcBef>
                <a:spcPts val="360"/>
              </a:spcBef>
              <a:spcAft>
                <a:spcPts val="0"/>
              </a:spcAft>
              <a:buNone/>
            </a:pPr>
            <a:endParaRPr/>
          </a:p>
        </p:txBody>
      </p:sp>
      <p:sp>
        <p:nvSpPr>
          <p:cNvPr id="325" name="Google Shape;325;p9: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19" descr="csk_biorep_page1IMAGE"/>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 name="Google Shape;3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2" name="Google Shape;62;p2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7.png"/><Relationship Id="rId7" Type="http://schemas.openxmlformats.org/officeDocument/2006/relationships/image" Target="../media/image27.png"/><Relationship Id="rId12"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12.png"/><Relationship Id="rId5" Type="http://schemas.openxmlformats.org/officeDocument/2006/relationships/image" Target="../media/image39.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1.png"/><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59.png"/><Relationship Id="rId5" Type="http://schemas.openxmlformats.org/officeDocument/2006/relationships/image" Target="../media/image26.png"/><Relationship Id="rId10" Type="http://schemas.openxmlformats.org/officeDocument/2006/relationships/image" Target="../media/image12.png"/><Relationship Id="rId4" Type="http://schemas.openxmlformats.org/officeDocument/2006/relationships/image" Target="../media/image39.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62.png"/><Relationship Id="rId5" Type="http://schemas.openxmlformats.org/officeDocument/2006/relationships/image" Target="../media/image26.png"/><Relationship Id="rId10" Type="http://schemas.openxmlformats.org/officeDocument/2006/relationships/image" Target="../media/image12.png"/><Relationship Id="rId4" Type="http://schemas.openxmlformats.org/officeDocument/2006/relationships/image" Target="../media/image39.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66.png"/><Relationship Id="rId3" Type="http://schemas.openxmlformats.org/officeDocument/2006/relationships/image" Target="../media/image12.png"/><Relationship Id="rId7" Type="http://schemas.openxmlformats.org/officeDocument/2006/relationships/image" Target="../media/image26.png"/><Relationship Id="rId12"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64.png"/><Relationship Id="rId9" Type="http://schemas.openxmlformats.org/officeDocument/2006/relationships/image" Target="../media/image28.png"/><Relationship Id="rId14"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66.png"/><Relationship Id="rId3" Type="http://schemas.openxmlformats.org/officeDocument/2006/relationships/image" Target="../media/image12.png"/><Relationship Id="rId7" Type="http://schemas.openxmlformats.org/officeDocument/2006/relationships/image" Target="../media/image26.png"/><Relationship Id="rId12"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64.png"/><Relationship Id="rId9" Type="http://schemas.openxmlformats.org/officeDocument/2006/relationships/image" Target="../media/image28.png"/><Relationship Id="rId14" Type="http://schemas.openxmlformats.org/officeDocument/2006/relationships/image" Target="../media/image67.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70.png"/><Relationship Id="rId3" Type="http://schemas.openxmlformats.org/officeDocument/2006/relationships/image" Target="../media/image12.png"/><Relationship Id="rId7" Type="http://schemas.openxmlformats.org/officeDocument/2006/relationships/image" Target="../media/image27.png"/><Relationship Id="rId12"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68.png"/><Relationship Id="rId5" Type="http://schemas.openxmlformats.org/officeDocument/2006/relationships/image" Target="../media/image39.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 Id="rId14" Type="http://schemas.openxmlformats.org/officeDocument/2006/relationships/image" Target="../media/image71.png"/></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6.png"/><Relationship Id="rId3" Type="http://schemas.openxmlformats.org/officeDocument/2006/relationships/image" Target="../media/image34.png"/><Relationship Id="rId7" Type="http://schemas.openxmlformats.org/officeDocument/2006/relationships/image" Target="../media/image37.png"/><Relationship Id="rId12" Type="http://schemas.openxmlformats.org/officeDocument/2006/relationships/image" Target="../media/image39.png"/><Relationship Id="rId17" Type="http://schemas.openxmlformats.org/officeDocument/2006/relationships/image" Target="../media/image30.png"/><Relationship Id="rId2" Type="http://schemas.openxmlformats.org/officeDocument/2006/relationships/notesSlide" Target="../notesSlides/notesSlide5.xml"/><Relationship Id="rId16"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25.png"/><Relationship Id="rId5" Type="http://schemas.openxmlformats.org/officeDocument/2006/relationships/image" Target="../media/image12.png"/><Relationship Id="rId15" Type="http://schemas.openxmlformats.org/officeDocument/2006/relationships/image" Target="../media/image28.pn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7.pn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4.png"/><Relationship Id="rId3" Type="http://schemas.openxmlformats.org/officeDocument/2006/relationships/image" Target="../media/image12.png"/><Relationship Id="rId7" Type="http://schemas.openxmlformats.org/officeDocument/2006/relationships/image" Target="../media/image43.png"/><Relationship Id="rId12" Type="http://schemas.openxmlformats.org/officeDocument/2006/relationships/image" Target="../media/image28.png"/><Relationship Id="rId2" Type="http://schemas.openxmlformats.org/officeDocument/2006/relationships/notesSlide" Target="../notesSlides/notesSlide6.xml"/><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27.png"/><Relationship Id="rId5" Type="http://schemas.openxmlformats.org/officeDocument/2006/relationships/image" Target="../media/image41.png"/><Relationship Id="rId1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image" Target="../media/image40.png"/><Relationship Id="rId9" Type="http://schemas.openxmlformats.org/officeDocument/2006/relationships/image" Target="../media/image25.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47.png"/><Relationship Id="rId12"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25.png"/><Relationship Id="rId5" Type="http://schemas.openxmlformats.org/officeDocument/2006/relationships/image" Target="../media/image45.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34.png"/><Relationship Id="rId9" Type="http://schemas.openxmlformats.org/officeDocument/2006/relationships/image" Target="../media/image40.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0.png"/><Relationship Id="rId3" Type="http://schemas.openxmlformats.org/officeDocument/2006/relationships/image" Target="../media/image48.png"/><Relationship Id="rId7" Type="http://schemas.openxmlformats.org/officeDocument/2006/relationships/image" Target="../media/image39.png"/><Relationship Id="rId12" Type="http://schemas.openxmlformats.org/officeDocument/2006/relationships/image" Target="../media/image30.png"/><Relationship Id="rId2" Type="http://schemas.openxmlformats.org/officeDocument/2006/relationships/notesSlide" Target="../notesSlides/notesSlide8.xml"/><Relationship Id="rId16" Type="http://schemas.openxmlformats.org/officeDocument/2006/relationships/image" Target="../media/image53.jp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12.png"/><Relationship Id="rId15" Type="http://schemas.openxmlformats.org/officeDocument/2006/relationships/image" Target="../media/image52.png"/><Relationship Id="rId10" Type="http://schemas.openxmlformats.org/officeDocument/2006/relationships/image" Target="../media/image28.png"/><Relationship Id="rId4" Type="http://schemas.openxmlformats.org/officeDocument/2006/relationships/image" Target="../media/image49.png"/><Relationship Id="rId9" Type="http://schemas.openxmlformats.org/officeDocument/2006/relationships/image" Target="../media/image27.png"/><Relationship Id="rId14"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image" Target="../media/image56.jpg"/><Relationship Id="rId13" Type="http://schemas.openxmlformats.org/officeDocument/2006/relationships/image" Target="../media/image27.png"/><Relationship Id="rId3" Type="http://schemas.openxmlformats.org/officeDocument/2006/relationships/image" Target="../media/image54.png"/><Relationship Id="rId7" Type="http://schemas.openxmlformats.org/officeDocument/2006/relationships/image" Target="../media/image52.png"/><Relationship Id="rId12" Type="http://schemas.openxmlformats.org/officeDocument/2006/relationships/image" Target="../media/image26.png"/><Relationship Id="rId2" Type="http://schemas.openxmlformats.org/officeDocument/2006/relationships/notesSlide" Target="../notesSlides/notesSlide9.xml"/><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9.png"/><Relationship Id="rId5" Type="http://schemas.openxmlformats.org/officeDocument/2006/relationships/image" Target="../media/image12.png"/><Relationship Id="rId15" Type="http://schemas.openxmlformats.org/officeDocument/2006/relationships/image" Target="../media/image29.png"/><Relationship Id="rId10" Type="http://schemas.openxmlformats.org/officeDocument/2006/relationships/image" Target="../media/image25.png"/><Relationship Id="rId4" Type="http://schemas.openxmlformats.org/officeDocument/2006/relationships/image" Target="../media/image55.png"/><Relationship Id="rId9" Type="http://schemas.openxmlformats.org/officeDocument/2006/relationships/image" Target="../media/image23.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90" name="Google Shape;90;p1"/>
          <p:cNvGrpSpPr/>
          <p:nvPr/>
        </p:nvGrpSpPr>
        <p:grpSpPr>
          <a:xfrm>
            <a:off x="600304" y="5959511"/>
            <a:ext cx="8029327" cy="849720"/>
            <a:chOff x="353165" y="5745323"/>
            <a:chExt cx="8029327" cy="849720"/>
          </a:xfrm>
        </p:grpSpPr>
        <p:pic>
          <p:nvPicPr>
            <p:cNvPr id="91" name="Google Shape;91;p1"/>
            <p:cNvPicPr preferRelativeResize="0"/>
            <p:nvPr/>
          </p:nvPicPr>
          <p:blipFill rotWithShape="1">
            <a:blip r:embed="rId3">
              <a:alphaModFix/>
            </a:blip>
            <a:srcRect/>
            <a:stretch/>
          </p:blipFill>
          <p:spPr>
            <a:xfrm>
              <a:off x="353165" y="5900044"/>
              <a:ext cx="1186743" cy="694999"/>
            </a:xfrm>
            <a:prstGeom prst="rect">
              <a:avLst/>
            </a:prstGeom>
            <a:noFill/>
            <a:ln>
              <a:noFill/>
            </a:ln>
          </p:spPr>
        </p:pic>
        <p:pic>
          <p:nvPicPr>
            <p:cNvPr id="92" name="Google Shape;92;p1"/>
            <p:cNvPicPr preferRelativeResize="0"/>
            <p:nvPr/>
          </p:nvPicPr>
          <p:blipFill rotWithShape="1">
            <a:blip r:embed="rId4">
              <a:alphaModFix/>
            </a:blip>
            <a:srcRect/>
            <a:stretch/>
          </p:blipFill>
          <p:spPr>
            <a:xfrm>
              <a:off x="1719821" y="5860604"/>
              <a:ext cx="670210" cy="663827"/>
            </a:xfrm>
            <a:prstGeom prst="rect">
              <a:avLst/>
            </a:prstGeom>
            <a:noFill/>
            <a:ln>
              <a:noFill/>
            </a:ln>
          </p:spPr>
        </p:pic>
        <p:pic>
          <p:nvPicPr>
            <p:cNvPr id="93" name="Google Shape;93;p1"/>
            <p:cNvPicPr preferRelativeResize="0"/>
            <p:nvPr/>
          </p:nvPicPr>
          <p:blipFill rotWithShape="1">
            <a:blip r:embed="rId5">
              <a:alphaModFix/>
            </a:blip>
            <a:srcRect/>
            <a:stretch/>
          </p:blipFill>
          <p:spPr>
            <a:xfrm>
              <a:off x="7021341" y="5871535"/>
              <a:ext cx="606871" cy="609922"/>
            </a:xfrm>
            <a:prstGeom prst="rect">
              <a:avLst/>
            </a:prstGeom>
            <a:noFill/>
            <a:ln>
              <a:noFill/>
            </a:ln>
          </p:spPr>
        </p:pic>
        <p:pic>
          <p:nvPicPr>
            <p:cNvPr id="94" name="Google Shape;94;p1"/>
            <p:cNvPicPr preferRelativeResize="0"/>
            <p:nvPr/>
          </p:nvPicPr>
          <p:blipFill rotWithShape="1">
            <a:blip r:embed="rId6">
              <a:alphaModFix/>
            </a:blip>
            <a:srcRect/>
            <a:stretch/>
          </p:blipFill>
          <p:spPr>
            <a:xfrm>
              <a:off x="2511999" y="5745323"/>
              <a:ext cx="1371229" cy="779108"/>
            </a:xfrm>
            <a:prstGeom prst="rect">
              <a:avLst/>
            </a:prstGeom>
            <a:noFill/>
            <a:ln>
              <a:noFill/>
            </a:ln>
          </p:spPr>
        </p:pic>
        <p:pic>
          <p:nvPicPr>
            <p:cNvPr id="95" name="Google Shape;95;p1"/>
            <p:cNvPicPr preferRelativeResize="0"/>
            <p:nvPr/>
          </p:nvPicPr>
          <p:blipFill rotWithShape="1">
            <a:blip r:embed="rId7">
              <a:alphaModFix/>
            </a:blip>
            <a:srcRect/>
            <a:stretch/>
          </p:blipFill>
          <p:spPr>
            <a:xfrm>
              <a:off x="4038158" y="5915379"/>
              <a:ext cx="654854" cy="609052"/>
            </a:xfrm>
            <a:prstGeom prst="rect">
              <a:avLst/>
            </a:prstGeom>
            <a:noFill/>
            <a:ln>
              <a:noFill/>
            </a:ln>
          </p:spPr>
        </p:pic>
        <p:pic>
          <p:nvPicPr>
            <p:cNvPr id="96" name="Google Shape;96;p1"/>
            <p:cNvPicPr preferRelativeResize="0"/>
            <p:nvPr/>
          </p:nvPicPr>
          <p:blipFill rotWithShape="1">
            <a:blip r:embed="rId8">
              <a:alphaModFix/>
            </a:blip>
            <a:srcRect/>
            <a:stretch/>
          </p:blipFill>
          <p:spPr>
            <a:xfrm>
              <a:off x="6512090" y="5872405"/>
              <a:ext cx="389690" cy="609052"/>
            </a:xfrm>
            <a:prstGeom prst="rect">
              <a:avLst/>
            </a:prstGeom>
            <a:noFill/>
            <a:ln>
              <a:noFill/>
            </a:ln>
          </p:spPr>
        </p:pic>
        <p:pic>
          <p:nvPicPr>
            <p:cNvPr id="97" name="Google Shape;97;p1" descr="C:\Users\THINK1\Desktop\12.PNG"/>
            <p:cNvPicPr preferRelativeResize="0"/>
            <p:nvPr/>
          </p:nvPicPr>
          <p:blipFill rotWithShape="1">
            <a:blip r:embed="rId9">
              <a:alphaModFix/>
            </a:blip>
            <a:srcRect/>
            <a:stretch/>
          </p:blipFill>
          <p:spPr>
            <a:xfrm>
              <a:off x="5673656" y="5914844"/>
              <a:ext cx="625672" cy="564275"/>
            </a:xfrm>
            <a:prstGeom prst="rect">
              <a:avLst/>
            </a:prstGeom>
            <a:noFill/>
            <a:ln>
              <a:noFill/>
            </a:ln>
          </p:spPr>
        </p:pic>
        <p:pic>
          <p:nvPicPr>
            <p:cNvPr id="98" name="Google Shape;98;p1"/>
            <p:cNvPicPr preferRelativeResize="0"/>
            <p:nvPr/>
          </p:nvPicPr>
          <p:blipFill rotWithShape="1">
            <a:blip r:embed="rId10">
              <a:alphaModFix/>
            </a:blip>
            <a:srcRect/>
            <a:stretch/>
          </p:blipFill>
          <p:spPr>
            <a:xfrm>
              <a:off x="7747773" y="5829462"/>
              <a:ext cx="634719" cy="654710"/>
            </a:xfrm>
            <a:prstGeom prst="rect">
              <a:avLst/>
            </a:prstGeom>
            <a:noFill/>
            <a:ln>
              <a:noFill/>
            </a:ln>
          </p:spPr>
        </p:pic>
        <p:pic>
          <p:nvPicPr>
            <p:cNvPr id="99" name="Google Shape;99;p1"/>
            <p:cNvPicPr preferRelativeResize="0"/>
            <p:nvPr/>
          </p:nvPicPr>
          <p:blipFill rotWithShape="1">
            <a:blip r:embed="rId11">
              <a:alphaModFix/>
            </a:blip>
            <a:srcRect/>
            <a:stretch/>
          </p:blipFill>
          <p:spPr>
            <a:xfrm>
              <a:off x="4930142" y="5900044"/>
              <a:ext cx="572062" cy="584946"/>
            </a:xfrm>
            <a:prstGeom prst="rect">
              <a:avLst/>
            </a:prstGeom>
            <a:noFill/>
            <a:ln>
              <a:noFill/>
            </a:ln>
          </p:spPr>
        </p:pic>
      </p:grpSp>
      <p:pic>
        <p:nvPicPr>
          <p:cNvPr id="100" name="Google Shape;100;p1"/>
          <p:cNvPicPr preferRelativeResize="0"/>
          <p:nvPr/>
        </p:nvPicPr>
        <p:blipFill rotWithShape="1">
          <a:blip r:embed="rId12">
            <a:alphaModFix/>
          </a:blip>
          <a:srcRect/>
          <a:stretch/>
        </p:blipFill>
        <p:spPr>
          <a:xfrm>
            <a:off x="1524701" y="1041953"/>
            <a:ext cx="6047214" cy="1939130"/>
          </a:xfrm>
          <a:prstGeom prst="rect">
            <a:avLst/>
          </a:prstGeom>
          <a:noFill/>
          <a:ln>
            <a:noFill/>
          </a:ln>
        </p:spPr>
      </p:pic>
      <p:sp>
        <p:nvSpPr>
          <p:cNvPr id="101" name="Google Shape;101;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2" name="TextBox 1"/>
          <p:cNvSpPr txBox="1"/>
          <p:nvPr/>
        </p:nvSpPr>
        <p:spPr>
          <a:xfrm>
            <a:off x="892817" y="3288358"/>
            <a:ext cx="7366119" cy="769441"/>
          </a:xfrm>
          <a:prstGeom prst="rect">
            <a:avLst/>
          </a:prstGeom>
          <a:noFill/>
        </p:spPr>
        <p:txBody>
          <a:bodyPr wrap="none" rtlCol="0">
            <a:spAutoFit/>
          </a:bodyPr>
          <a:lstStyle/>
          <a:p>
            <a:r>
              <a:rPr lang="en-US" sz="4400" b="1" dirty="0">
                <a:solidFill>
                  <a:srgbClr val="0070C0"/>
                </a:solidFill>
              </a:rPr>
              <a:t>Introducing </a:t>
            </a:r>
            <a:r>
              <a:rPr lang="en-US" sz="4400" b="1" dirty="0" smtClean="0">
                <a:solidFill>
                  <a:srgbClr val="0070C0"/>
                </a:solidFill>
              </a:rPr>
              <a:t>New </a:t>
            </a:r>
            <a:r>
              <a:rPr lang="en-US" sz="4400" b="1" dirty="0">
                <a:solidFill>
                  <a:srgbClr val="0070C0"/>
                </a:solidFill>
              </a:rPr>
              <a:t>P</a:t>
            </a:r>
            <a:r>
              <a:rPr lang="en-US" sz="4400" b="1" dirty="0" smtClean="0">
                <a:solidFill>
                  <a:srgbClr val="0070C0"/>
                </a:solidFill>
              </a:rPr>
              <a:t>roducts </a:t>
            </a:r>
            <a:endParaRPr lang="en-US" sz="44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10"/>
          <p:cNvPicPr preferRelativeResize="0"/>
          <p:nvPr/>
        </p:nvPicPr>
        <p:blipFill rotWithShape="1">
          <a:blip r:embed="rId3">
            <a:alphaModFix/>
          </a:blip>
          <a:srcRect/>
          <a:stretch/>
        </p:blipFill>
        <p:spPr>
          <a:xfrm>
            <a:off x="431568" y="830725"/>
            <a:ext cx="3126279" cy="2135240"/>
          </a:xfrm>
          <a:prstGeom prst="rect">
            <a:avLst/>
          </a:prstGeom>
          <a:noFill/>
          <a:ln>
            <a:noFill/>
          </a:ln>
        </p:spPr>
      </p:pic>
      <p:sp>
        <p:nvSpPr>
          <p:cNvPr id="357" name="Google Shape;357;p10"/>
          <p:cNvSpPr/>
          <p:nvPr/>
        </p:nvSpPr>
        <p:spPr>
          <a:xfrm>
            <a:off x="153868" y="4344536"/>
            <a:ext cx="1890940" cy="3077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Specifications</a:t>
            </a:r>
            <a:r>
              <a:rPr lang="en-US" sz="1400" b="1">
                <a:solidFill>
                  <a:srgbClr val="1D77BB"/>
                </a:solidFill>
                <a:latin typeface="Arial"/>
                <a:ea typeface="Arial"/>
                <a:cs typeface="Arial"/>
                <a:sym typeface="Arial"/>
              </a:rPr>
              <a:t>:</a:t>
            </a:r>
            <a:endParaRPr sz="1400" b="1">
              <a:solidFill>
                <a:srgbClr val="1D77BB"/>
              </a:solidFill>
              <a:latin typeface="Arial"/>
              <a:ea typeface="Arial"/>
              <a:cs typeface="Arial"/>
              <a:sym typeface="Arial"/>
            </a:endParaRPr>
          </a:p>
        </p:txBody>
      </p:sp>
      <p:graphicFrame>
        <p:nvGraphicFramePr>
          <p:cNvPr id="358" name="Google Shape;358;p10"/>
          <p:cNvGraphicFramePr/>
          <p:nvPr>
            <p:extLst>
              <p:ext uri="{D42A27DB-BD31-4B8C-83A1-F6EECF244321}">
                <p14:modId xmlns:p14="http://schemas.microsoft.com/office/powerpoint/2010/main" val="500332097"/>
              </p:ext>
            </p:extLst>
          </p:nvPr>
        </p:nvGraphicFramePr>
        <p:xfrm>
          <a:off x="246681" y="4753018"/>
          <a:ext cx="8815375" cy="1301425"/>
        </p:xfrm>
        <a:graphic>
          <a:graphicData uri="http://schemas.openxmlformats.org/drawingml/2006/table">
            <a:tbl>
              <a:tblPr>
                <a:noFill/>
                <a:tableStyleId>{3362631E-7362-43ED-BA21-A18B33AB7A8D}</a:tableStyleId>
              </a:tblPr>
              <a:tblGrid>
                <a:gridCol w="592725">
                  <a:extLst>
                    <a:ext uri="{9D8B030D-6E8A-4147-A177-3AD203B41FA5}">
                      <a16:colId xmlns:a16="http://schemas.microsoft.com/office/drawing/2014/main" xmlns="" val="20000"/>
                    </a:ext>
                  </a:extLst>
                </a:gridCol>
                <a:gridCol w="598525">
                  <a:extLst>
                    <a:ext uri="{9D8B030D-6E8A-4147-A177-3AD203B41FA5}">
                      <a16:colId xmlns:a16="http://schemas.microsoft.com/office/drawing/2014/main" xmlns="" val="20001"/>
                    </a:ext>
                  </a:extLst>
                </a:gridCol>
                <a:gridCol w="465500">
                  <a:extLst>
                    <a:ext uri="{9D8B030D-6E8A-4147-A177-3AD203B41FA5}">
                      <a16:colId xmlns:a16="http://schemas.microsoft.com/office/drawing/2014/main" xmlns="" val="20002"/>
                    </a:ext>
                  </a:extLst>
                </a:gridCol>
                <a:gridCol w="764775">
                  <a:extLst>
                    <a:ext uri="{9D8B030D-6E8A-4147-A177-3AD203B41FA5}">
                      <a16:colId xmlns:a16="http://schemas.microsoft.com/office/drawing/2014/main" xmlns="" val="20003"/>
                    </a:ext>
                  </a:extLst>
                </a:gridCol>
                <a:gridCol w="714900">
                  <a:extLst>
                    <a:ext uri="{9D8B030D-6E8A-4147-A177-3AD203B41FA5}">
                      <a16:colId xmlns:a16="http://schemas.microsoft.com/office/drawing/2014/main" xmlns="" val="20004"/>
                    </a:ext>
                  </a:extLst>
                </a:gridCol>
                <a:gridCol w="349125">
                  <a:extLst>
                    <a:ext uri="{9D8B030D-6E8A-4147-A177-3AD203B41FA5}">
                      <a16:colId xmlns:a16="http://schemas.microsoft.com/office/drawing/2014/main" xmlns="" val="20005"/>
                    </a:ext>
                  </a:extLst>
                </a:gridCol>
                <a:gridCol w="507075">
                  <a:extLst>
                    <a:ext uri="{9D8B030D-6E8A-4147-A177-3AD203B41FA5}">
                      <a16:colId xmlns:a16="http://schemas.microsoft.com/office/drawing/2014/main" xmlns="" val="20006"/>
                    </a:ext>
                  </a:extLst>
                </a:gridCol>
                <a:gridCol w="640075">
                  <a:extLst>
                    <a:ext uri="{9D8B030D-6E8A-4147-A177-3AD203B41FA5}">
                      <a16:colId xmlns:a16="http://schemas.microsoft.com/office/drawing/2014/main" xmlns="" val="20007"/>
                    </a:ext>
                  </a:extLst>
                </a:gridCol>
                <a:gridCol w="440575">
                  <a:extLst>
                    <a:ext uri="{9D8B030D-6E8A-4147-A177-3AD203B41FA5}">
                      <a16:colId xmlns:a16="http://schemas.microsoft.com/office/drawing/2014/main" xmlns="" val="20008"/>
                    </a:ext>
                  </a:extLst>
                </a:gridCol>
                <a:gridCol w="565275">
                  <a:extLst>
                    <a:ext uri="{9D8B030D-6E8A-4147-A177-3AD203B41FA5}">
                      <a16:colId xmlns:a16="http://schemas.microsoft.com/office/drawing/2014/main" xmlns="" val="20009"/>
                    </a:ext>
                  </a:extLst>
                </a:gridCol>
                <a:gridCol w="523700">
                  <a:extLst>
                    <a:ext uri="{9D8B030D-6E8A-4147-A177-3AD203B41FA5}">
                      <a16:colId xmlns:a16="http://schemas.microsoft.com/office/drawing/2014/main" xmlns="" val="20010"/>
                    </a:ext>
                  </a:extLst>
                </a:gridCol>
                <a:gridCol w="698275">
                  <a:extLst>
                    <a:ext uri="{9D8B030D-6E8A-4147-A177-3AD203B41FA5}">
                      <a16:colId xmlns:a16="http://schemas.microsoft.com/office/drawing/2014/main" xmlns="" val="20011"/>
                    </a:ext>
                  </a:extLst>
                </a:gridCol>
                <a:gridCol w="764775">
                  <a:extLst>
                    <a:ext uri="{9D8B030D-6E8A-4147-A177-3AD203B41FA5}">
                      <a16:colId xmlns:a16="http://schemas.microsoft.com/office/drawing/2014/main" xmlns="" val="20012"/>
                    </a:ext>
                  </a:extLst>
                </a:gridCol>
                <a:gridCol w="723200">
                  <a:extLst>
                    <a:ext uri="{9D8B030D-6E8A-4147-A177-3AD203B41FA5}">
                      <a16:colId xmlns:a16="http://schemas.microsoft.com/office/drawing/2014/main" xmlns="" val="20013"/>
                    </a:ext>
                  </a:extLst>
                </a:gridCol>
                <a:gridCol w="466875">
                  <a:extLst>
                    <a:ext uri="{9D8B030D-6E8A-4147-A177-3AD203B41FA5}">
                      <a16:colId xmlns:a16="http://schemas.microsoft.com/office/drawing/2014/main" xmlns="" val="20014"/>
                    </a:ext>
                  </a:extLst>
                </a:gridCol>
              </a:tblGrid>
              <a:tr h="484200">
                <a:tc>
                  <a:txBody>
                    <a:bodyPr/>
                    <a:lstStyle/>
                    <a:p>
                      <a:pPr marL="0" marR="0" lvl="0" indent="0" algn="ctr" rtl="0">
                        <a:spcBef>
                          <a:spcPts val="0"/>
                        </a:spcBef>
                        <a:spcAft>
                          <a:spcPts val="0"/>
                        </a:spcAft>
                        <a:buNone/>
                      </a:pPr>
                      <a:r>
                        <a:rPr lang="en-US" sz="900" u="none" strike="noStrike" cap="none">
                          <a:solidFill>
                            <a:srgbClr val="008000"/>
                          </a:solidFill>
                          <a:latin typeface="Arial"/>
                          <a:ea typeface="Arial"/>
                          <a:cs typeface="Arial"/>
                          <a:sym typeface="Arial"/>
                        </a:rPr>
                        <a:t>Driver Type</a:t>
                      </a:r>
                      <a:endParaRPr sz="90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u="none" strike="noStrike" cap="none">
                          <a:solidFill>
                            <a:srgbClr val="008000"/>
                          </a:solidFill>
                          <a:latin typeface="Arial"/>
                          <a:ea typeface="Arial"/>
                          <a:cs typeface="Arial"/>
                          <a:sym typeface="Arial"/>
                        </a:rPr>
                        <a:t>Wattage (W)</a:t>
                      </a:r>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Type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Size (LxWxH) mm</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900" b="0" u="none" strike="noStrike" cap="none">
                          <a:solidFill>
                            <a:srgbClr val="008000"/>
                          </a:solidFill>
                          <a:latin typeface="Arial"/>
                          <a:ea typeface="Arial"/>
                          <a:cs typeface="Arial"/>
                          <a:sym typeface="Arial"/>
                        </a:rPr>
                        <a:t>Voltage/ Frequency</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PF</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Lumen (lm)</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Luminous </a:t>
                      </a:r>
                      <a:r>
                        <a:rPr lang="en-US" sz="900" b="0" u="none" strike="noStrike" cap="none">
                          <a:solidFill>
                            <a:srgbClr val="008000"/>
                          </a:solidFill>
                          <a:latin typeface="Arial"/>
                          <a:ea typeface="Arial"/>
                          <a:cs typeface="Arial"/>
                          <a:sym typeface="Arial"/>
                        </a:rPr>
                        <a:t>Efficacy (lm/W)</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CCT (K)</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Housing</a:t>
                      </a:r>
                      <a:endParaRPr/>
                    </a:p>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material</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Beam angle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LED chip</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Certification</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Lifetime</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Unit price (USD)</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r h="422675">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IC Linear</a:t>
                      </a:r>
                      <a:endParaRPr sz="900" b="0" i="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30</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Linear</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600x60x50</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220V/60Hz</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0.5</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2300</a:t>
                      </a:r>
                      <a:endParaRPr sz="900" b="0" u="none" strike="noStrike" cap="none">
                        <a:solidFill>
                          <a:schemeClr val="dk1"/>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76</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3000</a:t>
                      </a:r>
                      <a:endParaRPr/>
                    </a:p>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5700</a:t>
                      </a:r>
                      <a:endParaRPr/>
                    </a:p>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6500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PC</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120°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Samsung/ SSC</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EMC</a:t>
                      </a:r>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30,000hrs</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endParaRPr dirty="0"/>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r h="394550">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IC Linear</a:t>
                      </a:r>
                      <a:endParaRPr sz="900" b="0" i="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50</a:t>
                      </a:r>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Cross</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600x600x50</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220V/60Hz</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0.5</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4300</a:t>
                      </a:r>
                      <a:endParaRPr sz="900" b="0" u="none" strike="noStrike" cap="none">
                        <a:solidFill>
                          <a:schemeClr val="dk1"/>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86</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PC</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120°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Samsung/SSC</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EMC</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20,000hrs</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endParaRPr dirty="0"/>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2"/>
                  </a:ext>
                </a:extLst>
              </a:tr>
            </a:tbl>
          </a:graphicData>
        </a:graphic>
      </p:graphicFrame>
      <p:grpSp>
        <p:nvGrpSpPr>
          <p:cNvPr id="359" name="Google Shape;359;p10"/>
          <p:cNvGrpSpPr/>
          <p:nvPr/>
        </p:nvGrpSpPr>
        <p:grpSpPr>
          <a:xfrm>
            <a:off x="153868" y="6280757"/>
            <a:ext cx="3237725" cy="443656"/>
            <a:chOff x="153868" y="6008075"/>
            <a:chExt cx="5227706" cy="716338"/>
          </a:xfrm>
        </p:grpSpPr>
        <p:grpSp>
          <p:nvGrpSpPr>
            <p:cNvPr id="360" name="Google Shape;360;p10"/>
            <p:cNvGrpSpPr/>
            <p:nvPr/>
          </p:nvGrpSpPr>
          <p:grpSpPr>
            <a:xfrm>
              <a:off x="153868" y="6008075"/>
              <a:ext cx="3824438" cy="716338"/>
              <a:chOff x="4679377" y="5983361"/>
              <a:chExt cx="3824438" cy="716338"/>
            </a:xfrm>
          </p:grpSpPr>
          <p:pic>
            <p:nvPicPr>
              <p:cNvPr id="361" name="Google Shape;361;p10"/>
              <p:cNvPicPr preferRelativeResize="0"/>
              <p:nvPr/>
            </p:nvPicPr>
            <p:blipFill rotWithShape="1">
              <a:blip r:embed="rId4">
                <a:alphaModFix/>
              </a:blip>
              <a:srcRect/>
              <a:stretch/>
            </p:blipFill>
            <p:spPr>
              <a:xfrm>
                <a:off x="6211259" y="5983361"/>
                <a:ext cx="751112" cy="716338"/>
              </a:xfrm>
              <a:prstGeom prst="rect">
                <a:avLst/>
              </a:prstGeom>
              <a:noFill/>
              <a:ln>
                <a:noFill/>
              </a:ln>
            </p:spPr>
          </p:pic>
          <p:pic>
            <p:nvPicPr>
              <p:cNvPr id="362" name="Google Shape;362;p10"/>
              <p:cNvPicPr preferRelativeResize="0"/>
              <p:nvPr/>
            </p:nvPicPr>
            <p:blipFill rotWithShape="1">
              <a:blip r:embed="rId5">
                <a:alphaModFix/>
              </a:blip>
              <a:srcRect/>
              <a:stretch/>
            </p:blipFill>
            <p:spPr>
              <a:xfrm>
                <a:off x="7692883" y="5996436"/>
                <a:ext cx="810932" cy="690185"/>
              </a:xfrm>
              <a:prstGeom prst="rect">
                <a:avLst/>
              </a:prstGeom>
              <a:noFill/>
              <a:ln>
                <a:noFill/>
              </a:ln>
            </p:spPr>
          </p:pic>
          <p:pic>
            <p:nvPicPr>
              <p:cNvPr id="363" name="Google Shape;363;p10"/>
              <p:cNvPicPr preferRelativeResize="0"/>
              <p:nvPr/>
            </p:nvPicPr>
            <p:blipFill rotWithShape="1">
              <a:blip r:embed="rId6">
                <a:alphaModFix/>
              </a:blip>
              <a:srcRect/>
              <a:stretch/>
            </p:blipFill>
            <p:spPr>
              <a:xfrm>
                <a:off x="7017867" y="5996436"/>
                <a:ext cx="675016" cy="690185"/>
              </a:xfrm>
              <a:prstGeom prst="rect">
                <a:avLst/>
              </a:prstGeom>
              <a:noFill/>
              <a:ln>
                <a:noFill/>
              </a:ln>
            </p:spPr>
          </p:pic>
          <p:pic>
            <p:nvPicPr>
              <p:cNvPr id="364" name="Google Shape;364;p10"/>
              <p:cNvPicPr preferRelativeResize="0"/>
              <p:nvPr/>
            </p:nvPicPr>
            <p:blipFill rotWithShape="1">
              <a:blip r:embed="rId7">
                <a:alphaModFix/>
              </a:blip>
              <a:srcRect/>
              <a:stretch/>
            </p:blipFill>
            <p:spPr>
              <a:xfrm>
                <a:off x="5465811" y="5983361"/>
                <a:ext cx="683620" cy="716337"/>
              </a:xfrm>
              <a:prstGeom prst="rect">
                <a:avLst/>
              </a:prstGeom>
              <a:noFill/>
              <a:ln>
                <a:noFill/>
              </a:ln>
            </p:spPr>
          </p:pic>
          <p:pic>
            <p:nvPicPr>
              <p:cNvPr id="365" name="Google Shape;365;p10"/>
              <p:cNvPicPr preferRelativeResize="0"/>
              <p:nvPr/>
            </p:nvPicPr>
            <p:blipFill rotWithShape="1">
              <a:blip r:embed="rId8">
                <a:alphaModFix/>
              </a:blip>
              <a:srcRect/>
              <a:stretch/>
            </p:blipFill>
            <p:spPr>
              <a:xfrm>
                <a:off x="4679377" y="5998940"/>
                <a:ext cx="704334" cy="700758"/>
              </a:xfrm>
              <a:prstGeom prst="rect">
                <a:avLst/>
              </a:prstGeom>
              <a:noFill/>
              <a:ln>
                <a:noFill/>
              </a:ln>
            </p:spPr>
          </p:pic>
        </p:grpSp>
        <p:pic>
          <p:nvPicPr>
            <p:cNvPr id="366" name="Google Shape;366;p10"/>
            <p:cNvPicPr preferRelativeResize="0"/>
            <p:nvPr/>
          </p:nvPicPr>
          <p:blipFill rotWithShape="1">
            <a:blip r:embed="rId9">
              <a:alphaModFix/>
            </a:blip>
            <a:srcRect/>
            <a:stretch/>
          </p:blipFill>
          <p:spPr>
            <a:xfrm>
              <a:off x="4704192" y="6043699"/>
              <a:ext cx="677382" cy="667636"/>
            </a:xfrm>
            <a:prstGeom prst="rect">
              <a:avLst/>
            </a:prstGeom>
            <a:noFill/>
            <a:ln>
              <a:noFill/>
            </a:ln>
          </p:spPr>
        </p:pic>
        <p:pic>
          <p:nvPicPr>
            <p:cNvPr id="367" name="Google Shape;367;p10"/>
            <p:cNvPicPr preferRelativeResize="0"/>
            <p:nvPr/>
          </p:nvPicPr>
          <p:blipFill rotWithShape="1">
            <a:blip r:embed="rId10">
              <a:alphaModFix/>
            </a:blip>
            <a:srcRect/>
            <a:stretch/>
          </p:blipFill>
          <p:spPr>
            <a:xfrm>
              <a:off x="3981022" y="6082225"/>
              <a:ext cx="673351" cy="593612"/>
            </a:xfrm>
            <a:prstGeom prst="rect">
              <a:avLst/>
            </a:prstGeom>
            <a:noFill/>
            <a:ln>
              <a:noFill/>
            </a:ln>
          </p:spPr>
        </p:pic>
      </p:grpSp>
      <p:grpSp>
        <p:nvGrpSpPr>
          <p:cNvPr id="368" name="Google Shape;368;p10"/>
          <p:cNvGrpSpPr/>
          <p:nvPr/>
        </p:nvGrpSpPr>
        <p:grpSpPr>
          <a:xfrm>
            <a:off x="153868" y="214930"/>
            <a:ext cx="8825246" cy="415155"/>
            <a:chOff x="153868" y="214930"/>
            <a:chExt cx="8825246" cy="415155"/>
          </a:xfrm>
        </p:grpSpPr>
        <p:sp>
          <p:nvSpPr>
            <p:cNvPr id="369" name="Google Shape;369;p10"/>
            <p:cNvSpPr txBox="1"/>
            <p:nvPr/>
          </p:nvSpPr>
          <p:spPr>
            <a:xfrm>
              <a:off x="153868" y="255238"/>
              <a:ext cx="88091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59BFF"/>
                  </a:solidFill>
                  <a:latin typeface="Arial"/>
                  <a:ea typeface="Arial"/>
                  <a:cs typeface="Arial"/>
                  <a:sym typeface="Arial"/>
                </a:rPr>
                <a:t>LED Linear/Cross light</a:t>
              </a:r>
              <a:endParaRPr/>
            </a:p>
          </p:txBody>
        </p:sp>
        <p:pic>
          <p:nvPicPr>
            <p:cNvPr id="370" name="Google Shape;370;p10"/>
            <p:cNvPicPr preferRelativeResize="0"/>
            <p:nvPr/>
          </p:nvPicPr>
          <p:blipFill rotWithShape="1">
            <a:blip r:embed="rId11">
              <a:alphaModFix/>
            </a:blip>
            <a:srcRect/>
            <a:stretch/>
          </p:blipFill>
          <p:spPr>
            <a:xfrm>
              <a:off x="7300158" y="214930"/>
              <a:ext cx="1678956" cy="413129"/>
            </a:xfrm>
            <a:prstGeom prst="rect">
              <a:avLst/>
            </a:prstGeom>
            <a:noFill/>
            <a:ln>
              <a:noFill/>
            </a:ln>
          </p:spPr>
        </p:pic>
        <p:cxnSp>
          <p:nvCxnSpPr>
            <p:cNvPr id="371" name="Google Shape;371;p10"/>
            <p:cNvCxnSpPr/>
            <p:nvPr/>
          </p:nvCxnSpPr>
          <p:spPr>
            <a:xfrm>
              <a:off x="153868" y="630085"/>
              <a:ext cx="8809170" cy="0"/>
            </a:xfrm>
            <a:prstGeom prst="straightConnector1">
              <a:avLst/>
            </a:prstGeom>
            <a:noFill/>
            <a:ln w="9525" cap="flat" cmpd="sng">
              <a:solidFill>
                <a:srgbClr val="FF0000"/>
              </a:solidFill>
              <a:prstDash val="solid"/>
              <a:round/>
              <a:headEnd type="none" w="sm" len="sm"/>
              <a:tailEnd type="none" w="sm" len="sm"/>
            </a:ln>
          </p:spPr>
        </p:cxnSp>
      </p:grpSp>
      <p:sp>
        <p:nvSpPr>
          <p:cNvPr id="372" name="Google Shape;372;p10"/>
          <p:cNvSpPr txBox="1"/>
          <p:nvPr/>
        </p:nvSpPr>
        <p:spPr>
          <a:xfrm>
            <a:off x="320201" y="2985079"/>
            <a:ext cx="4404585" cy="125880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30000"/>
              </a:lnSpc>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Features</a:t>
            </a:r>
            <a:r>
              <a:rPr lang="en-US" sz="1400" b="1">
                <a:solidFill>
                  <a:srgbClr val="1D77BB"/>
                </a:solidFill>
                <a:latin typeface="Arial"/>
                <a:ea typeface="Arial"/>
                <a:cs typeface="Arial"/>
                <a:sym typeface="Arial"/>
              </a:rPr>
              <a:t>:</a:t>
            </a:r>
            <a:endParaRPr sz="1400">
              <a:solidFill>
                <a:srgbClr val="1D77BB"/>
              </a:solidFill>
              <a:latin typeface="Arial"/>
              <a:ea typeface="Arial"/>
              <a:cs typeface="Arial"/>
              <a:sym typeface="Arial"/>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Low power consumption, saving more than 50% of energy compared to existing fluorescent luminaires.</a:t>
            </a:r>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Uniform spread of light.</a:t>
            </a:r>
            <a:endParaRPr sz="1200">
              <a:solidFill>
                <a:srgbClr val="0C0C0C"/>
              </a:solidFill>
              <a:latin typeface="Arial"/>
              <a:ea typeface="Arial"/>
              <a:cs typeface="Arial"/>
              <a:sym typeface="Arial"/>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Easy to install and maintain.</a:t>
            </a:r>
            <a:endParaRPr sz="1200">
              <a:solidFill>
                <a:srgbClr val="0C0C0C"/>
              </a:solidFill>
              <a:latin typeface="Arial"/>
              <a:ea typeface="Arial"/>
              <a:cs typeface="Arial"/>
              <a:sym typeface="Arial"/>
            </a:endParaRPr>
          </a:p>
        </p:txBody>
      </p:sp>
      <p:sp>
        <p:nvSpPr>
          <p:cNvPr id="373" name="Google Shape;373;p10"/>
          <p:cNvSpPr txBox="1"/>
          <p:nvPr/>
        </p:nvSpPr>
        <p:spPr>
          <a:xfrm>
            <a:off x="4558453" y="828356"/>
            <a:ext cx="4420661" cy="121879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30000"/>
              </a:lnSpc>
              <a:spcBef>
                <a:spcPts val="0"/>
              </a:spcBef>
              <a:spcAft>
                <a:spcPts val="0"/>
              </a:spcAft>
              <a:buClr>
                <a:srgbClr val="1D77BB"/>
              </a:buClr>
              <a:buSzPts val="1200"/>
              <a:buFont typeface="Noto Sans Symbols"/>
              <a:buChar char="❑"/>
            </a:pPr>
            <a:r>
              <a:rPr lang="en-US" sz="1200" b="1" u="sng">
                <a:solidFill>
                  <a:srgbClr val="1D77BB"/>
                </a:solidFill>
                <a:latin typeface="Arial"/>
                <a:ea typeface="Arial"/>
                <a:cs typeface="Arial"/>
                <a:sym typeface="Arial"/>
              </a:rPr>
              <a:t>Applications</a:t>
            </a:r>
            <a:r>
              <a:rPr lang="en-US" sz="1200" b="1">
                <a:solidFill>
                  <a:srgbClr val="1D77BB"/>
                </a:solidFill>
                <a:latin typeface="Arial"/>
                <a:ea typeface="Arial"/>
                <a:cs typeface="Arial"/>
                <a:sym typeface="Arial"/>
              </a:rPr>
              <a:t>:</a:t>
            </a:r>
            <a:endParaRPr sz="1200">
              <a:solidFill>
                <a:srgbClr val="1D77BB"/>
              </a:solidFill>
              <a:latin typeface="Arial"/>
              <a:ea typeface="Arial"/>
              <a:cs typeface="Arial"/>
              <a:sym typeface="Arial"/>
            </a:endParaRPr>
          </a:p>
          <a:p>
            <a:pPr marL="285750" marR="0" lvl="0" indent="-285750" algn="l" rtl="0">
              <a:lnSpc>
                <a:spcPct val="120000"/>
              </a:lnSpc>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Replaces exposed / fixed fixture installed fluorescent lamp and interior lamp</a:t>
            </a:r>
            <a:endParaRPr/>
          </a:p>
          <a:p>
            <a:pPr marL="285750" marR="0" lvl="0" indent="-285750" algn="l" rtl="0">
              <a:lnSpc>
                <a:spcPct val="120000"/>
              </a:lnSpc>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Residential, parking lot, subway and commercial and industrial structures</a:t>
            </a:r>
            <a:r>
              <a:rPr lang="en-US" sz="1200">
                <a:solidFill>
                  <a:srgbClr val="0C0C0C"/>
                </a:solidFill>
                <a:latin typeface="Arial"/>
                <a:ea typeface="Arial"/>
                <a:cs typeface="Arial"/>
                <a:sym typeface="Arial"/>
              </a:rPr>
              <a:t>.</a:t>
            </a:r>
            <a:endParaRPr sz="1200">
              <a:solidFill>
                <a:srgbClr val="0C0C0C"/>
              </a:solidFill>
              <a:latin typeface="Arial"/>
              <a:ea typeface="Arial"/>
              <a:cs typeface="Arial"/>
              <a:sym typeface="Arial"/>
            </a:endParaRPr>
          </a:p>
        </p:txBody>
      </p:sp>
      <p:pic>
        <p:nvPicPr>
          <p:cNvPr id="374" name="Google Shape;374;p10"/>
          <p:cNvPicPr preferRelativeResize="0"/>
          <p:nvPr/>
        </p:nvPicPr>
        <p:blipFill rotWithShape="1">
          <a:blip r:embed="rId12">
            <a:alphaModFix/>
          </a:blip>
          <a:srcRect/>
          <a:stretch/>
        </p:blipFill>
        <p:spPr>
          <a:xfrm>
            <a:off x="5145577" y="2102373"/>
            <a:ext cx="3791972" cy="23100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1"/>
          <p:cNvSpPr/>
          <p:nvPr/>
        </p:nvSpPr>
        <p:spPr>
          <a:xfrm>
            <a:off x="56445" y="4691174"/>
            <a:ext cx="1890940" cy="3077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Specifications</a:t>
            </a:r>
            <a:r>
              <a:rPr lang="en-US" sz="1400" b="1">
                <a:solidFill>
                  <a:srgbClr val="1D77BB"/>
                </a:solidFill>
                <a:latin typeface="Arial"/>
                <a:ea typeface="Arial"/>
                <a:cs typeface="Arial"/>
                <a:sym typeface="Arial"/>
              </a:rPr>
              <a:t>:</a:t>
            </a:r>
            <a:endParaRPr sz="1400" b="1">
              <a:solidFill>
                <a:srgbClr val="1D77BB"/>
              </a:solidFill>
              <a:latin typeface="Arial"/>
              <a:ea typeface="Arial"/>
              <a:cs typeface="Arial"/>
              <a:sym typeface="Arial"/>
            </a:endParaRPr>
          </a:p>
        </p:txBody>
      </p:sp>
      <p:graphicFrame>
        <p:nvGraphicFramePr>
          <p:cNvPr id="380" name="Google Shape;380;p11"/>
          <p:cNvGraphicFramePr/>
          <p:nvPr>
            <p:extLst>
              <p:ext uri="{D42A27DB-BD31-4B8C-83A1-F6EECF244321}">
                <p14:modId xmlns:p14="http://schemas.microsoft.com/office/powerpoint/2010/main" val="4039615084"/>
              </p:ext>
            </p:extLst>
          </p:nvPr>
        </p:nvGraphicFramePr>
        <p:xfrm>
          <a:off x="170491" y="5168195"/>
          <a:ext cx="8792575" cy="906875"/>
        </p:xfrm>
        <a:graphic>
          <a:graphicData uri="http://schemas.openxmlformats.org/drawingml/2006/table">
            <a:tbl>
              <a:tblPr>
                <a:noFill/>
                <a:tableStyleId>{3362631E-7362-43ED-BA21-A18B33AB7A8D}</a:tableStyleId>
              </a:tblPr>
              <a:tblGrid>
                <a:gridCol w="624150">
                  <a:extLst>
                    <a:ext uri="{9D8B030D-6E8A-4147-A177-3AD203B41FA5}">
                      <a16:colId xmlns:a16="http://schemas.microsoft.com/office/drawing/2014/main" xmlns="" val="20000"/>
                    </a:ext>
                  </a:extLst>
                </a:gridCol>
                <a:gridCol w="630250">
                  <a:extLst>
                    <a:ext uri="{9D8B030D-6E8A-4147-A177-3AD203B41FA5}">
                      <a16:colId xmlns:a16="http://schemas.microsoft.com/office/drawing/2014/main" xmlns="" val="20001"/>
                    </a:ext>
                  </a:extLst>
                </a:gridCol>
                <a:gridCol w="805325">
                  <a:extLst>
                    <a:ext uri="{9D8B030D-6E8A-4147-A177-3AD203B41FA5}">
                      <a16:colId xmlns:a16="http://schemas.microsoft.com/office/drawing/2014/main" xmlns="" val="20002"/>
                    </a:ext>
                  </a:extLst>
                </a:gridCol>
                <a:gridCol w="752800">
                  <a:extLst>
                    <a:ext uri="{9D8B030D-6E8A-4147-A177-3AD203B41FA5}">
                      <a16:colId xmlns:a16="http://schemas.microsoft.com/office/drawing/2014/main" xmlns="" val="20003"/>
                    </a:ext>
                  </a:extLst>
                </a:gridCol>
                <a:gridCol w="367650">
                  <a:extLst>
                    <a:ext uri="{9D8B030D-6E8A-4147-A177-3AD203B41FA5}">
                      <a16:colId xmlns:a16="http://schemas.microsoft.com/office/drawing/2014/main" xmlns="" val="20004"/>
                    </a:ext>
                  </a:extLst>
                </a:gridCol>
                <a:gridCol w="533950">
                  <a:extLst>
                    <a:ext uri="{9D8B030D-6E8A-4147-A177-3AD203B41FA5}">
                      <a16:colId xmlns:a16="http://schemas.microsoft.com/office/drawing/2014/main" xmlns="" val="20005"/>
                    </a:ext>
                  </a:extLst>
                </a:gridCol>
                <a:gridCol w="674025">
                  <a:extLst>
                    <a:ext uri="{9D8B030D-6E8A-4147-A177-3AD203B41FA5}">
                      <a16:colId xmlns:a16="http://schemas.microsoft.com/office/drawing/2014/main" xmlns="" val="20006"/>
                    </a:ext>
                  </a:extLst>
                </a:gridCol>
                <a:gridCol w="463925">
                  <a:extLst>
                    <a:ext uri="{9D8B030D-6E8A-4147-A177-3AD203B41FA5}">
                      <a16:colId xmlns:a16="http://schemas.microsoft.com/office/drawing/2014/main" xmlns="" val="20007"/>
                    </a:ext>
                  </a:extLst>
                </a:gridCol>
                <a:gridCol w="595225">
                  <a:extLst>
                    <a:ext uri="{9D8B030D-6E8A-4147-A177-3AD203B41FA5}">
                      <a16:colId xmlns:a16="http://schemas.microsoft.com/office/drawing/2014/main" xmlns="" val="20008"/>
                    </a:ext>
                  </a:extLst>
                </a:gridCol>
                <a:gridCol w="551475">
                  <a:extLst>
                    <a:ext uri="{9D8B030D-6E8A-4147-A177-3AD203B41FA5}">
                      <a16:colId xmlns:a16="http://schemas.microsoft.com/office/drawing/2014/main" xmlns="" val="20009"/>
                    </a:ext>
                  </a:extLst>
                </a:gridCol>
                <a:gridCol w="735300">
                  <a:extLst>
                    <a:ext uri="{9D8B030D-6E8A-4147-A177-3AD203B41FA5}">
                      <a16:colId xmlns:a16="http://schemas.microsoft.com/office/drawing/2014/main" xmlns="" val="20010"/>
                    </a:ext>
                  </a:extLst>
                </a:gridCol>
                <a:gridCol w="805325">
                  <a:extLst>
                    <a:ext uri="{9D8B030D-6E8A-4147-A177-3AD203B41FA5}">
                      <a16:colId xmlns:a16="http://schemas.microsoft.com/office/drawing/2014/main" xmlns="" val="20011"/>
                    </a:ext>
                  </a:extLst>
                </a:gridCol>
                <a:gridCol w="761550">
                  <a:extLst>
                    <a:ext uri="{9D8B030D-6E8A-4147-A177-3AD203B41FA5}">
                      <a16:colId xmlns:a16="http://schemas.microsoft.com/office/drawing/2014/main" xmlns="" val="20012"/>
                    </a:ext>
                  </a:extLst>
                </a:gridCol>
                <a:gridCol w="491625">
                  <a:extLst>
                    <a:ext uri="{9D8B030D-6E8A-4147-A177-3AD203B41FA5}">
                      <a16:colId xmlns:a16="http://schemas.microsoft.com/office/drawing/2014/main" xmlns="" val="20013"/>
                    </a:ext>
                  </a:extLst>
                </a:gridCol>
              </a:tblGrid>
              <a:tr h="484200">
                <a:tc>
                  <a:txBody>
                    <a:bodyPr/>
                    <a:lstStyle/>
                    <a:p>
                      <a:pPr marL="0" marR="0" lvl="0" indent="0" algn="ctr" rtl="0">
                        <a:spcBef>
                          <a:spcPts val="0"/>
                        </a:spcBef>
                        <a:spcAft>
                          <a:spcPts val="0"/>
                        </a:spcAft>
                        <a:buNone/>
                      </a:pPr>
                      <a:r>
                        <a:rPr lang="en-US" sz="900" u="none" strike="noStrike" cap="none">
                          <a:solidFill>
                            <a:srgbClr val="008000"/>
                          </a:solidFill>
                          <a:latin typeface="Arial"/>
                          <a:ea typeface="Arial"/>
                          <a:cs typeface="Arial"/>
                          <a:sym typeface="Arial"/>
                        </a:rPr>
                        <a:t>Driver Type</a:t>
                      </a:r>
                      <a:endParaRPr sz="90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u="none" strike="noStrike" cap="none">
                          <a:solidFill>
                            <a:srgbClr val="008000"/>
                          </a:solidFill>
                          <a:latin typeface="Arial"/>
                          <a:ea typeface="Arial"/>
                          <a:cs typeface="Arial"/>
                          <a:sym typeface="Arial"/>
                        </a:rPr>
                        <a:t>Wattage (W)</a:t>
                      </a:r>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Size (LxWxH) mm</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900" b="0" u="none" strike="noStrike" cap="none">
                          <a:solidFill>
                            <a:srgbClr val="008000"/>
                          </a:solidFill>
                          <a:latin typeface="Arial"/>
                          <a:ea typeface="Arial"/>
                          <a:cs typeface="Arial"/>
                          <a:sym typeface="Arial"/>
                        </a:rPr>
                        <a:t>Voltage/ Frequency</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PF</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Lumen (lm)</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Luminous </a:t>
                      </a:r>
                      <a:r>
                        <a:rPr lang="en-US" sz="900" b="0" u="none" strike="noStrike" cap="none">
                          <a:solidFill>
                            <a:srgbClr val="008000"/>
                          </a:solidFill>
                          <a:latin typeface="Arial"/>
                          <a:ea typeface="Arial"/>
                          <a:cs typeface="Arial"/>
                          <a:sym typeface="Arial"/>
                        </a:rPr>
                        <a:t>Efficacy (lm/W)</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CCT (K)</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Housing</a:t>
                      </a:r>
                      <a:endParaRPr/>
                    </a:p>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material</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Beam angle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LED chip</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Certification</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Lifetime (hrs)</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Unit price (USD)</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r h="422675">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Buck</a:t>
                      </a:r>
                      <a:endParaRPr sz="900" b="0" i="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36</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1200x75x24</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220V/60Hz</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3400</a:t>
                      </a:r>
                      <a:endParaRPr sz="900" b="0" u="none" strike="noStrike" cap="none">
                        <a:solidFill>
                          <a:schemeClr val="dk1"/>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95</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3000/</a:t>
                      </a:r>
                      <a:endParaRPr/>
                    </a:p>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6500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Al+PC</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120°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Samsung/ SSC</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EMC</a:t>
                      </a:r>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15,000</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endParaRPr dirty="0"/>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bl>
          </a:graphicData>
        </a:graphic>
      </p:graphicFrame>
      <p:grpSp>
        <p:nvGrpSpPr>
          <p:cNvPr id="381" name="Google Shape;381;p11"/>
          <p:cNvGrpSpPr/>
          <p:nvPr/>
        </p:nvGrpSpPr>
        <p:grpSpPr>
          <a:xfrm>
            <a:off x="153868" y="6244305"/>
            <a:ext cx="3503732" cy="480107"/>
            <a:chOff x="153868" y="6008075"/>
            <a:chExt cx="5227706" cy="716338"/>
          </a:xfrm>
        </p:grpSpPr>
        <p:grpSp>
          <p:nvGrpSpPr>
            <p:cNvPr id="382" name="Google Shape;382;p11"/>
            <p:cNvGrpSpPr/>
            <p:nvPr/>
          </p:nvGrpSpPr>
          <p:grpSpPr>
            <a:xfrm>
              <a:off x="153868" y="6008075"/>
              <a:ext cx="3824438" cy="716338"/>
              <a:chOff x="4679377" y="5983361"/>
              <a:chExt cx="3824438" cy="716338"/>
            </a:xfrm>
          </p:grpSpPr>
          <p:pic>
            <p:nvPicPr>
              <p:cNvPr id="383" name="Google Shape;383;p11"/>
              <p:cNvPicPr preferRelativeResize="0"/>
              <p:nvPr/>
            </p:nvPicPr>
            <p:blipFill rotWithShape="1">
              <a:blip r:embed="rId3">
                <a:alphaModFix/>
              </a:blip>
              <a:srcRect/>
              <a:stretch/>
            </p:blipFill>
            <p:spPr>
              <a:xfrm>
                <a:off x="6211259" y="5983361"/>
                <a:ext cx="751112" cy="716338"/>
              </a:xfrm>
              <a:prstGeom prst="rect">
                <a:avLst/>
              </a:prstGeom>
              <a:noFill/>
              <a:ln>
                <a:noFill/>
              </a:ln>
            </p:spPr>
          </p:pic>
          <p:pic>
            <p:nvPicPr>
              <p:cNvPr id="384" name="Google Shape;384;p11"/>
              <p:cNvPicPr preferRelativeResize="0"/>
              <p:nvPr/>
            </p:nvPicPr>
            <p:blipFill rotWithShape="1">
              <a:blip r:embed="rId4">
                <a:alphaModFix/>
              </a:blip>
              <a:srcRect/>
              <a:stretch/>
            </p:blipFill>
            <p:spPr>
              <a:xfrm>
                <a:off x="7692883" y="5996436"/>
                <a:ext cx="810932" cy="690185"/>
              </a:xfrm>
              <a:prstGeom prst="rect">
                <a:avLst/>
              </a:prstGeom>
              <a:noFill/>
              <a:ln>
                <a:noFill/>
              </a:ln>
            </p:spPr>
          </p:pic>
          <p:pic>
            <p:nvPicPr>
              <p:cNvPr id="385" name="Google Shape;385;p11"/>
              <p:cNvPicPr preferRelativeResize="0"/>
              <p:nvPr/>
            </p:nvPicPr>
            <p:blipFill rotWithShape="1">
              <a:blip r:embed="rId5">
                <a:alphaModFix/>
              </a:blip>
              <a:srcRect/>
              <a:stretch/>
            </p:blipFill>
            <p:spPr>
              <a:xfrm>
                <a:off x="7017867" y="5996436"/>
                <a:ext cx="675016" cy="690185"/>
              </a:xfrm>
              <a:prstGeom prst="rect">
                <a:avLst/>
              </a:prstGeom>
              <a:noFill/>
              <a:ln>
                <a:noFill/>
              </a:ln>
            </p:spPr>
          </p:pic>
          <p:pic>
            <p:nvPicPr>
              <p:cNvPr id="386" name="Google Shape;386;p11"/>
              <p:cNvPicPr preferRelativeResize="0"/>
              <p:nvPr/>
            </p:nvPicPr>
            <p:blipFill rotWithShape="1">
              <a:blip r:embed="rId6">
                <a:alphaModFix/>
              </a:blip>
              <a:srcRect/>
              <a:stretch/>
            </p:blipFill>
            <p:spPr>
              <a:xfrm>
                <a:off x="5465811" y="5983361"/>
                <a:ext cx="683620" cy="716337"/>
              </a:xfrm>
              <a:prstGeom prst="rect">
                <a:avLst/>
              </a:prstGeom>
              <a:noFill/>
              <a:ln>
                <a:noFill/>
              </a:ln>
            </p:spPr>
          </p:pic>
          <p:pic>
            <p:nvPicPr>
              <p:cNvPr id="387" name="Google Shape;387;p11"/>
              <p:cNvPicPr preferRelativeResize="0"/>
              <p:nvPr/>
            </p:nvPicPr>
            <p:blipFill rotWithShape="1">
              <a:blip r:embed="rId7">
                <a:alphaModFix/>
              </a:blip>
              <a:srcRect/>
              <a:stretch/>
            </p:blipFill>
            <p:spPr>
              <a:xfrm>
                <a:off x="4679377" y="5998940"/>
                <a:ext cx="704334" cy="700758"/>
              </a:xfrm>
              <a:prstGeom prst="rect">
                <a:avLst/>
              </a:prstGeom>
              <a:noFill/>
              <a:ln>
                <a:noFill/>
              </a:ln>
            </p:spPr>
          </p:pic>
        </p:grpSp>
        <p:pic>
          <p:nvPicPr>
            <p:cNvPr id="388" name="Google Shape;388;p11"/>
            <p:cNvPicPr preferRelativeResize="0"/>
            <p:nvPr/>
          </p:nvPicPr>
          <p:blipFill rotWithShape="1">
            <a:blip r:embed="rId8">
              <a:alphaModFix/>
            </a:blip>
            <a:srcRect/>
            <a:stretch/>
          </p:blipFill>
          <p:spPr>
            <a:xfrm>
              <a:off x="4704192" y="6043699"/>
              <a:ext cx="677382" cy="667636"/>
            </a:xfrm>
            <a:prstGeom prst="rect">
              <a:avLst/>
            </a:prstGeom>
            <a:noFill/>
            <a:ln>
              <a:noFill/>
            </a:ln>
          </p:spPr>
        </p:pic>
        <p:pic>
          <p:nvPicPr>
            <p:cNvPr id="389" name="Google Shape;389;p11"/>
            <p:cNvPicPr preferRelativeResize="0"/>
            <p:nvPr/>
          </p:nvPicPr>
          <p:blipFill rotWithShape="1">
            <a:blip r:embed="rId9">
              <a:alphaModFix/>
            </a:blip>
            <a:srcRect/>
            <a:stretch/>
          </p:blipFill>
          <p:spPr>
            <a:xfrm>
              <a:off x="3981022" y="6082225"/>
              <a:ext cx="673351" cy="593612"/>
            </a:xfrm>
            <a:prstGeom prst="rect">
              <a:avLst/>
            </a:prstGeom>
            <a:noFill/>
            <a:ln>
              <a:noFill/>
            </a:ln>
          </p:spPr>
        </p:pic>
      </p:grpSp>
      <p:grpSp>
        <p:nvGrpSpPr>
          <p:cNvPr id="390" name="Google Shape;390;p11"/>
          <p:cNvGrpSpPr/>
          <p:nvPr/>
        </p:nvGrpSpPr>
        <p:grpSpPr>
          <a:xfrm>
            <a:off x="153868" y="214930"/>
            <a:ext cx="8825246" cy="415155"/>
            <a:chOff x="153868" y="214930"/>
            <a:chExt cx="8825246" cy="415155"/>
          </a:xfrm>
        </p:grpSpPr>
        <p:sp>
          <p:nvSpPr>
            <p:cNvPr id="391" name="Google Shape;391;p11"/>
            <p:cNvSpPr txBox="1"/>
            <p:nvPr/>
          </p:nvSpPr>
          <p:spPr>
            <a:xfrm>
              <a:off x="153868" y="255238"/>
              <a:ext cx="88091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59BFF"/>
                  </a:solidFill>
                  <a:latin typeface="Arial"/>
                  <a:ea typeface="Arial"/>
                  <a:cs typeface="Arial"/>
                  <a:sym typeface="Arial"/>
                </a:rPr>
                <a:t>LED Linear/Cross light</a:t>
              </a:r>
              <a:endParaRPr/>
            </a:p>
          </p:txBody>
        </p:sp>
        <p:pic>
          <p:nvPicPr>
            <p:cNvPr id="392" name="Google Shape;392;p11"/>
            <p:cNvPicPr preferRelativeResize="0"/>
            <p:nvPr/>
          </p:nvPicPr>
          <p:blipFill rotWithShape="1">
            <a:blip r:embed="rId10">
              <a:alphaModFix/>
            </a:blip>
            <a:srcRect/>
            <a:stretch/>
          </p:blipFill>
          <p:spPr>
            <a:xfrm>
              <a:off x="7300158" y="214930"/>
              <a:ext cx="1678956" cy="413129"/>
            </a:xfrm>
            <a:prstGeom prst="rect">
              <a:avLst/>
            </a:prstGeom>
            <a:noFill/>
            <a:ln>
              <a:noFill/>
            </a:ln>
          </p:spPr>
        </p:pic>
        <p:cxnSp>
          <p:nvCxnSpPr>
            <p:cNvPr id="393" name="Google Shape;393;p11"/>
            <p:cNvCxnSpPr/>
            <p:nvPr/>
          </p:nvCxnSpPr>
          <p:spPr>
            <a:xfrm>
              <a:off x="153868" y="630085"/>
              <a:ext cx="8809170" cy="0"/>
            </a:xfrm>
            <a:prstGeom prst="straightConnector1">
              <a:avLst/>
            </a:prstGeom>
            <a:noFill/>
            <a:ln w="9525" cap="flat" cmpd="sng">
              <a:solidFill>
                <a:srgbClr val="FF0000"/>
              </a:solidFill>
              <a:prstDash val="solid"/>
              <a:round/>
              <a:headEnd type="none" w="sm" len="sm"/>
              <a:tailEnd type="none" w="sm" len="sm"/>
            </a:ln>
          </p:spPr>
        </p:cxnSp>
      </p:grpSp>
      <p:sp>
        <p:nvSpPr>
          <p:cNvPr id="394" name="Google Shape;394;p11"/>
          <p:cNvSpPr txBox="1"/>
          <p:nvPr/>
        </p:nvSpPr>
        <p:spPr>
          <a:xfrm>
            <a:off x="198510" y="3057660"/>
            <a:ext cx="4359943" cy="144039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30000"/>
              </a:lnSpc>
              <a:spcBef>
                <a:spcPts val="0"/>
              </a:spcBef>
              <a:spcAft>
                <a:spcPts val="0"/>
              </a:spcAft>
              <a:buClr>
                <a:srgbClr val="1D77BB"/>
              </a:buClr>
              <a:buSzPts val="1200"/>
              <a:buFont typeface="Noto Sans Symbols"/>
              <a:buChar char="❑"/>
            </a:pPr>
            <a:r>
              <a:rPr lang="en-US" sz="1200" b="1" u="sng">
                <a:solidFill>
                  <a:srgbClr val="1D77BB"/>
                </a:solidFill>
                <a:latin typeface="Arial"/>
                <a:ea typeface="Arial"/>
                <a:cs typeface="Arial"/>
                <a:sym typeface="Arial"/>
              </a:rPr>
              <a:t>Features</a:t>
            </a:r>
            <a:r>
              <a:rPr lang="en-US" sz="1200" b="1">
                <a:solidFill>
                  <a:srgbClr val="1D77BB"/>
                </a:solidFill>
                <a:latin typeface="Arial"/>
                <a:ea typeface="Arial"/>
                <a:cs typeface="Arial"/>
                <a:sym typeface="Arial"/>
              </a:rPr>
              <a:t>:</a:t>
            </a:r>
            <a:endParaRPr sz="1200">
              <a:solidFill>
                <a:srgbClr val="1D77BB"/>
              </a:solidFill>
              <a:latin typeface="Arial"/>
              <a:ea typeface="Arial"/>
              <a:cs typeface="Arial"/>
              <a:sym typeface="Arial"/>
            </a:endParaRPr>
          </a:p>
          <a:p>
            <a:pPr marL="171450" marR="0" lvl="0" indent="-171450" algn="l" rtl="0">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Low power consumption saves more than 50% of energy compared to existing fluorescent luminaires</a:t>
            </a:r>
            <a:endParaRPr/>
          </a:p>
          <a:p>
            <a:pPr marL="171450" marR="0" lvl="0" indent="-171450" algn="l" rtl="0">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Various size (300/600/900/1200mm)</a:t>
            </a:r>
            <a:endParaRPr/>
          </a:p>
          <a:p>
            <a:pPr marL="171450" marR="0" lvl="0" indent="-171450" algn="l" rtl="0">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Slim and simple design</a:t>
            </a:r>
            <a:endParaRPr/>
          </a:p>
          <a:p>
            <a:pPr marL="171450" marR="0" lvl="0" indent="-171450" algn="l" rtl="0">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Uniform spread of light.</a:t>
            </a:r>
            <a:endParaRPr sz="1200">
              <a:solidFill>
                <a:srgbClr val="0C0C0C"/>
              </a:solidFill>
              <a:latin typeface="Arial"/>
              <a:ea typeface="Arial"/>
              <a:cs typeface="Arial"/>
              <a:sym typeface="Arial"/>
            </a:endParaRPr>
          </a:p>
          <a:p>
            <a:pPr marL="171450" marR="0" lvl="0" indent="-171450" algn="l" rtl="0">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Easy to install and maintain.</a:t>
            </a:r>
            <a:endParaRPr sz="1200">
              <a:solidFill>
                <a:srgbClr val="0C0C0C"/>
              </a:solidFill>
              <a:latin typeface="Arial"/>
              <a:ea typeface="Arial"/>
              <a:cs typeface="Arial"/>
              <a:sym typeface="Arial"/>
            </a:endParaRPr>
          </a:p>
        </p:txBody>
      </p:sp>
      <p:sp>
        <p:nvSpPr>
          <p:cNvPr id="395" name="Google Shape;395;p11"/>
          <p:cNvSpPr txBox="1"/>
          <p:nvPr/>
        </p:nvSpPr>
        <p:spPr>
          <a:xfrm>
            <a:off x="4921753" y="892152"/>
            <a:ext cx="3889737" cy="8863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30000"/>
              </a:lnSpc>
              <a:spcBef>
                <a:spcPts val="0"/>
              </a:spcBef>
              <a:spcAft>
                <a:spcPts val="0"/>
              </a:spcAft>
              <a:buClr>
                <a:srgbClr val="1D77BB"/>
              </a:buClr>
              <a:buSzPts val="1200"/>
              <a:buFont typeface="Noto Sans Symbols"/>
              <a:buChar char="❑"/>
            </a:pPr>
            <a:r>
              <a:rPr lang="en-US" sz="1200" b="1" u="sng">
                <a:solidFill>
                  <a:srgbClr val="1D77BB"/>
                </a:solidFill>
                <a:latin typeface="Arial"/>
                <a:ea typeface="Arial"/>
                <a:cs typeface="Arial"/>
                <a:sym typeface="Arial"/>
              </a:rPr>
              <a:t>Applications</a:t>
            </a:r>
            <a:r>
              <a:rPr lang="en-US" sz="1200" b="1">
                <a:solidFill>
                  <a:srgbClr val="1D77BB"/>
                </a:solidFill>
                <a:latin typeface="Arial"/>
                <a:ea typeface="Arial"/>
                <a:cs typeface="Arial"/>
                <a:sym typeface="Arial"/>
              </a:rPr>
              <a:t>:</a:t>
            </a:r>
            <a:endParaRPr sz="1200">
              <a:solidFill>
                <a:srgbClr val="1D77BB"/>
              </a:solidFill>
              <a:latin typeface="Arial"/>
              <a:ea typeface="Arial"/>
              <a:cs typeface="Arial"/>
              <a:sym typeface="Arial"/>
            </a:endParaRPr>
          </a:p>
          <a:p>
            <a:pPr marL="171450" marR="0" lvl="0" indent="-171450" algn="l" rtl="0">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Apartment entrance, hallway lighting, indoor  lighting</a:t>
            </a:r>
            <a:endParaRPr/>
          </a:p>
          <a:p>
            <a:pPr marL="171450" marR="0" lvl="0" indent="-171450" algn="l" rtl="0">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Parking lot, subway, commercial, industrial, etc. lighting</a:t>
            </a:r>
            <a:endParaRPr/>
          </a:p>
        </p:txBody>
      </p:sp>
      <p:grpSp>
        <p:nvGrpSpPr>
          <p:cNvPr id="396" name="Google Shape;396;p11"/>
          <p:cNvGrpSpPr/>
          <p:nvPr/>
        </p:nvGrpSpPr>
        <p:grpSpPr>
          <a:xfrm>
            <a:off x="271794" y="656531"/>
            <a:ext cx="4144814" cy="2302799"/>
            <a:chOff x="271794" y="656531"/>
            <a:chExt cx="4144814" cy="2302799"/>
          </a:xfrm>
        </p:grpSpPr>
        <p:pic>
          <p:nvPicPr>
            <p:cNvPr id="397" name="Google Shape;397;p11"/>
            <p:cNvPicPr preferRelativeResize="0"/>
            <p:nvPr/>
          </p:nvPicPr>
          <p:blipFill rotWithShape="1">
            <a:blip r:embed="rId11">
              <a:alphaModFix/>
            </a:blip>
            <a:srcRect/>
            <a:stretch/>
          </p:blipFill>
          <p:spPr>
            <a:xfrm>
              <a:off x="271794" y="656531"/>
              <a:ext cx="4144814" cy="1981523"/>
            </a:xfrm>
            <a:prstGeom prst="rect">
              <a:avLst/>
            </a:prstGeom>
            <a:noFill/>
            <a:ln>
              <a:noFill/>
            </a:ln>
          </p:spPr>
        </p:pic>
        <p:sp>
          <p:nvSpPr>
            <p:cNvPr id="398" name="Google Shape;398;p11"/>
            <p:cNvSpPr/>
            <p:nvPr/>
          </p:nvSpPr>
          <p:spPr>
            <a:xfrm>
              <a:off x="271794" y="2638053"/>
              <a:ext cx="4144814" cy="321277"/>
            </a:xfrm>
            <a:prstGeom prst="rect">
              <a:avLst/>
            </a:prstGeom>
            <a:solidFill>
              <a:srgbClr val="EAF1D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033CC"/>
                  </a:solidFill>
                  <a:latin typeface="Arial"/>
                  <a:ea typeface="Arial"/>
                  <a:cs typeface="Arial"/>
                  <a:sym typeface="Arial"/>
                </a:rPr>
                <a:t>M16L 120/36W</a:t>
              </a:r>
              <a:endParaRPr sz="1800">
                <a:solidFill>
                  <a:srgbClr val="0033CC"/>
                </a:solidFill>
                <a:latin typeface="Arial"/>
                <a:ea typeface="Arial"/>
                <a:cs typeface="Arial"/>
                <a:sym typeface="Arial"/>
              </a:endParaRPr>
            </a:p>
          </p:txBody>
        </p:sp>
      </p:grpSp>
      <p:grpSp>
        <p:nvGrpSpPr>
          <p:cNvPr id="399" name="Google Shape;399;p11"/>
          <p:cNvGrpSpPr/>
          <p:nvPr/>
        </p:nvGrpSpPr>
        <p:grpSpPr>
          <a:xfrm>
            <a:off x="4921753" y="1759161"/>
            <a:ext cx="3947927" cy="3311602"/>
            <a:chOff x="4921753" y="1759161"/>
            <a:chExt cx="3947927" cy="3311602"/>
          </a:xfrm>
        </p:grpSpPr>
        <p:pic>
          <p:nvPicPr>
            <p:cNvPr id="400" name="Google Shape;400;p11"/>
            <p:cNvPicPr preferRelativeResize="0"/>
            <p:nvPr/>
          </p:nvPicPr>
          <p:blipFill rotWithShape="1">
            <a:blip r:embed="rId12">
              <a:alphaModFix/>
            </a:blip>
            <a:srcRect/>
            <a:stretch/>
          </p:blipFill>
          <p:spPr>
            <a:xfrm>
              <a:off x="4921753" y="1759161"/>
              <a:ext cx="3947927" cy="1423393"/>
            </a:xfrm>
            <a:prstGeom prst="rect">
              <a:avLst/>
            </a:prstGeom>
            <a:noFill/>
            <a:ln>
              <a:noFill/>
            </a:ln>
          </p:spPr>
        </p:pic>
        <p:pic>
          <p:nvPicPr>
            <p:cNvPr id="401" name="Google Shape;401;p11"/>
            <p:cNvPicPr preferRelativeResize="0"/>
            <p:nvPr/>
          </p:nvPicPr>
          <p:blipFill rotWithShape="1">
            <a:blip r:embed="rId13">
              <a:alphaModFix/>
            </a:blip>
            <a:srcRect/>
            <a:stretch/>
          </p:blipFill>
          <p:spPr>
            <a:xfrm>
              <a:off x="4921753" y="3215602"/>
              <a:ext cx="3947927" cy="1855161"/>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2"/>
          <p:cNvSpPr/>
          <p:nvPr/>
        </p:nvSpPr>
        <p:spPr>
          <a:xfrm>
            <a:off x="153868" y="4452056"/>
            <a:ext cx="1890940" cy="3077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Specifications</a:t>
            </a:r>
            <a:r>
              <a:rPr lang="en-US" sz="1400" b="1">
                <a:solidFill>
                  <a:srgbClr val="1D77BB"/>
                </a:solidFill>
                <a:latin typeface="Arial"/>
                <a:ea typeface="Arial"/>
                <a:cs typeface="Arial"/>
                <a:sym typeface="Arial"/>
              </a:rPr>
              <a:t>:</a:t>
            </a:r>
            <a:endParaRPr sz="1400" b="1">
              <a:solidFill>
                <a:srgbClr val="1D77BB"/>
              </a:solidFill>
              <a:latin typeface="Arial"/>
              <a:ea typeface="Arial"/>
              <a:cs typeface="Arial"/>
              <a:sym typeface="Arial"/>
            </a:endParaRPr>
          </a:p>
        </p:txBody>
      </p:sp>
      <p:grpSp>
        <p:nvGrpSpPr>
          <p:cNvPr id="407" name="Google Shape;407;p12"/>
          <p:cNvGrpSpPr/>
          <p:nvPr/>
        </p:nvGrpSpPr>
        <p:grpSpPr>
          <a:xfrm>
            <a:off x="153868" y="6298981"/>
            <a:ext cx="3104721" cy="425431"/>
            <a:chOff x="153868" y="6008075"/>
            <a:chExt cx="5227706" cy="716338"/>
          </a:xfrm>
        </p:grpSpPr>
        <p:grpSp>
          <p:nvGrpSpPr>
            <p:cNvPr id="408" name="Google Shape;408;p12"/>
            <p:cNvGrpSpPr/>
            <p:nvPr/>
          </p:nvGrpSpPr>
          <p:grpSpPr>
            <a:xfrm>
              <a:off x="153868" y="6008075"/>
              <a:ext cx="3824438" cy="716338"/>
              <a:chOff x="4679377" y="5983361"/>
              <a:chExt cx="3824438" cy="716338"/>
            </a:xfrm>
          </p:grpSpPr>
          <p:pic>
            <p:nvPicPr>
              <p:cNvPr id="409" name="Google Shape;409;p12"/>
              <p:cNvPicPr preferRelativeResize="0"/>
              <p:nvPr/>
            </p:nvPicPr>
            <p:blipFill rotWithShape="1">
              <a:blip r:embed="rId3">
                <a:alphaModFix/>
              </a:blip>
              <a:srcRect/>
              <a:stretch/>
            </p:blipFill>
            <p:spPr>
              <a:xfrm>
                <a:off x="6211259" y="5983361"/>
                <a:ext cx="751112" cy="716338"/>
              </a:xfrm>
              <a:prstGeom prst="rect">
                <a:avLst/>
              </a:prstGeom>
              <a:noFill/>
              <a:ln>
                <a:noFill/>
              </a:ln>
            </p:spPr>
          </p:pic>
          <p:pic>
            <p:nvPicPr>
              <p:cNvPr id="410" name="Google Shape;410;p12"/>
              <p:cNvPicPr preferRelativeResize="0"/>
              <p:nvPr/>
            </p:nvPicPr>
            <p:blipFill rotWithShape="1">
              <a:blip r:embed="rId4">
                <a:alphaModFix/>
              </a:blip>
              <a:srcRect/>
              <a:stretch/>
            </p:blipFill>
            <p:spPr>
              <a:xfrm>
                <a:off x="7692883" y="5996436"/>
                <a:ext cx="810932" cy="690185"/>
              </a:xfrm>
              <a:prstGeom prst="rect">
                <a:avLst/>
              </a:prstGeom>
              <a:noFill/>
              <a:ln>
                <a:noFill/>
              </a:ln>
            </p:spPr>
          </p:pic>
          <p:pic>
            <p:nvPicPr>
              <p:cNvPr id="411" name="Google Shape;411;p12"/>
              <p:cNvPicPr preferRelativeResize="0"/>
              <p:nvPr/>
            </p:nvPicPr>
            <p:blipFill rotWithShape="1">
              <a:blip r:embed="rId5">
                <a:alphaModFix/>
              </a:blip>
              <a:srcRect/>
              <a:stretch/>
            </p:blipFill>
            <p:spPr>
              <a:xfrm>
                <a:off x="7017867" y="5996436"/>
                <a:ext cx="675016" cy="690185"/>
              </a:xfrm>
              <a:prstGeom prst="rect">
                <a:avLst/>
              </a:prstGeom>
              <a:noFill/>
              <a:ln>
                <a:noFill/>
              </a:ln>
            </p:spPr>
          </p:pic>
          <p:pic>
            <p:nvPicPr>
              <p:cNvPr id="412" name="Google Shape;412;p12"/>
              <p:cNvPicPr preferRelativeResize="0"/>
              <p:nvPr/>
            </p:nvPicPr>
            <p:blipFill rotWithShape="1">
              <a:blip r:embed="rId6">
                <a:alphaModFix/>
              </a:blip>
              <a:srcRect/>
              <a:stretch/>
            </p:blipFill>
            <p:spPr>
              <a:xfrm>
                <a:off x="5465811" y="5983361"/>
                <a:ext cx="683620" cy="716337"/>
              </a:xfrm>
              <a:prstGeom prst="rect">
                <a:avLst/>
              </a:prstGeom>
              <a:noFill/>
              <a:ln>
                <a:noFill/>
              </a:ln>
            </p:spPr>
          </p:pic>
          <p:pic>
            <p:nvPicPr>
              <p:cNvPr id="413" name="Google Shape;413;p12"/>
              <p:cNvPicPr preferRelativeResize="0"/>
              <p:nvPr/>
            </p:nvPicPr>
            <p:blipFill rotWithShape="1">
              <a:blip r:embed="rId7">
                <a:alphaModFix/>
              </a:blip>
              <a:srcRect/>
              <a:stretch/>
            </p:blipFill>
            <p:spPr>
              <a:xfrm>
                <a:off x="4679377" y="5998940"/>
                <a:ext cx="704334" cy="700758"/>
              </a:xfrm>
              <a:prstGeom prst="rect">
                <a:avLst/>
              </a:prstGeom>
              <a:noFill/>
              <a:ln>
                <a:noFill/>
              </a:ln>
            </p:spPr>
          </p:pic>
        </p:grpSp>
        <p:pic>
          <p:nvPicPr>
            <p:cNvPr id="414" name="Google Shape;414;p12"/>
            <p:cNvPicPr preferRelativeResize="0"/>
            <p:nvPr/>
          </p:nvPicPr>
          <p:blipFill rotWithShape="1">
            <a:blip r:embed="rId8">
              <a:alphaModFix/>
            </a:blip>
            <a:srcRect/>
            <a:stretch/>
          </p:blipFill>
          <p:spPr>
            <a:xfrm>
              <a:off x="4704192" y="6043699"/>
              <a:ext cx="677382" cy="667636"/>
            </a:xfrm>
            <a:prstGeom prst="rect">
              <a:avLst/>
            </a:prstGeom>
            <a:noFill/>
            <a:ln>
              <a:noFill/>
            </a:ln>
          </p:spPr>
        </p:pic>
        <p:pic>
          <p:nvPicPr>
            <p:cNvPr id="415" name="Google Shape;415;p12"/>
            <p:cNvPicPr preferRelativeResize="0"/>
            <p:nvPr/>
          </p:nvPicPr>
          <p:blipFill rotWithShape="1">
            <a:blip r:embed="rId9">
              <a:alphaModFix/>
            </a:blip>
            <a:srcRect/>
            <a:stretch/>
          </p:blipFill>
          <p:spPr>
            <a:xfrm>
              <a:off x="3981022" y="6082225"/>
              <a:ext cx="673351" cy="593612"/>
            </a:xfrm>
            <a:prstGeom prst="rect">
              <a:avLst/>
            </a:prstGeom>
            <a:noFill/>
            <a:ln>
              <a:noFill/>
            </a:ln>
          </p:spPr>
        </p:pic>
      </p:grpSp>
      <p:grpSp>
        <p:nvGrpSpPr>
          <p:cNvPr id="416" name="Google Shape;416;p12"/>
          <p:cNvGrpSpPr/>
          <p:nvPr/>
        </p:nvGrpSpPr>
        <p:grpSpPr>
          <a:xfrm>
            <a:off x="153868" y="214930"/>
            <a:ext cx="8825246" cy="415155"/>
            <a:chOff x="153868" y="214930"/>
            <a:chExt cx="8825246" cy="415155"/>
          </a:xfrm>
        </p:grpSpPr>
        <p:sp>
          <p:nvSpPr>
            <p:cNvPr id="417" name="Google Shape;417;p12"/>
            <p:cNvSpPr txBox="1"/>
            <p:nvPr/>
          </p:nvSpPr>
          <p:spPr>
            <a:xfrm>
              <a:off x="153868" y="255238"/>
              <a:ext cx="88091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59BFF"/>
                  </a:solidFill>
                  <a:latin typeface="Arial"/>
                  <a:ea typeface="Arial"/>
                  <a:cs typeface="Arial"/>
                  <a:sym typeface="Arial"/>
                </a:rPr>
                <a:t>LED Linear/Cross light</a:t>
              </a:r>
              <a:endParaRPr/>
            </a:p>
          </p:txBody>
        </p:sp>
        <p:pic>
          <p:nvPicPr>
            <p:cNvPr id="418" name="Google Shape;418;p12"/>
            <p:cNvPicPr preferRelativeResize="0"/>
            <p:nvPr/>
          </p:nvPicPr>
          <p:blipFill rotWithShape="1">
            <a:blip r:embed="rId10">
              <a:alphaModFix/>
            </a:blip>
            <a:srcRect/>
            <a:stretch/>
          </p:blipFill>
          <p:spPr>
            <a:xfrm>
              <a:off x="7300158" y="214930"/>
              <a:ext cx="1678956" cy="413129"/>
            </a:xfrm>
            <a:prstGeom prst="rect">
              <a:avLst/>
            </a:prstGeom>
            <a:noFill/>
            <a:ln>
              <a:noFill/>
            </a:ln>
          </p:spPr>
        </p:pic>
        <p:cxnSp>
          <p:nvCxnSpPr>
            <p:cNvPr id="419" name="Google Shape;419;p12"/>
            <p:cNvCxnSpPr/>
            <p:nvPr/>
          </p:nvCxnSpPr>
          <p:spPr>
            <a:xfrm>
              <a:off x="153868" y="630085"/>
              <a:ext cx="8809170" cy="0"/>
            </a:xfrm>
            <a:prstGeom prst="straightConnector1">
              <a:avLst/>
            </a:prstGeom>
            <a:noFill/>
            <a:ln w="9525" cap="flat" cmpd="sng">
              <a:solidFill>
                <a:srgbClr val="FF0000"/>
              </a:solidFill>
              <a:prstDash val="solid"/>
              <a:round/>
              <a:headEnd type="none" w="sm" len="sm"/>
              <a:tailEnd type="none" w="sm" len="sm"/>
            </a:ln>
          </p:spPr>
        </p:cxnSp>
      </p:grpSp>
      <p:sp>
        <p:nvSpPr>
          <p:cNvPr id="420" name="Google Shape;420;p12"/>
          <p:cNvSpPr txBox="1"/>
          <p:nvPr/>
        </p:nvSpPr>
        <p:spPr>
          <a:xfrm>
            <a:off x="176862" y="2838697"/>
            <a:ext cx="4208975" cy="144039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30000"/>
              </a:lnSpc>
              <a:spcBef>
                <a:spcPts val="0"/>
              </a:spcBef>
              <a:spcAft>
                <a:spcPts val="0"/>
              </a:spcAft>
              <a:buClr>
                <a:srgbClr val="1D77BB"/>
              </a:buClr>
              <a:buSzPts val="1200"/>
              <a:buFont typeface="Noto Sans Symbols"/>
              <a:buChar char="❑"/>
            </a:pPr>
            <a:r>
              <a:rPr lang="en-US" sz="1200" b="1" u="sng">
                <a:solidFill>
                  <a:srgbClr val="1D77BB"/>
                </a:solidFill>
                <a:latin typeface="Arial"/>
                <a:ea typeface="Arial"/>
                <a:cs typeface="Arial"/>
                <a:sym typeface="Arial"/>
              </a:rPr>
              <a:t>Features</a:t>
            </a:r>
            <a:r>
              <a:rPr lang="en-US" sz="1200" b="1">
                <a:solidFill>
                  <a:srgbClr val="1D77BB"/>
                </a:solidFill>
                <a:latin typeface="Arial"/>
                <a:ea typeface="Arial"/>
                <a:cs typeface="Arial"/>
                <a:sym typeface="Arial"/>
              </a:rPr>
              <a:t>:</a:t>
            </a:r>
            <a:endParaRPr sz="1200">
              <a:solidFill>
                <a:srgbClr val="1D77BB"/>
              </a:solidFill>
              <a:latin typeface="Arial"/>
              <a:ea typeface="Arial"/>
              <a:cs typeface="Arial"/>
              <a:sym typeface="Arial"/>
            </a:endParaRPr>
          </a:p>
          <a:p>
            <a:pPr marL="171450" marR="0" lvl="0" indent="-171450" algn="l" rtl="0">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This product with IP65 ingress protection degree suitables for dry, damp and wet locations</a:t>
            </a:r>
            <a:endParaRPr sz="1200">
              <a:solidFill>
                <a:srgbClr val="0C0C0C"/>
              </a:solidFill>
              <a:latin typeface="Arial"/>
              <a:ea typeface="Arial"/>
              <a:cs typeface="Arial"/>
              <a:sym typeface="Arial"/>
            </a:endParaRPr>
          </a:p>
          <a:p>
            <a:pPr marL="171450" marR="0" lvl="0" indent="-171450" algn="l" rtl="0">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Low power consumption, saving more than 50% of energy compared to existing fluorescent luminaires.</a:t>
            </a:r>
            <a:endParaRPr/>
          </a:p>
          <a:p>
            <a:pPr marL="171450" marR="0" lvl="0" indent="-171450" algn="l" rtl="0">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Uniform spread of light.</a:t>
            </a:r>
            <a:endParaRPr sz="1200">
              <a:solidFill>
                <a:srgbClr val="0C0C0C"/>
              </a:solidFill>
              <a:latin typeface="Arial"/>
              <a:ea typeface="Arial"/>
              <a:cs typeface="Arial"/>
              <a:sym typeface="Arial"/>
            </a:endParaRPr>
          </a:p>
          <a:p>
            <a:pPr marL="171450" marR="0" lvl="0" indent="-171450" algn="l" rtl="0">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Easy to install and maintain.</a:t>
            </a:r>
            <a:endParaRPr sz="1200">
              <a:solidFill>
                <a:srgbClr val="0C0C0C"/>
              </a:solidFill>
              <a:latin typeface="Arial"/>
              <a:ea typeface="Arial"/>
              <a:cs typeface="Arial"/>
              <a:sym typeface="Arial"/>
            </a:endParaRPr>
          </a:p>
        </p:txBody>
      </p:sp>
      <p:pic>
        <p:nvPicPr>
          <p:cNvPr id="421" name="Google Shape;421;p12"/>
          <p:cNvPicPr preferRelativeResize="0"/>
          <p:nvPr/>
        </p:nvPicPr>
        <p:blipFill rotWithShape="1">
          <a:blip r:embed="rId11">
            <a:alphaModFix/>
          </a:blip>
          <a:srcRect/>
          <a:stretch/>
        </p:blipFill>
        <p:spPr>
          <a:xfrm>
            <a:off x="163728" y="705510"/>
            <a:ext cx="4222110" cy="1637145"/>
          </a:xfrm>
          <a:prstGeom prst="rect">
            <a:avLst/>
          </a:prstGeom>
          <a:noFill/>
          <a:ln>
            <a:noFill/>
          </a:ln>
        </p:spPr>
      </p:pic>
      <p:sp>
        <p:nvSpPr>
          <p:cNvPr id="422" name="Google Shape;422;p12"/>
          <p:cNvSpPr txBox="1"/>
          <p:nvPr/>
        </p:nvSpPr>
        <p:spPr>
          <a:xfrm>
            <a:off x="4806286" y="741438"/>
            <a:ext cx="4040585" cy="8863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30000"/>
              </a:lnSpc>
              <a:spcBef>
                <a:spcPts val="0"/>
              </a:spcBef>
              <a:spcAft>
                <a:spcPts val="0"/>
              </a:spcAft>
              <a:buClr>
                <a:srgbClr val="1D77BB"/>
              </a:buClr>
              <a:buSzPts val="1200"/>
              <a:buFont typeface="Noto Sans Symbols"/>
              <a:buChar char="❑"/>
            </a:pPr>
            <a:r>
              <a:rPr lang="en-US" sz="1200" b="1" u="sng">
                <a:solidFill>
                  <a:srgbClr val="1D77BB"/>
                </a:solidFill>
                <a:latin typeface="Arial"/>
                <a:ea typeface="Arial"/>
                <a:cs typeface="Arial"/>
                <a:sym typeface="Arial"/>
              </a:rPr>
              <a:t>Applications</a:t>
            </a:r>
            <a:r>
              <a:rPr lang="en-US" sz="1200" b="1">
                <a:solidFill>
                  <a:srgbClr val="1D77BB"/>
                </a:solidFill>
                <a:latin typeface="Arial"/>
                <a:ea typeface="Arial"/>
                <a:cs typeface="Arial"/>
                <a:sym typeface="Arial"/>
              </a:rPr>
              <a:t>:</a:t>
            </a:r>
            <a:endParaRPr sz="1200">
              <a:solidFill>
                <a:srgbClr val="1D77BB"/>
              </a:solidFill>
              <a:latin typeface="Arial"/>
              <a:ea typeface="Arial"/>
              <a:cs typeface="Arial"/>
              <a:sym typeface="Arial"/>
            </a:endParaRPr>
          </a:p>
          <a:p>
            <a:pPr marL="171450" marR="0" lvl="0" indent="-171450" algn="l" rtl="0">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 Parking lot, subway, commercial lighting</a:t>
            </a:r>
            <a:endParaRPr/>
          </a:p>
          <a:p>
            <a:pPr marL="171450" marR="0" lvl="0" indent="-171450" algn="l" rtl="0">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Apartment entrance, hallway lighting, indoor lighting</a:t>
            </a:r>
            <a:endParaRPr/>
          </a:p>
          <a:p>
            <a:pPr marL="171450" marR="0" lvl="0" indent="-171450" algn="l" rtl="0">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Warehouse, factory, gymnasium, etc. lighting</a:t>
            </a:r>
            <a:endParaRPr/>
          </a:p>
        </p:txBody>
      </p:sp>
      <p:graphicFrame>
        <p:nvGraphicFramePr>
          <p:cNvPr id="423" name="Google Shape;423;p12"/>
          <p:cNvGraphicFramePr/>
          <p:nvPr>
            <p:extLst>
              <p:ext uri="{D42A27DB-BD31-4B8C-83A1-F6EECF244321}">
                <p14:modId xmlns:p14="http://schemas.microsoft.com/office/powerpoint/2010/main" val="1493779615"/>
              </p:ext>
            </p:extLst>
          </p:nvPr>
        </p:nvGraphicFramePr>
        <p:xfrm>
          <a:off x="186568" y="4890652"/>
          <a:ext cx="8792575" cy="906875"/>
        </p:xfrm>
        <a:graphic>
          <a:graphicData uri="http://schemas.openxmlformats.org/drawingml/2006/table">
            <a:tbl>
              <a:tblPr>
                <a:noFill/>
                <a:tableStyleId>{3362631E-7362-43ED-BA21-A18B33AB7A8D}</a:tableStyleId>
              </a:tblPr>
              <a:tblGrid>
                <a:gridCol w="624150">
                  <a:extLst>
                    <a:ext uri="{9D8B030D-6E8A-4147-A177-3AD203B41FA5}">
                      <a16:colId xmlns:a16="http://schemas.microsoft.com/office/drawing/2014/main" xmlns="" val="20000"/>
                    </a:ext>
                  </a:extLst>
                </a:gridCol>
                <a:gridCol w="630250">
                  <a:extLst>
                    <a:ext uri="{9D8B030D-6E8A-4147-A177-3AD203B41FA5}">
                      <a16:colId xmlns:a16="http://schemas.microsoft.com/office/drawing/2014/main" xmlns="" val="20001"/>
                    </a:ext>
                  </a:extLst>
                </a:gridCol>
                <a:gridCol w="805325">
                  <a:extLst>
                    <a:ext uri="{9D8B030D-6E8A-4147-A177-3AD203B41FA5}">
                      <a16:colId xmlns:a16="http://schemas.microsoft.com/office/drawing/2014/main" xmlns="" val="20002"/>
                    </a:ext>
                  </a:extLst>
                </a:gridCol>
                <a:gridCol w="752800">
                  <a:extLst>
                    <a:ext uri="{9D8B030D-6E8A-4147-A177-3AD203B41FA5}">
                      <a16:colId xmlns:a16="http://schemas.microsoft.com/office/drawing/2014/main" xmlns="" val="20003"/>
                    </a:ext>
                  </a:extLst>
                </a:gridCol>
                <a:gridCol w="367650">
                  <a:extLst>
                    <a:ext uri="{9D8B030D-6E8A-4147-A177-3AD203B41FA5}">
                      <a16:colId xmlns:a16="http://schemas.microsoft.com/office/drawing/2014/main" xmlns="" val="20004"/>
                    </a:ext>
                  </a:extLst>
                </a:gridCol>
                <a:gridCol w="533950">
                  <a:extLst>
                    <a:ext uri="{9D8B030D-6E8A-4147-A177-3AD203B41FA5}">
                      <a16:colId xmlns:a16="http://schemas.microsoft.com/office/drawing/2014/main" xmlns="" val="20005"/>
                    </a:ext>
                  </a:extLst>
                </a:gridCol>
                <a:gridCol w="674025">
                  <a:extLst>
                    <a:ext uri="{9D8B030D-6E8A-4147-A177-3AD203B41FA5}">
                      <a16:colId xmlns:a16="http://schemas.microsoft.com/office/drawing/2014/main" xmlns="" val="20006"/>
                    </a:ext>
                  </a:extLst>
                </a:gridCol>
                <a:gridCol w="463925">
                  <a:extLst>
                    <a:ext uri="{9D8B030D-6E8A-4147-A177-3AD203B41FA5}">
                      <a16:colId xmlns:a16="http://schemas.microsoft.com/office/drawing/2014/main" xmlns="" val="20007"/>
                    </a:ext>
                  </a:extLst>
                </a:gridCol>
                <a:gridCol w="595225">
                  <a:extLst>
                    <a:ext uri="{9D8B030D-6E8A-4147-A177-3AD203B41FA5}">
                      <a16:colId xmlns:a16="http://schemas.microsoft.com/office/drawing/2014/main" xmlns="" val="20008"/>
                    </a:ext>
                  </a:extLst>
                </a:gridCol>
                <a:gridCol w="551475">
                  <a:extLst>
                    <a:ext uri="{9D8B030D-6E8A-4147-A177-3AD203B41FA5}">
                      <a16:colId xmlns:a16="http://schemas.microsoft.com/office/drawing/2014/main" xmlns="" val="20009"/>
                    </a:ext>
                  </a:extLst>
                </a:gridCol>
                <a:gridCol w="735300">
                  <a:extLst>
                    <a:ext uri="{9D8B030D-6E8A-4147-A177-3AD203B41FA5}">
                      <a16:colId xmlns:a16="http://schemas.microsoft.com/office/drawing/2014/main" xmlns="" val="20010"/>
                    </a:ext>
                  </a:extLst>
                </a:gridCol>
                <a:gridCol w="805325">
                  <a:extLst>
                    <a:ext uri="{9D8B030D-6E8A-4147-A177-3AD203B41FA5}">
                      <a16:colId xmlns:a16="http://schemas.microsoft.com/office/drawing/2014/main" xmlns="" val="20011"/>
                    </a:ext>
                  </a:extLst>
                </a:gridCol>
                <a:gridCol w="761550">
                  <a:extLst>
                    <a:ext uri="{9D8B030D-6E8A-4147-A177-3AD203B41FA5}">
                      <a16:colId xmlns:a16="http://schemas.microsoft.com/office/drawing/2014/main" xmlns="" val="20012"/>
                    </a:ext>
                  </a:extLst>
                </a:gridCol>
                <a:gridCol w="491625">
                  <a:extLst>
                    <a:ext uri="{9D8B030D-6E8A-4147-A177-3AD203B41FA5}">
                      <a16:colId xmlns:a16="http://schemas.microsoft.com/office/drawing/2014/main" xmlns="" val="20013"/>
                    </a:ext>
                  </a:extLst>
                </a:gridCol>
              </a:tblGrid>
              <a:tr h="484200">
                <a:tc>
                  <a:txBody>
                    <a:bodyPr/>
                    <a:lstStyle/>
                    <a:p>
                      <a:pPr marL="0" marR="0" lvl="0" indent="0" algn="ctr" rtl="0">
                        <a:spcBef>
                          <a:spcPts val="0"/>
                        </a:spcBef>
                        <a:spcAft>
                          <a:spcPts val="0"/>
                        </a:spcAft>
                        <a:buNone/>
                      </a:pPr>
                      <a:r>
                        <a:rPr lang="en-US" sz="900" u="none" strike="noStrike" cap="none">
                          <a:solidFill>
                            <a:srgbClr val="008000"/>
                          </a:solidFill>
                          <a:latin typeface="Arial"/>
                          <a:ea typeface="Arial"/>
                          <a:cs typeface="Arial"/>
                          <a:sym typeface="Arial"/>
                        </a:rPr>
                        <a:t>Driver Type</a:t>
                      </a:r>
                      <a:endParaRPr sz="90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u="none" strike="noStrike" cap="none">
                          <a:solidFill>
                            <a:srgbClr val="008000"/>
                          </a:solidFill>
                          <a:latin typeface="Arial"/>
                          <a:ea typeface="Arial"/>
                          <a:cs typeface="Arial"/>
                          <a:sym typeface="Arial"/>
                        </a:rPr>
                        <a:t>Wattage (W)</a:t>
                      </a:r>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Size (LxWxH) mm</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900" b="0" u="none" strike="noStrike" cap="none">
                          <a:solidFill>
                            <a:srgbClr val="008000"/>
                          </a:solidFill>
                          <a:latin typeface="Arial"/>
                          <a:ea typeface="Arial"/>
                          <a:cs typeface="Arial"/>
                          <a:sym typeface="Arial"/>
                        </a:rPr>
                        <a:t>Voltage/ Frequency</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PF</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Lumen (lm)</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Luminous </a:t>
                      </a:r>
                      <a:r>
                        <a:rPr lang="en-US" sz="900" b="0" u="none" strike="noStrike" cap="none">
                          <a:solidFill>
                            <a:srgbClr val="008000"/>
                          </a:solidFill>
                          <a:latin typeface="Arial"/>
                          <a:ea typeface="Arial"/>
                          <a:cs typeface="Arial"/>
                          <a:sym typeface="Arial"/>
                        </a:rPr>
                        <a:t>Efficacy (lm/W)</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CCT (K)</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Housing</a:t>
                      </a:r>
                      <a:endParaRPr/>
                    </a:p>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material</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Beam angle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LED chip</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Certification</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Lifetime (hrs)</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Unit price (USD)</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r h="422675">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Buck</a:t>
                      </a:r>
                      <a:endParaRPr sz="900" b="0" i="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36</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1200x80x78</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220V/60Hz</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0.5</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3420</a:t>
                      </a:r>
                      <a:endParaRPr sz="900" b="0" u="none" strike="noStrike" cap="none">
                        <a:solidFill>
                          <a:schemeClr val="dk1"/>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95</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3000/</a:t>
                      </a:r>
                      <a:endParaRPr/>
                    </a:p>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6500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Al+PC</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120°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Samsung/ SSC</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EMC</a:t>
                      </a:r>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15,000</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endParaRPr dirty="0"/>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bl>
          </a:graphicData>
        </a:graphic>
      </p:graphicFrame>
      <p:sp>
        <p:nvSpPr>
          <p:cNvPr id="424" name="Google Shape;424;p12"/>
          <p:cNvSpPr/>
          <p:nvPr/>
        </p:nvSpPr>
        <p:spPr>
          <a:xfrm>
            <a:off x="170494" y="2347863"/>
            <a:ext cx="4222109" cy="321277"/>
          </a:xfrm>
          <a:prstGeom prst="rect">
            <a:avLst/>
          </a:prstGeom>
          <a:solidFill>
            <a:srgbClr val="EAF1D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033CC"/>
                </a:solidFill>
                <a:latin typeface="Arial"/>
                <a:ea typeface="Arial"/>
                <a:cs typeface="Arial"/>
                <a:sym typeface="Arial"/>
              </a:rPr>
              <a:t>M18L 120/36W</a:t>
            </a:r>
            <a:endParaRPr sz="1800">
              <a:solidFill>
                <a:srgbClr val="0033CC"/>
              </a:solidFill>
              <a:latin typeface="Arial"/>
              <a:ea typeface="Arial"/>
              <a:cs typeface="Arial"/>
              <a:sym typeface="Arial"/>
            </a:endParaRPr>
          </a:p>
        </p:txBody>
      </p:sp>
      <p:pic>
        <p:nvPicPr>
          <p:cNvPr id="425" name="Google Shape;425;p12"/>
          <p:cNvPicPr preferRelativeResize="0"/>
          <p:nvPr/>
        </p:nvPicPr>
        <p:blipFill rotWithShape="1">
          <a:blip r:embed="rId12">
            <a:alphaModFix/>
          </a:blip>
          <a:srcRect/>
          <a:stretch/>
        </p:blipFill>
        <p:spPr>
          <a:xfrm>
            <a:off x="4822362" y="1909972"/>
            <a:ext cx="4156752" cy="232028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grpSp>
        <p:nvGrpSpPr>
          <p:cNvPr id="431" name="Google Shape;431;p13"/>
          <p:cNvGrpSpPr/>
          <p:nvPr/>
        </p:nvGrpSpPr>
        <p:grpSpPr>
          <a:xfrm>
            <a:off x="153868" y="214930"/>
            <a:ext cx="8825246" cy="415155"/>
            <a:chOff x="153868" y="214930"/>
            <a:chExt cx="8825246" cy="415155"/>
          </a:xfrm>
        </p:grpSpPr>
        <p:sp>
          <p:nvSpPr>
            <p:cNvPr id="432" name="Google Shape;432;p13"/>
            <p:cNvSpPr txBox="1"/>
            <p:nvPr/>
          </p:nvSpPr>
          <p:spPr>
            <a:xfrm>
              <a:off x="153868" y="255238"/>
              <a:ext cx="88091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59BFF"/>
                  </a:solidFill>
                  <a:latin typeface="Arial"/>
                  <a:ea typeface="Arial"/>
                  <a:cs typeface="Arial"/>
                  <a:sym typeface="Arial"/>
                </a:rPr>
                <a:t>20W Hybrid LED Tube (Full Glass)</a:t>
              </a:r>
              <a:endParaRPr sz="1800" b="1">
                <a:solidFill>
                  <a:srgbClr val="159BFF"/>
                </a:solidFill>
                <a:latin typeface="Arial"/>
                <a:ea typeface="Arial"/>
                <a:cs typeface="Arial"/>
                <a:sym typeface="Arial"/>
              </a:endParaRPr>
            </a:p>
          </p:txBody>
        </p:sp>
        <p:pic>
          <p:nvPicPr>
            <p:cNvPr id="433" name="Google Shape;433;p13"/>
            <p:cNvPicPr preferRelativeResize="0"/>
            <p:nvPr/>
          </p:nvPicPr>
          <p:blipFill rotWithShape="1">
            <a:blip r:embed="rId3">
              <a:alphaModFix/>
            </a:blip>
            <a:srcRect/>
            <a:stretch/>
          </p:blipFill>
          <p:spPr>
            <a:xfrm>
              <a:off x="7300158" y="214930"/>
              <a:ext cx="1678956" cy="413129"/>
            </a:xfrm>
            <a:prstGeom prst="rect">
              <a:avLst/>
            </a:prstGeom>
            <a:noFill/>
            <a:ln>
              <a:noFill/>
            </a:ln>
          </p:spPr>
        </p:pic>
        <p:cxnSp>
          <p:nvCxnSpPr>
            <p:cNvPr id="434" name="Google Shape;434;p13"/>
            <p:cNvCxnSpPr/>
            <p:nvPr/>
          </p:nvCxnSpPr>
          <p:spPr>
            <a:xfrm>
              <a:off x="153868" y="630085"/>
              <a:ext cx="8809170" cy="0"/>
            </a:xfrm>
            <a:prstGeom prst="straightConnector1">
              <a:avLst/>
            </a:prstGeom>
            <a:noFill/>
            <a:ln w="9525" cap="flat" cmpd="sng">
              <a:solidFill>
                <a:srgbClr val="FF0000"/>
              </a:solidFill>
              <a:prstDash val="solid"/>
              <a:round/>
              <a:headEnd type="none" w="sm" len="sm"/>
              <a:tailEnd type="none" w="sm" len="sm"/>
            </a:ln>
          </p:spPr>
        </p:cxnSp>
      </p:grpSp>
      <p:pic>
        <p:nvPicPr>
          <p:cNvPr id="435" name="Google Shape;435;p13"/>
          <p:cNvPicPr preferRelativeResize="0"/>
          <p:nvPr/>
        </p:nvPicPr>
        <p:blipFill rotWithShape="1">
          <a:blip r:embed="rId4">
            <a:alphaModFix/>
          </a:blip>
          <a:srcRect/>
          <a:stretch/>
        </p:blipFill>
        <p:spPr>
          <a:xfrm>
            <a:off x="6633556" y="802891"/>
            <a:ext cx="2329481" cy="1495086"/>
          </a:xfrm>
          <a:prstGeom prst="rect">
            <a:avLst/>
          </a:prstGeom>
          <a:noFill/>
          <a:ln>
            <a:noFill/>
          </a:ln>
        </p:spPr>
      </p:pic>
      <p:grpSp>
        <p:nvGrpSpPr>
          <p:cNvPr id="436" name="Google Shape;436;p13"/>
          <p:cNvGrpSpPr/>
          <p:nvPr/>
        </p:nvGrpSpPr>
        <p:grpSpPr>
          <a:xfrm>
            <a:off x="153868" y="6319485"/>
            <a:ext cx="2955092" cy="404928"/>
            <a:chOff x="153868" y="6008075"/>
            <a:chExt cx="5227706" cy="716338"/>
          </a:xfrm>
        </p:grpSpPr>
        <p:grpSp>
          <p:nvGrpSpPr>
            <p:cNvPr id="437" name="Google Shape;437;p13"/>
            <p:cNvGrpSpPr/>
            <p:nvPr/>
          </p:nvGrpSpPr>
          <p:grpSpPr>
            <a:xfrm>
              <a:off x="153868" y="6008075"/>
              <a:ext cx="3824438" cy="716338"/>
              <a:chOff x="4679377" y="5983361"/>
              <a:chExt cx="3824438" cy="716338"/>
            </a:xfrm>
          </p:grpSpPr>
          <p:pic>
            <p:nvPicPr>
              <p:cNvPr id="438" name="Google Shape;438;p13"/>
              <p:cNvPicPr preferRelativeResize="0"/>
              <p:nvPr/>
            </p:nvPicPr>
            <p:blipFill rotWithShape="1">
              <a:blip r:embed="rId5">
                <a:alphaModFix/>
              </a:blip>
              <a:srcRect/>
              <a:stretch/>
            </p:blipFill>
            <p:spPr>
              <a:xfrm>
                <a:off x="6211259" y="5983361"/>
                <a:ext cx="751112" cy="716338"/>
              </a:xfrm>
              <a:prstGeom prst="rect">
                <a:avLst/>
              </a:prstGeom>
              <a:noFill/>
              <a:ln>
                <a:noFill/>
              </a:ln>
            </p:spPr>
          </p:pic>
          <p:pic>
            <p:nvPicPr>
              <p:cNvPr id="439" name="Google Shape;439;p13"/>
              <p:cNvPicPr preferRelativeResize="0"/>
              <p:nvPr/>
            </p:nvPicPr>
            <p:blipFill rotWithShape="1">
              <a:blip r:embed="rId6">
                <a:alphaModFix/>
              </a:blip>
              <a:srcRect/>
              <a:stretch/>
            </p:blipFill>
            <p:spPr>
              <a:xfrm>
                <a:off x="7692883" y="5996436"/>
                <a:ext cx="810932" cy="690185"/>
              </a:xfrm>
              <a:prstGeom prst="rect">
                <a:avLst/>
              </a:prstGeom>
              <a:noFill/>
              <a:ln>
                <a:noFill/>
              </a:ln>
            </p:spPr>
          </p:pic>
          <p:pic>
            <p:nvPicPr>
              <p:cNvPr id="440" name="Google Shape;440;p13"/>
              <p:cNvPicPr preferRelativeResize="0"/>
              <p:nvPr/>
            </p:nvPicPr>
            <p:blipFill rotWithShape="1">
              <a:blip r:embed="rId7">
                <a:alphaModFix/>
              </a:blip>
              <a:srcRect/>
              <a:stretch/>
            </p:blipFill>
            <p:spPr>
              <a:xfrm>
                <a:off x="7017867" y="5996436"/>
                <a:ext cx="675016" cy="690185"/>
              </a:xfrm>
              <a:prstGeom prst="rect">
                <a:avLst/>
              </a:prstGeom>
              <a:noFill/>
              <a:ln>
                <a:noFill/>
              </a:ln>
            </p:spPr>
          </p:pic>
          <p:pic>
            <p:nvPicPr>
              <p:cNvPr id="441" name="Google Shape;441;p13"/>
              <p:cNvPicPr preferRelativeResize="0"/>
              <p:nvPr/>
            </p:nvPicPr>
            <p:blipFill rotWithShape="1">
              <a:blip r:embed="rId8">
                <a:alphaModFix/>
              </a:blip>
              <a:srcRect/>
              <a:stretch/>
            </p:blipFill>
            <p:spPr>
              <a:xfrm>
                <a:off x="5465811" y="5983361"/>
                <a:ext cx="683620" cy="716337"/>
              </a:xfrm>
              <a:prstGeom prst="rect">
                <a:avLst/>
              </a:prstGeom>
              <a:noFill/>
              <a:ln>
                <a:noFill/>
              </a:ln>
            </p:spPr>
          </p:pic>
          <p:pic>
            <p:nvPicPr>
              <p:cNvPr id="442" name="Google Shape;442;p13"/>
              <p:cNvPicPr preferRelativeResize="0"/>
              <p:nvPr/>
            </p:nvPicPr>
            <p:blipFill rotWithShape="1">
              <a:blip r:embed="rId9">
                <a:alphaModFix/>
              </a:blip>
              <a:srcRect/>
              <a:stretch/>
            </p:blipFill>
            <p:spPr>
              <a:xfrm>
                <a:off x="4679377" y="5998940"/>
                <a:ext cx="704334" cy="700758"/>
              </a:xfrm>
              <a:prstGeom prst="rect">
                <a:avLst/>
              </a:prstGeom>
              <a:noFill/>
              <a:ln>
                <a:noFill/>
              </a:ln>
            </p:spPr>
          </p:pic>
        </p:grpSp>
        <p:pic>
          <p:nvPicPr>
            <p:cNvPr id="443" name="Google Shape;443;p13"/>
            <p:cNvPicPr preferRelativeResize="0"/>
            <p:nvPr/>
          </p:nvPicPr>
          <p:blipFill rotWithShape="1">
            <a:blip r:embed="rId10">
              <a:alphaModFix/>
            </a:blip>
            <a:srcRect/>
            <a:stretch/>
          </p:blipFill>
          <p:spPr>
            <a:xfrm>
              <a:off x="4704192" y="6043699"/>
              <a:ext cx="677382" cy="667636"/>
            </a:xfrm>
            <a:prstGeom prst="rect">
              <a:avLst/>
            </a:prstGeom>
            <a:noFill/>
            <a:ln>
              <a:noFill/>
            </a:ln>
          </p:spPr>
        </p:pic>
        <p:pic>
          <p:nvPicPr>
            <p:cNvPr id="444" name="Google Shape;444;p13"/>
            <p:cNvPicPr preferRelativeResize="0"/>
            <p:nvPr/>
          </p:nvPicPr>
          <p:blipFill rotWithShape="1">
            <a:blip r:embed="rId11">
              <a:alphaModFix/>
            </a:blip>
            <a:srcRect/>
            <a:stretch/>
          </p:blipFill>
          <p:spPr>
            <a:xfrm>
              <a:off x="3981022" y="6082225"/>
              <a:ext cx="673351" cy="593612"/>
            </a:xfrm>
            <a:prstGeom prst="rect">
              <a:avLst/>
            </a:prstGeom>
            <a:noFill/>
            <a:ln>
              <a:noFill/>
            </a:ln>
          </p:spPr>
        </p:pic>
      </p:grpSp>
      <p:sp>
        <p:nvSpPr>
          <p:cNvPr id="445" name="Google Shape;445;p13"/>
          <p:cNvSpPr/>
          <p:nvPr/>
        </p:nvSpPr>
        <p:spPr>
          <a:xfrm>
            <a:off x="153867" y="802891"/>
            <a:ext cx="5340771" cy="161121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30000"/>
              </a:lnSpc>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Product Description</a:t>
            </a:r>
            <a:endParaRPr/>
          </a:p>
          <a:p>
            <a:pPr marL="0" marR="0" lvl="0" indent="0" algn="just" rtl="0">
              <a:lnSpc>
                <a:spcPct val="130000"/>
              </a:lnSpc>
              <a:spcBef>
                <a:spcPts val="300"/>
              </a:spcBef>
              <a:spcAft>
                <a:spcPts val="0"/>
              </a:spcAft>
              <a:buNone/>
            </a:pPr>
            <a:r>
              <a:rPr lang="en-US" sz="1200">
                <a:solidFill>
                  <a:schemeClr val="dk1"/>
                </a:solidFill>
                <a:latin typeface="Arial"/>
                <a:ea typeface="Arial"/>
                <a:cs typeface="Arial"/>
                <a:sym typeface="Arial"/>
              </a:rPr>
              <a:t>Hybrid LED Tube is made of glass, which does not bend and is non-flammable, and powder coated to ensure good heat transfer. This Hybrid LED Tube can replace any existing T8 fluorescent tube and is compatible with AC 220V/60Hz. The tube can be installed using the existing ballast or bypass mode.</a:t>
            </a:r>
            <a:endParaRPr sz="1200">
              <a:solidFill>
                <a:schemeClr val="dk1"/>
              </a:solidFill>
              <a:latin typeface="Arial"/>
              <a:ea typeface="Arial"/>
              <a:cs typeface="Arial"/>
              <a:sym typeface="Arial"/>
            </a:endParaRPr>
          </a:p>
        </p:txBody>
      </p:sp>
      <p:sp>
        <p:nvSpPr>
          <p:cNvPr id="446" name="Google Shape;446;p13"/>
          <p:cNvSpPr txBox="1"/>
          <p:nvPr/>
        </p:nvSpPr>
        <p:spPr>
          <a:xfrm>
            <a:off x="2044807" y="2371622"/>
            <a:ext cx="3449831" cy="168046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400" b="1" u="sng">
                <a:solidFill>
                  <a:srgbClr val="1D77BB"/>
                </a:solidFill>
                <a:latin typeface="Arial"/>
                <a:ea typeface="Arial"/>
                <a:cs typeface="Arial"/>
                <a:sym typeface="Arial"/>
              </a:rPr>
              <a:t>Features</a:t>
            </a:r>
            <a:r>
              <a:rPr lang="en-US" sz="1400" b="1">
                <a:solidFill>
                  <a:srgbClr val="1D77BB"/>
                </a:solidFill>
                <a:latin typeface="Arial"/>
                <a:ea typeface="Arial"/>
                <a:cs typeface="Arial"/>
                <a:sym typeface="Arial"/>
              </a:rPr>
              <a:t>:</a:t>
            </a:r>
            <a:endParaRPr sz="1400">
              <a:solidFill>
                <a:srgbClr val="1D77BB"/>
              </a:solidFill>
              <a:latin typeface="Arial"/>
              <a:ea typeface="Arial"/>
              <a:cs typeface="Arial"/>
              <a:sym typeface="Arial"/>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Samsung LED chip</a:t>
            </a:r>
            <a:endParaRPr sz="1200">
              <a:solidFill>
                <a:srgbClr val="0C0C0C"/>
              </a:solidFill>
              <a:latin typeface="Arial"/>
              <a:ea typeface="Arial"/>
              <a:cs typeface="Arial"/>
              <a:sym typeface="Arial"/>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Lifespan: 50,000 hours</a:t>
            </a:r>
            <a:endParaRPr sz="1200">
              <a:solidFill>
                <a:srgbClr val="0C0C0C"/>
              </a:solidFill>
              <a:latin typeface="Arial"/>
              <a:ea typeface="Arial"/>
              <a:cs typeface="Arial"/>
              <a:sym typeface="Arial"/>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CCT: 5700K</a:t>
            </a:r>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Energy efficient design</a:t>
            </a:r>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Cost-saving </a:t>
            </a:r>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Mercury and Lead Free</a:t>
            </a:r>
            <a:endParaRPr/>
          </a:p>
        </p:txBody>
      </p:sp>
      <p:pic>
        <p:nvPicPr>
          <p:cNvPr id="447" name="Google Shape;447;p13"/>
          <p:cNvPicPr preferRelativeResize="0"/>
          <p:nvPr/>
        </p:nvPicPr>
        <p:blipFill rotWithShape="1">
          <a:blip r:embed="rId12">
            <a:alphaModFix/>
          </a:blip>
          <a:srcRect/>
          <a:stretch/>
        </p:blipFill>
        <p:spPr>
          <a:xfrm>
            <a:off x="5656428" y="2636517"/>
            <a:ext cx="3306609" cy="1099200"/>
          </a:xfrm>
          <a:prstGeom prst="rect">
            <a:avLst/>
          </a:prstGeom>
          <a:noFill/>
          <a:ln>
            <a:noFill/>
          </a:ln>
        </p:spPr>
      </p:pic>
      <p:pic>
        <p:nvPicPr>
          <p:cNvPr id="448" name="Google Shape;448;p13"/>
          <p:cNvPicPr preferRelativeResize="0"/>
          <p:nvPr/>
        </p:nvPicPr>
        <p:blipFill rotWithShape="1">
          <a:blip r:embed="rId13">
            <a:alphaModFix/>
          </a:blip>
          <a:srcRect/>
          <a:stretch/>
        </p:blipFill>
        <p:spPr>
          <a:xfrm>
            <a:off x="5656428" y="3724300"/>
            <a:ext cx="3306609" cy="1129758"/>
          </a:xfrm>
          <a:prstGeom prst="rect">
            <a:avLst/>
          </a:prstGeom>
          <a:noFill/>
          <a:ln>
            <a:noFill/>
          </a:ln>
        </p:spPr>
      </p:pic>
      <p:sp>
        <p:nvSpPr>
          <p:cNvPr id="449" name="Google Shape;449;p13"/>
          <p:cNvSpPr/>
          <p:nvPr/>
        </p:nvSpPr>
        <p:spPr>
          <a:xfrm>
            <a:off x="110738" y="4855813"/>
            <a:ext cx="1890940" cy="3077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Specifications</a:t>
            </a:r>
            <a:r>
              <a:rPr lang="en-US" sz="1400" b="1">
                <a:solidFill>
                  <a:srgbClr val="1D77BB"/>
                </a:solidFill>
                <a:latin typeface="Arial"/>
                <a:ea typeface="Arial"/>
                <a:cs typeface="Arial"/>
                <a:sym typeface="Arial"/>
              </a:rPr>
              <a:t>:</a:t>
            </a:r>
            <a:endParaRPr sz="1400" b="1">
              <a:solidFill>
                <a:srgbClr val="1D77BB"/>
              </a:solidFill>
              <a:latin typeface="Arial"/>
              <a:ea typeface="Arial"/>
              <a:cs typeface="Arial"/>
              <a:sym typeface="Arial"/>
            </a:endParaRPr>
          </a:p>
        </p:txBody>
      </p:sp>
      <p:pic>
        <p:nvPicPr>
          <p:cNvPr id="450" name="Google Shape;450;p13"/>
          <p:cNvPicPr preferRelativeResize="0"/>
          <p:nvPr/>
        </p:nvPicPr>
        <p:blipFill rotWithShape="1">
          <a:blip r:embed="rId14">
            <a:alphaModFix/>
          </a:blip>
          <a:srcRect/>
          <a:stretch/>
        </p:blipFill>
        <p:spPr>
          <a:xfrm>
            <a:off x="322248" y="2399942"/>
            <a:ext cx="1675432" cy="1565568"/>
          </a:xfrm>
          <a:prstGeom prst="rect">
            <a:avLst/>
          </a:prstGeom>
          <a:noFill/>
          <a:ln>
            <a:noFill/>
          </a:ln>
        </p:spPr>
      </p:pic>
      <p:sp>
        <p:nvSpPr>
          <p:cNvPr id="451" name="Google Shape;451;p13"/>
          <p:cNvSpPr/>
          <p:nvPr/>
        </p:nvSpPr>
        <p:spPr>
          <a:xfrm>
            <a:off x="4619424" y="2320185"/>
            <a:ext cx="1750428" cy="3077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Installation</a:t>
            </a:r>
            <a:r>
              <a:rPr lang="en-US" sz="1400" b="1">
                <a:solidFill>
                  <a:srgbClr val="1D77BB"/>
                </a:solidFill>
                <a:latin typeface="Arial"/>
                <a:ea typeface="Arial"/>
                <a:cs typeface="Arial"/>
                <a:sym typeface="Arial"/>
              </a:rPr>
              <a:t>:</a:t>
            </a:r>
            <a:endParaRPr sz="1400" b="1">
              <a:solidFill>
                <a:srgbClr val="1D77BB"/>
              </a:solidFill>
              <a:latin typeface="Arial"/>
              <a:ea typeface="Arial"/>
              <a:cs typeface="Arial"/>
              <a:sym typeface="Arial"/>
            </a:endParaRPr>
          </a:p>
        </p:txBody>
      </p:sp>
      <p:graphicFrame>
        <p:nvGraphicFramePr>
          <p:cNvPr id="452" name="Google Shape;452;p13"/>
          <p:cNvGraphicFramePr/>
          <p:nvPr>
            <p:extLst>
              <p:ext uri="{D42A27DB-BD31-4B8C-83A1-F6EECF244321}">
                <p14:modId xmlns:p14="http://schemas.microsoft.com/office/powerpoint/2010/main" val="1749904919"/>
              </p:ext>
            </p:extLst>
          </p:nvPr>
        </p:nvGraphicFramePr>
        <p:xfrm>
          <a:off x="169945" y="5232118"/>
          <a:ext cx="8809200" cy="906875"/>
        </p:xfrm>
        <a:graphic>
          <a:graphicData uri="http://schemas.openxmlformats.org/drawingml/2006/table">
            <a:tbl>
              <a:tblPr>
                <a:noFill/>
                <a:tableStyleId>{3362631E-7362-43ED-BA21-A18B33AB7A8D}</a:tableStyleId>
              </a:tblPr>
              <a:tblGrid>
                <a:gridCol w="658825">
                  <a:extLst>
                    <a:ext uri="{9D8B030D-6E8A-4147-A177-3AD203B41FA5}">
                      <a16:colId xmlns:a16="http://schemas.microsoft.com/office/drawing/2014/main" xmlns="" val="20000"/>
                    </a:ext>
                  </a:extLst>
                </a:gridCol>
                <a:gridCol w="579175">
                  <a:extLst>
                    <a:ext uri="{9D8B030D-6E8A-4147-A177-3AD203B41FA5}">
                      <a16:colId xmlns:a16="http://schemas.microsoft.com/office/drawing/2014/main" xmlns="" val="20001"/>
                    </a:ext>
                  </a:extLst>
                </a:gridCol>
                <a:gridCol w="730250">
                  <a:extLst>
                    <a:ext uri="{9D8B030D-6E8A-4147-A177-3AD203B41FA5}">
                      <a16:colId xmlns:a16="http://schemas.microsoft.com/office/drawing/2014/main" xmlns="" val="20002"/>
                    </a:ext>
                  </a:extLst>
                </a:gridCol>
                <a:gridCol w="335750">
                  <a:extLst>
                    <a:ext uri="{9D8B030D-6E8A-4147-A177-3AD203B41FA5}">
                      <a16:colId xmlns:a16="http://schemas.microsoft.com/office/drawing/2014/main" xmlns="" val="20003"/>
                    </a:ext>
                  </a:extLst>
                </a:gridCol>
                <a:gridCol w="495225">
                  <a:extLst>
                    <a:ext uri="{9D8B030D-6E8A-4147-A177-3AD203B41FA5}">
                      <a16:colId xmlns:a16="http://schemas.microsoft.com/office/drawing/2014/main" xmlns="" val="20004"/>
                    </a:ext>
                  </a:extLst>
                </a:gridCol>
                <a:gridCol w="705075">
                  <a:extLst>
                    <a:ext uri="{9D8B030D-6E8A-4147-A177-3AD203B41FA5}">
                      <a16:colId xmlns:a16="http://schemas.microsoft.com/office/drawing/2014/main" xmlns="" val="20005"/>
                    </a:ext>
                  </a:extLst>
                </a:gridCol>
                <a:gridCol w="721875">
                  <a:extLst>
                    <a:ext uri="{9D8B030D-6E8A-4147-A177-3AD203B41FA5}">
                      <a16:colId xmlns:a16="http://schemas.microsoft.com/office/drawing/2014/main" xmlns="" val="20006"/>
                    </a:ext>
                  </a:extLst>
                </a:gridCol>
                <a:gridCol w="554000">
                  <a:extLst>
                    <a:ext uri="{9D8B030D-6E8A-4147-A177-3AD203B41FA5}">
                      <a16:colId xmlns:a16="http://schemas.microsoft.com/office/drawing/2014/main" xmlns="" val="20007"/>
                    </a:ext>
                  </a:extLst>
                </a:gridCol>
                <a:gridCol w="679900">
                  <a:extLst>
                    <a:ext uri="{9D8B030D-6E8A-4147-A177-3AD203B41FA5}">
                      <a16:colId xmlns:a16="http://schemas.microsoft.com/office/drawing/2014/main" xmlns="" val="20008"/>
                    </a:ext>
                  </a:extLst>
                </a:gridCol>
                <a:gridCol w="772225">
                  <a:extLst>
                    <a:ext uri="{9D8B030D-6E8A-4147-A177-3AD203B41FA5}">
                      <a16:colId xmlns:a16="http://schemas.microsoft.com/office/drawing/2014/main" xmlns="" val="20009"/>
                    </a:ext>
                  </a:extLst>
                </a:gridCol>
                <a:gridCol w="654725">
                  <a:extLst>
                    <a:ext uri="{9D8B030D-6E8A-4147-A177-3AD203B41FA5}">
                      <a16:colId xmlns:a16="http://schemas.microsoft.com/office/drawing/2014/main" xmlns="" val="20010"/>
                    </a:ext>
                  </a:extLst>
                </a:gridCol>
                <a:gridCol w="590225">
                  <a:extLst>
                    <a:ext uri="{9D8B030D-6E8A-4147-A177-3AD203B41FA5}">
                      <a16:colId xmlns:a16="http://schemas.microsoft.com/office/drawing/2014/main" xmlns="" val="20011"/>
                    </a:ext>
                  </a:extLst>
                </a:gridCol>
                <a:gridCol w="746075">
                  <a:extLst>
                    <a:ext uri="{9D8B030D-6E8A-4147-A177-3AD203B41FA5}">
                      <a16:colId xmlns:a16="http://schemas.microsoft.com/office/drawing/2014/main" xmlns="" val="20012"/>
                    </a:ext>
                  </a:extLst>
                </a:gridCol>
                <a:gridCol w="585875">
                  <a:extLst>
                    <a:ext uri="{9D8B030D-6E8A-4147-A177-3AD203B41FA5}">
                      <a16:colId xmlns:a16="http://schemas.microsoft.com/office/drawing/2014/main" xmlns="" val="20013"/>
                    </a:ext>
                  </a:extLst>
                </a:gridCol>
              </a:tblGrid>
              <a:tr h="484200">
                <a:tc>
                  <a:txBody>
                    <a:bodyPr/>
                    <a:lstStyle/>
                    <a:p>
                      <a:pPr marL="0" marR="0" lvl="0" indent="0" algn="ctr" rtl="0">
                        <a:spcBef>
                          <a:spcPts val="0"/>
                        </a:spcBef>
                        <a:spcAft>
                          <a:spcPts val="0"/>
                        </a:spcAft>
                        <a:buNone/>
                      </a:pPr>
                      <a:r>
                        <a:rPr lang="en-US" sz="900" u="none" strike="noStrike" cap="none">
                          <a:solidFill>
                            <a:srgbClr val="008000"/>
                          </a:solidFill>
                          <a:latin typeface="Arial"/>
                          <a:ea typeface="Arial"/>
                          <a:cs typeface="Arial"/>
                          <a:sym typeface="Arial"/>
                        </a:rPr>
                        <a:t>Driver Type</a:t>
                      </a:r>
                      <a:endParaRPr sz="90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u="none" strike="noStrike" cap="none">
                          <a:solidFill>
                            <a:srgbClr val="008000"/>
                          </a:solidFill>
                          <a:latin typeface="Arial"/>
                          <a:ea typeface="Arial"/>
                          <a:cs typeface="Arial"/>
                          <a:sym typeface="Arial"/>
                        </a:rPr>
                        <a:t>Wattage (W)</a:t>
                      </a:r>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900" b="0" u="none" strike="noStrike" cap="none">
                          <a:solidFill>
                            <a:srgbClr val="008000"/>
                          </a:solidFill>
                          <a:latin typeface="Arial"/>
                          <a:ea typeface="Arial"/>
                          <a:cs typeface="Arial"/>
                          <a:sym typeface="Arial"/>
                        </a:rPr>
                        <a:t>Voltage/ Frequency</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PF</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Lumen (lm)</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Luminous </a:t>
                      </a:r>
                      <a:r>
                        <a:rPr lang="en-US" sz="900" b="0" u="none" strike="noStrike" cap="none">
                          <a:solidFill>
                            <a:srgbClr val="008000"/>
                          </a:solidFill>
                          <a:latin typeface="Arial"/>
                          <a:ea typeface="Arial"/>
                          <a:cs typeface="Arial"/>
                          <a:sym typeface="Arial"/>
                        </a:rPr>
                        <a:t>Efficacy (lm/W)</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CCT (K)</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Beam angle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LED chip</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Certification</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Base Cap</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Lifetime (hrs)</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Size (LxWxH) mm</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Unit price (USD)</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r h="422675">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IC Linear</a:t>
                      </a:r>
                      <a:endParaRPr sz="900" b="0" i="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20</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220V/60Hz</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0.5</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2800 - 3000</a:t>
                      </a:r>
                      <a:endParaRPr sz="900" b="0" u="none" strike="noStrike" cap="none">
                        <a:solidFill>
                          <a:srgbClr val="FF0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140-150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3000</a:t>
                      </a:r>
                      <a:endParaRPr/>
                    </a:p>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6500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900"/>
                        <a:buFont typeface="Calibri"/>
                        <a:buNone/>
                      </a:pP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Samsung/ SSC</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CE</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Plastic G13</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20,000</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600x60x50</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endParaRPr dirty="0"/>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grpSp>
        <p:nvGrpSpPr>
          <p:cNvPr id="458" name="Google Shape;458;p14"/>
          <p:cNvGrpSpPr/>
          <p:nvPr/>
        </p:nvGrpSpPr>
        <p:grpSpPr>
          <a:xfrm>
            <a:off x="153868" y="214930"/>
            <a:ext cx="8825246" cy="415155"/>
            <a:chOff x="153868" y="214930"/>
            <a:chExt cx="8825246" cy="415155"/>
          </a:xfrm>
        </p:grpSpPr>
        <p:sp>
          <p:nvSpPr>
            <p:cNvPr id="459" name="Google Shape;459;p14"/>
            <p:cNvSpPr txBox="1"/>
            <p:nvPr/>
          </p:nvSpPr>
          <p:spPr>
            <a:xfrm>
              <a:off x="153868" y="255238"/>
              <a:ext cx="88091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59BFF"/>
                  </a:solidFill>
                  <a:latin typeface="Arial"/>
                  <a:ea typeface="Arial"/>
                  <a:cs typeface="Arial"/>
                  <a:sym typeface="Arial"/>
                </a:rPr>
                <a:t>18W Hybrid LED Tube (Full Glass)</a:t>
              </a:r>
              <a:endParaRPr sz="1800" b="1">
                <a:solidFill>
                  <a:srgbClr val="159BFF"/>
                </a:solidFill>
                <a:latin typeface="Arial"/>
                <a:ea typeface="Arial"/>
                <a:cs typeface="Arial"/>
                <a:sym typeface="Arial"/>
              </a:endParaRPr>
            </a:p>
          </p:txBody>
        </p:sp>
        <p:pic>
          <p:nvPicPr>
            <p:cNvPr id="460" name="Google Shape;460;p14"/>
            <p:cNvPicPr preferRelativeResize="0"/>
            <p:nvPr/>
          </p:nvPicPr>
          <p:blipFill rotWithShape="1">
            <a:blip r:embed="rId3">
              <a:alphaModFix/>
            </a:blip>
            <a:srcRect/>
            <a:stretch/>
          </p:blipFill>
          <p:spPr>
            <a:xfrm>
              <a:off x="7300158" y="214930"/>
              <a:ext cx="1678956" cy="413129"/>
            </a:xfrm>
            <a:prstGeom prst="rect">
              <a:avLst/>
            </a:prstGeom>
            <a:noFill/>
            <a:ln>
              <a:noFill/>
            </a:ln>
          </p:spPr>
        </p:pic>
        <p:cxnSp>
          <p:nvCxnSpPr>
            <p:cNvPr id="461" name="Google Shape;461;p14"/>
            <p:cNvCxnSpPr/>
            <p:nvPr/>
          </p:nvCxnSpPr>
          <p:spPr>
            <a:xfrm>
              <a:off x="153868" y="630085"/>
              <a:ext cx="8809170" cy="0"/>
            </a:xfrm>
            <a:prstGeom prst="straightConnector1">
              <a:avLst/>
            </a:prstGeom>
            <a:noFill/>
            <a:ln w="9525" cap="flat" cmpd="sng">
              <a:solidFill>
                <a:srgbClr val="FF0000"/>
              </a:solidFill>
              <a:prstDash val="solid"/>
              <a:round/>
              <a:headEnd type="none" w="sm" len="sm"/>
              <a:tailEnd type="none" w="sm" len="sm"/>
            </a:ln>
          </p:spPr>
        </p:cxnSp>
      </p:grpSp>
      <p:pic>
        <p:nvPicPr>
          <p:cNvPr id="462" name="Google Shape;462;p14"/>
          <p:cNvPicPr preferRelativeResize="0"/>
          <p:nvPr/>
        </p:nvPicPr>
        <p:blipFill rotWithShape="1">
          <a:blip r:embed="rId4">
            <a:alphaModFix/>
          </a:blip>
          <a:srcRect/>
          <a:stretch/>
        </p:blipFill>
        <p:spPr>
          <a:xfrm>
            <a:off x="6633556" y="802891"/>
            <a:ext cx="2329481" cy="1495086"/>
          </a:xfrm>
          <a:prstGeom prst="rect">
            <a:avLst/>
          </a:prstGeom>
          <a:noFill/>
          <a:ln>
            <a:noFill/>
          </a:ln>
        </p:spPr>
      </p:pic>
      <p:grpSp>
        <p:nvGrpSpPr>
          <p:cNvPr id="463" name="Google Shape;463;p14"/>
          <p:cNvGrpSpPr/>
          <p:nvPr/>
        </p:nvGrpSpPr>
        <p:grpSpPr>
          <a:xfrm>
            <a:off x="153868" y="6319485"/>
            <a:ext cx="2955092" cy="404928"/>
            <a:chOff x="153868" y="6008075"/>
            <a:chExt cx="5227706" cy="716338"/>
          </a:xfrm>
        </p:grpSpPr>
        <p:grpSp>
          <p:nvGrpSpPr>
            <p:cNvPr id="464" name="Google Shape;464;p14"/>
            <p:cNvGrpSpPr/>
            <p:nvPr/>
          </p:nvGrpSpPr>
          <p:grpSpPr>
            <a:xfrm>
              <a:off x="153868" y="6008075"/>
              <a:ext cx="3824438" cy="716338"/>
              <a:chOff x="4679377" y="5983361"/>
              <a:chExt cx="3824438" cy="716338"/>
            </a:xfrm>
          </p:grpSpPr>
          <p:pic>
            <p:nvPicPr>
              <p:cNvPr id="465" name="Google Shape;465;p14"/>
              <p:cNvPicPr preferRelativeResize="0"/>
              <p:nvPr/>
            </p:nvPicPr>
            <p:blipFill rotWithShape="1">
              <a:blip r:embed="rId5">
                <a:alphaModFix/>
              </a:blip>
              <a:srcRect/>
              <a:stretch/>
            </p:blipFill>
            <p:spPr>
              <a:xfrm>
                <a:off x="6211259" y="5983361"/>
                <a:ext cx="751112" cy="716338"/>
              </a:xfrm>
              <a:prstGeom prst="rect">
                <a:avLst/>
              </a:prstGeom>
              <a:noFill/>
              <a:ln>
                <a:noFill/>
              </a:ln>
            </p:spPr>
          </p:pic>
          <p:pic>
            <p:nvPicPr>
              <p:cNvPr id="466" name="Google Shape;466;p14"/>
              <p:cNvPicPr preferRelativeResize="0"/>
              <p:nvPr/>
            </p:nvPicPr>
            <p:blipFill rotWithShape="1">
              <a:blip r:embed="rId6">
                <a:alphaModFix/>
              </a:blip>
              <a:srcRect/>
              <a:stretch/>
            </p:blipFill>
            <p:spPr>
              <a:xfrm>
                <a:off x="7692883" y="5996436"/>
                <a:ext cx="810932" cy="690185"/>
              </a:xfrm>
              <a:prstGeom prst="rect">
                <a:avLst/>
              </a:prstGeom>
              <a:noFill/>
              <a:ln>
                <a:noFill/>
              </a:ln>
            </p:spPr>
          </p:pic>
          <p:pic>
            <p:nvPicPr>
              <p:cNvPr id="467" name="Google Shape;467;p14"/>
              <p:cNvPicPr preferRelativeResize="0"/>
              <p:nvPr/>
            </p:nvPicPr>
            <p:blipFill rotWithShape="1">
              <a:blip r:embed="rId7">
                <a:alphaModFix/>
              </a:blip>
              <a:srcRect/>
              <a:stretch/>
            </p:blipFill>
            <p:spPr>
              <a:xfrm>
                <a:off x="7017867" y="5996436"/>
                <a:ext cx="675016" cy="690185"/>
              </a:xfrm>
              <a:prstGeom prst="rect">
                <a:avLst/>
              </a:prstGeom>
              <a:noFill/>
              <a:ln>
                <a:noFill/>
              </a:ln>
            </p:spPr>
          </p:pic>
          <p:pic>
            <p:nvPicPr>
              <p:cNvPr id="468" name="Google Shape;468;p14"/>
              <p:cNvPicPr preferRelativeResize="0"/>
              <p:nvPr/>
            </p:nvPicPr>
            <p:blipFill rotWithShape="1">
              <a:blip r:embed="rId8">
                <a:alphaModFix/>
              </a:blip>
              <a:srcRect/>
              <a:stretch/>
            </p:blipFill>
            <p:spPr>
              <a:xfrm>
                <a:off x="5465811" y="5983361"/>
                <a:ext cx="683620" cy="716337"/>
              </a:xfrm>
              <a:prstGeom prst="rect">
                <a:avLst/>
              </a:prstGeom>
              <a:noFill/>
              <a:ln>
                <a:noFill/>
              </a:ln>
            </p:spPr>
          </p:pic>
          <p:pic>
            <p:nvPicPr>
              <p:cNvPr id="469" name="Google Shape;469;p14"/>
              <p:cNvPicPr preferRelativeResize="0"/>
              <p:nvPr/>
            </p:nvPicPr>
            <p:blipFill rotWithShape="1">
              <a:blip r:embed="rId9">
                <a:alphaModFix/>
              </a:blip>
              <a:srcRect/>
              <a:stretch/>
            </p:blipFill>
            <p:spPr>
              <a:xfrm>
                <a:off x="4679377" y="5998940"/>
                <a:ext cx="704334" cy="700758"/>
              </a:xfrm>
              <a:prstGeom prst="rect">
                <a:avLst/>
              </a:prstGeom>
              <a:noFill/>
              <a:ln>
                <a:noFill/>
              </a:ln>
            </p:spPr>
          </p:pic>
        </p:grpSp>
        <p:pic>
          <p:nvPicPr>
            <p:cNvPr id="470" name="Google Shape;470;p14"/>
            <p:cNvPicPr preferRelativeResize="0"/>
            <p:nvPr/>
          </p:nvPicPr>
          <p:blipFill rotWithShape="1">
            <a:blip r:embed="rId10">
              <a:alphaModFix/>
            </a:blip>
            <a:srcRect/>
            <a:stretch/>
          </p:blipFill>
          <p:spPr>
            <a:xfrm>
              <a:off x="4704192" y="6043699"/>
              <a:ext cx="677382" cy="667636"/>
            </a:xfrm>
            <a:prstGeom prst="rect">
              <a:avLst/>
            </a:prstGeom>
            <a:noFill/>
            <a:ln>
              <a:noFill/>
            </a:ln>
          </p:spPr>
        </p:pic>
        <p:pic>
          <p:nvPicPr>
            <p:cNvPr id="471" name="Google Shape;471;p14"/>
            <p:cNvPicPr preferRelativeResize="0"/>
            <p:nvPr/>
          </p:nvPicPr>
          <p:blipFill rotWithShape="1">
            <a:blip r:embed="rId11">
              <a:alphaModFix/>
            </a:blip>
            <a:srcRect/>
            <a:stretch/>
          </p:blipFill>
          <p:spPr>
            <a:xfrm>
              <a:off x="3981022" y="6082225"/>
              <a:ext cx="673351" cy="593612"/>
            </a:xfrm>
            <a:prstGeom prst="rect">
              <a:avLst/>
            </a:prstGeom>
            <a:noFill/>
            <a:ln>
              <a:noFill/>
            </a:ln>
          </p:spPr>
        </p:pic>
      </p:grpSp>
      <p:sp>
        <p:nvSpPr>
          <p:cNvPr id="472" name="Google Shape;472;p14"/>
          <p:cNvSpPr/>
          <p:nvPr/>
        </p:nvSpPr>
        <p:spPr>
          <a:xfrm>
            <a:off x="153867" y="802891"/>
            <a:ext cx="5340771" cy="161121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30000"/>
              </a:lnSpc>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Product Description</a:t>
            </a:r>
            <a:endParaRPr/>
          </a:p>
          <a:p>
            <a:pPr marL="0" marR="0" lvl="0" indent="0" algn="just" rtl="0">
              <a:lnSpc>
                <a:spcPct val="130000"/>
              </a:lnSpc>
              <a:spcBef>
                <a:spcPts val="300"/>
              </a:spcBef>
              <a:spcAft>
                <a:spcPts val="0"/>
              </a:spcAft>
              <a:buNone/>
            </a:pPr>
            <a:r>
              <a:rPr lang="en-US" sz="1200">
                <a:solidFill>
                  <a:schemeClr val="dk1"/>
                </a:solidFill>
                <a:latin typeface="Arial"/>
                <a:ea typeface="Arial"/>
                <a:cs typeface="Arial"/>
                <a:sym typeface="Arial"/>
              </a:rPr>
              <a:t>Hybrid LED Tube is made of glass, which does not bend and is non-flammable, and powder coated to ensure good heat transfer. This Hybrid LED Tube can replace any existing T8 fluorescent tube and is compatible with AC 220V/60Hz. The tube can be installed using the existing ballast or bypass mode.</a:t>
            </a:r>
            <a:endParaRPr sz="1200">
              <a:solidFill>
                <a:schemeClr val="dk1"/>
              </a:solidFill>
              <a:latin typeface="Arial"/>
              <a:ea typeface="Arial"/>
              <a:cs typeface="Arial"/>
              <a:sym typeface="Arial"/>
            </a:endParaRPr>
          </a:p>
        </p:txBody>
      </p:sp>
      <p:sp>
        <p:nvSpPr>
          <p:cNvPr id="473" name="Google Shape;473;p14"/>
          <p:cNvSpPr txBox="1"/>
          <p:nvPr/>
        </p:nvSpPr>
        <p:spPr>
          <a:xfrm>
            <a:off x="2044807" y="2371622"/>
            <a:ext cx="3449831" cy="168046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400" b="1" u="sng">
                <a:solidFill>
                  <a:srgbClr val="1D77BB"/>
                </a:solidFill>
                <a:latin typeface="Arial"/>
                <a:ea typeface="Arial"/>
                <a:cs typeface="Arial"/>
                <a:sym typeface="Arial"/>
              </a:rPr>
              <a:t>Features</a:t>
            </a:r>
            <a:r>
              <a:rPr lang="en-US" sz="1400" b="1">
                <a:solidFill>
                  <a:srgbClr val="1D77BB"/>
                </a:solidFill>
                <a:latin typeface="Arial"/>
                <a:ea typeface="Arial"/>
                <a:cs typeface="Arial"/>
                <a:sym typeface="Arial"/>
              </a:rPr>
              <a:t>:</a:t>
            </a:r>
            <a:endParaRPr sz="1400">
              <a:solidFill>
                <a:srgbClr val="1D77BB"/>
              </a:solidFill>
              <a:latin typeface="Arial"/>
              <a:ea typeface="Arial"/>
              <a:cs typeface="Arial"/>
              <a:sym typeface="Arial"/>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Samsung LED chip</a:t>
            </a:r>
            <a:endParaRPr sz="1200">
              <a:solidFill>
                <a:srgbClr val="0C0C0C"/>
              </a:solidFill>
              <a:latin typeface="Arial"/>
              <a:ea typeface="Arial"/>
              <a:cs typeface="Arial"/>
              <a:sym typeface="Arial"/>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Lifespan: 50,000 hours</a:t>
            </a:r>
            <a:endParaRPr sz="1200">
              <a:solidFill>
                <a:srgbClr val="0C0C0C"/>
              </a:solidFill>
              <a:latin typeface="Arial"/>
              <a:ea typeface="Arial"/>
              <a:cs typeface="Arial"/>
              <a:sym typeface="Arial"/>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CCT: 5700K</a:t>
            </a:r>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Energy efficient design</a:t>
            </a:r>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Cost-saving </a:t>
            </a:r>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Mercury and Lead Free</a:t>
            </a:r>
            <a:endParaRPr/>
          </a:p>
        </p:txBody>
      </p:sp>
      <p:pic>
        <p:nvPicPr>
          <p:cNvPr id="474" name="Google Shape;474;p14"/>
          <p:cNvPicPr preferRelativeResize="0"/>
          <p:nvPr/>
        </p:nvPicPr>
        <p:blipFill rotWithShape="1">
          <a:blip r:embed="rId12">
            <a:alphaModFix/>
          </a:blip>
          <a:srcRect/>
          <a:stretch/>
        </p:blipFill>
        <p:spPr>
          <a:xfrm>
            <a:off x="5656428" y="2636517"/>
            <a:ext cx="3306609" cy="1099200"/>
          </a:xfrm>
          <a:prstGeom prst="rect">
            <a:avLst/>
          </a:prstGeom>
          <a:noFill/>
          <a:ln>
            <a:noFill/>
          </a:ln>
        </p:spPr>
      </p:pic>
      <p:pic>
        <p:nvPicPr>
          <p:cNvPr id="475" name="Google Shape;475;p14"/>
          <p:cNvPicPr preferRelativeResize="0"/>
          <p:nvPr/>
        </p:nvPicPr>
        <p:blipFill rotWithShape="1">
          <a:blip r:embed="rId13">
            <a:alphaModFix/>
          </a:blip>
          <a:srcRect/>
          <a:stretch/>
        </p:blipFill>
        <p:spPr>
          <a:xfrm>
            <a:off x="5656428" y="3724300"/>
            <a:ext cx="3306609" cy="1129758"/>
          </a:xfrm>
          <a:prstGeom prst="rect">
            <a:avLst/>
          </a:prstGeom>
          <a:noFill/>
          <a:ln>
            <a:noFill/>
          </a:ln>
        </p:spPr>
      </p:pic>
      <p:sp>
        <p:nvSpPr>
          <p:cNvPr id="476" name="Google Shape;476;p14"/>
          <p:cNvSpPr/>
          <p:nvPr/>
        </p:nvSpPr>
        <p:spPr>
          <a:xfrm>
            <a:off x="110738" y="4855813"/>
            <a:ext cx="1890940" cy="3077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Specifications</a:t>
            </a:r>
            <a:r>
              <a:rPr lang="en-US" sz="1400" b="1">
                <a:solidFill>
                  <a:srgbClr val="1D77BB"/>
                </a:solidFill>
                <a:latin typeface="Arial"/>
                <a:ea typeface="Arial"/>
                <a:cs typeface="Arial"/>
                <a:sym typeface="Arial"/>
              </a:rPr>
              <a:t>:</a:t>
            </a:r>
            <a:endParaRPr sz="1400" b="1">
              <a:solidFill>
                <a:srgbClr val="1D77BB"/>
              </a:solidFill>
              <a:latin typeface="Arial"/>
              <a:ea typeface="Arial"/>
              <a:cs typeface="Arial"/>
              <a:sym typeface="Arial"/>
            </a:endParaRPr>
          </a:p>
        </p:txBody>
      </p:sp>
      <p:pic>
        <p:nvPicPr>
          <p:cNvPr id="477" name="Google Shape;477;p14"/>
          <p:cNvPicPr preferRelativeResize="0"/>
          <p:nvPr/>
        </p:nvPicPr>
        <p:blipFill rotWithShape="1">
          <a:blip r:embed="rId14">
            <a:alphaModFix/>
          </a:blip>
          <a:srcRect/>
          <a:stretch/>
        </p:blipFill>
        <p:spPr>
          <a:xfrm>
            <a:off x="322248" y="2399942"/>
            <a:ext cx="1675432" cy="1565568"/>
          </a:xfrm>
          <a:prstGeom prst="rect">
            <a:avLst/>
          </a:prstGeom>
          <a:noFill/>
          <a:ln>
            <a:noFill/>
          </a:ln>
        </p:spPr>
      </p:pic>
      <p:sp>
        <p:nvSpPr>
          <p:cNvPr id="478" name="Google Shape;478;p14"/>
          <p:cNvSpPr/>
          <p:nvPr/>
        </p:nvSpPr>
        <p:spPr>
          <a:xfrm>
            <a:off x="4619424" y="2320185"/>
            <a:ext cx="1750428" cy="3077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Installation</a:t>
            </a:r>
            <a:r>
              <a:rPr lang="en-US" sz="1400" b="1">
                <a:solidFill>
                  <a:srgbClr val="1D77BB"/>
                </a:solidFill>
                <a:latin typeface="Arial"/>
                <a:ea typeface="Arial"/>
                <a:cs typeface="Arial"/>
                <a:sym typeface="Arial"/>
              </a:rPr>
              <a:t>:</a:t>
            </a:r>
            <a:endParaRPr sz="1400" b="1">
              <a:solidFill>
                <a:srgbClr val="1D77BB"/>
              </a:solidFill>
              <a:latin typeface="Arial"/>
              <a:ea typeface="Arial"/>
              <a:cs typeface="Arial"/>
              <a:sym typeface="Arial"/>
            </a:endParaRPr>
          </a:p>
        </p:txBody>
      </p:sp>
      <p:graphicFrame>
        <p:nvGraphicFramePr>
          <p:cNvPr id="479" name="Google Shape;479;p14"/>
          <p:cNvGraphicFramePr/>
          <p:nvPr>
            <p:extLst>
              <p:ext uri="{D42A27DB-BD31-4B8C-83A1-F6EECF244321}">
                <p14:modId xmlns:p14="http://schemas.microsoft.com/office/powerpoint/2010/main" val="1862717945"/>
              </p:ext>
            </p:extLst>
          </p:nvPr>
        </p:nvGraphicFramePr>
        <p:xfrm>
          <a:off x="169945" y="5232118"/>
          <a:ext cx="8809200" cy="906875"/>
        </p:xfrm>
        <a:graphic>
          <a:graphicData uri="http://schemas.openxmlformats.org/drawingml/2006/table">
            <a:tbl>
              <a:tblPr>
                <a:noFill/>
                <a:tableStyleId>{3362631E-7362-43ED-BA21-A18B33AB7A8D}</a:tableStyleId>
              </a:tblPr>
              <a:tblGrid>
                <a:gridCol w="658825">
                  <a:extLst>
                    <a:ext uri="{9D8B030D-6E8A-4147-A177-3AD203B41FA5}">
                      <a16:colId xmlns:a16="http://schemas.microsoft.com/office/drawing/2014/main" xmlns="" val="20000"/>
                    </a:ext>
                  </a:extLst>
                </a:gridCol>
                <a:gridCol w="579175">
                  <a:extLst>
                    <a:ext uri="{9D8B030D-6E8A-4147-A177-3AD203B41FA5}">
                      <a16:colId xmlns:a16="http://schemas.microsoft.com/office/drawing/2014/main" xmlns="" val="20001"/>
                    </a:ext>
                  </a:extLst>
                </a:gridCol>
                <a:gridCol w="730250">
                  <a:extLst>
                    <a:ext uri="{9D8B030D-6E8A-4147-A177-3AD203B41FA5}">
                      <a16:colId xmlns:a16="http://schemas.microsoft.com/office/drawing/2014/main" xmlns="" val="20002"/>
                    </a:ext>
                  </a:extLst>
                </a:gridCol>
                <a:gridCol w="335750">
                  <a:extLst>
                    <a:ext uri="{9D8B030D-6E8A-4147-A177-3AD203B41FA5}">
                      <a16:colId xmlns:a16="http://schemas.microsoft.com/office/drawing/2014/main" xmlns="" val="20003"/>
                    </a:ext>
                  </a:extLst>
                </a:gridCol>
                <a:gridCol w="495225">
                  <a:extLst>
                    <a:ext uri="{9D8B030D-6E8A-4147-A177-3AD203B41FA5}">
                      <a16:colId xmlns:a16="http://schemas.microsoft.com/office/drawing/2014/main" xmlns="" val="20004"/>
                    </a:ext>
                  </a:extLst>
                </a:gridCol>
                <a:gridCol w="705075">
                  <a:extLst>
                    <a:ext uri="{9D8B030D-6E8A-4147-A177-3AD203B41FA5}">
                      <a16:colId xmlns:a16="http://schemas.microsoft.com/office/drawing/2014/main" xmlns="" val="20005"/>
                    </a:ext>
                  </a:extLst>
                </a:gridCol>
                <a:gridCol w="721875">
                  <a:extLst>
                    <a:ext uri="{9D8B030D-6E8A-4147-A177-3AD203B41FA5}">
                      <a16:colId xmlns:a16="http://schemas.microsoft.com/office/drawing/2014/main" xmlns="" val="20006"/>
                    </a:ext>
                  </a:extLst>
                </a:gridCol>
                <a:gridCol w="554000">
                  <a:extLst>
                    <a:ext uri="{9D8B030D-6E8A-4147-A177-3AD203B41FA5}">
                      <a16:colId xmlns:a16="http://schemas.microsoft.com/office/drawing/2014/main" xmlns="" val="20007"/>
                    </a:ext>
                  </a:extLst>
                </a:gridCol>
                <a:gridCol w="679900">
                  <a:extLst>
                    <a:ext uri="{9D8B030D-6E8A-4147-A177-3AD203B41FA5}">
                      <a16:colId xmlns:a16="http://schemas.microsoft.com/office/drawing/2014/main" xmlns="" val="20008"/>
                    </a:ext>
                  </a:extLst>
                </a:gridCol>
                <a:gridCol w="772225">
                  <a:extLst>
                    <a:ext uri="{9D8B030D-6E8A-4147-A177-3AD203B41FA5}">
                      <a16:colId xmlns:a16="http://schemas.microsoft.com/office/drawing/2014/main" xmlns="" val="20009"/>
                    </a:ext>
                  </a:extLst>
                </a:gridCol>
                <a:gridCol w="654725">
                  <a:extLst>
                    <a:ext uri="{9D8B030D-6E8A-4147-A177-3AD203B41FA5}">
                      <a16:colId xmlns:a16="http://schemas.microsoft.com/office/drawing/2014/main" xmlns="" val="20010"/>
                    </a:ext>
                  </a:extLst>
                </a:gridCol>
                <a:gridCol w="590225">
                  <a:extLst>
                    <a:ext uri="{9D8B030D-6E8A-4147-A177-3AD203B41FA5}">
                      <a16:colId xmlns:a16="http://schemas.microsoft.com/office/drawing/2014/main" xmlns="" val="20011"/>
                    </a:ext>
                  </a:extLst>
                </a:gridCol>
                <a:gridCol w="746075">
                  <a:extLst>
                    <a:ext uri="{9D8B030D-6E8A-4147-A177-3AD203B41FA5}">
                      <a16:colId xmlns:a16="http://schemas.microsoft.com/office/drawing/2014/main" xmlns="" val="20012"/>
                    </a:ext>
                  </a:extLst>
                </a:gridCol>
                <a:gridCol w="585875">
                  <a:extLst>
                    <a:ext uri="{9D8B030D-6E8A-4147-A177-3AD203B41FA5}">
                      <a16:colId xmlns:a16="http://schemas.microsoft.com/office/drawing/2014/main" xmlns="" val="20013"/>
                    </a:ext>
                  </a:extLst>
                </a:gridCol>
              </a:tblGrid>
              <a:tr h="484200">
                <a:tc>
                  <a:txBody>
                    <a:bodyPr/>
                    <a:lstStyle/>
                    <a:p>
                      <a:pPr marL="0" marR="0" lvl="0" indent="0" algn="ctr" rtl="0">
                        <a:spcBef>
                          <a:spcPts val="0"/>
                        </a:spcBef>
                        <a:spcAft>
                          <a:spcPts val="0"/>
                        </a:spcAft>
                        <a:buNone/>
                      </a:pPr>
                      <a:r>
                        <a:rPr lang="en-US" sz="900" u="none" strike="noStrike" cap="none">
                          <a:solidFill>
                            <a:srgbClr val="008000"/>
                          </a:solidFill>
                          <a:latin typeface="Arial"/>
                          <a:ea typeface="Arial"/>
                          <a:cs typeface="Arial"/>
                          <a:sym typeface="Arial"/>
                        </a:rPr>
                        <a:t>Driver Type</a:t>
                      </a:r>
                      <a:endParaRPr sz="90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u="none" strike="noStrike" cap="none">
                          <a:solidFill>
                            <a:srgbClr val="008000"/>
                          </a:solidFill>
                          <a:latin typeface="Arial"/>
                          <a:ea typeface="Arial"/>
                          <a:cs typeface="Arial"/>
                          <a:sym typeface="Arial"/>
                        </a:rPr>
                        <a:t>Wattage (W)</a:t>
                      </a:r>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900" b="0" u="none" strike="noStrike" cap="none">
                          <a:solidFill>
                            <a:srgbClr val="008000"/>
                          </a:solidFill>
                          <a:latin typeface="Arial"/>
                          <a:ea typeface="Arial"/>
                          <a:cs typeface="Arial"/>
                          <a:sym typeface="Arial"/>
                        </a:rPr>
                        <a:t>Voltage/ Frequency</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PF</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Lumen (lm)</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Luminous </a:t>
                      </a:r>
                      <a:r>
                        <a:rPr lang="en-US" sz="900" b="0" u="none" strike="noStrike" cap="none">
                          <a:solidFill>
                            <a:srgbClr val="008000"/>
                          </a:solidFill>
                          <a:latin typeface="Arial"/>
                          <a:ea typeface="Arial"/>
                          <a:cs typeface="Arial"/>
                          <a:sym typeface="Arial"/>
                        </a:rPr>
                        <a:t>Efficacy (lm/W)</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CCT (K)</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Beam angle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LED chip</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Certification</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Base Cap</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Lifetime (hrs)</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Size (LxWxH) mm</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Unit price (USD)</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r h="422675">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IC Linear</a:t>
                      </a:r>
                      <a:endParaRPr sz="900" b="0" i="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20</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220V/60Hz</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0.5</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2800 - 3000</a:t>
                      </a:r>
                      <a:endParaRPr sz="900" b="0" u="none" strike="noStrike" cap="none">
                        <a:solidFill>
                          <a:srgbClr val="FF0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140-150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3000</a:t>
                      </a:r>
                      <a:endParaRPr/>
                    </a:p>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6500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900"/>
                        <a:buFont typeface="Calibri"/>
                        <a:buNone/>
                      </a:pP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Samsung/ SSC</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CE</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Plastic G13</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20,000</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600x60x50</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endParaRPr dirty="0"/>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grpSp>
        <p:nvGrpSpPr>
          <p:cNvPr id="485" name="Google Shape;485;p15"/>
          <p:cNvGrpSpPr/>
          <p:nvPr/>
        </p:nvGrpSpPr>
        <p:grpSpPr>
          <a:xfrm>
            <a:off x="153868" y="214930"/>
            <a:ext cx="8825246" cy="415155"/>
            <a:chOff x="153868" y="214930"/>
            <a:chExt cx="8825246" cy="415155"/>
          </a:xfrm>
        </p:grpSpPr>
        <p:sp>
          <p:nvSpPr>
            <p:cNvPr id="486" name="Google Shape;486;p15"/>
            <p:cNvSpPr txBox="1"/>
            <p:nvPr/>
          </p:nvSpPr>
          <p:spPr>
            <a:xfrm>
              <a:off x="153868" y="255238"/>
              <a:ext cx="88091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59BFF"/>
                  </a:solidFill>
                  <a:latin typeface="Arial"/>
                  <a:ea typeface="Arial"/>
                  <a:cs typeface="Arial"/>
                  <a:sym typeface="Arial"/>
                </a:rPr>
                <a:t>LED FISHING LIGHT</a:t>
              </a:r>
              <a:endParaRPr sz="1800" b="1">
                <a:solidFill>
                  <a:srgbClr val="159BFF"/>
                </a:solidFill>
                <a:latin typeface="Arial"/>
                <a:ea typeface="Arial"/>
                <a:cs typeface="Arial"/>
                <a:sym typeface="Arial"/>
              </a:endParaRPr>
            </a:p>
          </p:txBody>
        </p:sp>
        <p:pic>
          <p:nvPicPr>
            <p:cNvPr id="487" name="Google Shape;487;p15"/>
            <p:cNvPicPr preferRelativeResize="0"/>
            <p:nvPr/>
          </p:nvPicPr>
          <p:blipFill rotWithShape="1">
            <a:blip r:embed="rId3">
              <a:alphaModFix/>
            </a:blip>
            <a:srcRect/>
            <a:stretch/>
          </p:blipFill>
          <p:spPr>
            <a:xfrm>
              <a:off x="7300158" y="214930"/>
              <a:ext cx="1678956" cy="413129"/>
            </a:xfrm>
            <a:prstGeom prst="rect">
              <a:avLst/>
            </a:prstGeom>
            <a:noFill/>
            <a:ln>
              <a:noFill/>
            </a:ln>
          </p:spPr>
        </p:pic>
        <p:cxnSp>
          <p:nvCxnSpPr>
            <p:cNvPr id="488" name="Google Shape;488;p15"/>
            <p:cNvCxnSpPr/>
            <p:nvPr/>
          </p:nvCxnSpPr>
          <p:spPr>
            <a:xfrm>
              <a:off x="153868" y="630085"/>
              <a:ext cx="8809170" cy="0"/>
            </a:xfrm>
            <a:prstGeom prst="straightConnector1">
              <a:avLst/>
            </a:prstGeom>
            <a:noFill/>
            <a:ln w="9525" cap="flat" cmpd="sng">
              <a:solidFill>
                <a:srgbClr val="FF0000"/>
              </a:solidFill>
              <a:prstDash val="solid"/>
              <a:round/>
              <a:headEnd type="none" w="sm" len="sm"/>
              <a:tailEnd type="none" w="sm" len="sm"/>
            </a:ln>
          </p:spPr>
        </p:cxnSp>
      </p:grpSp>
      <p:grpSp>
        <p:nvGrpSpPr>
          <p:cNvPr id="489" name="Google Shape;489;p15"/>
          <p:cNvGrpSpPr/>
          <p:nvPr/>
        </p:nvGrpSpPr>
        <p:grpSpPr>
          <a:xfrm>
            <a:off x="153868" y="6319485"/>
            <a:ext cx="2955092" cy="404928"/>
            <a:chOff x="153868" y="6008075"/>
            <a:chExt cx="5227706" cy="716338"/>
          </a:xfrm>
        </p:grpSpPr>
        <p:grpSp>
          <p:nvGrpSpPr>
            <p:cNvPr id="490" name="Google Shape;490;p15"/>
            <p:cNvGrpSpPr/>
            <p:nvPr/>
          </p:nvGrpSpPr>
          <p:grpSpPr>
            <a:xfrm>
              <a:off x="153868" y="6008075"/>
              <a:ext cx="3824438" cy="716338"/>
              <a:chOff x="4679377" y="5983361"/>
              <a:chExt cx="3824438" cy="716338"/>
            </a:xfrm>
          </p:grpSpPr>
          <p:pic>
            <p:nvPicPr>
              <p:cNvPr id="491" name="Google Shape;491;p15"/>
              <p:cNvPicPr preferRelativeResize="0"/>
              <p:nvPr/>
            </p:nvPicPr>
            <p:blipFill rotWithShape="1">
              <a:blip r:embed="rId4">
                <a:alphaModFix/>
              </a:blip>
              <a:srcRect/>
              <a:stretch/>
            </p:blipFill>
            <p:spPr>
              <a:xfrm>
                <a:off x="6211259" y="5983361"/>
                <a:ext cx="751112" cy="716338"/>
              </a:xfrm>
              <a:prstGeom prst="rect">
                <a:avLst/>
              </a:prstGeom>
              <a:noFill/>
              <a:ln>
                <a:noFill/>
              </a:ln>
            </p:spPr>
          </p:pic>
          <p:pic>
            <p:nvPicPr>
              <p:cNvPr id="492" name="Google Shape;492;p15"/>
              <p:cNvPicPr preferRelativeResize="0"/>
              <p:nvPr/>
            </p:nvPicPr>
            <p:blipFill rotWithShape="1">
              <a:blip r:embed="rId5">
                <a:alphaModFix/>
              </a:blip>
              <a:srcRect/>
              <a:stretch/>
            </p:blipFill>
            <p:spPr>
              <a:xfrm>
                <a:off x="7692883" y="5996436"/>
                <a:ext cx="810932" cy="690185"/>
              </a:xfrm>
              <a:prstGeom prst="rect">
                <a:avLst/>
              </a:prstGeom>
              <a:noFill/>
              <a:ln>
                <a:noFill/>
              </a:ln>
            </p:spPr>
          </p:pic>
          <p:pic>
            <p:nvPicPr>
              <p:cNvPr id="493" name="Google Shape;493;p15"/>
              <p:cNvPicPr preferRelativeResize="0"/>
              <p:nvPr/>
            </p:nvPicPr>
            <p:blipFill rotWithShape="1">
              <a:blip r:embed="rId6">
                <a:alphaModFix/>
              </a:blip>
              <a:srcRect/>
              <a:stretch/>
            </p:blipFill>
            <p:spPr>
              <a:xfrm>
                <a:off x="7017867" y="5996436"/>
                <a:ext cx="675016" cy="690185"/>
              </a:xfrm>
              <a:prstGeom prst="rect">
                <a:avLst/>
              </a:prstGeom>
              <a:noFill/>
              <a:ln>
                <a:noFill/>
              </a:ln>
            </p:spPr>
          </p:pic>
          <p:pic>
            <p:nvPicPr>
              <p:cNvPr id="494" name="Google Shape;494;p15"/>
              <p:cNvPicPr preferRelativeResize="0"/>
              <p:nvPr/>
            </p:nvPicPr>
            <p:blipFill rotWithShape="1">
              <a:blip r:embed="rId7">
                <a:alphaModFix/>
              </a:blip>
              <a:srcRect/>
              <a:stretch/>
            </p:blipFill>
            <p:spPr>
              <a:xfrm>
                <a:off x="5465811" y="5983361"/>
                <a:ext cx="683620" cy="716337"/>
              </a:xfrm>
              <a:prstGeom prst="rect">
                <a:avLst/>
              </a:prstGeom>
              <a:noFill/>
              <a:ln>
                <a:noFill/>
              </a:ln>
            </p:spPr>
          </p:pic>
          <p:pic>
            <p:nvPicPr>
              <p:cNvPr id="495" name="Google Shape;495;p15"/>
              <p:cNvPicPr preferRelativeResize="0"/>
              <p:nvPr/>
            </p:nvPicPr>
            <p:blipFill rotWithShape="1">
              <a:blip r:embed="rId8">
                <a:alphaModFix/>
              </a:blip>
              <a:srcRect/>
              <a:stretch/>
            </p:blipFill>
            <p:spPr>
              <a:xfrm>
                <a:off x="4679377" y="5998940"/>
                <a:ext cx="704334" cy="700758"/>
              </a:xfrm>
              <a:prstGeom prst="rect">
                <a:avLst/>
              </a:prstGeom>
              <a:noFill/>
              <a:ln>
                <a:noFill/>
              </a:ln>
            </p:spPr>
          </p:pic>
        </p:grpSp>
        <p:pic>
          <p:nvPicPr>
            <p:cNvPr id="496" name="Google Shape;496;p15"/>
            <p:cNvPicPr preferRelativeResize="0"/>
            <p:nvPr/>
          </p:nvPicPr>
          <p:blipFill rotWithShape="1">
            <a:blip r:embed="rId9">
              <a:alphaModFix/>
            </a:blip>
            <a:srcRect/>
            <a:stretch/>
          </p:blipFill>
          <p:spPr>
            <a:xfrm>
              <a:off x="4704192" y="6043699"/>
              <a:ext cx="677382" cy="667636"/>
            </a:xfrm>
            <a:prstGeom prst="rect">
              <a:avLst/>
            </a:prstGeom>
            <a:noFill/>
            <a:ln>
              <a:noFill/>
            </a:ln>
          </p:spPr>
        </p:pic>
        <p:pic>
          <p:nvPicPr>
            <p:cNvPr id="497" name="Google Shape;497;p15"/>
            <p:cNvPicPr preferRelativeResize="0"/>
            <p:nvPr/>
          </p:nvPicPr>
          <p:blipFill rotWithShape="1">
            <a:blip r:embed="rId10">
              <a:alphaModFix/>
            </a:blip>
            <a:srcRect/>
            <a:stretch/>
          </p:blipFill>
          <p:spPr>
            <a:xfrm>
              <a:off x="3981022" y="6082225"/>
              <a:ext cx="673351" cy="593612"/>
            </a:xfrm>
            <a:prstGeom prst="rect">
              <a:avLst/>
            </a:prstGeom>
            <a:noFill/>
            <a:ln>
              <a:noFill/>
            </a:ln>
          </p:spPr>
        </p:pic>
      </p:grpSp>
      <p:sp>
        <p:nvSpPr>
          <p:cNvPr id="498" name="Google Shape;498;p15"/>
          <p:cNvSpPr txBox="1"/>
          <p:nvPr/>
        </p:nvSpPr>
        <p:spPr>
          <a:xfrm>
            <a:off x="4146469" y="634907"/>
            <a:ext cx="4816569" cy="1421928"/>
          </a:xfrm>
          <a:prstGeom prst="rect">
            <a:avLst/>
          </a:prstGeom>
          <a:noFill/>
          <a:ln>
            <a:noFill/>
          </a:ln>
        </p:spPr>
        <p:txBody>
          <a:bodyPr spcFirstLastPara="1" wrap="square" lIns="91425" tIns="45700" rIns="91425" bIns="45700" anchor="t" anchorCtr="0">
            <a:spAutoFit/>
          </a:bodyPr>
          <a:lstStyle/>
          <a:p>
            <a:pPr marL="171450" marR="0" lvl="0" indent="-171450" algn="l" rtl="0">
              <a:lnSpc>
                <a:spcPct val="120000"/>
              </a:lnSpc>
              <a:spcBef>
                <a:spcPts val="0"/>
              </a:spcBef>
              <a:spcAft>
                <a:spcPts val="0"/>
              </a:spcAft>
              <a:buClr>
                <a:srgbClr val="1D77BB"/>
              </a:buClr>
              <a:buSzPts val="1200"/>
              <a:buFont typeface="Noto Sans Symbols"/>
              <a:buChar char="❑"/>
            </a:pPr>
            <a:r>
              <a:rPr lang="en-US" sz="1200" b="1" u="sng">
                <a:solidFill>
                  <a:srgbClr val="1D77BB"/>
                </a:solidFill>
                <a:latin typeface="Arial"/>
                <a:ea typeface="Arial"/>
                <a:cs typeface="Arial"/>
                <a:sym typeface="Arial"/>
              </a:rPr>
              <a:t>Features</a:t>
            </a:r>
            <a:r>
              <a:rPr lang="en-US" sz="1200" b="1">
                <a:solidFill>
                  <a:srgbClr val="1D77BB"/>
                </a:solidFill>
                <a:latin typeface="Arial"/>
                <a:ea typeface="Arial"/>
                <a:cs typeface="Arial"/>
                <a:sym typeface="Arial"/>
              </a:rPr>
              <a:t>:</a:t>
            </a:r>
            <a:endParaRPr sz="1200">
              <a:solidFill>
                <a:srgbClr val="1D77BB"/>
              </a:solidFill>
              <a:latin typeface="Arial"/>
              <a:ea typeface="Arial"/>
              <a:cs typeface="Arial"/>
              <a:sym typeface="Arial"/>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Passed EMI/EMC</a:t>
            </a:r>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Excellent Surface treatment and painting for anti-salt corrosion.</a:t>
            </a:r>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IP for anti-water, No UV</a:t>
            </a:r>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Strong for impact and violence, reducing CO</a:t>
            </a:r>
            <a:r>
              <a:rPr lang="en-US" sz="1200" baseline="-25000">
                <a:solidFill>
                  <a:srgbClr val="0C0C0C"/>
                </a:solidFill>
                <a:latin typeface="Arial"/>
                <a:ea typeface="Arial"/>
                <a:cs typeface="Arial"/>
                <a:sym typeface="Arial"/>
              </a:rPr>
              <a:t>2</a:t>
            </a:r>
            <a:r>
              <a:rPr lang="en-US" sz="1200">
                <a:solidFill>
                  <a:srgbClr val="0C0C0C"/>
                </a:solidFill>
                <a:latin typeface="Arial"/>
                <a:ea typeface="Arial"/>
                <a:cs typeface="Arial"/>
                <a:sym typeface="Arial"/>
              </a:rPr>
              <a:t> emission</a:t>
            </a:r>
            <a:endParaRPr sz="1200">
              <a:solidFill>
                <a:srgbClr val="0C0C0C"/>
              </a:solidFill>
              <a:latin typeface="Arial"/>
              <a:ea typeface="Arial"/>
              <a:cs typeface="Arial"/>
              <a:sym typeface="Arial"/>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Cost-saving </a:t>
            </a:r>
            <a:endParaRPr/>
          </a:p>
        </p:txBody>
      </p:sp>
      <p:sp>
        <p:nvSpPr>
          <p:cNvPr id="499" name="Google Shape;499;p15"/>
          <p:cNvSpPr/>
          <p:nvPr/>
        </p:nvSpPr>
        <p:spPr>
          <a:xfrm>
            <a:off x="74333" y="3514638"/>
            <a:ext cx="1890940" cy="3077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Specifications</a:t>
            </a:r>
            <a:r>
              <a:rPr lang="en-US" sz="1400" b="1">
                <a:solidFill>
                  <a:srgbClr val="1D77BB"/>
                </a:solidFill>
                <a:latin typeface="Arial"/>
                <a:ea typeface="Arial"/>
                <a:cs typeface="Arial"/>
                <a:sym typeface="Arial"/>
              </a:rPr>
              <a:t>:</a:t>
            </a:r>
            <a:endParaRPr sz="1400" b="1">
              <a:solidFill>
                <a:srgbClr val="1D77BB"/>
              </a:solidFill>
              <a:latin typeface="Arial"/>
              <a:ea typeface="Arial"/>
              <a:cs typeface="Arial"/>
              <a:sym typeface="Arial"/>
            </a:endParaRPr>
          </a:p>
        </p:txBody>
      </p:sp>
      <p:graphicFrame>
        <p:nvGraphicFramePr>
          <p:cNvPr id="500" name="Google Shape;500;p15"/>
          <p:cNvGraphicFramePr/>
          <p:nvPr>
            <p:extLst>
              <p:ext uri="{D42A27DB-BD31-4B8C-83A1-F6EECF244321}">
                <p14:modId xmlns:p14="http://schemas.microsoft.com/office/powerpoint/2010/main" val="2752321529"/>
              </p:ext>
            </p:extLst>
          </p:nvPr>
        </p:nvGraphicFramePr>
        <p:xfrm>
          <a:off x="153869" y="3884521"/>
          <a:ext cx="8809150" cy="2406452"/>
        </p:xfrm>
        <a:graphic>
          <a:graphicData uri="http://schemas.openxmlformats.org/drawingml/2006/table">
            <a:tbl>
              <a:tblPr>
                <a:noFill/>
                <a:tableStyleId>{3362631E-7362-43ED-BA21-A18B33AB7A8D}</a:tableStyleId>
              </a:tblPr>
              <a:tblGrid>
                <a:gridCol w="794325">
                  <a:extLst>
                    <a:ext uri="{9D8B030D-6E8A-4147-A177-3AD203B41FA5}">
                      <a16:colId xmlns:a16="http://schemas.microsoft.com/office/drawing/2014/main" xmlns="" val="20000"/>
                    </a:ext>
                  </a:extLst>
                </a:gridCol>
                <a:gridCol w="589075">
                  <a:extLst>
                    <a:ext uri="{9D8B030D-6E8A-4147-A177-3AD203B41FA5}">
                      <a16:colId xmlns:a16="http://schemas.microsoft.com/office/drawing/2014/main" xmlns="" val="20001"/>
                    </a:ext>
                  </a:extLst>
                </a:gridCol>
                <a:gridCol w="816025">
                  <a:extLst>
                    <a:ext uri="{9D8B030D-6E8A-4147-A177-3AD203B41FA5}">
                      <a16:colId xmlns:a16="http://schemas.microsoft.com/office/drawing/2014/main" xmlns="" val="20002"/>
                    </a:ext>
                  </a:extLst>
                </a:gridCol>
                <a:gridCol w="553400">
                  <a:extLst>
                    <a:ext uri="{9D8B030D-6E8A-4147-A177-3AD203B41FA5}">
                      <a16:colId xmlns:a16="http://schemas.microsoft.com/office/drawing/2014/main" xmlns="" val="20003"/>
                    </a:ext>
                  </a:extLst>
                </a:gridCol>
                <a:gridCol w="676625">
                  <a:extLst>
                    <a:ext uri="{9D8B030D-6E8A-4147-A177-3AD203B41FA5}">
                      <a16:colId xmlns:a16="http://schemas.microsoft.com/office/drawing/2014/main" xmlns="" val="20004"/>
                    </a:ext>
                  </a:extLst>
                </a:gridCol>
                <a:gridCol w="457200">
                  <a:extLst>
                    <a:ext uri="{9D8B030D-6E8A-4147-A177-3AD203B41FA5}">
                      <a16:colId xmlns:a16="http://schemas.microsoft.com/office/drawing/2014/main" xmlns="" val="20005"/>
                    </a:ext>
                  </a:extLst>
                </a:gridCol>
                <a:gridCol w="457200">
                  <a:extLst>
                    <a:ext uri="{9D8B030D-6E8A-4147-A177-3AD203B41FA5}">
                      <a16:colId xmlns:a16="http://schemas.microsoft.com/office/drawing/2014/main" xmlns="" val="20006"/>
                    </a:ext>
                  </a:extLst>
                </a:gridCol>
                <a:gridCol w="665025">
                  <a:extLst>
                    <a:ext uri="{9D8B030D-6E8A-4147-A177-3AD203B41FA5}">
                      <a16:colId xmlns:a16="http://schemas.microsoft.com/office/drawing/2014/main" xmlns="" val="20007"/>
                    </a:ext>
                  </a:extLst>
                </a:gridCol>
                <a:gridCol w="681650">
                  <a:extLst>
                    <a:ext uri="{9D8B030D-6E8A-4147-A177-3AD203B41FA5}">
                      <a16:colId xmlns:a16="http://schemas.microsoft.com/office/drawing/2014/main" xmlns="" val="20008"/>
                    </a:ext>
                  </a:extLst>
                </a:gridCol>
                <a:gridCol w="1654225">
                  <a:extLst>
                    <a:ext uri="{9D8B030D-6E8A-4147-A177-3AD203B41FA5}">
                      <a16:colId xmlns:a16="http://schemas.microsoft.com/office/drawing/2014/main" xmlns="" val="20009"/>
                    </a:ext>
                  </a:extLst>
                </a:gridCol>
                <a:gridCol w="809700">
                  <a:extLst>
                    <a:ext uri="{9D8B030D-6E8A-4147-A177-3AD203B41FA5}">
                      <a16:colId xmlns:a16="http://schemas.microsoft.com/office/drawing/2014/main" xmlns="" val="20010"/>
                    </a:ext>
                  </a:extLst>
                </a:gridCol>
                <a:gridCol w="654700">
                  <a:extLst>
                    <a:ext uri="{9D8B030D-6E8A-4147-A177-3AD203B41FA5}">
                      <a16:colId xmlns:a16="http://schemas.microsoft.com/office/drawing/2014/main" xmlns="" val="20011"/>
                    </a:ext>
                  </a:extLst>
                </a:gridCol>
              </a:tblGrid>
              <a:tr h="442925">
                <a:tc>
                  <a:txBody>
                    <a:bodyPr/>
                    <a:lstStyle/>
                    <a:p>
                      <a:pPr marL="0" marR="0" lvl="0" indent="0" algn="ctr" rtl="0">
                        <a:spcBef>
                          <a:spcPts val="0"/>
                        </a:spcBef>
                        <a:spcAft>
                          <a:spcPts val="0"/>
                        </a:spcAft>
                        <a:buNone/>
                      </a:pPr>
                      <a:r>
                        <a:rPr lang="en-US" sz="900" u="none" strike="noStrike" cap="none">
                          <a:solidFill>
                            <a:srgbClr val="008000"/>
                          </a:solidFill>
                          <a:latin typeface="Arial"/>
                          <a:ea typeface="Arial"/>
                          <a:cs typeface="Arial"/>
                          <a:sym typeface="Arial"/>
                        </a:rPr>
                        <a:t>Type</a:t>
                      </a:r>
                      <a:endParaRPr sz="90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u="none" strike="noStrike" cap="none">
                          <a:solidFill>
                            <a:srgbClr val="008000"/>
                          </a:solidFill>
                          <a:latin typeface="Arial"/>
                          <a:ea typeface="Arial"/>
                          <a:cs typeface="Arial"/>
                          <a:sym typeface="Arial"/>
                        </a:rPr>
                        <a:t>Wattage (W)</a:t>
                      </a:r>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900" b="0" u="none" strike="noStrike" cap="none">
                          <a:solidFill>
                            <a:srgbClr val="008000"/>
                          </a:solidFill>
                          <a:latin typeface="Arial"/>
                          <a:ea typeface="Arial"/>
                          <a:cs typeface="Arial"/>
                          <a:sym typeface="Arial"/>
                        </a:rPr>
                        <a:t>Voltage (V)</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Lumen (lm)</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Luminous </a:t>
                      </a:r>
                      <a:r>
                        <a:rPr lang="en-US" sz="900" b="0" u="none" strike="noStrike" cap="none">
                          <a:solidFill>
                            <a:srgbClr val="008000"/>
                          </a:solidFill>
                          <a:latin typeface="Arial"/>
                          <a:ea typeface="Arial"/>
                          <a:cs typeface="Arial"/>
                          <a:sym typeface="Arial"/>
                        </a:rPr>
                        <a:t>Efficacy (lm/W)</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CCT (K)</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IP</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Weight (kg)</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Lifetime (hrs)</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Material</a:t>
                      </a:r>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Size (LxWxH) mm</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Unit price (USD)</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r h="386650">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Fishing alluring light</a:t>
                      </a:r>
                      <a:endParaRPr sz="900" b="0" i="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300</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220VAC</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39000</a:t>
                      </a:r>
                      <a:endParaRPr sz="900" b="0" u="none" strike="noStrike" cap="none">
                        <a:solidFill>
                          <a:srgbClr val="FF0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130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4000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66</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5.5</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20,000</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AL 6063 Anodized,</a:t>
                      </a:r>
                      <a:endParaRPr/>
                    </a:p>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Inox SUS 304</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350x220x78</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endParaRPr dirty="0"/>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386650">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Under water light</a:t>
                      </a:r>
                      <a:endParaRPr sz="900" b="0" i="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600</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220VAC</a:t>
                      </a:r>
                      <a:endParaRPr sz="900" b="0" i="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48000</a:t>
                      </a:r>
                      <a:endParaRPr sz="900" b="0" u="none" strike="noStrike" cap="none">
                        <a:solidFill>
                          <a:srgbClr val="FF0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80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4000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68</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4.0</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i="0" u="none" strike="noStrike" cap="none">
                          <a:solidFill>
                            <a:srgbClr val="FF0000"/>
                          </a:solidFill>
                          <a:latin typeface="Arial"/>
                          <a:ea typeface="Arial"/>
                          <a:cs typeface="Arial"/>
                          <a:sym typeface="Arial"/>
                        </a:rPr>
                        <a:t>20,000</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AL 6063 Strongly Anodized,</a:t>
                      </a:r>
                      <a:endParaRPr/>
                    </a:p>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PPMA, Inox SUS 304</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Φ102x450</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endParaRPr dirty="0"/>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386650">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Under water light</a:t>
                      </a:r>
                      <a:endParaRPr sz="900" b="0" i="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600</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220VAC</a:t>
                      </a:r>
                      <a:endParaRPr sz="900" b="0" i="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48000</a:t>
                      </a:r>
                      <a:endParaRPr sz="900" b="0" u="none" strike="noStrike" cap="none">
                        <a:solidFill>
                          <a:srgbClr val="FF0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80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Green</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68</a:t>
                      </a:r>
                      <a:endParaRPr sz="900" b="0" i="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4.0</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i="0" u="none" strike="noStrike" cap="none">
                          <a:solidFill>
                            <a:srgbClr val="FF0000"/>
                          </a:solidFill>
                          <a:latin typeface="Arial"/>
                          <a:ea typeface="Arial"/>
                          <a:cs typeface="Arial"/>
                          <a:sym typeface="Arial"/>
                        </a:rPr>
                        <a:t>20,000</a:t>
                      </a:r>
                      <a:endParaRPr sz="900" b="0" i="0" u="none" strike="noStrike" cap="none">
                        <a:solidFill>
                          <a:srgbClr val="FF000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AL 6063 Strongly Anodized,</a:t>
                      </a:r>
                      <a:endParaRPr/>
                    </a:p>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PPMA, Inox SUS 304</a:t>
                      </a:r>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Φ102x450</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endParaRPr dirty="0"/>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386650">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Under water light</a:t>
                      </a:r>
                      <a:endParaRPr sz="900" b="0" i="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200</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220VAC</a:t>
                      </a:r>
                      <a:endParaRPr sz="900" b="0" i="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17000</a:t>
                      </a:r>
                      <a:endParaRPr sz="900" b="0" u="none" strike="noStrike" cap="none">
                        <a:solidFill>
                          <a:srgbClr val="FF0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85</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4000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68</a:t>
                      </a:r>
                      <a:endParaRPr sz="900" b="0" i="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3.0</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i="0" u="none" strike="noStrike" cap="none">
                          <a:solidFill>
                            <a:srgbClr val="FF0000"/>
                          </a:solidFill>
                          <a:latin typeface="Arial"/>
                          <a:ea typeface="Arial"/>
                          <a:cs typeface="Arial"/>
                          <a:sym typeface="Arial"/>
                        </a:rPr>
                        <a:t>20,000</a:t>
                      </a:r>
                      <a:endParaRPr sz="900" b="0" i="0" u="none" strike="noStrike" cap="none">
                        <a:solidFill>
                          <a:srgbClr val="FF000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AL 6063 Strongly Anodized,</a:t>
                      </a:r>
                      <a:endParaRPr/>
                    </a:p>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PPMA, Inox SUS 304</a:t>
                      </a:r>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Φ102x440</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endParaRPr dirty="0"/>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r h="386650">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Under water light</a:t>
                      </a:r>
                      <a:endParaRPr sz="900" b="0" i="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200</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220VAC</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17000</a:t>
                      </a:r>
                      <a:endParaRPr sz="900" b="0" u="none" strike="noStrike" cap="none">
                        <a:solidFill>
                          <a:srgbClr val="FF0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85</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Green</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68</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3.0</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i="0" u="none" strike="noStrike" cap="none">
                          <a:solidFill>
                            <a:srgbClr val="FF0000"/>
                          </a:solidFill>
                          <a:latin typeface="Arial"/>
                          <a:ea typeface="Arial"/>
                          <a:cs typeface="Arial"/>
                          <a:sym typeface="Arial"/>
                        </a:rPr>
                        <a:t>20,000</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AL 6063 Strongly Anodized,</a:t>
                      </a:r>
                      <a:endParaRPr/>
                    </a:p>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PPMA, Inox SUS 304</a:t>
                      </a:r>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Φ102x440</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endParaRPr dirty="0"/>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5"/>
                  </a:ext>
                </a:extLst>
              </a:tr>
            </a:tbl>
          </a:graphicData>
        </a:graphic>
      </p:graphicFrame>
      <p:grpSp>
        <p:nvGrpSpPr>
          <p:cNvPr id="501" name="Google Shape;501;p15"/>
          <p:cNvGrpSpPr/>
          <p:nvPr/>
        </p:nvGrpSpPr>
        <p:grpSpPr>
          <a:xfrm>
            <a:off x="169945" y="659094"/>
            <a:ext cx="3955299" cy="2497795"/>
            <a:chOff x="169945" y="659094"/>
            <a:chExt cx="3955299" cy="2497795"/>
          </a:xfrm>
        </p:grpSpPr>
        <p:pic>
          <p:nvPicPr>
            <p:cNvPr id="502" name="Google Shape;502;p15"/>
            <p:cNvPicPr preferRelativeResize="0"/>
            <p:nvPr/>
          </p:nvPicPr>
          <p:blipFill rotWithShape="1">
            <a:blip r:embed="rId11">
              <a:alphaModFix/>
            </a:blip>
            <a:srcRect/>
            <a:stretch/>
          </p:blipFill>
          <p:spPr>
            <a:xfrm>
              <a:off x="169945" y="659094"/>
              <a:ext cx="2270794" cy="2218791"/>
            </a:xfrm>
            <a:prstGeom prst="rect">
              <a:avLst/>
            </a:prstGeom>
            <a:noFill/>
            <a:ln>
              <a:noFill/>
            </a:ln>
          </p:spPr>
        </p:pic>
        <p:pic>
          <p:nvPicPr>
            <p:cNvPr id="503" name="Google Shape;503;p15"/>
            <p:cNvPicPr preferRelativeResize="0"/>
            <p:nvPr/>
          </p:nvPicPr>
          <p:blipFill rotWithShape="1">
            <a:blip r:embed="rId12">
              <a:alphaModFix/>
            </a:blip>
            <a:srcRect/>
            <a:stretch/>
          </p:blipFill>
          <p:spPr>
            <a:xfrm>
              <a:off x="2507577" y="659094"/>
              <a:ext cx="1529604" cy="2407245"/>
            </a:xfrm>
            <a:prstGeom prst="rect">
              <a:avLst/>
            </a:prstGeom>
            <a:noFill/>
            <a:ln>
              <a:noFill/>
            </a:ln>
          </p:spPr>
        </p:pic>
        <p:sp>
          <p:nvSpPr>
            <p:cNvPr id="504" name="Google Shape;504;p15"/>
            <p:cNvSpPr/>
            <p:nvPr/>
          </p:nvSpPr>
          <p:spPr>
            <a:xfrm>
              <a:off x="195435" y="2835612"/>
              <a:ext cx="2177582" cy="321277"/>
            </a:xfrm>
            <a:prstGeom prst="rect">
              <a:avLst/>
            </a:prstGeom>
            <a:solidFill>
              <a:srgbClr val="EAF1DD"/>
            </a:solid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1400">
                  <a:solidFill>
                    <a:srgbClr val="0033CC"/>
                  </a:solidFill>
                  <a:latin typeface="Arial"/>
                  <a:ea typeface="Arial"/>
                  <a:cs typeface="Arial"/>
                  <a:sym typeface="Arial"/>
                </a:rPr>
                <a:t>Fishing alluring light</a:t>
              </a:r>
              <a:endParaRPr/>
            </a:p>
          </p:txBody>
        </p:sp>
        <p:sp>
          <p:nvSpPr>
            <p:cNvPr id="505" name="Google Shape;505;p15"/>
            <p:cNvSpPr/>
            <p:nvPr/>
          </p:nvSpPr>
          <p:spPr>
            <a:xfrm>
              <a:off x="2419514" y="2835611"/>
              <a:ext cx="1705730" cy="321277"/>
            </a:xfrm>
            <a:prstGeom prst="rect">
              <a:avLst/>
            </a:prstGeom>
            <a:solidFill>
              <a:srgbClr val="EAF1DD"/>
            </a:solid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US" sz="1400">
                  <a:solidFill>
                    <a:srgbClr val="0033CC"/>
                  </a:solidFill>
                  <a:latin typeface="Arial"/>
                  <a:ea typeface="Arial"/>
                  <a:cs typeface="Arial"/>
                  <a:sym typeface="Arial"/>
                </a:rPr>
                <a:t>Under water light</a:t>
              </a:r>
              <a:endParaRPr/>
            </a:p>
          </p:txBody>
        </p:sp>
      </p:grpSp>
      <p:sp>
        <p:nvSpPr>
          <p:cNvPr id="506" name="Google Shape;506;p15"/>
          <p:cNvSpPr txBox="1"/>
          <p:nvPr/>
        </p:nvSpPr>
        <p:spPr>
          <a:xfrm>
            <a:off x="4146469" y="2159540"/>
            <a:ext cx="4040585" cy="3074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30000"/>
              </a:lnSpc>
              <a:spcBef>
                <a:spcPts val="0"/>
              </a:spcBef>
              <a:spcAft>
                <a:spcPts val="0"/>
              </a:spcAft>
              <a:buClr>
                <a:srgbClr val="1D77BB"/>
              </a:buClr>
              <a:buSzPts val="1200"/>
              <a:buFont typeface="Noto Sans Symbols"/>
              <a:buChar char="❑"/>
            </a:pPr>
            <a:r>
              <a:rPr lang="en-US" sz="1200" b="1" u="sng">
                <a:solidFill>
                  <a:srgbClr val="1D77BB"/>
                </a:solidFill>
                <a:latin typeface="Arial"/>
                <a:ea typeface="Arial"/>
                <a:cs typeface="Arial"/>
                <a:sym typeface="Arial"/>
              </a:rPr>
              <a:t>Applications</a:t>
            </a:r>
            <a:r>
              <a:rPr lang="en-US" sz="1200" b="1">
                <a:solidFill>
                  <a:srgbClr val="1D77BB"/>
                </a:solidFill>
                <a:latin typeface="Arial"/>
                <a:ea typeface="Arial"/>
                <a:cs typeface="Arial"/>
                <a:sym typeface="Arial"/>
              </a:rPr>
              <a:t>:</a:t>
            </a:r>
            <a:endParaRPr sz="1200">
              <a:solidFill>
                <a:srgbClr val="1D77BB"/>
              </a:solidFill>
              <a:latin typeface="Arial"/>
              <a:ea typeface="Arial"/>
              <a:cs typeface="Arial"/>
              <a:sym typeface="Arial"/>
            </a:endParaRPr>
          </a:p>
        </p:txBody>
      </p:sp>
      <p:grpSp>
        <p:nvGrpSpPr>
          <p:cNvPr id="507" name="Google Shape;507;p15"/>
          <p:cNvGrpSpPr/>
          <p:nvPr/>
        </p:nvGrpSpPr>
        <p:grpSpPr>
          <a:xfrm>
            <a:off x="4426440" y="2566840"/>
            <a:ext cx="4253519" cy="1248427"/>
            <a:chOff x="4433280" y="2452716"/>
            <a:chExt cx="4253519" cy="1248427"/>
          </a:xfrm>
        </p:grpSpPr>
        <p:pic>
          <p:nvPicPr>
            <p:cNvPr id="508" name="Google Shape;508;p15"/>
            <p:cNvPicPr preferRelativeResize="0"/>
            <p:nvPr/>
          </p:nvPicPr>
          <p:blipFill rotWithShape="1">
            <a:blip r:embed="rId13">
              <a:alphaModFix/>
            </a:blip>
            <a:srcRect/>
            <a:stretch/>
          </p:blipFill>
          <p:spPr>
            <a:xfrm>
              <a:off x="4433280" y="2452716"/>
              <a:ext cx="2395866" cy="1242184"/>
            </a:xfrm>
            <a:prstGeom prst="rect">
              <a:avLst/>
            </a:prstGeom>
            <a:noFill/>
            <a:ln>
              <a:noFill/>
            </a:ln>
          </p:spPr>
        </p:pic>
        <p:pic>
          <p:nvPicPr>
            <p:cNvPr id="509" name="Google Shape;509;p15"/>
            <p:cNvPicPr preferRelativeResize="0"/>
            <p:nvPr/>
          </p:nvPicPr>
          <p:blipFill rotWithShape="1">
            <a:blip r:embed="rId14">
              <a:alphaModFix/>
            </a:blip>
            <a:srcRect/>
            <a:stretch/>
          </p:blipFill>
          <p:spPr>
            <a:xfrm>
              <a:off x="6847970" y="2453366"/>
              <a:ext cx="1838829" cy="1247777"/>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grpSp>
        <p:nvGrpSpPr>
          <p:cNvPr id="515" name="Google Shape;515;p16"/>
          <p:cNvGrpSpPr/>
          <p:nvPr/>
        </p:nvGrpSpPr>
        <p:grpSpPr>
          <a:xfrm>
            <a:off x="1662022" y="2782848"/>
            <a:ext cx="5995359" cy="1307501"/>
            <a:chOff x="1518248" y="3200401"/>
            <a:chExt cx="5995359" cy="1307501"/>
          </a:xfrm>
        </p:grpSpPr>
        <p:sp>
          <p:nvSpPr>
            <p:cNvPr id="516" name="Google Shape;516;p16"/>
            <p:cNvSpPr txBox="1"/>
            <p:nvPr/>
          </p:nvSpPr>
          <p:spPr>
            <a:xfrm>
              <a:off x="2643955" y="4065168"/>
              <a:ext cx="3657454" cy="442734"/>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23731F"/>
                </a:buClr>
                <a:buSzPts val="4000"/>
                <a:buFont typeface="Arial"/>
                <a:buNone/>
              </a:pPr>
              <a:r>
                <a:rPr lang="en-US" sz="4000" b="1">
                  <a:solidFill>
                    <a:srgbClr val="23731F"/>
                  </a:solidFill>
                  <a:latin typeface="Calibri"/>
                  <a:ea typeface="Calibri"/>
                  <a:cs typeface="Calibri"/>
                  <a:sym typeface="Calibri"/>
                </a:rPr>
                <a:t>THANK</a:t>
              </a:r>
              <a:r>
                <a:rPr lang="en-US" sz="4000" b="1">
                  <a:solidFill>
                    <a:srgbClr val="0066FF"/>
                  </a:solidFill>
                  <a:latin typeface="Calibri"/>
                  <a:ea typeface="Calibri"/>
                  <a:cs typeface="Calibri"/>
                  <a:sym typeface="Calibri"/>
                </a:rPr>
                <a:t> </a:t>
              </a:r>
              <a:r>
                <a:rPr lang="en-US" sz="4000" b="1">
                  <a:solidFill>
                    <a:srgbClr val="1D77BB"/>
                  </a:solidFill>
                  <a:latin typeface="Calibri"/>
                  <a:ea typeface="Calibri"/>
                  <a:cs typeface="Calibri"/>
                  <a:sym typeface="Calibri"/>
                </a:rPr>
                <a:t>YOU!</a:t>
              </a:r>
              <a:endParaRPr sz="4000" b="1">
                <a:solidFill>
                  <a:srgbClr val="1D77BB"/>
                </a:solidFill>
                <a:latin typeface="Calibri"/>
                <a:ea typeface="Calibri"/>
                <a:cs typeface="Calibri"/>
                <a:sym typeface="Calibri"/>
              </a:endParaRPr>
            </a:p>
          </p:txBody>
        </p:sp>
        <p:grpSp>
          <p:nvGrpSpPr>
            <p:cNvPr id="517" name="Google Shape;517;p16"/>
            <p:cNvGrpSpPr/>
            <p:nvPr/>
          </p:nvGrpSpPr>
          <p:grpSpPr>
            <a:xfrm rot="5400000">
              <a:off x="3925018" y="793631"/>
              <a:ext cx="1181819" cy="5995359"/>
              <a:chOff x="2800350" y="2279945"/>
              <a:chExt cx="2844800" cy="2928623"/>
            </a:xfrm>
          </p:grpSpPr>
          <p:cxnSp>
            <p:nvCxnSpPr>
              <p:cNvPr id="518" name="Google Shape;518;p16"/>
              <p:cNvCxnSpPr/>
              <p:nvPr/>
            </p:nvCxnSpPr>
            <p:spPr>
              <a:xfrm rot="10800000">
                <a:off x="5588225" y="2279945"/>
                <a:ext cx="0" cy="611746"/>
              </a:xfrm>
              <a:prstGeom prst="straightConnector1">
                <a:avLst/>
              </a:prstGeom>
              <a:noFill/>
              <a:ln w="57150" cap="flat" cmpd="sng">
                <a:solidFill>
                  <a:srgbClr val="E36C09"/>
                </a:solidFill>
                <a:prstDash val="solid"/>
                <a:round/>
                <a:headEnd type="triangle" w="med" len="med"/>
                <a:tailEnd type="none" w="sm" len="sm"/>
              </a:ln>
            </p:spPr>
          </p:cxnSp>
          <p:cxnSp>
            <p:nvCxnSpPr>
              <p:cNvPr id="519" name="Google Shape;519;p16"/>
              <p:cNvCxnSpPr/>
              <p:nvPr/>
            </p:nvCxnSpPr>
            <p:spPr>
              <a:xfrm rot="10800000">
                <a:off x="2800350" y="2286000"/>
                <a:ext cx="2844800" cy="0"/>
              </a:xfrm>
              <a:prstGeom prst="straightConnector1">
                <a:avLst/>
              </a:prstGeom>
              <a:noFill/>
              <a:ln w="57150" cap="flat" cmpd="sng">
                <a:solidFill>
                  <a:srgbClr val="E36C09"/>
                </a:solidFill>
                <a:prstDash val="solid"/>
                <a:round/>
                <a:headEnd type="none" w="sm" len="sm"/>
                <a:tailEnd type="none" w="sm" len="sm"/>
              </a:ln>
            </p:spPr>
          </p:cxnSp>
          <p:cxnSp>
            <p:nvCxnSpPr>
              <p:cNvPr id="520" name="Google Shape;520;p16"/>
              <p:cNvCxnSpPr/>
              <p:nvPr/>
            </p:nvCxnSpPr>
            <p:spPr>
              <a:xfrm>
                <a:off x="2857592" y="2286000"/>
                <a:ext cx="0" cy="2908300"/>
              </a:xfrm>
              <a:prstGeom prst="straightConnector1">
                <a:avLst/>
              </a:prstGeom>
              <a:noFill/>
              <a:ln w="57150" cap="flat" cmpd="sng">
                <a:solidFill>
                  <a:srgbClr val="E36C09"/>
                </a:solidFill>
                <a:prstDash val="solid"/>
                <a:round/>
                <a:headEnd type="none" w="sm" len="sm"/>
                <a:tailEnd type="none" w="sm" len="sm"/>
              </a:ln>
            </p:spPr>
          </p:cxnSp>
          <p:cxnSp>
            <p:nvCxnSpPr>
              <p:cNvPr id="521" name="Google Shape;521;p16"/>
              <p:cNvCxnSpPr/>
              <p:nvPr/>
            </p:nvCxnSpPr>
            <p:spPr>
              <a:xfrm>
                <a:off x="2800350" y="5189915"/>
                <a:ext cx="2840595" cy="3174"/>
              </a:xfrm>
              <a:prstGeom prst="straightConnector1">
                <a:avLst/>
              </a:prstGeom>
              <a:noFill/>
              <a:ln w="57150" cap="flat" cmpd="sng">
                <a:solidFill>
                  <a:srgbClr val="E36C09"/>
                </a:solidFill>
                <a:prstDash val="solid"/>
                <a:round/>
                <a:headEnd type="none" w="sm" len="sm"/>
                <a:tailEnd type="none" w="sm" len="sm"/>
              </a:ln>
            </p:spPr>
          </p:cxnSp>
          <p:cxnSp>
            <p:nvCxnSpPr>
              <p:cNvPr id="522" name="Google Shape;522;p16"/>
              <p:cNvCxnSpPr/>
              <p:nvPr/>
            </p:nvCxnSpPr>
            <p:spPr>
              <a:xfrm rot="-5400000">
                <a:off x="5348377" y="4935043"/>
                <a:ext cx="547050" cy="0"/>
              </a:xfrm>
              <a:prstGeom prst="straightConnector1">
                <a:avLst/>
              </a:prstGeom>
              <a:noFill/>
              <a:ln w="57150" cap="flat" cmpd="sng">
                <a:solidFill>
                  <a:srgbClr val="E36C09"/>
                </a:solidFill>
                <a:prstDash val="solid"/>
                <a:round/>
                <a:headEnd type="none" w="sm" len="sm"/>
                <a:tailEnd type="oval" w="med" len="med"/>
              </a:ln>
            </p:spPr>
          </p:cxnSp>
        </p:grpSp>
      </p:grpSp>
      <p:sp>
        <p:nvSpPr>
          <p:cNvPr id="523" name="Google Shape;523;p16"/>
          <p:cNvSpPr/>
          <p:nvPr/>
        </p:nvSpPr>
        <p:spPr>
          <a:xfrm>
            <a:off x="4603800" y="5657671"/>
            <a:ext cx="4540200" cy="108831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500">
                <a:solidFill>
                  <a:srgbClr val="1D77BB"/>
                </a:solidFill>
                <a:latin typeface="Arial"/>
                <a:ea typeface="Arial"/>
                <a:cs typeface="Arial"/>
                <a:sym typeface="Arial"/>
              </a:rPr>
              <a:t>Website:</a:t>
            </a:r>
            <a:r>
              <a:rPr lang="en-US" sz="1500">
                <a:solidFill>
                  <a:srgbClr val="0330ED"/>
                </a:solidFill>
                <a:latin typeface="Arial"/>
                <a:ea typeface="Arial"/>
                <a:cs typeface="Arial"/>
                <a:sym typeface="Arial"/>
              </a:rPr>
              <a:t> </a:t>
            </a:r>
            <a:r>
              <a:rPr lang="en-US" sz="1500" b="1">
                <a:solidFill>
                  <a:schemeClr val="dk1"/>
                </a:solidFill>
                <a:latin typeface="Arial"/>
                <a:ea typeface="Arial"/>
                <a:cs typeface="Arial"/>
                <a:sym typeface="Arial"/>
              </a:rPr>
              <a:t>rangdong.com.vn</a:t>
            </a:r>
            <a:endParaRPr/>
          </a:p>
          <a:p>
            <a:pPr marL="0" marR="0" lvl="0" indent="0" algn="just" rtl="0">
              <a:lnSpc>
                <a:spcPct val="150000"/>
              </a:lnSpc>
              <a:spcBef>
                <a:spcPts val="0"/>
              </a:spcBef>
              <a:spcAft>
                <a:spcPts val="0"/>
              </a:spcAft>
              <a:buNone/>
            </a:pPr>
            <a:r>
              <a:rPr lang="en-US" sz="1500">
                <a:solidFill>
                  <a:srgbClr val="1D77BB"/>
                </a:solidFill>
                <a:latin typeface="Arial"/>
                <a:ea typeface="Arial"/>
                <a:cs typeface="Arial"/>
                <a:sym typeface="Arial"/>
              </a:rPr>
              <a:t>Telephone:</a:t>
            </a:r>
            <a:r>
              <a:rPr lang="en-US" sz="1500">
                <a:solidFill>
                  <a:srgbClr val="0330ED"/>
                </a:solidFill>
                <a:latin typeface="Arial"/>
                <a:ea typeface="Arial"/>
                <a:cs typeface="Arial"/>
                <a:sym typeface="Arial"/>
              </a:rPr>
              <a:t> </a:t>
            </a:r>
            <a:r>
              <a:rPr lang="en-US" sz="1500">
                <a:solidFill>
                  <a:schemeClr val="dk1"/>
                </a:solidFill>
                <a:latin typeface="Arial"/>
                <a:ea typeface="Arial"/>
                <a:cs typeface="Arial"/>
                <a:sym typeface="Arial"/>
              </a:rPr>
              <a:t>(</a:t>
            </a:r>
            <a:r>
              <a:rPr lang="en-US" sz="1500" b="1">
                <a:solidFill>
                  <a:schemeClr val="dk1"/>
                </a:solidFill>
                <a:latin typeface="Arial"/>
                <a:ea typeface="Arial"/>
                <a:cs typeface="Arial"/>
                <a:sym typeface="Arial"/>
              </a:rPr>
              <a:t>+84) 24 38 584 310 / 38 584 165</a:t>
            </a:r>
            <a:endParaRPr/>
          </a:p>
          <a:p>
            <a:pPr marL="0" marR="0" lvl="0" indent="0" algn="just" rtl="0">
              <a:lnSpc>
                <a:spcPct val="150000"/>
              </a:lnSpc>
              <a:spcBef>
                <a:spcPts val="0"/>
              </a:spcBef>
              <a:spcAft>
                <a:spcPts val="0"/>
              </a:spcAft>
              <a:buNone/>
            </a:pPr>
            <a:r>
              <a:rPr lang="en-US" sz="1500">
                <a:solidFill>
                  <a:srgbClr val="1D77BB"/>
                </a:solidFill>
                <a:latin typeface="Arial"/>
                <a:ea typeface="Arial"/>
                <a:cs typeface="Arial"/>
                <a:sym typeface="Arial"/>
              </a:rPr>
              <a:t>Email:</a:t>
            </a:r>
            <a:r>
              <a:rPr lang="en-US" sz="1500">
                <a:solidFill>
                  <a:srgbClr val="0330ED"/>
                </a:solidFill>
                <a:latin typeface="Arial"/>
                <a:ea typeface="Arial"/>
                <a:cs typeface="Arial"/>
                <a:sym typeface="Arial"/>
              </a:rPr>
              <a:t> </a:t>
            </a:r>
            <a:r>
              <a:rPr lang="en-US" sz="1500" b="1">
                <a:solidFill>
                  <a:schemeClr val="dk1"/>
                </a:solidFill>
                <a:latin typeface="Arial"/>
                <a:ea typeface="Arial"/>
                <a:cs typeface="Arial"/>
                <a:sym typeface="Arial"/>
              </a:rPr>
              <a:t>export@rangdong.com.vn</a:t>
            </a:r>
            <a:endParaRPr sz="1500" b="1">
              <a:solidFill>
                <a:schemeClr val="dk1"/>
              </a:solidFill>
              <a:latin typeface="Arial"/>
              <a:ea typeface="Arial"/>
              <a:cs typeface="Arial"/>
              <a:sym typeface="Arial"/>
            </a:endParaRPr>
          </a:p>
        </p:txBody>
      </p:sp>
      <p:grpSp>
        <p:nvGrpSpPr>
          <p:cNvPr id="524" name="Google Shape;524;p16"/>
          <p:cNvGrpSpPr/>
          <p:nvPr/>
        </p:nvGrpSpPr>
        <p:grpSpPr>
          <a:xfrm>
            <a:off x="516835" y="258047"/>
            <a:ext cx="7813105" cy="1047403"/>
            <a:chOff x="516835" y="1092935"/>
            <a:chExt cx="7813105" cy="1047403"/>
          </a:xfrm>
        </p:grpSpPr>
        <p:pic>
          <p:nvPicPr>
            <p:cNvPr id="525" name="Google Shape;525;p16"/>
            <p:cNvPicPr preferRelativeResize="0"/>
            <p:nvPr/>
          </p:nvPicPr>
          <p:blipFill rotWithShape="1">
            <a:blip r:embed="rId3">
              <a:alphaModFix/>
            </a:blip>
            <a:srcRect/>
            <a:stretch/>
          </p:blipFill>
          <p:spPr>
            <a:xfrm>
              <a:off x="516835" y="1692663"/>
              <a:ext cx="7813105" cy="447675"/>
            </a:xfrm>
            <a:prstGeom prst="rect">
              <a:avLst/>
            </a:prstGeom>
            <a:noFill/>
            <a:ln>
              <a:noFill/>
            </a:ln>
          </p:spPr>
        </p:pic>
        <p:pic>
          <p:nvPicPr>
            <p:cNvPr id="526" name="Google Shape;526;p16"/>
            <p:cNvPicPr preferRelativeResize="0"/>
            <p:nvPr/>
          </p:nvPicPr>
          <p:blipFill rotWithShape="1">
            <a:blip r:embed="rId4">
              <a:alphaModFix/>
            </a:blip>
            <a:srcRect/>
            <a:stretch/>
          </p:blipFill>
          <p:spPr>
            <a:xfrm>
              <a:off x="516835" y="1092935"/>
              <a:ext cx="2957885" cy="72782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grpSp>
        <p:nvGrpSpPr>
          <p:cNvPr id="107" name="Google Shape;107;p2"/>
          <p:cNvGrpSpPr/>
          <p:nvPr/>
        </p:nvGrpSpPr>
        <p:grpSpPr>
          <a:xfrm>
            <a:off x="153868" y="214930"/>
            <a:ext cx="8825246" cy="415155"/>
            <a:chOff x="153868" y="214930"/>
            <a:chExt cx="8825246" cy="415155"/>
          </a:xfrm>
        </p:grpSpPr>
        <p:sp>
          <p:nvSpPr>
            <p:cNvPr id="108" name="Google Shape;108;p2"/>
            <p:cNvSpPr txBox="1"/>
            <p:nvPr/>
          </p:nvSpPr>
          <p:spPr>
            <a:xfrm>
              <a:off x="153868" y="255238"/>
              <a:ext cx="88091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159BFF"/>
                  </a:solidFill>
                  <a:latin typeface="Arial"/>
                  <a:ea typeface="Arial"/>
                  <a:cs typeface="Arial"/>
                  <a:sym typeface="Arial"/>
                </a:rPr>
                <a:t>T-Bar 50W LED Panel</a:t>
              </a:r>
              <a:endParaRPr sz="1800" b="1">
                <a:solidFill>
                  <a:srgbClr val="159BFF"/>
                </a:solidFill>
                <a:latin typeface="Arial"/>
                <a:ea typeface="Arial"/>
                <a:cs typeface="Arial"/>
                <a:sym typeface="Arial"/>
              </a:endParaRPr>
            </a:p>
          </p:txBody>
        </p:sp>
        <p:pic>
          <p:nvPicPr>
            <p:cNvPr id="109" name="Google Shape;109;p2"/>
            <p:cNvPicPr preferRelativeResize="0"/>
            <p:nvPr/>
          </p:nvPicPr>
          <p:blipFill rotWithShape="1">
            <a:blip r:embed="rId3">
              <a:alphaModFix/>
            </a:blip>
            <a:srcRect/>
            <a:stretch/>
          </p:blipFill>
          <p:spPr>
            <a:xfrm>
              <a:off x="7300158" y="214930"/>
              <a:ext cx="1678956" cy="413129"/>
            </a:xfrm>
            <a:prstGeom prst="rect">
              <a:avLst/>
            </a:prstGeom>
            <a:noFill/>
            <a:ln>
              <a:noFill/>
            </a:ln>
          </p:spPr>
        </p:pic>
        <p:cxnSp>
          <p:nvCxnSpPr>
            <p:cNvPr id="110" name="Google Shape;110;p2"/>
            <p:cNvCxnSpPr/>
            <p:nvPr/>
          </p:nvCxnSpPr>
          <p:spPr>
            <a:xfrm>
              <a:off x="153868" y="630085"/>
              <a:ext cx="8809170" cy="0"/>
            </a:xfrm>
            <a:prstGeom prst="straightConnector1">
              <a:avLst/>
            </a:prstGeom>
            <a:noFill/>
            <a:ln w="9525" cap="flat" cmpd="sng">
              <a:solidFill>
                <a:srgbClr val="FF0000"/>
              </a:solidFill>
              <a:prstDash val="solid"/>
              <a:round/>
              <a:headEnd type="none" w="sm" len="sm"/>
              <a:tailEnd type="none" w="sm" len="sm"/>
            </a:ln>
          </p:spPr>
        </p:cxnSp>
      </p:grpSp>
      <p:sp>
        <p:nvSpPr>
          <p:cNvPr id="111" name="Google Shape;111;p2"/>
          <p:cNvSpPr txBox="1"/>
          <p:nvPr/>
        </p:nvSpPr>
        <p:spPr>
          <a:xfrm>
            <a:off x="5601730" y="3157362"/>
            <a:ext cx="3361308" cy="123726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0000"/>
              </a:lnSpc>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Features</a:t>
            </a:r>
            <a:r>
              <a:rPr lang="en-US" sz="1400" b="1">
                <a:solidFill>
                  <a:srgbClr val="1D77BB"/>
                </a:solidFill>
                <a:latin typeface="Arial"/>
                <a:ea typeface="Arial"/>
                <a:cs typeface="Arial"/>
                <a:sym typeface="Arial"/>
              </a:rPr>
              <a:t>:</a:t>
            </a:r>
            <a:endParaRPr sz="1400">
              <a:solidFill>
                <a:srgbClr val="1D77BB"/>
              </a:solidFill>
              <a:latin typeface="Arial"/>
              <a:ea typeface="Arial"/>
              <a:cs typeface="Arial"/>
              <a:sym typeface="Arial"/>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Samsung LED chip</a:t>
            </a:r>
            <a:endParaRPr sz="1200">
              <a:solidFill>
                <a:srgbClr val="0C0C0C"/>
              </a:solidFill>
              <a:latin typeface="Arial"/>
              <a:ea typeface="Arial"/>
              <a:cs typeface="Arial"/>
              <a:sym typeface="Arial"/>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Lifespan: 50,000 hours</a:t>
            </a:r>
            <a:endParaRPr sz="1200">
              <a:solidFill>
                <a:srgbClr val="0C0C0C"/>
              </a:solidFill>
              <a:latin typeface="Arial"/>
              <a:ea typeface="Arial"/>
              <a:cs typeface="Arial"/>
              <a:sym typeface="Arial"/>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CCT: 5700K</a:t>
            </a:r>
            <a:endParaRPr sz="1200">
              <a:solidFill>
                <a:srgbClr val="0C0C0C"/>
              </a:solidFill>
              <a:latin typeface="Arial"/>
              <a:ea typeface="Arial"/>
              <a:cs typeface="Arial"/>
              <a:sym typeface="Arial"/>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Dimmable: Yes (0-10V, PWM, R</a:t>
            </a:r>
            <a:r>
              <a:rPr lang="en-US" sz="1200">
                <a:solidFill>
                  <a:srgbClr val="23731F"/>
                </a:solidFill>
                <a:latin typeface="Arial"/>
                <a:ea typeface="Arial"/>
                <a:cs typeface="Arial"/>
                <a:sym typeface="Arial"/>
              </a:rPr>
              <a:t>)</a:t>
            </a:r>
            <a:endParaRPr/>
          </a:p>
        </p:txBody>
      </p:sp>
      <p:pic>
        <p:nvPicPr>
          <p:cNvPr id="112" name="Google Shape;112;p2"/>
          <p:cNvPicPr preferRelativeResize="0"/>
          <p:nvPr/>
        </p:nvPicPr>
        <p:blipFill rotWithShape="1">
          <a:blip r:embed="rId4">
            <a:alphaModFix/>
          </a:blip>
          <a:srcRect/>
          <a:stretch/>
        </p:blipFill>
        <p:spPr>
          <a:xfrm>
            <a:off x="1795066" y="2216081"/>
            <a:ext cx="788289" cy="701000"/>
          </a:xfrm>
          <a:prstGeom prst="rect">
            <a:avLst/>
          </a:prstGeom>
          <a:noFill/>
          <a:ln>
            <a:noFill/>
          </a:ln>
        </p:spPr>
      </p:pic>
      <p:pic>
        <p:nvPicPr>
          <p:cNvPr id="113" name="Google Shape;113;p2"/>
          <p:cNvPicPr preferRelativeResize="0"/>
          <p:nvPr/>
        </p:nvPicPr>
        <p:blipFill rotWithShape="1">
          <a:blip r:embed="rId5">
            <a:alphaModFix/>
          </a:blip>
          <a:srcRect/>
          <a:stretch/>
        </p:blipFill>
        <p:spPr>
          <a:xfrm>
            <a:off x="2793941" y="2216081"/>
            <a:ext cx="474383" cy="701000"/>
          </a:xfrm>
          <a:prstGeom prst="rect">
            <a:avLst/>
          </a:prstGeom>
          <a:noFill/>
          <a:ln>
            <a:noFill/>
          </a:ln>
        </p:spPr>
      </p:pic>
      <p:pic>
        <p:nvPicPr>
          <p:cNvPr id="114" name="Google Shape;114;p2"/>
          <p:cNvPicPr preferRelativeResize="0"/>
          <p:nvPr/>
        </p:nvPicPr>
        <p:blipFill rotWithShape="1">
          <a:blip r:embed="rId6">
            <a:alphaModFix/>
          </a:blip>
          <a:srcRect/>
          <a:stretch/>
        </p:blipFill>
        <p:spPr>
          <a:xfrm>
            <a:off x="153869" y="786384"/>
            <a:ext cx="3114456" cy="1371633"/>
          </a:xfrm>
          <a:prstGeom prst="rect">
            <a:avLst/>
          </a:prstGeom>
          <a:noFill/>
          <a:ln>
            <a:noFill/>
          </a:ln>
        </p:spPr>
      </p:pic>
      <p:sp>
        <p:nvSpPr>
          <p:cNvPr id="115" name="Google Shape;115;p2"/>
          <p:cNvSpPr/>
          <p:nvPr/>
        </p:nvSpPr>
        <p:spPr>
          <a:xfrm>
            <a:off x="153868" y="3138890"/>
            <a:ext cx="5390197" cy="342709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30000"/>
              </a:lnSpc>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Product Description:</a:t>
            </a:r>
            <a:endParaRPr sz="1400" b="1" u="sng">
              <a:solidFill>
                <a:srgbClr val="1D77BB"/>
              </a:solidFill>
              <a:latin typeface="Arial"/>
              <a:ea typeface="Arial"/>
              <a:cs typeface="Arial"/>
              <a:sym typeface="Arial"/>
            </a:endParaRPr>
          </a:p>
          <a:p>
            <a:pPr marL="0" marR="0" lvl="0" indent="0" algn="l" rtl="0">
              <a:lnSpc>
                <a:spcPct val="130000"/>
              </a:lnSpc>
              <a:spcBef>
                <a:spcPts val="300"/>
              </a:spcBef>
              <a:spcAft>
                <a:spcPts val="0"/>
              </a:spcAft>
              <a:buNone/>
            </a:pPr>
            <a:r>
              <a:rPr lang="en-US" sz="1200">
                <a:solidFill>
                  <a:schemeClr val="dk1"/>
                </a:solidFill>
              </a:rPr>
              <a:t>+ E</a:t>
            </a:r>
            <a:r>
              <a:rPr lang="en-US" sz="1200">
                <a:solidFill>
                  <a:schemeClr val="dk1"/>
                </a:solidFill>
                <a:latin typeface="Arial"/>
                <a:ea typeface="Arial"/>
                <a:cs typeface="Arial"/>
                <a:sym typeface="Arial"/>
              </a:rPr>
              <a:t>quipped with a 0-10V dimmable constant-current driver and  an advanced optical diffuser, aluminum alloy frame, ensuring good lighting uniformity and high efficiency. </a:t>
            </a:r>
            <a:endParaRPr sz="1200">
              <a:solidFill>
                <a:schemeClr val="dk1"/>
              </a:solidFill>
              <a:latin typeface="Arial"/>
              <a:ea typeface="Arial"/>
              <a:cs typeface="Arial"/>
              <a:sym typeface="Arial"/>
            </a:endParaRPr>
          </a:p>
          <a:p>
            <a:pPr marL="0" marR="0" lvl="0" indent="0" algn="l" rtl="0">
              <a:lnSpc>
                <a:spcPct val="130000"/>
              </a:lnSpc>
              <a:spcBef>
                <a:spcPts val="300"/>
              </a:spcBef>
              <a:spcAft>
                <a:spcPts val="0"/>
              </a:spcAft>
              <a:buNone/>
            </a:pPr>
            <a:r>
              <a:rPr lang="en-US" sz="1200">
                <a:solidFill>
                  <a:schemeClr val="dk1"/>
                </a:solidFill>
              </a:rPr>
              <a:t>+ With </a:t>
            </a:r>
            <a:r>
              <a:rPr lang="en-US" sz="1200">
                <a:solidFill>
                  <a:schemeClr val="dk1"/>
                </a:solidFill>
                <a:latin typeface="Arial"/>
                <a:ea typeface="Arial"/>
                <a:cs typeface="Arial"/>
                <a:sym typeface="Arial"/>
              </a:rPr>
              <a:t> built-in driver, </a:t>
            </a:r>
            <a:r>
              <a:rPr lang="en-US" sz="1200">
                <a:solidFill>
                  <a:schemeClr val="dk1"/>
                </a:solidFill>
              </a:rPr>
              <a:t>it</a:t>
            </a:r>
            <a:r>
              <a:rPr lang="en-US" sz="1200">
                <a:solidFill>
                  <a:schemeClr val="dk1"/>
                </a:solidFill>
                <a:latin typeface="Arial"/>
                <a:ea typeface="Arial"/>
                <a:cs typeface="Arial"/>
                <a:sym typeface="Arial"/>
              </a:rPr>
              <a:t> can be mounted directly to junction boxes. </a:t>
            </a:r>
            <a:endParaRPr/>
          </a:p>
          <a:p>
            <a:pPr marL="0" marR="0" lvl="0" indent="0" algn="l" rtl="0">
              <a:lnSpc>
                <a:spcPct val="130000"/>
              </a:lnSpc>
              <a:spcBef>
                <a:spcPts val="300"/>
              </a:spcBef>
              <a:spcAft>
                <a:spcPts val="0"/>
              </a:spcAft>
              <a:buNone/>
            </a:pPr>
            <a:r>
              <a:rPr lang="en-US" sz="1200">
                <a:solidFill>
                  <a:schemeClr val="dk1"/>
                </a:solidFill>
              </a:rPr>
              <a:t>+ Able to be </a:t>
            </a:r>
            <a:r>
              <a:rPr lang="en-US" sz="1200">
                <a:solidFill>
                  <a:schemeClr val="dk1"/>
                </a:solidFill>
                <a:latin typeface="Arial"/>
                <a:ea typeface="Arial"/>
                <a:cs typeface="Arial"/>
                <a:sym typeface="Arial"/>
              </a:rPr>
              <a:t>operate</a:t>
            </a:r>
            <a:r>
              <a:rPr lang="en-US" sz="1200">
                <a:solidFill>
                  <a:schemeClr val="dk1"/>
                </a:solidFill>
              </a:rPr>
              <a:t>d </a:t>
            </a:r>
            <a:r>
              <a:rPr lang="en-US" sz="1200">
                <a:solidFill>
                  <a:schemeClr val="dk1"/>
                </a:solidFill>
                <a:latin typeface="Arial"/>
                <a:ea typeface="Arial"/>
                <a:cs typeface="Arial"/>
                <a:sym typeface="Arial"/>
              </a:rPr>
              <a:t> within a wide range input voltage of AC 100-277V.</a:t>
            </a:r>
            <a:endParaRPr/>
          </a:p>
          <a:p>
            <a:pPr marL="0" marR="0" lvl="0" indent="0" algn="l" rtl="0">
              <a:lnSpc>
                <a:spcPct val="130000"/>
              </a:lnSpc>
              <a:spcBef>
                <a:spcPts val="300"/>
              </a:spcBef>
              <a:spcAft>
                <a:spcPts val="0"/>
              </a:spcAft>
              <a:buNone/>
            </a:pPr>
            <a:r>
              <a:rPr lang="en-US" sz="1200">
                <a:solidFill>
                  <a:schemeClr val="dk1"/>
                </a:solidFill>
              </a:rPr>
              <a:t>+ Able to </a:t>
            </a:r>
            <a:r>
              <a:rPr lang="en-US" sz="1200">
                <a:solidFill>
                  <a:schemeClr val="dk1"/>
                </a:solidFill>
                <a:latin typeface="Arial"/>
                <a:ea typeface="Arial"/>
                <a:cs typeface="Arial"/>
                <a:sym typeface="Arial"/>
              </a:rPr>
              <a:t>control</a:t>
            </a:r>
            <a:r>
              <a:rPr lang="en-US" sz="1200">
                <a:solidFill>
                  <a:schemeClr val="dk1"/>
                </a:solidFill>
              </a:rPr>
              <a:t> the brightness </a:t>
            </a:r>
            <a:r>
              <a:rPr lang="en-US" sz="1200">
                <a:solidFill>
                  <a:schemeClr val="dk1"/>
                </a:solidFill>
                <a:latin typeface="Arial"/>
                <a:ea typeface="Arial"/>
                <a:cs typeface="Arial"/>
                <a:sym typeface="Arial"/>
              </a:rPr>
              <a:t>with a 0-10V dimmer or step-dimming driver.</a:t>
            </a:r>
            <a:endParaRPr/>
          </a:p>
          <a:p>
            <a:pPr marL="0" lvl="0" indent="0" algn="l" rtl="0">
              <a:lnSpc>
                <a:spcPct val="130000"/>
              </a:lnSpc>
              <a:spcBef>
                <a:spcPts val="300"/>
              </a:spcBef>
              <a:spcAft>
                <a:spcPts val="0"/>
              </a:spcAft>
              <a:buNone/>
            </a:pPr>
            <a:endParaRPr sz="1200">
              <a:solidFill>
                <a:schemeClr val="dk1"/>
              </a:solidFill>
            </a:endParaRPr>
          </a:p>
          <a:p>
            <a:pPr marL="0" lvl="0" indent="0" algn="l" rtl="0">
              <a:lnSpc>
                <a:spcPct val="130000"/>
              </a:lnSpc>
              <a:spcBef>
                <a:spcPts val="300"/>
              </a:spcBef>
              <a:spcAft>
                <a:spcPts val="0"/>
              </a:spcAft>
              <a:buClr>
                <a:schemeClr val="dk1"/>
              </a:buClr>
              <a:buFont typeface="Arial"/>
              <a:buNone/>
            </a:pPr>
            <a:r>
              <a:rPr lang="en-US" sz="1200">
                <a:solidFill>
                  <a:schemeClr val="dk1"/>
                </a:solidFill>
              </a:rPr>
              <a:t>With slim and elegant shape, this LED panel light is suitable for both residential and commercial sectors, replacing existing fluorescent troffer light fixtures.</a:t>
            </a:r>
            <a:endParaRPr sz="1200">
              <a:solidFill>
                <a:schemeClr val="dk1"/>
              </a:solidFill>
            </a:endParaRPr>
          </a:p>
          <a:p>
            <a:pPr marL="0" marR="0" lvl="0" indent="0" algn="just" rtl="0">
              <a:lnSpc>
                <a:spcPct val="120000"/>
              </a:lnSpc>
              <a:spcBef>
                <a:spcPts val="300"/>
              </a:spcBef>
              <a:spcAft>
                <a:spcPts val="0"/>
              </a:spcAft>
              <a:buNone/>
            </a:pPr>
            <a:endParaRPr sz="1200">
              <a:solidFill>
                <a:schemeClr val="dk1"/>
              </a:solidFill>
            </a:endParaRPr>
          </a:p>
        </p:txBody>
      </p:sp>
      <p:pic>
        <p:nvPicPr>
          <p:cNvPr id="116" name="Google Shape;116;p2"/>
          <p:cNvPicPr preferRelativeResize="0"/>
          <p:nvPr/>
        </p:nvPicPr>
        <p:blipFill rotWithShape="1">
          <a:blip r:embed="rId7">
            <a:alphaModFix/>
          </a:blip>
          <a:srcRect/>
          <a:stretch/>
        </p:blipFill>
        <p:spPr>
          <a:xfrm>
            <a:off x="153868" y="2216081"/>
            <a:ext cx="1430613" cy="701000"/>
          </a:xfrm>
          <a:prstGeom prst="rect">
            <a:avLst/>
          </a:prstGeom>
          <a:noFill/>
          <a:ln>
            <a:noFill/>
          </a:ln>
        </p:spPr>
      </p:pic>
      <p:sp>
        <p:nvSpPr>
          <p:cNvPr id="117" name="Google Shape;117;p2"/>
          <p:cNvSpPr txBox="1"/>
          <p:nvPr/>
        </p:nvSpPr>
        <p:spPr>
          <a:xfrm>
            <a:off x="5601730" y="4717895"/>
            <a:ext cx="3361308" cy="5724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0000"/>
              </a:lnSpc>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Quality</a:t>
            </a:r>
            <a:r>
              <a:rPr lang="en-US" sz="1400" b="1">
                <a:solidFill>
                  <a:srgbClr val="1D77BB"/>
                </a:solidFill>
                <a:latin typeface="Arial"/>
                <a:ea typeface="Arial"/>
                <a:cs typeface="Arial"/>
                <a:sym typeface="Arial"/>
              </a:rPr>
              <a:t>: </a:t>
            </a:r>
            <a:endParaRPr sz="1400" b="1">
              <a:solidFill>
                <a:srgbClr val="1D77BB"/>
              </a:solidFill>
              <a:latin typeface="Arial"/>
              <a:ea typeface="Arial"/>
              <a:cs typeface="Arial"/>
              <a:sym typeface="Arial"/>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In compliance with UL/DLC regulations</a:t>
            </a:r>
            <a:endParaRPr sz="1200">
              <a:solidFill>
                <a:srgbClr val="0C0C0C"/>
              </a:solidFill>
              <a:latin typeface="Arial"/>
              <a:ea typeface="Arial"/>
              <a:cs typeface="Arial"/>
              <a:sym typeface="Arial"/>
            </a:endParaRPr>
          </a:p>
        </p:txBody>
      </p:sp>
      <p:graphicFrame>
        <p:nvGraphicFramePr>
          <p:cNvPr id="118" name="Google Shape;118;p2"/>
          <p:cNvGraphicFramePr/>
          <p:nvPr/>
        </p:nvGraphicFramePr>
        <p:xfrm>
          <a:off x="3408218" y="1079158"/>
          <a:ext cx="5570875" cy="1837925"/>
        </p:xfrm>
        <a:graphic>
          <a:graphicData uri="http://schemas.openxmlformats.org/drawingml/2006/table">
            <a:tbl>
              <a:tblPr>
                <a:noFill/>
                <a:tableStyleId>{3362631E-7362-43ED-BA21-A18B33AB7A8D}</a:tableStyleId>
              </a:tblPr>
              <a:tblGrid>
                <a:gridCol w="1485050">
                  <a:extLst>
                    <a:ext uri="{9D8B030D-6E8A-4147-A177-3AD203B41FA5}">
                      <a16:colId xmlns:a16="http://schemas.microsoft.com/office/drawing/2014/main" xmlns="" val="20000"/>
                    </a:ext>
                  </a:extLst>
                </a:gridCol>
                <a:gridCol w="1046200">
                  <a:extLst>
                    <a:ext uri="{9D8B030D-6E8A-4147-A177-3AD203B41FA5}">
                      <a16:colId xmlns:a16="http://schemas.microsoft.com/office/drawing/2014/main" xmlns="" val="20001"/>
                    </a:ext>
                  </a:extLst>
                </a:gridCol>
                <a:gridCol w="1005025">
                  <a:extLst>
                    <a:ext uri="{9D8B030D-6E8A-4147-A177-3AD203B41FA5}">
                      <a16:colId xmlns:a16="http://schemas.microsoft.com/office/drawing/2014/main" xmlns="" val="20002"/>
                    </a:ext>
                  </a:extLst>
                </a:gridCol>
                <a:gridCol w="889675">
                  <a:extLst>
                    <a:ext uri="{9D8B030D-6E8A-4147-A177-3AD203B41FA5}">
                      <a16:colId xmlns:a16="http://schemas.microsoft.com/office/drawing/2014/main" xmlns="" val="20003"/>
                    </a:ext>
                  </a:extLst>
                </a:gridCol>
                <a:gridCol w="1144925">
                  <a:extLst>
                    <a:ext uri="{9D8B030D-6E8A-4147-A177-3AD203B41FA5}">
                      <a16:colId xmlns:a16="http://schemas.microsoft.com/office/drawing/2014/main" xmlns="" val="20004"/>
                    </a:ext>
                  </a:extLst>
                </a:gridCol>
              </a:tblGrid>
              <a:tr h="646300">
                <a:tc>
                  <a:txBody>
                    <a:bodyPr/>
                    <a:lstStyle/>
                    <a:p>
                      <a:pPr marL="0" marR="0" lvl="0" indent="0" algn="ctr" rtl="0">
                        <a:lnSpc>
                          <a:spcPct val="115000"/>
                        </a:lnSpc>
                        <a:spcBef>
                          <a:spcPts val="0"/>
                        </a:spcBef>
                        <a:spcAft>
                          <a:spcPts val="0"/>
                        </a:spcAft>
                        <a:buNone/>
                      </a:pPr>
                      <a:r>
                        <a:rPr lang="en-US" sz="1200" b="0" u="none" strike="noStrike" cap="none">
                          <a:solidFill>
                            <a:srgbClr val="008000"/>
                          </a:solidFill>
                          <a:latin typeface="Arial"/>
                          <a:ea typeface="Arial"/>
                          <a:cs typeface="Arial"/>
                          <a:sym typeface="Arial"/>
                        </a:rPr>
                        <a:t>Size</a:t>
                      </a:r>
                      <a:endParaRPr sz="1200" b="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1200"/>
                        <a:buFont typeface="Arial"/>
                        <a:buNone/>
                      </a:pPr>
                      <a:r>
                        <a:rPr lang="en-US" sz="1200" u="none" strike="noStrike" cap="none">
                          <a:solidFill>
                            <a:srgbClr val="008000"/>
                          </a:solidFill>
                          <a:latin typeface="Arial"/>
                          <a:ea typeface="Arial"/>
                          <a:cs typeface="Arial"/>
                          <a:sym typeface="Arial"/>
                        </a:rPr>
                        <a:t>Lumen</a:t>
                      </a:r>
                      <a:endParaRPr sz="120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1200"/>
                        <a:buFont typeface="Arial"/>
                        <a:buNone/>
                      </a:pPr>
                      <a:r>
                        <a:rPr lang="en-US" sz="1200" u="none" strike="noStrike" cap="none">
                          <a:solidFill>
                            <a:srgbClr val="008000"/>
                          </a:solidFill>
                          <a:latin typeface="Arial"/>
                          <a:ea typeface="Arial"/>
                          <a:cs typeface="Arial"/>
                          <a:sym typeface="Arial"/>
                        </a:rPr>
                        <a:t>Efficacy</a:t>
                      </a:r>
                      <a:endParaRPr sz="120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200" b="0" u="none" strike="noStrike" cap="none">
                          <a:solidFill>
                            <a:srgbClr val="008000"/>
                          </a:solidFill>
                          <a:latin typeface="Arial"/>
                          <a:ea typeface="Arial"/>
                          <a:cs typeface="Arial"/>
                          <a:sym typeface="Arial"/>
                        </a:rPr>
                        <a:t>Weight</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200" b="0" u="none" strike="noStrike" cap="none">
                          <a:solidFill>
                            <a:srgbClr val="008000"/>
                          </a:solidFill>
                          <a:latin typeface="Arial"/>
                          <a:ea typeface="Arial"/>
                          <a:cs typeface="Arial"/>
                          <a:sym typeface="Arial"/>
                        </a:rPr>
                        <a:t>Illumination-equivalent</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r h="613475">
                <a:tc>
                  <a:txBody>
                    <a:bodyPr/>
                    <a:lstStyle/>
                    <a:p>
                      <a:pPr marL="0" marR="0" lvl="0" indent="0" algn="ctr" rtl="0">
                        <a:lnSpc>
                          <a:spcPct val="115000"/>
                        </a:lnSpc>
                        <a:spcBef>
                          <a:spcPts val="0"/>
                        </a:spcBef>
                        <a:spcAft>
                          <a:spcPts val="0"/>
                        </a:spcAft>
                        <a:buNone/>
                      </a:pPr>
                      <a:r>
                        <a:rPr lang="en-US" sz="1200" u="none" strike="noStrike" cap="none">
                          <a:solidFill>
                            <a:schemeClr val="dk1"/>
                          </a:solidFill>
                          <a:latin typeface="Arial"/>
                          <a:ea typeface="Arial"/>
                          <a:cs typeface="Arial"/>
                          <a:sym typeface="Arial"/>
                        </a:rPr>
                        <a:t>L1200xW300mm</a:t>
                      </a:r>
                      <a:endParaRPr sz="1200" u="none" strike="noStrike" cap="none">
                        <a:solidFill>
                          <a:schemeClr val="dk1"/>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200" u="none" strike="noStrike" cap="none">
                          <a:latin typeface="Arial"/>
                          <a:ea typeface="Arial"/>
                          <a:cs typeface="Arial"/>
                          <a:sym typeface="Arial"/>
                        </a:rPr>
                        <a:t>5500lm</a:t>
                      </a:r>
                      <a:endParaRPr sz="12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200"/>
                        <a:buFont typeface="Arial"/>
                        <a:buNone/>
                      </a:pPr>
                      <a:r>
                        <a:rPr lang="en-US" sz="1200" u="none" strike="noStrike" cap="none">
                          <a:solidFill>
                            <a:schemeClr val="dk1"/>
                          </a:solidFill>
                          <a:latin typeface="Arial"/>
                          <a:ea typeface="Arial"/>
                          <a:cs typeface="Arial"/>
                          <a:sym typeface="Arial"/>
                        </a:rPr>
                        <a:t>110lm/W</a:t>
                      </a:r>
                      <a:endParaRPr sz="1200" u="none" strike="noStrike" cap="none">
                        <a:solidFill>
                          <a:schemeClr val="dk1"/>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200" u="none" strike="noStrike" cap="none">
                          <a:solidFill>
                            <a:schemeClr val="dk1"/>
                          </a:solidFill>
                          <a:latin typeface="Arial"/>
                          <a:ea typeface="Arial"/>
                          <a:cs typeface="Arial"/>
                          <a:sym typeface="Arial"/>
                        </a:rPr>
                        <a:t>4.9 kg</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200"/>
                        <a:buFont typeface="Arial"/>
                        <a:buNone/>
                      </a:pPr>
                      <a:r>
                        <a:rPr lang="en-US" sz="1200" u="none" strike="noStrike" cap="none">
                          <a:latin typeface="Arial"/>
                          <a:ea typeface="Arial"/>
                          <a:cs typeface="Arial"/>
                          <a:sym typeface="Arial"/>
                        </a:rPr>
                        <a:t>2x32W FL T8</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578150">
                <a:tc>
                  <a:txBody>
                    <a:bodyPr/>
                    <a:lstStyle/>
                    <a:p>
                      <a:pPr marL="0" marR="0" lvl="0" indent="0" algn="ctr" rtl="0">
                        <a:lnSpc>
                          <a:spcPct val="115000"/>
                        </a:lnSpc>
                        <a:spcBef>
                          <a:spcPts val="0"/>
                        </a:spcBef>
                        <a:spcAft>
                          <a:spcPts val="0"/>
                        </a:spcAft>
                        <a:buNone/>
                      </a:pPr>
                      <a:r>
                        <a:rPr lang="en-US" sz="1200" u="none" strike="noStrike" cap="none">
                          <a:solidFill>
                            <a:schemeClr val="dk1"/>
                          </a:solidFill>
                          <a:latin typeface="Arial"/>
                          <a:ea typeface="Arial"/>
                          <a:cs typeface="Arial"/>
                          <a:sym typeface="Arial"/>
                        </a:rPr>
                        <a:t>L600xW600mm</a:t>
                      </a:r>
                      <a:endParaRPr sz="1200" u="none" strike="noStrike" cap="none">
                        <a:solidFill>
                          <a:schemeClr val="dk1"/>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200" u="none" strike="noStrike" cap="none">
                          <a:latin typeface="Arial"/>
                          <a:ea typeface="Arial"/>
                          <a:cs typeface="Arial"/>
                          <a:sym typeface="Arial"/>
                        </a:rPr>
                        <a:t>5500lm</a:t>
                      </a:r>
                      <a:endParaRPr sz="12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200"/>
                        <a:buFont typeface="Arial"/>
                        <a:buNone/>
                      </a:pPr>
                      <a:r>
                        <a:rPr lang="en-US" sz="1200" u="none" strike="noStrike" cap="none">
                          <a:solidFill>
                            <a:schemeClr val="dk1"/>
                          </a:solidFill>
                          <a:latin typeface="Arial"/>
                          <a:ea typeface="Arial"/>
                          <a:cs typeface="Arial"/>
                          <a:sym typeface="Arial"/>
                        </a:rPr>
                        <a:t>110lm/W</a:t>
                      </a:r>
                      <a:endParaRPr sz="1200" u="none" strike="noStrike" cap="none">
                        <a:solidFill>
                          <a:schemeClr val="dk1"/>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200"/>
                        <a:buFont typeface="Arial"/>
                        <a:buNone/>
                      </a:pPr>
                      <a:r>
                        <a:rPr lang="en-US" sz="1200" u="none" strike="noStrike" cap="none">
                          <a:solidFill>
                            <a:schemeClr val="dk1"/>
                          </a:solidFill>
                          <a:latin typeface="Arial"/>
                          <a:ea typeface="Arial"/>
                          <a:cs typeface="Arial"/>
                          <a:sym typeface="Arial"/>
                        </a:rPr>
                        <a:t>4.9 kg</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200"/>
                        <a:buFont typeface="Arial"/>
                        <a:buNone/>
                      </a:pPr>
                      <a:r>
                        <a:rPr lang="en-US" sz="1200" u="none" strike="noStrike" cap="none">
                          <a:latin typeface="Arial"/>
                          <a:ea typeface="Arial"/>
                          <a:cs typeface="Arial"/>
                          <a:sym typeface="Arial"/>
                        </a:rPr>
                        <a:t>4x18W FL T8</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bl>
          </a:graphicData>
        </a:graphic>
      </p:graphicFrame>
      <p:sp>
        <p:nvSpPr>
          <p:cNvPr id="119" name="Google Shape;119;p2"/>
          <p:cNvSpPr/>
          <p:nvPr/>
        </p:nvSpPr>
        <p:spPr>
          <a:xfrm>
            <a:off x="3328086" y="780868"/>
            <a:ext cx="1778040" cy="3077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Specifications</a:t>
            </a:r>
            <a:r>
              <a:rPr lang="en-US" sz="1400" b="1">
                <a:solidFill>
                  <a:srgbClr val="1D77BB"/>
                </a:solidFill>
                <a:latin typeface="Arial"/>
                <a:ea typeface="Arial"/>
                <a:cs typeface="Arial"/>
                <a:sym typeface="Arial"/>
              </a:rPr>
              <a:t>:</a:t>
            </a:r>
            <a:endParaRPr sz="1400" b="1">
              <a:solidFill>
                <a:srgbClr val="1D77BB"/>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grpSp>
        <p:nvGrpSpPr>
          <p:cNvPr id="125" name="Google Shape;125;p3"/>
          <p:cNvGrpSpPr/>
          <p:nvPr/>
        </p:nvGrpSpPr>
        <p:grpSpPr>
          <a:xfrm>
            <a:off x="153868" y="214930"/>
            <a:ext cx="8825246" cy="415155"/>
            <a:chOff x="153868" y="214930"/>
            <a:chExt cx="8825246" cy="415155"/>
          </a:xfrm>
        </p:grpSpPr>
        <p:sp>
          <p:nvSpPr>
            <p:cNvPr id="126" name="Google Shape;126;p3"/>
            <p:cNvSpPr txBox="1"/>
            <p:nvPr/>
          </p:nvSpPr>
          <p:spPr>
            <a:xfrm>
              <a:off x="153868" y="255238"/>
              <a:ext cx="88091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59BFF"/>
                  </a:solidFill>
                  <a:latin typeface="Arial"/>
                  <a:ea typeface="Arial"/>
                  <a:cs typeface="Arial"/>
                  <a:sym typeface="Arial"/>
                </a:rPr>
                <a:t>T-Bar 50W LED Panel (Tunable White)</a:t>
              </a:r>
              <a:endParaRPr sz="1800" b="1">
                <a:solidFill>
                  <a:srgbClr val="159BFF"/>
                </a:solidFill>
                <a:latin typeface="Arial"/>
                <a:ea typeface="Arial"/>
                <a:cs typeface="Arial"/>
                <a:sym typeface="Arial"/>
              </a:endParaRPr>
            </a:p>
          </p:txBody>
        </p:sp>
        <p:pic>
          <p:nvPicPr>
            <p:cNvPr id="127" name="Google Shape;127;p3"/>
            <p:cNvPicPr preferRelativeResize="0"/>
            <p:nvPr/>
          </p:nvPicPr>
          <p:blipFill rotWithShape="1">
            <a:blip r:embed="rId3">
              <a:alphaModFix/>
            </a:blip>
            <a:srcRect/>
            <a:stretch/>
          </p:blipFill>
          <p:spPr>
            <a:xfrm>
              <a:off x="7300158" y="214930"/>
              <a:ext cx="1678956" cy="413129"/>
            </a:xfrm>
            <a:prstGeom prst="rect">
              <a:avLst/>
            </a:prstGeom>
            <a:noFill/>
            <a:ln>
              <a:noFill/>
            </a:ln>
          </p:spPr>
        </p:pic>
        <p:cxnSp>
          <p:nvCxnSpPr>
            <p:cNvPr id="128" name="Google Shape;128;p3"/>
            <p:cNvCxnSpPr/>
            <p:nvPr/>
          </p:nvCxnSpPr>
          <p:spPr>
            <a:xfrm>
              <a:off x="153868" y="630085"/>
              <a:ext cx="8809170" cy="0"/>
            </a:xfrm>
            <a:prstGeom prst="straightConnector1">
              <a:avLst/>
            </a:prstGeom>
            <a:noFill/>
            <a:ln w="9525" cap="flat" cmpd="sng">
              <a:solidFill>
                <a:srgbClr val="FF0000"/>
              </a:solidFill>
              <a:prstDash val="solid"/>
              <a:round/>
              <a:headEnd type="none" w="sm" len="sm"/>
              <a:tailEnd type="none" w="sm" len="sm"/>
            </a:ln>
          </p:spPr>
        </p:cxnSp>
      </p:grpSp>
      <p:sp>
        <p:nvSpPr>
          <p:cNvPr id="129" name="Google Shape;129;p3"/>
          <p:cNvSpPr txBox="1"/>
          <p:nvPr/>
        </p:nvSpPr>
        <p:spPr>
          <a:xfrm>
            <a:off x="5450528" y="3078354"/>
            <a:ext cx="3540218" cy="145886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0000"/>
              </a:lnSpc>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Features</a:t>
            </a:r>
            <a:r>
              <a:rPr lang="en-US" sz="1200" b="1">
                <a:solidFill>
                  <a:srgbClr val="1D77BB"/>
                </a:solidFill>
                <a:latin typeface="Arial"/>
                <a:ea typeface="Arial"/>
                <a:cs typeface="Arial"/>
                <a:sym typeface="Arial"/>
              </a:rPr>
              <a:t>:</a:t>
            </a:r>
            <a:endParaRPr sz="1200">
              <a:solidFill>
                <a:srgbClr val="1D77BB"/>
              </a:solidFill>
              <a:latin typeface="Arial"/>
              <a:ea typeface="Arial"/>
              <a:cs typeface="Arial"/>
              <a:sym typeface="Arial"/>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Samsung LED chip</a:t>
            </a:r>
            <a:endParaRPr sz="1200">
              <a:solidFill>
                <a:srgbClr val="0C0C0C"/>
              </a:solidFill>
              <a:latin typeface="Arial"/>
              <a:ea typeface="Arial"/>
              <a:cs typeface="Arial"/>
              <a:sym typeface="Arial"/>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Lifespan: 50,000 hours</a:t>
            </a:r>
            <a:endParaRPr sz="1200">
              <a:solidFill>
                <a:srgbClr val="0C0C0C"/>
              </a:solidFill>
              <a:latin typeface="Arial"/>
              <a:ea typeface="Arial"/>
              <a:cs typeface="Arial"/>
              <a:sym typeface="Arial"/>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CCT-Tunable: 3000/ 5700/ 6500K </a:t>
            </a:r>
            <a:endParaRPr sz="1200">
              <a:solidFill>
                <a:srgbClr val="0C0C0C"/>
              </a:solidFill>
              <a:latin typeface="Arial"/>
              <a:ea typeface="Arial"/>
              <a:cs typeface="Arial"/>
              <a:sym typeface="Arial"/>
            </a:endParaRPr>
          </a:p>
          <a:p>
            <a:pPr marL="285750" marR="0" lvl="0" indent="-285750" algn="l" rtl="0">
              <a:lnSpc>
                <a:spcPct val="120000"/>
              </a:lnSpc>
              <a:spcBef>
                <a:spcPts val="0"/>
              </a:spcBef>
              <a:spcAft>
                <a:spcPts val="0"/>
              </a:spcAft>
              <a:buClr>
                <a:srgbClr val="0C0C0C"/>
              </a:buClr>
              <a:buSzPts val="1200"/>
              <a:buFont typeface="Noto Sans Symbols"/>
              <a:buChar char="✔"/>
            </a:pPr>
            <a:r>
              <a:rPr lang="en-US" sz="1200">
                <a:solidFill>
                  <a:srgbClr val="0C0C0C"/>
                </a:solidFill>
                <a:latin typeface="Arial"/>
                <a:ea typeface="Arial"/>
                <a:cs typeface="Arial"/>
                <a:sym typeface="Arial"/>
              </a:rPr>
              <a:t>Dimmable and CCT-changeable by Wifi or Bluetooth </a:t>
            </a:r>
            <a:endParaRPr sz="1200">
              <a:solidFill>
                <a:srgbClr val="0C0C0C"/>
              </a:solidFill>
              <a:latin typeface="Arial"/>
              <a:ea typeface="Arial"/>
              <a:cs typeface="Arial"/>
              <a:sym typeface="Arial"/>
            </a:endParaRPr>
          </a:p>
        </p:txBody>
      </p:sp>
      <p:sp>
        <p:nvSpPr>
          <p:cNvPr id="130" name="Google Shape;130;p3"/>
          <p:cNvSpPr/>
          <p:nvPr/>
        </p:nvSpPr>
        <p:spPr>
          <a:xfrm>
            <a:off x="153868" y="672630"/>
            <a:ext cx="8817208" cy="2401876"/>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Product Description:</a:t>
            </a:r>
            <a:endParaRPr sz="1400" b="1" u="sng">
              <a:solidFill>
                <a:srgbClr val="1D77BB"/>
              </a:solidFill>
              <a:latin typeface="Arial"/>
              <a:ea typeface="Arial"/>
              <a:cs typeface="Arial"/>
              <a:sym typeface="Arial"/>
            </a:endParaRPr>
          </a:p>
          <a:p>
            <a:pPr marL="0" marR="0" lvl="0" indent="0" algn="l" rtl="0">
              <a:lnSpc>
                <a:spcPct val="120000"/>
              </a:lnSpc>
              <a:spcBef>
                <a:spcPts val="300"/>
              </a:spcBef>
              <a:spcAft>
                <a:spcPts val="0"/>
              </a:spcAft>
              <a:buNone/>
            </a:pPr>
            <a:r>
              <a:rPr lang="en-US" sz="1100">
                <a:solidFill>
                  <a:schemeClr val="dk1"/>
                </a:solidFill>
              </a:rPr>
              <a:t>+ </a:t>
            </a:r>
            <a:r>
              <a:rPr lang="en-US" sz="1100">
                <a:solidFill>
                  <a:schemeClr val="dk1"/>
                </a:solidFill>
                <a:latin typeface="Arial"/>
                <a:ea typeface="Arial"/>
                <a:cs typeface="Arial"/>
                <a:sym typeface="Arial"/>
              </a:rPr>
              <a:t>Color temperature can be adjusted from 3000K to 5000K with the tunable white controller (to be sold separately).</a:t>
            </a:r>
            <a:endParaRPr sz="1100">
              <a:solidFill>
                <a:schemeClr val="dk1"/>
              </a:solidFill>
              <a:latin typeface="Arial"/>
              <a:ea typeface="Arial"/>
              <a:cs typeface="Arial"/>
              <a:sym typeface="Arial"/>
            </a:endParaRPr>
          </a:p>
          <a:p>
            <a:pPr marL="0" marR="0" lvl="0" indent="0" algn="l" rtl="0">
              <a:lnSpc>
                <a:spcPct val="120000"/>
              </a:lnSpc>
              <a:spcBef>
                <a:spcPts val="300"/>
              </a:spcBef>
              <a:spcAft>
                <a:spcPts val="0"/>
              </a:spcAft>
              <a:buNone/>
            </a:pPr>
            <a:r>
              <a:rPr lang="en-US" sz="1100">
                <a:solidFill>
                  <a:schemeClr val="dk1"/>
                </a:solidFill>
              </a:rPr>
              <a:t>+ A</a:t>
            </a:r>
            <a:r>
              <a:rPr lang="en-US" sz="1100">
                <a:solidFill>
                  <a:schemeClr val="dk1"/>
                </a:solidFill>
                <a:latin typeface="Arial"/>
                <a:ea typeface="Arial"/>
                <a:cs typeface="Arial"/>
                <a:sym typeface="Arial"/>
              </a:rPr>
              <a:t>ble to dim the light and change color temperature with just 1 simple touch on smartphone. </a:t>
            </a:r>
            <a:endParaRPr sz="1100">
              <a:solidFill>
                <a:schemeClr val="dk1"/>
              </a:solidFill>
              <a:latin typeface="Arial"/>
              <a:ea typeface="Arial"/>
              <a:cs typeface="Arial"/>
              <a:sym typeface="Arial"/>
            </a:endParaRPr>
          </a:p>
          <a:p>
            <a:pPr marL="0" marR="0" lvl="0" indent="0" algn="l" rtl="0">
              <a:lnSpc>
                <a:spcPct val="120000"/>
              </a:lnSpc>
              <a:spcBef>
                <a:spcPts val="300"/>
              </a:spcBef>
              <a:spcAft>
                <a:spcPts val="0"/>
              </a:spcAft>
              <a:buNone/>
            </a:pPr>
            <a:r>
              <a:rPr lang="en-US" sz="1100">
                <a:solidFill>
                  <a:schemeClr val="dk1"/>
                </a:solidFill>
              </a:rPr>
              <a:t>+ T</a:t>
            </a:r>
            <a:r>
              <a:rPr lang="en-US" sz="1100">
                <a:solidFill>
                  <a:schemeClr val="dk1"/>
                </a:solidFill>
                <a:latin typeface="Arial"/>
                <a:ea typeface="Arial"/>
                <a:cs typeface="Arial"/>
                <a:sym typeface="Arial"/>
              </a:rPr>
              <a:t>he 2 by 4 bi-color LED light is designed for suspended grid ceilings or can be used with a hanging kit. </a:t>
            </a:r>
            <a:endParaRPr sz="1100">
              <a:solidFill>
                <a:schemeClr val="dk1"/>
              </a:solidFill>
              <a:latin typeface="Arial"/>
              <a:ea typeface="Arial"/>
              <a:cs typeface="Arial"/>
              <a:sym typeface="Arial"/>
            </a:endParaRPr>
          </a:p>
          <a:p>
            <a:pPr marL="0" marR="0" lvl="0" indent="0" algn="l" rtl="0">
              <a:lnSpc>
                <a:spcPct val="120000"/>
              </a:lnSpc>
              <a:spcBef>
                <a:spcPts val="300"/>
              </a:spcBef>
              <a:spcAft>
                <a:spcPts val="0"/>
              </a:spcAft>
              <a:buNone/>
            </a:pPr>
            <a:r>
              <a:rPr lang="en-US" sz="1100">
                <a:solidFill>
                  <a:schemeClr val="dk1"/>
                </a:solidFill>
              </a:rPr>
              <a:t>+ </a:t>
            </a:r>
            <a:r>
              <a:rPr lang="en-US" sz="1100">
                <a:solidFill>
                  <a:schemeClr val="dk1"/>
                </a:solidFill>
                <a:latin typeface="Arial"/>
                <a:ea typeface="Arial"/>
                <a:cs typeface="Arial"/>
                <a:sym typeface="Arial"/>
              </a:rPr>
              <a:t>With advanced technology and an optical diffuser, it</a:t>
            </a:r>
            <a:r>
              <a:rPr lang="en-US" sz="1100">
                <a:solidFill>
                  <a:schemeClr val="dk1"/>
                </a:solidFill>
              </a:rPr>
              <a:t> </a:t>
            </a:r>
            <a:r>
              <a:rPr lang="en-US" sz="1100">
                <a:solidFill>
                  <a:schemeClr val="dk1"/>
                </a:solidFill>
                <a:latin typeface="Arial"/>
                <a:ea typeface="Arial"/>
                <a:cs typeface="Arial"/>
                <a:sym typeface="Arial"/>
              </a:rPr>
              <a:t> delivers a smooth, flawless wall of illumination without visible bulbs or hot spots. </a:t>
            </a:r>
            <a:endParaRPr sz="1300"/>
          </a:p>
          <a:p>
            <a:pPr marL="0" marR="0" lvl="0" indent="0" algn="l" rtl="0">
              <a:lnSpc>
                <a:spcPct val="120000"/>
              </a:lnSpc>
              <a:spcBef>
                <a:spcPts val="300"/>
              </a:spcBef>
              <a:spcAft>
                <a:spcPts val="0"/>
              </a:spcAft>
              <a:buNone/>
            </a:pPr>
            <a:r>
              <a:rPr lang="en-US" sz="1100">
                <a:solidFill>
                  <a:schemeClr val="dk1"/>
                </a:solidFill>
              </a:rPr>
              <a:t>+ Its </a:t>
            </a:r>
            <a:r>
              <a:rPr lang="en-US" sz="1100">
                <a:solidFill>
                  <a:schemeClr val="dk1"/>
                </a:solidFill>
                <a:latin typeface="Arial"/>
                <a:ea typeface="Arial"/>
                <a:cs typeface="Arial"/>
                <a:sym typeface="Arial"/>
              </a:rPr>
              <a:t>light emits up to 4,500 lumens of illumination—equivalent to the output of 4 18-watt fluorescent T8 tubes and  operates within a wide input voltage range of 100-277 VAC, has a sturdy aluminum alloy frame with a white finish, and  lasts  5 times longer than fluorescent lights. </a:t>
            </a:r>
            <a:endParaRPr sz="1100">
              <a:solidFill>
                <a:schemeClr val="dk1"/>
              </a:solidFill>
              <a:latin typeface="Arial"/>
              <a:ea typeface="Arial"/>
              <a:cs typeface="Arial"/>
              <a:sym typeface="Arial"/>
            </a:endParaRPr>
          </a:p>
          <a:p>
            <a:pPr marL="0" lvl="0" indent="0" algn="l" rtl="0">
              <a:lnSpc>
                <a:spcPct val="120000"/>
              </a:lnSpc>
              <a:spcBef>
                <a:spcPts val="300"/>
              </a:spcBef>
              <a:spcAft>
                <a:spcPts val="0"/>
              </a:spcAft>
              <a:buClr>
                <a:schemeClr val="dk1"/>
              </a:buClr>
              <a:buFont typeface="Arial"/>
              <a:buNone/>
            </a:pPr>
            <a:r>
              <a:rPr lang="en-US" sz="1100">
                <a:solidFill>
                  <a:schemeClr val="dk1"/>
                </a:solidFill>
              </a:rPr>
              <a:t>This tunable-white LED Panel light is perfect for photography sector, continuous lighting, office, school, hospital lighting, gymnasium, basement, and other applications where it's beneficial to mimic natural daylight cycles.</a:t>
            </a:r>
            <a:endParaRPr sz="1100">
              <a:solidFill>
                <a:schemeClr val="dk1"/>
              </a:solidFill>
            </a:endParaRPr>
          </a:p>
          <a:p>
            <a:pPr marL="0" marR="0" lvl="0" indent="0" algn="l" rtl="0">
              <a:lnSpc>
                <a:spcPct val="120000"/>
              </a:lnSpc>
              <a:spcBef>
                <a:spcPts val="300"/>
              </a:spcBef>
              <a:spcAft>
                <a:spcPts val="0"/>
              </a:spcAft>
              <a:buNone/>
            </a:pPr>
            <a:endParaRPr sz="1100">
              <a:solidFill>
                <a:schemeClr val="dk1"/>
              </a:solidFill>
            </a:endParaRPr>
          </a:p>
        </p:txBody>
      </p:sp>
      <p:pic>
        <p:nvPicPr>
          <p:cNvPr id="131" name="Google Shape;131;p3"/>
          <p:cNvPicPr preferRelativeResize="0"/>
          <p:nvPr/>
        </p:nvPicPr>
        <p:blipFill rotWithShape="1">
          <a:blip r:embed="rId4">
            <a:alphaModFix/>
          </a:blip>
          <a:srcRect/>
          <a:stretch/>
        </p:blipFill>
        <p:spPr>
          <a:xfrm>
            <a:off x="7034354" y="5691892"/>
            <a:ext cx="862737" cy="663991"/>
          </a:xfrm>
          <a:prstGeom prst="rect">
            <a:avLst/>
          </a:prstGeom>
          <a:noFill/>
          <a:ln>
            <a:noFill/>
          </a:ln>
        </p:spPr>
      </p:pic>
      <p:pic>
        <p:nvPicPr>
          <p:cNvPr id="132" name="Google Shape;132;p3"/>
          <p:cNvPicPr preferRelativeResize="0"/>
          <p:nvPr/>
        </p:nvPicPr>
        <p:blipFill rotWithShape="1">
          <a:blip r:embed="rId5">
            <a:alphaModFix/>
          </a:blip>
          <a:srcRect/>
          <a:stretch/>
        </p:blipFill>
        <p:spPr>
          <a:xfrm>
            <a:off x="6007154" y="5537728"/>
            <a:ext cx="852157" cy="861320"/>
          </a:xfrm>
          <a:prstGeom prst="rect">
            <a:avLst/>
          </a:prstGeom>
          <a:noFill/>
          <a:ln>
            <a:noFill/>
          </a:ln>
        </p:spPr>
      </p:pic>
      <p:pic>
        <p:nvPicPr>
          <p:cNvPr id="133" name="Google Shape;133;p3"/>
          <p:cNvPicPr preferRelativeResize="0"/>
          <p:nvPr/>
        </p:nvPicPr>
        <p:blipFill rotWithShape="1">
          <a:blip r:embed="rId6">
            <a:alphaModFix/>
          </a:blip>
          <a:srcRect/>
          <a:stretch/>
        </p:blipFill>
        <p:spPr>
          <a:xfrm>
            <a:off x="8072134" y="4905859"/>
            <a:ext cx="851114" cy="1427960"/>
          </a:xfrm>
          <a:prstGeom prst="rect">
            <a:avLst/>
          </a:prstGeom>
          <a:noFill/>
          <a:ln>
            <a:noFill/>
          </a:ln>
        </p:spPr>
      </p:pic>
      <p:graphicFrame>
        <p:nvGraphicFramePr>
          <p:cNvPr id="134" name="Google Shape;134;p3"/>
          <p:cNvGraphicFramePr/>
          <p:nvPr/>
        </p:nvGraphicFramePr>
        <p:xfrm>
          <a:off x="153870" y="5074524"/>
          <a:ext cx="5296675" cy="1518200"/>
        </p:xfrm>
        <a:graphic>
          <a:graphicData uri="http://schemas.openxmlformats.org/drawingml/2006/table">
            <a:tbl>
              <a:tblPr>
                <a:noFill/>
                <a:tableStyleId>{3362631E-7362-43ED-BA21-A18B33AB7A8D}</a:tableStyleId>
              </a:tblPr>
              <a:tblGrid>
                <a:gridCol w="1599850">
                  <a:extLst>
                    <a:ext uri="{9D8B030D-6E8A-4147-A177-3AD203B41FA5}">
                      <a16:colId xmlns:a16="http://schemas.microsoft.com/office/drawing/2014/main" xmlns="" val="20000"/>
                    </a:ext>
                  </a:extLst>
                </a:gridCol>
                <a:gridCol w="824850">
                  <a:extLst>
                    <a:ext uri="{9D8B030D-6E8A-4147-A177-3AD203B41FA5}">
                      <a16:colId xmlns:a16="http://schemas.microsoft.com/office/drawing/2014/main" xmlns="" val="20001"/>
                    </a:ext>
                  </a:extLst>
                </a:gridCol>
                <a:gridCol w="851175">
                  <a:extLst>
                    <a:ext uri="{9D8B030D-6E8A-4147-A177-3AD203B41FA5}">
                      <a16:colId xmlns:a16="http://schemas.microsoft.com/office/drawing/2014/main" xmlns="" val="20002"/>
                    </a:ext>
                  </a:extLst>
                </a:gridCol>
                <a:gridCol w="851175">
                  <a:extLst>
                    <a:ext uri="{9D8B030D-6E8A-4147-A177-3AD203B41FA5}">
                      <a16:colId xmlns:a16="http://schemas.microsoft.com/office/drawing/2014/main" xmlns="" val="20003"/>
                    </a:ext>
                  </a:extLst>
                </a:gridCol>
                <a:gridCol w="1169625">
                  <a:extLst>
                    <a:ext uri="{9D8B030D-6E8A-4147-A177-3AD203B41FA5}">
                      <a16:colId xmlns:a16="http://schemas.microsoft.com/office/drawing/2014/main" xmlns="" val="20004"/>
                    </a:ext>
                  </a:extLst>
                </a:gridCol>
              </a:tblGrid>
              <a:tr h="640100">
                <a:tc>
                  <a:txBody>
                    <a:bodyPr/>
                    <a:lstStyle/>
                    <a:p>
                      <a:pPr marL="0" marR="0" lvl="0" indent="0" algn="ctr" rtl="0">
                        <a:lnSpc>
                          <a:spcPct val="115000"/>
                        </a:lnSpc>
                        <a:spcBef>
                          <a:spcPts val="0"/>
                        </a:spcBef>
                        <a:spcAft>
                          <a:spcPts val="0"/>
                        </a:spcAft>
                        <a:buNone/>
                      </a:pPr>
                      <a:r>
                        <a:rPr lang="en-US" sz="1200" b="0" u="none" strike="noStrike" cap="none">
                          <a:solidFill>
                            <a:srgbClr val="008000"/>
                          </a:solidFill>
                          <a:latin typeface="Arial"/>
                          <a:ea typeface="Arial"/>
                          <a:cs typeface="Arial"/>
                          <a:sym typeface="Arial"/>
                        </a:rPr>
                        <a:t>Size</a:t>
                      </a:r>
                      <a:endParaRPr sz="1200" b="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1200"/>
                        <a:buFont typeface="Arial"/>
                        <a:buNone/>
                      </a:pPr>
                      <a:r>
                        <a:rPr lang="en-US" sz="1200" u="none" strike="noStrike" cap="none">
                          <a:solidFill>
                            <a:srgbClr val="008000"/>
                          </a:solidFill>
                          <a:latin typeface="Arial"/>
                          <a:ea typeface="Arial"/>
                          <a:cs typeface="Arial"/>
                          <a:sym typeface="Arial"/>
                        </a:rPr>
                        <a:t>Lumen</a:t>
                      </a:r>
                      <a:endParaRPr sz="120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1200"/>
                        <a:buFont typeface="Arial"/>
                        <a:buNone/>
                      </a:pPr>
                      <a:r>
                        <a:rPr lang="en-US" sz="1200" u="none" strike="noStrike" cap="none">
                          <a:solidFill>
                            <a:srgbClr val="008000"/>
                          </a:solidFill>
                          <a:latin typeface="Arial"/>
                          <a:ea typeface="Arial"/>
                          <a:cs typeface="Arial"/>
                          <a:sym typeface="Arial"/>
                        </a:rPr>
                        <a:t>Efficacy</a:t>
                      </a:r>
                      <a:endParaRPr sz="120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200" b="0" u="none" strike="noStrike" cap="none">
                          <a:solidFill>
                            <a:srgbClr val="008000"/>
                          </a:solidFill>
                          <a:latin typeface="Arial"/>
                          <a:ea typeface="Arial"/>
                          <a:cs typeface="Arial"/>
                          <a:sym typeface="Arial"/>
                        </a:rPr>
                        <a:t>Weight</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200" b="0" u="none" strike="noStrike" cap="none">
                          <a:solidFill>
                            <a:srgbClr val="008000"/>
                          </a:solidFill>
                          <a:latin typeface="Arial"/>
                          <a:ea typeface="Arial"/>
                          <a:cs typeface="Arial"/>
                          <a:sym typeface="Arial"/>
                        </a:rPr>
                        <a:t>Illumination-equivalent</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r h="439050">
                <a:tc>
                  <a:txBody>
                    <a:bodyPr/>
                    <a:lstStyle/>
                    <a:p>
                      <a:pPr marL="0" marR="0" lvl="0" indent="0" algn="ctr" rtl="0">
                        <a:lnSpc>
                          <a:spcPct val="115000"/>
                        </a:lnSpc>
                        <a:spcBef>
                          <a:spcPts val="0"/>
                        </a:spcBef>
                        <a:spcAft>
                          <a:spcPts val="0"/>
                        </a:spcAft>
                        <a:buNone/>
                      </a:pPr>
                      <a:r>
                        <a:rPr lang="en-US" sz="1200" u="none" strike="noStrike" cap="none">
                          <a:solidFill>
                            <a:schemeClr val="dk1"/>
                          </a:solidFill>
                          <a:latin typeface="Arial"/>
                          <a:ea typeface="Arial"/>
                          <a:cs typeface="Arial"/>
                          <a:sym typeface="Arial"/>
                        </a:rPr>
                        <a:t>L1212xW300mm</a:t>
                      </a:r>
                      <a:endParaRPr sz="1200" u="none" strike="noStrike" cap="none">
                        <a:solidFill>
                          <a:schemeClr val="dk1"/>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200" u="none" strike="noStrike" cap="none">
                          <a:latin typeface="Arial"/>
                          <a:ea typeface="Arial"/>
                          <a:cs typeface="Arial"/>
                          <a:sym typeface="Arial"/>
                        </a:rPr>
                        <a:t>4500lm</a:t>
                      </a:r>
                      <a:endParaRPr sz="12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200"/>
                        <a:buFont typeface="Arial"/>
                        <a:buNone/>
                      </a:pPr>
                      <a:r>
                        <a:rPr lang="en-US" sz="1200" u="none" strike="noStrike" cap="none">
                          <a:solidFill>
                            <a:schemeClr val="dk1"/>
                          </a:solidFill>
                          <a:latin typeface="Arial"/>
                          <a:ea typeface="Arial"/>
                          <a:cs typeface="Arial"/>
                          <a:sym typeface="Arial"/>
                        </a:rPr>
                        <a:t>90lm/W</a:t>
                      </a:r>
                      <a:endParaRPr sz="1200" u="none" strike="noStrike" cap="none">
                        <a:solidFill>
                          <a:schemeClr val="dk1"/>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200" u="none" strike="noStrike" cap="none">
                          <a:solidFill>
                            <a:schemeClr val="dk1"/>
                          </a:solidFill>
                          <a:latin typeface="Arial"/>
                          <a:ea typeface="Arial"/>
                          <a:cs typeface="Arial"/>
                          <a:sym typeface="Arial"/>
                        </a:rPr>
                        <a:t>4.9kg</a:t>
                      </a:r>
                      <a:endParaRPr sz="1200" u="none" strike="noStrike" cap="none">
                        <a:solidFill>
                          <a:schemeClr val="dk1"/>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200"/>
                        <a:buFont typeface="Arial"/>
                        <a:buNone/>
                      </a:pPr>
                      <a:r>
                        <a:rPr lang="en-US" sz="1200" u="none" strike="noStrike" cap="none">
                          <a:latin typeface="Arial"/>
                          <a:ea typeface="Arial"/>
                          <a:cs typeface="Arial"/>
                          <a:sym typeface="Arial"/>
                        </a:rPr>
                        <a:t>2x32W FL T8</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439050">
                <a:tc>
                  <a:txBody>
                    <a:bodyPr/>
                    <a:lstStyle/>
                    <a:p>
                      <a:pPr marL="0" marR="0" lvl="0" indent="0" algn="ctr" rtl="0">
                        <a:lnSpc>
                          <a:spcPct val="115000"/>
                        </a:lnSpc>
                        <a:spcBef>
                          <a:spcPts val="0"/>
                        </a:spcBef>
                        <a:spcAft>
                          <a:spcPts val="0"/>
                        </a:spcAft>
                        <a:buNone/>
                      </a:pPr>
                      <a:r>
                        <a:rPr lang="en-US" sz="1200" u="none" strike="noStrike" cap="none">
                          <a:solidFill>
                            <a:schemeClr val="dk1"/>
                          </a:solidFill>
                          <a:latin typeface="Arial"/>
                          <a:ea typeface="Arial"/>
                          <a:cs typeface="Arial"/>
                          <a:sym typeface="Arial"/>
                        </a:rPr>
                        <a:t>L600xW600mm</a:t>
                      </a:r>
                      <a:endParaRPr sz="1200" u="none" strike="noStrike" cap="none">
                        <a:solidFill>
                          <a:schemeClr val="dk1"/>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200" u="none" strike="noStrike" cap="none">
                          <a:latin typeface="Arial"/>
                          <a:ea typeface="Arial"/>
                          <a:cs typeface="Arial"/>
                          <a:sym typeface="Arial"/>
                        </a:rPr>
                        <a:t>4500lm</a:t>
                      </a:r>
                      <a:endParaRPr sz="12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200"/>
                        <a:buFont typeface="Arial"/>
                        <a:buNone/>
                      </a:pPr>
                      <a:r>
                        <a:rPr lang="en-US" sz="1200" u="none" strike="noStrike" cap="none">
                          <a:solidFill>
                            <a:schemeClr val="dk1"/>
                          </a:solidFill>
                          <a:latin typeface="Arial"/>
                          <a:ea typeface="Arial"/>
                          <a:cs typeface="Arial"/>
                          <a:sym typeface="Arial"/>
                        </a:rPr>
                        <a:t>90lm/W</a:t>
                      </a:r>
                      <a:endParaRPr sz="1200" u="none" strike="noStrike" cap="none">
                        <a:solidFill>
                          <a:schemeClr val="dk1"/>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200" u="none" strike="noStrike" cap="none">
                          <a:solidFill>
                            <a:schemeClr val="dk1"/>
                          </a:solidFill>
                          <a:latin typeface="Arial"/>
                          <a:ea typeface="Arial"/>
                          <a:cs typeface="Arial"/>
                          <a:sym typeface="Arial"/>
                        </a:rPr>
                        <a:t>4.9kg</a:t>
                      </a:r>
                      <a:endParaRPr sz="1200" u="none" strike="noStrike" cap="none">
                        <a:solidFill>
                          <a:schemeClr val="dk1"/>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200"/>
                        <a:buFont typeface="Arial"/>
                        <a:buNone/>
                      </a:pPr>
                      <a:r>
                        <a:rPr lang="en-US" sz="1200" u="none" strike="noStrike" cap="none">
                          <a:latin typeface="Arial"/>
                          <a:ea typeface="Arial"/>
                          <a:cs typeface="Arial"/>
                          <a:sym typeface="Arial"/>
                        </a:rPr>
                        <a:t>4x18W FL T8</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bl>
          </a:graphicData>
        </a:graphic>
      </p:graphicFrame>
      <p:sp>
        <p:nvSpPr>
          <p:cNvPr id="135" name="Google Shape;135;p3"/>
          <p:cNvSpPr/>
          <p:nvPr/>
        </p:nvSpPr>
        <p:spPr>
          <a:xfrm>
            <a:off x="153868" y="4751971"/>
            <a:ext cx="1837802" cy="3077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Specifications</a:t>
            </a:r>
            <a:r>
              <a:rPr lang="en-US" sz="1400" b="1">
                <a:solidFill>
                  <a:srgbClr val="1D77BB"/>
                </a:solidFill>
                <a:latin typeface="Arial"/>
                <a:ea typeface="Arial"/>
                <a:cs typeface="Arial"/>
                <a:sym typeface="Arial"/>
              </a:rPr>
              <a:t>:</a:t>
            </a:r>
            <a:endParaRPr sz="1400" b="1">
              <a:solidFill>
                <a:srgbClr val="1D77BB"/>
              </a:solidFill>
              <a:latin typeface="Arial"/>
              <a:ea typeface="Arial"/>
              <a:cs typeface="Arial"/>
              <a:sym typeface="Arial"/>
            </a:endParaRPr>
          </a:p>
        </p:txBody>
      </p:sp>
      <p:grpSp>
        <p:nvGrpSpPr>
          <p:cNvPr id="136" name="Google Shape;136;p3"/>
          <p:cNvGrpSpPr/>
          <p:nvPr/>
        </p:nvGrpSpPr>
        <p:grpSpPr>
          <a:xfrm>
            <a:off x="145830" y="3182811"/>
            <a:ext cx="5213864" cy="1568562"/>
            <a:chOff x="145830" y="3155103"/>
            <a:chExt cx="5213864" cy="1568562"/>
          </a:xfrm>
        </p:grpSpPr>
        <p:pic>
          <p:nvPicPr>
            <p:cNvPr id="137" name="Google Shape;137;p3"/>
            <p:cNvPicPr preferRelativeResize="0"/>
            <p:nvPr/>
          </p:nvPicPr>
          <p:blipFill rotWithShape="1">
            <a:blip r:embed="rId7">
              <a:alphaModFix/>
            </a:blip>
            <a:srcRect/>
            <a:stretch/>
          </p:blipFill>
          <p:spPr>
            <a:xfrm>
              <a:off x="3692336" y="3155103"/>
              <a:ext cx="1667358" cy="1296348"/>
            </a:xfrm>
            <a:prstGeom prst="rect">
              <a:avLst/>
            </a:prstGeom>
            <a:noFill/>
            <a:ln>
              <a:noFill/>
            </a:ln>
          </p:spPr>
        </p:pic>
        <p:pic>
          <p:nvPicPr>
            <p:cNvPr id="138" name="Google Shape;138;p3"/>
            <p:cNvPicPr preferRelativeResize="0"/>
            <p:nvPr/>
          </p:nvPicPr>
          <p:blipFill rotWithShape="1">
            <a:blip r:embed="rId8">
              <a:alphaModFix/>
            </a:blip>
            <a:srcRect/>
            <a:stretch/>
          </p:blipFill>
          <p:spPr>
            <a:xfrm>
              <a:off x="153868" y="3155103"/>
              <a:ext cx="1636696" cy="1294035"/>
            </a:xfrm>
            <a:prstGeom prst="rect">
              <a:avLst/>
            </a:prstGeom>
            <a:noFill/>
            <a:ln>
              <a:noFill/>
            </a:ln>
          </p:spPr>
        </p:pic>
        <p:pic>
          <p:nvPicPr>
            <p:cNvPr id="139" name="Google Shape;139;p3"/>
            <p:cNvPicPr preferRelativeResize="0"/>
            <p:nvPr/>
          </p:nvPicPr>
          <p:blipFill rotWithShape="1">
            <a:blip r:embed="rId9">
              <a:alphaModFix/>
            </a:blip>
            <a:srcRect/>
            <a:stretch/>
          </p:blipFill>
          <p:spPr>
            <a:xfrm>
              <a:off x="1930628" y="3155103"/>
              <a:ext cx="1619433" cy="1294035"/>
            </a:xfrm>
            <a:prstGeom prst="rect">
              <a:avLst/>
            </a:prstGeom>
            <a:noFill/>
            <a:ln>
              <a:noFill/>
            </a:ln>
          </p:spPr>
        </p:pic>
        <p:sp>
          <p:nvSpPr>
            <p:cNvPr id="140" name="Google Shape;140;p3"/>
            <p:cNvSpPr/>
            <p:nvPr/>
          </p:nvSpPr>
          <p:spPr>
            <a:xfrm>
              <a:off x="3684298" y="4444194"/>
              <a:ext cx="166957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0C0C0C"/>
                  </a:solidFill>
                  <a:latin typeface="Arial"/>
                  <a:ea typeface="Arial"/>
                  <a:cs typeface="Arial"/>
                  <a:sym typeface="Arial"/>
                </a:rPr>
                <a:t>6500K</a:t>
              </a:r>
              <a:endParaRPr sz="1200" b="1">
                <a:solidFill>
                  <a:srgbClr val="0C0C0C"/>
                </a:solidFill>
                <a:latin typeface="Arial"/>
                <a:ea typeface="Arial"/>
                <a:cs typeface="Arial"/>
                <a:sym typeface="Arial"/>
              </a:endParaRPr>
            </a:p>
          </p:txBody>
        </p:sp>
        <p:sp>
          <p:nvSpPr>
            <p:cNvPr id="141" name="Google Shape;141;p3"/>
            <p:cNvSpPr/>
            <p:nvPr/>
          </p:nvSpPr>
          <p:spPr>
            <a:xfrm>
              <a:off x="1932840" y="4439321"/>
              <a:ext cx="161722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0C0C0C"/>
                  </a:solidFill>
                  <a:latin typeface="Arial"/>
                  <a:ea typeface="Arial"/>
                  <a:cs typeface="Arial"/>
                  <a:sym typeface="Arial"/>
                </a:rPr>
                <a:t>5700K</a:t>
              </a:r>
              <a:endParaRPr sz="1200" b="1">
                <a:solidFill>
                  <a:srgbClr val="0C0C0C"/>
                </a:solidFill>
                <a:latin typeface="Arial"/>
                <a:ea typeface="Arial"/>
                <a:cs typeface="Arial"/>
                <a:sym typeface="Arial"/>
              </a:endParaRPr>
            </a:p>
          </p:txBody>
        </p:sp>
        <p:sp>
          <p:nvSpPr>
            <p:cNvPr id="142" name="Google Shape;142;p3"/>
            <p:cNvSpPr/>
            <p:nvPr/>
          </p:nvSpPr>
          <p:spPr>
            <a:xfrm>
              <a:off x="145830" y="4446666"/>
              <a:ext cx="165056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0C0C0C"/>
                  </a:solidFill>
                  <a:latin typeface="Arial"/>
                  <a:ea typeface="Arial"/>
                  <a:cs typeface="Arial"/>
                  <a:sym typeface="Arial"/>
                </a:rPr>
                <a:t>3000K</a:t>
              </a:r>
              <a:endParaRPr sz="1200" b="1">
                <a:solidFill>
                  <a:srgbClr val="0C0C0C"/>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grpSp>
        <p:nvGrpSpPr>
          <p:cNvPr id="148" name="Google Shape;148;p4"/>
          <p:cNvGrpSpPr/>
          <p:nvPr/>
        </p:nvGrpSpPr>
        <p:grpSpPr>
          <a:xfrm>
            <a:off x="153868" y="214930"/>
            <a:ext cx="8825246" cy="415155"/>
            <a:chOff x="153868" y="214930"/>
            <a:chExt cx="8825246" cy="415155"/>
          </a:xfrm>
        </p:grpSpPr>
        <p:sp>
          <p:nvSpPr>
            <p:cNvPr id="149" name="Google Shape;149;p4"/>
            <p:cNvSpPr txBox="1"/>
            <p:nvPr/>
          </p:nvSpPr>
          <p:spPr>
            <a:xfrm>
              <a:off x="153868" y="255238"/>
              <a:ext cx="88091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59BFF"/>
                </a:buClr>
                <a:buSzPts val="1800"/>
                <a:buFont typeface="Arial"/>
                <a:buNone/>
              </a:pPr>
              <a:r>
                <a:rPr lang="en-US" sz="1800" b="1">
                  <a:solidFill>
                    <a:srgbClr val="159BFF"/>
                  </a:solidFill>
                  <a:latin typeface="Arial"/>
                  <a:ea typeface="Arial"/>
                  <a:cs typeface="Arial"/>
                  <a:sym typeface="Arial"/>
                </a:rPr>
                <a:t>T-Bar LED Panel (Ambient Light Sensor)</a:t>
              </a:r>
              <a:endParaRPr sz="1800" b="1">
                <a:solidFill>
                  <a:srgbClr val="159BFF"/>
                </a:solidFill>
                <a:latin typeface="Arial"/>
                <a:ea typeface="Arial"/>
                <a:cs typeface="Arial"/>
                <a:sym typeface="Arial"/>
              </a:endParaRPr>
            </a:p>
          </p:txBody>
        </p:sp>
        <p:pic>
          <p:nvPicPr>
            <p:cNvPr id="150" name="Google Shape;150;p4"/>
            <p:cNvPicPr preferRelativeResize="0"/>
            <p:nvPr/>
          </p:nvPicPr>
          <p:blipFill rotWithShape="1">
            <a:blip r:embed="rId3">
              <a:alphaModFix/>
            </a:blip>
            <a:srcRect/>
            <a:stretch/>
          </p:blipFill>
          <p:spPr>
            <a:xfrm>
              <a:off x="7300158" y="214930"/>
              <a:ext cx="1678956" cy="413129"/>
            </a:xfrm>
            <a:prstGeom prst="rect">
              <a:avLst/>
            </a:prstGeom>
            <a:noFill/>
            <a:ln>
              <a:noFill/>
            </a:ln>
          </p:spPr>
        </p:pic>
        <p:cxnSp>
          <p:nvCxnSpPr>
            <p:cNvPr id="151" name="Google Shape;151;p4"/>
            <p:cNvCxnSpPr/>
            <p:nvPr/>
          </p:nvCxnSpPr>
          <p:spPr>
            <a:xfrm>
              <a:off x="153868" y="630085"/>
              <a:ext cx="8809170" cy="0"/>
            </a:xfrm>
            <a:prstGeom prst="straightConnector1">
              <a:avLst/>
            </a:prstGeom>
            <a:noFill/>
            <a:ln w="9525" cap="flat" cmpd="sng">
              <a:solidFill>
                <a:srgbClr val="FF0000"/>
              </a:solidFill>
              <a:prstDash val="solid"/>
              <a:round/>
              <a:headEnd type="none" w="sm" len="sm"/>
              <a:tailEnd type="none" w="sm" len="sm"/>
            </a:ln>
          </p:spPr>
        </p:cxnSp>
      </p:grpSp>
      <p:sp>
        <p:nvSpPr>
          <p:cNvPr id="152" name="Google Shape;152;p4"/>
          <p:cNvSpPr/>
          <p:nvPr/>
        </p:nvSpPr>
        <p:spPr>
          <a:xfrm>
            <a:off x="4217773" y="814236"/>
            <a:ext cx="4745265" cy="794064"/>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Product Description:</a:t>
            </a:r>
            <a:endParaRPr sz="1400" b="1" u="sng">
              <a:solidFill>
                <a:srgbClr val="1D77BB"/>
              </a:solidFill>
              <a:latin typeface="Arial"/>
              <a:ea typeface="Arial"/>
              <a:cs typeface="Arial"/>
              <a:sym typeface="Arial"/>
            </a:endParaRPr>
          </a:p>
          <a:p>
            <a:pPr marL="0" marR="0" lvl="0" indent="0" algn="just" rtl="0">
              <a:lnSpc>
                <a:spcPct val="120000"/>
              </a:lnSpc>
              <a:spcBef>
                <a:spcPts val="0"/>
              </a:spcBef>
              <a:spcAft>
                <a:spcPts val="0"/>
              </a:spcAft>
              <a:buNone/>
            </a:pPr>
            <a:r>
              <a:rPr lang="en-US" sz="1200">
                <a:solidFill>
                  <a:schemeClr val="dk1"/>
                </a:solidFill>
                <a:latin typeface="Arial"/>
                <a:ea typeface="Arial"/>
                <a:cs typeface="Arial"/>
                <a:sym typeface="Arial"/>
              </a:rPr>
              <a:t>The luminaire lights on 100% illumination or dims to maintain the preset illumination level against ambient light.</a:t>
            </a:r>
            <a:endParaRPr sz="1200">
              <a:solidFill>
                <a:schemeClr val="dk1"/>
              </a:solidFill>
              <a:latin typeface="Arial"/>
              <a:ea typeface="Arial"/>
              <a:cs typeface="Arial"/>
              <a:sym typeface="Arial"/>
            </a:endParaRPr>
          </a:p>
        </p:txBody>
      </p:sp>
      <p:grpSp>
        <p:nvGrpSpPr>
          <p:cNvPr id="153" name="Google Shape;153;p4"/>
          <p:cNvGrpSpPr/>
          <p:nvPr/>
        </p:nvGrpSpPr>
        <p:grpSpPr>
          <a:xfrm>
            <a:off x="300493" y="3269821"/>
            <a:ext cx="3255507" cy="632481"/>
            <a:chOff x="-1954905" y="2213460"/>
            <a:chExt cx="3255507" cy="632481"/>
          </a:xfrm>
        </p:grpSpPr>
        <p:pic>
          <p:nvPicPr>
            <p:cNvPr id="154" name="Google Shape;154;p4"/>
            <p:cNvPicPr preferRelativeResize="0"/>
            <p:nvPr/>
          </p:nvPicPr>
          <p:blipFill rotWithShape="1">
            <a:blip r:embed="rId4">
              <a:alphaModFix/>
            </a:blip>
            <a:srcRect/>
            <a:stretch/>
          </p:blipFill>
          <p:spPr>
            <a:xfrm>
              <a:off x="-1954905" y="2282643"/>
              <a:ext cx="1683634" cy="494459"/>
            </a:xfrm>
            <a:prstGeom prst="rect">
              <a:avLst/>
            </a:prstGeom>
            <a:noFill/>
            <a:ln>
              <a:noFill/>
            </a:ln>
          </p:spPr>
        </p:pic>
        <p:sp>
          <p:nvSpPr>
            <p:cNvPr id="155" name="Google Shape;155;p4"/>
            <p:cNvSpPr/>
            <p:nvPr/>
          </p:nvSpPr>
          <p:spPr>
            <a:xfrm>
              <a:off x="-271270" y="2213460"/>
              <a:ext cx="1571872" cy="632481"/>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200">
                  <a:solidFill>
                    <a:srgbClr val="0C0C0C"/>
                  </a:solidFill>
                  <a:latin typeface="Arial"/>
                  <a:ea typeface="Arial"/>
                  <a:cs typeface="Arial"/>
                  <a:sym typeface="Arial"/>
                </a:rPr>
                <a:t>Save at least </a:t>
              </a:r>
              <a:r>
                <a:rPr lang="en-US" sz="1500" b="1">
                  <a:solidFill>
                    <a:srgbClr val="C00000"/>
                  </a:solidFill>
                  <a:latin typeface="Arial"/>
                  <a:ea typeface="Arial"/>
                  <a:cs typeface="Arial"/>
                  <a:sym typeface="Arial"/>
                </a:rPr>
                <a:t>30%</a:t>
              </a:r>
              <a:endParaRPr/>
            </a:p>
            <a:p>
              <a:pPr marL="0" marR="0" lvl="0" indent="0" algn="l" rtl="0">
                <a:lnSpc>
                  <a:spcPct val="130000"/>
                </a:lnSpc>
                <a:spcBef>
                  <a:spcPts val="0"/>
                </a:spcBef>
                <a:spcAft>
                  <a:spcPts val="0"/>
                </a:spcAft>
                <a:buNone/>
              </a:pPr>
              <a:r>
                <a:rPr lang="en-US" sz="1200">
                  <a:solidFill>
                    <a:srgbClr val="0C0C0C"/>
                  </a:solidFill>
                  <a:latin typeface="Arial"/>
                  <a:ea typeface="Arial"/>
                  <a:cs typeface="Arial"/>
                  <a:sym typeface="Arial"/>
                </a:rPr>
                <a:t>of total energy</a:t>
              </a:r>
              <a:endParaRPr sz="1200">
                <a:solidFill>
                  <a:srgbClr val="0C0C0C"/>
                </a:solidFill>
                <a:latin typeface="Arial"/>
                <a:ea typeface="Arial"/>
                <a:cs typeface="Arial"/>
                <a:sym typeface="Arial"/>
              </a:endParaRPr>
            </a:p>
          </p:txBody>
        </p:sp>
      </p:grpSp>
      <p:sp>
        <p:nvSpPr>
          <p:cNvPr id="156" name="Google Shape;156;p4"/>
          <p:cNvSpPr/>
          <p:nvPr/>
        </p:nvSpPr>
        <p:spPr>
          <a:xfrm>
            <a:off x="153868" y="4152151"/>
            <a:ext cx="1890940" cy="3077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Specifications</a:t>
            </a:r>
            <a:r>
              <a:rPr lang="en-US" sz="1400" b="1">
                <a:solidFill>
                  <a:srgbClr val="1D77BB"/>
                </a:solidFill>
                <a:latin typeface="Arial"/>
                <a:ea typeface="Arial"/>
                <a:cs typeface="Arial"/>
                <a:sym typeface="Arial"/>
              </a:rPr>
              <a:t>:</a:t>
            </a:r>
            <a:endParaRPr sz="1400" b="1">
              <a:solidFill>
                <a:srgbClr val="1D77BB"/>
              </a:solidFill>
              <a:latin typeface="Arial"/>
              <a:ea typeface="Arial"/>
              <a:cs typeface="Arial"/>
              <a:sym typeface="Arial"/>
            </a:endParaRPr>
          </a:p>
        </p:txBody>
      </p:sp>
      <p:grpSp>
        <p:nvGrpSpPr>
          <p:cNvPr id="157" name="Google Shape;157;p4"/>
          <p:cNvGrpSpPr/>
          <p:nvPr/>
        </p:nvGrpSpPr>
        <p:grpSpPr>
          <a:xfrm>
            <a:off x="172994" y="5987157"/>
            <a:ext cx="5241537" cy="737256"/>
            <a:chOff x="172994" y="5987157"/>
            <a:chExt cx="5241537" cy="737256"/>
          </a:xfrm>
        </p:grpSpPr>
        <p:pic>
          <p:nvPicPr>
            <p:cNvPr id="158" name="Google Shape;158;p4"/>
            <p:cNvPicPr preferRelativeResize="0"/>
            <p:nvPr/>
          </p:nvPicPr>
          <p:blipFill rotWithShape="1">
            <a:blip r:embed="rId5">
              <a:alphaModFix/>
            </a:blip>
            <a:srcRect/>
            <a:stretch/>
          </p:blipFill>
          <p:spPr>
            <a:xfrm>
              <a:off x="3304262" y="5987157"/>
              <a:ext cx="592192" cy="734318"/>
            </a:xfrm>
            <a:prstGeom prst="rect">
              <a:avLst/>
            </a:prstGeom>
            <a:noFill/>
            <a:ln>
              <a:noFill/>
            </a:ln>
          </p:spPr>
        </p:pic>
        <p:grpSp>
          <p:nvGrpSpPr>
            <p:cNvPr id="159" name="Google Shape;159;p4"/>
            <p:cNvGrpSpPr/>
            <p:nvPr/>
          </p:nvGrpSpPr>
          <p:grpSpPr>
            <a:xfrm>
              <a:off x="172994" y="6008075"/>
              <a:ext cx="5241537" cy="716338"/>
              <a:chOff x="172994" y="6008075"/>
              <a:chExt cx="5241537" cy="716338"/>
            </a:xfrm>
          </p:grpSpPr>
          <p:pic>
            <p:nvPicPr>
              <p:cNvPr id="160" name="Google Shape;160;p4"/>
              <p:cNvPicPr preferRelativeResize="0"/>
              <p:nvPr/>
            </p:nvPicPr>
            <p:blipFill rotWithShape="1">
              <a:blip r:embed="rId6">
                <a:alphaModFix/>
              </a:blip>
              <a:srcRect/>
              <a:stretch/>
            </p:blipFill>
            <p:spPr>
              <a:xfrm>
                <a:off x="1685750" y="6008075"/>
                <a:ext cx="751112" cy="716338"/>
              </a:xfrm>
              <a:prstGeom prst="rect">
                <a:avLst/>
              </a:prstGeom>
              <a:noFill/>
              <a:ln>
                <a:noFill/>
              </a:ln>
            </p:spPr>
          </p:pic>
          <p:pic>
            <p:nvPicPr>
              <p:cNvPr id="161" name="Google Shape;161;p4"/>
              <p:cNvPicPr preferRelativeResize="0"/>
              <p:nvPr/>
            </p:nvPicPr>
            <p:blipFill rotWithShape="1">
              <a:blip r:embed="rId7">
                <a:alphaModFix/>
              </a:blip>
              <a:srcRect/>
              <a:stretch/>
            </p:blipFill>
            <p:spPr>
              <a:xfrm>
                <a:off x="2492358" y="6021150"/>
                <a:ext cx="675016" cy="690185"/>
              </a:xfrm>
              <a:prstGeom prst="rect">
                <a:avLst/>
              </a:prstGeom>
              <a:noFill/>
              <a:ln>
                <a:noFill/>
              </a:ln>
            </p:spPr>
          </p:pic>
          <p:pic>
            <p:nvPicPr>
              <p:cNvPr id="162" name="Google Shape;162;p4"/>
              <p:cNvPicPr preferRelativeResize="0"/>
              <p:nvPr/>
            </p:nvPicPr>
            <p:blipFill rotWithShape="1">
              <a:blip r:embed="rId8">
                <a:alphaModFix/>
              </a:blip>
              <a:srcRect/>
              <a:stretch/>
            </p:blipFill>
            <p:spPr>
              <a:xfrm>
                <a:off x="940302" y="6008075"/>
                <a:ext cx="683620" cy="716337"/>
              </a:xfrm>
              <a:prstGeom prst="rect">
                <a:avLst/>
              </a:prstGeom>
              <a:noFill/>
              <a:ln>
                <a:noFill/>
              </a:ln>
            </p:spPr>
          </p:pic>
          <p:pic>
            <p:nvPicPr>
              <p:cNvPr id="163" name="Google Shape;163;p4"/>
              <p:cNvPicPr preferRelativeResize="0"/>
              <p:nvPr/>
            </p:nvPicPr>
            <p:blipFill rotWithShape="1">
              <a:blip r:embed="rId9">
                <a:alphaModFix/>
              </a:blip>
              <a:srcRect/>
              <a:stretch/>
            </p:blipFill>
            <p:spPr>
              <a:xfrm>
                <a:off x="172994" y="6023654"/>
                <a:ext cx="685207" cy="700758"/>
              </a:xfrm>
              <a:prstGeom prst="rect">
                <a:avLst/>
              </a:prstGeom>
              <a:noFill/>
              <a:ln>
                <a:noFill/>
              </a:ln>
            </p:spPr>
          </p:pic>
          <p:pic>
            <p:nvPicPr>
              <p:cNvPr id="164" name="Google Shape;164;p4"/>
              <p:cNvPicPr preferRelativeResize="0"/>
              <p:nvPr/>
            </p:nvPicPr>
            <p:blipFill rotWithShape="1">
              <a:blip r:embed="rId10">
                <a:alphaModFix/>
              </a:blip>
              <a:srcRect/>
              <a:stretch/>
            </p:blipFill>
            <p:spPr>
              <a:xfrm>
                <a:off x="4737149" y="6043699"/>
                <a:ext cx="677382" cy="667636"/>
              </a:xfrm>
              <a:prstGeom prst="rect">
                <a:avLst/>
              </a:prstGeom>
              <a:noFill/>
              <a:ln>
                <a:noFill/>
              </a:ln>
            </p:spPr>
          </p:pic>
          <p:pic>
            <p:nvPicPr>
              <p:cNvPr id="165" name="Google Shape;165;p4"/>
              <p:cNvPicPr preferRelativeResize="0"/>
              <p:nvPr/>
            </p:nvPicPr>
            <p:blipFill rotWithShape="1">
              <a:blip r:embed="rId11">
                <a:alphaModFix/>
              </a:blip>
              <a:srcRect/>
              <a:stretch/>
            </p:blipFill>
            <p:spPr>
              <a:xfrm>
                <a:off x="4013979" y="6082225"/>
                <a:ext cx="673351" cy="593612"/>
              </a:xfrm>
              <a:prstGeom prst="rect">
                <a:avLst/>
              </a:prstGeom>
              <a:noFill/>
              <a:ln>
                <a:noFill/>
              </a:ln>
            </p:spPr>
          </p:pic>
        </p:grpSp>
      </p:grpSp>
      <p:graphicFrame>
        <p:nvGraphicFramePr>
          <p:cNvPr id="166" name="Google Shape;166;p4"/>
          <p:cNvGraphicFramePr/>
          <p:nvPr/>
        </p:nvGraphicFramePr>
        <p:xfrm>
          <a:off x="172994" y="4489626"/>
          <a:ext cx="8806125" cy="1293118"/>
        </p:xfrm>
        <a:graphic>
          <a:graphicData uri="http://schemas.openxmlformats.org/drawingml/2006/table">
            <a:tbl>
              <a:tblPr firstRow="1" bandRow="1">
                <a:noFill/>
                <a:tableStyleId>{D492E988-F3D9-4F2E-BB77-899116F6EDBA}</a:tableStyleId>
              </a:tblPr>
              <a:tblGrid>
                <a:gridCol w="395425">
                  <a:extLst>
                    <a:ext uri="{9D8B030D-6E8A-4147-A177-3AD203B41FA5}">
                      <a16:colId xmlns:a16="http://schemas.microsoft.com/office/drawing/2014/main" xmlns="" val="20000"/>
                    </a:ext>
                  </a:extLst>
                </a:gridCol>
                <a:gridCol w="1136825">
                  <a:extLst>
                    <a:ext uri="{9D8B030D-6E8A-4147-A177-3AD203B41FA5}">
                      <a16:colId xmlns:a16="http://schemas.microsoft.com/office/drawing/2014/main" xmlns="" val="20001"/>
                    </a:ext>
                  </a:extLst>
                </a:gridCol>
                <a:gridCol w="675500">
                  <a:extLst>
                    <a:ext uri="{9D8B030D-6E8A-4147-A177-3AD203B41FA5}">
                      <a16:colId xmlns:a16="http://schemas.microsoft.com/office/drawing/2014/main" xmlns="" val="20002"/>
                    </a:ext>
                  </a:extLst>
                </a:gridCol>
                <a:gridCol w="716700">
                  <a:extLst>
                    <a:ext uri="{9D8B030D-6E8A-4147-A177-3AD203B41FA5}">
                      <a16:colId xmlns:a16="http://schemas.microsoft.com/office/drawing/2014/main" xmlns="" val="20003"/>
                    </a:ext>
                  </a:extLst>
                </a:gridCol>
                <a:gridCol w="757875">
                  <a:extLst>
                    <a:ext uri="{9D8B030D-6E8A-4147-A177-3AD203B41FA5}">
                      <a16:colId xmlns:a16="http://schemas.microsoft.com/office/drawing/2014/main" xmlns="" val="20004"/>
                    </a:ext>
                  </a:extLst>
                </a:gridCol>
                <a:gridCol w="585800">
                  <a:extLst>
                    <a:ext uri="{9D8B030D-6E8A-4147-A177-3AD203B41FA5}">
                      <a16:colId xmlns:a16="http://schemas.microsoft.com/office/drawing/2014/main" xmlns="" val="20005"/>
                    </a:ext>
                  </a:extLst>
                </a:gridCol>
                <a:gridCol w="765200">
                  <a:extLst>
                    <a:ext uri="{9D8B030D-6E8A-4147-A177-3AD203B41FA5}">
                      <a16:colId xmlns:a16="http://schemas.microsoft.com/office/drawing/2014/main" xmlns="" val="20006"/>
                    </a:ext>
                  </a:extLst>
                </a:gridCol>
                <a:gridCol w="724925">
                  <a:extLst>
                    <a:ext uri="{9D8B030D-6E8A-4147-A177-3AD203B41FA5}">
                      <a16:colId xmlns:a16="http://schemas.microsoft.com/office/drawing/2014/main" xmlns="" val="20007"/>
                    </a:ext>
                  </a:extLst>
                </a:gridCol>
                <a:gridCol w="667275">
                  <a:extLst>
                    <a:ext uri="{9D8B030D-6E8A-4147-A177-3AD203B41FA5}">
                      <a16:colId xmlns:a16="http://schemas.microsoft.com/office/drawing/2014/main" xmlns="" val="20008"/>
                    </a:ext>
                  </a:extLst>
                </a:gridCol>
                <a:gridCol w="799075">
                  <a:extLst>
                    <a:ext uri="{9D8B030D-6E8A-4147-A177-3AD203B41FA5}">
                      <a16:colId xmlns:a16="http://schemas.microsoft.com/office/drawing/2014/main" xmlns="" val="20009"/>
                    </a:ext>
                  </a:extLst>
                </a:gridCol>
                <a:gridCol w="775125">
                  <a:extLst>
                    <a:ext uri="{9D8B030D-6E8A-4147-A177-3AD203B41FA5}">
                      <a16:colId xmlns:a16="http://schemas.microsoft.com/office/drawing/2014/main" xmlns="" val="20010"/>
                    </a:ext>
                  </a:extLst>
                </a:gridCol>
                <a:gridCol w="806400">
                  <a:extLst>
                    <a:ext uri="{9D8B030D-6E8A-4147-A177-3AD203B41FA5}">
                      <a16:colId xmlns:a16="http://schemas.microsoft.com/office/drawing/2014/main" xmlns="" val="20011"/>
                    </a:ext>
                  </a:extLst>
                </a:gridCol>
              </a:tblGrid>
              <a:tr h="405525">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No.</a:t>
                      </a:r>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Size</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u="none" strike="noStrike" cap="none">
                          <a:solidFill>
                            <a:srgbClr val="008000"/>
                          </a:solidFill>
                          <a:latin typeface="Arial"/>
                          <a:ea typeface="Arial"/>
                          <a:cs typeface="Arial"/>
                          <a:sym typeface="Arial"/>
                        </a:rPr>
                        <a:t>Wattage</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Voltage</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Frequency</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PF</a:t>
                      </a:r>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Lumen</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Luminous Efficacy</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CRI</a:t>
                      </a:r>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CCT</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Lifetime</a:t>
                      </a:r>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Dimmable</a:t>
                      </a:r>
                      <a:endParaRPr/>
                    </a:p>
                  </a:txBody>
                  <a:tcPr marL="91450" marR="91450" marT="45725" marB="45725" anchor="ctr"/>
                </a:tc>
                <a:extLst>
                  <a:ext uri="{0D108BD9-81ED-4DB2-BD59-A6C34878D82A}">
                    <a16:rowId xmlns:a16="http://schemas.microsoft.com/office/drawing/2014/main" xmlns="" val="10000"/>
                  </a:ext>
                </a:extLst>
              </a:tr>
              <a:tr h="441850">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1</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L600×W600mm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50W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5500lm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110lm/W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5700K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Yes</a:t>
                      </a:r>
                      <a:endParaRPr/>
                    </a:p>
                  </a:txBody>
                  <a:tcPr marL="91450" marR="91450" marT="45725" marB="45725" anchor="ctr"/>
                </a:tc>
                <a:extLst>
                  <a:ext uri="{0D108BD9-81ED-4DB2-BD59-A6C34878D82A}">
                    <a16:rowId xmlns:a16="http://schemas.microsoft.com/office/drawing/2014/main" xmlns="" val="10001"/>
                  </a:ext>
                </a:extLst>
              </a:tr>
              <a:tr h="444350">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L1200×W300mm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50W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5500lm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110lm/W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5700K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Yes</a:t>
                      </a:r>
                      <a:endParaRPr/>
                    </a:p>
                  </a:txBody>
                  <a:tcPr marL="91450" marR="91450" marT="45725" marB="45725" anchor="ctr"/>
                </a:tc>
                <a:extLst>
                  <a:ext uri="{0D108BD9-81ED-4DB2-BD59-A6C34878D82A}">
                    <a16:rowId xmlns:a16="http://schemas.microsoft.com/office/drawing/2014/main" xmlns="" val="10002"/>
                  </a:ext>
                </a:extLst>
              </a:tr>
            </a:tbl>
          </a:graphicData>
        </a:graphic>
      </p:graphicFrame>
      <p:pic>
        <p:nvPicPr>
          <p:cNvPr id="167" name="Google Shape;167;p4"/>
          <p:cNvPicPr preferRelativeResize="0"/>
          <p:nvPr/>
        </p:nvPicPr>
        <p:blipFill rotWithShape="1">
          <a:blip r:embed="rId12">
            <a:alphaModFix/>
          </a:blip>
          <a:srcRect/>
          <a:stretch/>
        </p:blipFill>
        <p:spPr>
          <a:xfrm>
            <a:off x="4348962" y="1696065"/>
            <a:ext cx="4614076" cy="1852622"/>
          </a:xfrm>
          <a:prstGeom prst="rect">
            <a:avLst/>
          </a:prstGeom>
          <a:noFill/>
          <a:ln>
            <a:noFill/>
          </a:ln>
        </p:spPr>
      </p:pic>
      <p:grpSp>
        <p:nvGrpSpPr>
          <p:cNvPr id="168" name="Google Shape;168;p4"/>
          <p:cNvGrpSpPr/>
          <p:nvPr/>
        </p:nvGrpSpPr>
        <p:grpSpPr>
          <a:xfrm>
            <a:off x="300493" y="703418"/>
            <a:ext cx="3774010" cy="2369436"/>
            <a:chOff x="300493" y="703418"/>
            <a:chExt cx="3774010" cy="2369436"/>
          </a:xfrm>
        </p:grpSpPr>
        <p:pic>
          <p:nvPicPr>
            <p:cNvPr id="169" name="Google Shape;169;p4"/>
            <p:cNvPicPr preferRelativeResize="0"/>
            <p:nvPr/>
          </p:nvPicPr>
          <p:blipFill rotWithShape="1">
            <a:blip r:embed="rId13">
              <a:alphaModFix/>
            </a:blip>
            <a:srcRect/>
            <a:stretch/>
          </p:blipFill>
          <p:spPr>
            <a:xfrm>
              <a:off x="2015618" y="703418"/>
              <a:ext cx="2058885" cy="2369436"/>
            </a:xfrm>
            <a:prstGeom prst="rect">
              <a:avLst/>
            </a:prstGeom>
            <a:noFill/>
            <a:ln>
              <a:noFill/>
            </a:ln>
          </p:spPr>
        </p:pic>
        <p:pic>
          <p:nvPicPr>
            <p:cNvPr id="170" name="Google Shape;170;p4"/>
            <p:cNvPicPr preferRelativeResize="0"/>
            <p:nvPr/>
          </p:nvPicPr>
          <p:blipFill rotWithShape="1">
            <a:blip r:embed="rId14">
              <a:alphaModFix/>
            </a:blip>
            <a:srcRect/>
            <a:stretch/>
          </p:blipFill>
          <p:spPr>
            <a:xfrm rot="-5400000">
              <a:off x="561996" y="730289"/>
              <a:ext cx="704273" cy="1227279"/>
            </a:xfrm>
            <a:prstGeom prst="rect">
              <a:avLst/>
            </a:prstGeom>
            <a:noFill/>
            <a:ln>
              <a:noFill/>
            </a:ln>
          </p:spPr>
        </p:pic>
        <p:sp>
          <p:nvSpPr>
            <p:cNvPr id="171" name="Google Shape;171;p4"/>
            <p:cNvSpPr/>
            <p:nvPr/>
          </p:nvSpPr>
          <p:spPr>
            <a:xfrm>
              <a:off x="300493" y="1703470"/>
              <a:ext cx="122728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0C0C0C"/>
                  </a:solidFill>
                  <a:latin typeface="Arial"/>
                  <a:ea typeface="Arial"/>
                  <a:cs typeface="Arial"/>
                  <a:sym typeface="Arial"/>
                </a:rPr>
                <a:t>Sensor</a:t>
              </a:r>
              <a:endParaRPr/>
            </a:p>
          </p:txBody>
        </p:sp>
        <p:sp>
          <p:nvSpPr>
            <p:cNvPr id="172" name="Google Shape;172;p4"/>
            <p:cNvSpPr/>
            <p:nvPr/>
          </p:nvSpPr>
          <p:spPr>
            <a:xfrm>
              <a:off x="300493" y="991791"/>
              <a:ext cx="1227280" cy="704274"/>
            </a:xfrm>
            <a:prstGeom prst="wedgeRectCallout">
              <a:avLst>
                <a:gd name="adj1" fmla="val 105358"/>
                <a:gd name="adj2" fmla="val 82385"/>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173" name="Google Shape;173;p4"/>
            <p:cNvSpPr/>
            <p:nvPr/>
          </p:nvSpPr>
          <p:spPr>
            <a:xfrm>
              <a:off x="2175722" y="1888136"/>
              <a:ext cx="316636" cy="302388"/>
            </a:xfrm>
            <a:prstGeom prst="ellipse">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79" name="Google Shape;179;p5"/>
          <p:cNvPicPr preferRelativeResize="0"/>
          <p:nvPr/>
        </p:nvPicPr>
        <p:blipFill rotWithShape="1">
          <a:blip r:embed="rId3">
            <a:alphaModFix/>
          </a:blip>
          <a:srcRect/>
          <a:stretch/>
        </p:blipFill>
        <p:spPr>
          <a:xfrm>
            <a:off x="153868" y="819752"/>
            <a:ext cx="2226867" cy="1281499"/>
          </a:xfrm>
          <a:prstGeom prst="rect">
            <a:avLst/>
          </a:prstGeom>
          <a:noFill/>
          <a:ln>
            <a:noFill/>
          </a:ln>
        </p:spPr>
      </p:pic>
      <p:pic>
        <p:nvPicPr>
          <p:cNvPr id="180" name="Google Shape;180;p5"/>
          <p:cNvPicPr preferRelativeResize="0"/>
          <p:nvPr/>
        </p:nvPicPr>
        <p:blipFill rotWithShape="1">
          <a:blip r:embed="rId4">
            <a:alphaModFix/>
          </a:blip>
          <a:srcRect/>
          <a:stretch/>
        </p:blipFill>
        <p:spPr>
          <a:xfrm>
            <a:off x="2400246" y="819752"/>
            <a:ext cx="2639887" cy="1281499"/>
          </a:xfrm>
          <a:prstGeom prst="rect">
            <a:avLst/>
          </a:prstGeom>
          <a:noFill/>
          <a:ln>
            <a:noFill/>
          </a:ln>
        </p:spPr>
      </p:pic>
      <p:grpSp>
        <p:nvGrpSpPr>
          <p:cNvPr id="181" name="Google Shape;181;p5"/>
          <p:cNvGrpSpPr/>
          <p:nvPr/>
        </p:nvGrpSpPr>
        <p:grpSpPr>
          <a:xfrm>
            <a:off x="153868" y="214930"/>
            <a:ext cx="8825246" cy="415155"/>
            <a:chOff x="153868" y="214930"/>
            <a:chExt cx="8825246" cy="415155"/>
          </a:xfrm>
        </p:grpSpPr>
        <p:sp>
          <p:nvSpPr>
            <p:cNvPr id="182" name="Google Shape;182;p5"/>
            <p:cNvSpPr txBox="1"/>
            <p:nvPr/>
          </p:nvSpPr>
          <p:spPr>
            <a:xfrm>
              <a:off x="153868" y="255238"/>
              <a:ext cx="88091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59BFF"/>
                  </a:solidFill>
                  <a:latin typeface="Arial"/>
                  <a:ea typeface="Arial"/>
                  <a:cs typeface="Arial"/>
                  <a:sym typeface="Arial"/>
                </a:rPr>
                <a:t>M-Bar LED Panel</a:t>
              </a:r>
              <a:endParaRPr sz="1800" b="1">
                <a:solidFill>
                  <a:srgbClr val="159BFF"/>
                </a:solidFill>
                <a:latin typeface="Arial"/>
                <a:ea typeface="Arial"/>
                <a:cs typeface="Arial"/>
                <a:sym typeface="Arial"/>
              </a:endParaRPr>
            </a:p>
          </p:txBody>
        </p:sp>
        <p:pic>
          <p:nvPicPr>
            <p:cNvPr id="183" name="Google Shape;183;p5"/>
            <p:cNvPicPr preferRelativeResize="0"/>
            <p:nvPr/>
          </p:nvPicPr>
          <p:blipFill rotWithShape="1">
            <a:blip r:embed="rId5">
              <a:alphaModFix/>
            </a:blip>
            <a:srcRect/>
            <a:stretch/>
          </p:blipFill>
          <p:spPr>
            <a:xfrm>
              <a:off x="7300158" y="214930"/>
              <a:ext cx="1678956" cy="413129"/>
            </a:xfrm>
            <a:prstGeom prst="rect">
              <a:avLst/>
            </a:prstGeom>
            <a:noFill/>
            <a:ln>
              <a:noFill/>
            </a:ln>
          </p:spPr>
        </p:pic>
        <p:cxnSp>
          <p:nvCxnSpPr>
            <p:cNvPr id="184" name="Google Shape;184;p5"/>
            <p:cNvCxnSpPr/>
            <p:nvPr/>
          </p:nvCxnSpPr>
          <p:spPr>
            <a:xfrm>
              <a:off x="153868" y="630085"/>
              <a:ext cx="8809170" cy="0"/>
            </a:xfrm>
            <a:prstGeom prst="straightConnector1">
              <a:avLst/>
            </a:prstGeom>
            <a:noFill/>
            <a:ln w="9525" cap="flat" cmpd="sng">
              <a:solidFill>
                <a:srgbClr val="FF0000"/>
              </a:solidFill>
              <a:prstDash val="solid"/>
              <a:round/>
              <a:headEnd type="none" w="sm" len="sm"/>
              <a:tailEnd type="none" w="sm" len="sm"/>
            </a:ln>
          </p:spPr>
        </p:cxnSp>
      </p:grpSp>
      <p:sp>
        <p:nvSpPr>
          <p:cNvPr id="185" name="Google Shape;185;p5"/>
          <p:cNvSpPr/>
          <p:nvPr/>
        </p:nvSpPr>
        <p:spPr>
          <a:xfrm>
            <a:off x="5140017" y="814236"/>
            <a:ext cx="3823021" cy="1015663"/>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Product Description</a:t>
            </a:r>
            <a:endParaRPr/>
          </a:p>
          <a:p>
            <a:pPr marL="0" marR="0" lvl="0" indent="0" algn="just" rtl="0">
              <a:lnSpc>
                <a:spcPct val="120000"/>
              </a:lnSpc>
              <a:spcBef>
                <a:spcPts val="0"/>
              </a:spcBef>
              <a:spcAft>
                <a:spcPts val="0"/>
              </a:spcAft>
              <a:buNone/>
            </a:pPr>
            <a:r>
              <a:rPr lang="en-US" sz="1200">
                <a:solidFill>
                  <a:schemeClr val="dk1"/>
                </a:solidFill>
                <a:latin typeface="Arial"/>
                <a:ea typeface="Arial"/>
                <a:cs typeface="Arial"/>
                <a:sym typeface="Arial"/>
              </a:rPr>
              <a:t>Rang Dong’s LED Panel light is equipped with Samsung 4014 luminous source, providing excellent lumen output, long-lasting stability and splendid sight.</a:t>
            </a:r>
            <a:endParaRPr sz="1200">
              <a:solidFill>
                <a:schemeClr val="dk1"/>
              </a:solidFill>
              <a:latin typeface="Arial"/>
              <a:ea typeface="Arial"/>
              <a:cs typeface="Arial"/>
              <a:sym typeface="Arial"/>
            </a:endParaRPr>
          </a:p>
        </p:txBody>
      </p:sp>
      <p:graphicFrame>
        <p:nvGraphicFramePr>
          <p:cNvPr id="186" name="Google Shape;186;p5"/>
          <p:cNvGraphicFramePr/>
          <p:nvPr/>
        </p:nvGraphicFramePr>
        <p:xfrm>
          <a:off x="153869" y="3248463"/>
          <a:ext cx="8825200" cy="2632568"/>
        </p:xfrm>
        <a:graphic>
          <a:graphicData uri="http://schemas.openxmlformats.org/drawingml/2006/table">
            <a:tbl>
              <a:tblPr firstRow="1" bandRow="1">
                <a:noFill/>
                <a:tableStyleId>{D492E988-F3D9-4F2E-BB77-899116F6EDBA}</a:tableStyleId>
              </a:tblPr>
              <a:tblGrid>
                <a:gridCol w="447500">
                  <a:extLst>
                    <a:ext uri="{9D8B030D-6E8A-4147-A177-3AD203B41FA5}">
                      <a16:colId xmlns:a16="http://schemas.microsoft.com/office/drawing/2014/main" xmlns="" val="20000"/>
                    </a:ext>
                  </a:extLst>
                </a:gridCol>
                <a:gridCol w="1194475">
                  <a:extLst>
                    <a:ext uri="{9D8B030D-6E8A-4147-A177-3AD203B41FA5}">
                      <a16:colId xmlns:a16="http://schemas.microsoft.com/office/drawing/2014/main" xmlns="" val="20001"/>
                    </a:ext>
                  </a:extLst>
                </a:gridCol>
                <a:gridCol w="774350">
                  <a:extLst>
                    <a:ext uri="{9D8B030D-6E8A-4147-A177-3AD203B41FA5}">
                      <a16:colId xmlns:a16="http://schemas.microsoft.com/office/drawing/2014/main" xmlns="" val="20002"/>
                    </a:ext>
                  </a:extLst>
                </a:gridCol>
                <a:gridCol w="733175">
                  <a:extLst>
                    <a:ext uri="{9D8B030D-6E8A-4147-A177-3AD203B41FA5}">
                      <a16:colId xmlns:a16="http://schemas.microsoft.com/office/drawing/2014/main" xmlns="" val="20003"/>
                    </a:ext>
                  </a:extLst>
                </a:gridCol>
                <a:gridCol w="766125">
                  <a:extLst>
                    <a:ext uri="{9D8B030D-6E8A-4147-A177-3AD203B41FA5}">
                      <a16:colId xmlns:a16="http://schemas.microsoft.com/office/drawing/2014/main" xmlns="" val="20004"/>
                    </a:ext>
                  </a:extLst>
                </a:gridCol>
                <a:gridCol w="790825">
                  <a:extLst>
                    <a:ext uri="{9D8B030D-6E8A-4147-A177-3AD203B41FA5}">
                      <a16:colId xmlns:a16="http://schemas.microsoft.com/office/drawing/2014/main" xmlns="" val="20005"/>
                    </a:ext>
                  </a:extLst>
                </a:gridCol>
                <a:gridCol w="790825">
                  <a:extLst>
                    <a:ext uri="{9D8B030D-6E8A-4147-A177-3AD203B41FA5}">
                      <a16:colId xmlns:a16="http://schemas.microsoft.com/office/drawing/2014/main" xmlns="" val="20006"/>
                    </a:ext>
                  </a:extLst>
                </a:gridCol>
                <a:gridCol w="873200">
                  <a:extLst>
                    <a:ext uri="{9D8B030D-6E8A-4147-A177-3AD203B41FA5}">
                      <a16:colId xmlns:a16="http://schemas.microsoft.com/office/drawing/2014/main" xmlns="" val="20007"/>
                    </a:ext>
                  </a:extLst>
                </a:gridCol>
                <a:gridCol w="790825">
                  <a:extLst>
                    <a:ext uri="{9D8B030D-6E8A-4147-A177-3AD203B41FA5}">
                      <a16:colId xmlns:a16="http://schemas.microsoft.com/office/drawing/2014/main" xmlns="" val="20008"/>
                    </a:ext>
                  </a:extLst>
                </a:gridCol>
                <a:gridCol w="823775">
                  <a:extLst>
                    <a:ext uri="{9D8B030D-6E8A-4147-A177-3AD203B41FA5}">
                      <a16:colId xmlns:a16="http://schemas.microsoft.com/office/drawing/2014/main" xmlns="" val="20009"/>
                    </a:ext>
                  </a:extLst>
                </a:gridCol>
                <a:gridCol w="840125">
                  <a:extLst>
                    <a:ext uri="{9D8B030D-6E8A-4147-A177-3AD203B41FA5}">
                      <a16:colId xmlns:a16="http://schemas.microsoft.com/office/drawing/2014/main" xmlns="" val="20010"/>
                    </a:ext>
                  </a:extLst>
                </a:gridCol>
              </a:tblGrid>
              <a:tr h="400900">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No.</a:t>
                      </a:r>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Size</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u="none" strike="noStrike" cap="none">
                          <a:solidFill>
                            <a:srgbClr val="008000"/>
                          </a:solidFill>
                          <a:latin typeface="Arial"/>
                          <a:ea typeface="Arial"/>
                          <a:cs typeface="Arial"/>
                          <a:sym typeface="Arial"/>
                        </a:rPr>
                        <a:t>Wattage</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Voltage</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Frequency</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PF</a:t>
                      </a:r>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Lumen</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Luminous Efficacy</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CRI</a:t>
                      </a:r>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CCT</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Lifetime</a:t>
                      </a:r>
                      <a:endParaRPr/>
                    </a:p>
                  </a:txBody>
                  <a:tcPr marL="91450" marR="91450" marT="45725" marB="45725" anchor="ctr"/>
                </a:tc>
                <a:extLst>
                  <a:ext uri="{0D108BD9-81ED-4DB2-BD59-A6C34878D82A}">
                    <a16:rowId xmlns:a16="http://schemas.microsoft.com/office/drawing/2014/main" xmlns="" val="10000"/>
                  </a:ext>
                </a:extLst>
              </a:tr>
              <a:tr h="251850">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1</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L320xW320mm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15W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1200lm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80lm/W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5700K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1"/>
                  </a:ext>
                </a:extLst>
              </a:tr>
              <a:tr h="238900">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L640×W320mm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25W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2250lm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5700K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2"/>
                  </a:ext>
                </a:extLst>
              </a:tr>
              <a:tr h="242200">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3</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L640xW180mm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25W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2250lm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5700K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3"/>
                  </a:ext>
                </a:extLst>
              </a:tr>
              <a:tr h="245500">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4</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L950xW180mm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2700lm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5700K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4"/>
                  </a:ext>
                </a:extLst>
              </a:tr>
              <a:tr h="238900">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L750xW320mm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2700lm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5700K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5"/>
                  </a:ext>
                </a:extLst>
              </a:tr>
              <a:tr h="250425">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6</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L1280xW180mm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40W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4400lm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110lm/W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5700K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6"/>
                  </a:ext>
                </a:extLst>
              </a:tr>
              <a:tr h="255375">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7</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L520xW520mm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40W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4400lm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110lm/W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5700K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7"/>
                  </a:ext>
                </a:extLst>
              </a:tr>
              <a:tr h="255375">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8</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L640×W640mm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50W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5500lm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110lm/W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5700K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8"/>
                  </a:ext>
                </a:extLst>
              </a:tr>
              <a:tr h="247125">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9</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L1280×W320mm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50W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5500lm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110lm/W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5700K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9"/>
                  </a:ext>
                </a:extLst>
              </a:tr>
            </a:tbl>
          </a:graphicData>
        </a:graphic>
      </p:graphicFrame>
      <p:sp>
        <p:nvSpPr>
          <p:cNvPr id="187" name="Google Shape;187;p5"/>
          <p:cNvSpPr/>
          <p:nvPr/>
        </p:nvSpPr>
        <p:spPr>
          <a:xfrm>
            <a:off x="153868" y="2916469"/>
            <a:ext cx="1890940" cy="3077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Specifications</a:t>
            </a:r>
            <a:r>
              <a:rPr lang="en-US" sz="1400" b="1">
                <a:solidFill>
                  <a:srgbClr val="1D77BB"/>
                </a:solidFill>
                <a:latin typeface="Arial"/>
                <a:ea typeface="Arial"/>
                <a:cs typeface="Arial"/>
                <a:sym typeface="Arial"/>
              </a:rPr>
              <a:t>:</a:t>
            </a:r>
            <a:endParaRPr sz="1400" b="1">
              <a:solidFill>
                <a:srgbClr val="1D77BB"/>
              </a:solidFill>
              <a:latin typeface="Arial"/>
              <a:ea typeface="Arial"/>
              <a:cs typeface="Arial"/>
              <a:sym typeface="Arial"/>
            </a:endParaRPr>
          </a:p>
        </p:txBody>
      </p:sp>
      <p:pic>
        <p:nvPicPr>
          <p:cNvPr id="188" name="Google Shape;188;p5"/>
          <p:cNvPicPr preferRelativeResize="0"/>
          <p:nvPr/>
        </p:nvPicPr>
        <p:blipFill rotWithShape="1">
          <a:blip r:embed="rId6">
            <a:alphaModFix/>
          </a:blip>
          <a:srcRect/>
          <a:stretch/>
        </p:blipFill>
        <p:spPr>
          <a:xfrm>
            <a:off x="6269947" y="1801956"/>
            <a:ext cx="1078617" cy="1297840"/>
          </a:xfrm>
          <a:prstGeom prst="rect">
            <a:avLst/>
          </a:prstGeom>
          <a:noFill/>
          <a:ln>
            <a:noFill/>
          </a:ln>
        </p:spPr>
      </p:pic>
      <p:sp>
        <p:nvSpPr>
          <p:cNvPr id="189" name="Google Shape;189;p5"/>
          <p:cNvSpPr/>
          <p:nvPr/>
        </p:nvSpPr>
        <p:spPr>
          <a:xfrm>
            <a:off x="7550604" y="1772794"/>
            <a:ext cx="1412434" cy="29463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000" b="1">
                <a:solidFill>
                  <a:srgbClr val="1D77BB"/>
                </a:solidFill>
                <a:latin typeface="Arial"/>
                <a:ea typeface="Arial"/>
                <a:cs typeface="Arial"/>
                <a:sym typeface="Arial"/>
              </a:rPr>
              <a:t>5700K (80 CRI)</a:t>
            </a:r>
            <a:endParaRPr/>
          </a:p>
        </p:txBody>
      </p:sp>
      <p:pic>
        <p:nvPicPr>
          <p:cNvPr id="190" name="Google Shape;190;p5"/>
          <p:cNvPicPr preferRelativeResize="0"/>
          <p:nvPr/>
        </p:nvPicPr>
        <p:blipFill rotWithShape="1">
          <a:blip r:embed="rId7">
            <a:alphaModFix/>
          </a:blip>
          <a:srcRect/>
          <a:stretch/>
        </p:blipFill>
        <p:spPr>
          <a:xfrm>
            <a:off x="7550604" y="2110487"/>
            <a:ext cx="1412434" cy="970784"/>
          </a:xfrm>
          <a:prstGeom prst="rect">
            <a:avLst/>
          </a:prstGeom>
          <a:noFill/>
          <a:ln>
            <a:noFill/>
          </a:ln>
        </p:spPr>
      </p:pic>
      <p:pic>
        <p:nvPicPr>
          <p:cNvPr id="191" name="Google Shape;191;p5"/>
          <p:cNvPicPr preferRelativeResize="0"/>
          <p:nvPr/>
        </p:nvPicPr>
        <p:blipFill rotWithShape="1">
          <a:blip r:embed="rId8">
            <a:alphaModFix/>
          </a:blip>
          <a:srcRect/>
          <a:stretch/>
        </p:blipFill>
        <p:spPr>
          <a:xfrm>
            <a:off x="753875" y="2112397"/>
            <a:ext cx="648446" cy="804072"/>
          </a:xfrm>
          <a:prstGeom prst="rect">
            <a:avLst/>
          </a:prstGeom>
          <a:noFill/>
          <a:ln>
            <a:noFill/>
          </a:ln>
        </p:spPr>
      </p:pic>
      <p:pic>
        <p:nvPicPr>
          <p:cNvPr id="192" name="Google Shape;192;p5"/>
          <p:cNvPicPr preferRelativeResize="0"/>
          <p:nvPr/>
        </p:nvPicPr>
        <p:blipFill rotWithShape="1">
          <a:blip r:embed="rId9">
            <a:alphaModFix/>
          </a:blip>
          <a:srcRect/>
          <a:stretch/>
        </p:blipFill>
        <p:spPr>
          <a:xfrm>
            <a:off x="153868" y="2154163"/>
            <a:ext cx="397967" cy="621988"/>
          </a:xfrm>
          <a:prstGeom prst="rect">
            <a:avLst/>
          </a:prstGeom>
          <a:noFill/>
          <a:ln>
            <a:noFill/>
          </a:ln>
        </p:spPr>
      </p:pic>
      <p:grpSp>
        <p:nvGrpSpPr>
          <p:cNvPr id="193" name="Google Shape;193;p5"/>
          <p:cNvGrpSpPr/>
          <p:nvPr/>
        </p:nvGrpSpPr>
        <p:grpSpPr>
          <a:xfrm>
            <a:off x="1480504" y="2214854"/>
            <a:ext cx="4924727" cy="683264"/>
            <a:chOff x="-3931956" y="1176900"/>
            <a:chExt cx="4924727" cy="683264"/>
          </a:xfrm>
        </p:grpSpPr>
        <p:pic>
          <p:nvPicPr>
            <p:cNvPr id="194" name="Google Shape;194;p5"/>
            <p:cNvPicPr preferRelativeResize="0"/>
            <p:nvPr/>
          </p:nvPicPr>
          <p:blipFill rotWithShape="1">
            <a:blip r:embed="rId10">
              <a:alphaModFix/>
            </a:blip>
            <a:srcRect/>
            <a:stretch/>
          </p:blipFill>
          <p:spPr>
            <a:xfrm>
              <a:off x="-3931956" y="1181051"/>
              <a:ext cx="1037764" cy="603326"/>
            </a:xfrm>
            <a:prstGeom prst="rect">
              <a:avLst/>
            </a:prstGeom>
            <a:noFill/>
            <a:ln>
              <a:noFill/>
            </a:ln>
          </p:spPr>
        </p:pic>
        <p:sp>
          <p:nvSpPr>
            <p:cNvPr id="195" name="Google Shape;195;p5"/>
            <p:cNvSpPr/>
            <p:nvPr/>
          </p:nvSpPr>
          <p:spPr>
            <a:xfrm>
              <a:off x="-2920990" y="1176900"/>
              <a:ext cx="3913761" cy="68326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200">
                  <a:solidFill>
                    <a:srgbClr val="0C0C0C"/>
                  </a:solidFill>
                  <a:latin typeface="Arial"/>
                  <a:ea typeface="Arial"/>
                  <a:cs typeface="Arial"/>
                  <a:sym typeface="Arial"/>
                </a:rPr>
                <a:t>Low power consumption, saving more than</a:t>
              </a:r>
              <a:r>
                <a:rPr lang="en-US" sz="1200" b="1">
                  <a:solidFill>
                    <a:srgbClr val="0C0C0C"/>
                  </a:solidFill>
                  <a:latin typeface="Arial"/>
                  <a:ea typeface="Arial"/>
                  <a:cs typeface="Arial"/>
                  <a:sym typeface="Arial"/>
                </a:rPr>
                <a:t> </a:t>
              </a:r>
              <a:r>
                <a:rPr lang="en-US" sz="2000" b="1">
                  <a:solidFill>
                    <a:srgbClr val="C00000"/>
                  </a:solidFill>
                  <a:latin typeface="Arial"/>
                  <a:ea typeface="Arial"/>
                  <a:cs typeface="Arial"/>
                  <a:sym typeface="Arial"/>
                </a:rPr>
                <a:t>50% </a:t>
              </a:r>
              <a:endParaRPr sz="2000" b="1">
                <a:solidFill>
                  <a:srgbClr val="C00000"/>
                </a:solidFill>
                <a:latin typeface="Arial"/>
                <a:ea typeface="Arial"/>
                <a:cs typeface="Arial"/>
                <a:sym typeface="Arial"/>
              </a:endParaRPr>
            </a:p>
            <a:p>
              <a:pPr marL="0" marR="0" lvl="0" indent="0" algn="l" rtl="0">
                <a:lnSpc>
                  <a:spcPct val="120000"/>
                </a:lnSpc>
                <a:spcBef>
                  <a:spcPts val="0"/>
                </a:spcBef>
                <a:spcAft>
                  <a:spcPts val="0"/>
                </a:spcAft>
                <a:buNone/>
              </a:pPr>
              <a:r>
                <a:rPr lang="en-US" sz="1200">
                  <a:solidFill>
                    <a:srgbClr val="0C0C0C"/>
                  </a:solidFill>
                  <a:latin typeface="Arial"/>
                  <a:ea typeface="Arial"/>
                  <a:cs typeface="Arial"/>
                  <a:sym typeface="Arial"/>
                </a:rPr>
                <a:t>of energy compared to existing fluorescent luminaire</a:t>
              </a:r>
              <a:endParaRPr sz="1200">
                <a:solidFill>
                  <a:srgbClr val="0C0C0C"/>
                </a:solidFill>
                <a:latin typeface="Arial"/>
                <a:ea typeface="Arial"/>
                <a:cs typeface="Arial"/>
                <a:sym typeface="Arial"/>
              </a:endParaRPr>
            </a:p>
          </p:txBody>
        </p:sp>
      </p:grpSp>
      <p:grpSp>
        <p:nvGrpSpPr>
          <p:cNvPr id="196" name="Google Shape;196;p5"/>
          <p:cNvGrpSpPr/>
          <p:nvPr/>
        </p:nvGrpSpPr>
        <p:grpSpPr>
          <a:xfrm>
            <a:off x="153868" y="6008075"/>
            <a:ext cx="5260663" cy="716338"/>
            <a:chOff x="153868" y="6008075"/>
            <a:chExt cx="5260663" cy="716338"/>
          </a:xfrm>
        </p:grpSpPr>
        <p:pic>
          <p:nvPicPr>
            <p:cNvPr id="197" name="Google Shape;197;p5"/>
            <p:cNvPicPr preferRelativeResize="0"/>
            <p:nvPr/>
          </p:nvPicPr>
          <p:blipFill rotWithShape="1">
            <a:blip r:embed="rId11">
              <a:alphaModFix/>
            </a:blip>
            <a:srcRect/>
            <a:stretch/>
          </p:blipFill>
          <p:spPr>
            <a:xfrm>
              <a:off x="1685750" y="6008075"/>
              <a:ext cx="751112" cy="716338"/>
            </a:xfrm>
            <a:prstGeom prst="rect">
              <a:avLst/>
            </a:prstGeom>
            <a:noFill/>
            <a:ln>
              <a:noFill/>
            </a:ln>
          </p:spPr>
        </p:pic>
        <p:pic>
          <p:nvPicPr>
            <p:cNvPr id="198" name="Google Shape;198;p5"/>
            <p:cNvPicPr preferRelativeResize="0"/>
            <p:nvPr/>
          </p:nvPicPr>
          <p:blipFill rotWithShape="1">
            <a:blip r:embed="rId12">
              <a:alphaModFix/>
            </a:blip>
            <a:srcRect/>
            <a:stretch/>
          </p:blipFill>
          <p:spPr>
            <a:xfrm>
              <a:off x="3167374" y="6021150"/>
              <a:ext cx="810932" cy="690185"/>
            </a:xfrm>
            <a:prstGeom prst="rect">
              <a:avLst/>
            </a:prstGeom>
            <a:noFill/>
            <a:ln>
              <a:noFill/>
            </a:ln>
          </p:spPr>
        </p:pic>
        <p:pic>
          <p:nvPicPr>
            <p:cNvPr id="199" name="Google Shape;199;p5"/>
            <p:cNvPicPr preferRelativeResize="0"/>
            <p:nvPr/>
          </p:nvPicPr>
          <p:blipFill rotWithShape="1">
            <a:blip r:embed="rId13">
              <a:alphaModFix/>
            </a:blip>
            <a:srcRect/>
            <a:stretch/>
          </p:blipFill>
          <p:spPr>
            <a:xfrm>
              <a:off x="2492358" y="6021150"/>
              <a:ext cx="675016" cy="690185"/>
            </a:xfrm>
            <a:prstGeom prst="rect">
              <a:avLst/>
            </a:prstGeom>
            <a:noFill/>
            <a:ln>
              <a:noFill/>
            </a:ln>
          </p:spPr>
        </p:pic>
        <p:pic>
          <p:nvPicPr>
            <p:cNvPr id="200" name="Google Shape;200;p5"/>
            <p:cNvPicPr preferRelativeResize="0"/>
            <p:nvPr/>
          </p:nvPicPr>
          <p:blipFill rotWithShape="1">
            <a:blip r:embed="rId14">
              <a:alphaModFix/>
            </a:blip>
            <a:srcRect/>
            <a:stretch/>
          </p:blipFill>
          <p:spPr>
            <a:xfrm>
              <a:off x="940302" y="6008075"/>
              <a:ext cx="683620" cy="716337"/>
            </a:xfrm>
            <a:prstGeom prst="rect">
              <a:avLst/>
            </a:prstGeom>
            <a:noFill/>
            <a:ln>
              <a:noFill/>
            </a:ln>
          </p:spPr>
        </p:pic>
        <p:pic>
          <p:nvPicPr>
            <p:cNvPr id="201" name="Google Shape;201;p5"/>
            <p:cNvPicPr preferRelativeResize="0"/>
            <p:nvPr/>
          </p:nvPicPr>
          <p:blipFill rotWithShape="1">
            <a:blip r:embed="rId15">
              <a:alphaModFix/>
            </a:blip>
            <a:srcRect/>
            <a:stretch/>
          </p:blipFill>
          <p:spPr>
            <a:xfrm>
              <a:off x="153868" y="6023654"/>
              <a:ext cx="704334" cy="700758"/>
            </a:xfrm>
            <a:prstGeom prst="rect">
              <a:avLst/>
            </a:prstGeom>
            <a:noFill/>
            <a:ln>
              <a:noFill/>
            </a:ln>
          </p:spPr>
        </p:pic>
        <p:pic>
          <p:nvPicPr>
            <p:cNvPr id="202" name="Google Shape;202;p5"/>
            <p:cNvPicPr preferRelativeResize="0"/>
            <p:nvPr/>
          </p:nvPicPr>
          <p:blipFill rotWithShape="1">
            <a:blip r:embed="rId16">
              <a:alphaModFix/>
            </a:blip>
            <a:srcRect/>
            <a:stretch/>
          </p:blipFill>
          <p:spPr>
            <a:xfrm>
              <a:off x="4737149" y="6043699"/>
              <a:ext cx="677382" cy="667636"/>
            </a:xfrm>
            <a:prstGeom prst="rect">
              <a:avLst/>
            </a:prstGeom>
            <a:noFill/>
            <a:ln>
              <a:noFill/>
            </a:ln>
          </p:spPr>
        </p:pic>
        <p:pic>
          <p:nvPicPr>
            <p:cNvPr id="203" name="Google Shape;203;p5"/>
            <p:cNvPicPr preferRelativeResize="0"/>
            <p:nvPr/>
          </p:nvPicPr>
          <p:blipFill rotWithShape="1">
            <a:blip r:embed="rId17">
              <a:alphaModFix/>
            </a:blip>
            <a:srcRect/>
            <a:stretch/>
          </p:blipFill>
          <p:spPr>
            <a:xfrm>
              <a:off x="4013979" y="6082225"/>
              <a:ext cx="673351" cy="593612"/>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grpSp>
        <p:nvGrpSpPr>
          <p:cNvPr id="209" name="Google Shape;209;p6"/>
          <p:cNvGrpSpPr/>
          <p:nvPr/>
        </p:nvGrpSpPr>
        <p:grpSpPr>
          <a:xfrm>
            <a:off x="153868" y="214930"/>
            <a:ext cx="8825246" cy="415155"/>
            <a:chOff x="153868" y="214930"/>
            <a:chExt cx="8825246" cy="415155"/>
          </a:xfrm>
        </p:grpSpPr>
        <p:sp>
          <p:nvSpPr>
            <p:cNvPr id="210" name="Google Shape;210;p6"/>
            <p:cNvSpPr txBox="1"/>
            <p:nvPr/>
          </p:nvSpPr>
          <p:spPr>
            <a:xfrm>
              <a:off x="153868" y="255238"/>
              <a:ext cx="88091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59BFF"/>
                </a:buClr>
                <a:buSzPts val="1800"/>
                <a:buFont typeface="Arial"/>
                <a:buNone/>
              </a:pPr>
              <a:r>
                <a:rPr lang="en-US" sz="1800" b="1">
                  <a:solidFill>
                    <a:srgbClr val="159BFF"/>
                  </a:solidFill>
                  <a:latin typeface="Arial"/>
                  <a:ea typeface="Arial"/>
                  <a:cs typeface="Arial"/>
                  <a:sym typeface="Arial"/>
                </a:rPr>
                <a:t>M-Bar LED Panel (CCT-changeable by Switch) </a:t>
              </a:r>
              <a:endParaRPr sz="1800" b="1">
                <a:solidFill>
                  <a:srgbClr val="159BFF"/>
                </a:solidFill>
                <a:latin typeface="Arial"/>
                <a:ea typeface="Arial"/>
                <a:cs typeface="Arial"/>
                <a:sym typeface="Arial"/>
              </a:endParaRPr>
            </a:p>
          </p:txBody>
        </p:sp>
        <p:pic>
          <p:nvPicPr>
            <p:cNvPr id="211" name="Google Shape;211;p6"/>
            <p:cNvPicPr preferRelativeResize="0"/>
            <p:nvPr/>
          </p:nvPicPr>
          <p:blipFill rotWithShape="1">
            <a:blip r:embed="rId3">
              <a:alphaModFix/>
            </a:blip>
            <a:srcRect/>
            <a:stretch/>
          </p:blipFill>
          <p:spPr>
            <a:xfrm>
              <a:off x="7300158" y="214930"/>
              <a:ext cx="1678956" cy="413129"/>
            </a:xfrm>
            <a:prstGeom prst="rect">
              <a:avLst/>
            </a:prstGeom>
            <a:noFill/>
            <a:ln>
              <a:noFill/>
            </a:ln>
          </p:spPr>
        </p:pic>
        <p:cxnSp>
          <p:nvCxnSpPr>
            <p:cNvPr id="212" name="Google Shape;212;p6"/>
            <p:cNvCxnSpPr/>
            <p:nvPr/>
          </p:nvCxnSpPr>
          <p:spPr>
            <a:xfrm>
              <a:off x="153868" y="630085"/>
              <a:ext cx="8809170" cy="0"/>
            </a:xfrm>
            <a:prstGeom prst="straightConnector1">
              <a:avLst/>
            </a:prstGeom>
            <a:noFill/>
            <a:ln w="9525" cap="flat" cmpd="sng">
              <a:solidFill>
                <a:srgbClr val="FF0000"/>
              </a:solidFill>
              <a:prstDash val="solid"/>
              <a:round/>
              <a:headEnd type="none" w="sm" len="sm"/>
              <a:tailEnd type="none" w="sm" len="sm"/>
            </a:ln>
          </p:spPr>
        </p:cxnSp>
      </p:grpSp>
      <p:grpSp>
        <p:nvGrpSpPr>
          <p:cNvPr id="213" name="Google Shape;213;p6"/>
          <p:cNvGrpSpPr/>
          <p:nvPr/>
        </p:nvGrpSpPr>
        <p:grpSpPr>
          <a:xfrm>
            <a:off x="4415513" y="731765"/>
            <a:ext cx="4563601" cy="2461915"/>
            <a:chOff x="4415513" y="1010837"/>
            <a:chExt cx="4563601" cy="2461915"/>
          </a:xfrm>
        </p:grpSpPr>
        <p:grpSp>
          <p:nvGrpSpPr>
            <p:cNvPr id="214" name="Google Shape;214;p6"/>
            <p:cNvGrpSpPr/>
            <p:nvPr/>
          </p:nvGrpSpPr>
          <p:grpSpPr>
            <a:xfrm>
              <a:off x="6153004" y="2150093"/>
              <a:ext cx="1204934" cy="1149296"/>
              <a:chOff x="2112255" y="5025374"/>
              <a:chExt cx="1204934" cy="1149296"/>
            </a:xfrm>
          </p:grpSpPr>
          <p:sp>
            <p:nvSpPr>
              <p:cNvPr id="215" name="Google Shape;215;p6"/>
              <p:cNvSpPr txBox="1"/>
              <p:nvPr/>
            </p:nvSpPr>
            <p:spPr>
              <a:xfrm>
                <a:off x="2112255" y="5805338"/>
                <a:ext cx="120493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200" b="1">
                    <a:solidFill>
                      <a:srgbClr val="C00000"/>
                    </a:solidFill>
                    <a:latin typeface="Arial"/>
                    <a:ea typeface="Arial"/>
                    <a:cs typeface="Arial"/>
                    <a:sym typeface="Arial"/>
                  </a:rPr>
                  <a:t>CCT Switch</a:t>
                </a:r>
                <a:endParaRPr sz="1200" b="1">
                  <a:solidFill>
                    <a:srgbClr val="C00000"/>
                  </a:solidFill>
                  <a:latin typeface="Arial"/>
                  <a:ea typeface="Arial"/>
                  <a:cs typeface="Arial"/>
                  <a:sym typeface="Arial"/>
                </a:endParaRPr>
              </a:p>
            </p:txBody>
          </p:sp>
          <p:pic>
            <p:nvPicPr>
              <p:cNvPr id="216" name="Google Shape;216;p6"/>
              <p:cNvPicPr preferRelativeResize="0"/>
              <p:nvPr/>
            </p:nvPicPr>
            <p:blipFill rotWithShape="1">
              <a:blip r:embed="rId4">
                <a:alphaModFix/>
              </a:blip>
              <a:srcRect/>
              <a:stretch/>
            </p:blipFill>
            <p:spPr>
              <a:xfrm>
                <a:off x="2355805" y="5025374"/>
                <a:ext cx="703907" cy="850876"/>
              </a:xfrm>
              <a:prstGeom prst="rect">
                <a:avLst/>
              </a:prstGeom>
              <a:noFill/>
              <a:ln>
                <a:noFill/>
              </a:ln>
            </p:spPr>
          </p:pic>
          <p:sp>
            <p:nvSpPr>
              <p:cNvPr id="217" name="Google Shape;217;p6"/>
              <p:cNvSpPr txBox="1"/>
              <p:nvPr/>
            </p:nvSpPr>
            <p:spPr>
              <a:xfrm>
                <a:off x="2586581" y="5215079"/>
                <a:ext cx="575767" cy="29463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000">
                    <a:solidFill>
                      <a:srgbClr val="0000FF"/>
                    </a:solidFill>
                    <a:latin typeface="Arial"/>
                    <a:ea typeface="Arial"/>
                    <a:cs typeface="Arial"/>
                    <a:sym typeface="Arial"/>
                  </a:rPr>
                  <a:t>ON</a:t>
                </a:r>
                <a:endParaRPr sz="1000">
                  <a:solidFill>
                    <a:srgbClr val="0000FF"/>
                  </a:solidFill>
                  <a:latin typeface="Arial"/>
                  <a:ea typeface="Arial"/>
                  <a:cs typeface="Arial"/>
                  <a:sym typeface="Arial"/>
                </a:endParaRPr>
              </a:p>
            </p:txBody>
          </p:sp>
          <p:sp>
            <p:nvSpPr>
              <p:cNvPr id="218" name="Google Shape;218;p6"/>
              <p:cNvSpPr txBox="1"/>
              <p:nvPr/>
            </p:nvSpPr>
            <p:spPr>
              <a:xfrm>
                <a:off x="2617938" y="5438188"/>
                <a:ext cx="537250" cy="32316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000">
                    <a:solidFill>
                      <a:srgbClr val="0000FF"/>
                    </a:solidFill>
                    <a:latin typeface="Arial"/>
                    <a:ea typeface="Arial"/>
                    <a:cs typeface="Arial"/>
                    <a:sym typeface="Arial"/>
                  </a:rPr>
                  <a:t>OFF</a:t>
                </a:r>
                <a:endParaRPr sz="1000">
                  <a:solidFill>
                    <a:srgbClr val="0000FF"/>
                  </a:solidFill>
                  <a:latin typeface="Arial"/>
                  <a:ea typeface="Arial"/>
                  <a:cs typeface="Arial"/>
                  <a:sym typeface="Arial"/>
                </a:endParaRPr>
              </a:p>
            </p:txBody>
          </p:sp>
          <p:cxnSp>
            <p:nvCxnSpPr>
              <p:cNvPr id="219" name="Google Shape;219;p6"/>
              <p:cNvCxnSpPr/>
              <p:nvPr/>
            </p:nvCxnSpPr>
            <p:spPr>
              <a:xfrm rot="10800000" flipH="1">
                <a:off x="2756651" y="5487105"/>
                <a:ext cx="254814" cy="1"/>
              </a:xfrm>
              <a:prstGeom prst="straightConnector1">
                <a:avLst/>
              </a:prstGeom>
              <a:noFill/>
              <a:ln w="12700" cap="flat" cmpd="sng">
                <a:solidFill>
                  <a:srgbClr val="0000FF"/>
                </a:solidFill>
                <a:prstDash val="solid"/>
                <a:round/>
                <a:headEnd type="none" w="sm" len="sm"/>
                <a:tailEnd type="none" w="sm" len="sm"/>
              </a:ln>
            </p:spPr>
          </p:cxnSp>
        </p:grpSp>
        <p:pic>
          <p:nvPicPr>
            <p:cNvPr id="220" name="Google Shape;220;p6"/>
            <p:cNvPicPr preferRelativeResize="0"/>
            <p:nvPr/>
          </p:nvPicPr>
          <p:blipFill rotWithShape="1">
            <a:blip r:embed="rId5">
              <a:alphaModFix/>
            </a:blip>
            <a:srcRect/>
            <a:stretch/>
          </p:blipFill>
          <p:spPr>
            <a:xfrm>
              <a:off x="5900191" y="1010837"/>
              <a:ext cx="1518833" cy="844044"/>
            </a:xfrm>
            <a:prstGeom prst="rect">
              <a:avLst/>
            </a:prstGeom>
            <a:noFill/>
            <a:ln>
              <a:noFill/>
            </a:ln>
          </p:spPr>
        </p:pic>
        <p:pic>
          <p:nvPicPr>
            <p:cNvPr id="221" name="Google Shape;221;p6"/>
            <p:cNvPicPr preferRelativeResize="0"/>
            <p:nvPr/>
          </p:nvPicPr>
          <p:blipFill rotWithShape="1">
            <a:blip r:embed="rId6">
              <a:alphaModFix/>
            </a:blip>
            <a:srcRect/>
            <a:stretch/>
          </p:blipFill>
          <p:spPr>
            <a:xfrm>
              <a:off x="4422107" y="2156027"/>
              <a:ext cx="1522459" cy="846059"/>
            </a:xfrm>
            <a:prstGeom prst="rect">
              <a:avLst/>
            </a:prstGeom>
            <a:noFill/>
            <a:ln>
              <a:noFill/>
            </a:ln>
          </p:spPr>
        </p:pic>
        <p:pic>
          <p:nvPicPr>
            <p:cNvPr id="222" name="Google Shape;222;p6"/>
            <p:cNvPicPr preferRelativeResize="0"/>
            <p:nvPr/>
          </p:nvPicPr>
          <p:blipFill rotWithShape="1">
            <a:blip r:embed="rId7">
              <a:alphaModFix/>
            </a:blip>
            <a:srcRect/>
            <a:stretch/>
          </p:blipFill>
          <p:spPr>
            <a:xfrm>
              <a:off x="7456656" y="2157143"/>
              <a:ext cx="1522458" cy="843826"/>
            </a:xfrm>
            <a:prstGeom prst="rect">
              <a:avLst/>
            </a:prstGeom>
            <a:noFill/>
            <a:ln>
              <a:noFill/>
            </a:ln>
          </p:spPr>
        </p:pic>
        <p:sp>
          <p:nvSpPr>
            <p:cNvPr id="223" name="Google Shape;223;p6"/>
            <p:cNvSpPr txBox="1"/>
            <p:nvPr/>
          </p:nvSpPr>
          <p:spPr>
            <a:xfrm>
              <a:off x="5914362" y="1764090"/>
              <a:ext cx="1518833" cy="3351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200" b="1">
                  <a:solidFill>
                    <a:srgbClr val="0C0C0C"/>
                  </a:solidFill>
                  <a:latin typeface="Arial"/>
                  <a:ea typeface="Arial"/>
                  <a:cs typeface="Arial"/>
                  <a:sym typeface="Arial"/>
                </a:rPr>
                <a:t>3000K</a:t>
              </a:r>
              <a:endParaRPr sz="1200" b="1">
                <a:solidFill>
                  <a:srgbClr val="0C0C0C"/>
                </a:solidFill>
                <a:latin typeface="Arial"/>
                <a:ea typeface="Arial"/>
                <a:cs typeface="Arial"/>
                <a:sym typeface="Arial"/>
              </a:endParaRPr>
            </a:p>
          </p:txBody>
        </p:sp>
        <p:sp>
          <p:nvSpPr>
            <p:cNvPr id="224" name="Google Shape;224;p6"/>
            <p:cNvSpPr txBox="1"/>
            <p:nvPr/>
          </p:nvSpPr>
          <p:spPr>
            <a:xfrm>
              <a:off x="4415513" y="2939832"/>
              <a:ext cx="152246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200" b="1">
                  <a:solidFill>
                    <a:srgbClr val="0C0C0C"/>
                  </a:solidFill>
                  <a:latin typeface="Arial"/>
                  <a:ea typeface="Arial"/>
                  <a:cs typeface="Arial"/>
                  <a:sym typeface="Arial"/>
                </a:rPr>
                <a:t>4000K</a:t>
              </a:r>
              <a:endParaRPr/>
            </a:p>
          </p:txBody>
        </p:sp>
        <p:sp>
          <p:nvSpPr>
            <p:cNvPr id="225" name="Google Shape;225;p6"/>
            <p:cNvSpPr txBox="1"/>
            <p:nvPr/>
          </p:nvSpPr>
          <p:spPr>
            <a:xfrm>
              <a:off x="7440580" y="2946111"/>
              <a:ext cx="1522458" cy="3351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200" b="1">
                  <a:solidFill>
                    <a:srgbClr val="0C0C0C"/>
                  </a:solidFill>
                  <a:latin typeface="Arial"/>
                  <a:ea typeface="Arial"/>
                  <a:cs typeface="Arial"/>
                  <a:sym typeface="Arial"/>
                </a:rPr>
                <a:t>6500K</a:t>
              </a:r>
              <a:endParaRPr sz="1200" b="1">
                <a:solidFill>
                  <a:srgbClr val="0C0C0C"/>
                </a:solidFill>
                <a:latin typeface="Arial"/>
                <a:ea typeface="Arial"/>
                <a:cs typeface="Arial"/>
                <a:sym typeface="Arial"/>
              </a:endParaRPr>
            </a:p>
          </p:txBody>
        </p:sp>
        <p:sp>
          <p:nvSpPr>
            <p:cNvPr id="226" name="Google Shape;226;p6"/>
            <p:cNvSpPr/>
            <p:nvPr/>
          </p:nvSpPr>
          <p:spPr>
            <a:xfrm>
              <a:off x="6995008" y="1459229"/>
              <a:ext cx="1181664" cy="1214280"/>
            </a:xfrm>
            <a:prstGeom prst="arc">
              <a:avLst>
                <a:gd name="adj1" fmla="val 16200000"/>
                <a:gd name="adj2" fmla="val 20630514"/>
              </a:avLst>
            </a:prstGeom>
            <a:noFill/>
            <a:ln w="25400" cap="flat" cmpd="sng">
              <a:solidFill>
                <a:srgbClr val="FF0000"/>
              </a:solidFill>
              <a:prstDash val="solid"/>
              <a:round/>
              <a:headEnd type="triangle"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227" name="Google Shape;227;p6"/>
            <p:cNvSpPr/>
            <p:nvPr/>
          </p:nvSpPr>
          <p:spPr>
            <a:xfrm rot="-5400000">
              <a:off x="5352332" y="1395129"/>
              <a:ext cx="1038931" cy="1214280"/>
            </a:xfrm>
            <a:prstGeom prst="arc">
              <a:avLst>
                <a:gd name="adj1" fmla="val 16200000"/>
                <a:gd name="adj2" fmla="val 20766615"/>
              </a:avLst>
            </a:prstGeom>
            <a:noFill/>
            <a:ln w="25400" cap="flat" cmpd="sng">
              <a:solidFill>
                <a:srgbClr val="FF0000"/>
              </a:solidFill>
              <a:prstDash val="solid"/>
              <a:round/>
              <a:headEnd type="triangle"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228" name="Google Shape;228;p6"/>
            <p:cNvSpPr/>
            <p:nvPr/>
          </p:nvSpPr>
          <p:spPr>
            <a:xfrm rot="10800000">
              <a:off x="5775966" y="2262813"/>
              <a:ext cx="1880861" cy="1209939"/>
            </a:xfrm>
            <a:prstGeom prst="arc">
              <a:avLst>
                <a:gd name="adj1" fmla="val 12215063"/>
                <a:gd name="adj2" fmla="val 20532882"/>
              </a:avLst>
            </a:prstGeom>
            <a:noFill/>
            <a:ln w="25400" cap="flat" cmpd="sng">
              <a:solidFill>
                <a:srgbClr val="FF0000"/>
              </a:solidFill>
              <a:prstDash val="solid"/>
              <a:round/>
              <a:headEnd type="triangle"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grpSp>
      <p:sp>
        <p:nvSpPr>
          <p:cNvPr id="229" name="Google Shape;229;p6"/>
          <p:cNvSpPr/>
          <p:nvPr/>
        </p:nvSpPr>
        <p:spPr>
          <a:xfrm>
            <a:off x="153868" y="2916469"/>
            <a:ext cx="1890940" cy="3077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Specifications</a:t>
            </a:r>
            <a:r>
              <a:rPr lang="en-US" sz="1400" b="1">
                <a:solidFill>
                  <a:srgbClr val="1D77BB"/>
                </a:solidFill>
                <a:latin typeface="Arial"/>
                <a:ea typeface="Arial"/>
                <a:cs typeface="Arial"/>
                <a:sym typeface="Arial"/>
              </a:rPr>
              <a:t>:</a:t>
            </a:r>
            <a:endParaRPr sz="1400" b="1">
              <a:solidFill>
                <a:srgbClr val="1D77BB"/>
              </a:solidFill>
              <a:latin typeface="Arial"/>
              <a:ea typeface="Arial"/>
              <a:cs typeface="Arial"/>
              <a:sym typeface="Arial"/>
            </a:endParaRPr>
          </a:p>
        </p:txBody>
      </p:sp>
      <p:sp>
        <p:nvSpPr>
          <p:cNvPr id="230" name="Google Shape;230;p6"/>
          <p:cNvSpPr/>
          <p:nvPr/>
        </p:nvSpPr>
        <p:spPr>
          <a:xfrm>
            <a:off x="4422107" y="680190"/>
            <a:ext cx="1890940" cy="3077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Features</a:t>
            </a:r>
            <a:r>
              <a:rPr lang="en-US" sz="1400" b="1">
                <a:solidFill>
                  <a:srgbClr val="1D77BB"/>
                </a:solidFill>
                <a:latin typeface="Arial"/>
                <a:ea typeface="Arial"/>
                <a:cs typeface="Arial"/>
                <a:sym typeface="Arial"/>
              </a:rPr>
              <a:t>:</a:t>
            </a:r>
            <a:endParaRPr sz="1400" b="1">
              <a:solidFill>
                <a:srgbClr val="1D77BB"/>
              </a:solidFill>
              <a:latin typeface="Arial"/>
              <a:ea typeface="Arial"/>
              <a:cs typeface="Arial"/>
              <a:sym typeface="Arial"/>
            </a:endParaRPr>
          </a:p>
        </p:txBody>
      </p:sp>
      <p:graphicFrame>
        <p:nvGraphicFramePr>
          <p:cNvPr id="231" name="Google Shape;231;p6"/>
          <p:cNvGraphicFramePr/>
          <p:nvPr/>
        </p:nvGraphicFramePr>
        <p:xfrm>
          <a:off x="197709" y="3279411"/>
          <a:ext cx="8781425" cy="2590918"/>
        </p:xfrm>
        <a:graphic>
          <a:graphicData uri="http://schemas.openxmlformats.org/drawingml/2006/table">
            <a:tbl>
              <a:tblPr firstRow="1" bandRow="1">
                <a:noFill/>
                <a:tableStyleId>{D492E988-F3D9-4F2E-BB77-899116F6EDBA}</a:tableStyleId>
              </a:tblPr>
              <a:tblGrid>
                <a:gridCol w="411900">
                  <a:extLst>
                    <a:ext uri="{9D8B030D-6E8A-4147-A177-3AD203B41FA5}">
                      <a16:colId xmlns:a16="http://schemas.microsoft.com/office/drawing/2014/main" xmlns="" val="20000"/>
                    </a:ext>
                  </a:extLst>
                </a:gridCol>
                <a:gridCol w="1087400">
                  <a:extLst>
                    <a:ext uri="{9D8B030D-6E8A-4147-A177-3AD203B41FA5}">
                      <a16:colId xmlns:a16="http://schemas.microsoft.com/office/drawing/2014/main" xmlns="" val="20001"/>
                    </a:ext>
                  </a:extLst>
                </a:gridCol>
                <a:gridCol w="698475">
                  <a:extLst>
                    <a:ext uri="{9D8B030D-6E8A-4147-A177-3AD203B41FA5}">
                      <a16:colId xmlns:a16="http://schemas.microsoft.com/office/drawing/2014/main" xmlns="" val="20002"/>
                    </a:ext>
                  </a:extLst>
                </a:gridCol>
                <a:gridCol w="695050">
                  <a:extLst>
                    <a:ext uri="{9D8B030D-6E8A-4147-A177-3AD203B41FA5}">
                      <a16:colId xmlns:a16="http://schemas.microsoft.com/office/drawing/2014/main" xmlns="" val="20003"/>
                    </a:ext>
                  </a:extLst>
                </a:gridCol>
                <a:gridCol w="858400">
                  <a:extLst>
                    <a:ext uri="{9D8B030D-6E8A-4147-A177-3AD203B41FA5}">
                      <a16:colId xmlns:a16="http://schemas.microsoft.com/office/drawing/2014/main" xmlns="" val="20004"/>
                    </a:ext>
                  </a:extLst>
                </a:gridCol>
                <a:gridCol w="678125">
                  <a:extLst>
                    <a:ext uri="{9D8B030D-6E8A-4147-A177-3AD203B41FA5}">
                      <a16:colId xmlns:a16="http://schemas.microsoft.com/office/drawing/2014/main" xmlns="" val="20005"/>
                    </a:ext>
                  </a:extLst>
                </a:gridCol>
                <a:gridCol w="738225">
                  <a:extLst>
                    <a:ext uri="{9D8B030D-6E8A-4147-A177-3AD203B41FA5}">
                      <a16:colId xmlns:a16="http://schemas.microsoft.com/office/drawing/2014/main" xmlns="" val="20006"/>
                    </a:ext>
                  </a:extLst>
                </a:gridCol>
                <a:gridCol w="867575">
                  <a:extLst>
                    <a:ext uri="{9D8B030D-6E8A-4147-A177-3AD203B41FA5}">
                      <a16:colId xmlns:a16="http://schemas.microsoft.com/office/drawing/2014/main" xmlns="" val="20007"/>
                    </a:ext>
                  </a:extLst>
                </a:gridCol>
                <a:gridCol w="648000">
                  <a:extLst>
                    <a:ext uri="{9D8B030D-6E8A-4147-A177-3AD203B41FA5}">
                      <a16:colId xmlns:a16="http://schemas.microsoft.com/office/drawing/2014/main" xmlns="" val="20008"/>
                    </a:ext>
                  </a:extLst>
                </a:gridCol>
                <a:gridCol w="1216950">
                  <a:extLst>
                    <a:ext uri="{9D8B030D-6E8A-4147-A177-3AD203B41FA5}">
                      <a16:colId xmlns:a16="http://schemas.microsoft.com/office/drawing/2014/main" xmlns="" val="20009"/>
                    </a:ext>
                  </a:extLst>
                </a:gridCol>
                <a:gridCol w="881325">
                  <a:extLst>
                    <a:ext uri="{9D8B030D-6E8A-4147-A177-3AD203B41FA5}">
                      <a16:colId xmlns:a16="http://schemas.microsoft.com/office/drawing/2014/main" xmlns="" val="20010"/>
                    </a:ext>
                  </a:extLst>
                </a:gridCol>
              </a:tblGrid>
              <a:tr h="394675">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No.</a:t>
                      </a:r>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Size</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u="none" strike="noStrike" cap="none">
                          <a:solidFill>
                            <a:srgbClr val="008000"/>
                          </a:solidFill>
                          <a:latin typeface="Arial"/>
                          <a:ea typeface="Arial"/>
                          <a:cs typeface="Arial"/>
                          <a:sym typeface="Arial"/>
                        </a:rPr>
                        <a:t>Wattage</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Voltage</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Frequency</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PF</a:t>
                      </a:r>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Lumen</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Luminous Efficacy</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CRI</a:t>
                      </a:r>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CCT</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Lifetime</a:t>
                      </a:r>
                      <a:endParaRPr/>
                    </a:p>
                  </a:txBody>
                  <a:tcPr marL="91450" marR="91450" marT="45725" marB="45725" anchor="ctr"/>
                </a:tc>
                <a:extLst>
                  <a:ext uri="{0D108BD9-81ED-4DB2-BD59-A6C34878D82A}">
                    <a16:rowId xmlns:a16="http://schemas.microsoft.com/office/drawing/2014/main" xmlns="" val="10000"/>
                  </a:ext>
                </a:extLst>
              </a:tr>
              <a:tr h="275400">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1</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L320xW320mm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15W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1200lm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80lm/W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3000/4000/6500K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1"/>
                  </a:ext>
                </a:extLst>
              </a:tr>
              <a:tr h="205950">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Calibri"/>
                        <a:buNone/>
                      </a:pPr>
                      <a:r>
                        <a:rPr lang="en-US" sz="900" b="0" u="none" strike="noStrike" cap="none">
                          <a:solidFill>
                            <a:schemeClr val="dk1"/>
                          </a:solidFill>
                          <a:latin typeface="Calibri"/>
                          <a:ea typeface="Calibri"/>
                          <a:cs typeface="Calibri"/>
                          <a:sym typeface="Calibri"/>
                        </a:rPr>
                        <a:t>L</a:t>
                      </a:r>
                      <a:r>
                        <a:rPr lang="en-US" sz="900" b="0" u="none" strike="noStrike" cap="none">
                          <a:solidFill>
                            <a:schemeClr val="dk1"/>
                          </a:solidFill>
                          <a:latin typeface="Arial"/>
                          <a:ea typeface="Arial"/>
                          <a:cs typeface="Arial"/>
                          <a:sym typeface="Arial"/>
                        </a:rPr>
                        <a:t>640×W320mm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25W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2250lm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3000/4000/6500K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2"/>
                  </a:ext>
                </a:extLst>
              </a:tr>
              <a:tr h="191525">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3</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L640xW180mm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25W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2250lm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3000/4000/6500K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3"/>
                  </a:ext>
                </a:extLst>
              </a:tr>
              <a:tr h="210075">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4</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L950xW180mm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2700lm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3000/4000/6500K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4"/>
                  </a:ext>
                </a:extLst>
              </a:tr>
              <a:tr h="203875">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L750xW320mm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2700lm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3000/4000/6500K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5"/>
                  </a:ext>
                </a:extLst>
              </a:tr>
              <a:tr h="230650">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6</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L1280xW180mm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40W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3600lm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3000/4000/6500K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6"/>
                  </a:ext>
                </a:extLst>
              </a:tr>
              <a:tr h="288325">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7</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L520xW520mm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40W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3600lm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3000/4000/6500K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7"/>
                  </a:ext>
                </a:extLst>
              </a:tr>
              <a:tr h="246575">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8</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L640×W640mm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50W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4500lm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3000/4000/6500K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8"/>
                  </a:ext>
                </a:extLst>
              </a:tr>
              <a:tr h="214175">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9</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L1280×W320mm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50W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4500lm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3000/4000/6500K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9"/>
                  </a:ext>
                </a:extLst>
              </a:tr>
            </a:tbl>
          </a:graphicData>
        </a:graphic>
      </p:graphicFrame>
      <p:pic>
        <p:nvPicPr>
          <p:cNvPr id="232" name="Google Shape;232;p6"/>
          <p:cNvPicPr preferRelativeResize="0"/>
          <p:nvPr/>
        </p:nvPicPr>
        <p:blipFill rotWithShape="1">
          <a:blip r:embed="rId8">
            <a:alphaModFix/>
          </a:blip>
          <a:srcRect/>
          <a:stretch/>
        </p:blipFill>
        <p:spPr>
          <a:xfrm>
            <a:off x="153868" y="790833"/>
            <a:ext cx="2990482" cy="1720938"/>
          </a:xfrm>
          <a:prstGeom prst="rect">
            <a:avLst/>
          </a:prstGeom>
          <a:noFill/>
          <a:ln>
            <a:noFill/>
          </a:ln>
        </p:spPr>
      </p:pic>
      <p:grpSp>
        <p:nvGrpSpPr>
          <p:cNvPr id="233" name="Google Shape;233;p6"/>
          <p:cNvGrpSpPr/>
          <p:nvPr/>
        </p:nvGrpSpPr>
        <p:grpSpPr>
          <a:xfrm>
            <a:off x="172994" y="6008075"/>
            <a:ext cx="5241537" cy="716338"/>
            <a:chOff x="172994" y="6008075"/>
            <a:chExt cx="5241537" cy="716338"/>
          </a:xfrm>
        </p:grpSpPr>
        <p:pic>
          <p:nvPicPr>
            <p:cNvPr id="234" name="Google Shape;234;p6"/>
            <p:cNvPicPr preferRelativeResize="0"/>
            <p:nvPr/>
          </p:nvPicPr>
          <p:blipFill rotWithShape="1">
            <a:blip r:embed="rId9">
              <a:alphaModFix/>
            </a:blip>
            <a:srcRect/>
            <a:stretch/>
          </p:blipFill>
          <p:spPr>
            <a:xfrm>
              <a:off x="1685750" y="6008075"/>
              <a:ext cx="751112" cy="716338"/>
            </a:xfrm>
            <a:prstGeom prst="rect">
              <a:avLst/>
            </a:prstGeom>
            <a:noFill/>
            <a:ln>
              <a:noFill/>
            </a:ln>
          </p:spPr>
        </p:pic>
        <p:pic>
          <p:nvPicPr>
            <p:cNvPr id="235" name="Google Shape;235;p6"/>
            <p:cNvPicPr preferRelativeResize="0"/>
            <p:nvPr/>
          </p:nvPicPr>
          <p:blipFill rotWithShape="1">
            <a:blip r:embed="rId10">
              <a:alphaModFix/>
            </a:blip>
            <a:srcRect/>
            <a:stretch/>
          </p:blipFill>
          <p:spPr>
            <a:xfrm>
              <a:off x="2492358" y="6021150"/>
              <a:ext cx="675016" cy="690185"/>
            </a:xfrm>
            <a:prstGeom prst="rect">
              <a:avLst/>
            </a:prstGeom>
            <a:noFill/>
            <a:ln>
              <a:noFill/>
            </a:ln>
          </p:spPr>
        </p:pic>
        <p:pic>
          <p:nvPicPr>
            <p:cNvPr id="236" name="Google Shape;236;p6"/>
            <p:cNvPicPr preferRelativeResize="0"/>
            <p:nvPr/>
          </p:nvPicPr>
          <p:blipFill rotWithShape="1">
            <a:blip r:embed="rId11">
              <a:alphaModFix/>
            </a:blip>
            <a:srcRect/>
            <a:stretch/>
          </p:blipFill>
          <p:spPr>
            <a:xfrm>
              <a:off x="940302" y="6008075"/>
              <a:ext cx="683620" cy="716337"/>
            </a:xfrm>
            <a:prstGeom prst="rect">
              <a:avLst/>
            </a:prstGeom>
            <a:noFill/>
            <a:ln>
              <a:noFill/>
            </a:ln>
          </p:spPr>
        </p:pic>
        <p:pic>
          <p:nvPicPr>
            <p:cNvPr id="237" name="Google Shape;237;p6"/>
            <p:cNvPicPr preferRelativeResize="0"/>
            <p:nvPr/>
          </p:nvPicPr>
          <p:blipFill rotWithShape="1">
            <a:blip r:embed="rId12">
              <a:alphaModFix/>
            </a:blip>
            <a:srcRect/>
            <a:stretch/>
          </p:blipFill>
          <p:spPr>
            <a:xfrm>
              <a:off x="172994" y="6023654"/>
              <a:ext cx="685207" cy="700758"/>
            </a:xfrm>
            <a:prstGeom prst="rect">
              <a:avLst/>
            </a:prstGeom>
            <a:noFill/>
            <a:ln>
              <a:noFill/>
            </a:ln>
          </p:spPr>
        </p:pic>
        <p:pic>
          <p:nvPicPr>
            <p:cNvPr id="238" name="Google Shape;238;p6"/>
            <p:cNvPicPr preferRelativeResize="0"/>
            <p:nvPr/>
          </p:nvPicPr>
          <p:blipFill rotWithShape="1">
            <a:blip r:embed="rId13">
              <a:alphaModFix/>
            </a:blip>
            <a:srcRect/>
            <a:stretch/>
          </p:blipFill>
          <p:spPr>
            <a:xfrm>
              <a:off x="3214591" y="6024050"/>
              <a:ext cx="749569" cy="699966"/>
            </a:xfrm>
            <a:prstGeom prst="rect">
              <a:avLst/>
            </a:prstGeom>
            <a:noFill/>
            <a:ln>
              <a:noFill/>
            </a:ln>
          </p:spPr>
        </p:pic>
        <p:pic>
          <p:nvPicPr>
            <p:cNvPr id="239" name="Google Shape;239;p6"/>
            <p:cNvPicPr preferRelativeResize="0"/>
            <p:nvPr/>
          </p:nvPicPr>
          <p:blipFill rotWithShape="1">
            <a:blip r:embed="rId14">
              <a:alphaModFix/>
            </a:blip>
            <a:srcRect/>
            <a:stretch/>
          </p:blipFill>
          <p:spPr>
            <a:xfrm>
              <a:off x="4737149" y="6043699"/>
              <a:ext cx="677382" cy="667636"/>
            </a:xfrm>
            <a:prstGeom prst="rect">
              <a:avLst/>
            </a:prstGeom>
            <a:noFill/>
            <a:ln>
              <a:noFill/>
            </a:ln>
          </p:spPr>
        </p:pic>
        <p:pic>
          <p:nvPicPr>
            <p:cNvPr id="240" name="Google Shape;240;p6"/>
            <p:cNvPicPr preferRelativeResize="0"/>
            <p:nvPr/>
          </p:nvPicPr>
          <p:blipFill rotWithShape="1">
            <a:blip r:embed="rId15">
              <a:alphaModFix/>
            </a:blip>
            <a:srcRect/>
            <a:stretch/>
          </p:blipFill>
          <p:spPr>
            <a:xfrm>
              <a:off x="4013979" y="6082225"/>
              <a:ext cx="673351" cy="593612"/>
            </a:xfrm>
            <a:prstGeom prst="rect">
              <a:avLst/>
            </a:prstGeom>
            <a:noFill/>
            <a:ln>
              <a:noFill/>
            </a:ln>
          </p:spPr>
        </p:pic>
      </p:grpSp>
      <p:pic>
        <p:nvPicPr>
          <p:cNvPr id="241" name="Google Shape;241;p6"/>
          <p:cNvPicPr preferRelativeResize="0"/>
          <p:nvPr/>
        </p:nvPicPr>
        <p:blipFill rotWithShape="1">
          <a:blip r:embed="rId16">
            <a:alphaModFix/>
          </a:blip>
          <a:srcRect/>
          <a:stretch/>
        </p:blipFill>
        <p:spPr>
          <a:xfrm>
            <a:off x="3190418" y="1253843"/>
            <a:ext cx="1014458" cy="12579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grpSp>
        <p:nvGrpSpPr>
          <p:cNvPr id="247" name="Google Shape;247;p7"/>
          <p:cNvGrpSpPr/>
          <p:nvPr/>
        </p:nvGrpSpPr>
        <p:grpSpPr>
          <a:xfrm>
            <a:off x="153868" y="214930"/>
            <a:ext cx="8825246" cy="415155"/>
            <a:chOff x="153868" y="214930"/>
            <a:chExt cx="8825246" cy="415155"/>
          </a:xfrm>
        </p:grpSpPr>
        <p:sp>
          <p:nvSpPr>
            <p:cNvPr id="248" name="Google Shape;248;p7"/>
            <p:cNvSpPr txBox="1"/>
            <p:nvPr/>
          </p:nvSpPr>
          <p:spPr>
            <a:xfrm>
              <a:off x="153868" y="255238"/>
              <a:ext cx="88091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59BFF"/>
                </a:buClr>
                <a:buSzPts val="1800"/>
                <a:buFont typeface="Arial"/>
                <a:buNone/>
              </a:pPr>
              <a:r>
                <a:rPr lang="en-US" sz="1800" b="1">
                  <a:solidFill>
                    <a:srgbClr val="159BFF"/>
                  </a:solidFill>
                  <a:latin typeface="Arial"/>
                  <a:ea typeface="Arial"/>
                  <a:cs typeface="Arial"/>
                  <a:sym typeface="Arial"/>
                </a:rPr>
                <a:t>LED Panel M-Bar (3-Step Dimming by Switch)</a:t>
              </a:r>
              <a:endParaRPr sz="1800" b="1">
                <a:solidFill>
                  <a:srgbClr val="159BFF"/>
                </a:solidFill>
                <a:latin typeface="Arial"/>
                <a:ea typeface="Arial"/>
                <a:cs typeface="Arial"/>
                <a:sym typeface="Arial"/>
              </a:endParaRPr>
            </a:p>
          </p:txBody>
        </p:sp>
        <p:pic>
          <p:nvPicPr>
            <p:cNvPr id="249" name="Google Shape;249;p7"/>
            <p:cNvPicPr preferRelativeResize="0"/>
            <p:nvPr/>
          </p:nvPicPr>
          <p:blipFill rotWithShape="1">
            <a:blip r:embed="rId3">
              <a:alphaModFix/>
            </a:blip>
            <a:srcRect/>
            <a:stretch/>
          </p:blipFill>
          <p:spPr>
            <a:xfrm>
              <a:off x="7300158" y="214930"/>
              <a:ext cx="1678956" cy="413129"/>
            </a:xfrm>
            <a:prstGeom prst="rect">
              <a:avLst/>
            </a:prstGeom>
            <a:noFill/>
            <a:ln>
              <a:noFill/>
            </a:ln>
          </p:spPr>
        </p:pic>
        <p:cxnSp>
          <p:nvCxnSpPr>
            <p:cNvPr id="250" name="Google Shape;250;p7"/>
            <p:cNvCxnSpPr/>
            <p:nvPr/>
          </p:nvCxnSpPr>
          <p:spPr>
            <a:xfrm>
              <a:off x="153868" y="630085"/>
              <a:ext cx="8809170" cy="0"/>
            </a:xfrm>
            <a:prstGeom prst="straightConnector1">
              <a:avLst/>
            </a:prstGeom>
            <a:noFill/>
            <a:ln w="9525" cap="flat" cmpd="sng">
              <a:solidFill>
                <a:srgbClr val="FF0000"/>
              </a:solidFill>
              <a:prstDash val="solid"/>
              <a:round/>
              <a:headEnd type="none" w="sm" len="sm"/>
              <a:tailEnd type="none" w="sm" len="sm"/>
            </a:ln>
          </p:spPr>
        </p:cxnSp>
      </p:grpSp>
      <p:sp>
        <p:nvSpPr>
          <p:cNvPr id="251" name="Google Shape;251;p7"/>
          <p:cNvSpPr/>
          <p:nvPr/>
        </p:nvSpPr>
        <p:spPr>
          <a:xfrm>
            <a:off x="2927388" y="680190"/>
            <a:ext cx="3385659" cy="3077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Applications</a:t>
            </a:r>
            <a:r>
              <a:rPr lang="en-US" sz="1400" b="1">
                <a:solidFill>
                  <a:srgbClr val="1D77BB"/>
                </a:solidFill>
                <a:latin typeface="Arial"/>
                <a:ea typeface="Arial"/>
                <a:cs typeface="Arial"/>
                <a:sym typeface="Arial"/>
              </a:rPr>
              <a:t>:</a:t>
            </a:r>
            <a:endParaRPr sz="1400" b="1">
              <a:solidFill>
                <a:srgbClr val="1D77BB"/>
              </a:solidFill>
              <a:latin typeface="Arial"/>
              <a:ea typeface="Arial"/>
              <a:cs typeface="Arial"/>
              <a:sym typeface="Arial"/>
            </a:endParaRPr>
          </a:p>
        </p:txBody>
      </p:sp>
      <p:sp>
        <p:nvSpPr>
          <p:cNvPr id="252" name="Google Shape;252;p7"/>
          <p:cNvSpPr/>
          <p:nvPr/>
        </p:nvSpPr>
        <p:spPr>
          <a:xfrm>
            <a:off x="153868" y="2916469"/>
            <a:ext cx="1890940" cy="3077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Specifications</a:t>
            </a:r>
            <a:r>
              <a:rPr lang="en-US" sz="1400" b="1">
                <a:solidFill>
                  <a:srgbClr val="1D77BB"/>
                </a:solidFill>
                <a:latin typeface="Arial"/>
                <a:ea typeface="Arial"/>
                <a:cs typeface="Arial"/>
                <a:sym typeface="Arial"/>
              </a:rPr>
              <a:t>:</a:t>
            </a:r>
            <a:endParaRPr sz="1400" b="1">
              <a:solidFill>
                <a:srgbClr val="1D77BB"/>
              </a:solidFill>
              <a:latin typeface="Arial"/>
              <a:ea typeface="Arial"/>
              <a:cs typeface="Arial"/>
              <a:sym typeface="Arial"/>
            </a:endParaRPr>
          </a:p>
        </p:txBody>
      </p:sp>
      <p:pic>
        <p:nvPicPr>
          <p:cNvPr id="253" name="Google Shape;253;p7"/>
          <p:cNvPicPr preferRelativeResize="0"/>
          <p:nvPr/>
        </p:nvPicPr>
        <p:blipFill rotWithShape="1">
          <a:blip r:embed="rId4">
            <a:alphaModFix/>
          </a:blip>
          <a:srcRect/>
          <a:stretch/>
        </p:blipFill>
        <p:spPr>
          <a:xfrm>
            <a:off x="153868" y="819752"/>
            <a:ext cx="2226867" cy="1281499"/>
          </a:xfrm>
          <a:prstGeom prst="rect">
            <a:avLst/>
          </a:prstGeom>
          <a:noFill/>
          <a:ln>
            <a:noFill/>
          </a:ln>
        </p:spPr>
      </p:pic>
      <p:grpSp>
        <p:nvGrpSpPr>
          <p:cNvPr id="254" name="Google Shape;254;p7"/>
          <p:cNvGrpSpPr/>
          <p:nvPr/>
        </p:nvGrpSpPr>
        <p:grpSpPr>
          <a:xfrm>
            <a:off x="3712709" y="934627"/>
            <a:ext cx="5660624" cy="1411371"/>
            <a:chOff x="3712709" y="987967"/>
            <a:chExt cx="5660624" cy="1411371"/>
          </a:xfrm>
        </p:grpSpPr>
        <p:grpSp>
          <p:nvGrpSpPr>
            <p:cNvPr id="255" name="Google Shape;255;p7"/>
            <p:cNvGrpSpPr/>
            <p:nvPr/>
          </p:nvGrpSpPr>
          <p:grpSpPr>
            <a:xfrm>
              <a:off x="5475871" y="999246"/>
              <a:ext cx="2154657" cy="1400092"/>
              <a:chOff x="4506084" y="1300929"/>
              <a:chExt cx="2154657" cy="1400092"/>
            </a:xfrm>
          </p:grpSpPr>
          <p:grpSp>
            <p:nvGrpSpPr>
              <p:cNvPr id="256" name="Google Shape;256;p7"/>
              <p:cNvGrpSpPr/>
              <p:nvPr/>
            </p:nvGrpSpPr>
            <p:grpSpPr>
              <a:xfrm>
                <a:off x="4506084" y="1300929"/>
                <a:ext cx="1770743" cy="1400092"/>
                <a:chOff x="4506084" y="1300929"/>
                <a:chExt cx="1770743" cy="1400092"/>
              </a:xfrm>
            </p:grpSpPr>
            <p:pic>
              <p:nvPicPr>
                <p:cNvPr id="257" name="Google Shape;257;p7"/>
                <p:cNvPicPr preferRelativeResize="0"/>
                <p:nvPr/>
              </p:nvPicPr>
              <p:blipFill rotWithShape="1">
                <a:blip r:embed="rId5">
                  <a:alphaModFix/>
                </a:blip>
                <a:srcRect/>
                <a:stretch/>
              </p:blipFill>
              <p:spPr>
                <a:xfrm>
                  <a:off x="4506084" y="1748698"/>
                  <a:ext cx="1665156" cy="952323"/>
                </a:xfrm>
                <a:prstGeom prst="rect">
                  <a:avLst/>
                </a:prstGeom>
                <a:noFill/>
                <a:ln>
                  <a:noFill/>
                </a:ln>
              </p:spPr>
            </p:pic>
            <p:sp>
              <p:nvSpPr>
                <p:cNvPr id="258" name="Google Shape;258;p7"/>
                <p:cNvSpPr/>
                <p:nvPr/>
              </p:nvSpPr>
              <p:spPr>
                <a:xfrm>
                  <a:off x="4554227" y="1300929"/>
                  <a:ext cx="157435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When nature light is sufficient</a:t>
                  </a:r>
                  <a:endParaRPr sz="1200">
                    <a:solidFill>
                      <a:schemeClr val="dk1"/>
                    </a:solidFill>
                    <a:latin typeface="Arial"/>
                    <a:ea typeface="Arial"/>
                    <a:cs typeface="Arial"/>
                    <a:sym typeface="Arial"/>
                  </a:endParaRPr>
                </a:p>
              </p:txBody>
            </p:sp>
            <p:sp>
              <p:nvSpPr>
                <p:cNvPr id="259" name="Google Shape;259;p7"/>
                <p:cNvSpPr/>
                <p:nvPr/>
              </p:nvSpPr>
              <p:spPr>
                <a:xfrm>
                  <a:off x="5829426" y="2221190"/>
                  <a:ext cx="447401" cy="45281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grpSp>
          <p:sp>
            <p:nvSpPr>
              <p:cNvPr id="260" name="Google Shape;260;p7"/>
              <p:cNvSpPr/>
              <p:nvPr/>
            </p:nvSpPr>
            <p:spPr>
              <a:xfrm>
                <a:off x="5473939" y="2309095"/>
                <a:ext cx="118680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34%</a:t>
                </a:r>
                <a:endParaRPr/>
              </a:p>
            </p:txBody>
          </p:sp>
        </p:grpSp>
        <p:grpSp>
          <p:nvGrpSpPr>
            <p:cNvPr id="261" name="Google Shape;261;p7"/>
            <p:cNvGrpSpPr/>
            <p:nvPr/>
          </p:nvGrpSpPr>
          <p:grpSpPr>
            <a:xfrm>
              <a:off x="7279802" y="987967"/>
              <a:ext cx="2093531" cy="1396509"/>
              <a:chOff x="6710363" y="1289650"/>
              <a:chExt cx="2093531" cy="1396509"/>
            </a:xfrm>
          </p:grpSpPr>
          <p:pic>
            <p:nvPicPr>
              <p:cNvPr id="262" name="Google Shape;262;p7"/>
              <p:cNvPicPr preferRelativeResize="0"/>
              <p:nvPr/>
            </p:nvPicPr>
            <p:blipFill rotWithShape="1">
              <a:blip r:embed="rId6">
                <a:alphaModFix/>
              </a:blip>
              <a:srcRect/>
              <a:stretch/>
            </p:blipFill>
            <p:spPr>
              <a:xfrm>
                <a:off x="6710363" y="1748698"/>
                <a:ext cx="1684061" cy="937461"/>
              </a:xfrm>
              <a:prstGeom prst="rect">
                <a:avLst/>
              </a:prstGeom>
              <a:noFill/>
              <a:ln>
                <a:noFill/>
              </a:ln>
            </p:spPr>
          </p:pic>
          <p:sp>
            <p:nvSpPr>
              <p:cNvPr id="263" name="Google Shape;263;p7"/>
              <p:cNvSpPr/>
              <p:nvPr/>
            </p:nvSpPr>
            <p:spPr>
              <a:xfrm>
                <a:off x="6710363" y="1289650"/>
                <a:ext cx="161067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When it is dark outside</a:t>
                </a:r>
                <a:endParaRPr sz="1200">
                  <a:solidFill>
                    <a:schemeClr val="dk1"/>
                  </a:solidFill>
                  <a:latin typeface="Arial"/>
                  <a:ea typeface="Arial"/>
                  <a:cs typeface="Arial"/>
                  <a:sym typeface="Arial"/>
                </a:endParaRPr>
              </a:p>
            </p:txBody>
          </p:sp>
          <p:sp>
            <p:nvSpPr>
              <p:cNvPr id="264" name="Google Shape;264;p7"/>
              <p:cNvSpPr/>
              <p:nvPr/>
            </p:nvSpPr>
            <p:spPr>
              <a:xfrm>
                <a:off x="7972579" y="2221191"/>
                <a:ext cx="447401" cy="45281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sp>
            <p:nvSpPr>
              <p:cNvPr id="265" name="Google Shape;265;p7"/>
              <p:cNvSpPr/>
              <p:nvPr/>
            </p:nvSpPr>
            <p:spPr>
              <a:xfrm>
                <a:off x="7617092" y="2309095"/>
                <a:ext cx="118680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100%</a:t>
                </a:r>
                <a:endParaRPr/>
              </a:p>
            </p:txBody>
          </p:sp>
        </p:grpSp>
        <p:grpSp>
          <p:nvGrpSpPr>
            <p:cNvPr id="266" name="Google Shape;266;p7"/>
            <p:cNvGrpSpPr/>
            <p:nvPr/>
          </p:nvGrpSpPr>
          <p:grpSpPr>
            <a:xfrm>
              <a:off x="3712709" y="999246"/>
              <a:ext cx="2122769" cy="1369246"/>
              <a:chOff x="2339128" y="1300929"/>
              <a:chExt cx="2122769" cy="1369246"/>
            </a:xfrm>
          </p:grpSpPr>
          <p:pic>
            <p:nvPicPr>
              <p:cNvPr id="267" name="Google Shape;267;p7"/>
              <p:cNvPicPr preferRelativeResize="0"/>
              <p:nvPr/>
            </p:nvPicPr>
            <p:blipFill rotWithShape="1">
              <a:blip r:embed="rId7">
                <a:alphaModFix/>
              </a:blip>
              <a:srcRect/>
              <a:stretch/>
            </p:blipFill>
            <p:spPr>
              <a:xfrm>
                <a:off x="2409164" y="1751315"/>
                <a:ext cx="1607419" cy="830953"/>
              </a:xfrm>
              <a:prstGeom prst="rect">
                <a:avLst/>
              </a:prstGeom>
              <a:noFill/>
              <a:ln>
                <a:noFill/>
              </a:ln>
            </p:spPr>
          </p:pic>
          <p:sp>
            <p:nvSpPr>
              <p:cNvPr id="268" name="Google Shape;268;p7"/>
              <p:cNvSpPr/>
              <p:nvPr/>
            </p:nvSpPr>
            <p:spPr>
              <a:xfrm>
                <a:off x="2339128" y="1300929"/>
                <a:ext cx="167253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When using the projector in a meeting</a:t>
                </a:r>
                <a:endParaRPr/>
              </a:p>
            </p:txBody>
          </p:sp>
          <p:sp>
            <p:nvSpPr>
              <p:cNvPr id="269" name="Google Shape;269;p7"/>
              <p:cNvSpPr/>
              <p:nvPr/>
            </p:nvSpPr>
            <p:spPr>
              <a:xfrm>
                <a:off x="3630582" y="2217365"/>
                <a:ext cx="447401" cy="452810"/>
              </a:xfrm>
              <a:prstGeom prst="ellipse">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sp>
            <p:nvSpPr>
              <p:cNvPr id="270" name="Google Shape;270;p7"/>
              <p:cNvSpPr/>
              <p:nvPr/>
            </p:nvSpPr>
            <p:spPr>
              <a:xfrm>
                <a:off x="3275095" y="2305269"/>
                <a:ext cx="118680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8%</a:t>
                </a:r>
                <a:endParaRPr/>
              </a:p>
            </p:txBody>
          </p:sp>
        </p:grpSp>
      </p:grpSp>
      <p:grpSp>
        <p:nvGrpSpPr>
          <p:cNvPr id="271" name="Google Shape;271;p7"/>
          <p:cNvGrpSpPr/>
          <p:nvPr/>
        </p:nvGrpSpPr>
        <p:grpSpPr>
          <a:xfrm>
            <a:off x="514621" y="2328956"/>
            <a:ext cx="6158624" cy="580023"/>
            <a:chOff x="153869" y="2242682"/>
            <a:chExt cx="6158624" cy="580023"/>
          </a:xfrm>
        </p:grpSpPr>
        <p:pic>
          <p:nvPicPr>
            <p:cNvPr id="272" name="Google Shape;272;p7"/>
            <p:cNvPicPr preferRelativeResize="0"/>
            <p:nvPr/>
          </p:nvPicPr>
          <p:blipFill rotWithShape="1">
            <a:blip r:embed="rId8">
              <a:alphaModFix/>
            </a:blip>
            <a:srcRect/>
            <a:stretch/>
          </p:blipFill>
          <p:spPr>
            <a:xfrm>
              <a:off x="153869" y="2242682"/>
              <a:ext cx="1683634" cy="494459"/>
            </a:xfrm>
            <a:prstGeom prst="rect">
              <a:avLst/>
            </a:prstGeom>
            <a:noFill/>
            <a:ln>
              <a:noFill/>
            </a:ln>
          </p:spPr>
        </p:pic>
        <p:sp>
          <p:nvSpPr>
            <p:cNvPr id="273" name="Google Shape;273;p7"/>
            <p:cNvSpPr/>
            <p:nvPr/>
          </p:nvSpPr>
          <p:spPr>
            <a:xfrm>
              <a:off x="1871074" y="2422595"/>
              <a:ext cx="444141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C0C0C"/>
                  </a:solidFill>
                  <a:latin typeface="Arial"/>
                  <a:ea typeface="Arial"/>
                  <a:cs typeface="Arial"/>
                  <a:sym typeface="Arial"/>
                </a:rPr>
                <a:t>Save at least </a:t>
              </a:r>
              <a:r>
                <a:rPr lang="en-US" sz="2000" b="1">
                  <a:solidFill>
                    <a:srgbClr val="C00000"/>
                  </a:solidFill>
                  <a:latin typeface="Arial"/>
                  <a:ea typeface="Arial"/>
                  <a:cs typeface="Arial"/>
                  <a:sym typeface="Arial"/>
                </a:rPr>
                <a:t>30% </a:t>
              </a:r>
              <a:r>
                <a:rPr lang="en-US" sz="1200">
                  <a:solidFill>
                    <a:srgbClr val="0C0C0C"/>
                  </a:solidFill>
                  <a:latin typeface="Arial"/>
                  <a:ea typeface="Arial"/>
                  <a:cs typeface="Arial"/>
                  <a:sym typeface="Arial"/>
                </a:rPr>
                <a:t>of total energy</a:t>
              </a:r>
              <a:endParaRPr sz="1200">
                <a:solidFill>
                  <a:srgbClr val="0C0C0C"/>
                </a:solidFill>
                <a:latin typeface="Arial"/>
                <a:ea typeface="Arial"/>
                <a:cs typeface="Arial"/>
                <a:sym typeface="Arial"/>
              </a:endParaRPr>
            </a:p>
          </p:txBody>
        </p:sp>
      </p:grpSp>
      <p:grpSp>
        <p:nvGrpSpPr>
          <p:cNvPr id="274" name="Google Shape;274;p7"/>
          <p:cNvGrpSpPr/>
          <p:nvPr/>
        </p:nvGrpSpPr>
        <p:grpSpPr>
          <a:xfrm>
            <a:off x="2683838" y="1425988"/>
            <a:ext cx="1204934" cy="1149296"/>
            <a:chOff x="2683838" y="1446376"/>
            <a:chExt cx="1204934" cy="1149296"/>
          </a:xfrm>
        </p:grpSpPr>
        <p:sp>
          <p:nvSpPr>
            <p:cNvPr id="275" name="Google Shape;275;p7"/>
            <p:cNvSpPr txBox="1"/>
            <p:nvPr/>
          </p:nvSpPr>
          <p:spPr>
            <a:xfrm>
              <a:off x="2683838" y="2226340"/>
              <a:ext cx="120493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200" b="1">
                  <a:solidFill>
                    <a:srgbClr val="C00000"/>
                  </a:solidFill>
                  <a:latin typeface="Arial"/>
                  <a:ea typeface="Arial"/>
                  <a:cs typeface="Arial"/>
                  <a:sym typeface="Arial"/>
                </a:rPr>
                <a:t>CCT Switch</a:t>
              </a:r>
              <a:endParaRPr sz="1200" b="1">
                <a:solidFill>
                  <a:srgbClr val="C00000"/>
                </a:solidFill>
                <a:latin typeface="Arial"/>
                <a:ea typeface="Arial"/>
                <a:cs typeface="Arial"/>
                <a:sym typeface="Arial"/>
              </a:endParaRPr>
            </a:p>
          </p:txBody>
        </p:sp>
        <p:pic>
          <p:nvPicPr>
            <p:cNvPr id="276" name="Google Shape;276;p7"/>
            <p:cNvPicPr preferRelativeResize="0"/>
            <p:nvPr/>
          </p:nvPicPr>
          <p:blipFill rotWithShape="1">
            <a:blip r:embed="rId9">
              <a:alphaModFix/>
            </a:blip>
            <a:srcRect/>
            <a:stretch/>
          </p:blipFill>
          <p:spPr>
            <a:xfrm>
              <a:off x="2927388" y="1446376"/>
              <a:ext cx="703907" cy="850876"/>
            </a:xfrm>
            <a:prstGeom prst="rect">
              <a:avLst/>
            </a:prstGeom>
            <a:noFill/>
            <a:ln>
              <a:noFill/>
            </a:ln>
          </p:spPr>
        </p:pic>
        <p:sp>
          <p:nvSpPr>
            <p:cNvPr id="277" name="Google Shape;277;p7"/>
            <p:cNvSpPr txBox="1"/>
            <p:nvPr/>
          </p:nvSpPr>
          <p:spPr>
            <a:xfrm>
              <a:off x="3158164" y="1636081"/>
              <a:ext cx="575767" cy="29463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000">
                  <a:solidFill>
                    <a:srgbClr val="0000FF"/>
                  </a:solidFill>
                  <a:latin typeface="Arial"/>
                  <a:ea typeface="Arial"/>
                  <a:cs typeface="Arial"/>
                  <a:sym typeface="Arial"/>
                </a:rPr>
                <a:t>ON</a:t>
              </a:r>
              <a:endParaRPr sz="1000">
                <a:solidFill>
                  <a:srgbClr val="0000FF"/>
                </a:solidFill>
                <a:latin typeface="Arial"/>
                <a:ea typeface="Arial"/>
                <a:cs typeface="Arial"/>
                <a:sym typeface="Arial"/>
              </a:endParaRPr>
            </a:p>
          </p:txBody>
        </p:sp>
        <p:sp>
          <p:nvSpPr>
            <p:cNvPr id="278" name="Google Shape;278;p7"/>
            <p:cNvSpPr txBox="1"/>
            <p:nvPr/>
          </p:nvSpPr>
          <p:spPr>
            <a:xfrm>
              <a:off x="3189521" y="1859190"/>
              <a:ext cx="537250" cy="32316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000">
                  <a:solidFill>
                    <a:srgbClr val="0000FF"/>
                  </a:solidFill>
                  <a:latin typeface="Arial"/>
                  <a:ea typeface="Arial"/>
                  <a:cs typeface="Arial"/>
                  <a:sym typeface="Arial"/>
                </a:rPr>
                <a:t>OFF</a:t>
              </a:r>
              <a:endParaRPr sz="1000">
                <a:solidFill>
                  <a:srgbClr val="0000FF"/>
                </a:solidFill>
                <a:latin typeface="Arial"/>
                <a:ea typeface="Arial"/>
                <a:cs typeface="Arial"/>
                <a:sym typeface="Arial"/>
              </a:endParaRPr>
            </a:p>
          </p:txBody>
        </p:sp>
        <p:cxnSp>
          <p:nvCxnSpPr>
            <p:cNvPr id="279" name="Google Shape;279;p7"/>
            <p:cNvCxnSpPr/>
            <p:nvPr/>
          </p:nvCxnSpPr>
          <p:spPr>
            <a:xfrm rot="10800000" flipH="1">
              <a:off x="3328234" y="1908107"/>
              <a:ext cx="254814" cy="1"/>
            </a:xfrm>
            <a:prstGeom prst="straightConnector1">
              <a:avLst/>
            </a:prstGeom>
            <a:noFill/>
            <a:ln w="12700" cap="flat" cmpd="sng">
              <a:solidFill>
                <a:srgbClr val="0000FF"/>
              </a:solidFill>
              <a:prstDash val="solid"/>
              <a:round/>
              <a:headEnd type="none" w="sm" len="sm"/>
              <a:tailEnd type="none" w="sm" len="sm"/>
            </a:ln>
          </p:spPr>
        </p:cxnSp>
      </p:grpSp>
      <p:grpSp>
        <p:nvGrpSpPr>
          <p:cNvPr id="280" name="Google Shape;280;p7"/>
          <p:cNvGrpSpPr/>
          <p:nvPr/>
        </p:nvGrpSpPr>
        <p:grpSpPr>
          <a:xfrm>
            <a:off x="172994" y="5987157"/>
            <a:ext cx="5241537" cy="737256"/>
            <a:chOff x="172994" y="5987157"/>
            <a:chExt cx="5241537" cy="737256"/>
          </a:xfrm>
        </p:grpSpPr>
        <p:pic>
          <p:nvPicPr>
            <p:cNvPr id="281" name="Google Shape;281;p7"/>
            <p:cNvPicPr preferRelativeResize="0"/>
            <p:nvPr/>
          </p:nvPicPr>
          <p:blipFill rotWithShape="1">
            <a:blip r:embed="rId10">
              <a:alphaModFix/>
            </a:blip>
            <a:srcRect/>
            <a:stretch/>
          </p:blipFill>
          <p:spPr>
            <a:xfrm>
              <a:off x="3304262" y="5987157"/>
              <a:ext cx="592192" cy="734318"/>
            </a:xfrm>
            <a:prstGeom prst="rect">
              <a:avLst/>
            </a:prstGeom>
            <a:noFill/>
            <a:ln>
              <a:noFill/>
            </a:ln>
          </p:spPr>
        </p:pic>
        <p:grpSp>
          <p:nvGrpSpPr>
            <p:cNvPr id="282" name="Google Shape;282;p7"/>
            <p:cNvGrpSpPr/>
            <p:nvPr/>
          </p:nvGrpSpPr>
          <p:grpSpPr>
            <a:xfrm>
              <a:off x="172994" y="6008075"/>
              <a:ext cx="5241537" cy="716338"/>
              <a:chOff x="172994" y="6008075"/>
              <a:chExt cx="5241537" cy="716338"/>
            </a:xfrm>
          </p:grpSpPr>
          <p:pic>
            <p:nvPicPr>
              <p:cNvPr id="283" name="Google Shape;283;p7"/>
              <p:cNvPicPr preferRelativeResize="0"/>
              <p:nvPr/>
            </p:nvPicPr>
            <p:blipFill rotWithShape="1">
              <a:blip r:embed="rId11">
                <a:alphaModFix/>
              </a:blip>
              <a:srcRect/>
              <a:stretch/>
            </p:blipFill>
            <p:spPr>
              <a:xfrm>
                <a:off x="1685750" y="6008075"/>
                <a:ext cx="751112" cy="716338"/>
              </a:xfrm>
              <a:prstGeom prst="rect">
                <a:avLst/>
              </a:prstGeom>
              <a:noFill/>
              <a:ln>
                <a:noFill/>
              </a:ln>
            </p:spPr>
          </p:pic>
          <p:pic>
            <p:nvPicPr>
              <p:cNvPr id="284" name="Google Shape;284;p7"/>
              <p:cNvPicPr preferRelativeResize="0"/>
              <p:nvPr/>
            </p:nvPicPr>
            <p:blipFill rotWithShape="1">
              <a:blip r:embed="rId12">
                <a:alphaModFix/>
              </a:blip>
              <a:srcRect/>
              <a:stretch/>
            </p:blipFill>
            <p:spPr>
              <a:xfrm>
                <a:off x="2492358" y="6021150"/>
                <a:ext cx="675016" cy="690185"/>
              </a:xfrm>
              <a:prstGeom prst="rect">
                <a:avLst/>
              </a:prstGeom>
              <a:noFill/>
              <a:ln>
                <a:noFill/>
              </a:ln>
            </p:spPr>
          </p:pic>
          <p:pic>
            <p:nvPicPr>
              <p:cNvPr id="285" name="Google Shape;285;p7"/>
              <p:cNvPicPr preferRelativeResize="0"/>
              <p:nvPr/>
            </p:nvPicPr>
            <p:blipFill rotWithShape="1">
              <a:blip r:embed="rId13">
                <a:alphaModFix/>
              </a:blip>
              <a:srcRect/>
              <a:stretch/>
            </p:blipFill>
            <p:spPr>
              <a:xfrm>
                <a:off x="940302" y="6008075"/>
                <a:ext cx="683620" cy="716337"/>
              </a:xfrm>
              <a:prstGeom prst="rect">
                <a:avLst/>
              </a:prstGeom>
              <a:noFill/>
              <a:ln>
                <a:noFill/>
              </a:ln>
            </p:spPr>
          </p:pic>
          <p:pic>
            <p:nvPicPr>
              <p:cNvPr id="286" name="Google Shape;286;p7"/>
              <p:cNvPicPr preferRelativeResize="0"/>
              <p:nvPr/>
            </p:nvPicPr>
            <p:blipFill rotWithShape="1">
              <a:blip r:embed="rId14">
                <a:alphaModFix/>
              </a:blip>
              <a:srcRect/>
              <a:stretch/>
            </p:blipFill>
            <p:spPr>
              <a:xfrm>
                <a:off x="172994" y="6023654"/>
                <a:ext cx="685207" cy="700758"/>
              </a:xfrm>
              <a:prstGeom prst="rect">
                <a:avLst/>
              </a:prstGeom>
              <a:noFill/>
              <a:ln>
                <a:noFill/>
              </a:ln>
            </p:spPr>
          </p:pic>
          <p:pic>
            <p:nvPicPr>
              <p:cNvPr id="287" name="Google Shape;287;p7"/>
              <p:cNvPicPr preferRelativeResize="0"/>
              <p:nvPr/>
            </p:nvPicPr>
            <p:blipFill rotWithShape="1">
              <a:blip r:embed="rId15">
                <a:alphaModFix/>
              </a:blip>
              <a:srcRect/>
              <a:stretch/>
            </p:blipFill>
            <p:spPr>
              <a:xfrm>
                <a:off x="4737149" y="6043699"/>
                <a:ext cx="677382" cy="667636"/>
              </a:xfrm>
              <a:prstGeom prst="rect">
                <a:avLst/>
              </a:prstGeom>
              <a:noFill/>
              <a:ln>
                <a:noFill/>
              </a:ln>
            </p:spPr>
          </p:pic>
          <p:pic>
            <p:nvPicPr>
              <p:cNvPr id="288" name="Google Shape;288;p7"/>
              <p:cNvPicPr preferRelativeResize="0"/>
              <p:nvPr/>
            </p:nvPicPr>
            <p:blipFill rotWithShape="1">
              <a:blip r:embed="rId16">
                <a:alphaModFix/>
              </a:blip>
              <a:srcRect/>
              <a:stretch/>
            </p:blipFill>
            <p:spPr>
              <a:xfrm>
                <a:off x="4013979" y="6082225"/>
                <a:ext cx="673351" cy="593612"/>
              </a:xfrm>
              <a:prstGeom prst="rect">
                <a:avLst/>
              </a:prstGeom>
              <a:noFill/>
              <a:ln>
                <a:noFill/>
              </a:ln>
            </p:spPr>
          </p:pic>
        </p:grpSp>
      </p:grpSp>
      <p:graphicFrame>
        <p:nvGraphicFramePr>
          <p:cNvPr id="289" name="Google Shape;289;p7"/>
          <p:cNvGraphicFramePr/>
          <p:nvPr/>
        </p:nvGraphicFramePr>
        <p:xfrm>
          <a:off x="162034" y="3260449"/>
          <a:ext cx="8827400" cy="2646025"/>
        </p:xfrm>
        <a:graphic>
          <a:graphicData uri="http://schemas.openxmlformats.org/drawingml/2006/table">
            <a:tbl>
              <a:tblPr firstRow="1" bandRow="1">
                <a:noFill/>
                <a:tableStyleId>{D492E988-F3D9-4F2E-BB77-899116F6EDBA}</a:tableStyleId>
              </a:tblPr>
              <a:tblGrid>
                <a:gridCol w="431100">
                  <a:extLst>
                    <a:ext uri="{9D8B030D-6E8A-4147-A177-3AD203B41FA5}">
                      <a16:colId xmlns:a16="http://schemas.microsoft.com/office/drawing/2014/main" xmlns="" val="20000"/>
                    </a:ext>
                  </a:extLst>
                </a:gridCol>
                <a:gridCol w="1235675">
                  <a:extLst>
                    <a:ext uri="{9D8B030D-6E8A-4147-A177-3AD203B41FA5}">
                      <a16:colId xmlns:a16="http://schemas.microsoft.com/office/drawing/2014/main" xmlns="" val="20001"/>
                    </a:ext>
                  </a:extLst>
                </a:gridCol>
                <a:gridCol w="799075">
                  <a:extLst>
                    <a:ext uri="{9D8B030D-6E8A-4147-A177-3AD203B41FA5}">
                      <a16:colId xmlns:a16="http://schemas.microsoft.com/office/drawing/2014/main" xmlns="" val="20002"/>
                    </a:ext>
                  </a:extLst>
                </a:gridCol>
                <a:gridCol w="700225">
                  <a:extLst>
                    <a:ext uri="{9D8B030D-6E8A-4147-A177-3AD203B41FA5}">
                      <a16:colId xmlns:a16="http://schemas.microsoft.com/office/drawing/2014/main" xmlns="" val="20003"/>
                    </a:ext>
                  </a:extLst>
                </a:gridCol>
                <a:gridCol w="766125">
                  <a:extLst>
                    <a:ext uri="{9D8B030D-6E8A-4147-A177-3AD203B41FA5}">
                      <a16:colId xmlns:a16="http://schemas.microsoft.com/office/drawing/2014/main" xmlns="" val="20004"/>
                    </a:ext>
                  </a:extLst>
                </a:gridCol>
                <a:gridCol w="700225">
                  <a:extLst>
                    <a:ext uri="{9D8B030D-6E8A-4147-A177-3AD203B41FA5}">
                      <a16:colId xmlns:a16="http://schemas.microsoft.com/office/drawing/2014/main" xmlns="" val="20005"/>
                    </a:ext>
                  </a:extLst>
                </a:gridCol>
                <a:gridCol w="823775">
                  <a:extLst>
                    <a:ext uri="{9D8B030D-6E8A-4147-A177-3AD203B41FA5}">
                      <a16:colId xmlns:a16="http://schemas.microsoft.com/office/drawing/2014/main" xmlns="" val="20006"/>
                    </a:ext>
                  </a:extLst>
                </a:gridCol>
                <a:gridCol w="856725">
                  <a:extLst>
                    <a:ext uri="{9D8B030D-6E8A-4147-A177-3AD203B41FA5}">
                      <a16:colId xmlns:a16="http://schemas.microsoft.com/office/drawing/2014/main" xmlns="" val="20007"/>
                    </a:ext>
                  </a:extLst>
                </a:gridCol>
                <a:gridCol w="774350">
                  <a:extLst>
                    <a:ext uri="{9D8B030D-6E8A-4147-A177-3AD203B41FA5}">
                      <a16:colId xmlns:a16="http://schemas.microsoft.com/office/drawing/2014/main" xmlns="" val="20008"/>
                    </a:ext>
                  </a:extLst>
                </a:gridCol>
                <a:gridCol w="850725">
                  <a:extLst>
                    <a:ext uri="{9D8B030D-6E8A-4147-A177-3AD203B41FA5}">
                      <a16:colId xmlns:a16="http://schemas.microsoft.com/office/drawing/2014/main" xmlns="" val="20009"/>
                    </a:ext>
                  </a:extLst>
                </a:gridCol>
                <a:gridCol w="889400">
                  <a:extLst>
                    <a:ext uri="{9D8B030D-6E8A-4147-A177-3AD203B41FA5}">
                      <a16:colId xmlns:a16="http://schemas.microsoft.com/office/drawing/2014/main" xmlns="" val="20010"/>
                    </a:ext>
                  </a:extLst>
                </a:gridCol>
              </a:tblGrid>
              <a:tr h="435200">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No.</a:t>
                      </a:r>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Size</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u="none" strike="noStrike" cap="none">
                          <a:solidFill>
                            <a:srgbClr val="008000"/>
                          </a:solidFill>
                          <a:latin typeface="Arial"/>
                          <a:ea typeface="Arial"/>
                          <a:cs typeface="Arial"/>
                          <a:sym typeface="Arial"/>
                        </a:rPr>
                        <a:t>Wattage</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Voltage</a:t>
                      </a:r>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Frequency</a:t>
                      </a:r>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PF</a:t>
                      </a:r>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Lumens</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Luminous Efficacy</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CRI</a:t>
                      </a:r>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CCT</a:t>
                      </a:r>
                      <a:endParaRPr sz="900" u="none" strike="noStrike" cap="none">
                        <a:solidFill>
                          <a:srgbClr val="008000"/>
                        </a:solidFill>
                        <a:latin typeface="Arial"/>
                        <a:ea typeface="Arial"/>
                        <a:cs typeface="Arial"/>
                        <a:sym typeface="Arial"/>
                      </a:endParaRPr>
                    </a:p>
                  </a:txBody>
                  <a:tcPr marL="91450" marR="91450" marT="45725" marB="45725" anchor="ct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Lifetime</a:t>
                      </a:r>
                      <a:endParaRPr/>
                    </a:p>
                  </a:txBody>
                  <a:tcPr marL="91450" marR="91450" marT="45725" marB="45725" anchor="ctr"/>
                </a:tc>
                <a:extLst>
                  <a:ext uri="{0D108BD9-81ED-4DB2-BD59-A6C34878D82A}">
                    <a16:rowId xmlns:a16="http://schemas.microsoft.com/office/drawing/2014/main" xmlns="" val="10000"/>
                  </a:ext>
                </a:extLst>
              </a:tr>
              <a:tr h="247225">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1</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L320xW320mm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15W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1200lm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80lm/W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5700K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1"/>
                  </a:ext>
                </a:extLst>
              </a:tr>
              <a:tr h="247225">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L640xW320mm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25W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2250lm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5700K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2"/>
                  </a:ext>
                </a:extLst>
              </a:tr>
              <a:tr h="247225">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3</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L640xW180mm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25W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2250lm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5700K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3"/>
                  </a:ext>
                </a:extLst>
              </a:tr>
              <a:tr h="247225">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4</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L950xW180mm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2700lm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5700K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4"/>
                  </a:ext>
                </a:extLst>
              </a:tr>
              <a:tr h="247225">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L750xW320mm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2700lm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5700K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5"/>
                  </a:ext>
                </a:extLst>
              </a:tr>
              <a:tr h="247225">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6</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L1280xW180mm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40W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3600lm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5700K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6"/>
                  </a:ext>
                </a:extLst>
              </a:tr>
              <a:tr h="247225">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7</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L520xW520mm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40W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3600lm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5700K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7"/>
                  </a:ext>
                </a:extLst>
              </a:tr>
              <a:tr h="240125">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8</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L640xW640mm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50W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4500lm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5700K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8"/>
                  </a:ext>
                </a:extLst>
              </a:tr>
              <a:tr h="240125">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9</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L1280xW320mm</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50W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60Hz</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4500lm</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90lm/W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latin typeface="Arial"/>
                          <a:ea typeface="Arial"/>
                          <a:cs typeface="Arial"/>
                          <a:sym typeface="Arial"/>
                        </a:rPr>
                        <a:t>80</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5700K</a:t>
                      </a:r>
                      <a:endParaRPr sz="900" b="0" u="none" strike="noStrike" cap="none">
                        <a:solidFill>
                          <a:schemeClr val="dk1"/>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0" u="none" strike="noStrike" cap="none">
                          <a:solidFill>
                            <a:schemeClr val="dk1"/>
                          </a:solidFill>
                          <a:latin typeface="Arial"/>
                          <a:ea typeface="Arial"/>
                          <a:cs typeface="Arial"/>
                          <a:sym typeface="Arial"/>
                        </a:rPr>
                        <a:t>25,000hrs</a:t>
                      </a:r>
                      <a:endParaRPr sz="900" b="0" u="none" strike="noStrike" cap="non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9"/>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8"/>
          <p:cNvSpPr/>
          <p:nvPr/>
        </p:nvSpPr>
        <p:spPr>
          <a:xfrm>
            <a:off x="164442" y="4118991"/>
            <a:ext cx="1890940" cy="3077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Specifications</a:t>
            </a:r>
            <a:r>
              <a:rPr lang="en-US" sz="1400" b="1">
                <a:solidFill>
                  <a:srgbClr val="1D77BB"/>
                </a:solidFill>
                <a:latin typeface="Arial"/>
                <a:ea typeface="Arial"/>
                <a:cs typeface="Arial"/>
                <a:sym typeface="Arial"/>
              </a:rPr>
              <a:t>:</a:t>
            </a:r>
            <a:endParaRPr sz="1400" b="1">
              <a:solidFill>
                <a:srgbClr val="1D77BB"/>
              </a:solidFill>
              <a:latin typeface="Arial"/>
              <a:ea typeface="Arial"/>
              <a:cs typeface="Arial"/>
              <a:sym typeface="Arial"/>
            </a:endParaRPr>
          </a:p>
        </p:txBody>
      </p:sp>
      <p:graphicFrame>
        <p:nvGraphicFramePr>
          <p:cNvPr id="295" name="Google Shape;295;p8"/>
          <p:cNvGraphicFramePr/>
          <p:nvPr>
            <p:extLst>
              <p:ext uri="{D42A27DB-BD31-4B8C-83A1-F6EECF244321}">
                <p14:modId xmlns:p14="http://schemas.microsoft.com/office/powerpoint/2010/main" val="2462916513"/>
              </p:ext>
            </p:extLst>
          </p:nvPr>
        </p:nvGraphicFramePr>
        <p:xfrm>
          <a:off x="177569" y="4507936"/>
          <a:ext cx="8703075" cy="1735074"/>
        </p:xfrm>
        <a:graphic>
          <a:graphicData uri="http://schemas.openxmlformats.org/drawingml/2006/table">
            <a:tbl>
              <a:tblPr>
                <a:noFill/>
                <a:tableStyleId>{3362631E-7362-43ED-BA21-A18B33AB7A8D}</a:tableStyleId>
              </a:tblPr>
              <a:tblGrid>
                <a:gridCol w="642825">
                  <a:extLst>
                    <a:ext uri="{9D8B030D-6E8A-4147-A177-3AD203B41FA5}">
                      <a16:colId xmlns:a16="http://schemas.microsoft.com/office/drawing/2014/main" xmlns="" val="20000"/>
                    </a:ext>
                  </a:extLst>
                </a:gridCol>
                <a:gridCol w="591400">
                  <a:extLst>
                    <a:ext uri="{9D8B030D-6E8A-4147-A177-3AD203B41FA5}">
                      <a16:colId xmlns:a16="http://schemas.microsoft.com/office/drawing/2014/main" xmlns="" val="20001"/>
                    </a:ext>
                  </a:extLst>
                </a:gridCol>
                <a:gridCol w="595575">
                  <a:extLst>
                    <a:ext uri="{9D8B030D-6E8A-4147-A177-3AD203B41FA5}">
                      <a16:colId xmlns:a16="http://schemas.microsoft.com/office/drawing/2014/main" xmlns="" val="20002"/>
                    </a:ext>
                  </a:extLst>
                </a:gridCol>
                <a:gridCol w="527975">
                  <a:extLst>
                    <a:ext uri="{9D8B030D-6E8A-4147-A177-3AD203B41FA5}">
                      <a16:colId xmlns:a16="http://schemas.microsoft.com/office/drawing/2014/main" xmlns="" val="20003"/>
                    </a:ext>
                  </a:extLst>
                </a:gridCol>
                <a:gridCol w="706575">
                  <a:extLst>
                    <a:ext uri="{9D8B030D-6E8A-4147-A177-3AD203B41FA5}">
                      <a16:colId xmlns:a16="http://schemas.microsoft.com/office/drawing/2014/main" xmlns="" val="20004"/>
                    </a:ext>
                  </a:extLst>
                </a:gridCol>
                <a:gridCol w="332500">
                  <a:extLst>
                    <a:ext uri="{9D8B030D-6E8A-4147-A177-3AD203B41FA5}">
                      <a16:colId xmlns:a16="http://schemas.microsoft.com/office/drawing/2014/main" xmlns="" val="20005"/>
                    </a:ext>
                  </a:extLst>
                </a:gridCol>
                <a:gridCol w="498775">
                  <a:extLst>
                    <a:ext uri="{9D8B030D-6E8A-4147-A177-3AD203B41FA5}">
                      <a16:colId xmlns:a16="http://schemas.microsoft.com/office/drawing/2014/main" xmlns="" val="20006"/>
                    </a:ext>
                  </a:extLst>
                </a:gridCol>
                <a:gridCol w="665025">
                  <a:extLst>
                    <a:ext uri="{9D8B030D-6E8A-4147-A177-3AD203B41FA5}">
                      <a16:colId xmlns:a16="http://schemas.microsoft.com/office/drawing/2014/main" xmlns="" val="20007"/>
                    </a:ext>
                  </a:extLst>
                </a:gridCol>
                <a:gridCol w="448875">
                  <a:extLst>
                    <a:ext uri="{9D8B030D-6E8A-4147-A177-3AD203B41FA5}">
                      <a16:colId xmlns:a16="http://schemas.microsoft.com/office/drawing/2014/main" xmlns="" val="20008"/>
                    </a:ext>
                  </a:extLst>
                </a:gridCol>
                <a:gridCol w="573575">
                  <a:extLst>
                    <a:ext uri="{9D8B030D-6E8A-4147-A177-3AD203B41FA5}">
                      <a16:colId xmlns:a16="http://schemas.microsoft.com/office/drawing/2014/main" xmlns="" val="20009"/>
                    </a:ext>
                  </a:extLst>
                </a:gridCol>
                <a:gridCol w="440575">
                  <a:extLst>
                    <a:ext uri="{9D8B030D-6E8A-4147-A177-3AD203B41FA5}">
                      <a16:colId xmlns:a16="http://schemas.microsoft.com/office/drawing/2014/main" xmlns="" val="20010"/>
                    </a:ext>
                  </a:extLst>
                </a:gridCol>
                <a:gridCol w="656700">
                  <a:extLst>
                    <a:ext uri="{9D8B030D-6E8A-4147-A177-3AD203B41FA5}">
                      <a16:colId xmlns:a16="http://schemas.microsoft.com/office/drawing/2014/main" xmlns="" val="20011"/>
                    </a:ext>
                  </a:extLst>
                </a:gridCol>
                <a:gridCol w="764775">
                  <a:extLst>
                    <a:ext uri="{9D8B030D-6E8A-4147-A177-3AD203B41FA5}">
                      <a16:colId xmlns:a16="http://schemas.microsoft.com/office/drawing/2014/main" xmlns="" val="20012"/>
                    </a:ext>
                  </a:extLst>
                </a:gridCol>
                <a:gridCol w="556950">
                  <a:extLst>
                    <a:ext uri="{9D8B030D-6E8A-4147-A177-3AD203B41FA5}">
                      <a16:colId xmlns:a16="http://schemas.microsoft.com/office/drawing/2014/main" xmlns="" val="20013"/>
                    </a:ext>
                  </a:extLst>
                </a:gridCol>
                <a:gridCol w="700975">
                  <a:extLst>
                    <a:ext uri="{9D8B030D-6E8A-4147-A177-3AD203B41FA5}">
                      <a16:colId xmlns:a16="http://schemas.microsoft.com/office/drawing/2014/main" xmlns="" val="20014"/>
                    </a:ext>
                  </a:extLst>
                </a:gridCol>
              </a:tblGrid>
              <a:tr h="472375">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Driver type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u="none" strike="noStrike" cap="none">
                          <a:solidFill>
                            <a:srgbClr val="008000"/>
                          </a:solidFill>
                          <a:latin typeface="Arial"/>
                          <a:ea typeface="Arial"/>
                          <a:cs typeface="Arial"/>
                          <a:sym typeface="Arial"/>
                        </a:rPr>
                        <a:t>Power (W)</a:t>
                      </a:r>
                      <a:endParaRPr sz="90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Type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Size</a:t>
                      </a:r>
                      <a:endParaRPr sz="900" b="0" u="none" strike="noStrike" cap="none">
                        <a:solidFill>
                          <a:srgbClr val="008000"/>
                        </a:solidFill>
                        <a:latin typeface="Arial"/>
                        <a:ea typeface="Arial"/>
                        <a:cs typeface="Arial"/>
                        <a:sym typeface="Arial"/>
                      </a:endParaRPr>
                    </a:p>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(Φ*H) mm</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900" b="0" u="none" strike="noStrike" cap="none">
                          <a:solidFill>
                            <a:srgbClr val="008000"/>
                          </a:solidFill>
                          <a:latin typeface="Arial"/>
                          <a:ea typeface="Arial"/>
                          <a:cs typeface="Arial"/>
                          <a:sym typeface="Arial"/>
                        </a:rPr>
                        <a:t>Voltage/ Frequency</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PF</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Lumen (lm)</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Luminous </a:t>
                      </a:r>
                      <a:r>
                        <a:rPr lang="en-US" sz="900" b="0" u="none" strike="noStrike" cap="none">
                          <a:solidFill>
                            <a:srgbClr val="008000"/>
                          </a:solidFill>
                          <a:latin typeface="Arial"/>
                          <a:ea typeface="Arial"/>
                          <a:cs typeface="Arial"/>
                          <a:sym typeface="Arial"/>
                        </a:rPr>
                        <a:t>Efficacy</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CCT (K)</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Housing</a:t>
                      </a:r>
                      <a:endParaRPr/>
                    </a:p>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material</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Beam angle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LED chip</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Certification</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Lifetime (hrs)</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Unit price (USD)</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r h="259100">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Linear IC</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15W</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 inches</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180×74</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220V/60Hz</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0.5</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1500</a:t>
                      </a:r>
                      <a:endParaRPr sz="900" b="0" u="none" strike="noStrike" cap="none">
                        <a:solidFill>
                          <a:srgbClr val="FF0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100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rowSpan="4">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3000/</a:t>
                      </a:r>
                      <a:endParaRPr/>
                    </a:p>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5700/</a:t>
                      </a:r>
                      <a:endParaRPr/>
                    </a:p>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6500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ADC12</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110°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Samsung/ SCC</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EMC</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20,000</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endParaRPr dirty="0"/>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r h="241875">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Linear IC</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20W</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 inches</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180×74</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220V/60Hz</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0.5</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2000 </a:t>
                      </a:r>
                      <a:endParaRPr sz="900" b="0" u="none" strike="noStrike" cap="none">
                        <a:solidFill>
                          <a:srgbClr val="FF0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100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ADC12</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110°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Samsung/ SCC</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EMC</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20,000</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endParaRPr dirty="0"/>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2"/>
                  </a:ext>
                </a:extLst>
              </a:tr>
              <a:tr h="289750">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Buck</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15W</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 inches</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180×74</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220V/60Hz</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1500</a:t>
                      </a:r>
                      <a:endParaRPr sz="900" b="0" u="none" strike="noStrike" cap="none">
                        <a:solidFill>
                          <a:srgbClr val="FF0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100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ADC12</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110°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Samsung/ SCC</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EMC</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25,000</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endParaRPr dirty="0"/>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3"/>
                  </a:ext>
                </a:extLst>
              </a:tr>
              <a:tr h="245025">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Buck</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20W</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8 inches</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242×94</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220V/60Hz</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2000 </a:t>
                      </a:r>
                      <a:endParaRPr sz="900" b="0" u="none" strike="noStrike" cap="none">
                        <a:solidFill>
                          <a:srgbClr val="FF0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100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ADC12</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110°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Samsung/ SCC</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EMC</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25,000</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endParaRPr dirty="0"/>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4"/>
                  </a:ext>
                </a:extLst>
              </a:tr>
            </a:tbl>
          </a:graphicData>
        </a:graphic>
      </p:graphicFrame>
      <p:grpSp>
        <p:nvGrpSpPr>
          <p:cNvPr id="296" name="Google Shape;296;p8"/>
          <p:cNvGrpSpPr/>
          <p:nvPr/>
        </p:nvGrpSpPr>
        <p:grpSpPr>
          <a:xfrm>
            <a:off x="5953781" y="3662332"/>
            <a:ext cx="2948554" cy="712935"/>
            <a:chOff x="9973917" y="5624154"/>
            <a:chExt cx="4379257" cy="1310302"/>
          </a:xfrm>
        </p:grpSpPr>
        <p:pic>
          <p:nvPicPr>
            <p:cNvPr id="297" name="Google Shape;297;p8"/>
            <p:cNvPicPr preferRelativeResize="0"/>
            <p:nvPr/>
          </p:nvPicPr>
          <p:blipFill rotWithShape="1">
            <a:blip r:embed="rId3">
              <a:alphaModFix/>
            </a:blip>
            <a:srcRect/>
            <a:stretch/>
          </p:blipFill>
          <p:spPr>
            <a:xfrm>
              <a:off x="9973917" y="5641929"/>
              <a:ext cx="1217717" cy="1292526"/>
            </a:xfrm>
            <a:prstGeom prst="rect">
              <a:avLst/>
            </a:prstGeom>
            <a:noFill/>
            <a:ln>
              <a:noFill/>
            </a:ln>
          </p:spPr>
        </p:pic>
        <p:pic>
          <p:nvPicPr>
            <p:cNvPr id="298" name="Google Shape;298;p8"/>
            <p:cNvPicPr preferRelativeResize="0"/>
            <p:nvPr/>
          </p:nvPicPr>
          <p:blipFill rotWithShape="1">
            <a:blip r:embed="rId4">
              <a:alphaModFix/>
            </a:blip>
            <a:srcRect/>
            <a:stretch/>
          </p:blipFill>
          <p:spPr>
            <a:xfrm>
              <a:off x="11426114" y="5641929"/>
              <a:ext cx="1121688" cy="1292527"/>
            </a:xfrm>
            <a:prstGeom prst="rect">
              <a:avLst/>
            </a:prstGeom>
            <a:noFill/>
            <a:ln>
              <a:noFill/>
            </a:ln>
          </p:spPr>
        </p:pic>
        <p:sp>
          <p:nvSpPr>
            <p:cNvPr id="299" name="Google Shape;299;p8"/>
            <p:cNvSpPr/>
            <p:nvPr/>
          </p:nvSpPr>
          <p:spPr>
            <a:xfrm>
              <a:off x="12452674" y="5624154"/>
              <a:ext cx="1900500" cy="1301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50%</a:t>
              </a:r>
              <a:endParaRPr sz="4000" b="1">
                <a:solidFill>
                  <a:srgbClr val="C00000"/>
                </a:solidFill>
                <a:latin typeface="Arial"/>
                <a:ea typeface="Arial"/>
                <a:cs typeface="Arial"/>
                <a:sym typeface="Arial"/>
              </a:endParaRPr>
            </a:p>
          </p:txBody>
        </p:sp>
      </p:grpSp>
      <p:sp>
        <p:nvSpPr>
          <p:cNvPr id="300" name="Google Shape;30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grpSp>
        <p:nvGrpSpPr>
          <p:cNvPr id="301" name="Google Shape;301;p8"/>
          <p:cNvGrpSpPr/>
          <p:nvPr/>
        </p:nvGrpSpPr>
        <p:grpSpPr>
          <a:xfrm>
            <a:off x="153868" y="214930"/>
            <a:ext cx="8825246" cy="415155"/>
            <a:chOff x="153868" y="214930"/>
            <a:chExt cx="8825246" cy="415155"/>
          </a:xfrm>
        </p:grpSpPr>
        <p:sp>
          <p:nvSpPr>
            <p:cNvPr id="302" name="Google Shape;302;p8"/>
            <p:cNvSpPr txBox="1"/>
            <p:nvPr/>
          </p:nvSpPr>
          <p:spPr>
            <a:xfrm>
              <a:off x="153868" y="255238"/>
              <a:ext cx="88091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59BFF"/>
                  </a:solidFill>
                  <a:latin typeface="Arial"/>
                  <a:ea typeface="Arial"/>
                  <a:cs typeface="Arial"/>
                  <a:sym typeface="Arial"/>
                </a:rPr>
                <a:t>LED Downlight</a:t>
              </a:r>
              <a:endParaRPr/>
            </a:p>
          </p:txBody>
        </p:sp>
        <p:pic>
          <p:nvPicPr>
            <p:cNvPr id="303" name="Google Shape;303;p8"/>
            <p:cNvPicPr preferRelativeResize="0"/>
            <p:nvPr/>
          </p:nvPicPr>
          <p:blipFill rotWithShape="1">
            <a:blip r:embed="rId5">
              <a:alphaModFix/>
            </a:blip>
            <a:srcRect/>
            <a:stretch/>
          </p:blipFill>
          <p:spPr>
            <a:xfrm>
              <a:off x="7300158" y="214930"/>
              <a:ext cx="1678956" cy="413129"/>
            </a:xfrm>
            <a:prstGeom prst="rect">
              <a:avLst/>
            </a:prstGeom>
            <a:noFill/>
            <a:ln>
              <a:noFill/>
            </a:ln>
          </p:spPr>
        </p:pic>
        <p:cxnSp>
          <p:nvCxnSpPr>
            <p:cNvPr id="304" name="Google Shape;304;p8"/>
            <p:cNvCxnSpPr/>
            <p:nvPr/>
          </p:nvCxnSpPr>
          <p:spPr>
            <a:xfrm>
              <a:off x="153868" y="630085"/>
              <a:ext cx="8809170" cy="0"/>
            </a:xfrm>
            <a:prstGeom prst="straightConnector1">
              <a:avLst/>
            </a:prstGeom>
            <a:noFill/>
            <a:ln w="9525" cap="flat" cmpd="sng">
              <a:solidFill>
                <a:srgbClr val="FF0000"/>
              </a:solidFill>
              <a:prstDash val="solid"/>
              <a:round/>
              <a:headEnd type="none" w="sm" len="sm"/>
              <a:tailEnd type="none" w="sm" len="sm"/>
            </a:ln>
          </p:spPr>
        </p:cxnSp>
      </p:grpSp>
      <p:graphicFrame>
        <p:nvGraphicFramePr>
          <p:cNvPr id="305" name="Google Shape;305;p8"/>
          <p:cNvGraphicFramePr/>
          <p:nvPr/>
        </p:nvGraphicFramePr>
        <p:xfrm>
          <a:off x="5409105" y="864702"/>
          <a:ext cx="3585700" cy="2659925"/>
        </p:xfrm>
        <a:graphic>
          <a:graphicData uri="http://schemas.openxmlformats.org/drawingml/2006/table">
            <a:tbl>
              <a:tblPr firstRow="1" bandRow="1">
                <a:noFill/>
                <a:tableStyleId>{D492E988-F3D9-4F2E-BB77-899116F6EDBA}</a:tableStyleId>
              </a:tblPr>
              <a:tblGrid>
                <a:gridCol w="1169775">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196725">
                  <a:extLst>
                    <a:ext uri="{9D8B030D-6E8A-4147-A177-3AD203B41FA5}">
                      <a16:colId xmlns:a16="http://schemas.microsoft.com/office/drawing/2014/main" xmlns="" val="20002"/>
                    </a:ext>
                  </a:extLst>
                </a:gridCol>
              </a:tblGrid>
              <a:tr h="388950">
                <a:tc rowSpan="2">
                  <a:txBody>
                    <a:bodyPr/>
                    <a:lstStyle/>
                    <a:p>
                      <a:pPr marL="0" marR="0" lvl="0" indent="0" algn="ctr" rtl="0">
                        <a:spcBef>
                          <a:spcPts val="0"/>
                        </a:spcBef>
                        <a:spcAft>
                          <a:spcPts val="0"/>
                        </a:spcAft>
                        <a:buNone/>
                      </a:pPr>
                      <a:endParaRPr sz="100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tc>
                  <a:txBody>
                    <a:bodyPr/>
                    <a:lstStyle/>
                    <a:p>
                      <a:pPr marL="0" marR="0" lvl="0" indent="0" algn="ctr" rtl="0">
                        <a:spcBef>
                          <a:spcPts val="0"/>
                        </a:spcBef>
                        <a:spcAft>
                          <a:spcPts val="0"/>
                        </a:spcAft>
                        <a:buNone/>
                      </a:pPr>
                      <a:r>
                        <a:rPr lang="en-US" sz="900" b="1" u="none" strike="noStrike" cap="none">
                          <a:latin typeface="Arial"/>
                          <a:ea typeface="Arial"/>
                          <a:cs typeface="Arial"/>
                          <a:sym typeface="Arial"/>
                        </a:rPr>
                        <a:t>LED Downlight</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1" u="none" strike="noStrike" cap="none">
                          <a:latin typeface="Arial"/>
                          <a:ea typeface="Arial"/>
                          <a:cs typeface="Arial"/>
                          <a:sym typeface="Arial"/>
                        </a:rPr>
                        <a:t>CFC Downlight</a:t>
                      </a:r>
                      <a:endParaRPr/>
                    </a:p>
                  </a:txBody>
                  <a:tcPr marL="91450" marR="91450" marT="45725" marB="45725" anchor="ctr"/>
                </a:tc>
                <a:extLst>
                  <a:ext uri="{0D108BD9-81ED-4DB2-BD59-A6C34878D82A}">
                    <a16:rowId xmlns:a16="http://schemas.microsoft.com/office/drawing/2014/main" xmlns="" val="10000"/>
                  </a:ext>
                </a:extLst>
              </a:tr>
              <a:tr h="1132125">
                <a:tc vMerge="1">
                  <a:txBody>
                    <a:bodyPr/>
                    <a:lstStyle/>
                    <a:p>
                      <a:endParaRPr lang="en-US"/>
                    </a:p>
                  </a:txBody>
                  <a:tcPr/>
                </a:tc>
                <a:tc>
                  <a:txBody>
                    <a:bodyPr/>
                    <a:lstStyle/>
                    <a:p>
                      <a:pPr marL="0" marR="0" lvl="0" indent="0" algn="ctr" rtl="0">
                        <a:spcBef>
                          <a:spcPts val="0"/>
                        </a:spcBef>
                        <a:spcAft>
                          <a:spcPts val="0"/>
                        </a:spcAft>
                        <a:buNone/>
                      </a:pPr>
                      <a:endParaRPr sz="1000" u="none" strike="noStrike" cap="none">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endParaRPr sz="1000" u="none" strike="noStrike" cap="none">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1"/>
                  </a:ext>
                </a:extLst>
              </a:tr>
              <a:tr h="271575">
                <a:tc>
                  <a:txBody>
                    <a:bodyPr/>
                    <a:lstStyle/>
                    <a:p>
                      <a:pPr marL="0" marR="0" lvl="0" indent="0" algn="l" rtl="0">
                        <a:lnSpc>
                          <a:spcPct val="100000"/>
                        </a:lnSpc>
                        <a:spcBef>
                          <a:spcPts val="0"/>
                        </a:spcBef>
                        <a:spcAft>
                          <a:spcPts val="0"/>
                        </a:spcAft>
                        <a:buClr>
                          <a:srgbClr val="0C0C0C"/>
                        </a:buClr>
                        <a:buSzPts val="900"/>
                        <a:buFont typeface="Arial"/>
                        <a:buNone/>
                      </a:pPr>
                      <a:r>
                        <a:rPr lang="en-US" sz="900" b="1" u="none" strike="noStrike" cap="none">
                          <a:solidFill>
                            <a:srgbClr val="0C0C0C"/>
                          </a:solidFill>
                          <a:latin typeface="Arial"/>
                          <a:ea typeface="Arial"/>
                          <a:cs typeface="Arial"/>
                          <a:sym typeface="Arial"/>
                        </a:rPr>
                        <a:t>Energy used</a:t>
                      </a:r>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solidFill>
                            <a:srgbClr val="0C0C0C"/>
                          </a:solidFill>
                          <a:latin typeface="Arial"/>
                          <a:ea typeface="Arial"/>
                          <a:cs typeface="Arial"/>
                          <a:sym typeface="Arial"/>
                        </a:rPr>
                        <a:t>15W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solidFill>
                            <a:srgbClr val="0C0C0C"/>
                          </a:solidFill>
                          <a:latin typeface="Arial"/>
                          <a:ea typeface="Arial"/>
                          <a:cs typeface="Arial"/>
                          <a:sym typeface="Arial"/>
                        </a:rPr>
                        <a:t>30W</a:t>
                      </a:r>
                      <a:endParaRPr sz="900" b="0" u="none" strike="noStrike" cap="none">
                        <a:solidFill>
                          <a:srgbClr val="0C0C0C"/>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2"/>
                  </a:ext>
                </a:extLst>
              </a:tr>
              <a:tr h="297850">
                <a:tc>
                  <a:txBody>
                    <a:bodyPr/>
                    <a:lstStyle/>
                    <a:p>
                      <a:pPr marL="0" marR="0" lvl="0" indent="0" algn="l" rtl="0">
                        <a:spcBef>
                          <a:spcPts val="0"/>
                        </a:spcBef>
                        <a:spcAft>
                          <a:spcPts val="0"/>
                        </a:spcAft>
                        <a:buNone/>
                      </a:pPr>
                      <a:r>
                        <a:rPr lang="en-US" sz="900" b="1" u="none" strike="noStrike" cap="none">
                          <a:solidFill>
                            <a:srgbClr val="0C0C0C"/>
                          </a:solidFill>
                          <a:latin typeface="Arial"/>
                          <a:ea typeface="Arial"/>
                          <a:cs typeface="Arial"/>
                          <a:sym typeface="Arial"/>
                        </a:rPr>
                        <a:t>Energy used</a:t>
                      </a:r>
                      <a:endParaRPr sz="900" b="1"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solidFill>
                            <a:srgbClr val="0C0C0C"/>
                          </a:solidFill>
                          <a:latin typeface="Arial"/>
                          <a:ea typeface="Arial"/>
                          <a:cs typeface="Arial"/>
                          <a:sym typeface="Arial"/>
                        </a:rPr>
                        <a:t>20W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solidFill>
                            <a:srgbClr val="0C0C0C"/>
                          </a:solidFill>
                          <a:latin typeface="Arial"/>
                          <a:ea typeface="Arial"/>
                          <a:cs typeface="Arial"/>
                          <a:sym typeface="Arial"/>
                        </a:rPr>
                        <a:t>40W</a:t>
                      </a:r>
                      <a:endParaRPr sz="900" b="0" u="none" strike="noStrike" cap="none">
                        <a:solidFill>
                          <a:srgbClr val="0C0C0C"/>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3"/>
                  </a:ext>
                </a:extLst>
              </a:tr>
              <a:tr h="297850">
                <a:tc>
                  <a:txBody>
                    <a:bodyPr/>
                    <a:lstStyle/>
                    <a:p>
                      <a:pPr marL="0" marR="0" lvl="0" indent="0" algn="l" rtl="0">
                        <a:spcBef>
                          <a:spcPts val="0"/>
                        </a:spcBef>
                        <a:spcAft>
                          <a:spcPts val="0"/>
                        </a:spcAft>
                        <a:buNone/>
                      </a:pPr>
                      <a:r>
                        <a:rPr lang="en-US" sz="900" b="1" u="none" strike="noStrike" cap="none">
                          <a:solidFill>
                            <a:srgbClr val="0C0C0C"/>
                          </a:solidFill>
                          <a:latin typeface="Arial"/>
                          <a:ea typeface="Arial"/>
                          <a:cs typeface="Arial"/>
                          <a:sym typeface="Arial"/>
                        </a:rPr>
                        <a:t>Energy used</a:t>
                      </a:r>
                      <a:endParaRPr sz="900" b="1"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solidFill>
                            <a:srgbClr val="0C0C0C"/>
                          </a:solidFill>
                          <a:latin typeface="Arial"/>
                          <a:ea typeface="Arial"/>
                          <a:cs typeface="Arial"/>
                          <a:sym typeface="Arial"/>
                        </a:rPr>
                        <a:t>30W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solidFill>
                            <a:srgbClr val="0C0C0C"/>
                          </a:solidFill>
                          <a:latin typeface="Arial"/>
                          <a:ea typeface="Arial"/>
                          <a:cs typeface="Arial"/>
                          <a:sym typeface="Arial"/>
                        </a:rPr>
                        <a:t>60W</a:t>
                      </a:r>
                      <a:endParaRPr sz="900" b="0" u="none" strike="noStrike" cap="none">
                        <a:solidFill>
                          <a:srgbClr val="0C0C0C"/>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4"/>
                  </a:ext>
                </a:extLst>
              </a:tr>
              <a:tr h="271575">
                <a:tc>
                  <a:txBody>
                    <a:bodyPr/>
                    <a:lstStyle/>
                    <a:p>
                      <a:pPr marL="0" marR="0" lvl="0" indent="0" algn="l" rtl="0">
                        <a:spcBef>
                          <a:spcPts val="0"/>
                        </a:spcBef>
                        <a:spcAft>
                          <a:spcPts val="0"/>
                        </a:spcAft>
                        <a:buNone/>
                      </a:pPr>
                      <a:r>
                        <a:rPr lang="en-US" sz="900" b="1" u="none" strike="noStrike" cap="none">
                          <a:solidFill>
                            <a:srgbClr val="0C0C0C"/>
                          </a:solidFill>
                          <a:latin typeface="Arial"/>
                          <a:ea typeface="Arial"/>
                          <a:cs typeface="Arial"/>
                          <a:sym typeface="Arial"/>
                        </a:rPr>
                        <a:t>Warranty</a:t>
                      </a:r>
                      <a:endParaRPr sz="900" b="1"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solidFill>
                            <a:srgbClr val="0C0C0C"/>
                          </a:solidFill>
                          <a:latin typeface="Arial"/>
                          <a:ea typeface="Arial"/>
                          <a:cs typeface="Arial"/>
                          <a:sym typeface="Arial"/>
                        </a:rPr>
                        <a:t>2 years</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solidFill>
                            <a:srgbClr val="0C0C0C"/>
                          </a:solidFill>
                          <a:latin typeface="Arial"/>
                          <a:ea typeface="Arial"/>
                          <a:cs typeface="Arial"/>
                          <a:sym typeface="Arial"/>
                        </a:rPr>
                        <a:t>1 year</a:t>
                      </a:r>
                      <a:endParaRPr sz="900" b="0" u="none" strike="noStrike" cap="none">
                        <a:solidFill>
                          <a:srgbClr val="0C0C0C"/>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5"/>
                  </a:ext>
                </a:extLst>
              </a:tr>
            </a:tbl>
          </a:graphicData>
        </a:graphic>
      </p:graphicFrame>
      <p:grpSp>
        <p:nvGrpSpPr>
          <p:cNvPr id="306" name="Google Shape;306;p8"/>
          <p:cNvGrpSpPr/>
          <p:nvPr/>
        </p:nvGrpSpPr>
        <p:grpSpPr>
          <a:xfrm>
            <a:off x="153868" y="6286451"/>
            <a:ext cx="3196161" cy="437961"/>
            <a:chOff x="153868" y="6008075"/>
            <a:chExt cx="5227706" cy="716338"/>
          </a:xfrm>
        </p:grpSpPr>
        <p:grpSp>
          <p:nvGrpSpPr>
            <p:cNvPr id="307" name="Google Shape;307;p8"/>
            <p:cNvGrpSpPr/>
            <p:nvPr/>
          </p:nvGrpSpPr>
          <p:grpSpPr>
            <a:xfrm>
              <a:off x="153868" y="6008075"/>
              <a:ext cx="3824438" cy="716338"/>
              <a:chOff x="4679377" y="5983361"/>
              <a:chExt cx="3824438" cy="716338"/>
            </a:xfrm>
          </p:grpSpPr>
          <p:pic>
            <p:nvPicPr>
              <p:cNvPr id="308" name="Google Shape;308;p8"/>
              <p:cNvPicPr preferRelativeResize="0"/>
              <p:nvPr/>
            </p:nvPicPr>
            <p:blipFill rotWithShape="1">
              <a:blip r:embed="rId6">
                <a:alphaModFix/>
              </a:blip>
              <a:srcRect/>
              <a:stretch/>
            </p:blipFill>
            <p:spPr>
              <a:xfrm>
                <a:off x="6211259" y="5983361"/>
                <a:ext cx="751112" cy="716338"/>
              </a:xfrm>
              <a:prstGeom prst="rect">
                <a:avLst/>
              </a:prstGeom>
              <a:noFill/>
              <a:ln>
                <a:noFill/>
              </a:ln>
            </p:spPr>
          </p:pic>
          <p:pic>
            <p:nvPicPr>
              <p:cNvPr id="309" name="Google Shape;309;p8"/>
              <p:cNvPicPr preferRelativeResize="0"/>
              <p:nvPr/>
            </p:nvPicPr>
            <p:blipFill rotWithShape="1">
              <a:blip r:embed="rId7">
                <a:alphaModFix/>
              </a:blip>
              <a:srcRect/>
              <a:stretch/>
            </p:blipFill>
            <p:spPr>
              <a:xfrm>
                <a:off x="7692883" y="5996436"/>
                <a:ext cx="810932" cy="690185"/>
              </a:xfrm>
              <a:prstGeom prst="rect">
                <a:avLst/>
              </a:prstGeom>
              <a:noFill/>
              <a:ln>
                <a:noFill/>
              </a:ln>
            </p:spPr>
          </p:pic>
          <p:pic>
            <p:nvPicPr>
              <p:cNvPr id="310" name="Google Shape;310;p8"/>
              <p:cNvPicPr preferRelativeResize="0"/>
              <p:nvPr/>
            </p:nvPicPr>
            <p:blipFill rotWithShape="1">
              <a:blip r:embed="rId8">
                <a:alphaModFix/>
              </a:blip>
              <a:srcRect/>
              <a:stretch/>
            </p:blipFill>
            <p:spPr>
              <a:xfrm>
                <a:off x="7017867" y="5996436"/>
                <a:ext cx="675016" cy="690185"/>
              </a:xfrm>
              <a:prstGeom prst="rect">
                <a:avLst/>
              </a:prstGeom>
              <a:noFill/>
              <a:ln>
                <a:noFill/>
              </a:ln>
            </p:spPr>
          </p:pic>
          <p:pic>
            <p:nvPicPr>
              <p:cNvPr id="311" name="Google Shape;311;p8"/>
              <p:cNvPicPr preferRelativeResize="0"/>
              <p:nvPr/>
            </p:nvPicPr>
            <p:blipFill rotWithShape="1">
              <a:blip r:embed="rId9">
                <a:alphaModFix/>
              </a:blip>
              <a:srcRect/>
              <a:stretch/>
            </p:blipFill>
            <p:spPr>
              <a:xfrm>
                <a:off x="5465811" y="5983361"/>
                <a:ext cx="683620" cy="716337"/>
              </a:xfrm>
              <a:prstGeom prst="rect">
                <a:avLst/>
              </a:prstGeom>
              <a:noFill/>
              <a:ln>
                <a:noFill/>
              </a:ln>
            </p:spPr>
          </p:pic>
          <p:pic>
            <p:nvPicPr>
              <p:cNvPr id="312" name="Google Shape;312;p8"/>
              <p:cNvPicPr preferRelativeResize="0"/>
              <p:nvPr/>
            </p:nvPicPr>
            <p:blipFill rotWithShape="1">
              <a:blip r:embed="rId10">
                <a:alphaModFix/>
              </a:blip>
              <a:srcRect/>
              <a:stretch/>
            </p:blipFill>
            <p:spPr>
              <a:xfrm>
                <a:off x="4679377" y="5998940"/>
                <a:ext cx="704334" cy="700758"/>
              </a:xfrm>
              <a:prstGeom prst="rect">
                <a:avLst/>
              </a:prstGeom>
              <a:noFill/>
              <a:ln>
                <a:noFill/>
              </a:ln>
            </p:spPr>
          </p:pic>
        </p:grpSp>
        <p:pic>
          <p:nvPicPr>
            <p:cNvPr id="313" name="Google Shape;313;p8"/>
            <p:cNvPicPr preferRelativeResize="0"/>
            <p:nvPr/>
          </p:nvPicPr>
          <p:blipFill rotWithShape="1">
            <a:blip r:embed="rId11">
              <a:alphaModFix/>
            </a:blip>
            <a:srcRect/>
            <a:stretch/>
          </p:blipFill>
          <p:spPr>
            <a:xfrm>
              <a:off x="4704192" y="6043699"/>
              <a:ext cx="677382" cy="667636"/>
            </a:xfrm>
            <a:prstGeom prst="rect">
              <a:avLst/>
            </a:prstGeom>
            <a:noFill/>
            <a:ln>
              <a:noFill/>
            </a:ln>
          </p:spPr>
        </p:pic>
        <p:pic>
          <p:nvPicPr>
            <p:cNvPr id="314" name="Google Shape;314;p8"/>
            <p:cNvPicPr preferRelativeResize="0"/>
            <p:nvPr/>
          </p:nvPicPr>
          <p:blipFill rotWithShape="1">
            <a:blip r:embed="rId12">
              <a:alphaModFix/>
            </a:blip>
            <a:srcRect/>
            <a:stretch/>
          </p:blipFill>
          <p:spPr>
            <a:xfrm>
              <a:off x="3981022" y="6082225"/>
              <a:ext cx="673351" cy="593612"/>
            </a:xfrm>
            <a:prstGeom prst="rect">
              <a:avLst/>
            </a:prstGeom>
            <a:noFill/>
            <a:ln>
              <a:noFill/>
            </a:ln>
          </p:spPr>
        </p:pic>
      </p:grpSp>
      <p:pic>
        <p:nvPicPr>
          <p:cNvPr id="315" name="Google Shape;315;p8"/>
          <p:cNvPicPr preferRelativeResize="0"/>
          <p:nvPr/>
        </p:nvPicPr>
        <p:blipFill rotWithShape="1">
          <a:blip r:embed="rId13">
            <a:alphaModFix/>
          </a:blip>
          <a:srcRect/>
          <a:stretch/>
        </p:blipFill>
        <p:spPr>
          <a:xfrm>
            <a:off x="156934" y="898504"/>
            <a:ext cx="1701753" cy="1348274"/>
          </a:xfrm>
          <a:prstGeom prst="rect">
            <a:avLst/>
          </a:prstGeom>
          <a:noFill/>
          <a:ln>
            <a:noFill/>
          </a:ln>
        </p:spPr>
      </p:pic>
      <p:sp>
        <p:nvSpPr>
          <p:cNvPr id="316" name="Google Shape;316;p8"/>
          <p:cNvSpPr/>
          <p:nvPr/>
        </p:nvSpPr>
        <p:spPr>
          <a:xfrm>
            <a:off x="1858650" y="675625"/>
            <a:ext cx="3420600" cy="32121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Product Description</a:t>
            </a:r>
            <a:endParaRPr/>
          </a:p>
          <a:p>
            <a:pPr marL="0" marR="0" lvl="0" indent="0" algn="just" rtl="0">
              <a:lnSpc>
                <a:spcPct val="120000"/>
              </a:lnSpc>
              <a:spcBef>
                <a:spcPts val="0"/>
              </a:spcBef>
              <a:spcAft>
                <a:spcPts val="0"/>
              </a:spcAft>
              <a:buNone/>
            </a:pPr>
            <a:r>
              <a:rPr lang="en-US" sz="1200">
                <a:solidFill>
                  <a:schemeClr val="dk1"/>
                </a:solidFill>
                <a:latin typeface="Arial"/>
                <a:ea typeface="Arial"/>
                <a:cs typeface="Arial"/>
                <a:sym typeface="Arial"/>
              </a:rPr>
              <a:t>A luminaire that is well recognized in the global market for its unconventional design and outstanding performance. Its special features include ease of installation, reliable quality and high efficiency. This product can be used in many application areas including office, education, residence, hospital, etc.</a:t>
            </a:r>
            <a:endParaRPr/>
          </a:p>
          <a:p>
            <a:pPr marL="0" marR="0" lvl="0" indent="0" algn="just" rtl="0">
              <a:lnSpc>
                <a:spcPct val="120000"/>
              </a:lnSpc>
              <a:spcBef>
                <a:spcPts val="0"/>
              </a:spcBef>
              <a:spcAft>
                <a:spcPts val="0"/>
              </a:spcAft>
              <a:buNone/>
            </a:pPr>
            <a:r>
              <a:rPr lang="en-US" sz="1200">
                <a:solidFill>
                  <a:schemeClr val="dk1"/>
                </a:solidFill>
                <a:latin typeface="Arial"/>
                <a:ea typeface="Arial"/>
                <a:cs typeface="Arial"/>
                <a:sym typeface="Arial"/>
              </a:rPr>
              <a:t>Our LED Downlight was designed with the consideration of both a long lifespan and high light efficacy, while taking into account user's productivity, safety and health.</a:t>
            </a:r>
            <a:endParaRPr/>
          </a:p>
        </p:txBody>
      </p:sp>
      <p:pic>
        <p:nvPicPr>
          <p:cNvPr id="317" name="Google Shape;317;p8"/>
          <p:cNvPicPr preferRelativeResize="0"/>
          <p:nvPr/>
        </p:nvPicPr>
        <p:blipFill rotWithShape="1">
          <a:blip r:embed="rId14">
            <a:alphaModFix/>
          </a:blip>
          <a:srcRect/>
          <a:stretch/>
        </p:blipFill>
        <p:spPr>
          <a:xfrm>
            <a:off x="6652855" y="1415232"/>
            <a:ext cx="1098193" cy="728255"/>
          </a:xfrm>
          <a:prstGeom prst="rect">
            <a:avLst/>
          </a:prstGeom>
          <a:noFill/>
          <a:ln>
            <a:noFill/>
          </a:ln>
        </p:spPr>
      </p:pic>
      <p:pic>
        <p:nvPicPr>
          <p:cNvPr id="318" name="Google Shape;318;p8"/>
          <p:cNvPicPr preferRelativeResize="0"/>
          <p:nvPr/>
        </p:nvPicPr>
        <p:blipFill rotWithShape="1">
          <a:blip r:embed="rId15">
            <a:alphaModFix/>
          </a:blip>
          <a:srcRect/>
          <a:stretch/>
        </p:blipFill>
        <p:spPr>
          <a:xfrm>
            <a:off x="8009312" y="1373038"/>
            <a:ext cx="871331" cy="812611"/>
          </a:xfrm>
          <a:prstGeom prst="rect">
            <a:avLst/>
          </a:prstGeom>
          <a:noFill/>
          <a:ln>
            <a:noFill/>
          </a:ln>
        </p:spPr>
      </p:pic>
      <p:grpSp>
        <p:nvGrpSpPr>
          <p:cNvPr id="319" name="Google Shape;319;p8"/>
          <p:cNvGrpSpPr/>
          <p:nvPr/>
        </p:nvGrpSpPr>
        <p:grpSpPr>
          <a:xfrm>
            <a:off x="149814" y="2340837"/>
            <a:ext cx="1694635" cy="1113018"/>
            <a:chOff x="2958454" y="887022"/>
            <a:chExt cx="2313582" cy="1790323"/>
          </a:xfrm>
        </p:grpSpPr>
        <p:pic>
          <p:nvPicPr>
            <p:cNvPr id="320" name="Google Shape;320;p8"/>
            <p:cNvPicPr preferRelativeResize="0"/>
            <p:nvPr/>
          </p:nvPicPr>
          <p:blipFill rotWithShape="1">
            <a:blip r:embed="rId16">
              <a:alphaModFix/>
            </a:blip>
            <a:srcRect/>
            <a:stretch/>
          </p:blipFill>
          <p:spPr>
            <a:xfrm>
              <a:off x="2958454" y="895260"/>
              <a:ext cx="2313582" cy="1782085"/>
            </a:xfrm>
            <a:prstGeom prst="rect">
              <a:avLst/>
            </a:prstGeom>
            <a:noFill/>
            <a:ln>
              <a:noFill/>
            </a:ln>
          </p:spPr>
        </p:pic>
        <p:cxnSp>
          <p:nvCxnSpPr>
            <p:cNvPr id="321" name="Google Shape;321;p8"/>
            <p:cNvCxnSpPr/>
            <p:nvPr/>
          </p:nvCxnSpPr>
          <p:spPr>
            <a:xfrm>
              <a:off x="5263798" y="887022"/>
              <a:ext cx="0" cy="1782085"/>
            </a:xfrm>
            <a:prstGeom prst="straightConnector1">
              <a:avLst/>
            </a:prstGeom>
            <a:noFill/>
            <a:ln w="31750" cap="flat" cmpd="sng">
              <a:solidFill>
                <a:schemeClr val="lt1"/>
              </a:solidFill>
              <a:prstDash val="solid"/>
              <a:round/>
              <a:headEnd type="none" w="sm" len="sm"/>
              <a:tailEnd type="none" w="sm" len="sm"/>
            </a:ln>
          </p:spPr>
        </p:cxnSp>
        <p:cxnSp>
          <p:nvCxnSpPr>
            <p:cNvPr id="322" name="Google Shape;322;p8"/>
            <p:cNvCxnSpPr/>
            <p:nvPr/>
          </p:nvCxnSpPr>
          <p:spPr>
            <a:xfrm rot="10800000" flipH="1">
              <a:off x="2958454" y="2669108"/>
              <a:ext cx="2313582" cy="3986"/>
            </a:xfrm>
            <a:prstGeom prst="straightConnector1">
              <a:avLst/>
            </a:prstGeom>
            <a:noFill/>
            <a:ln w="31750" cap="flat" cmpd="sng">
              <a:solidFill>
                <a:schemeClr val="lt1"/>
              </a:solidFill>
              <a:prstDash val="solid"/>
              <a:round/>
              <a:headEnd type="none" w="sm" len="sm"/>
              <a:tailEnd type="none" w="sm" len="sm"/>
            </a:ln>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9"/>
          <p:cNvPicPr preferRelativeResize="0"/>
          <p:nvPr/>
        </p:nvPicPr>
        <p:blipFill rotWithShape="1">
          <a:blip r:embed="rId3">
            <a:alphaModFix/>
          </a:blip>
          <a:srcRect/>
          <a:stretch/>
        </p:blipFill>
        <p:spPr>
          <a:xfrm>
            <a:off x="3232374" y="714306"/>
            <a:ext cx="2089134" cy="1508413"/>
          </a:xfrm>
          <a:prstGeom prst="rect">
            <a:avLst/>
          </a:prstGeom>
          <a:noFill/>
          <a:ln>
            <a:noFill/>
          </a:ln>
        </p:spPr>
      </p:pic>
      <p:sp>
        <p:nvSpPr>
          <p:cNvPr id="328" name="Google Shape;328;p9"/>
          <p:cNvSpPr/>
          <p:nvPr/>
        </p:nvSpPr>
        <p:spPr>
          <a:xfrm>
            <a:off x="153868" y="3869279"/>
            <a:ext cx="1890940" cy="3077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D77BB"/>
              </a:buClr>
              <a:buSzPts val="1400"/>
              <a:buFont typeface="Noto Sans Symbols"/>
              <a:buChar char="❑"/>
            </a:pPr>
            <a:r>
              <a:rPr lang="en-US" sz="1400" b="1" u="sng">
                <a:solidFill>
                  <a:srgbClr val="1D77BB"/>
                </a:solidFill>
                <a:latin typeface="Arial"/>
                <a:ea typeface="Arial"/>
                <a:cs typeface="Arial"/>
                <a:sym typeface="Arial"/>
              </a:rPr>
              <a:t>Specifications</a:t>
            </a:r>
            <a:r>
              <a:rPr lang="en-US" sz="1400" b="1">
                <a:solidFill>
                  <a:srgbClr val="1D77BB"/>
                </a:solidFill>
                <a:latin typeface="Arial"/>
                <a:ea typeface="Arial"/>
                <a:cs typeface="Arial"/>
                <a:sym typeface="Arial"/>
              </a:rPr>
              <a:t>:</a:t>
            </a:r>
            <a:endParaRPr sz="1400" b="1">
              <a:solidFill>
                <a:srgbClr val="1D77BB"/>
              </a:solidFill>
              <a:latin typeface="Arial"/>
              <a:ea typeface="Arial"/>
              <a:cs typeface="Arial"/>
              <a:sym typeface="Arial"/>
            </a:endParaRPr>
          </a:p>
        </p:txBody>
      </p:sp>
      <p:graphicFrame>
        <p:nvGraphicFramePr>
          <p:cNvPr id="329" name="Google Shape;329;p9"/>
          <p:cNvGraphicFramePr/>
          <p:nvPr>
            <p:extLst>
              <p:ext uri="{D42A27DB-BD31-4B8C-83A1-F6EECF244321}">
                <p14:modId xmlns:p14="http://schemas.microsoft.com/office/powerpoint/2010/main" val="2927637748"/>
              </p:ext>
            </p:extLst>
          </p:nvPr>
        </p:nvGraphicFramePr>
        <p:xfrm>
          <a:off x="163728" y="4192488"/>
          <a:ext cx="8864925" cy="1735074"/>
        </p:xfrm>
        <a:graphic>
          <a:graphicData uri="http://schemas.openxmlformats.org/drawingml/2006/table">
            <a:tbl>
              <a:tblPr>
                <a:noFill/>
                <a:tableStyleId>{3362631E-7362-43ED-BA21-A18B33AB7A8D}</a:tableStyleId>
              </a:tblPr>
              <a:tblGrid>
                <a:gridCol w="643575">
                  <a:extLst>
                    <a:ext uri="{9D8B030D-6E8A-4147-A177-3AD203B41FA5}">
                      <a16:colId xmlns:a16="http://schemas.microsoft.com/office/drawing/2014/main" xmlns="" val="20000"/>
                    </a:ext>
                  </a:extLst>
                </a:gridCol>
                <a:gridCol w="472850">
                  <a:extLst>
                    <a:ext uri="{9D8B030D-6E8A-4147-A177-3AD203B41FA5}">
                      <a16:colId xmlns:a16="http://schemas.microsoft.com/office/drawing/2014/main" xmlns="" val="20001"/>
                    </a:ext>
                  </a:extLst>
                </a:gridCol>
                <a:gridCol w="673325">
                  <a:extLst>
                    <a:ext uri="{9D8B030D-6E8A-4147-A177-3AD203B41FA5}">
                      <a16:colId xmlns:a16="http://schemas.microsoft.com/office/drawing/2014/main" xmlns="" val="20002"/>
                    </a:ext>
                  </a:extLst>
                </a:gridCol>
                <a:gridCol w="714900">
                  <a:extLst>
                    <a:ext uri="{9D8B030D-6E8A-4147-A177-3AD203B41FA5}">
                      <a16:colId xmlns:a16="http://schemas.microsoft.com/office/drawing/2014/main" xmlns="" val="20003"/>
                    </a:ext>
                  </a:extLst>
                </a:gridCol>
                <a:gridCol w="340825">
                  <a:extLst>
                    <a:ext uri="{9D8B030D-6E8A-4147-A177-3AD203B41FA5}">
                      <a16:colId xmlns:a16="http://schemas.microsoft.com/office/drawing/2014/main" xmlns="" val="20004"/>
                    </a:ext>
                  </a:extLst>
                </a:gridCol>
                <a:gridCol w="507075">
                  <a:extLst>
                    <a:ext uri="{9D8B030D-6E8A-4147-A177-3AD203B41FA5}">
                      <a16:colId xmlns:a16="http://schemas.microsoft.com/office/drawing/2014/main" xmlns="" val="20005"/>
                    </a:ext>
                  </a:extLst>
                </a:gridCol>
                <a:gridCol w="706575">
                  <a:extLst>
                    <a:ext uri="{9D8B030D-6E8A-4147-A177-3AD203B41FA5}">
                      <a16:colId xmlns:a16="http://schemas.microsoft.com/office/drawing/2014/main" xmlns="" val="20006"/>
                    </a:ext>
                  </a:extLst>
                </a:gridCol>
                <a:gridCol w="490450">
                  <a:extLst>
                    <a:ext uri="{9D8B030D-6E8A-4147-A177-3AD203B41FA5}">
                      <a16:colId xmlns:a16="http://schemas.microsoft.com/office/drawing/2014/main" xmlns="" val="20007"/>
                    </a:ext>
                  </a:extLst>
                </a:gridCol>
                <a:gridCol w="598525">
                  <a:extLst>
                    <a:ext uri="{9D8B030D-6E8A-4147-A177-3AD203B41FA5}">
                      <a16:colId xmlns:a16="http://schemas.microsoft.com/office/drawing/2014/main" xmlns="" val="20008"/>
                    </a:ext>
                  </a:extLst>
                </a:gridCol>
                <a:gridCol w="606825">
                  <a:extLst>
                    <a:ext uri="{9D8B030D-6E8A-4147-A177-3AD203B41FA5}">
                      <a16:colId xmlns:a16="http://schemas.microsoft.com/office/drawing/2014/main" xmlns="" val="20009"/>
                    </a:ext>
                  </a:extLst>
                </a:gridCol>
                <a:gridCol w="631775">
                  <a:extLst>
                    <a:ext uri="{9D8B030D-6E8A-4147-A177-3AD203B41FA5}">
                      <a16:colId xmlns:a16="http://schemas.microsoft.com/office/drawing/2014/main" xmlns="" val="20010"/>
                    </a:ext>
                  </a:extLst>
                </a:gridCol>
                <a:gridCol w="764775">
                  <a:extLst>
                    <a:ext uri="{9D8B030D-6E8A-4147-A177-3AD203B41FA5}">
                      <a16:colId xmlns:a16="http://schemas.microsoft.com/office/drawing/2014/main" xmlns="" val="20011"/>
                    </a:ext>
                  </a:extLst>
                </a:gridCol>
                <a:gridCol w="906075">
                  <a:extLst>
                    <a:ext uri="{9D8B030D-6E8A-4147-A177-3AD203B41FA5}">
                      <a16:colId xmlns:a16="http://schemas.microsoft.com/office/drawing/2014/main" xmlns="" val="20012"/>
                    </a:ext>
                  </a:extLst>
                </a:gridCol>
                <a:gridCol w="807375">
                  <a:extLst>
                    <a:ext uri="{9D8B030D-6E8A-4147-A177-3AD203B41FA5}">
                      <a16:colId xmlns:a16="http://schemas.microsoft.com/office/drawing/2014/main" xmlns="" val="20013"/>
                    </a:ext>
                  </a:extLst>
                </a:gridCol>
              </a:tblGrid>
              <a:tr h="432800">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Driver type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900" u="none" strike="noStrike" cap="none">
                          <a:solidFill>
                            <a:srgbClr val="008000"/>
                          </a:solidFill>
                          <a:latin typeface="Arial"/>
                          <a:ea typeface="Arial"/>
                          <a:cs typeface="Arial"/>
                          <a:sym typeface="Arial"/>
                        </a:rPr>
                        <a:t>Power (W)</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Size (</a:t>
                      </a:r>
                      <a:r>
                        <a:rPr lang="en-US" sz="900" b="0" u="none" strike="noStrike" cap="none">
                          <a:solidFill>
                            <a:srgbClr val="0C0C0C"/>
                          </a:solidFill>
                          <a:latin typeface="Arial"/>
                          <a:ea typeface="Arial"/>
                          <a:cs typeface="Arial"/>
                          <a:sym typeface="Arial"/>
                        </a:rPr>
                        <a:t>ΦxH) mm</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900" b="0" u="none" strike="noStrike" cap="none">
                          <a:solidFill>
                            <a:srgbClr val="008000"/>
                          </a:solidFill>
                          <a:latin typeface="Arial"/>
                          <a:ea typeface="Arial"/>
                          <a:cs typeface="Arial"/>
                          <a:sym typeface="Arial"/>
                        </a:rPr>
                        <a:t>Voltage/ Frequency</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PF</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Lumen (lm)</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u="none" strike="noStrike" cap="none">
                          <a:solidFill>
                            <a:srgbClr val="008000"/>
                          </a:solidFill>
                          <a:latin typeface="Arial"/>
                          <a:ea typeface="Arial"/>
                          <a:cs typeface="Arial"/>
                          <a:sym typeface="Arial"/>
                        </a:rPr>
                        <a:t>Luminous </a:t>
                      </a:r>
                      <a:r>
                        <a:rPr lang="en-US" sz="900" b="0" u="none" strike="noStrike" cap="none">
                          <a:solidFill>
                            <a:srgbClr val="008000"/>
                          </a:solidFill>
                          <a:latin typeface="Arial"/>
                          <a:ea typeface="Arial"/>
                          <a:cs typeface="Arial"/>
                          <a:sym typeface="Arial"/>
                        </a:rPr>
                        <a:t>Efficacy (lm/W)</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CCT</a:t>
                      </a:r>
                      <a:endParaRPr/>
                    </a:p>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(K)</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Housing</a:t>
                      </a:r>
                      <a:endParaRPr/>
                    </a:p>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material</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Beam angle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LED chip</a:t>
                      </a:r>
                      <a:endParaRPr sz="900" b="0" u="none" strike="noStrike" cap="none">
                        <a:solidFill>
                          <a:srgbClr val="008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Certification</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Lifetime</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8000"/>
                        </a:buClr>
                        <a:buSzPts val="900"/>
                        <a:buFont typeface="Arial"/>
                        <a:buNone/>
                      </a:pPr>
                      <a:r>
                        <a:rPr lang="en-US" sz="900" b="0" u="none" strike="noStrike" cap="none">
                          <a:solidFill>
                            <a:srgbClr val="008000"/>
                          </a:solidFill>
                          <a:latin typeface="Arial"/>
                          <a:ea typeface="Arial"/>
                          <a:cs typeface="Arial"/>
                          <a:sym typeface="Arial"/>
                        </a:rPr>
                        <a:t>Unit price</a:t>
                      </a:r>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r h="308625">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Linear IC</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15</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175×35</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220V/60Hz</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0.5</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1500</a:t>
                      </a:r>
                      <a:endParaRPr sz="900" b="0" u="none" strike="noStrike" cap="none">
                        <a:solidFill>
                          <a:srgbClr val="FF0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100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rowSpan="4">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3000K</a:t>
                      </a:r>
                      <a:endParaRPr/>
                    </a:p>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5700K</a:t>
                      </a:r>
                      <a:endParaRPr/>
                    </a:p>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6500K</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Steel</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110°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Samsung/ SSC</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EMC</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20,000hrs</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endParaRPr dirty="0"/>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r h="306500">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Linear IC</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175×35</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220V/60Hz</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0.5</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2000</a:t>
                      </a:r>
                      <a:endParaRPr sz="900" b="0" u="none" strike="noStrike" cap="none">
                        <a:solidFill>
                          <a:srgbClr val="FF0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100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Steel</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110°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Samsung/ SSC</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EMC</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20,000hrs</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endParaRPr dirty="0"/>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2"/>
                  </a:ext>
                </a:extLst>
              </a:tr>
              <a:tr h="306500">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Buck</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15</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175×65</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220V/60Hz</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1500</a:t>
                      </a:r>
                      <a:endParaRPr sz="900" b="0" u="none" strike="noStrike" cap="none">
                        <a:solidFill>
                          <a:srgbClr val="FF0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100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Steel</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110°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Samsung/ SSC</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KC Cert</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25,000hrs</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endParaRPr dirty="0"/>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3"/>
                  </a:ext>
                </a:extLst>
              </a:tr>
              <a:tr h="293725">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Buck</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175×65</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220V/60Hz</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0.9</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2000</a:t>
                      </a:r>
                      <a:endParaRPr sz="900" b="0" u="none" strike="noStrike" cap="none">
                        <a:solidFill>
                          <a:srgbClr val="FF0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0000"/>
                        </a:buClr>
                        <a:buSzPts val="900"/>
                        <a:buFont typeface="Arial"/>
                        <a:buNone/>
                      </a:pPr>
                      <a:r>
                        <a:rPr lang="en-US" sz="900" b="0" u="none" strike="noStrike" cap="none">
                          <a:solidFill>
                            <a:srgbClr val="FF0000"/>
                          </a:solidFill>
                          <a:latin typeface="Arial"/>
                          <a:ea typeface="Arial"/>
                          <a:cs typeface="Arial"/>
                          <a:sym typeface="Arial"/>
                        </a:rPr>
                        <a:t>100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Steel</a:t>
                      </a:r>
                      <a:endParaRPr sz="900" b="0" u="none" strike="noStrike" cap="none">
                        <a:solidFill>
                          <a:srgbClr val="0C0C0C"/>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110°</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i="0" u="none" strike="noStrike" cap="none">
                          <a:solidFill>
                            <a:srgbClr val="0C0C0C"/>
                          </a:solidFill>
                          <a:latin typeface="Arial"/>
                          <a:ea typeface="Arial"/>
                          <a:cs typeface="Arial"/>
                          <a:sym typeface="Arial"/>
                        </a:rPr>
                        <a:t>Samsung/ SSC</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KC Cert</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r>
                        <a:rPr lang="en-US" sz="900" b="0" u="none" strike="noStrike" cap="none">
                          <a:solidFill>
                            <a:srgbClr val="0C0C0C"/>
                          </a:solidFill>
                          <a:latin typeface="Arial"/>
                          <a:ea typeface="Arial"/>
                          <a:cs typeface="Arial"/>
                          <a:sym typeface="Arial"/>
                        </a:rPr>
                        <a:t>25,000hrs</a:t>
                      </a:r>
                      <a:endParaRPr/>
                    </a:p>
                  </a:txBody>
                  <a:tcPr marL="68575" marR="68575" marT="0"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C0C0C"/>
                        </a:buClr>
                        <a:buSzPts val="900"/>
                        <a:buFont typeface="Arial"/>
                        <a:buNone/>
                      </a:pPr>
                      <a:endParaRPr dirty="0"/>
                    </a:p>
                  </a:txBody>
                  <a:tcPr marL="68575" marR="68575" marT="0"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bl>
          </a:graphicData>
        </a:graphic>
      </p:graphicFrame>
      <p:pic>
        <p:nvPicPr>
          <p:cNvPr id="330" name="Google Shape;330;p9"/>
          <p:cNvPicPr preferRelativeResize="0"/>
          <p:nvPr/>
        </p:nvPicPr>
        <p:blipFill rotWithShape="1">
          <a:blip r:embed="rId4">
            <a:alphaModFix/>
          </a:blip>
          <a:srcRect/>
          <a:stretch/>
        </p:blipFill>
        <p:spPr>
          <a:xfrm>
            <a:off x="153868" y="714306"/>
            <a:ext cx="2960456" cy="2927033"/>
          </a:xfrm>
          <a:prstGeom prst="rect">
            <a:avLst/>
          </a:prstGeom>
          <a:noFill/>
          <a:ln>
            <a:noFill/>
          </a:ln>
        </p:spPr>
      </p:pic>
      <p:sp>
        <p:nvSpPr>
          <p:cNvPr id="331" name="Google Shape;331;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grpSp>
        <p:nvGrpSpPr>
          <p:cNvPr id="332" name="Google Shape;332;p9"/>
          <p:cNvGrpSpPr/>
          <p:nvPr/>
        </p:nvGrpSpPr>
        <p:grpSpPr>
          <a:xfrm>
            <a:off x="153868" y="214930"/>
            <a:ext cx="8825246" cy="415155"/>
            <a:chOff x="153868" y="214930"/>
            <a:chExt cx="8825246" cy="415155"/>
          </a:xfrm>
        </p:grpSpPr>
        <p:sp>
          <p:nvSpPr>
            <p:cNvPr id="333" name="Google Shape;333;p9"/>
            <p:cNvSpPr txBox="1"/>
            <p:nvPr/>
          </p:nvSpPr>
          <p:spPr>
            <a:xfrm>
              <a:off x="153868" y="255238"/>
              <a:ext cx="88091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59BFF"/>
                  </a:solidFill>
                  <a:latin typeface="Arial"/>
                  <a:ea typeface="Arial"/>
                  <a:cs typeface="Arial"/>
                  <a:sym typeface="Arial"/>
                </a:rPr>
                <a:t>LED Downlight</a:t>
              </a:r>
              <a:endParaRPr/>
            </a:p>
          </p:txBody>
        </p:sp>
        <p:pic>
          <p:nvPicPr>
            <p:cNvPr id="334" name="Google Shape;334;p9"/>
            <p:cNvPicPr preferRelativeResize="0"/>
            <p:nvPr/>
          </p:nvPicPr>
          <p:blipFill rotWithShape="1">
            <a:blip r:embed="rId5">
              <a:alphaModFix/>
            </a:blip>
            <a:srcRect/>
            <a:stretch/>
          </p:blipFill>
          <p:spPr>
            <a:xfrm>
              <a:off x="7300158" y="214930"/>
              <a:ext cx="1678956" cy="413129"/>
            </a:xfrm>
            <a:prstGeom prst="rect">
              <a:avLst/>
            </a:prstGeom>
            <a:noFill/>
            <a:ln>
              <a:noFill/>
            </a:ln>
          </p:spPr>
        </p:pic>
        <p:cxnSp>
          <p:nvCxnSpPr>
            <p:cNvPr id="335" name="Google Shape;335;p9"/>
            <p:cNvCxnSpPr/>
            <p:nvPr/>
          </p:nvCxnSpPr>
          <p:spPr>
            <a:xfrm>
              <a:off x="153868" y="630085"/>
              <a:ext cx="8809170" cy="0"/>
            </a:xfrm>
            <a:prstGeom prst="straightConnector1">
              <a:avLst/>
            </a:prstGeom>
            <a:noFill/>
            <a:ln w="9525" cap="flat" cmpd="sng">
              <a:solidFill>
                <a:srgbClr val="FF0000"/>
              </a:solidFill>
              <a:prstDash val="solid"/>
              <a:round/>
              <a:headEnd type="none" w="sm" len="sm"/>
              <a:tailEnd type="none" w="sm" len="sm"/>
            </a:ln>
          </p:spPr>
        </p:cxnSp>
      </p:grpSp>
      <p:pic>
        <p:nvPicPr>
          <p:cNvPr id="336" name="Google Shape;336;p9"/>
          <p:cNvPicPr preferRelativeResize="0"/>
          <p:nvPr/>
        </p:nvPicPr>
        <p:blipFill rotWithShape="1">
          <a:blip r:embed="rId6">
            <a:alphaModFix/>
          </a:blip>
          <a:srcRect/>
          <a:stretch/>
        </p:blipFill>
        <p:spPr>
          <a:xfrm>
            <a:off x="5328305" y="722544"/>
            <a:ext cx="390862" cy="568624"/>
          </a:xfrm>
          <a:prstGeom prst="rect">
            <a:avLst/>
          </a:prstGeom>
          <a:noFill/>
          <a:ln>
            <a:noFill/>
          </a:ln>
        </p:spPr>
      </p:pic>
      <p:graphicFrame>
        <p:nvGraphicFramePr>
          <p:cNvPr id="337" name="Google Shape;337;p9"/>
          <p:cNvGraphicFramePr/>
          <p:nvPr/>
        </p:nvGraphicFramePr>
        <p:xfrm>
          <a:off x="5428735" y="794845"/>
          <a:ext cx="3585700" cy="2825150"/>
        </p:xfrm>
        <a:graphic>
          <a:graphicData uri="http://schemas.openxmlformats.org/drawingml/2006/table">
            <a:tbl>
              <a:tblPr firstRow="1" bandRow="1">
                <a:noFill/>
                <a:tableStyleId>{D492E988-F3D9-4F2E-BB77-899116F6EDBA}</a:tableStyleId>
              </a:tblPr>
              <a:tblGrid>
                <a:gridCol w="1169775">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196725">
                  <a:extLst>
                    <a:ext uri="{9D8B030D-6E8A-4147-A177-3AD203B41FA5}">
                      <a16:colId xmlns:a16="http://schemas.microsoft.com/office/drawing/2014/main" xmlns="" val="20002"/>
                    </a:ext>
                  </a:extLst>
                </a:gridCol>
              </a:tblGrid>
              <a:tr h="366800">
                <a:tc rowSpan="2">
                  <a:txBody>
                    <a:bodyPr/>
                    <a:lstStyle/>
                    <a:p>
                      <a:pPr marL="0" marR="0" lvl="0" indent="0" algn="ctr" rtl="0">
                        <a:spcBef>
                          <a:spcPts val="0"/>
                        </a:spcBef>
                        <a:spcAft>
                          <a:spcPts val="0"/>
                        </a:spcAft>
                        <a:buNone/>
                      </a:pPr>
                      <a:endParaRPr sz="100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tc>
                  <a:txBody>
                    <a:bodyPr/>
                    <a:lstStyle/>
                    <a:p>
                      <a:pPr marL="0" marR="0" lvl="0" indent="0" algn="ctr" rtl="0">
                        <a:spcBef>
                          <a:spcPts val="0"/>
                        </a:spcBef>
                        <a:spcAft>
                          <a:spcPts val="0"/>
                        </a:spcAft>
                        <a:buNone/>
                      </a:pPr>
                      <a:r>
                        <a:rPr lang="en-US" sz="900" b="1" u="none" strike="noStrike" cap="none">
                          <a:latin typeface="Arial"/>
                          <a:ea typeface="Arial"/>
                          <a:cs typeface="Arial"/>
                          <a:sym typeface="Arial"/>
                        </a:rPr>
                        <a:t>LED Downlight</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US" sz="900" b="1" u="none" strike="noStrike" cap="none">
                          <a:latin typeface="Arial"/>
                          <a:ea typeface="Arial"/>
                          <a:cs typeface="Arial"/>
                          <a:sym typeface="Arial"/>
                        </a:rPr>
                        <a:t>CFC Downlight</a:t>
                      </a:r>
                      <a:endParaRPr/>
                    </a:p>
                  </a:txBody>
                  <a:tcPr marL="91450" marR="91450" marT="45725" marB="45725" anchor="ctr"/>
                </a:tc>
                <a:extLst>
                  <a:ext uri="{0D108BD9-81ED-4DB2-BD59-A6C34878D82A}">
                    <a16:rowId xmlns:a16="http://schemas.microsoft.com/office/drawing/2014/main" xmlns="" val="10000"/>
                  </a:ext>
                </a:extLst>
              </a:tr>
              <a:tr h="1295100">
                <a:tc vMerge="1">
                  <a:txBody>
                    <a:bodyPr/>
                    <a:lstStyle/>
                    <a:p>
                      <a:endParaRPr lang="en-US"/>
                    </a:p>
                  </a:txBody>
                  <a:tcPr/>
                </a:tc>
                <a:tc>
                  <a:txBody>
                    <a:bodyPr/>
                    <a:lstStyle/>
                    <a:p>
                      <a:pPr marL="0" marR="0" lvl="0" indent="0" algn="ctr" rtl="0">
                        <a:spcBef>
                          <a:spcPts val="0"/>
                        </a:spcBef>
                        <a:spcAft>
                          <a:spcPts val="0"/>
                        </a:spcAft>
                        <a:buNone/>
                      </a:pPr>
                      <a:endParaRPr sz="1000" u="none" strike="noStrike" cap="none">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endParaRPr sz="1000" u="none" strike="noStrike" cap="none">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1"/>
                  </a:ext>
                </a:extLst>
              </a:tr>
              <a:tr h="382525">
                <a:tc>
                  <a:txBody>
                    <a:bodyPr/>
                    <a:lstStyle/>
                    <a:p>
                      <a:pPr marL="0" marR="0" lvl="0" indent="0" algn="l" rtl="0">
                        <a:lnSpc>
                          <a:spcPct val="100000"/>
                        </a:lnSpc>
                        <a:spcBef>
                          <a:spcPts val="0"/>
                        </a:spcBef>
                        <a:spcAft>
                          <a:spcPts val="0"/>
                        </a:spcAft>
                        <a:buClr>
                          <a:srgbClr val="0C0C0C"/>
                        </a:buClr>
                        <a:buSzPts val="900"/>
                        <a:buFont typeface="Arial"/>
                        <a:buNone/>
                      </a:pPr>
                      <a:r>
                        <a:rPr lang="en-US" sz="900" b="1" u="none" strike="noStrike" cap="none">
                          <a:solidFill>
                            <a:srgbClr val="0C0C0C"/>
                          </a:solidFill>
                          <a:latin typeface="Arial"/>
                          <a:ea typeface="Arial"/>
                          <a:cs typeface="Arial"/>
                          <a:sym typeface="Arial"/>
                        </a:rPr>
                        <a:t>Energy used</a:t>
                      </a:r>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solidFill>
                            <a:srgbClr val="0C0C0C"/>
                          </a:solidFill>
                          <a:latin typeface="Arial"/>
                          <a:ea typeface="Arial"/>
                          <a:cs typeface="Arial"/>
                          <a:sym typeface="Arial"/>
                        </a:rPr>
                        <a:t>15W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solidFill>
                            <a:srgbClr val="0C0C0C"/>
                          </a:solidFill>
                          <a:latin typeface="Arial"/>
                          <a:ea typeface="Arial"/>
                          <a:cs typeface="Arial"/>
                          <a:sym typeface="Arial"/>
                        </a:rPr>
                        <a:t>30W</a:t>
                      </a:r>
                      <a:endParaRPr sz="900" b="0" u="none" strike="noStrike" cap="none">
                        <a:solidFill>
                          <a:srgbClr val="0C0C0C"/>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2"/>
                  </a:ext>
                </a:extLst>
              </a:tr>
              <a:tr h="398200">
                <a:tc>
                  <a:txBody>
                    <a:bodyPr/>
                    <a:lstStyle/>
                    <a:p>
                      <a:pPr marL="0" marR="0" lvl="0" indent="0" algn="l" rtl="0">
                        <a:spcBef>
                          <a:spcPts val="0"/>
                        </a:spcBef>
                        <a:spcAft>
                          <a:spcPts val="0"/>
                        </a:spcAft>
                        <a:buNone/>
                      </a:pPr>
                      <a:r>
                        <a:rPr lang="en-US" sz="900" b="1" u="none" strike="noStrike" cap="none">
                          <a:solidFill>
                            <a:srgbClr val="0C0C0C"/>
                          </a:solidFill>
                          <a:latin typeface="Arial"/>
                          <a:ea typeface="Arial"/>
                          <a:cs typeface="Arial"/>
                          <a:sym typeface="Arial"/>
                        </a:rPr>
                        <a:t>Energy used</a:t>
                      </a:r>
                      <a:endParaRPr sz="900" b="1"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solidFill>
                            <a:srgbClr val="0C0C0C"/>
                          </a:solidFill>
                          <a:latin typeface="Arial"/>
                          <a:ea typeface="Arial"/>
                          <a:cs typeface="Arial"/>
                          <a:sym typeface="Arial"/>
                        </a:rPr>
                        <a:t>20W</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solidFill>
                            <a:srgbClr val="0C0C0C"/>
                          </a:solidFill>
                          <a:latin typeface="Arial"/>
                          <a:ea typeface="Arial"/>
                          <a:cs typeface="Arial"/>
                          <a:sym typeface="Arial"/>
                        </a:rPr>
                        <a:t>40W</a:t>
                      </a:r>
                      <a:endParaRPr sz="900" b="0" u="none" strike="noStrike" cap="none">
                        <a:solidFill>
                          <a:srgbClr val="0C0C0C"/>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3"/>
                  </a:ext>
                </a:extLst>
              </a:tr>
              <a:tr h="382525">
                <a:tc>
                  <a:txBody>
                    <a:bodyPr/>
                    <a:lstStyle/>
                    <a:p>
                      <a:pPr marL="0" marR="0" lvl="0" indent="0" algn="l" rtl="0">
                        <a:spcBef>
                          <a:spcPts val="0"/>
                        </a:spcBef>
                        <a:spcAft>
                          <a:spcPts val="0"/>
                        </a:spcAft>
                        <a:buNone/>
                      </a:pPr>
                      <a:r>
                        <a:rPr lang="en-US" sz="900" b="1" u="none" strike="noStrike" cap="none">
                          <a:solidFill>
                            <a:srgbClr val="0C0C0C"/>
                          </a:solidFill>
                          <a:latin typeface="Arial"/>
                          <a:ea typeface="Arial"/>
                          <a:cs typeface="Arial"/>
                          <a:sym typeface="Arial"/>
                        </a:rPr>
                        <a:t>Warranty</a:t>
                      </a:r>
                      <a:endParaRPr sz="900" b="1"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solidFill>
                            <a:srgbClr val="0C0C0C"/>
                          </a:solidFill>
                          <a:latin typeface="Arial"/>
                          <a:ea typeface="Arial"/>
                          <a:cs typeface="Arial"/>
                          <a:sym typeface="Arial"/>
                        </a:rPr>
                        <a:t>2 years</a:t>
                      </a:r>
                      <a:endParaRPr sz="900" b="0" u="none" strike="noStrike" cap="none">
                        <a:solidFill>
                          <a:srgbClr val="0C0C0C"/>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900" b="0" u="none" strike="noStrike" cap="none">
                          <a:solidFill>
                            <a:srgbClr val="0C0C0C"/>
                          </a:solidFill>
                          <a:latin typeface="Arial"/>
                          <a:ea typeface="Arial"/>
                          <a:cs typeface="Arial"/>
                          <a:sym typeface="Arial"/>
                        </a:rPr>
                        <a:t>1 year</a:t>
                      </a:r>
                      <a:endParaRPr sz="900" b="0" u="none" strike="noStrike" cap="none">
                        <a:solidFill>
                          <a:srgbClr val="0C0C0C"/>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4"/>
                  </a:ext>
                </a:extLst>
              </a:tr>
            </a:tbl>
          </a:graphicData>
        </a:graphic>
      </p:graphicFrame>
      <p:pic>
        <p:nvPicPr>
          <p:cNvPr id="338" name="Google Shape;338;p9"/>
          <p:cNvPicPr preferRelativeResize="0"/>
          <p:nvPr/>
        </p:nvPicPr>
        <p:blipFill rotWithShape="1">
          <a:blip r:embed="rId7">
            <a:alphaModFix/>
          </a:blip>
          <a:srcRect/>
          <a:stretch/>
        </p:blipFill>
        <p:spPr>
          <a:xfrm>
            <a:off x="7994412" y="1410108"/>
            <a:ext cx="871331" cy="812611"/>
          </a:xfrm>
          <a:prstGeom prst="rect">
            <a:avLst/>
          </a:prstGeom>
          <a:noFill/>
          <a:ln>
            <a:noFill/>
          </a:ln>
        </p:spPr>
      </p:pic>
      <p:pic>
        <p:nvPicPr>
          <p:cNvPr id="339" name="Google Shape;339;p9"/>
          <p:cNvPicPr preferRelativeResize="0"/>
          <p:nvPr/>
        </p:nvPicPr>
        <p:blipFill rotWithShape="1">
          <a:blip r:embed="rId8">
            <a:alphaModFix/>
          </a:blip>
          <a:srcRect/>
          <a:stretch/>
        </p:blipFill>
        <p:spPr>
          <a:xfrm>
            <a:off x="6683978" y="1424207"/>
            <a:ext cx="1048259" cy="784412"/>
          </a:xfrm>
          <a:prstGeom prst="rect">
            <a:avLst/>
          </a:prstGeom>
          <a:noFill/>
          <a:ln>
            <a:noFill/>
          </a:ln>
        </p:spPr>
      </p:pic>
      <p:grpSp>
        <p:nvGrpSpPr>
          <p:cNvPr id="340" name="Google Shape;340;p9"/>
          <p:cNvGrpSpPr/>
          <p:nvPr/>
        </p:nvGrpSpPr>
        <p:grpSpPr>
          <a:xfrm>
            <a:off x="3232373" y="2345695"/>
            <a:ext cx="2089135" cy="1295644"/>
            <a:chOff x="4558452" y="2304241"/>
            <a:chExt cx="2089135" cy="1295644"/>
          </a:xfrm>
        </p:grpSpPr>
        <p:sp>
          <p:nvSpPr>
            <p:cNvPr id="341" name="Google Shape;341;p9"/>
            <p:cNvSpPr/>
            <p:nvPr/>
          </p:nvSpPr>
          <p:spPr>
            <a:xfrm>
              <a:off x="4685365" y="2891999"/>
              <a:ext cx="137786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50%</a:t>
              </a:r>
              <a:endParaRPr sz="4000" b="1">
                <a:solidFill>
                  <a:srgbClr val="C00000"/>
                </a:solidFill>
                <a:latin typeface="Arial"/>
                <a:ea typeface="Arial"/>
                <a:cs typeface="Arial"/>
                <a:sym typeface="Arial"/>
              </a:endParaRPr>
            </a:p>
          </p:txBody>
        </p:sp>
        <p:pic>
          <p:nvPicPr>
            <p:cNvPr id="342" name="Google Shape;342;p9"/>
            <p:cNvPicPr preferRelativeResize="0"/>
            <p:nvPr/>
          </p:nvPicPr>
          <p:blipFill rotWithShape="1">
            <a:blip r:embed="rId9">
              <a:alphaModFix/>
            </a:blip>
            <a:srcRect/>
            <a:stretch/>
          </p:blipFill>
          <p:spPr>
            <a:xfrm>
              <a:off x="4558452" y="2304241"/>
              <a:ext cx="2089135" cy="613549"/>
            </a:xfrm>
            <a:prstGeom prst="rect">
              <a:avLst/>
            </a:prstGeom>
            <a:noFill/>
            <a:ln>
              <a:noFill/>
            </a:ln>
          </p:spPr>
        </p:pic>
      </p:grpSp>
      <p:grpSp>
        <p:nvGrpSpPr>
          <p:cNvPr id="343" name="Google Shape;343;p9"/>
          <p:cNvGrpSpPr/>
          <p:nvPr/>
        </p:nvGrpSpPr>
        <p:grpSpPr>
          <a:xfrm>
            <a:off x="153868" y="6008075"/>
            <a:ext cx="5260663" cy="716338"/>
            <a:chOff x="153868" y="6008075"/>
            <a:chExt cx="5260663" cy="716338"/>
          </a:xfrm>
        </p:grpSpPr>
        <p:grpSp>
          <p:nvGrpSpPr>
            <p:cNvPr id="344" name="Google Shape;344;p9"/>
            <p:cNvGrpSpPr/>
            <p:nvPr/>
          </p:nvGrpSpPr>
          <p:grpSpPr>
            <a:xfrm>
              <a:off x="153868" y="6008075"/>
              <a:ext cx="3824438" cy="716338"/>
              <a:chOff x="4679377" y="5983361"/>
              <a:chExt cx="3824438" cy="716338"/>
            </a:xfrm>
          </p:grpSpPr>
          <p:pic>
            <p:nvPicPr>
              <p:cNvPr id="345" name="Google Shape;345;p9"/>
              <p:cNvPicPr preferRelativeResize="0"/>
              <p:nvPr/>
            </p:nvPicPr>
            <p:blipFill rotWithShape="1">
              <a:blip r:embed="rId10">
                <a:alphaModFix/>
              </a:blip>
              <a:srcRect/>
              <a:stretch/>
            </p:blipFill>
            <p:spPr>
              <a:xfrm>
                <a:off x="6211259" y="5983361"/>
                <a:ext cx="751112" cy="716338"/>
              </a:xfrm>
              <a:prstGeom prst="rect">
                <a:avLst/>
              </a:prstGeom>
              <a:noFill/>
              <a:ln>
                <a:noFill/>
              </a:ln>
            </p:spPr>
          </p:pic>
          <p:pic>
            <p:nvPicPr>
              <p:cNvPr id="346" name="Google Shape;346;p9"/>
              <p:cNvPicPr preferRelativeResize="0"/>
              <p:nvPr/>
            </p:nvPicPr>
            <p:blipFill rotWithShape="1">
              <a:blip r:embed="rId11">
                <a:alphaModFix/>
              </a:blip>
              <a:srcRect/>
              <a:stretch/>
            </p:blipFill>
            <p:spPr>
              <a:xfrm>
                <a:off x="7692883" y="5996436"/>
                <a:ext cx="810932" cy="690185"/>
              </a:xfrm>
              <a:prstGeom prst="rect">
                <a:avLst/>
              </a:prstGeom>
              <a:noFill/>
              <a:ln>
                <a:noFill/>
              </a:ln>
            </p:spPr>
          </p:pic>
          <p:pic>
            <p:nvPicPr>
              <p:cNvPr id="347" name="Google Shape;347;p9"/>
              <p:cNvPicPr preferRelativeResize="0"/>
              <p:nvPr/>
            </p:nvPicPr>
            <p:blipFill rotWithShape="1">
              <a:blip r:embed="rId12">
                <a:alphaModFix/>
              </a:blip>
              <a:srcRect/>
              <a:stretch/>
            </p:blipFill>
            <p:spPr>
              <a:xfrm>
                <a:off x="7017867" y="5996436"/>
                <a:ext cx="675016" cy="690185"/>
              </a:xfrm>
              <a:prstGeom prst="rect">
                <a:avLst/>
              </a:prstGeom>
              <a:noFill/>
              <a:ln>
                <a:noFill/>
              </a:ln>
            </p:spPr>
          </p:pic>
          <p:pic>
            <p:nvPicPr>
              <p:cNvPr id="348" name="Google Shape;348;p9"/>
              <p:cNvPicPr preferRelativeResize="0"/>
              <p:nvPr/>
            </p:nvPicPr>
            <p:blipFill rotWithShape="1">
              <a:blip r:embed="rId13">
                <a:alphaModFix/>
              </a:blip>
              <a:srcRect/>
              <a:stretch/>
            </p:blipFill>
            <p:spPr>
              <a:xfrm>
                <a:off x="5465811" y="5983361"/>
                <a:ext cx="683620" cy="716337"/>
              </a:xfrm>
              <a:prstGeom prst="rect">
                <a:avLst/>
              </a:prstGeom>
              <a:noFill/>
              <a:ln>
                <a:noFill/>
              </a:ln>
            </p:spPr>
          </p:pic>
          <p:pic>
            <p:nvPicPr>
              <p:cNvPr id="349" name="Google Shape;349;p9"/>
              <p:cNvPicPr preferRelativeResize="0"/>
              <p:nvPr/>
            </p:nvPicPr>
            <p:blipFill rotWithShape="1">
              <a:blip r:embed="rId14">
                <a:alphaModFix/>
              </a:blip>
              <a:srcRect/>
              <a:stretch/>
            </p:blipFill>
            <p:spPr>
              <a:xfrm>
                <a:off x="4679377" y="5998940"/>
                <a:ext cx="704334" cy="700758"/>
              </a:xfrm>
              <a:prstGeom prst="rect">
                <a:avLst/>
              </a:prstGeom>
              <a:noFill/>
              <a:ln>
                <a:noFill/>
              </a:ln>
            </p:spPr>
          </p:pic>
        </p:grpSp>
        <p:pic>
          <p:nvPicPr>
            <p:cNvPr id="350" name="Google Shape;350;p9"/>
            <p:cNvPicPr preferRelativeResize="0"/>
            <p:nvPr/>
          </p:nvPicPr>
          <p:blipFill rotWithShape="1">
            <a:blip r:embed="rId15">
              <a:alphaModFix/>
            </a:blip>
            <a:srcRect/>
            <a:stretch/>
          </p:blipFill>
          <p:spPr>
            <a:xfrm>
              <a:off x="4737149" y="6043699"/>
              <a:ext cx="677382" cy="667636"/>
            </a:xfrm>
            <a:prstGeom prst="rect">
              <a:avLst/>
            </a:prstGeom>
            <a:noFill/>
            <a:ln>
              <a:noFill/>
            </a:ln>
          </p:spPr>
        </p:pic>
        <p:pic>
          <p:nvPicPr>
            <p:cNvPr id="351" name="Google Shape;351;p9"/>
            <p:cNvPicPr preferRelativeResize="0"/>
            <p:nvPr/>
          </p:nvPicPr>
          <p:blipFill rotWithShape="1">
            <a:blip r:embed="rId16">
              <a:alphaModFix/>
            </a:blip>
            <a:srcRect/>
            <a:stretch/>
          </p:blipFill>
          <p:spPr>
            <a:xfrm>
              <a:off x="4013979" y="6082225"/>
              <a:ext cx="673351" cy="593612"/>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2205</Words>
  <Application>Microsoft Office PowerPoint</Application>
  <PresentationFormat>On-screen Show (4:3)</PresentationFormat>
  <Paragraphs>954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Times New Roman</vt:lpstr>
      <vt:lpstr>Noto Sans Symbols</vt:lpstr>
      <vt:lpstr>Tahoma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quyendv</dc:creator>
  <cp:lastModifiedBy>DOAN PHAN TAN</cp:lastModifiedBy>
  <cp:revision>2</cp:revision>
  <dcterms:created xsi:type="dcterms:W3CDTF">2013-03-06T08:50:06Z</dcterms:created>
  <dcterms:modified xsi:type="dcterms:W3CDTF">2021-02-06T13:14:40Z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TC101030671033</vt:lpwstr>
  </property>
</Properties>
</file>