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 id="2147483732" r:id="rId2"/>
  </p:sldMasterIdLst>
  <p:notesMasterIdLst>
    <p:notesMasterId r:id="rId26"/>
  </p:notesMasterIdLst>
  <p:sldIdLst>
    <p:sldId id="468" r:id="rId3"/>
    <p:sldId id="464" r:id="rId4"/>
    <p:sldId id="506" r:id="rId5"/>
    <p:sldId id="507" r:id="rId6"/>
    <p:sldId id="529" r:id="rId7"/>
    <p:sldId id="509" r:id="rId8"/>
    <p:sldId id="512" r:id="rId9"/>
    <p:sldId id="511" r:id="rId10"/>
    <p:sldId id="513" r:id="rId11"/>
    <p:sldId id="514" r:id="rId12"/>
    <p:sldId id="516" r:id="rId13"/>
    <p:sldId id="517" r:id="rId14"/>
    <p:sldId id="518" r:id="rId15"/>
    <p:sldId id="527" r:id="rId16"/>
    <p:sldId id="519" r:id="rId17"/>
    <p:sldId id="520" r:id="rId18"/>
    <p:sldId id="521" r:id="rId19"/>
    <p:sldId id="522" r:id="rId20"/>
    <p:sldId id="523" r:id="rId21"/>
    <p:sldId id="528" r:id="rId22"/>
    <p:sldId id="530" r:id="rId23"/>
    <p:sldId id="526" r:id="rId24"/>
    <p:sldId id="49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A3A5"/>
    <a:srgbClr val="33CCCC"/>
    <a:srgbClr val="DDDDDD"/>
    <a:srgbClr val="000000"/>
    <a:srgbClr val="D3817F"/>
    <a:srgbClr val="4CB2B4"/>
    <a:srgbClr val="DCE9F0"/>
    <a:srgbClr val="2F6F71"/>
    <a:srgbClr val="C14B48"/>
    <a:srgbClr val="866D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1" autoAdjust="0"/>
    <p:restoredTop sz="94660"/>
  </p:normalViewPr>
  <p:slideViewPr>
    <p:cSldViewPr snapToGrid="0">
      <p:cViewPr varScale="1">
        <p:scale>
          <a:sx n="108" d="100"/>
          <a:sy n="108" d="100"/>
        </p:scale>
        <p:origin x="9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ocuments\Zalo%20Received%20Files\Q3.2020%20-%20v&#249;ng%202%20kho&#225;n%20doanh%20thu%20KH%20c&#7845;p%202%20T&#272;-H&#224;%20N&#7897;i.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00" b="0" i="0" u="none" strike="noStrike" kern="1200" spc="0" baseline="0">
                <a:solidFill>
                  <a:schemeClr val="tx1">
                    <a:lumMod val="65000"/>
                    <a:lumOff val="35000"/>
                  </a:schemeClr>
                </a:solidFill>
                <a:latin typeface="+mn-lt"/>
                <a:ea typeface="+mn-ea"/>
                <a:cs typeface="+mn-cs"/>
              </a:defRPr>
            </a:pPr>
            <a:r>
              <a:rPr lang="en-US" sz="1800" baseline="0">
                <a:latin typeface="+mn-lt"/>
                <a:cs typeface="Calibri" panose="020F0502020204030204" pitchFamily="34" charset="0"/>
              </a:rPr>
              <a:t>Ký thỏa thuận C2 trọng điểm (tỷ đ)</a:t>
            </a:r>
            <a:endParaRPr lang="en-US" sz="1800">
              <a:latin typeface="+mn-lt"/>
              <a:cs typeface="Calibri" panose="020F0502020204030204" pitchFamily="34" charset="0"/>
            </a:endParaRPr>
          </a:p>
        </c:rich>
      </c:tx>
      <c:overlay val="0"/>
      <c:spPr>
        <a:noFill/>
        <a:ln>
          <a:noFill/>
        </a:ln>
        <a:effectLst/>
      </c:spPr>
      <c:txPr>
        <a:bodyPr rot="0" spcFirstLastPara="1" vertOverflow="ellipsis" vert="horz" wrap="square" anchor="ctr" anchorCtr="1"/>
        <a:lstStyle/>
        <a:p>
          <a:pPr>
            <a:defRPr sz="2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 in Microsoft PowerPoint]TH tháng 8'!$C$128</c:f>
              <c:strCache>
                <c:ptCount val="1"/>
                <c:pt idx="0">
                  <c:v>TH</c:v>
                </c:pt>
              </c:strCache>
            </c:strRef>
          </c:tx>
          <c:spPr>
            <a:solidFill>
              <a:srgbClr val="45A3A5"/>
            </a:solidFill>
            <a:ln>
              <a:solidFill>
                <a:srgbClr val="45A3A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8'!$B$129:$B$132</c:f>
              <c:strCache>
                <c:ptCount val="4"/>
                <c:pt idx="0">
                  <c:v>Tuần 1</c:v>
                </c:pt>
                <c:pt idx="1">
                  <c:v>Tuần 2</c:v>
                </c:pt>
                <c:pt idx="2">
                  <c:v>Tuần 3</c:v>
                </c:pt>
                <c:pt idx="3">
                  <c:v>Tuần 4</c:v>
                </c:pt>
              </c:strCache>
            </c:strRef>
          </c:cat>
          <c:val>
            <c:numRef>
              <c:f>'[Chart in Microsoft PowerPoint]TH tháng 8'!$C$129:$C$132</c:f>
              <c:numCache>
                <c:formatCode>General</c:formatCode>
                <c:ptCount val="4"/>
                <c:pt idx="0">
                  <c:v>20.7</c:v>
                </c:pt>
                <c:pt idx="1">
                  <c:v>33</c:v>
                </c:pt>
                <c:pt idx="2">
                  <c:v>11.2</c:v>
                </c:pt>
                <c:pt idx="3">
                  <c:v>0.9</c:v>
                </c:pt>
              </c:numCache>
            </c:numRef>
          </c:val>
          <c:extLst>
            <c:ext xmlns:c16="http://schemas.microsoft.com/office/drawing/2014/chart" uri="{C3380CC4-5D6E-409C-BE32-E72D297353CC}">
              <c16:uniqueId val="{00000000-7451-4293-9FFA-EFFCA69CB892}"/>
            </c:ext>
          </c:extLst>
        </c:ser>
        <c:dLbls>
          <c:showLegendKey val="0"/>
          <c:showVal val="0"/>
          <c:showCatName val="0"/>
          <c:showSerName val="0"/>
          <c:showPercent val="0"/>
          <c:showBubbleSize val="0"/>
        </c:dLbls>
        <c:gapWidth val="219"/>
        <c:axId val="-1661060608"/>
        <c:axId val="-1661053536"/>
      </c:barChart>
      <c:lineChart>
        <c:grouping val="standard"/>
        <c:varyColors val="0"/>
        <c:ser>
          <c:idx val="1"/>
          <c:order val="1"/>
          <c:tx>
            <c:strRef>
              <c:f>'[Chart in Microsoft PowerPoint]TH tháng 8'!$D$128</c:f>
              <c:strCache>
                <c:ptCount val="1"/>
                <c:pt idx="0">
                  <c:v>%TH/KH</c:v>
                </c:pt>
              </c:strCache>
            </c:strRef>
          </c:tx>
          <c:spPr>
            <a:ln w="28575" cap="rnd">
              <a:solidFill>
                <a:srgbClr val="FFC000"/>
              </a:solidFill>
              <a:round/>
            </a:ln>
            <a:effectLst/>
          </c:spPr>
          <c:marker>
            <c:symbol val="none"/>
          </c:marker>
          <c:dLbls>
            <c:dLbl>
              <c:idx val="1"/>
              <c:layout>
                <c:manualLayout>
                  <c:x val="-3.5409037111180236E-2"/>
                  <c:y val="-9.5409373407496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451-4293-9FFA-EFFCA69CB892}"/>
                </c:ext>
              </c:extLst>
            </c:dLbl>
            <c:dLbl>
              <c:idx val="2"/>
              <c:layout>
                <c:manualLayout>
                  <c:x val="-1.7704518555590097E-2"/>
                  <c:y val="-6.89067696831916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451-4293-9FFA-EFFCA69CB89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8'!$B$129:$B$132</c:f>
              <c:strCache>
                <c:ptCount val="4"/>
                <c:pt idx="0">
                  <c:v>Tuần 1</c:v>
                </c:pt>
                <c:pt idx="1">
                  <c:v>Tuần 2</c:v>
                </c:pt>
                <c:pt idx="2">
                  <c:v>Tuần 3</c:v>
                </c:pt>
                <c:pt idx="3">
                  <c:v>Tuần 4</c:v>
                </c:pt>
              </c:strCache>
            </c:strRef>
          </c:cat>
          <c:val>
            <c:numRef>
              <c:f>'[Chart in Microsoft PowerPoint]TH tháng 8'!$D$129:$D$132</c:f>
              <c:numCache>
                <c:formatCode>0%</c:formatCode>
                <c:ptCount val="4"/>
                <c:pt idx="0">
                  <c:v>0.24939759036144576</c:v>
                </c:pt>
                <c:pt idx="1">
                  <c:v>0.2129032258064516</c:v>
                </c:pt>
                <c:pt idx="2">
                  <c:v>0.16716417910447759</c:v>
                </c:pt>
                <c:pt idx="3">
                  <c:v>0.1</c:v>
                </c:pt>
              </c:numCache>
            </c:numRef>
          </c:val>
          <c:smooth val="0"/>
          <c:extLst>
            <c:ext xmlns:c16="http://schemas.microsoft.com/office/drawing/2014/chart" uri="{C3380CC4-5D6E-409C-BE32-E72D297353CC}">
              <c16:uniqueId val="{00000003-7451-4293-9FFA-EFFCA69CB892}"/>
            </c:ext>
          </c:extLst>
        </c:ser>
        <c:dLbls>
          <c:showLegendKey val="0"/>
          <c:showVal val="0"/>
          <c:showCatName val="0"/>
          <c:showSerName val="0"/>
          <c:showPercent val="0"/>
          <c:showBubbleSize val="0"/>
        </c:dLbls>
        <c:marker val="1"/>
        <c:smooth val="0"/>
        <c:axId val="-1661052448"/>
        <c:axId val="-1661054624"/>
      </c:lineChart>
      <c:catAx>
        <c:axId val="-1661060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61053536"/>
        <c:crosses val="autoZero"/>
        <c:auto val="1"/>
        <c:lblAlgn val="ctr"/>
        <c:lblOffset val="100"/>
        <c:noMultiLvlLbl val="0"/>
      </c:catAx>
      <c:valAx>
        <c:axId val="-1661053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060608"/>
        <c:crosses val="autoZero"/>
        <c:crossBetween val="between"/>
      </c:valAx>
      <c:valAx>
        <c:axId val="-1661054624"/>
        <c:scaling>
          <c:orientation val="minMax"/>
          <c:min val="-0.30000000000000004"/>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661052448"/>
        <c:crosses val="max"/>
        <c:crossBetween val="between"/>
      </c:valAx>
      <c:catAx>
        <c:axId val="-1661052448"/>
        <c:scaling>
          <c:orientation val="minMax"/>
        </c:scaling>
        <c:delete val="1"/>
        <c:axPos val="b"/>
        <c:numFmt formatCode="General" sourceLinked="1"/>
        <c:majorTickMark val="out"/>
        <c:minorTickMark val="none"/>
        <c:tickLblPos val="nextTo"/>
        <c:crossAx val="-16610546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alpha val="99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800" b="0" i="0" baseline="0">
                <a:effectLst/>
                <a:latin typeface="+mn-lt"/>
                <a:cs typeface="Times New Roman" panose="02020603050405020304" pitchFamily="18" charset="0"/>
              </a:rPr>
              <a:t>Mở mới C2 trọng điểm (số CH)</a:t>
            </a:r>
            <a:endParaRPr lang="en-US" sz="1800">
              <a:effectLst/>
              <a:latin typeface="+mn-lt"/>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'[Chart in Microsoft PowerPoint]TH tháng 8'!$D$35</c:f>
              <c:strCache>
                <c:ptCount val="1"/>
                <c:pt idx="0">
                  <c:v>TH</c:v>
                </c:pt>
              </c:strCache>
            </c:strRef>
          </c:tx>
          <c:spPr>
            <a:solidFill>
              <a:srgbClr val="45A3A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8'!$B$36:$C$39</c:f>
              <c:strCache>
                <c:ptCount val="4"/>
                <c:pt idx="0">
                  <c:v>Tuần 1</c:v>
                </c:pt>
                <c:pt idx="1">
                  <c:v>Tuần 2</c:v>
                </c:pt>
                <c:pt idx="2">
                  <c:v>Tuần 3</c:v>
                </c:pt>
                <c:pt idx="3">
                  <c:v>Tuần 4</c:v>
                </c:pt>
              </c:strCache>
            </c:strRef>
          </c:cat>
          <c:val>
            <c:numRef>
              <c:f>'[Chart in Microsoft PowerPoint]TH tháng 8'!$D$36:$D$39</c:f>
              <c:numCache>
                <c:formatCode>General</c:formatCode>
                <c:ptCount val="4"/>
                <c:pt idx="0">
                  <c:v>10</c:v>
                </c:pt>
                <c:pt idx="1">
                  <c:v>27</c:v>
                </c:pt>
                <c:pt idx="2">
                  <c:v>43</c:v>
                </c:pt>
                <c:pt idx="3">
                  <c:v>9</c:v>
                </c:pt>
              </c:numCache>
            </c:numRef>
          </c:val>
          <c:extLst>
            <c:ext xmlns:c16="http://schemas.microsoft.com/office/drawing/2014/chart" uri="{C3380CC4-5D6E-409C-BE32-E72D297353CC}">
              <c16:uniqueId val="{00000000-7E7A-4E11-8D3E-DB41DBA2E6F7}"/>
            </c:ext>
          </c:extLst>
        </c:ser>
        <c:dLbls>
          <c:showLegendKey val="0"/>
          <c:showVal val="0"/>
          <c:showCatName val="0"/>
          <c:showSerName val="0"/>
          <c:showPercent val="0"/>
          <c:showBubbleSize val="0"/>
        </c:dLbls>
        <c:gapWidth val="219"/>
        <c:axId val="-1648234608"/>
        <c:axId val="-1648234064"/>
      </c:barChart>
      <c:lineChart>
        <c:grouping val="standard"/>
        <c:varyColors val="0"/>
        <c:ser>
          <c:idx val="1"/>
          <c:order val="1"/>
          <c:tx>
            <c:strRef>
              <c:f>'[Chart in Microsoft PowerPoint]TH tháng 8'!$E$35</c:f>
              <c:strCache>
                <c:ptCount val="1"/>
                <c:pt idx="0">
                  <c:v>%TH/KH</c:v>
                </c:pt>
              </c:strCache>
            </c:strRef>
          </c:tx>
          <c:spPr>
            <a:ln w="28575" cap="rnd">
              <a:solidFill>
                <a:srgbClr val="FFC000"/>
              </a:solidFill>
              <a:round/>
            </a:ln>
            <a:effectLst/>
          </c:spPr>
          <c:marker>
            <c:symbol val="none"/>
          </c:marker>
          <c:dLbls>
            <c:dLbl>
              <c:idx val="0"/>
              <c:layout>
                <c:manualLayout>
                  <c:x val="-2.213065205091028E-2"/>
                  <c:y val="-5.19559731703371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E7A-4E11-8D3E-DB41DBA2E6F7}"/>
                </c:ext>
              </c:extLst>
            </c:dLbl>
            <c:dLbl>
              <c:idx val="1"/>
              <c:layout>
                <c:manualLayout>
                  <c:x val="-4.6474369306911581E-2"/>
                  <c:y val="-7.08490543231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E7A-4E11-8D3E-DB41DBA2E6F7}"/>
                </c:ext>
              </c:extLst>
            </c:dLbl>
            <c:dLbl>
              <c:idx val="2"/>
              <c:layout>
                <c:manualLayout>
                  <c:x val="2.2130652050909448E-3"/>
                  <c:y val="-6.14025137467620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E7A-4E11-8D3E-DB41DBA2E6F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8'!$B$36:$C$39</c:f>
              <c:strCache>
                <c:ptCount val="4"/>
                <c:pt idx="0">
                  <c:v>Tuần 1</c:v>
                </c:pt>
                <c:pt idx="1">
                  <c:v>Tuần 2</c:v>
                </c:pt>
                <c:pt idx="2">
                  <c:v>Tuần 3</c:v>
                </c:pt>
                <c:pt idx="3">
                  <c:v>Tuần 4</c:v>
                </c:pt>
              </c:strCache>
            </c:strRef>
          </c:cat>
          <c:val>
            <c:numRef>
              <c:f>'[Chart in Microsoft PowerPoint]TH tháng 8'!$E$36:$E$39</c:f>
              <c:numCache>
                <c:formatCode>0%</c:formatCode>
                <c:ptCount val="4"/>
                <c:pt idx="0">
                  <c:v>0.83333333333333337</c:v>
                </c:pt>
                <c:pt idx="1">
                  <c:v>1.8</c:v>
                </c:pt>
                <c:pt idx="2">
                  <c:v>2.15</c:v>
                </c:pt>
                <c:pt idx="3">
                  <c:v>0.6</c:v>
                </c:pt>
              </c:numCache>
            </c:numRef>
          </c:val>
          <c:smooth val="0"/>
          <c:extLst>
            <c:ext xmlns:c16="http://schemas.microsoft.com/office/drawing/2014/chart" uri="{C3380CC4-5D6E-409C-BE32-E72D297353CC}">
              <c16:uniqueId val="{00000004-7E7A-4E11-8D3E-DB41DBA2E6F7}"/>
            </c:ext>
          </c:extLst>
        </c:ser>
        <c:dLbls>
          <c:showLegendKey val="0"/>
          <c:showVal val="0"/>
          <c:showCatName val="0"/>
          <c:showSerName val="0"/>
          <c:showPercent val="0"/>
          <c:showBubbleSize val="0"/>
        </c:dLbls>
        <c:marker val="1"/>
        <c:smooth val="0"/>
        <c:axId val="-1648232976"/>
        <c:axId val="-1648228080"/>
      </c:lineChart>
      <c:catAx>
        <c:axId val="-164823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48234064"/>
        <c:crosses val="autoZero"/>
        <c:auto val="1"/>
        <c:lblAlgn val="ctr"/>
        <c:lblOffset val="100"/>
        <c:noMultiLvlLbl val="0"/>
      </c:catAx>
      <c:valAx>
        <c:axId val="-1648234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8234608"/>
        <c:crosses val="autoZero"/>
        <c:crossBetween val="between"/>
      </c:valAx>
      <c:valAx>
        <c:axId val="-1648228080"/>
        <c:scaling>
          <c:orientation val="minMax"/>
          <c:min val="-2.5"/>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648232976"/>
        <c:crosses val="max"/>
        <c:crossBetween val="between"/>
      </c:valAx>
      <c:catAx>
        <c:axId val="-1648232976"/>
        <c:scaling>
          <c:orientation val="minMax"/>
        </c:scaling>
        <c:delete val="1"/>
        <c:axPos val="b"/>
        <c:numFmt formatCode="General" sourceLinked="1"/>
        <c:majorTickMark val="out"/>
        <c:minorTickMark val="none"/>
        <c:tickLblPos val="nextTo"/>
        <c:crossAx val="-16482280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alpha val="99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altLang="zh-TW" sz="1800"/>
              <a:t>SP MỚI (số</a:t>
            </a:r>
            <a:r>
              <a:rPr lang="en-US" altLang="zh-TW" sz="1800" baseline="0"/>
              <a:t> CH)</a:t>
            </a:r>
            <a:endParaRPr lang="en-US" altLang="zh-TW" sz="180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 in Microsoft PowerPoint]TH tháng 8'!$D$67</c:f>
              <c:strCache>
                <c:ptCount val="1"/>
                <c:pt idx="0">
                  <c:v>TH</c:v>
                </c:pt>
              </c:strCache>
            </c:strRef>
          </c:tx>
          <c:spPr>
            <a:solidFill>
              <a:srgbClr val="45A3A5"/>
            </a:solidFill>
            <a:ln>
              <a:noFill/>
            </a:ln>
            <a:effectLst/>
          </c:spPr>
          <c:invertIfNegative val="0"/>
          <c:dLbls>
            <c:dLbl>
              <c:idx val="2"/>
              <c:layout>
                <c:manualLayout>
                  <c:x val="0"/>
                  <c:y val="0.1615039559197512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622-4311-84DE-F13146BC83B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8'!$B$68:$C$71</c:f>
              <c:strCache>
                <c:ptCount val="4"/>
                <c:pt idx="0">
                  <c:v>Tuần 1</c:v>
                </c:pt>
                <c:pt idx="1">
                  <c:v>Tuần 2</c:v>
                </c:pt>
                <c:pt idx="2">
                  <c:v>Tuần 3</c:v>
                </c:pt>
                <c:pt idx="3">
                  <c:v>Tuần 4</c:v>
                </c:pt>
              </c:strCache>
            </c:strRef>
          </c:cat>
          <c:val>
            <c:numRef>
              <c:f>'[Chart in Microsoft PowerPoint]TH tháng 8'!$D$68:$D$71</c:f>
              <c:numCache>
                <c:formatCode>General</c:formatCode>
                <c:ptCount val="4"/>
                <c:pt idx="0">
                  <c:v>2</c:v>
                </c:pt>
                <c:pt idx="1">
                  <c:v>18</c:v>
                </c:pt>
                <c:pt idx="2">
                  <c:v>40</c:v>
                </c:pt>
                <c:pt idx="3">
                  <c:v>31</c:v>
                </c:pt>
              </c:numCache>
            </c:numRef>
          </c:val>
          <c:extLst>
            <c:ext xmlns:c16="http://schemas.microsoft.com/office/drawing/2014/chart" uri="{C3380CC4-5D6E-409C-BE32-E72D297353CC}">
              <c16:uniqueId val="{00000001-6622-4311-84DE-F13146BC83B9}"/>
            </c:ext>
          </c:extLst>
        </c:ser>
        <c:dLbls>
          <c:showLegendKey val="0"/>
          <c:showVal val="0"/>
          <c:showCatName val="0"/>
          <c:showSerName val="0"/>
          <c:showPercent val="0"/>
          <c:showBubbleSize val="0"/>
        </c:dLbls>
        <c:gapWidth val="219"/>
        <c:axId val="-1815910240"/>
        <c:axId val="-1815903712"/>
      </c:barChart>
      <c:lineChart>
        <c:grouping val="standard"/>
        <c:varyColors val="0"/>
        <c:ser>
          <c:idx val="1"/>
          <c:order val="1"/>
          <c:tx>
            <c:strRef>
              <c:f>'[Chart in Microsoft PowerPoint]TH tháng 8'!$E$67</c:f>
              <c:strCache>
                <c:ptCount val="1"/>
                <c:pt idx="0">
                  <c:v>%TH/KH</c:v>
                </c:pt>
              </c:strCache>
            </c:strRef>
          </c:tx>
          <c:spPr>
            <a:ln w="28575" cap="rnd">
              <a:solidFill>
                <a:srgbClr val="FFC000"/>
              </a:solidFill>
              <a:round/>
            </a:ln>
            <a:effectLst/>
          </c:spPr>
          <c:marker>
            <c:symbol val="none"/>
          </c:marker>
          <c:dLbls>
            <c:dLbl>
              <c:idx val="0"/>
              <c:layout>
                <c:manualLayout>
                  <c:x val="-4.6164290563475922E-2"/>
                  <c:y val="-4.67508181393174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22-4311-84DE-F13146BC83B9}"/>
                </c:ext>
              </c:extLst>
            </c:dLbl>
            <c:dLbl>
              <c:idx val="1"/>
              <c:layout>
                <c:manualLayout>
                  <c:x val="-5.9742023082145282E-2"/>
                  <c:y val="-4.2075736325385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22-4311-84DE-F13146BC83B9}"/>
                </c:ext>
              </c:extLst>
            </c:dLbl>
            <c:dLbl>
              <c:idx val="2"/>
              <c:layout>
                <c:manualLayout>
                  <c:x val="-4.3996245521811528E-2"/>
                  <c:y val="-6.2712765241728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622-4311-84DE-F13146BC83B9}"/>
                </c:ext>
              </c:extLst>
            </c:dLbl>
            <c:dLbl>
              <c:idx val="3"/>
              <c:layout>
                <c:manualLayout>
                  <c:x val="-4.6164290563475999E-2"/>
                  <c:y val="-5.14258999532492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622-4311-84DE-F13146BC83B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8'!$B$68:$C$71</c:f>
              <c:strCache>
                <c:ptCount val="4"/>
                <c:pt idx="0">
                  <c:v>Tuần 1</c:v>
                </c:pt>
                <c:pt idx="1">
                  <c:v>Tuần 2</c:v>
                </c:pt>
                <c:pt idx="2">
                  <c:v>Tuần 3</c:v>
                </c:pt>
                <c:pt idx="3">
                  <c:v>Tuần 4</c:v>
                </c:pt>
              </c:strCache>
            </c:strRef>
          </c:cat>
          <c:val>
            <c:numRef>
              <c:f>'[Chart in Microsoft PowerPoint]TH tháng 8'!$E$68:$E$71</c:f>
              <c:numCache>
                <c:formatCode>0%</c:formatCode>
                <c:ptCount val="4"/>
                <c:pt idx="0">
                  <c:v>6.6666666666666666E-2</c:v>
                </c:pt>
                <c:pt idx="1">
                  <c:v>0.45</c:v>
                </c:pt>
                <c:pt idx="2">
                  <c:v>1</c:v>
                </c:pt>
                <c:pt idx="3">
                  <c:v>0.62</c:v>
                </c:pt>
              </c:numCache>
            </c:numRef>
          </c:val>
          <c:smooth val="0"/>
          <c:extLst>
            <c:ext xmlns:c16="http://schemas.microsoft.com/office/drawing/2014/chart" uri="{C3380CC4-5D6E-409C-BE32-E72D297353CC}">
              <c16:uniqueId val="{00000006-6622-4311-84DE-F13146BC83B9}"/>
            </c:ext>
          </c:extLst>
        </c:ser>
        <c:dLbls>
          <c:showLegendKey val="0"/>
          <c:showVal val="0"/>
          <c:showCatName val="0"/>
          <c:showSerName val="0"/>
          <c:showPercent val="0"/>
          <c:showBubbleSize val="0"/>
        </c:dLbls>
        <c:marker val="1"/>
        <c:smooth val="0"/>
        <c:axId val="-1815902080"/>
        <c:axId val="-1815907520"/>
      </c:lineChart>
      <c:catAx>
        <c:axId val="-181591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15903712"/>
        <c:crosses val="autoZero"/>
        <c:auto val="1"/>
        <c:lblAlgn val="ctr"/>
        <c:lblOffset val="100"/>
        <c:noMultiLvlLbl val="0"/>
      </c:catAx>
      <c:valAx>
        <c:axId val="-181590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910240"/>
        <c:crosses val="autoZero"/>
        <c:crossBetween val="between"/>
      </c:valAx>
      <c:valAx>
        <c:axId val="-1815907520"/>
        <c:scaling>
          <c:orientation val="minMax"/>
          <c:min val="-1"/>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815902080"/>
        <c:crosses val="max"/>
        <c:crossBetween val="between"/>
      </c:valAx>
      <c:catAx>
        <c:axId val="-1815902080"/>
        <c:scaling>
          <c:orientation val="minMax"/>
        </c:scaling>
        <c:delete val="1"/>
        <c:axPos val="b"/>
        <c:numFmt formatCode="General" sourceLinked="1"/>
        <c:majorTickMark val="out"/>
        <c:minorTickMark val="none"/>
        <c:tickLblPos val="nextTo"/>
        <c:crossAx val="-181590752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alpha val="99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ltLang="zh-TW" sz="1800">
                <a:latin typeface="Calibri" panose="020F0502020204030204" pitchFamily="34" charset="0"/>
                <a:cs typeface="Calibri" panose="020F0502020204030204" pitchFamily="34" charset="0"/>
              </a:rPr>
              <a:t>SP SMART (số</a:t>
            </a:r>
            <a:r>
              <a:rPr lang="en-US" altLang="zh-TW" sz="1800" baseline="0">
                <a:latin typeface="Calibri" panose="020F0502020204030204" pitchFamily="34" charset="0"/>
                <a:cs typeface="Calibri" panose="020F0502020204030204" pitchFamily="34" charset="0"/>
              </a:rPr>
              <a:t> CH)</a:t>
            </a:r>
            <a:endParaRPr lang="en-US" altLang="zh-TW" sz="1800">
              <a:latin typeface="Calibri" panose="020F0502020204030204" pitchFamily="34" charset="0"/>
              <a:cs typeface="Calibri" panose="020F0502020204030204" pitchFamily="34"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barChart>
        <c:barDir val="col"/>
        <c:grouping val="clustered"/>
        <c:varyColors val="0"/>
        <c:ser>
          <c:idx val="0"/>
          <c:order val="0"/>
          <c:tx>
            <c:strRef>
              <c:f>'[Chart in Microsoft PowerPoint]TH tháng 8'!$D$75</c:f>
              <c:strCache>
                <c:ptCount val="1"/>
                <c:pt idx="0">
                  <c:v>TH</c:v>
                </c:pt>
              </c:strCache>
            </c:strRef>
          </c:tx>
          <c:spPr>
            <a:solidFill>
              <a:srgbClr val="45A3A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8'!$B$76:$C$79</c:f>
              <c:strCache>
                <c:ptCount val="4"/>
                <c:pt idx="0">
                  <c:v>Tuần 1</c:v>
                </c:pt>
                <c:pt idx="1">
                  <c:v>Tuần 2</c:v>
                </c:pt>
                <c:pt idx="2">
                  <c:v>Tuần 3</c:v>
                </c:pt>
                <c:pt idx="3">
                  <c:v>Tuần 4</c:v>
                </c:pt>
              </c:strCache>
            </c:strRef>
          </c:cat>
          <c:val>
            <c:numRef>
              <c:f>'[Chart in Microsoft PowerPoint]TH tháng 8'!$D$76:$D$79</c:f>
              <c:numCache>
                <c:formatCode>General</c:formatCode>
                <c:ptCount val="4"/>
                <c:pt idx="0">
                  <c:v>0</c:v>
                </c:pt>
                <c:pt idx="1">
                  <c:v>11</c:v>
                </c:pt>
                <c:pt idx="2">
                  <c:v>15</c:v>
                </c:pt>
                <c:pt idx="3">
                  <c:v>25</c:v>
                </c:pt>
              </c:numCache>
            </c:numRef>
          </c:val>
          <c:extLst>
            <c:ext xmlns:c16="http://schemas.microsoft.com/office/drawing/2014/chart" uri="{C3380CC4-5D6E-409C-BE32-E72D297353CC}">
              <c16:uniqueId val="{00000000-6964-4EB6-8927-DC6622B5D55D}"/>
            </c:ext>
          </c:extLst>
        </c:ser>
        <c:dLbls>
          <c:showLegendKey val="0"/>
          <c:showVal val="0"/>
          <c:showCatName val="0"/>
          <c:showSerName val="0"/>
          <c:showPercent val="0"/>
          <c:showBubbleSize val="0"/>
        </c:dLbls>
        <c:gapWidth val="219"/>
        <c:axId val="-1739701664"/>
        <c:axId val="-1739697312"/>
      </c:barChart>
      <c:lineChart>
        <c:grouping val="standard"/>
        <c:varyColors val="0"/>
        <c:ser>
          <c:idx val="1"/>
          <c:order val="1"/>
          <c:tx>
            <c:strRef>
              <c:f>'[Chart in Microsoft PowerPoint]TH tháng 8'!$E$75</c:f>
              <c:strCache>
                <c:ptCount val="1"/>
                <c:pt idx="0">
                  <c:v>%TH/KH</c:v>
                </c:pt>
              </c:strCache>
            </c:strRef>
          </c:tx>
          <c:spPr>
            <a:ln w="28575" cap="rnd">
              <a:solidFill>
                <a:srgbClr val="FFC000"/>
              </a:solidFill>
              <a:round/>
            </a:ln>
            <a:effectLst/>
          </c:spPr>
          <c:marker>
            <c:symbol val="none"/>
          </c:marker>
          <c:dLbls>
            <c:dLbl>
              <c:idx val="2"/>
              <c:layout>
                <c:manualLayout>
                  <c:x val="-1.6293279022403358E-2"/>
                  <c:y val="3.7374445223078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64-4EB6-8927-DC6622B5D55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PowerPoint]TH tháng 8'!$B$76:$C$79</c:f>
              <c:strCache>
                <c:ptCount val="4"/>
                <c:pt idx="0">
                  <c:v>Tuần 1</c:v>
                </c:pt>
                <c:pt idx="1">
                  <c:v>Tuần 2</c:v>
                </c:pt>
                <c:pt idx="2">
                  <c:v>Tuần 3</c:v>
                </c:pt>
                <c:pt idx="3">
                  <c:v>Tuần 4</c:v>
                </c:pt>
              </c:strCache>
            </c:strRef>
          </c:cat>
          <c:val>
            <c:numRef>
              <c:f>'[Chart in Microsoft PowerPoint]TH tháng 8'!$E$76:$E$79</c:f>
              <c:numCache>
                <c:formatCode>0%</c:formatCode>
                <c:ptCount val="4"/>
                <c:pt idx="0">
                  <c:v>0</c:v>
                </c:pt>
                <c:pt idx="1">
                  <c:v>0.73333333333333328</c:v>
                </c:pt>
                <c:pt idx="2">
                  <c:v>0.6</c:v>
                </c:pt>
                <c:pt idx="3">
                  <c:v>0.7142857142857143</c:v>
                </c:pt>
              </c:numCache>
            </c:numRef>
          </c:val>
          <c:smooth val="0"/>
          <c:extLst>
            <c:ext xmlns:c16="http://schemas.microsoft.com/office/drawing/2014/chart" uri="{C3380CC4-5D6E-409C-BE32-E72D297353CC}">
              <c16:uniqueId val="{00000002-6964-4EB6-8927-DC6622B5D55D}"/>
            </c:ext>
          </c:extLst>
        </c:ser>
        <c:dLbls>
          <c:showLegendKey val="0"/>
          <c:showVal val="0"/>
          <c:showCatName val="0"/>
          <c:showSerName val="0"/>
          <c:showPercent val="0"/>
          <c:showBubbleSize val="0"/>
        </c:dLbls>
        <c:marker val="1"/>
        <c:smooth val="0"/>
        <c:axId val="-1969971312"/>
        <c:axId val="-1739703840"/>
      </c:lineChart>
      <c:catAx>
        <c:axId val="-173970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39697312"/>
        <c:crosses val="autoZero"/>
        <c:auto val="1"/>
        <c:lblAlgn val="ctr"/>
        <c:lblOffset val="100"/>
        <c:noMultiLvlLbl val="0"/>
      </c:catAx>
      <c:valAx>
        <c:axId val="-1739697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9701664"/>
        <c:crosses val="autoZero"/>
        <c:crossBetween val="between"/>
      </c:valAx>
      <c:valAx>
        <c:axId val="-1739703840"/>
        <c:scaling>
          <c:orientation val="minMax"/>
          <c:max val="0.9"/>
          <c:min val="-0.8"/>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969971312"/>
        <c:crosses val="max"/>
        <c:crossBetween val="between"/>
      </c:valAx>
      <c:catAx>
        <c:axId val="-1969971312"/>
        <c:scaling>
          <c:orientation val="minMax"/>
        </c:scaling>
        <c:delete val="1"/>
        <c:axPos val="b"/>
        <c:numFmt formatCode="General" sourceLinked="1"/>
        <c:majorTickMark val="out"/>
        <c:minorTickMark val="none"/>
        <c:tickLblPos val="nextTo"/>
        <c:crossAx val="-173970384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alpha val="99000"/>
        </a:schemeClr>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panose="020F0502020204030204" pitchFamily="34" charset="0"/>
                <a:ea typeface="+mn-ea"/>
                <a:cs typeface="+mn-cs"/>
              </a:defRPr>
            </a:pPr>
            <a:r>
              <a:rPr lang="en-US"/>
              <a:t>Doanh thu C2 Trọng điểm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panose="020F0502020204030204" pitchFamily="34" charset="0"/>
              <a:ea typeface="+mn-ea"/>
              <a:cs typeface="+mn-cs"/>
            </a:defRPr>
          </a:pPr>
          <a:endParaRPr lang="en-US"/>
        </a:p>
      </c:txPr>
    </c:title>
    <c:autoTitleDeleted val="0"/>
    <c:plotArea>
      <c:layout/>
      <c:barChart>
        <c:barDir val="col"/>
        <c:grouping val="clustered"/>
        <c:varyColors val="0"/>
        <c:ser>
          <c:idx val="0"/>
          <c:order val="0"/>
          <c:tx>
            <c:strRef>
              <c:f>Sheet2!$B$1</c:f>
              <c:strCache>
                <c:ptCount val="1"/>
                <c:pt idx="0">
                  <c:v>Bình quân khoán DT/khách</c:v>
                </c:pt>
              </c:strCache>
            </c:strRef>
          </c:tx>
          <c:spPr>
            <a:solidFill>
              <a:schemeClr val="accent2"/>
            </a:solidFill>
            <a:ln>
              <a:noFill/>
            </a:ln>
            <a:effectLst/>
          </c:spPr>
          <c:invertIfNegative val="0"/>
          <c:cat>
            <c:strRef>
              <c:f>Sheet2!$A$2:$A$10</c:f>
              <c:strCache>
                <c:ptCount val="9"/>
                <c:pt idx="0">
                  <c:v>Nguyễn Văn Quynh</c:v>
                </c:pt>
                <c:pt idx="1">
                  <c:v>Đỗ Văn Tùng</c:v>
                </c:pt>
                <c:pt idx="2">
                  <c:v>Đinh Văn Quyết</c:v>
                </c:pt>
                <c:pt idx="3">
                  <c:v>Trần Văn Long</c:v>
                </c:pt>
                <c:pt idx="4">
                  <c:v>Trần Minh Việt</c:v>
                </c:pt>
                <c:pt idx="5">
                  <c:v>Dương Quốc Trung</c:v>
                </c:pt>
                <c:pt idx="6">
                  <c:v>Phạm Tiến Tùy</c:v>
                </c:pt>
                <c:pt idx="7">
                  <c:v>Ngô Quang Vấn</c:v>
                </c:pt>
                <c:pt idx="8">
                  <c:v>Văn Tiến Lợi</c:v>
                </c:pt>
              </c:strCache>
            </c:strRef>
          </c:cat>
          <c:val>
            <c:numRef>
              <c:f>Sheet2!$B$2:$B$10</c:f>
              <c:numCache>
                <c:formatCode>_(* #,##0_);_(* \(#,##0\);_(* "-"??_);_(@_)</c:formatCode>
                <c:ptCount val="9"/>
                <c:pt idx="0">
                  <c:v>155.71428571428569</c:v>
                </c:pt>
                <c:pt idx="1">
                  <c:v>172</c:v>
                </c:pt>
                <c:pt idx="2">
                  <c:v>126.31578947368421</c:v>
                </c:pt>
                <c:pt idx="3">
                  <c:v>390.21739130434781</c:v>
                </c:pt>
                <c:pt idx="4">
                  <c:v>248.7179487179487</c:v>
                </c:pt>
                <c:pt idx="5">
                  <c:v>159.29411764705881</c:v>
                </c:pt>
                <c:pt idx="6">
                  <c:v>168.125</c:v>
                </c:pt>
                <c:pt idx="7">
                  <c:v>181.61290322580643</c:v>
                </c:pt>
                <c:pt idx="8">
                  <c:v>482.69230769230774</c:v>
                </c:pt>
              </c:numCache>
            </c:numRef>
          </c:val>
          <c:extLst>
            <c:ext xmlns:c16="http://schemas.microsoft.com/office/drawing/2014/chart" uri="{C3380CC4-5D6E-409C-BE32-E72D297353CC}">
              <c16:uniqueId val="{00000000-2296-489F-B9ED-59DD0665A751}"/>
            </c:ext>
          </c:extLst>
        </c:ser>
        <c:ser>
          <c:idx val="1"/>
          <c:order val="1"/>
          <c:tx>
            <c:strRef>
              <c:f>Sheet2!$C$1</c:f>
              <c:strCache>
                <c:ptCount val="1"/>
                <c:pt idx="0">
                  <c:v>Bình quân thực hiện/khách</c:v>
                </c:pt>
              </c:strCache>
            </c:strRef>
          </c:tx>
          <c:spPr>
            <a:solidFill>
              <a:srgbClr val="45A3A5"/>
            </a:solidFill>
            <a:ln>
              <a:noFill/>
            </a:ln>
            <a:effectLst/>
          </c:spPr>
          <c:invertIfNegative val="0"/>
          <c:cat>
            <c:strRef>
              <c:f>Sheet2!$A$2:$A$10</c:f>
              <c:strCache>
                <c:ptCount val="9"/>
                <c:pt idx="0">
                  <c:v>Nguyễn Văn Quynh</c:v>
                </c:pt>
                <c:pt idx="1">
                  <c:v>Đỗ Văn Tùng</c:v>
                </c:pt>
                <c:pt idx="2">
                  <c:v>Đinh Văn Quyết</c:v>
                </c:pt>
                <c:pt idx="3">
                  <c:v>Trần Văn Long</c:v>
                </c:pt>
                <c:pt idx="4">
                  <c:v>Trần Minh Việt</c:v>
                </c:pt>
                <c:pt idx="5">
                  <c:v>Dương Quốc Trung</c:v>
                </c:pt>
                <c:pt idx="6">
                  <c:v>Phạm Tiến Tùy</c:v>
                </c:pt>
                <c:pt idx="7">
                  <c:v>Ngô Quang Vấn</c:v>
                </c:pt>
                <c:pt idx="8">
                  <c:v>Văn Tiến Lợi</c:v>
                </c:pt>
              </c:strCache>
            </c:strRef>
          </c:cat>
          <c:val>
            <c:numRef>
              <c:f>Sheet2!$C$2:$C$10</c:f>
              <c:numCache>
                <c:formatCode>_(* #,##0_);_(* \(#,##0\);_(* "-"??_);_(@_)</c:formatCode>
                <c:ptCount val="9"/>
                <c:pt idx="0">
                  <c:v>203.1247619047619</c:v>
                </c:pt>
                <c:pt idx="1">
                  <c:v>190.5</c:v>
                </c:pt>
                <c:pt idx="2">
                  <c:v>145.9184210526316</c:v>
                </c:pt>
                <c:pt idx="3">
                  <c:v>345.39739130434782</c:v>
                </c:pt>
                <c:pt idx="4">
                  <c:v>252.16371794871796</c:v>
                </c:pt>
                <c:pt idx="5">
                  <c:v>131.04076470588237</c:v>
                </c:pt>
                <c:pt idx="6">
                  <c:v>190.34772083333334</c:v>
                </c:pt>
                <c:pt idx="7">
                  <c:v>220.89354838709676</c:v>
                </c:pt>
                <c:pt idx="8">
                  <c:v>533.30657692307693</c:v>
                </c:pt>
              </c:numCache>
            </c:numRef>
          </c:val>
          <c:extLst>
            <c:ext xmlns:c16="http://schemas.microsoft.com/office/drawing/2014/chart" uri="{C3380CC4-5D6E-409C-BE32-E72D297353CC}">
              <c16:uniqueId val="{00000001-2296-489F-B9ED-59DD0665A751}"/>
            </c:ext>
          </c:extLst>
        </c:ser>
        <c:dLbls>
          <c:showLegendKey val="0"/>
          <c:showVal val="0"/>
          <c:showCatName val="0"/>
          <c:showSerName val="0"/>
          <c:showPercent val="0"/>
          <c:showBubbleSize val="0"/>
        </c:dLbls>
        <c:gapWidth val="150"/>
        <c:axId val="1815515280"/>
        <c:axId val="1264430160"/>
      </c:barChart>
      <c:lineChart>
        <c:grouping val="standard"/>
        <c:varyColors val="0"/>
        <c:ser>
          <c:idx val="2"/>
          <c:order val="2"/>
          <c:tx>
            <c:strRef>
              <c:f>Sheet2!$D$1</c:f>
              <c:strCache>
                <c:ptCount val="1"/>
                <c:pt idx="0">
                  <c:v>% TH/khoán</c:v>
                </c:pt>
              </c:strCache>
            </c:strRef>
          </c:tx>
          <c:spPr>
            <a:ln w="28575" cap="rnd">
              <a:solidFill>
                <a:schemeClr val="accent3"/>
              </a:solidFill>
              <a:round/>
            </a:ln>
            <a:effectLst/>
          </c:spPr>
          <c:marker>
            <c:symbol val="none"/>
          </c:marker>
          <c:dLbls>
            <c:dLbl>
              <c:idx val="0"/>
              <c:layout>
                <c:manualLayout>
                  <c:x val="-4.5502441904667866E-3"/>
                  <c:y val="-6.19487180598940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296-489F-B9ED-59DD0665A751}"/>
                </c:ext>
              </c:extLst>
            </c:dLbl>
            <c:dLbl>
              <c:idx val="1"/>
              <c:layout>
                <c:manualLayout>
                  <c:x val="-4.5502441904667727E-3"/>
                  <c:y val="-7.22735044032097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296-489F-B9ED-59DD0665A751}"/>
                </c:ext>
              </c:extLst>
            </c:dLbl>
            <c:dLbl>
              <c:idx val="2"/>
              <c:layout>
                <c:manualLayout>
                  <c:x val="-6.066992253955697E-3"/>
                  <c:y val="-5.16239317165784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296-489F-B9ED-59DD0665A751}"/>
                </c:ext>
              </c:extLst>
            </c:dLbl>
            <c:dLbl>
              <c:idx val="3"/>
              <c:layout>
                <c:manualLayout>
                  <c:x val="-1.5167480634889187E-2"/>
                  <c:y val="-7.22735044032097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296-489F-B9ED-59DD0665A751}"/>
                </c:ext>
              </c:extLst>
            </c:dLbl>
            <c:dLbl>
              <c:idx val="4"/>
              <c:layout>
                <c:manualLayout>
                  <c:x val="-1.9717724825356071E-2"/>
                  <c:y val="-6.8831908955437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296-489F-B9ED-59DD0665A751}"/>
                </c:ext>
              </c:extLst>
            </c:dLbl>
            <c:dLbl>
              <c:idx val="5"/>
              <c:layout>
                <c:manualLayout>
                  <c:x val="-7.5837403174447322E-3"/>
                  <c:y val="7.91566952987535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296-489F-B9ED-59DD0665A751}"/>
                </c:ext>
              </c:extLst>
            </c:dLbl>
            <c:dLbl>
              <c:idx val="6"/>
              <c:layout>
                <c:manualLayout>
                  <c:x val="-2.7301465142800636E-2"/>
                  <c:y val="-6.19487180598940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296-489F-B9ED-59DD0665A751}"/>
                </c:ext>
              </c:extLst>
            </c:dLbl>
            <c:dLbl>
              <c:idx val="7"/>
              <c:layout>
                <c:manualLayout>
                  <c:x val="-1.5167480634889242E-2"/>
                  <c:y val="-5.1623931716578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296-489F-B9ED-59DD0665A751}"/>
                </c:ext>
              </c:extLst>
            </c:dLbl>
            <c:dLbl>
              <c:idx val="8"/>
              <c:layout>
                <c:manualLayout>
                  <c:x val="-1.6684228698378278E-2"/>
                  <c:y val="-0.117014245224244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296-489F-B9ED-59DD0665A75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Sheet2!$A$2:$A$10</c:f>
              <c:strCache>
                <c:ptCount val="9"/>
                <c:pt idx="0">
                  <c:v>Nguyễn Văn Quynh</c:v>
                </c:pt>
                <c:pt idx="1">
                  <c:v>Đỗ Văn Tùng</c:v>
                </c:pt>
                <c:pt idx="2">
                  <c:v>Đinh Văn Quyết</c:v>
                </c:pt>
                <c:pt idx="3">
                  <c:v>Trần Văn Long</c:v>
                </c:pt>
                <c:pt idx="4">
                  <c:v>Trần Minh Việt</c:v>
                </c:pt>
                <c:pt idx="5">
                  <c:v>Dương Quốc Trung</c:v>
                </c:pt>
                <c:pt idx="6">
                  <c:v>Phạm Tiến Tùy</c:v>
                </c:pt>
                <c:pt idx="7">
                  <c:v>Ngô Quang Vấn</c:v>
                </c:pt>
                <c:pt idx="8">
                  <c:v>Văn Tiến Lợi</c:v>
                </c:pt>
              </c:strCache>
            </c:strRef>
          </c:cat>
          <c:val>
            <c:numRef>
              <c:f>Sheet2!$D$2:$D$10</c:f>
              <c:numCache>
                <c:formatCode>0%</c:formatCode>
                <c:ptCount val="9"/>
                <c:pt idx="0">
                  <c:v>1.3044709480122325</c:v>
                </c:pt>
                <c:pt idx="1">
                  <c:v>1.1075581395348837</c:v>
                </c:pt>
                <c:pt idx="2">
                  <c:v>1.1551875000000003</c:v>
                </c:pt>
                <c:pt idx="3">
                  <c:v>0.88514094707520896</c:v>
                </c:pt>
                <c:pt idx="4">
                  <c:v>1.0138541237113403</c:v>
                </c:pt>
                <c:pt idx="5">
                  <c:v>0.82263404726735612</c:v>
                </c:pt>
                <c:pt idx="6">
                  <c:v>1.1321797521685255</c:v>
                </c:pt>
                <c:pt idx="7">
                  <c:v>1.2162877442273534</c:v>
                </c:pt>
                <c:pt idx="8">
                  <c:v>1.1048582470119521</c:v>
                </c:pt>
              </c:numCache>
            </c:numRef>
          </c:val>
          <c:smooth val="0"/>
          <c:extLst>
            <c:ext xmlns:c16="http://schemas.microsoft.com/office/drawing/2014/chart" uri="{C3380CC4-5D6E-409C-BE32-E72D297353CC}">
              <c16:uniqueId val="{00000002-2296-489F-B9ED-59DD0665A751}"/>
            </c:ext>
          </c:extLst>
        </c:ser>
        <c:dLbls>
          <c:showLegendKey val="0"/>
          <c:showVal val="0"/>
          <c:showCatName val="0"/>
          <c:showSerName val="0"/>
          <c:showPercent val="0"/>
          <c:showBubbleSize val="0"/>
        </c:dLbls>
        <c:marker val="1"/>
        <c:smooth val="0"/>
        <c:axId val="2021608960"/>
        <c:axId val="2021606464"/>
      </c:lineChart>
      <c:catAx>
        <c:axId val="1815515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1264430160"/>
        <c:crosses val="autoZero"/>
        <c:auto val="0"/>
        <c:lblAlgn val="ctr"/>
        <c:lblOffset val="100"/>
        <c:noMultiLvlLbl val="0"/>
      </c:catAx>
      <c:valAx>
        <c:axId val="126443016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1815515280"/>
        <c:crosses val="autoZero"/>
        <c:crossBetween val="between"/>
      </c:valAx>
      <c:valAx>
        <c:axId val="202160646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2021608960"/>
        <c:crosses val="max"/>
        <c:crossBetween val="between"/>
      </c:valAx>
      <c:catAx>
        <c:axId val="2021608960"/>
        <c:scaling>
          <c:orientation val="minMax"/>
        </c:scaling>
        <c:delete val="1"/>
        <c:axPos val="b"/>
        <c:numFmt formatCode="General" sourceLinked="1"/>
        <c:majorTickMark val="out"/>
        <c:minorTickMark val="none"/>
        <c:tickLblPos val="nextTo"/>
        <c:crossAx val="202160646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legend>
    <c:plotVisOnly val="1"/>
    <c:dispBlanksAs val="gap"/>
    <c:showDLblsOverMax val="0"/>
  </c:chart>
  <c:spPr>
    <a:noFill/>
    <a:ln>
      <a:solidFill>
        <a:schemeClr val="accent1">
          <a:alpha val="99000"/>
        </a:schemeClr>
      </a:solidFill>
    </a:ln>
    <a:effectLst/>
  </c:spPr>
  <c:txPr>
    <a:bodyPr/>
    <a:lstStyle/>
    <a:p>
      <a:pPr>
        <a:defRPr baseline="0">
          <a:latin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9D908-0934-42F2-8C16-1E7BB6165F8E}" type="datetimeFigureOut">
              <a:rPr lang="en-US" smtClean="0"/>
              <a:t>04-10-2020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A6D0E-6CAD-4A0A-BD07-8F63B6913D5B}" type="slidenum">
              <a:rPr lang="en-US" smtClean="0"/>
              <a:t>‹#›</a:t>
            </a:fld>
            <a:endParaRPr lang="en-US"/>
          </a:p>
        </p:txBody>
      </p:sp>
    </p:spTree>
    <p:extLst>
      <p:ext uri="{BB962C8B-B14F-4D97-AF65-F5344CB8AC3E}">
        <p14:creationId xmlns:p14="http://schemas.microsoft.com/office/powerpoint/2010/main" val="4218908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A6D0E-6CAD-4A0A-BD07-8F63B6913D5B}" type="slidenum">
              <a:rPr lang="en-US" smtClean="0"/>
              <a:t>1</a:t>
            </a:fld>
            <a:endParaRPr lang="en-US"/>
          </a:p>
        </p:txBody>
      </p:sp>
    </p:spTree>
    <p:extLst>
      <p:ext uri="{BB962C8B-B14F-4D97-AF65-F5344CB8AC3E}">
        <p14:creationId xmlns:p14="http://schemas.microsoft.com/office/powerpoint/2010/main" val="4062304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AA6D0E-6CAD-4A0A-BD07-8F63B6913D5B}" type="slidenum">
              <a:rPr lang="en-US" smtClean="0"/>
              <a:t>6</a:t>
            </a:fld>
            <a:endParaRPr lang="en-US"/>
          </a:p>
        </p:txBody>
      </p:sp>
    </p:spTree>
    <p:extLst>
      <p:ext uri="{BB962C8B-B14F-4D97-AF65-F5344CB8AC3E}">
        <p14:creationId xmlns:p14="http://schemas.microsoft.com/office/powerpoint/2010/main" val="1829787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AA6D0E-6CAD-4A0A-BD07-8F63B6913D5B}" type="slidenum">
              <a:rPr lang="en-US" smtClean="0"/>
              <a:t>7</a:t>
            </a:fld>
            <a:endParaRPr lang="en-US"/>
          </a:p>
        </p:txBody>
      </p:sp>
    </p:spTree>
    <p:extLst>
      <p:ext uri="{BB962C8B-B14F-4D97-AF65-F5344CB8AC3E}">
        <p14:creationId xmlns:p14="http://schemas.microsoft.com/office/powerpoint/2010/main" val="1825386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AA6D0E-6CAD-4A0A-BD07-8F63B6913D5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7486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
        <p:nvSpPr>
          <p:cNvPr id="7" name="Rectangle 6"/>
          <p:cNvSpPr/>
          <p:nvPr userDrawn="1"/>
        </p:nvSpPr>
        <p:spPr>
          <a:xfrm>
            <a:off x="11277600" y="6356351"/>
            <a:ext cx="914400" cy="501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0"/>
            <a:ext cx="12192000" cy="829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0" y="6234624"/>
            <a:ext cx="600189" cy="623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8552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81831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54081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99CBFE-35FC-4277-8B13-B14215A9172B}" type="datetime1">
              <a:rPr lang="en-US" smtClean="0"/>
              <a:t>04-10-2020</a:t>
            </a:fld>
            <a:endParaRPr lang="en-US"/>
          </a:p>
        </p:txBody>
      </p:sp>
      <p:sp>
        <p:nvSpPr>
          <p:cNvPr id="5" name="Footer Placeholder 4"/>
          <p:cNvSpPr>
            <a:spLocks noGrp="1"/>
          </p:cNvSpPr>
          <p:nvPr>
            <p:ph type="ftr" sz="quarter" idx="11"/>
          </p:nvPr>
        </p:nvSpPr>
        <p:spPr/>
        <p:txBody>
          <a:bodyPr/>
          <a:lstStyle/>
          <a:p>
            <a:r>
              <a:rPr lang="en-US"/>
              <a:t>www.companyname.com</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
        <p:nvSpPr>
          <p:cNvPr id="7" name="Rectangle 6"/>
          <p:cNvSpPr/>
          <p:nvPr userDrawn="1"/>
        </p:nvSpPr>
        <p:spPr>
          <a:xfrm>
            <a:off x="11277600" y="6356351"/>
            <a:ext cx="914400" cy="5016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0"/>
            <a:ext cx="12192000" cy="829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0" y="6234624"/>
            <a:ext cx="600189" cy="623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36455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632DA0-7041-4051-A07F-51BA5F748F3F}" type="datetime1">
              <a:rPr lang="en-US" smtClean="0"/>
              <a:t>04-10-2020</a:t>
            </a:fld>
            <a:endParaRPr lang="en-US"/>
          </a:p>
        </p:txBody>
      </p:sp>
      <p:sp>
        <p:nvSpPr>
          <p:cNvPr id="5" name="Footer Placeholder 4"/>
          <p:cNvSpPr>
            <a:spLocks noGrp="1"/>
          </p:cNvSpPr>
          <p:nvPr>
            <p:ph type="ftr" sz="quarter" idx="11"/>
          </p:nvPr>
        </p:nvSpPr>
        <p:spPr/>
        <p:txBody>
          <a:bodyPr/>
          <a:lstStyle/>
          <a:p>
            <a:r>
              <a:rPr lang="en-US"/>
              <a:t>www.companyname.com</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67480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37B9B6-359A-4B78-BB15-6C2260ABC04D}" type="datetime1">
              <a:rPr lang="en-US" smtClean="0"/>
              <a:t>04-10-2020</a:t>
            </a:fld>
            <a:endParaRPr lang="en-US"/>
          </a:p>
        </p:txBody>
      </p:sp>
      <p:sp>
        <p:nvSpPr>
          <p:cNvPr id="5" name="Footer Placeholder 4"/>
          <p:cNvSpPr>
            <a:spLocks noGrp="1"/>
          </p:cNvSpPr>
          <p:nvPr>
            <p:ph type="ftr" sz="quarter" idx="11"/>
          </p:nvPr>
        </p:nvSpPr>
        <p:spPr/>
        <p:txBody>
          <a:bodyPr/>
          <a:lstStyle/>
          <a:p>
            <a:r>
              <a:rPr lang="en-US"/>
              <a:t>www.companyname.com</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357023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56CE9B-D276-485C-A5A4-6AC0C50F0978}" type="datetime1">
              <a:rPr lang="en-US" smtClean="0"/>
              <a:t>04-10-2020</a:t>
            </a:fld>
            <a:endParaRPr lang="en-US"/>
          </a:p>
        </p:txBody>
      </p:sp>
      <p:sp>
        <p:nvSpPr>
          <p:cNvPr id="6" name="Footer Placeholder 5"/>
          <p:cNvSpPr>
            <a:spLocks noGrp="1"/>
          </p:cNvSpPr>
          <p:nvPr>
            <p:ph type="ftr" sz="quarter" idx="11"/>
          </p:nvPr>
        </p:nvSpPr>
        <p:spPr/>
        <p:txBody>
          <a:bodyPr/>
          <a:lstStyle/>
          <a:p>
            <a:r>
              <a:rPr lang="en-US"/>
              <a:t>www.companyname.com</a:t>
            </a:r>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589972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D8F329-34AE-4992-86E7-B0ACA3C4CC82}" type="datetime1">
              <a:rPr lang="en-US" smtClean="0"/>
              <a:t>04-10-2020</a:t>
            </a:fld>
            <a:endParaRPr lang="en-US"/>
          </a:p>
        </p:txBody>
      </p:sp>
      <p:sp>
        <p:nvSpPr>
          <p:cNvPr id="8" name="Footer Placeholder 7"/>
          <p:cNvSpPr>
            <a:spLocks noGrp="1"/>
          </p:cNvSpPr>
          <p:nvPr>
            <p:ph type="ftr" sz="quarter" idx="11"/>
          </p:nvPr>
        </p:nvSpPr>
        <p:spPr/>
        <p:txBody>
          <a:bodyPr/>
          <a:lstStyle/>
          <a:p>
            <a:r>
              <a:rPr lang="en-US"/>
              <a:t>www.companyname.com</a:t>
            </a:r>
          </a:p>
        </p:txBody>
      </p:sp>
      <p:sp>
        <p:nvSpPr>
          <p:cNvPr id="9" name="Slide Number Placeholder 8"/>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2336648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3E9AF3-F7F3-4D0D-B31F-7A0A08D6B0B3}" type="datetime1">
              <a:rPr lang="en-US" smtClean="0"/>
              <a:t>04-10-2020</a:t>
            </a:fld>
            <a:endParaRPr lang="en-US"/>
          </a:p>
        </p:txBody>
      </p:sp>
      <p:sp>
        <p:nvSpPr>
          <p:cNvPr id="4" name="Footer Placeholder 3"/>
          <p:cNvSpPr>
            <a:spLocks noGrp="1"/>
          </p:cNvSpPr>
          <p:nvPr>
            <p:ph type="ftr" sz="quarter" idx="11"/>
          </p:nvPr>
        </p:nvSpPr>
        <p:spPr/>
        <p:txBody>
          <a:bodyPr/>
          <a:lstStyle/>
          <a:p>
            <a:r>
              <a:rPr lang="en-US"/>
              <a:t>www.companyname.com</a:t>
            </a:r>
          </a:p>
        </p:txBody>
      </p:sp>
      <p:sp>
        <p:nvSpPr>
          <p:cNvPr id="5" name="Slide Number Placeholder 4"/>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41959099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AABDA-5A33-4AF3-8E4D-8E733A5D40D9}" type="datetime1">
              <a:rPr lang="en-US" smtClean="0"/>
              <a:t>04-10-2020</a:t>
            </a:fld>
            <a:endParaRPr lang="en-US"/>
          </a:p>
        </p:txBody>
      </p:sp>
      <p:sp>
        <p:nvSpPr>
          <p:cNvPr id="3" name="Footer Placeholder 2"/>
          <p:cNvSpPr>
            <a:spLocks noGrp="1"/>
          </p:cNvSpPr>
          <p:nvPr>
            <p:ph type="ftr" sz="quarter" idx="11"/>
          </p:nvPr>
        </p:nvSpPr>
        <p:spPr/>
        <p:txBody>
          <a:bodyPr/>
          <a:lstStyle/>
          <a:p>
            <a:r>
              <a:rPr lang="en-US"/>
              <a:t>www.companyname.com</a:t>
            </a:r>
          </a:p>
        </p:txBody>
      </p:sp>
      <p:sp>
        <p:nvSpPr>
          <p:cNvPr id="4" name="Slide Number Placeholder 3"/>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22437416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C579E7-00FF-47DB-9AF3-E2F1B7D2C8F3}" type="datetime1">
              <a:rPr lang="en-US" smtClean="0"/>
              <a:t>04-10-2020</a:t>
            </a:fld>
            <a:endParaRPr lang="en-US"/>
          </a:p>
        </p:txBody>
      </p:sp>
      <p:sp>
        <p:nvSpPr>
          <p:cNvPr id="6" name="Footer Placeholder 5"/>
          <p:cNvSpPr>
            <a:spLocks noGrp="1"/>
          </p:cNvSpPr>
          <p:nvPr>
            <p:ph type="ftr" sz="quarter" idx="11"/>
          </p:nvPr>
        </p:nvSpPr>
        <p:spPr/>
        <p:txBody>
          <a:bodyPr/>
          <a:lstStyle/>
          <a:p>
            <a:r>
              <a:rPr lang="en-US"/>
              <a:t>www.companyname.com</a:t>
            </a:r>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64392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3811189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6F3C9F-ED7D-4CAA-9236-29CAB3E2E7F3}" type="datetime1">
              <a:rPr lang="en-US" smtClean="0"/>
              <a:t>04-10-2020</a:t>
            </a:fld>
            <a:endParaRPr lang="en-US"/>
          </a:p>
        </p:txBody>
      </p:sp>
      <p:sp>
        <p:nvSpPr>
          <p:cNvPr id="6" name="Footer Placeholder 5"/>
          <p:cNvSpPr>
            <a:spLocks noGrp="1"/>
          </p:cNvSpPr>
          <p:nvPr>
            <p:ph type="ftr" sz="quarter" idx="11"/>
          </p:nvPr>
        </p:nvSpPr>
        <p:spPr/>
        <p:txBody>
          <a:bodyPr/>
          <a:lstStyle/>
          <a:p>
            <a:r>
              <a:rPr lang="en-US"/>
              <a:t>www.companyname.com</a:t>
            </a:r>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852695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B02301-3A1F-422D-BE60-31D935A6C78A}" type="datetime1">
              <a:rPr lang="en-US" smtClean="0"/>
              <a:t>04-10-2020</a:t>
            </a:fld>
            <a:endParaRPr lang="en-US"/>
          </a:p>
        </p:txBody>
      </p:sp>
      <p:sp>
        <p:nvSpPr>
          <p:cNvPr id="5" name="Footer Placeholder 4"/>
          <p:cNvSpPr>
            <a:spLocks noGrp="1"/>
          </p:cNvSpPr>
          <p:nvPr>
            <p:ph type="ftr" sz="quarter" idx="11"/>
          </p:nvPr>
        </p:nvSpPr>
        <p:spPr/>
        <p:txBody>
          <a:bodyPr/>
          <a:lstStyle/>
          <a:p>
            <a:r>
              <a:rPr lang="en-US"/>
              <a:t>www.companyname.com</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706305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E68B70-CEA2-407F-AD77-792332C6C369}" type="datetime1">
              <a:rPr lang="en-US" smtClean="0"/>
              <a:t>04-10-2020</a:t>
            </a:fld>
            <a:endParaRPr lang="en-US"/>
          </a:p>
        </p:txBody>
      </p:sp>
      <p:sp>
        <p:nvSpPr>
          <p:cNvPr id="5" name="Footer Placeholder 4"/>
          <p:cNvSpPr>
            <a:spLocks noGrp="1"/>
          </p:cNvSpPr>
          <p:nvPr>
            <p:ph type="ftr" sz="quarter" idx="11"/>
          </p:nvPr>
        </p:nvSpPr>
        <p:spPr/>
        <p:txBody>
          <a:bodyPr/>
          <a:lstStyle/>
          <a:p>
            <a:r>
              <a:rPr lang="en-US"/>
              <a:t>www.companyname.com</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364996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3221971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535446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04397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3097448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12101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167467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11725831" y="6450479"/>
            <a:ext cx="448235" cy="365125"/>
          </a:xfrm>
          <a:prstGeom prst="rect">
            <a:avLst/>
          </a:prstGeom>
        </p:spPr>
        <p:txBody>
          <a:bodyPr/>
          <a:lstStyle/>
          <a:p>
            <a:fld id="{C5076EAD-8B50-4DCB-90E7-34664C02685B}" type="slidenum">
              <a:rPr lang="en-US" smtClean="0"/>
              <a:t>‹#›</a:t>
            </a:fld>
            <a:endParaRPr lang="en-US"/>
          </a:p>
        </p:txBody>
      </p:sp>
    </p:spTree>
    <p:extLst>
      <p:ext uri="{BB962C8B-B14F-4D97-AF65-F5344CB8AC3E}">
        <p14:creationId xmlns:p14="http://schemas.microsoft.com/office/powerpoint/2010/main" val="24073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ound Same Side Corner Rectangle 6"/>
          <p:cNvSpPr/>
          <p:nvPr userDrawn="1"/>
        </p:nvSpPr>
        <p:spPr>
          <a:xfrm rot="5400000">
            <a:off x="4448874" y="-4376247"/>
            <a:ext cx="634076" cy="9531824"/>
          </a:xfrm>
          <a:prstGeom prst="round2SameRect">
            <a:avLst>
              <a:gd name="adj1" fmla="val 50000"/>
              <a:gd name="adj2" fmla="val 0"/>
            </a:avLst>
          </a:prstGeom>
          <a:solidFill>
            <a:srgbClr val="9CD4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ound Same Side Corner Rectangle 7"/>
          <p:cNvSpPr/>
          <p:nvPr userDrawn="1"/>
        </p:nvSpPr>
        <p:spPr>
          <a:xfrm rot="16200000" flipH="1">
            <a:off x="11691494" y="6341099"/>
            <a:ext cx="426258" cy="584915"/>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Slide Number Placeholder 5"/>
          <p:cNvSpPr>
            <a:spLocks noGrp="1"/>
          </p:cNvSpPr>
          <p:nvPr>
            <p:ph type="sldNum" sz="quarter" idx="4"/>
          </p:nvPr>
        </p:nvSpPr>
        <p:spPr>
          <a:xfrm>
            <a:off x="11725831" y="6450479"/>
            <a:ext cx="448235"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fld id="{C5076EAD-8B50-4DCB-90E7-34664C02685B}" type="slidenum">
              <a:rPr lang="en-US" smtClean="0"/>
              <a:pPr/>
              <a:t>‹#›</a:t>
            </a:fld>
            <a:endParaRPr lang="en-US"/>
          </a:p>
        </p:txBody>
      </p:sp>
    </p:spTree>
    <p:extLst>
      <p:ext uri="{BB962C8B-B14F-4D97-AF65-F5344CB8AC3E}">
        <p14:creationId xmlns:p14="http://schemas.microsoft.com/office/powerpoint/2010/main" val="20990475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232400" y="645047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B968E-9D3A-4607-8CCD-A0082733FA6B}" type="datetime1">
              <a:rPr lang="en-US" smtClean="0"/>
              <a:t>04-10-2020</a:t>
            </a:fld>
            <a:endParaRPr lang="en-US"/>
          </a:p>
        </p:txBody>
      </p:sp>
      <p:sp>
        <p:nvSpPr>
          <p:cNvPr id="5" name="Footer Placeholder 4"/>
          <p:cNvSpPr>
            <a:spLocks noGrp="1"/>
          </p:cNvSpPr>
          <p:nvPr>
            <p:ph type="ftr" sz="quarter" idx="3"/>
          </p:nvPr>
        </p:nvSpPr>
        <p:spPr>
          <a:xfrm>
            <a:off x="609600" y="6450479"/>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www.companyname.com</a:t>
            </a:r>
          </a:p>
        </p:txBody>
      </p:sp>
      <p:sp>
        <p:nvSpPr>
          <p:cNvPr id="7" name="Round Same Side Corner Rectangle 6"/>
          <p:cNvSpPr/>
          <p:nvPr userDrawn="1"/>
        </p:nvSpPr>
        <p:spPr>
          <a:xfrm rot="5400000">
            <a:off x="4448874" y="-4376247"/>
            <a:ext cx="634076" cy="9531824"/>
          </a:xfrm>
          <a:prstGeom prst="round2SameRect">
            <a:avLst>
              <a:gd name="adj1" fmla="val 50000"/>
              <a:gd name="adj2" fmla="val 0"/>
            </a:avLst>
          </a:prstGeom>
          <a:solidFill>
            <a:srgbClr val="9CD4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ound Same Side Corner Rectangle 7"/>
          <p:cNvSpPr/>
          <p:nvPr userDrawn="1"/>
        </p:nvSpPr>
        <p:spPr>
          <a:xfrm rot="16200000" flipH="1">
            <a:off x="11691494" y="6341099"/>
            <a:ext cx="426258" cy="584915"/>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grpSp>
        <p:nvGrpSpPr>
          <p:cNvPr id="9" name="Group 8"/>
          <p:cNvGrpSpPr/>
          <p:nvPr userDrawn="1"/>
        </p:nvGrpSpPr>
        <p:grpSpPr>
          <a:xfrm>
            <a:off x="211500" y="6422834"/>
            <a:ext cx="331810" cy="335952"/>
            <a:chOff x="0" y="205045"/>
            <a:chExt cx="326762" cy="441122"/>
          </a:xfrm>
          <a:solidFill>
            <a:schemeClr val="tx1">
              <a:lumMod val="65000"/>
              <a:lumOff val="35000"/>
            </a:schemeClr>
          </a:solidFill>
        </p:grpSpPr>
        <p:sp>
          <p:nvSpPr>
            <p:cNvPr id="10" name="Rectangle 9"/>
            <p:cNvSpPr/>
            <p:nvPr/>
          </p:nvSpPr>
          <p:spPr>
            <a:xfrm>
              <a:off x="0" y="205045"/>
              <a:ext cx="218209" cy="292608"/>
            </a:xfrm>
            <a:prstGeom prst="rect">
              <a:avLst/>
            </a:prstGeom>
            <a:solidFill>
              <a:schemeClr val="tx1">
                <a:lumMod val="65000"/>
                <a:lumOff val="3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108553" y="353559"/>
              <a:ext cx="218209" cy="292608"/>
            </a:xfrm>
            <a:prstGeom prst="rect">
              <a:avLst/>
            </a:prstGeom>
            <a:solidFill>
              <a:schemeClr val="tx1">
                <a:lumMod val="65000"/>
                <a:lumOff val="3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2" name="Slide Number Placeholder 5"/>
          <p:cNvSpPr>
            <a:spLocks noGrp="1"/>
          </p:cNvSpPr>
          <p:nvPr>
            <p:ph type="sldNum" sz="quarter" idx="4"/>
          </p:nvPr>
        </p:nvSpPr>
        <p:spPr>
          <a:xfrm>
            <a:off x="11725831" y="6450479"/>
            <a:ext cx="448235"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fld id="{C5076EAD-8B50-4DCB-90E7-34664C02685B}" type="slidenum">
              <a:rPr lang="en-US" smtClean="0"/>
              <a:pPr/>
              <a:t>‹#›</a:t>
            </a:fld>
            <a:endParaRPr lang="en-US"/>
          </a:p>
        </p:txBody>
      </p:sp>
    </p:spTree>
    <p:extLst>
      <p:ext uri="{BB962C8B-B14F-4D97-AF65-F5344CB8AC3E}">
        <p14:creationId xmlns:p14="http://schemas.microsoft.com/office/powerpoint/2010/main" val="6326386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1471823"/>
            <a:ext cx="6684883" cy="4684736"/>
          </a:xfrm>
          <a:prstGeom prst="rect">
            <a:avLst/>
          </a:prstGeom>
          <a:solidFill>
            <a:srgbClr val="306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itle 1"/>
          <p:cNvSpPr>
            <a:spLocks noGrp="1"/>
          </p:cNvSpPr>
          <p:nvPr>
            <p:ph type="ctrTitle"/>
          </p:nvPr>
        </p:nvSpPr>
        <p:spPr>
          <a:xfrm>
            <a:off x="0" y="1580470"/>
            <a:ext cx="6684883" cy="3861838"/>
          </a:xfrm>
        </p:spPr>
        <p:txBody>
          <a:bodyPr>
            <a:noAutofit/>
          </a:bodyPr>
          <a:lstStyle/>
          <a:p>
            <a:pPr>
              <a:lnSpc>
                <a:spcPct val="95000"/>
              </a:lnSpc>
            </a:pPr>
            <a:r>
              <a:rPr lang="en-US" sz="4400" b="1">
                <a:solidFill>
                  <a:srgbClr val="E15243"/>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rPr>
              <a:t>VẬN DỤNG </a:t>
            </a:r>
            <a:br>
              <a:rPr lang="en-US" sz="4400" b="1">
                <a:solidFill>
                  <a:srgbClr val="E15243"/>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rPr>
            </a:br>
            <a:r>
              <a:rPr lang="en-US" sz="4400" b="1">
                <a:solidFill>
                  <a:schemeClr val="bg1"/>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rPr>
              <a:t>“</a:t>
            </a:r>
            <a:r>
              <a:rPr lang="en-US" altLang="en-US" sz="4400" b="1">
                <a:solidFill>
                  <a:schemeClr val="bg1"/>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rPr>
              <a:t>MÔ HÌNH QUẢN TRỊ MỤC TIÊU VÀ KẾT QUẢ THEN CHỐT OKR” - TRONG TỔ CHỨC CẢI TIẾN CÔNG TÁC BÁN HÀNG</a:t>
            </a:r>
            <a:endParaRPr lang="en-US" sz="4400" b="1" dirty="0">
              <a:solidFill>
                <a:schemeClr val="bg1"/>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endParaRPr>
          </a:p>
        </p:txBody>
      </p:sp>
      <p:sp>
        <p:nvSpPr>
          <p:cNvPr id="58" name="Subtitle 2"/>
          <p:cNvSpPr>
            <a:spLocks noGrp="1"/>
          </p:cNvSpPr>
          <p:nvPr>
            <p:ph type="subTitle" idx="1"/>
          </p:nvPr>
        </p:nvSpPr>
        <p:spPr>
          <a:xfrm>
            <a:off x="0" y="5550955"/>
            <a:ext cx="6684883" cy="678035"/>
          </a:xfrm>
        </p:spPr>
        <p:txBody>
          <a:bodyPr>
            <a:normAutofit/>
          </a:bodyPr>
          <a:lstStyle/>
          <a:p>
            <a:r>
              <a:rPr lang="en-US" sz="3000" b="1">
                <a:solidFill>
                  <a:srgbClr val="E15243"/>
                </a:solidFill>
                <a:effectLst>
                  <a:outerShdw blurRad="38100" dist="38100" dir="2700000" algn="tl">
                    <a:srgbClr val="000000">
                      <a:alpha val="43137"/>
                    </a:srgbClr>
                  </a:outerShdw>
                </a:effectLst>
                <a:ea typeface="Adobe Gothic Std B" panose="020B0800000000000000" pitchFamily="34" charset="-128"/>
                <a:cs typeface="Arial" panose="020B0604020202020204" pitchFamily="34" charset="0"/>
              </a:rPr>
              <a:t>PHÒNG BÁN HÀNG 1</a:t>
            </a:r>
            <a:endParaRPr lang="en-US" sz="3000" b="1" dirty="0">
              <a:solidFill>
                <a:srgbClr val="E15243"/>
              </a:solidFill>
              <a:effectLst>
                <a:outerShdw blurRad="38100" dist="38100" dir="2700000" algn="tl">
                  <a:srgbClr val="000000">
                    <a:alpha val="43137"/>
                  </a:srgbClr>
                </a:outerShdw>
              </a:effectLst>
              <a:ea typeface="Adobe Gothic Std B" panose="020B0800000000000000" pitchFamily="34" charset="-128"/>
              <a:cs typeface="Arial" panose="020B0604020202020204" pitchFamily="34" charset="0"/>
            </a:endParaRPr>
          </a:p>
        </p:txBody>
      </p:sp>
      <p:sp>
        <p:nvSpPr>
          <p:cNvPr id="2" name="Rectangle 1"/>
          <p:cNvSpPr/>
          <p:nvPr/>
        </p:nvSpPr>
        <p:spPr>
          <a:xfrm>
            <a:off x="6684884" y="1471824"/>
            <a:ext cx="5507115" cy="4684736"/>
          </a:xfrm>
          <a:prstGeom prst="rect">
            <a:avLst/>
          </a:prstGeom>
          <a:solidFill>
            <a:srgbClr val="5FB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E487A864-B6A6-4C55-B908-999E6B1146F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96073" y="1471823"/>
            <a:ext cx="4684736" cy="46847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99DCEC25-7638-4D40-9A9C-3FBD0D3910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5219" y="214595"/>
            <a:ext cx="3561057" cy="828829"/>
          </a:xfrm>
          <a:prstGeom prst="rect">
            <a:avLst/>
          </a:prstGeom>
        </p:spPr>
      </p:pic>
    </p:spTree>
    <p:extLst>
      <p:ext uri="{BB962C8B-B14F-4D97-AF65-F5344CB8AC3E}">
        <p14:creationId xmlns:p14="http://schemas.microsoft.com/office/powerpoint/2010/main" val="4072423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5100BC0F-2189-4A83-8BB9-B317C3E70117}"/>
              </a:ext>
            </a:extLst>
          </p:cNvPr>
          <p:cNvSpPr txBox="1"/>
          <p:nvPr/>
        </p:nvSpPr>
        <p:spPr>
          <a:xfrm>
            <a:off x="308657" y="695352"/>
            <a:ext cx="7385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rPr>
              <a:t>II.&gt; TRIỂN KHAI TH</a:t>
            </a:r>
            <a:r>
              <a:rPr lang="en-US" sz="2400" b="1">
                <a:solidFill>
                  <a:prstClr val="black"/>
                </a:solidFill>
                <a:latin typeface="Calibri" panose="020F0502020204030204"/>
                <a:ea typeface="Adobe Gothic Std B" panose="020B0800000000000000" pitchFamily="34" charset="-128"/>
                <a:cs typeface="Arial" panose="020B0604020202020204" pitchFamily="34" charset="0"/>
              </a:rPr>
              <a:t>ỰC HIỆN</a:t>
            </a:r>
            <a:endParaRPr kumimoji="0" lang="en-US" sz="2400" b="1" i="0" u="none" strike="noStrike" kern="1200" cap="none" spc="0" normalizeH="0" baseline="0" noProof="0" dirty="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7" name="Title 1">
            <a:extLst>
              <a:ext uri="{FF2B5EF4-FFF2-40B4-BE49-F238E27FC236}">
                <a16:creationId xmlns:a16="http://schemas.microsoft.com/office/drawing/2014/main" id="{24C329EB-E745-447F-9AAE-E2F501885020}"/>
              </a:ext>
            </a:extLst>
          </p:cNvPr>
          <p:cNvSpPr>
            <a:spLocks noGrp="1"/>
          </p:cNvSpPr>
          <p:nvPr>
            <p:ph type="title"/>
          </p:nvPr>
        </p:nvSpPr>
        <p:spPr>
          <a:xfrm>
            <a:off x="7369846" y="1574009"/>
            <a:ext cx="1939272" cy="369332"/>
          </a:xfrm>
          <a:noFill/>
        </p:spPr>
        <p:txBody>
          <a:bodyPr wrap="square" rtlCol="0">
            <a:spAutoFit/>
          </a:bodyPr>
          <a:lstStyle/>
          <a:p>
            <a:pPr algn="ct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S</a:t>
            </a:r>
            <a:r>
              <a:rPr lang="vi-VN" sz="1800" b="1">
                <a:latin typeface="Calibri" panose="020F0502020204030204"/>
                <a:ea typeface="Adobe Gothic Std B" panose="020B0800000000000000" pitchFamily="34" charset="-128"/>
                <a:cs typeface="Arial" panose="020B0604020202020204" pitchFamily="34" charset="0"/>
              </a:rPr>
              <a:t>Ơ</a:t>
            </a:r>
            <a:r>
              <a:rPr lang="en-US" sz="1800" b="1">
                <a:latin typeface="Calibri" panose="020F0502020204030204"/>
                <a:ea typeface="Adobe Gothic Std B" panose="020B0800000000000000" pitchFamily="34" charset="-128"/>
                <a:cs typeface="Arial" panose="020B0604020202020204" pitchFamily="34" charset="0"/>
              </a:rPr>
              <a:t> ĐỒ TỔ CHỨC</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38" name="TextBox 37">
            <a:extLst>
              <a:ext uri="{FF2B5EF4-FFF2-40B4-BE49-F238E27FC236}">
                <a16:creationId xmlns:a16="http://schemas.microsoft.com/office/drawing/2014/main" id="{633E6233-F84B-4756-A694-C228D3E80013}"/>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grpSp>
        <p:nvGrpSpPr>
          <p:cNvPr id="22" name="Group 21">
            <a:extLst>
              <a:ext uri="{FF2B5EF4-FFF2-40B4-BE49-F238E27FC236}">
                <a16:creationId xmlns:a16="http://schemas.microsoft.com/office/drawing/2014/main" id="{91876C4F-9188-4264-B89F-5B884258EF32}"/>
              </a:ext>
            </a:extLst>
          </p:cNvPr>
          <p:cNvGrpSpPr/>
          <p:nvPr/>
        </p:nvGrpSpPr>
        <p:grpSpPr>
          <a:xfrm>
            <a:off x="4769459" y="2130631"/>
            <a:ext cx="7140047" cy="4502410"/>
            <a:chOff x="4675800" y="1342626"/>
            <a:chExt cx="7140047" cy="4502410"/>
          </a:xfrm>
        </p:grpSpPr>
        <p:cxnSp>
          <p:nvCxnSpPr>
            <p:cNvPr id="78" name="Straight Connector 77">
              <a:extLst>
                <a:ext uri="{FF2B5EF4-FFF2-40B4-BE49-F238E27FC236}">
                  <a16:creationId xmlns:a16="http://schemas.microsoft.com/office/drawing/2014/main" id="{7500FDF2-2096-4FF1-8EAD-06DF9DECF035}"/>
                </a:ext>
              </a:extLst>
            </p:cNvPr>
            <p:cNvCxnSpPr>
              <a:cxnSpLocks/>
            </p:cNvCxnSpPr>
            <p:nvPr/>
          </p:nvCxnSpPr>
          <p:spPr>
            <a:xfrm>
              <a:off x="11023314" y="3637099"/>
              <a:ext cx="0" cy="182880"/>
            </a:xfrm>
            <a:prstGeom prst="line">
              <a:avLst/>
            </a:prstGeom>
            <a:solidFill>
              <a:srgbClr val="5FB99C"/>
            </a:solidFill>
            <a:ln w="38100">
              <a:solidFill>
                <a:srgbClr val="45A3A5"/>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cxnSp>
        <p:cxnSp>
          <p:nvCxnSpPr>
            <p:cNvPr id="84" name="Straight Connector 83">
              <a:extLst>
                <a:ext uri="{FF2B5EF4-FFF2-40B4-BE49-F238E27FC236}">
                  <a16:creationId xmlns:a16="http://schemas.microsoft.com/office/drawing/2014/main" id="{F61EAEEB-E2AB-4DC1-86B0-C064FEBADCF4}"/>
                </a:ext>
              </a:extLst>
            </p:cNvPr>
            <p:cNvCxnSpPr>
              <a:cxnSpLocks/>
            </p:cNvCxnSpPr>
            <p:nvPr/>
          </p:nvCxnSpPr>
          <p:spPr>
            <a:xfrm>
              <a:off x="9179273" y="3610529"/>
              <a:ext cx="0" cy="182880"/>
            </a:xfrm>
            <a:prstGeom prst="line">
              <a:avLst/>
            </a:prstGeom>
            <a:solidFill>
              <a:srgbClr val="5FB99C"/>
            </a:solidFill>
            <a:ln w="38100">
              <a:solidFill>
                <a:srgbClr val="45A3A5"/>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a:extLst>
                <a:ext uri="{FF2B5EF4-FFF2-40B4-BE49-F238E27FC236}">
                  <a16:creationId xmlns:a16="http://schemas.microsoft.com/office/drawing/2014/main" id="{4EF34904-DD93-4A93-BAAA-9A80768B8944}"/>
                </a:ext>
              </a:extLst>
            </p:cNvPr>
            <p:cNvCxnSpPr>
              <a:cxnSpLocks/>
            </p:cNvCxnSpPr>
            <p:nvPr/>
          </p:nvCxnSpPr>
          <p:spPr>
            <a:xfrm>
              <a:off x="7319993" y="3610529"/>
              <a:ext cx="0" cy="182880"/>
            </a:xfrm>
            <a:prstGeom prst="line">
              <a:avLst/>
            </a:prstGeom>
            <a:solidFill>
              <a:srgbClr val="5FB99C"/>
            </a:solidFill>
            <a:ln w="38100">
              <a:solidFill>
                <a:srgbClr val="45A3A5"/>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a:extLst>
                <a:ext uri="{FF2B5EF4-FFF2-40B4-BE49-F238E27FC236}">
                  <a16:creationId xmlns:a16="http://schemas.microsoft.com/office/drawing/2014/main" id="{9A74DCDD-6049-48AB-9EF3-1F139236193F}"/>
                </a:ext>
              </a:extLst>
            </p:cNvPr>
            <p:cNvCxnSpPr/>
            <p:nvPr/>
          </p:nvCxnSpPr>
          <p:spPr>
            <a:xfrm flipH="1">
              <a:off x="5463540" y="3610529"/>
              <a:ext cx="0" cy="182880"/>
            </a:xfrm>
            <a:prstGeom prst="line">
              <a:avLst/>
            </a:prstGeom>
            <a:ln w="38100">
              <a:solidFill>
                <a:srgbClr val="45A3A5"/>
              </a:solidFill>
            </a:ln>
          </p:spPr>
          <p:style>
            <a:lnRef idx="1">
              <a:schemeClr val="accent1"/>
            </a:lnRef>
            <a:fillRef idx="0">
              <a:schemeClr val="accent1"/>
            </a:fillRef>
            <a:effectRef idx="0">
              <a:schemeClr val="accent1"/>
            </a:effectRef>
            <a:fontRef idx="minor">
              <a:schemeClr val="tx1"/>
            </a:fontRef>
          </p:style>
        </p:cxnSp>
        <p:sp>
          <p:nvSpPr>
            <p:cNvPr id="32" name="Rounded Rectangle 5">
              <a:extLst>
                <a:ext uri="{FF2B5EF4-FFF2-40B4-BE49-F238E27FC236}">
                  <a16:creationId xmlns:a16="http://schemas.microsoft.com/office/drawing/2014/main" id="{54FCFA94-B840-4037-A55A-657B64B3D060}"/>
                </a:ext>
              </a:extLst>
            </p:cNvPr>
            <p:cNvSpPr/>
            <p:nvPr/>
          </p:nvSpPr>
          <p:spPr>
            <a:xfrm>
              <a:off x="4675800" y="2805991"/>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en-US" sz="1600">
                  <a:solidFill>
                    <a:prstClr val="white"/>
                  </a:solidFill>
                  <a:cs typeface="Arial" panose="020B0604020202020204" pitchFamily="34" charset="0"/>
                </a:rPr>
                <a:t>TỔ TR</a:t>
              </a:r>
              <a:r>
                <a:rPr lang="vi-VN" sz="1600">
                  <a:solidFill>
                    <a:prstClr val="white"/>
                  </a:solidFill>
                  <a:latin typeface="Calibri" panose="020F0502020204030204" pitchFamily="34" charset="0"/>
                  <a:cs typeface="Calibri" panose="020F0502020204030204" pitchFamily="34" charset="0"/>
                </a:rPr>
                <a:t>Ư</a:t>
              </a:r>
              <a:r>
                <a:rPr lang="en-US" sz="1600">
                  <a:solidFill>
                    <a:prstClr val="white"/>
                  </a:solidFill>
                  <a:latin typeface="Calibri" panose="020F0502020204030204" pitchFamily="34" charset="0"/>
                  <a:cs typeface="Calibri" panose="020F0502020204030204" pitchFamily="34" charset="0"/>
                </a:rPr>
                <a:t>ỞNG</a:t>
              </a:r>
              <a:endParaRPr lang="en-US" sz="1600" dirty="0">
                <a:solidFill>
                  <a:prstClr val="white"/>
                </a:solidFill>
                <a:latin typeface="Calibri" panose="020F0502020204030204" pitchFamily="34" charset="0"/>
                <a:cs typeface="Calibri" panose="020F0502020204030204" pitchFamily="34" charset="0"/>
              </a:endParaRPr>
            </a:p>
            <a:p>
              <a:pPr algn="ctr">
                <a:lnSpc>
                  <a:spcPts val="2000"/>
                </a:lnSpc>
              </a:pPr>
              <a:r>
                <a:rPr lang="en-US" sz="1600">
                  <a:solidFill>
                    <a:prstClr val="white"/>
                  </a:solidFill>
                  <a:cs typeface="Arial" panose="020B0604020202020204" pitchFamily="34" charset="0"/>
                </a:rPr>
                <a:t>TỔ 1</a:t>
              </a:r>
            </a:p>
            <a:p>
              <a:pPr algn="ctr">
                <a:lnSpc>
                  <a:spcPts val="2000"/>
                </a:lnSpc>
              </a:pPr>
              <a:r>
                <a:rPr lang="en-US" sz="1600">
                  <a:solidFill>
                    <a:prstClr val="white"/>
                  </a:solidFill>
                  <a:cs typeface="Arial" panose="020B0604020202020204" pitchFamily="34" charset="0"/>
                </a:rPr>
                <a:t>(4 quận/huyện)</a:t>
              </a:r>
              <a:endParaRPr lang="en-US" sz="1600" dirty="0">
                <a:solidFill>
                  <a:prstClr val="white"/>
                </a:solidFill>
                <a:cs typeface="Arial" panose="020B0604020202020204" pitchFamily="34" charset="0"/>
              </a:endParaRPr>
            </a:p>
          </p:txBody>
        </p:sp>
        <p:sp>
          <p:nvSpPr>
            <p:cNvPr id="36" name="Up-Down Arrow 4">
              <a:extLst>
                <a:ext uri="{FF2B5EF4-FFF2-40B4-BE49-F238E27FC236}">
                  <a16:creationId xmlns:a16="http://schemas.microsoft.com/office/drawing/2014/main" id="{D8A7BD9F-718B-4CC0-9D00-271D67FC771B}"/>
                </a:ext>
              </a:extLst>
            </p:cNvPr>
            <p:cNvSpPr/>
            <p:nvPr/>
          </p:nvSpPr>
          <p:spPr>
            <a:xfrm>
              <a:off x="5366091" y="2398637"/>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cs typeface="Arial" panose="020B0604020202020204" pitchFamily="34" charset="0"/>
              </a:endParaRPr>
            </a:p>
          </p:txBody>
        </p:sp>
        <p:sp>
          <p:nvSpPr>
            <p:cNvPr id="19" name="Rounded Rectangle 11">
              <a:extLst>
                <a:ext uri="{FF2B5EF4-FFF2-40B4-BE49-F238E27FC236}">
                  <a16:creationId xmlns:a16="http://schemas.microsoft.com/office/drawing/2014/main" id="{F5998C26-E7D2-4372-87CF-1E21DE0B153A}"/>
                </a:ext>
              </a:extLst>
            </p:cNvPr>
            <p:cNvSpPr/>
            <p:nvPr/>
          </p:nvSpPr>
          <p:spPr>
            <a:xfrm>
              <a:off x="5515279" y="4199940"/>
              <a:ext cx="1957388" cy="726397"/>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prstClr val="white"/>
                  </a:solidFill>
                  <a:cs typeface="Arial" panose="020B0604020202020204" pitchFamily="34" charset="0"/>
                </a:rPr>
                <a:t>ĐỘI PHÓ</a:t>
              </a:r>
            </a:p>
            <a:p>
              <a:pPr algn="ctr"/>
              <a:r>
                <a:rPr lang="en-US" sz="1600" dirty="0">
                  <a:solidFill>
                    <a:prstClr val="white"/>
                  </a:solidFill>
                  <a:cs typeface="Arial" panose="020B0604020202020204" pitchFamily="34" charset="0"/>
                </a:rPr>
                <a:t>BÁN HÀNG</a:t>
              </a:r>
            </a:p>
          </p:txBody>
        </p:sp>
        <p:sp>
          <p:nvSpPr>
            <p:cNvPr id="20" name="Rounded Rectangle 12">
              <a:extLst>
                <a:ext uri="{FF2B5EF4-FFF2-40B4-BE49-F238E27FC236}">
                  <a16:creationId xmlns:a16="http://schemas.microsoft.com/office/drawing/2014/main" id="{0124E4E6-D2A5-4FCB-87B4-202196908117}"/>
                </a:ext>
              </a:extLst>
            </p:cNvPr>
            <p:cNvSpPr/>
            <p:nvPr/>
          </p:nvSpPr>
          <p:spPr>
            <a:xfrm>
              <a:off x="8959856" y="4204766"/>
              <a:ext cx="1957388" cy="726397"/>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prstClr val="white"/>
                  </a:solidFill>
                  <a:cs typeface="Arial" panose="020B0604020202020204" pitchFamily="34" charset="0"/>
                </a:rPr>
                <a:t>ĐỘI PHÓ </a:t>
              </a:r>
            </a:p>
            <a:p>
              <a:pPr algn="ctr"/>
              <a:r>
                <a:rPr lang="en-US" sz="1600">
                  <a:solidFill>
                    <a:prstClr val="white"/>
                  </a:solidFill>
                  <a:cs typeface="Arial" panose="020B0604020202020204" pitchFamily="34" charset="0"/>
                </a:rPr>
                <a:t>KHỐI HỖ TRỢ</a:t>
              </a:r>
              <a:endParaRPr lang="en-US" sz="1600" dirty="0">
                <a:solidFill>
                  <a:prstClr val="white"/>
                </a:solidFill>
                <a:cs typeface="Arial" panose="020B0604020202020204" pitchFamily="34" charset="0"/>
              </a:endParaRPr>
            </a:p>
          </p:txBody>
        </p:sp>
        <p:sp>
          <p:nvSpPr>
            <p:cNvPr id="65" name="Up-Down Arrow 4">
              <a:extLst>
                <a:ext uri="{FF2B5EF4-FFF2-40B4-BE49-F238E27FC236}">
                  <a16:creationId xmlns:a16="http://schemas.microsoft.com/office/drawing/2014/main" id="{E22BF066-B909-4998-95E3-FD8265CCC99D}"/>
                </a:ext>
              </a:extLst>
            </p:cNvPr>
            <p:cNvSpPr/>
            <p:nvPr/>
          </p:nvSpPr>
          <p:spPr>
            <a:xfrm>
              <a:off x="6396315" y="3823250"/>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6" name="Up-Down Arrow 4">
              <a:extLst>
                <a:ext uri="{FF2B5EF4-FFF2-40B4-BE49-F238E27FC236}">
                  <a16:creationId xmlns:a16="http://schemas.microsoft.com/office/drawing/2014/main" id="{54E582E3-1AE0-40C6-8F73-98BDD14E66C8}"/>
                </a:ext>
              </a:extLst>
            </p:cNvPr>
            <p:cNvSpPr/>
            <p:nvPr/>
          </p:nvSpPr>
          <p:spPr>
            <a:xfrm>
              <a:off x="9885238" y="3823250"/>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7" name="Rounded Rectangle 12">
              <a:extLst>
                <a:ext uri="{FF2B5EF4-FFF2-40B4-BE49-F238E27FC236}">
                  <a16:creationId xmlns:a16="http://schemas.microsoft.com/office/drawing/2014/main" id="{E3C6A030-8FA4-4888-8A0A-77715CD07AFD}"/>
                </a:ext>
              </a:extLst>
            </p:cNvPr>
            <p:cNvSpPr/>
            <p:nvPr/>
          </p:nvSpPr>
          <p:spPr>
            <a:xfrm>
              <a:off x="7289182" y="5162170"/>
              <a:ext cx="1957388" cy="682866"/>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prstClr val="white"/>
                  </a:solidFill>
                  <a:latin typeface="Calibri (Body)"/>
                  <a:cs typeface="Calibri" panose="020F0502020204030204" pitchFamily="34" charset="0"/>
                </a:rPr>
                <a:t>ĐỘI TR</a:t>
              </a:r>
              <a:r>
                <a:rPr lang="vi-VN" sz="1600">
                  <a:solidFill>
                    <a:prstClr val="white"/>
                  </a:solidFill>
                  <a:latin typeface="Calibri (Body)"/>
                  <a:cs typeface="Calibri" panose="020F0502020204030204" pitchFamily="34" charset="0"/>
                </a:rPr>
                <a:t>Ư</a:t>
              </a:r>
              <a:r>
                <a:rPr lang="en-US" sz="1600">
                  <a:solidFill>
                    <a:prstClr val="white"/>
                  </a:solidFill>
                  <a:latin typeface="Calibri (Body)"/>
                  <a:cs typeface="Calibri" panose="020F0502020204030204" pitchFamily="34" charset="0"/>
                </a:rPr>
                <a:t>ỞNG</a:t>
              </a:r>
              <a:endParaRPr lang="en-US" sz="1600" dirty="0">
                <a:solidFill>
                  <a:prstClr val="white"/>
                </a:solidFill>
                <a:latin typeface="Calibri (Body)"/>
                <a:cs typeface="Calibri" panose="020F0502020204030204" pitchFamily="34" charset="0"/>
              </a:endParaRPr>
            </a:p>
          </p:txBody>
        </p:sp>
        <p:sp>
          <p:nvSpPr>
            <p:cNvPr id="82" name="Up-Down Arrow 4">
              <a:extLst>
                <a:ext uri="{FF2B5EF4-FFF2-40B4-BE49-F238E27FC236}">
                  <a16:creationId xmlns:a16="http://schemas.microsoft.com/office/drawing/2014/main" id="{0DBEC57A-0EC0-48AA-84AD-5F5B5AA382A5}"/>
                </a:ext>
              </a:extLst>
            </p:cNvPr>
            <p:cNvSpPr/>
            <p:nvPr/>
          </p:nvSpPr>
          <p:spPr>
            <a:xfrm rot="16200000">
              <a:off x="8108209" y="3883123"/>
              <a:ext cx="217902" cy="1485396"/>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5" name="Rounded Rectangle 5">
              <a:extLst>
                <a:ext uri="{FF2B5EF4-FFF2-40B4-BE49-F238E27FC236}">
                  <a16:creationId xmlns:a16="http://schemas.microsoft.com/office/drawing/2014/main" id="{E74A8272-2DCF-4481-A1A3-E6E596E2816B}"/>
                </a:ext>
              </a:extLst>
            </p:cNvPr>
            <p:cNvSpPr/>
            <p:nvPr/>
          </p:nvSpPr>
          <p:spPr>
            <a:xfrm>
              <a:off x="10230779" y="2803487"/>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en-US" sz="1600">
                  <a:solidFill>
                    <a:prstClr val="white"/>
                  </a:solidFill>
                  <a:latin typeface="Calibri" panose="020F0502020204030204" pitchFamily="34" charset="0"/>
                  <a:cs typeface="Calibri" panose="020F0502020204030204" pitchFamily="34" charset="0"/>
                </a:rPr>
                <a:t>KHỐI HỖ TRỢ</a:t>
              </a:r>
            </a:p>
            <a:p>
              <a:pPr algn="ctr">
                <a:lnSpc>
                  <a:spcPts val="2000"/>
                </a:lnSpc>
              </a:pPr>
              <a:r>
                <a:rPr lang="en-US" sz="1600">
                  <a:solidFill>
                    <a:prstClr val="white"/>
                  </a:solidFill>
                  <a:latin typeface="Calibri" panose="020F0502020204030204" pitchFamily="34" charset="0"/>
                  <a:cs typeface="Calibri" panose="020F0502020204030204" pitchFamily="34" charset="0"/>
                </a:rPr>
                <a:t>(6 ng</a:t>
              </a:r>
              <a:r>
                <a:rPr lang="vi-VN" sz="1600">
                  <a:solidFill>
                    <a:prstClr val="white"/>
                  </a:solidFill>
                  <a:latin typeface="Calibri" panose="020F0502020204030204" pitchFamily="34" charset="0"/>
                  <a:cs typeface="Calibri" panose="020F0502020204030204" pitchFamily="34" charset="0"/>
                </a:rPr>
                <a:t>ư</a:t>
              </a:r>
              <a:r>
                <a:rPr lang="en-US" sz="1600">
                  <a:solidFill>
                    <a:prstClr val="white"/>
                  </a:solidFill>
                  <a:latin typeface="Calibri" panose="020F0502020204030204" pitchFamily="34" charset="0"/>
                  <a:cs typeface="Calibri" panose="020F0502020204030204" pitchFamily="34" charset="0"/>
                </a:rPr>
                <a:t>ời)</a:t>
              </a:r>
              <a:endParaRPr lang="en-US" sz="1600" dirty="0">
                <a:solidFill>
                  <a:prstClr val="white"/>
                </a:solidFill>
                <a:latin typeface="Calibri" panose="020F0502020204030204" pitchFamily="34" charset="0"/>
                <a:cs typeface="Calibri" panose="020F0502020204030204" pitchFamily="34" charset="0"/>
              </a:endParaRPr>
            </a:p>
          </p:txBody>
        </p:sp>
        <p:sp>
          <p:nvSpPr>
            <p:cNvPr id="56" name="Rounded Rectangle 5">
              <a:extLst>
                <a:ext uri="{FF2B5EF4-FFF2-40B4-BE49-F238E27FC236}">
                  <a16:creationId xmlns:a16="http://schemas.microsoft.com/office/drawing/2014/main" id="{700CA3A7-1195-40B2-B197-D4DD69631BC2}"/>
                </a:ext>
              </a:extLst>
            </p:cNvPr>
            <p:cNvSpPr/>
            <p:nvPr/>
          </p:nvSpPr>
          <p:spPr>
            <a:xfrm>
              <a:off x="6527460" y="2803488"/>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en-US" sz="1600">
                  <a:solidFill>
                    <a:prstClr val="white"/>
                  </a:solidFill>
                  <a:cs typeface="Arial" panose="020B0604020202020204" pitchFamily="34" charset="0"/>
                </a:rPr>
                <a:t>TỔ TR</a:t>
              </a:r>
              <a:r>
                <a:rPr lang="vi-VN" sz="1600">
                  <a:solidFill>
                    <a:prstClr val="white"/>
                  </a:solidFill>
                  <a:latin typeface="Calibri" panose="020F0502020204030204" pitchFamily="34" charset="0"/>
                  <a:cs typeface="Calibri" panose="020F0502020204030204" pitchFamily="34" charset="0"/>
                </a:rPr>
                <a:t>Ư</a:t>
              </a:r>
              <a:r>
                <a:rPr lang="en-US" sz="1600">
                  <a:solidFill>
                    <a:prstClr val="white"/>
                  </a:solidFill>
                  <a:latin typeface="Calibri" panose="020F0502020204030204" pitchFamily="34" charset="0"/>
                  <a:cs typeface="Calibri" panose="020F0502020204030204" pitchFamily="34" charset="0"/>
                </a:rPr>
                <a:t>ỞNG</a:t>
              </a:r>
              <a:endParaRPr lang="en-US" sz="1600" dirty="0">
                <a:solidFill>
                  <a:prstClr val="white"/>
                </a:solidFill>
                <a:latin typeface="Calibri" panose="020F0502020204030204" pitchFamily="34" charset="0"/>
                <a:cs typeface="Calibri" panose="020F0502020204030204" pitchFamily="34" charset="0"/>
              </a:endParaRPr>
            </a:p>
            <a:p>
              <a:pPr algn="ctr">
                <a:lnSpc>
                  <a:spcPts val="2000"/>
                </a:lnSpc>
              </a:pPr>
              <a:r>
                <a:rPr lang="en-US" sz="1600">
                  <a:solidFill>
                    <a:prstClr val="white"/>
                  </a:solidFill>
                  <a:cs typeface="Arial" panose="020B0604020202020204" pitchFamily="34" charset="0"/>
                </a:rPr>
                <a:t>TỔ 2</a:t>
              </a:r>
            </a:p>
            <a:p>
              <a:pPr algn="ctr">
                <a:lnSpc>
                  <a:spcPts val="2000"/>
                </a:lnSpc>
              </a:pPr>
              <a:r>
                <a:rPr lang="en-US" sz="1600">
                  <a:solidFill>
                    <a:prstClr val="white"/>
                  </a:solidFill>
                  <a:cs typeface="Arial" panose="020B0604020202020204" pitchFamily="34" charset="0"/>
                </a:rPr>
                <a:t>(7 quận/huyện)</a:t>
              </a:r>
              <a:endParaRPr lang="en-US" sz="1600" dirty="0">
                <a:solidFill>
                  <a:prstClr val="white"/>
                </a:solidFill>
                <a:cs typeface="Arial" panose="020B0604020202020204" pitchFamily="34" charset="0"/>
              </a:endParaRPr>
            </a:p>
          </p:txBody>
        </p:sp>
        <p:sp>
          <p:nvSpPr>
            <p:cNvPr id="58" name="Rounded Rectangle 5">
              <a:extLst>
                <a:ext uri="{FF2B5EF4-FFF2-40B4-BE49-F238E27FC236}">
                  <a16:creationId xmlns:a16="http://schemas.microsoft.com/office/drawing/2014/main" id="{DFB75C0E-1455-4068-8499-C785FA522DDD}"/>
                </a:ext>
              </a:extLst>
            </p:cNvPr>
            <p:cNvSpPr/>
            <p:nvPr/>
          </p:nvSpPr>
          <p:spPr>
            <a:xfrm>
              <a:off x="8379120" y="2796688"/>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en-US" sz="1600">
                  <a:solidFill>
                    <a:prstClr val="white"/>
                  </a:solidFill>
                  <a:cs typeface="Arial" panose="020B0604020202020204" pitchFamily="34" charset="0"/>
                </a:rPr>
                <a:t>TỔ TR</a:t>
              </a:r>
              <a:r>
                <a:rPr lang="vi-VN" sz="1600">
                  <a:solidFill>
                    <a:prstClr val="white"/>
                  </a:solidFill>
                  <a:latin typeface="Calibri" panose="020F0502020204030204" pitchFamily="34" charset="0"/>
                  <a:cs typeface="Calibri" panose="020F0502020204030204" pitchFamily="34" charset="0"/>
                </a:rPr>
                <a:t>Ư</a:t>
              </a:r>
              <a:r>
                <a:rPr lang="en-US" sz="1600">
                  <a:solidFill>
                    <a:prstClr val="white"/>
                  </a:solidFill>
                  <a:latin typeface="Calibri" panose="020F0502020204030204" pitchFamily="34" charset="0"/>
                  <a:cs typeface="Calibri" panose="020F0502020204030204" pitchFamily="34" charset="0"/>
                </a:rPr>
                <a:t>ỞNG</a:t>
              </a:r>
              <a:endParaRPr lang="en-US" sz="1600" dirty="0">
                <a:solidFill>
                  <a:prstClr val="white"/>
                </a:solidFill>
                <a:latin typeface="Calibri" panose="020F0502020204030204" pitchFamily="34" charset="0"/>
                <a:cs typeface="Calibri" panose="020F0502020204030204" pitchFamily="34" charset="0"/>
              </a:endParaRPr>
            </a:p>
            <a:p>
              <a:pPr algn="ctr">
                <a:lnSpc>
                  <a:spcPts val="2000"/>
                </a:lnSpc>
              </a:pPr>
              <a:r>
                <a:rPr lang="en-US" sz="1600">
                  <a:solidFill>
                    <a:prstClr val="white"/>
                  </a:solidFill>
                  <a:cs typeface="Arial" panose="020B0604020202020204" pitchFamily="34" charset="0"/>
                </a:rPr>
                <a:t>TỔ 3</a:t>
              </a:r>
            </a:p>
            <a:p>
              <a:pPr algn="ctr">
                <a:lnSpc>
                  <a:spcPts val="2000"/>
                </a:lnSpc>
              </a:pPr>
              <a:r>
                <a:rPr lang="en-US" sz="1600">
                  <a:solidFill>
                    <a:prstClr val="white"/>
                  </a:solidFill>
                  <a:cs typeface="Arial" panose="020B0604020202020204" pitchFamily="34" charset="0"/>
                </a:rPr>
                <a:t>(6 quận/huyện)</a:t>
              </a:r>
              <a:endParaRPr lang="en-US" sz="1600" dirty="0">
                <a:solidFill>
                  <a:prstClr val="white"/>
                </a:solidFill>
                <a:cs typeface="Arial" panose="020B0604020202020204" pitchFamily="34" charset="0"/>
              </a:endParaRPr>
            </a:p>
          </p:txBody>
        </p:sp>
        <p:sp>
          <p:nvSpPr>
            <p:cNvPr id="68" name="Rounded Rectangle 5">
              <a:extLst>
                <a:ext uri="{FF2B5EF4-FFF2-40B4-BE49-F238E27FC236}">
                  <a16:creationId xmlns:a16="http://schemas.microsoft.com/office/drawing/2014/main" id="{5F787B34-2C1E-46CB-A5FA-511ED8653510}"/>
                </a:ext>
              </a:extLst>
            </p:cNvPr>
            <p:cNvSpPr/>
            <p:nvPr/>
          </p:nvSpPr>
          <p:spPr>
            <a:xfrm>
              <a:off x="4675800" y="1342626"/>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prstClr val="white"/>
                  </a:solidFill>
                  <a:cs typeface="Arial" panose="020B0604020202020204" pitchFamily="34" charset="0"/>
                </a:rPr>
                <a:t>TIẾP THỊ</a:t>
              </a:r>
            </a:p>
            <a:p>
              <a:pPr algn="ctr"/>
              <a:r>
                <a:rPr lang="en-US" sz="1600">
                  <a:solidFill>
                    <a:prstClr val="white"/>
                  </a:solidFill>
                  <a:cs typeface="Arial" panose="020B0604020202020204" pitchFamily="34" charset="0"/>
                </a:rPr>
                <a:t>03 – Tiếp thị</a:t>
              </a:r>
              <a:endParaRPr lang="en-US" sz="1600" dirty="0">
                <a:solidFill>
                  <a:prstClr val="white"/>
                </a:solidFill>
                <a:cs typeface="Arial" panose="020B0604020202020204" pitchFamily="34" charset="0"/>
              </a:endParaRPr>
            </a:p>
          </p:txBody>
        </p:sp>
        <p:sp>
          <p:nvSpPr>
            <p:cNvPr id="69" name="Rounded Rectangle 5">
              <a:extLst>
                <a:ext uri="{FF2B5EF4-FFF2-40B4-BE49-F238E27FC236}">
                  <a16:creationId xmlns:a16="http://schemas.microsoft.com/office/drawing/2014/main" id="{C82DC3FB-CC31-40D7-8B63-6FFAAE21AB44}"/>
                </a:ext>
              </a:extLst>
            </p:cNvPr>
            <p:cNvSpPr/>
            <p:nvPr/>
          </p:nvSpPr>
          <p:spPr>
            <a:xfrm>
              <a:off x="7453290" y="1362772"/>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prstClr val="white"/>
                  </a:solidFill>
                  <a:cs typeface="Arial" panose="020B0604020202020204" pitchFamily="34" charset="0"/>
                </a:rPr>
                <a:t>TIẾP THỊ</a:t>
              </a:r>
            </a:p>
            <a:p>
              <a:pPr algn="ctr"/>
              <a:r>
                <a:rPr lang="en-US" sz="1600">
                  <a:solidFill>
                    <a:prstClr val="white"/>
                  </a:solidFill>
                  <a:cs typeface="Arial" panose="020B0604020202020204" pitchFamily="34" charset="0"/>
                </a:rPr>
                <a:t>05 – Tiếp thị</a:t>
              </a:r>
              <a:endParaRPr lang="en-US" sz="1600" dirty="0">
                <a:solidFill>
                  <a:prstClr val="white"/>
                </a:solidFill>
                <a:cs typeface="Arial" panose="020B0604020202020204" pitchFamily="34" charset="0"/>
              </a:endParaRPr>
            </a:p>
          </p:txBody>
        </p:sp>
        <p:sp>
          <p:nvSpPr>
            <p:cNvPr id="70" name="Rounded Rectangle 5">
              <a:extLst>
                <a:ext uri="{FF2B5EF4-FFF2-40B4-BE49-F238E27FC236}">
                  <a16:creationId xmlns:a16="http://schemas.microsoft.com/office/drawing/2014/main" id="{3721A48A-9398-4525-A283-DF813C3E0894}"/>
                </a:ext>
              </a:extLst>
            </p:cNvPr>
            <p:cNvSpPr/>
            <p:nvPr/>
          </p:nvSpPr>
          <p:spPr>
            <a:xfrm>
              <a:off x="10230780" y="1376816"/>
              <a:ext cx="1585067" cy="842963"/>
            </a:xfrm>
            <a:prstGeom prst="roundRect">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prstClr val="white"/>
                  </a:solidFill>
                  <a:cs typeface="Arial" panose="020B0604020202020204" pitchFamily="34" charset="0"/>
                </a:rPr>
                <a:t>TIẾP THỊ</a:t>
              </a:r>
            </a:p>
            <a:p>
              <a:pPr algn="ctr"/>
              <a:r>
                <a:rPr lang="en-US" sz="1600">
                  <a:solidFill>
                    <a:prstClr val="white"/>
                  </a:solidFill>
                  <a:cs typeface="Arial" panose="020B0604020202020204" pitchFamily="34" charset="0"/>
                </a:rPr>
                <a:t>06 – Tiếp thị</a:t>
              </a:r>
              <a:endParaRPr lang="en-US" sz="1600" dirty="0">
                <a:solidFill>
                  <a:prstClr val="white"/>
                </a:solidFill>
                <a:cs typeface="Arial" panose="020B0604020202020204" pitchFamily="34" charset="0"/>
              </a:endParaRPr>
            </a:p>
          </p:txBody>
        </p:sp>
        <p:cxnSp>
          <p:nvCxnSpPr>
            <p:cNvPr id="12" name="Straight Connector 11">
              <a:extLst>
                <a:ext uri="{FF2B5EF4-FFF2-40B4-BE49-F238E27FC236}">
                  <a16:creationId xmlns:a16="http://schemas.microsoft.com/office/drawing/2014/main" id="{ECCD61EB-A82C-458B-B973-3DD9AA355991}"/>
                </a:ext>
              </a:extLst>
            </p:cNvPr>
            <p:cNvCxnSpPr>
              <a:stCxn id="68" idx="2"/>
            </p:cNvCxnSpPr>
            <p:nvPr/>
          </p:nvCxnSpPr>
          <p:spPr>
            <a:xfrm flipH="1">
              <a:off x="5463540" y="2185589"/>
              <a:ext cx="0" cy="182880"/>
            </a:xfrm>
            <a:prstGeom prst="line">
              <a:avLst/>
            </a:prstGeom>
            <a:ln w="38100">
              <a:solidFill>
                <a:srgbClr val="45A3A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AD7D852-A63F-46F9-B21A-9054F2D151AF}"/>
                </a:ext>
              </a:extLst>
            </p:cNvPr>
            <p:cNvCxnSpPr/>
            <p:nvPr/>
          </p:nvCxnSpPr>
          <p:spPr>
            <a:xfrm>
              <a:off x="5448300" y="2376089"/>
              <a:ext cx="5577840" cy="0"/>
            </a:xfrm>
            <a:prstGeom prst="line">
              <a:avLst/>
            </a:prstGeom>
            <a:ln w="38100">
              <a:solidFill>
                <a:srgbClr val="45A3A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2C800AF-2A7D-4A65-B243-AFFAD720D80D}"/>
                </a:ext>
              </a:extLst>
            </p:cNvPr>
            <p:cNvCxnSpPr>
              <a:cxnSpLocks/>
            </p:cNvCxnSpPr>
            <p:nvPr/>
          </p:nvCxnSpPr>
          <p:spPr>
            <a:xfrm>
              <a:off x="11023314" y="2212159"/>
              <a:ext cx="0" cy="182880"/>
            </a:xfrm>
            <a:prstGeom prst="line">
              <a:avLst/>
            </a:prstGeom>
            <a:solidFill>
              <a:srgbClr val="5FB99C"/>
            </a:solidFill>
            <a:ln w="38100">
              <a:solidFill>
                <a:srgbClr val="45A3A5"/>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cxnSp>
        <p:sp>
          <p:nvSpPr>
            <p:cNvPr id="72" name="Up-Down Arrow 4">
              <a:extLst>
                <a:ext uri="{FF2B5EF4-FFF2-40B4-BE49-F238E27FC236}">
                  <a16:creationId xmlns:a16="http://schemas.microsoft.com/office/drawing/2014/main" id="{782329ED-5A67-4CCD-B503-54E837222200}"/>
                </a:ext>
              </a:extLst>
            </p:cNvPr>
            <p:cNvSpPr/>
            <p:nvPr/>
          </p:nvSpPr>
          <p:spPr>
            <a:xfrm>
              <a:off x="7211042" y="2405819"/>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cs typeface="Arial" panose="020B0604020202020204" pitchFamily="34" charset="0"/>
              </a:endParaRPr>
            </a:p>
          </p:txBody>
        </p:sp>
        <p:sp>
          <p:nvSpPr>
            <p:cNvPr id="74" name="Up-Down Arrow 4">
              <a:extLst>
                <a:ext uri="{FF2B5EF4-FFF2-40B4-BE49-F238E27FC236}">
                  <a16:creationId xmlns:a16="http://schemas.microsoft.com/office/drawing/2014/main" id="{4F1DE65F-8808-462F-9D39-CFF402C62761}"/>
                </a:ext>
              </a:extLst>
            </p:cNvPr>
            <p:cNvSpPr/>
            <p:nvPr/>
          </p:nvSpPr>
          <p:spPr>
            <a:xfrm>
              <a:off x="9055993" y="2393029"/>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cs typeface="Arial" panose="020B0604020202020204" pitchFamily="34" charset="0"/>
              </a:endParaRPr>
            </a:p>
          </p:txBody>
        </p:sp>
        <p:sp>
          <p:nvSpPr>
            <p:cNvPr id="75" name="Up-Down Arrow 4">
              <a:extLst>
                <a:ext uri="{FF2B5EF4-FFF2-40B4-BE49-F238E27FC236}">
                  <a16:creationId xmlns:a16="http://schemas.microsoft.com/office/drawing/2014/main" id="{57C5EEEB-4F3B-45A4-8F28-847923D5F515}"/>
                </a:ext>
              </a:extLst>
            </p:cNvPr>
            <p:cNvSpPr/>
            <p:nvPr/>
          </p:nvSpPr>
          <p:spPr>
            <a:xfrm>
              <a:off x="10917244" y="2398063"/>
              <a:ext cx="217902" cy="390869"/>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cs typeface="Arial" panose="020B0604020202020204" pitchFamily="34" charset="0"/>
              </a:endParaRPr>
            </a:p>
          </p:txBody>
        </p:sp>
        <p:cxnSp>
          <p:nvCxnSpPr>
            <p:cNvPr id="77" name="Straight Connector 76">
              <a:extLst>
                <a:ext uri="{FF2B5EF4-FFF2-40B4-BE49-F238E27FC236}">
                  <a16:creationId xmlns:a16="http://schemas.microsoft.com/office/drawing/2014/main" id="{27CC4DAB-7DDE-452B-AF91-881C87CC58DE}"/>
                </a:ext>
              </a:extLst>
            </p:cNvPr>
            <p:cNvCxnSpPr/>
            <p:nvPr/>
          </p:nvCxnSpPr>
          <p:spPr>
            <a:xfrm>
              <a:off x="5448300" y="3801029"/>
              <a:ext cx="5577840" cy="0"/>
            </a:xfrm>
            <a:prstGeom prst="line">
              <a:avLst/>
            </a:prstGeom>
            <a:ln w="38100">
              <a:solidFill>
                <a:srgbClr val="45A3A5"/>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3C798E0-4A79-41D6-BAF0-B3FE276F928B}"/>
                </a:ext>
              </a:extLst>
            </p:cNvPr>
            <p:cNvCxnSpPr>
              <a:cxnSpLocks/>
            </p:cNvCxnSpPr>
            <p:nvPr/>
          </p:nvCxnSpPr>
          <p:spPr>
            <a:xfrm>
              <a:off x="8242014" y="2196919"/>
              <a:ext cx="0" cy="182880"/>
            </a:xfrm>
            <a:prstGeom prst="line">
              <a:avLst/>
            </a:prstGeom>
            <a:solidFill>
              <a:srgbClr val="5FB99C"/>
            </a:solidFill>
            <a:ln w="38100">
              <a:solidFill>
                <a:srgbClr val="45A3A5"/>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cxnSp>
        <p:sp>
          <p:nvSpPr>
            <p:cNvPr id="86" name="Up-Down Arrow 4">
              <a:extLst>
                <a:ext uri="{FF2B5EF4-FFF2-40B4-BE49-F238E27FC236}">
                  <a16:creationId xmlns:a16="http://schemas.microsoft.com/office/drawing/2014/main" id="{FBDEE783-862A-44E0-A73F-003C26307C00}"/>
                </a:ext>
              </a:extLst>
            </p:cNvPr>
            <p:cNvSpPr/>
            <p:nvPr/>
          </p:nvSpPr>
          <p:spPr>
            <a:xfrm>
              <a:off x="8130953" y="3819980"/>
              <a:ext cx="236615" cy="1342190"/>
            </a:xfrm>
            <a:prstGeom prst="upDownArrow">
              <a:avLst/>
            </a:pr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aphicFrame>
        <p:nvGraphicFramePr>
          <p:cNvPr id="88" name="Table 87">
            <a:extLst>
              <a:ext uri="{FF2B5EF4-FFF2-40B4-BE49-F238E27FC236}">
                <a16:creationId xmlns:a16="http://schemas.microsoft.com/office/drawing/2014/main" id="{B70E0E5E-D5DD-4630-AC99-344D8C076F58}"/>
              </a:ext>
            </a:extLst>
          </p:cNvPr>
          <p:cNvGraphicFramePr>
            <a:graphicFrameLocks noGrp="1"/>
          </p:cNvGraphicFramePr>
          <p:nvPr>
            <p:extLst>
              <p:ext uri="{D42A27DB-BD31-4B8C-83A1-F6EECF244321}">
                <p14:modId xmlns:p14="http://schemas.microsoft.com/office/powerpoint/2010/main" val="3303598989"/>
              </p:ext>
            </p:extLst>
          </p:nvPr>
        </p:nvGraphicFramePr>
        <p:xfrm>
          <a:off x="489632" y="2150777"/>
          <a:ext cx="4063318" cy="4502400"/>
        </p:xfrm>
        <a:graphic>
          <a:graphicData uri="http://schemas.openxmlformats.org/drawingml/2006/table">
            <a:tbl>
              <a:tblPr>
                <a:tableStyleId>{5C22544A-7EE6-4342-B048-85BDC9FD1C3A}</a:tableStyleId>
              </a:tblPr>
              <a:tblGrid>
                <a:gridCol w="1466410">
                  <a:extLst>
                    <a:ext uri="{9D8B030D-6E8A-4147-A177-3AD203B41FA5}">
                      <a16:colId xmlns:a16="http://schemas.microsoft.com/office/drawing/2014/main" val="20000"/>
                    </a:ext>
                  </a:extLst>
                </a:gridCol>
                <a:gridCol w="1740023">
                  <a:extLst>
                    <a:ext uri="{9D8B030D-6E8A-4147-A177-3AD203B41FA5}">
                      <a16:colId xmlns:a16="http://schemas.microsoft.com/office/drawing/2014/main" val="20001"/>
                    </a:ext>
                  </a:extLst>
                </a:gridCol>
                <a:gridCol w="856885">
                  <a:extLst>
                    <a:ext uri="{9D8B030D-6E8A-4147-A177-3AD203B41FA5}">
                      <a16:colId xmlns:a16="http://schemas.microsoft.com/office/drawing/2014/main" val="20002"/>
                    </a:ext>
                  </a:extLst>
                </a:gridCol>
              </a:tblGrid>
              <a:tr h="375200">
                <a:tc>
                  <a:txBody>
                    <a:bodyPr/>
                    <a:lstStyle/>
                    <a:p>
                      <a:pPr algn="ctr" fontAlgn="b"/>
                      <a:r>
                        <a:rPr lang="en-US" sz="1600" b="0" i="0" u="none" strike="noStrike">
                          <a:solidFill>
                            <a:srgbClr val="000000"/>
                          </a:solidFill>
                          <a:effectLst/>
                          <a:latin typeface="Calibri" panose="020F0502020204030204" pitchFamily="34" charset="0"/>
                          <a:cs typeface="Calibri" panose="020F0502020204030204" pitchFamily="34" charset="0"/>
                        </a:rPr>
                        <a:t>Đ</a:t>
                      </a:r>
                      <a:r>
                        <a:rPr lang="vi-VN" sz="1600" b="0" i="0" u="none" strike="noStrike">
                          <a:solidFill>
                            <a:srgbClr val="000000"/>
                          </a:solidFill>
                          <a:effectLst/>
                          <a:latin typeface="Calibri" panose="020F0502020204030204" pitchFamily="34" charset="0"/>
                          <a:cs typeface="Calibri" panose="020F0502020204030204" pitchFamily="34" charset="0"/>
                        </a:rPr>
                        <a:t>ơ</a:t>
                      </a:r>
                      <a:r>
                        <a:rPr lang="en-US" sz="1600" b="0" i="0" u="none" strike="noStrike">
                          <a:solidFill>
                            <a:srgbClr val="000000"/>
                          </a:solidFill>
                          <a:effectLst/>
                          <a:latin typeface="Calibri" panose="020F0502020204030204" pitchFamily="34" charset="0"/>
                          <a:cs typeface="Calibri" panose="020F0502020204030204" pitchFamily="34" charset="0"/>
                        </a:rPr>
                        <a:t>n vị</a:t>
                      </a:r>
                      <a:endParaRPr lang="vi-V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Chức vụ</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Số l</a:t>
                      </a:r>
                      <a:r>
                        <a:rPr lang="vi-VN" sz="1600" u="none" strike="noStrike">
                          <a:effectLst/>
                          <a:latin typeface="Calibri" panose="020F0502020204030204" pitchFamily="34" charset="0"/>
                          <a:cs typeface="Calibri" panose="020F0502020204030204" pitchFamily="34" charset="0"/>
                        </a:rPr>
                        <a:t>ư</a:t>
                      </a:r>
                      <a:r>
                        <a:rPr lang="en-US" sz="1600" u="none" strike="noStrike">
                          <a:effectLst/>
                          <a:latin typeface="Calibri" panose="020F0502020204030204" pitchFamily="34" charset="0"/>
                          <a:cs typeface="Calibri" panose="020F0502020204030204" pitchFamily="34" charset="0"/>
                        </a:rPr>
                        <a:t>ợng</a:t>
                      </a:r>
                      <a:endParaRPr lang="vi-V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5200">
                <a:tc rowSpan="4">
                  <a:txBody>
                    <a:bodyPr/>
                    <a:lstStyle/>
                    <a:p>
                      <a:pPr algn="l" fontAlgn="ctr"/>
                      <a:r>
                        <a:rPr lang="en-US" sz="1600" u="none" strike="noStrike">
                          <a:effectLst/>
                          <a:latin typeface="Calibri" panose="020F0502020204030204" pitchFamily="34" charset="0"/>
                          <a:cs typeface="Calibri" panose="020F0502020204030204" pitchFamily="34" charset="0"/>
                        </a:rPr>
                        <a:t> Phòng BH1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Trưởng </a:t>
                      </a:r>
                      <a:r>
                        <a:rPr lang="vi-VN" sz="1600" u="none" strike="noStrike" dirty="0">
                          <a:effectLst/>
                          <a:latin typeface="Calibri" panose="020F0502020204030204" pitchFamily="34" charset="0"/>
                          <a:cs typeface="Calibri" panose="020F0502020204030204" pitchFamily="34" charset="0"/>
                        </a:rPr>
                        <a:t>Phòng </a:t>
                      </a:r>
                      <a:endParaRPr lang="vi-V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01</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5200">
                <a:tc vMerge="1">
                  <a:txBody>
                    <a:bodyPr/>
                    <a:lstStyle/>
                    <a:p>
                      <a:endParaRPr lang="en-US"/>
                    </a:p>
                  </a:txBody>
                  <a:tcPr/>
                </a:tc>
                <a:tc>
                  <a:txBody>
                    <a:bodyPr/>
                    <a:lstStyle/>
                    <a:p>
                      <a:pPr algn="l" fontAlgn="b"/>
                      <a:r>
                        <a:rPr lang="en-US" sz="1600" u="none" strike="noStrike">
                          <a:effectLst/>
                          <a:latin typeface="Calibri" panose="020F0502020204030204" pitchFamily="34" charset="0"/>
                          <a:cs typeface="Calibri" panose="020F0502020204030204" pitchFamily="34" charset="0"/>
                        </a:rPr>
                        <a:t> Phó </a:t>
                      </a:r>
                      <a:r>
                        <a:rPr lang="en-US" sz="1600" u="none" strike="noStrike" err="1">
                          <a:effectLst/>
                          <a:latin typeface="Calibri" panose="020F0502020204030204" pitchFamily="34" charset="0"/>
                          <a:cs typeface="Calibri" panose="020F0502020204030204" pitchFamily="34" charset="0"/>
                        </a:rPr>
                        <a:t>Phòng</a:t>
                      </a:r>
                      <a:r>
                        <a:rPr lang="en-US" sz="1600" u="none" strike="noStrike">
                          <a:effectLst/>
                          <a:latin typeface="Calibri" panose="020F0502020204030204" pitchFamily="34" charset="0"/>
                          <a:cs typeface="Calibri" panose="020F0502020204030204" pitchFamily="34" charset="0"/>
                        </a:rPr>
                        <a:t> NV</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01</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5200">
                <a:tc vMerge="1">
                  <a:txBody>
                    <a:bodyPr/>
                    <a:lstStyle/>
                    <a:p>
                      <a:endParaRPr lang="en-US"/>
                    </a:p>
                  </a:txBody>
                  <a:tcPr/>
                </a:tc>
                <a:tc>
                  <a:txBody>
                    <a:bodyPr/>
                    <a:lstStyle/>
                    <a:p>
                      <a:pPr algn="l" fontAlgn="b"/>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Trưởng</a:t>
                      </a:r>
                      <a:r>
                        <a:rPr lang="en-US" sz="1600" u="none" strike="noStrike">
                          <a:effectLst/>
                          <a:latin typeface="Calibri" panose="020F0502020204030204" pitchFamily="34" charset="0"/>
                          <a:cs typeface="Calibri" panose="020F0502020204030204" pitchFamily="34" charset="0"/>
                        </a:rPr>
                        <a:t>/</a:t>
                      </a:r>
                      <a:r>
                        <a:rPr lang="vi-VN" sz="1600" u="none" strike="noStrike">
                          <a:effectLst/>
                          <a:latin typeface="Calibri" panose="020F0502020204030204" pitchFamily="34" charset="0"/>
                          <a:cs typeface="Calibri" panose="020F0502020204030204" pitchFamily="34" charset="0"/>
                        </a:rPr>
                        <a:t>Ph</a:t>
                      </a:r>
                      <a:r>
                        <a:rPr lang="en-US" sz="1600" u="none" strike="noStrike" dirty="0">
                          <a:effectLst/>
                          <a:latin typeface="Calibri" panose="020F0502020204030204" pitchFamily="34" charset="0"/>
                          <a:cs typeface="Calibri" panose="020F0502020204030204" pitchFamily="34" charset="0"/>
                        </a:rPr>
                        <a:t>ó</a:t>
                      </a:r>
                      <a:r>
                        <a:rPr lang="en-US" sz="1600" u="none" strike="noStrike" baseline="0" dirty="0">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Vùng </a:t>
                      </a:r>
                      <a:r>
                        <a:rPr lang="en-US" sz="1600" u="none" strike="noStrike">
                          <a:effectLst/>
                          <a:latin typeface="Calibri" panose="020F0502020204030204" pitchFamily="34" charset="0"/>
                          <a:cs typeface="Calibri" panose="020F0502020204030204" pitchFamily="34" charset="0"/>
                        </a:rPr>
                        <a:t>2</a:t>
                      </a:r>
                      <a:endParaRPr lang="vi-V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03</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5200">
                <a:tc vMerge="1">
                  <a:txBody>
                    <a:bodyPr/>
                    <a:lstStyle/>
                    <a:p>
                      <a:endParaRPr lang="en-US"/>
                    </a:p>
                  </a:txBody>
                  <a:tcPr/>
                </a:tc>
                <a:tc>
                  <a:txBody>
                    <a:bodyPr/>
                    <a:lstStyle/>
                    <a:p>
                      <a:pPr algn="l" fontAlgn="b"/>
                      <a:r>
                        <a:rPr lang="en-US" sz="1600" u="none" strike="noStrike">
                          <a:effectLst/>
                          <a:latin typeface="Calibri" panose="020F0502020204030204" pitchFamily="34" charset="0"/>
                          <a:cs typeface="Calibri" panose="020F0502020204030204" pitchFamily="34" charset="0"/>
                        </a:rPr>
                        <a:t> Tiếp </a:t>
                      </a:r>
                      <a:r>
                        <a:rPr lang="en-US" sz="1600" u="none" strike="noStrike" dirty="0" err="1">
                          <a:effectLst/>
                          <a:latin typeface="Calibri" panose="020F0502020204030204" pitchFamily="34" charset="0"/>
                          <a:cs typeface="Calibri" panose="020F0502020204030204" pitchFamily="34" charset="0"/>
                        </a:rPr>
                        <a:t>thị</a:t>
                      </a:r>
                      <a:r>
                        <a:rPr lang="en-US" sz="1600" u="none" strike="noStrike" dirty="0">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09</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5200">
                <a:tc rowSpan="2">
                  <a:txBody>
                    <a:bodyPr/>
                    <a:lstStyle/>
                    <a:p>
                      <a:pPr algn="l" fontAlgn="ctr"/>
                      <a:r>
                        <a:rPr lang="en-US" sz="1600" u="none" strike="noStrike">
                          <a:effectLst/>
                          <a:latin typeface="Calibri" panose="020F0502020204030204" pitchFamily="34" charset="0"/>
                          <a:cs typeface="Calibri" panose="020F0502020204030204" pitchFamily="34" charset="0"/>
                        </a:rPr>
                        <a:t> Phòng NCTT</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u="none" strike="noStrike">
                          <a:effectLst/>
                          <a:latin typeface="Calibri" panose="020F0502020204030204" pitchFamily="34" charset="0"/>
                          <a:cs typeface="Calibri" panose="020F0502020204030204" pitchFamily="34" charset="0"/>
                        </a:rPr>
                        <a:t> Phó </a:t>
                      </a:r>
                      <a:r>
                        <a:rPr lang="en-US" sz="1600" u="none" strike="noStrike" dirty="0" err="1">
                          <a:effectLst/>
                          <a:latin typeface="Calibri" panose="020F0502020204030204" pitchFamily="34" charset="0"/>
                          <a:cs typeface="Calibri" panose="020F0502020204030204" pitchFamily="34" charset="0"/>
                        </a:rPr>
                        <a:t>Phòng</a:t>
                      </a:r>
                      <a:r>
                        <a:rPr lang="en-US" sz="1600" u="none" strike="noStrike" dirty="0">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5200">
                <a:tc vMerge="1">
                  <a:txBody>
                    <a:bodyPr/>
                    <a:lstStyle/>
                    <a:p>
                      <a:endParaRPr lang="en-US"/>
                    </a:p>
                  </a:txBody>
                  <a:tcPr/>
                </a:tc>
                <a:tc>
                  <a:txBody>
                    <a:bodyPr/>
                    <a:lstStyle/>
                    <a:p>
                      <a:pPr algn="l" fontAlgn="b"/>
                      <a:r>
                        <a:rPr lang="en-US" sz="1600" u="none" strike="noStrike">
                          <a:effectLst/>
                          <a:latin typeface="Calibri" panose="020F0502020204030204" pitchFamily="34" charset="0"/>
                          <a:cs typeface="Calibri" panose="020F0502020204030204" pitchFamily="34" charset="0"/>
                        </a:rPr>
                        <a:t> Nhân viên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05</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5200">
                <a:tc>
                  <a:txBody>
                    <a:bodyPr/>
                    <a:lstStyle/>
                    <a:p>
                      <a:pPr algn="l" fontAlgn="b"/>
                      <a:r>
                        <a:rPr lang="en-US" sz="1600" u="none" strike="noStrike">
                          <a:effectLst/>
                          <a:latin typeface="Calibri" panose="020F0502020204030204" pitchFamily="34" charset="0"/>
                          <a:cs typeface="Calibri" panose="020F0502020204030204" pitchFamily="34" charset="0"/>
                        </a:rPr>
                        <a:t> Phòng PR</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u="none" strike="noStrike">
                          <a:effectLst/>
                          <a:latin typeface="Calibri" panose="020F0502020204030204" pitchFamily="34" charset="0"/>
                          <a:cs typeface="Calibri" panose="020F0502020204030204" pitchFamily="34" charset="0"/>
                        </a:rPr>
                        <a:t> Phó phòng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5200">
                <a:tc>
                  <a:txBody>
                    <a:bodyPr/>
                    <a:lstStyle/>
                    <a:p>
                      <a:pPr algn="l" fontAlgn="b"/>
                      <a:r>
                        <a:rPr lang="en-US" sz="1600" b="0" i="0" u="none" strike="noStrike">
                          <a:solidFill>
                            <a:srgbClr val="000000"/>
                          </a:solidFill>
                          <a:effectLst/>
                          <a:latin typeface="Calibri" panose="020F0502020204030204" pitchFamily="34" charset="0"/>
                          <a:cs typeface="Calibri" panose="020F0502020204030204" pitchFamily="34" charset="0"/>
                        </a:rPr>
                        <a:t> Phòng TT TMĐT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0" i="0" u="none" strike="noStrike">
                          <a:solidFill>
                            <a:srgbClr val="000000"/>
                          </a:solidFill>
                          <a:effectLst/>
                          <a:latin typeface="Calibri" panose="020F0502020204030204" pitchFamily="34" charset="0"/>
                          <a:cs typeface="Calibri" panose="020F0502020204030204" pitchFamily="34" charset="0"/>
                        </a:rPr>
                        <a:t> Nhân viên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cs typeface="Calibri" panose="020F0502020204030204" pitchFamily="34" charset="0"/>
                        </a:rPr>
                        <a:t>02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327489"/>
                  </a:ext>
                </a:extLst>
              </a:tr>
              <a:tr h="375200">
                <a:tc rowSpan="2">
                  <a:txBody>
                    <a:bodyPr/>
                    <a:lstStyle/>
                    <a:p>
                      <a:pPr algn="l" fontAlgn="b"/>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X</a:t>
                      </a:r>
                      <a:r>
                        <a:rPr lang="en-US" sz="1600" u="none" strike="noStrike">
                          <a:effectLst/>
                          <a:latin typeface="Calibri" panose="020F0502020204030204" pitchFamily="34" charset="0"/>
                          <a:cs typeface="Calibri" panose="020F0502020204030204" pitchFamily="34" charset="0"/>
                        </a:rPr>
                        <a:t>ưởng ĐT - LED</a:t>
                      </a:r>
                      <a:endParaRPr lang="vi-V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u="none" strike="noStrike">
                          <a:effectLst/>
                          <a:latin typeface="Calibri" panose="020F0502020204030204" pitchFamily="34" charset="0"/>
                          <a:cs typeface="Calibri" panose="020F0502020204030204" pitchFamily="34" charset="0"/>
                        </a:rPr>
                        <a:t> Phó Ban TKKT</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5200">
                <a:tc vMerge="1">
                  <a:txBody>
                    <a:bodyPr/>
                    <a:lstStyle/>
                    <a:p>
                      <a:endParaRPr lang="en-US"/>
                    </a:p>
                  </a:txBody>
                  <a:tcPr/>
                </a:tc>
                <a:tc>
                  <a:txBody>
                    <a:bodyPr/>
                    <a:lstStyle/>
                    <a:p>
                      <a:pPr algn="l" fontAlgn="b"/>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Trưởng </a:t>
                      </a:r>
                      <a:r>
                        <a:rPr lang="en-US" sz="1600" u="none" strike="noStrike">
                          <a:effectLst/>
                          <a:latin typeface="Calibri" panose="020F0502020204030204" pitchFamily="34" charset="0"/>
                          <a:cs typeface="Calibri" panose="020F0502020204030204" pitchFamily="34" charset="0"/>
                        </a:rPr>
                        <a:t>Ng.</a:t>
                      </a:r>
                      <a:r>
                        <a:rPr lang="vi-VN" sz="1600" u="none" strike="noStrike">
                          <a:effectLst/>
                          <a:latin typeface="Calibri" panose="020F0502020204030204" pitchFamily="34" charset="0"/>
                          <a:cs typeface="Calibri" panose="020F0502020204030204" pitchFamily="34" charset="0"/>
                        </a:rPr>
                        <a:t>LR LED 1</a:t>
                      </a:r>
                      <a:endParaRPr lang="vi-V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a:effectLst/>
                          <a:latin typeface="Calibri" panose="020F0502020204030204" pitchFamily="34" charset="0"/>
                          <a:cs typeface="Calibri" panose="020F0502020204030204" pitchFamily="34" charset="0"/>
                        </a:rPr>
                        <a:t>01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75200">
                <a:tc gridSpan="2">
                  <a:txBody>
                    <a:bodyPr/>
                    <a:lstStyle/>
                    <a:p>
                      <a:pPr algn="ctr" fontAlgn="b"/>
                      <a:r>
                        <a:rPr lang="en-US" sz="1600" b="1" u="none" strike="noStrike">
                          <a:effectLst/>
                          <a:latin typeface="Calibri" panose="020F0502020204030204" pitchFamily="34" charset="0"/>
                          <a:cs typeface="Calibri" panose="020F0502020204030204" pitchFamily="34" charset="0"/>
                        </a:rPr>
                        <a:t>Tổng cộng</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b"/>
                      <a:r>
                        <a:rPr lang="en-US" sz="1600" b="1" u="none" strike="noStrike">
                          <a:effectLst/>
                          <a:latin typeface="Calibri" panose="020F0502020204030204" pitchFamily="34" charset="0"/>
                          <a:cs typeface="Calibri" panose="020F0502020204030204" pitchFamily="34" charset="0"/>
                        </a:rPr>
                        <a:t>26</a:t>
                      </a:r>
                      <a:endParaRPr lang="en-US"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90" name="Title 1">
            <a:extLst>
              <a:ext uri="{FF2B5EF4-FFF2-40B4-BE49-F238E27FC236}">
                <a16:creationId xmlns:a16="http://schemas.microsoft.com/office/drawing/2014/main" id="{A99AFAD9-B60B-4835-95E7-A2B7923D0C07}"/>
              </a:ext>
            </a:extLst>
          </p:cNvPr>
          <p:cNvSpPr txBox="1">
            <a:spLocks/>
          </p:cNvSpPr>
          <p:nvPr/>
        </p:nvSpPr>
        <p:spPr>
          <a:xfrm>
            <a:off x="400274" y="1697277"/>
            <a:ext cx="2550908"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Thành phần tham gia</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91" name="Title 1">
            <a:extLst>
              <a:ext uri="{FF2B5EF4-FFF2-40B4-BE49-F238E27FC236}">
                <a16:creationId xmlns:a16="http://schemas.microsoft.com/office/drawing/2014/main" id="{5542A682-AE85-42D5-89C9-89493655B559}"/>
              </a:ext>
            </a:extLst>
          </p:cNvPr>
          <p:cNvSpPr txBox="1">
            <a:spLocks/>
          </p:cNvSpPr>
          <p:nvPr/>
        </p:nvSpPr>
        <p:spPr>
          <a:xfrm>
            <a:off x="400274" y="1253642"/>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1. Thành lập đội xung kích</a:t>
            </a:r>
            <a:endParaRPr lang="en-US" sz="1800" b="1" dirty="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313555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8B824C8E-2E19-4043-A417-2DE5AFA0B255}"/>
              </a:ext>
            </a:extLst>
          </p:cNvPr>
          <p:cNvSpPr txBox="1"/>
          <p:nvPr/>
        </p:nvSpPr>
        <p:spPr>
          <a:xfrm>
            <a:off x="1494753" y="912021"/>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4" name="Title 1">
            <a:extLst>
              <a:ext uri="{FF2B5EF4-FFF2-40B4-BE49-F238E27FC236}">
                <a16:creationId xmlns:a16="http://schemas.microsoft.com/office/drawing/2014/main" id="{73087476-3AF6-4222-9A2A-7C34017ABBDA}"/>
              </a:ext>
            </a:extLst>
          </p:cNvPr>
          <p:cNvSpPr>
            <a:spLocks noGrp="1"/>
          </p:cNvSpPr>
          <p:nvPr>
            <p:ph type="title"/>
          </p:nvPr>
        </p:nvSpPr>
        <p:spPr>
          <a:xfrm>
            <a:off x="1494753" y="1479711"/>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2. Thu thập phân tích dữ liệu làm c</a:t>
            </a:r>
            <a:r>
              <a:rPr lang="vi-VN" sz="1800" b="1">
                <a:latin typeface="Calibri" panose="020F0502020204030204"/>
                <a:ea typeface="Adobe Gothic Std B" panose="020B0800000000000000" pitchFamily="34" charset="-128"/>
                <a:cs typeface="Arial" panose="020B0604020202020204" pitchFamily="34" charset="0"/>
              </a:rPr>
              <a:t>ơ</a:t>
            </a:r>
            <a:r>
              <a:rPr lang="en-US" sz="1800" b="1">
                <a:latin typeface="Calibri" panose="020F0502020204030204"/>
                <a:ea typeface="Adobe Gothic Std B" panose="020B0800000000000000" pitchFamily="34" charset="-128"/>
                <a:cs typeface="Arial" panose="020B0604020202020204" pitchFamily="34" charset="0"/>
              </a:rPr>
              <a:t> sở triển khai</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9" name="Content Placeholder 2">
            <a:extLst>
              <a:ext uri="{FF2B5EF4-FFF2-40B4-BE49-F238E27FC236}">
                <a16:creationId xmlns:a16="http://schemas.microsoft.com/office/drawing/2014/main" id="{82CB6F90-A02F-4509-BBE0-115092DF3F91}"/>
              </a:ext>
            </a:extLst>
          </p:cNvPr>
          <p:cNvSpPr txBox="1">
            <a:spLocks/>
          </p:cNvSpPr>
          <p:nvPr/>
        </p:nvSpPr>
        <p:spPr>
          <a:xfrm>
            <a:off x="1494753" y="1955068"/>
            <a:ext cx="8422286" cy="2585323"/>
          </a:xfrm>
          <a:prstGeom prst="rect">
            <a:avLst/>
          </a:prstGeom>
          <a:noFill/>
        </p:spPr>
        <p:txBody>
          <a:bodyPr vert="horz" wrap="square" lIns="91440" tIns="45720" rIns="91440" bIns="45720" rtlCol="0">
            <a:spAutoFit/>
          </a:bodyPr>
          <a:lstStyle>
            <a:lvl1pPr marL="228600" indent="-228600" algn="just">
              <a:lnSpc>
                <a:spcPct val="100000"/>
              </a:lnSpc>
              <a:spcBef>
                <a:spcPts val="0"/>
              </a:spcBef>
              <a:buFont typeface="Wingdings" panose="05000000000000000000" pitchFamily="2" charset="2"/>
              <a:buChar char="Ø"/>
              <a:defRPr>
                <a:latin typeface="Calibri" panose="020F0502020204030204"/>
                <a:ea typeface="Adobe Gothic Std B" panose="020B0800000000000000" pitchFamily="34" charset="-128"/>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t>Hồ sơ năng lực của khách hàng cấp 2 trọng điểm 2 năm gần đây.</a:t>
            </a:r>
          </a:p>
          <a:p>
            <a:endParaRPr lang="en-US"/>
          </a:p>
          <a:p>
            <a:r>
              <a:rPr lang="en-US"/>
              <a:t>Thống kê phân loại sự hiện diện sản phẩm tại các điểm bán (tỷ trọng từng nhóm SP)</a:t>
            </a:r>
          </a:p>
          <a:p>
            <a:endParaRPr lang="en-US"/>
          </a:p>
          <a:p>
            <a:r>
              <a:rPr lang="en-US"/>
              <a:t> Xác định đối thủ cạnh tranh chính tại từng khu vực, vùng thị trường.</a:t>
            </a:r>
          </a:p>
          <a:p>
            <a:endParaRPr lang="en-US"/>
          </a:p>
          <a:p>
            <a:r>
              <a:rPr lang="en-US"/>
              <a:t>Thống kê danh sách các điểm bán của đối thủ cạnh tranh</a:t>
            </a:r>
          </a:p>
          <a:p>
            <a:endParaRPr lang="en-US"/>
          </a:p>
          <a:p>
            <a:r>
              <a:rPr lang="en-US"/>
              <a:t>Thu thập thông tin hoạt động của các đối thủ cạnh tranh: sản phẩm, cơ chế</a:t>
            </a:r>
            <a:endParaRPr lang="en-US" dirty="0"/>
          </a:p>
        </p:txBody>
      </p:sp>
      <p:sp>
        <p:nvSpPr>
          <p:cNvPr id="8" name="TextBox 7">
            <a:extLst>
              <a:ext uri="{FF2B5EF4-FFF2-40B4-BE49-F238E27FC236}">
                <a16:creationId xmlns:a16="http://schemas.microsoft.com/office/drawing/2014/main" id="{7FEC5710-014E-4C88-9F14-26A7AF4AFF8F}"/>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357109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8B824C8E-2E19-4043-A417-2DE5AFA0B255}"/>
              </a:ext>
            </a:extLst>
          </p:cNvPr>
          <p:cNvSpPr txBox="1"/>
          <p:nvPr/>
        </p:nvSpPr>
        <p:spPr>
          <a:xfrm>
            <a:off x="770997" y="880138"/>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4" name="Title 1">
            <a:extLst>
              <a:ext uri="{FF2B5EF4-FFF2-40B4-BE49-F238E27FC236}">
                <a16:creationId xmlns:a16="http://schemas.microsoft.com/office/drawing/2014/main" id="{73087476-3AF6-4222-9A2A-7C34017ABBDA}"/>
              </a:ext>
            </a:extLst>
          </p:cNvPr>
          <p:cNvSpPr>
            <a:spLocks noGrp="1"/>
          </p:cNvSpPr>
          <p:nvPr>
            <p:ph type="title"/>
          </p:nvPr>
        </p:nvSpPr>
        <p:spPr>
          <a:xfrm>
            <a:off x="770997" y="1413283"/>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3. Lập thẻ OKR</a:t>
            </a:r>
            <a:endParaRPr lang="en-US" sz="1800" b="1" dirty="0">
              <a:latin typeface="Calibri" panose="020F0502020204030204"/>
              <a:ea typeface="Adobe Gothic Std B" panose="020B0800000000000000" pitchFamily="34" charset="-128"/>
              <a:cs typeface="Arial" panose="020B0604020202020204" pitchFamily="34" charset="0"/>
            </a:endParaRPr>
          </a:p>
        </p:txBody>
      </p:sp>
      <p:graphicFrame>
        <p:nvGraphicFramePr>
          <p:cNvPr id="357" name="Table 356">
            <a:extLst>
              <a:ext uri="{FF2B5EF4-FFF2-40B4-BE49-F238E27FC236}">
                <a16:creationId xmlns:a16="http://schemas.microsoft.com/office/drawing/2014/main" id="{83D90309-FB42-4C5E-96A9-8BB234F95549}"/>
              </a:ext>
            </a:extLst>
          </p:cNvPr>
          <p:cNvGraphicFramePr>
            <a:graphicFrameLocks noGrp="1"/>
          </p:cNvGraphicFramePr>
          <p:nvPr>
            <p:extLst>
              <p:ext uri="{D42A27DB-BD31-4B8C-83A1-F6EECF244321}">
                <p14:modId xmlns:p14="http://schemas.microsoft.com/office/powerpoint/2010/main" val="421171546"/>
              </p:ext>
            </p:extLst>
          </p:nvPr>
        </p:nvGraphicFramePr>
        <p:xfrm>
          <a:off x="770997" y="1854096"/>
          <a:ext cx="10626674" cy="561308"/>
        </p:xfrm>
        <a:graphic>
          <a:graphicData uri="http://schemas.openxmlformats.org/drawingml/2006/table">
            <a:tbl>
              <a:tblPr>
                <a:tableStyleId>{5C22544A-7EE6-4342-B048-85BDC9FD1C3A}</a:tableStyleId>
              </a:tblPr>
              <a:tblGrid>
                <a:gridCol w="10626674">
                  <a:extLst>
                    <a:ext uri="{9D8B030D-6E8A-4147-A177-3AD203B41FA5}">
                      <a16:colId xmlns:a16="http://schemas.microsoft.com/office/drawing/2014/main" val="3274201274"/>
                    </a:ext>
                  </a:extLst>
                </a:gridCol>
              </a:tblGrid>
              <a:tr h="561308">
                <a:tc>
                  <a:txBody>
                    <a:bodyPr/>
                    <a:lstStyle/>
                    <a:p>
                      <a:pPr algn="ctr" fontAlgn="ctr"/>
                      <a:r>
                        <a:rPr lang="en-US" sz="1800" b="1" u="none" strike="noStrike">
                          <a:effectLst/>
                          <a:latin typeface="+mn-lt"/>
                          <a:cs typeface="Arial" panose="020B0604020202020204" pitchFamily="34" charset="0"/>
                        </a:rPr>
                        <a:t>O - Mục tiêu</a:t>
                      </a:r>
                      <a:br>
                        <a:rPr lang="en-US" sz="1800" b="1" u="none" strike="noStrike">
                          <a:effectLst/>
                          <a:latin typeface="+mn-lt"/>
                          <a:cs typeface="Arial" panose="020B0604020202020204" pitchFamily="34" charset="0"/>
                        </a:rPr>
                      </a:br>
                      <a:r>
                        <a:rPr lang="en-US" sz="1800" b="1" u="none" strike="noStrike">
                          <a:effectLst/>
                          <a:latin typeface="+mn-lt"/>
                          <a:cs typeface="Arial" panose="020B0604020202020204" pitchFamily="34" charset="0"/>
                        </a:rPr>
                        <a:t>(Cam kết với hệ thống KH C1 kéo hàng ra 100%/kế hoạch)</a:t>
                      </a:r>
                      <a:endParaRPr lang="en-US" sz="1800" b="1" i="0" u="none" strike="noStrike">
                        <a:solidFill>
                          <a:srgbClr val="000000"/>
                        </a:solidFill>
                        <a:effectLst/>
                        <a:latin typeface="+mn-lt"/>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9919458"/>
                  </a:ext>
                </a:extLst>
              </a:tr>
            </a:tbl>
          </a:graphicData>
        </a:graphic>
      </p:graphicFrame>
      <p:graphicFrame>
        <p:nvGraphicFramePr>
          <p:cNvPr id="358" name="Table 357">
            <a:extLst>
              <a:ext uri="{FF2B5EF4-FFF2-40B4-BE49-F238E27FC236}">
                <a16:creationId xmlns:a16="http://schemas.microsoft.com/office/drawing/2014/main" id="{18DC00A3-1F79-4631-B958-73AA845873BE}"/>
              </a:ext>
            </a:extLst>
          </p:cNvPr>
          <p:cNvGraphicFramePr>
            <a:graphicFrameLocks noGrp="1"/>
          </p:cNvGraphicFramePr>
          <p:nvPr>
            <p:extLst>
              <p:ext uri="{D42A27DB-BD31-4B8C-83A1-F6EECF244321}">
                <p14:modId xmlns:p14="http://schemas.microsoft.com/office/powerpoint/2010/main" val="1824735181"/>
              </p:ext>
            </p:extLst>
          </p:nvPr>
        </p:nvGraphicFramePr>
        <p:xfrm>
          <a:off x="770997" y="2417312"/>
          <a:ext cx="5301671" cy="4059687"/>
        </p:xfrm>
        <a:graphic>
          <a:graphicData uri="http://schemas.openxmlformats.org/drawingml/2006/table">
            <a:tbl>
              <a:tblPr>
                <a:tableStyleId>{5C22544A-7EE6-4342-B048-85BDC9FD1C3A}</a:tableStyleId>
              </a:tblPr>
              <a:tblGrid>
                <a:gridCol w="653471">
                  <a:extLst>
                    <a:ext uri="{9D8B030D-6E8A-4147-A177-3AD203B41FA5}">
                      <a16:colId xmlns:a16="http://schemas.microsoft.com/office/drawing/2014/main" val="3274201274"/>
                    </a:ext>
                  </a:extLst>
                </a:gridCol>
                <a:gridCol w="2811780">
                  <a:extLst>
                    <a:ext uri="{9D8B030D-6E8A-4147-A177-3AD203B41FA5}">
                      <a16:colId xmlns:a16="http://schemas.microsoft.com/office/drawing/2014/main" val="2587525195"/>
                    </a:ext>
                  </a:extLst>
                </a:gridCol>
                <a:gridCol w="1836420">
                  <a:extLst>
                    <a:ext uri="{9D8B030D-6E8A-4147-A177-3AD203B41FA5}">
                      <a16:colId xmlns:a16="http://schemas.microsoft.com/office/drawing/2014/main" val="371685675"/>
                    </a:ext>
                  </a:extLst>
                </a:gridCol>
              </a:tblGrid>
              <a:tr h="329912">
                <a:tc gridSpan="3">
                  <a:txBody>
                    <a:bodyPr/>
                    <a:lstStyle/>
                    <a:p>
                      <a:pPr algn="ctr" fontAlgn="ctr"/>
                      <a:r>
                        <a:rPr lang="en-US" sz="1800" u="none" strike="noStrike">
                          <a:effectLst/>
                          <a:latin typeface="+mn-lt"/>
                          <a:cs typeface="Calibri" panose="020F0502020204030204" pitchFamily="34" charset="0"/>
                        </a:rPr>
                        <a:t>KR - Bán hàng</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8836706"/>
                  </a:ext>
                </a:extLst>
              </a:tr>
              <a:tr h="281846">
                <a:tc>
                  <a:txBody>
                    <a:bodyPr/>
                    <a:lstStyle/>
                    <a:p>
                      <a:pPr algn="l"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en-US" sz="1800" u="none" strike="noStrike">
                          <a:effectLst/>
                          <a:latin typeface="+mn-lt"/>
                          <a:cs typeface="Calibri" panose="020F0502020204030204" pitchFamily="34" charset="0"/>
                        </a:rPr>
                        <a:t>Kết quả then chốt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5777163"/>
                  </a:ext>
                </a:extLst>
              </a:tr>
              <a:tr h="281846">
                <a:tc>
                  <a:txBody>
                    <a:bodyPr/>
                    <a:lstStyle/>
                    <a:p>
                      <a:pPr algn="ctr" fontAlgn="ctr"/>
                      <a:r>
                        <a:rPr lang="en-US" sz="1800" b="1" u="none" strike="noStrike">
                          <a:effectLst/>
                          <a:latin typeface="+mn-lt"/>
                          <a:cs typeface="Calibri" panose="020F0502020204030204" pitchFamily="34" charset="0"/>
                        </a:rPr>
                        <a:t>KR1</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Chỉ tiêu tài chính</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b="1" u="none" strike="noStrike">
                          <a:effectLst/>
                          <a:latin typeface="+mn-lt"/>
                          <a:cs typeface="Calibri" panose="020F0502020204030204" pitchFamily="34" charset="0"/>
                        </a:rPr>
                        <a:t> </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7504611"/>
                  </a:ext>
                </a:extLst>
              </a:tr>
              <a:tr h="57018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Doanh thu</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90 tỷ</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985922"/>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DT C2 Trọng điểm (225 CH)</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64,4 tỷ</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958573"/>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Thu tiền</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99 tỷ</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3022454"/>
                  </a:ext>
                </a:extLst>
              </a:tr>
              <a:tr h="329912">
                <a:tc>
                  <a:txBody>
                    <a:bodyPr/>
                    <a:lstStyle/>
                    <a:p>
                      <a:pPr algn="ctr" fontAlgn="ctr"/>
                      <a:r>
                        <a:rPr lang="en-US" sz="1800" b="1" u="none" strike="noStrike">
                          <a:effectLst/>
                          <a:latin typeface="+mn-lt"/>
                          <a:cs typeface="Calibri" panose="020F0502020204030204" pitchFamily="34" charset="0"/>
                        </a:rPr>
                        <a:t>KR2</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Gia tăng độ phủ</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b="1" u="none" strike="noStrike">
                          <a:effectLst/>
                          <a:latin typeface="+mn-lt"/>
                          <a:cs typeface="Calibri" panose="020F0502020204030204" pitchFamily="34" charset="0"/>
                        </a:rPr>
                        <a:t> </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4887092"/>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Mở mới KH C2,3</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 300 CH</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6240171"/>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Đánh lấn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 170 CH</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8598988"/>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Gia tăng hiện diện SP</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 360 CH</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252528"/>
                  </a:ext>
                </a:extLst>
              </a:tr>
              <a:tr h="616429">
                <a:tc>
                  <a:txBody>
                    <a:bodyPr/>
                    <a:lstStyle/>
                    <a:p>
                      <a:pPr algn="ctr" fontAlgn="ctr"/>
                      <a:r>
                        <a:rPr lang="en-US" sz="1800" b="1" u="none" strike="noStrike">
                          <a:effectLst/>
                          <a:latin typeface="+mn-lt"/>
                          <a:cs typeface="Calibri" panose="020F0502020204030204" pitchFamily="34" charset="0"/>
                        </a:rPr>
                        <a:t>KR3</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Sản phẩm mới, Smart</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latin typeface="+mn-lt"/>
                          <a:cs typeface="Calibri" panose="020F0502020204030204" pitchFamily="34" charset="0"/>
                        </a:rPr>
                        <a:t> 20%/Doanh</a:t>
                      </a:r>
                      <a:r>
                        <a:rPr lang="en-US" sz="1800" u="none" strike="noStrike" baseline="0">
                          <a:effectLst/>
                          <a:latin typeface="+mn-lt"/>
                          <a:cs typeface="Calibri" panose="020F0502020204030204" pitchFamily="34" charset="0"/>
                        </a:rPr>
                        <a:t> thu</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386"/>
                  </a:ext>
                </a:extLst>
              </a:tr>
            </a:tbl>
          </a:graphicData>
        </a:graphic>
      </p:graphicFrame>
      <p:graphicFrame>
        <p:nvGraphicFramePr>
          <p:cNvPr id="359" name="Table 358">
            <a:extLst>
              <a:ext uri="{FF2B5EF4-FFF2-40B4-BE49-F238E27FC236}">
                <a16:creationId xmlns:a16="http://schemas.microsoft.com/office/drawing/2014/main" id="{E0044C8A-054A-42A3-9230-996E0069D28D}"/>
              </a:ext>
            </a:extLst>
          </p:cNvPr>
          <p:cNvGraphicFramePr>
            <a:graphicFrameLocks noGrp="1"/>
          </p:cNvGraphicFramePr>
          <p:nvPr>
            <p:extLst>
              <p:ext uri="{D42A27DB-BD31-4B8C-83A1-F6EECF244321}">
                <p14:modId xmlns:p14="http://schemas.microsoft.com/office/powerpoint/2010/main" val="1991335438"/>
              </p:ext>
            </p:extLst>
          </p:nvPr>
        </p:nvGraphicFramePr>
        <p:xfrm>
          <a:off x="6082193" y="2417313"/>
          <a:ext cx="5325003" cy="4059688"/>
        </p:xfrm>
        <a:graphic>
          <a:graphicData uri="http://schemas.openxmlformats.org/drawingml/2006/table">
            <a:tbl>
              <a:tblPr>
                <a:tableStyleId>{5C22544A-7EE6-4342-B048-85BDC9FD1C3A}</a:tableStyleId>
              </a:tblPr>
              <a:tblGrid>
                <a:gridCol w="654465">
                  <a:extLst>
                    <a:ext uri="{9D8B030D-6E8A-4147-A177-3AD203B41FA5}">
                      <a16:colId xmlns:a16="http://schemas.microsoft.com/office/drawing/2014/main" val="3095932513"/>
                    </a:ext>
                  </a:extLst>
                </a:gridCol>
                <a:gridCol w="2808428">
                  <a:extLst>
                    <a:ext uri="{9D8B030D-6E8A-4147-A177-3AD203B41FA5}">
                      <a16:colId xmlns:a16="http://schemas.microsoft.com/office/drawing/2014/main" val="1804457646"/>
                    </a:ext>
                  </a:extLst>
                </a:gridCol>
                <a:gridCol w="1862110">
                  <a:extLst>
                    <a:ext uri="{9D8B030D-6E8A-4147-A177-3AD203B41FA5}">
                      <a16:colId xmlns:a16="http://schemas.microsoft.com/office/drawing/2014/main" val="146962860"/>
                    </a:ext>
                  </a:extLst>
                </a:gridCol>
              </a:tblGrid>
              <a:tr h="327529">
                <a:tc gridSpan="3">
                  <a:txBody>
                    <a:bodyPr/>
                    <a:lstStyle/>
                    <a:p>
                      <a:pPr algn="ctr" fontAlgn="ctr"/>
                      <a:r>
                        <a:rPr lang="en-US" sz="1800" u="none" strike="noStrike">
                          <a:effectLst/>
                          <a:latin typeface="Calibri" panose="020F0502020204030204" pitchFamily="34" charset="0"/>
                          <a:cs typeface="Calibri" panose="020F0502020204030204" pitchFamily="34" charset="0"/>
                        </a:rPr>
                        <a:t>KR – Dịch vụ/Truyền</a:t>
                      </a:r>
                      <a:r>
                        <a:rPr lang="en-US" sz="1800" u="none" strike="noStrike" baseline="0">
                          <a:effectLst/>
                          <a:latin typeface="Calibri" panose="020F0502020204030204" pitchFamily="34" charset="0"/>
                          <a:cs typeface="Calibri" panose="020F0502020204030204" pitchFamily="34" charset="0"/>
                        </a:rPr>
                        <a:t> thông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8836706"/>
                  </a:ext>
                </a:extLst>
              </a:tr>
              <a:tr h="281475">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en-US" sz="1800" u="none" strike="noStrike">
                          <a:effectLst/>
                          <a:latin typeface="Calibri" panose="020F0502020204030204" pitchFamily="34" charset="0"/>
                          <a:cs typeface="Calibri" panose="020F0502020204030204" pitchFamily="34" charset="0"/>
                        </a:rPr>
                        <a:t>Kết quả then chốt</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5777163"/>
                  </a:ext>
                </a:extLst>
              </a:tr>
              <a:tr h="281475">
                <a:tc>
                  <a:txBody>
                    <a:bodyPr/>
                    <a:lstStyle/>
                    <a:p>
                      <a:pPr algn="ctr" fontAlgn="ctr"/>
                      <a:r>
                        <a:rPr lang="en-US" sz="1800" b="1" u="none" strike="noStrike">
                          <a:effectLst/>
                          <a:latin typeface="Calibri" panose="020F0502020204030204" pitchFamily="34" charset="0"/>
                          <a:cs typeface="Calibri" panose="020F0502020204030204" pitchFamily="34" charset="0"/>
                        </a:rPr>
                        <a:t>KR1</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Calibri" panose="020F0502020204030204" pitchFamily="34" charset="0"/>
                          <a:cs typeface="Calibri" panose="020F0502020204030204" pitchFamily="34" charset="0"/>
                        </a:rPr>
                        <a:t> Dịch vụ</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7504611"/>
                  </a:ext>
                </a:extLst>
              </a:tr>
              <a:tr h="573069">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Tần suất CSKH</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C2 TĐ 1 lần/tuần</a:t>
                      </a:r>
                      <a:br>
                        <a:rPr lang="en-US" sz="1800" u="none" strike="noStrike">
                          <a:effectLst/>
                          <a:latin typeface="Calibri" panose="020F0502020204030204" pitchFamily="34" charset="0"/>
                          <a:cs typeface="Calibri" panose="020F0502020204030204" pitchFamily="34" charset="0"/>
                        </a:rPr>
                      </a:br>
                      <a:r>
                        <a:rPr lang="en-US" sz="1800" u="none" strike="noStrike">
                          <a:effectLst/>
                          <a:latin typeface="Calibri" panose="020F0502020204030204" pitchFamily="34" charset="0"/>
                          <a:cs typeface="Calibri" panose="020F0502020204030204" pitchFamily="34" charset="0"/>
                        </a:rPr>
                        <a:t> C2, 3 1 lần/tháng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985922"/>
                  </a:ext>
                </a:extLst>
              </a:tr>
              <a:tr h="336241">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Giao hàng nhanh</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Trong 2 giờ</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958573"/>
                  </a:ext>
                </a:extLst>
              </a:tr>
              <a:tr h="313316">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Bảo</a:t>
                      </a:r>
                      <a:r>
                        <a:rPr lang="en-US" sz="1800" u="none" strike="noStrike" baseline="0">
                          <a:effectLst/>
                          <a:latin typeface="Calibri" panose="020F0502020204030204" pitchFamily="34" charset="0"/>
                          <a:cs typeface="Calibri" panose="020F0502020204030204" pitchFamily="34" charset="0"/>
                        </a:rPr>
                        <a:t> hành</a:t>
                      </a:r>
                      <a:r>
                        <a:rPr lang="en-US" sz="1800" u="none" strike="noStrike">
                          <a:effectLst/>
                          <a:latin typeface="Calibri" panose="020F0502020204030204" pitchFamily="34" charset="0"/>
                          <a:cs typeface="Calibri" panose="020F0502020204030204" pitchFamily="34" charset="0"/>
                        </a:rPr>
                        <a:t> chủ động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18 ngày/tháng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3022454"/>
                  </a:ext>
                </a:extLst>
              </a:tr>
              <a:tr h="328600">
                <a:tc>
                  <a:txBody>
                    <a:bodyPr/>
                    <a:lstStyle/>
                    <a:p>
                      <a:pPr algn="ctr" fontAlgn="ctr"/>
                      <a:r>
                        <a:rPr lang="en-US" sz="1800" b="1" u="none" strike="noStrike">
                          <a:effectLst/>
                          <a:latin typeface="Calibri" panose="020F0502020204030204" pitchFamily="34" charset="0"/>
                          <a:cs typeface="Calibri" panose="020F0502020204030204" pitchFamily="34" charset="0"/>
                        </a:rPr>
                        <a:t>KR2</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Calibri" panose="020F0502020204030204" pitchFamily="34" charset="0"/>
                          <a:cs typeface="Calibri" panose="020F0502020204030204" pitchFamily="34" charset="0"/>
                        </a:rPr>
                        <a:t> Truyền thông</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4887092"/>
                  </a:ext>
                </a:extLst>
              </a:tr>
              <a:tr h="328600">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Trang bị biển hiệu mới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41 điểm bán</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6240171"/>
                  </a:ext>
                </a:extLst>
              </a:tr>
              <a:tr h="341478">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a:t>
                      </a:r>
                      <a:r>
                        <a:rPr lang="vi-VN" sz="1800" u="none" strike="noStrike">
                          <a:effectLst/>
                          <a:latin typeface="Calibri" panose="020F0502020204030204" pitchFamily="34" charset="0"/>
                          <a:cs typeface="Calibri" panose="020F0502020204030204" pitchFamily="34" charset="0"/>
                        </a:rPr>
                        <a:t>E-Catalogue, Tờ rơi</a:t>
                      </a:r>
                      <a:endParaRPr lang="vi-VN"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1.000</a:t>
                      </a:r>
                      <a:r>
                        <a:rPr lang="en-US" sz="1800" u="none" strike="noStrike" baseline="0">
                          <a:effectLst/>
                          <a:latin typeface="Calibri" panose="020F0502020204030204" pitchFamily="34" charset="0"/>
                          <a:cs typeface="Calibri" panose="020F0502020204030204" pitchFamily="34" charset="0"/>
                        </a:rPr>
                        <a:t> tờ</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8598988"/>
                  </a:ext>
                </a:extLst>
              </a:tr>
              <a:tr h="339637">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Đặt màn hình Display</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10 điểm bán</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252528"/>
                  </a:ext>
                </a:extLst>
              </a:tr>
              <a:tr h="304134">
                <a:tc>
                  <a:txBody>
                    <a:bodyPr/>
                    <a:lstStyle/>
                    <a:p>
                      <a:pPr algn="ctr" fontAlgn="ctr"/>
                      <a:r>
                        <a:rPr lang="en-US" sz="1800" b="1" i="0" u="none" strike="noStrike">
                          <a:solidFill>
                            <a:srgbClr val="000000"/>
                          </a:solidFill>
                          <a:effectLst/>
                          <a:latin typeface="Calibri" panose="020F0502020204030204" pitchFamily="34" charset="0"/>
                          <a:cs typeface="Calibri" panose="020F0502020204030204" pitchFamily="34" charset="0"/>
                        </a:rPr>
                        <a:t>KR3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i="0" u="none" strike="noStrike">
                          <a:solidFill>
                            <a:srgbClr val="000000"/>
                          </a:solidFill>
                          <a:effectLst/>
                          <a:latin typeface="Calibri" panose="020F0502020204030204" pitchFamily="34" charset="0"/>
                          <a:cs typeface="Calibri" panose="020F0502020204030204" pitchFamily="34" charset="0"/>
                        </a:rPr>
                        <a:t> Tuyển</a:t>
                      </a:r>
                      <a:r>
                        <a:rPr lang="en-US" sz="1800" b="1" i="0" u="none" strike="noStrike" baseline="0">
                          <a:solidFill>
                            <a:srgbClr val="000000"/>
                          </a:solidFill>
                          <a:effectLst/>
                          <a:latin typeface="Calibri" panose="020F0502020204030204" pitchFamily="34" charset="0"/>
                          <a:cs typeface="Calibri" panose="020F0502020204030204" pitchFamily="34" charset="0"/>
                        </a:rPr>
                        <a:t> người</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a:solidFill>
                            <a:srgbClr val="000000"/>
                          </a:solidFill>
                          <a:effectLst/>
                          <a:latin typeface="Calibri" panose="020F0502020204030204" pitchFamily="34" charset="0"/>
                          <a:cs typeface="Calibri" panose="020F0502020204030204" pitchFamily="34" charset="0"/>
                        </a:rPr>
                        <a:t> 09 tiếp</a:t>
                      </a:r>
                      <a:r>
                        <a:rPr lang="en-US" sz="1800" b="0" i="0" u="none" strike="noStrike" baseline="0">
                          <a:solidFill>
                            <a:srgbClr val="000000"/>
                          </a:solidFill>
                          <a:effectLst/>
                          <a:latin typeface="Calibri" panose="020F0502020204030204" pitchFamily="34" charset="0"/>
                          <a:cs typeface="Calibri" panose="020F0502020204030204" pitchFamily="34" charset="0"/>
                        </a:rPr>
                        <a:t> thị</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997502"/>
                  </a:ext>
                </a:extLst>
              </a:tr>
              <a:tr h="304134">
                <a:tc>
                  <a:txBody>
                    <a:bodyPr/>
                    <a:lstStyle/>
                    <a:p>
                      <a:pPr algn="ctr" fontAlgn="ct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Đào tạo tiếp</a:t>
                      </a:r>
                      <a:r>
                        <a:rPr lang="en-US" sz="1800" u="none" strike="noStrike" baseline="0">
                          <a:effectLst/>
                          <a:latin typeface="Calibri" panose="020F0502020204030204" pitchFamily="34" charset="0"/>
                          <a:cs typeface="Calibri" panose="020F0502020204030204" pitchFamily="34" charset="0"/>
                        </a:rPr>
                        <a:t> thị</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20 giờ (1h/ngày)</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386"/>
                  </a:ext>
                </a:extLst>
              </a:tr>
            </a:tbl>
          </a:graphicData>
        </a:graphic>
      </p:graphicFrame>
      <p:sp>
        <p:nvSpPr>
          <p:cNvPr id="10" name="TextBox 9">
            <a:extLst>
              <a:ext uri="{FF2B5EF4-FFF2-40B4-BE49-F238E27FC236}">
                <a16:creationId xmlns:a16="http://schemas.microsoft.com/office/drawing/2014/main" id="{2DE6D9C1-F099-49AA-BFE1-455D7AA4BA04}"/>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63452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graphicFrame>
        <p:nvGraphicFramePr>
          <p:cNvPr id="2" name="Table 1">
            <a:extLst>
              <a:ext uri="{FF2B5EF4-FFF2-40B4-BE49-F238E27FC236}">
                <a16:creationId xmlns:a16="http://schemas.microsoft.com/office/drawing/2014/main" id="{001E1924-EC3B-47F0-A41D-F6B2F5669C12}"/>
              </a:ext>
            </a:extLst>
          </p:cNvPr>
          <p:cNvGraphicFramePr>
            <a:graphicFrameLocks noGrp="1"/>
          </p:cNvGraphicFramePr>
          <p:nvPr>
            <p:extLst>
              <p:ext uri="{D42A27DB-BD31-4B8C-83A1-F6EECF244321}">
                <p14:modId xmlns:p14="http://schemas.microsoft.com/office/powerpoint/2010/main" val="3459704145"/>
              </p:ext>
            </p:extLst>
          </p:nvPr>
        </p:nvGraphicFramePr>
        <p:xfrm>
          <a:off x="794327" y="1854095"/>
          <a:ext cx="10612869" cy="3213072"/>
        </p:xfrm>
        <a:graphic>
          <a:graphicData uri="http://schemas.openxmlformats.org/drawingml/2006/table">
            <a:tbl>
              <a:tblPr>
                <a:tableStyleId>{5C22544A-7EE6-4342-B048-85BDC9FD1C3A}</a:tableStyleId>
              </a:tblPr>
              <a:tblGrid>
                <a:gridCol w="461199">
                  <a:extLst>
                    <a:ext uri="{9D8B030D-6E8A-4147-A177-3AD203B41FA5}">
                      <a16:colId xmlns:a16="http://schemas.microsoft.com/office/drawing/2014/main" val="934453620"/>
                    </a:ext>
                  </a:extLst>
                </a:gridCol>
                <a:gridCol w="1618902">
                  <a:extLst>
                    <a:ext uri="{9D8B030D-6E8A-4147-A177-3AD203B41FA5}">
                      <a16:colId xmlns:a16="http://schemas.microsoft.com/office/drawing/2014/main" val="3119988712"/>
                    </a:ext>
                  </a:extLst>
                </a:gridCol>
                <a:gridCol w="3360164">
                  <a:extLst>
                    <a:ext uri="{9D8B030D-6E8A-4147-A177-3AD203B41FA5}">
                      <a16:colId xmlns:a16="http://schemas.microsoft.com/office/drawing/2014/main" val="2863927137"/>
                    </a:ext>
                  </a:extLst>
                </a:gridCol>
                <a:gridCol w="997696">
                  <a:extLst>
                    <a:ext uri="{9D8B030D-6E8A-4147-A177-3AD203B41FA5}">
                      <a16:colId xmlns:a16="http://schemas.microsoft.com/office/drawing/2014/main" val="792039240"/>
                    </a:ext>
                  </a:extLst>
                </a:gridCol>
                <a:gridCol w="837687">
                  <a:extLst>
                    <a:ext uri="{9D8B030D-6E8A-4147-A177-3AD203B41FA5}">
                      <a16:colId xmlns:a16="http://schemas.microsoft.com/office/drawing/2014/main" val="3424134597"/>
                    </a:ext>
                  </a:extLst>
                </a:gridCol>
                <a:gridCol w="847099">
                  <a:extLst>
                    <a:ext uri="{9D8B030D-6E8A-4147-A177-3AD203B41FA5}">
                      <a16:colId xmlns:a16="http://schemas.microsoft.com/office/drawing/2014/main" val="519010884"/>
                    </a:ext>
                  </a:extLst>
                </a:gridCol>
                <a:gridCol w="1185941">
                  <a:extLst>
                    <a:ext uri="{9D8B030D-6E8A-4147-A177-3AD203B41FA5}">
                      <a16:colId xmlns:a16="http://schemas.microsoft.com/office/drawing/2014/main" val="825238132"/>
                    </a:ext>
                  </a:extLst>
                </a:gridCol>
                <a:gridCol w="1304181">
                  <a:extLst>
                    <a:ext uri="{9D8B030D-6E8A-4147-A177-3AD203B41FA5}">
                      <a16:colId xmlns:a16="http://schemas.microsoft.com/office/drawing/2014/main" val="2108571635"/>
                    </a:ext>
                  </a:extLst>
                </a:gridCol>
              </a:tblGrid>
              <a:tr h="380066">
                <a:tc rowSpan="2">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TT</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Mục tiêu</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Nội dung chi tiết</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Phân bổ chỉ tiêu</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rowSpan="2">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Thời gian hoàn thành</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Phân công</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8185116"/>
                  </a:ext>
                </a:extLst>
              </a:tr>
              <a:tr h="756290">
                <a:tc vMerge="1">
                  <a:txBody>
                    <a:bodyPr/>
                    <a:lstStyle/>
                    <a:p>
                      <a:endParaRPr lang="en-US"/>
                    </a:p>
                  </a:txBody>
                  <a:tcPr/>
                </a:tc>
                <a:tc vMerge="1">
                  <a:txBody>
                    <a:bodyPr/>
                    <a:lstStyle/>
                    <a:p>
                      <a:endParaRPr lang="en-US"/>
                    </a:p>
                  </a:txBody>
                  <a:tcPr/>
                </a:tc>
                <a:tc>
                  <a:txBody>
                    <a:bodyPr/>
                    <a:lstStyle/>
                    <a:p>
                      <a:pPr algn="ctr"/>
                      <a:r>
                        <a:rPr lang="en-US" sz="1800" u="none" strike="noStrike">
                          <a:effectLst/>
                          <a:latin typeface="Calibri" panose="020F0502020204030204" pitchFamily="34" charset="0"/>
                          <a:cs typeface="Calibri" panose="020F0502020204030204" pitchFamily="34" charset="0"/>
                        </a:rPr>
                        <a:t>Quý 3/2020</a:t>
                      </a:r>
                      <a:endParaRPr lang="en-US"/>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0000"/>
                        </a:lnSpc>
                      </a:pPr>
                      <a:r>
                        <a:rPr lang="en-US" sz="1800" u="none" strike="noStrike">
                          <a:effectLst/>
                          <a:latin typeface="Calibri" panose="020F0502020204030204" pitchFamily="34" charset="0"/>
                          <a:cs typeface="Calibri" panose="020F0502020204030204" pitchFamily="34" charset="0"/>
                        </a:rPr>
                        <a:t>Tổ 1</a:t>
                      </a:r>
                      <a:br>
                        <a:rPr lang="en-US" sz="1800" u="none" strike="noStrike">
                          <a:effectLst/>
                          <a:latin typeface="Calibri" panose="020F0502020204030204" pitchFamily="34" charset="0"/>
                          <a:cs typeface="Calibri" panose="020F0502020204030204" pitchFamily="34" charset="0"/>
                        </a:rPr>
                      </a:br>
                      <a:r>
                        <a:rPr lang="en-US" sz="1800" u="none" strike="noStrike">
                          <a:effectLst/>
                          <a:latin typeface="Calibri" panose="020F0502020204030204" pitchFamily="34" charset="0"/>
                          <a:cs typeface="Calibri" panose="020F0502020204030204" pitchFamily="34" charset="0"/>
                        </a:rPr>
                        <a:t>A.Thanh</a:t>
                      </a:r>
                      <a:endParaRPr lang="en-US"/>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Tổ 2</a:t>
                      </a:r>
                      <a:br>
                        <a:rPr lang="en-US" sz="1800" u="none" strike="noStrike">
                          <a:effectLst/>
                          <a:latin typeface="Calibri" panose="020F0502020204030204" pitchFamily="34" charset="0"/>
                          <a:cs typeface="Calibri" panose="020F0502020204030204" pitchFamily="34" charset="0"/>
                        </a:rPr>
                      </a:br>
                      <a:r>
                        <a:rPr lang="en-US" sz="1800" u="none" strike="noStrike">
                          <a:effectLst/>
                          <a:latin typeface="Calibri" panose="020F0502020204030204" pitchFamily="34" charset="0"/>
                          <a:cs typeface="Calibri" panose="020F0502020204030204" pitchFamily="34" charset="0"/>
                        </a:rPr>
                        <a:t>A.Hải</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Tổ 3</a:t>
                      </a:r>
                      <a:br>
                        <a:rPr lang="en-US" sz="1800" u="none" strike="noStrike">
                          <a:effectLst/>
                          <a:latin typeface="Calibri" panose="020F0502020204030204" pitchFamily="34" charset="0"/>
                          <a:cs typeface="Calibri" panose="020F0502020204030204" pitchFamily="34" charset="0"/>
                        </a:rPr>
                      </a:br>
                      <a:r>
                        <a:rPr lang="en-US" sz="1800" u="none" strike="noStrike">
                          <a:effectLst/>
                          <a:latin typeface="Calibri" panose="020F0502020204030204" pitchFamily="34" charset="0"/>
                          <a:cs typeface="Calibri" panose="020F0502020204030204" pitchFamily="34" charset="0"/>
                        </a:rPr>
                        <a:t>A.Tuấn</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vMerge="1">
                  <a:txBody>
                    <a:bodyPr/>
                    <a:lstStyle/>
                    <a:p>
                      <a:pPr algn="ctr" fontAlgn="ct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tc>
                <a:extLst>
                  <a:ext uri="{0D108BD9-81ED-4DB2-BD59-A6C34878D82A}">
                    <a16:rowId xmlns:a16="http://schemas.microsoft.com/office/drawing/2014/main" val="1447671412"/>
                  </a:ext>
                </a:extLst>
              </a:tr>
              <a:tr h="736505">
                <a:tc>
                  <a:txBody>
                    <a:bodyPr/>
                    <a:lstStyle/>
                    <a:p>
                      <a:pPr algn="ctr" fontAlgn="ctr">
                        <a:lnSpc>
                          <a:spcPct val="110000"/>
                        </a:lnSpc>
                      </a:pPr>
                      <a:r>
                        <a:rPr lang="en-US" sz="1800" b="0" i="0" u="none" strike="noStrike">
                          <a:solidFill>
                            <a:srgbClr val="000000"/>
                          </a:solidFill>
                          <a:effectLst/>
                          <a:latin typeface="Calibri" panose="020F0502020204030204" pitchFamily="34" charset="0"/>
                          <a:cs typeface="Calibri" panose="020F0502020204030204" pitchFamily="34" charset="0"/>
                        </a:rPr>
                        <a:t>1</a:t>
                      </a: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10000"/>
                        </a:lnSpc>
                      </a:pPr>
                      <a:r>
                        <a:rPr lang="en-US" sz="1800" u="none" strike="noStrike">
                          <a:effectLst/>
                          <a:latin typeface="Calibri" panose="020F0502020204030204" pitchFamily="34" charset="0"/>
                          <a:cs typeface="Calibri" panose="020F0502020204030204" pitchFamily="34" charset="0"/>
                        </a:rPr>
                        <a:t> Nhóm  SP mới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10000"/>
                        </a:lnSpc>
                      </a:pPr>
                      <a:r>
                        <a:rPr lang="en-US" sz="1800" b="1" u="none" strike="noStrike">
                          <a:effectLst/>
                          <a:latin typeface="Calibri" panose="020F0502020204030204" pitchFamily="34" charset="0"/>
                          <a:cs typeface="Calibri" panose="020F0502020204030204" pitchFamily="34" charset="0"/>
                        </a:rPr>
                        <a:t> 390 cửa hàng </a:t>
                      </a:r>
                    </a:p>
                    <a:p>
                      <a:pPr algn="l" fontAlgn="ctr">
                        <a:lnSpc>
                          <a:spcPct val="110000"/>
                        </a:lnSpc>
                      </a:pPr>
                      <a:r>
                        <a:rPr lang="en-US" sz="1800" u="none" strike="noStrike">
                          <a:effectLst/>
                          <a:latin typeface="Calibri" panose="020F0502020204030204" pitchFamily="34" charset="0"/>
                          <a:cs typeface="Calibri" panose="020F0502020204030204" pitchFamily="34" charset="0"/>
                        </a:rPr>
                        <a:t> (Led Tube 20w; Nhóm 8 SP mới)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90</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120</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180</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Quý 3</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Tiếp thị 3 tổ</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9128065"/>
                  </a:ext>
                </a:extLst>
              </a:tr>
              <a:tr h="1340211">
                <a:tc>
                  <a:txBody>
                    <a:bodyPr/>
                    <a:lstStyle/>
                    <a:p>
                      <a:pPr algn="ctr" fontAlgn="ctr">
                        <a:lnSpc>
                          <a:spcPct val="110000"/>
                        </a:lnSpc>
                      </a:pPr>
                      <a:r>
                        <a:rPr lang="en-US" sz="1800" b="0" i="0" u="none" strike="noStrike">
                          <a:solidFill>
                            <a:srgbClr val="000000"/>
                          </a:solidFill>
                          <a:effectLst/>
                          <a:latin typeface="Calibri" panose="020F0502020204030204" pitchFamily="34" charset="0"/>
                          <a:cs typeface="Calibri" panose="020F0502020204030204" pitchFamily="34" charset="0"/>
                        </a:rPr>
                        <a:t>2</a:t>
                      </a: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10000"/>
                        </a:lnSpc>
                      </a:pPr>
                      <a:r>
                        <a:rPr lang="en-US" sz="1800" u="none" strike="noStrike">
                          <a:effectLst/>
                          <a:latin typeface="Calibri" panose="020F0502020204030204" pitchFamily="34" charset="0"/>
                          <a:cs typeface="Calibri" panose="020F0502020204030204" pitchFamily="34" charset="0"/>
                        </a:rPr>
                        <a:t> Nhóm SP Smart</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10000"/>
                        </a:lnSpc>
                      </a:pPr>
                      <a:r>
                        <a:rPr lang="en-US" sz="1800" b="1" u="none" strike="noStrike">
                          <a:effectLst/>
                          <a:latin typeface="Calibri" panose="020F0502020204030204" pitchFamily="34" charset="0"/>
                          <a:cs typeface="Calibri" panose="020F0502020204030204" pitchFamily="34" charset="0"/>
                        </a:rPr>
                        <a:t> </a:t>
                      </a:r>
                      <a:r>
                        <a:rPr lang="vi-VN" sz="1800" b="1" u="none" strike="noStrike">
                          <a:effectLst/>
                          <a:latin typeface="Calibri" panose="020F0502020204030204" pitchFamily="34" charset="0"/>
                          <a:cs typeface="Calibri" panose="020F0502020204030204" pitchFamily="34" charset="0"/>
                        </a:rPr>
                        <a:t>195 </a:t>
                      </a:r>
                      <a:r>
                        <a:rPr lang="en-US" sz="1800" b="1" u="none" strike="noStrike">
                          <a:effectLst/>
                          <a:latin typeface="Calibri" panose="020F0502020204030204" pitchFamily="34" charset="0"/>
                          <a:cs typeface="Calibri" panose="020F0502020204030204" pitchFamily="34" charset="0"/>
                        </a:rPr>
                        <a:t>cửa hàng</a:t>
                      </a:r>
                      <a:r>
                        <a:rPr lang="vi-VN" sz="1800" b="1" u="none" strike="noStrike">
                          <a:effectLst/>
                          <a:latin typeface="Calibri" panose="020F0502020204030204" pitchFamily="34" charset="0"/>
                          <a:cs typeface="Calibri" panose="020F0502020204030204" pitchFamily="34" charset="0"/>
                        </a:rPr>
                        <a:t> </a:t>
                      </a:r>
                      <a:endParaRPr lang="en-US" sz="1800" b="1" u="none" strike="noStrike">
                        <a:effectLst/>
                        <a:latin typeface="Calibri" panose="020F0502020204030204" pitchFamily="34" charset="0"/>
                        <a:cs typeface="Calibri" panose="020F0502020204030204" pitchFamily="34" charset="0"/>
                      </a:endParaRPr>
                    </a:p>
                    <a:p>
                      <a:pPr algn="l" fontAlgn="ctr">
                        <a:lnSpc>
                          <a:spcPct val="110000"/>
                        </a:lnSpc>
                      </a:pPr>
                      <a:r>
                        <a:rPr lang="vi-VN" sz="1800" u="none" strike="noStrike">
                          <a:effectLst/>
                          <a:latin typeface="Calibri" panose="020F0502020204030204" pitchFamily="34" charset="0"/>
                          <a:cs typeface="Calibri" panose="020F0502020204030204" pitchFamily="34" charset="0"/>
                        </a:rPr>
                        <a:t>(Bulb rada; Down cảm biến</a:t>
                      </a:r>
                      <a:r>
                        <a:rPr lang="en-US" sz="1800" u="none" strike="noStrike">
                          <a:effectLst/>
                          <a:latin typeface="Calibri" panose="020F0502020204030204" pitchFamily="34" charset="0"/>
                          <a:cs typeface="Calibri" panose="020F0502020204030204" pitchFamily="34" charset="0"/>
                        </a:rPr>
                        <a:t>;</a:t>
                      </a:r>
                      <a:r>
                        <a:rPr lang="vi-VN" sz="1800" u="none" strike="noStrike">
                          <a:effectLst/>
                          <a:latin typeface="Calibri" panose="020F0502020204030204" pitchFamily="34" charset="0"/>
                          <a:cs typeface="Calibri" panose="020F0502020204030204" pitchFamily="34" charset="0"/>
                        </a:rPr>
                        <a:t> Ốp</a:t>
                      </a:r>
                      <a:r>
                        <a:rPr lang="en-US" sz="1800" u="none" strike="noStrike">
                          <a:effectLst/>
                          <a:latin typeface="Calibri" panose="020F0502020204030204" pitchFamily="34" charset="0"/>
                          <a:cs typeface="Calibri" panose="020F0502020204030204" pitchFamily="34" charset="0"/>
                        </a:rPr>
                        <a:t> </a:t>
                      </a:r>
                      <a:r>
                        <a:rPr lang="vi-VN" sz="1800" u="none" strike="noStrike">
                          <a:effectLst/>
                          <a:latin typeface="Calibri" panose="020F0502020204030204" pitchFamily="34" charset="0"/>
                          <a:cs typeface="Calibri" panose="020F0502020204030204" pitchFamily="34" charset="0"/>
                        </a:rPr>
                        <a:t>trần cảm biến; Đèn năng lượng MT; Đui cảm biến; Cảm biến rời)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45</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60</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90</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Quý 3</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ct val="110000"/>
                        </a:lnSpc>
                      </a:pPr>
                      <a:r>
                        <a:rPr lang="en-US" sz="1800" u="none" strike="noStrike">
                          <a:effectLst/>
                          <a:latin typeface="Calibri" panose="020F0502020204030204" pitchFamily="34" charset="0"/>
                          <a:cs typeface="Calibri" panose="020F0502020204030204" pitchFamily="34" charset="0"/>
                        </a:rPr>
                        <a:t>Tiếp thị 3 tổ</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2802" marR="2802" marT="28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6823741"/>
                  </a:ext>
                </a:extLst>
              </a:tr>
            </a:tbl>
          </a:graphicData>
        </a:graphic>
      </p:graphicFrame>
      <p:sp>
        <p:nvSpPr>
          <p:cNvPr id="8" name="TextBox 7">
            <a:extLst>
              <a:ext uri="{FF2B5EF4-FFF2-40B4-BE49-F238E27FC236}">
                <a16:creationId xmlns:a16="http://schemas.microsoft.com/office/drawing/2014/main" id="{FBC7A53B-FD42-48C5-A872-F96BA9E2971D}"/>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12" name="TextBox 11">
            <a:extLst>
              <a:ext uri="{FF2B5EF4-FFF2-40B4-BE49-F238E27FC236}">
                <a16:creationId xmlns:a16="http://schemas.microsoft.com/office/drawing/2014/main" id="{0B318E56-1D25-439E-9DEF-78BFD073BC34}"/>
              </a:ext>
            </a:extLst>
          </p:cNvPr>
          <p:cNvSpPr txBox="1"/>
          <p:nvPr/>
        </p:nvSpPr>
        <p:spPr>
          <a:xfrm>
            <a:off x="770997" y="880138"/>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5" name="Title 1">
            <a:extLst>
              <a:ext uri="{FF2B5EF4-FFF2-40B4-BE49-F238E27FC236}">
                <a16:creationId xmlns:a16="http://schemas.microsoft.com/office/drawing/2014/main" id="{C6B69AEA-29B0-447D-8B53-EBAFC1F79861}"/>
              </a:ext>
            </a:extLst>
          </p:cNvPr>
          <p:cNvSpPr txBox="1">
            <a:spLocks/>
          </p:cNvSpPr>
          <p:nvPr/>
        </p:nvSpPr>
        <p:spPr>
          <a:xfrm>
            <a:off x="770997" y="1413283"/>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4. Xây dựng Kế hoạch hành động cho đội (ví dụ minh họa)</a:t>
            </a:r>
            <a:endParaRPr lang="en-US" sz="1800" b="1" dirty="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277071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8639349"/>
              </p:ext>
            </p:extLst>
          </p:nvPr>
        </p:nvGraphicFramePr>
        <p:xfrm>
          <a:off x="803685" y="2064265"/>
          <a:ext cx="10603510" cy="2965507"/>
        </p:xfrm>
        <a:graphic>
          <a:graphicData uri="http://schemas.openxmlformats.org/drawingml/2006/table">
            <a:tbl>
              <a:tblPr>
                <a:tableStyleId>{5C22544A-7EE6-4342-B048-85BDC9FD1C3A}</a:tableStyleId>
              </a:tblPr>
              <a:tblGrid>
                <a:gridCol w="436614">
                  <a:extLst>
                    <a:ext uri="{9D8B030D-6E8A-4147-A177-3AD203B41FA5}">
                      <a16:colId xmlns:a16="http://schemas.microsoft.com/office/drawing/2014/main" val="1172802017"/>
                    </a:ext>
                  </a:extLst>
                </a:gridCol>
                <a:gridCol w="997977">
                  <a:extLst>
                    <a:ext uri="{9D8B030D-6E8A-4147-A177-3AD203B41FA5}">
                      <a16:colId xmlns:a16="http://schemas.microsoft.com/office/drawing/2014/main" val="531027560"/>
                    </a:ext>
                  </a:extLst>
                </a:gridCol>
                <a:gridCol w="748483">
                  <a:extLst>
                    <a:ext uri="{9D8B030D-6E8A-4147-A177-3AD203B41FA5}">
                      <a16:colId xmlns:a16="http://schemas.microsoft.com/office/drawing/2014/main" val="2908217693"/>
                    </a:ext>
                  </a:extLst>
                </a:gridCol>
                <a:gridCol w="693906">
                  <a:extLst>
                    <a:ext uri="{9D8B030D-6E8A-4147-A177-3AD203B41FA5}">
                      <a16:colId xmlns:a16="http://schemas.microsoft.com/office/drawing/2014/main" val="3607153725"/>
                    </a:ext>
                  </a:extLst>
                </a:gridCol>
                <a:gridCol w="699668">
                  <a:extLst>
                    <a:ext uri="{9D8B030D-6E8A-4147-A177-3AD203B41FA5}">
                      <a16:colId xmlns:a16="http://schemas.microsoft.com/office/drawing/2014/main" val="3404935566"/>
                    </a:ext>
                  </a:extLst>
                </a:gridCol>
                <a:gridCol w="828486">
                  <a:extLst>
                    <a:ext uri="{9D8B030D-6E8A-4147-A177-3AD203B41FA5}">
                      <a16:colId xmlns:a16="http://schemas.microsoft.com/office/drawing/2014/main" val="171039206"/>
                    </a:ext>
                  </a:extLst>
                </a:gridCol>
                <a:gridCol w="779670">
                  <a:extLst>
                    <a:ext uri="{9D8B030D-6E8A-4147-A177-3AD203B41FA5}">
                      <a16:colId xmlns:a16="http://schemas.microsoft.com/office/drawing/2014/main" val="171315351"/>
                    </a:ext>
                  </a:extLst>
                </a:gridCol>
                <a:gridCol w="865433">
                  <a:extLst>
                    <a:ext uri="{9D8B030D-6E8A-4147-A177-3AD203B41FA5}">
                      <a16:colId xmlns:a16="http://schemas.microsoft.com/office/drawing/2014/main" val="312324873"/>
                    </a:ext>
                  </a:extLst>
                </a:gridCol>
                <a:gridCol w="748483">
                  <a:extLst>
                    <a:ext uri="{9D8B030D-6E8A-4147-A177-3AD203B41FA5}">
                      <a16:colId xmlns:a16="http://schemas.microsoft.com/office/drawing/2014/main" val="383668658"/>
                    </a:ext>
                  </a:extLst>
                </a:gridCol>
                <a:gridCol w="732889">
                  <a:extLst>
                    <a:ext uri="{9D8B030D-6E8A-4147-A177-3AD203B41FA5}">
                      <a16:colId xmlns:a16="http://schemas.microsoft.com/office/drawing/2014/main" val="1897731441"/>
                    </a:ext>
                  </a:extLst>
                </a:gridCol>
                <a:gridCol w="818654">
                  <a:extLst>
                    <a:ext uri="{9D8B030D-6E8A-4147-A177-3AD203B41FA5}">
                      <a16:colId xmlns:a16="http://schemas.microsoft.com/office/drawing/2014/main" val="336011584"/>
                    </a:ext>
                  </a:extLst>
                </a:gridCol>
                <a:gridCol w="756280">
                  <a:extLst>
                    <a:ext uri="{9D8B030D-6E8A-4147-A177-3AD203B41FA5}">
                      <a16:colId xmlns:a16="http://schemas.microsoft.com/office/drawing/2014/main" val="2260212306"/>
                    </a:ext>
                  </a:extLst>
                </a:gridCol>
                <a:gridCol w="771873">
                  <a:extLst>
                    <a:ext uri="{9D8B030D-6E8A-4147-A177-3AD203B41FA5}">
                      <a16:colId xmlns:a16="http://schemas.microsoft.com/office/drawing/2014/main" val="3592267095"/>
                    </a:ext>
                  </a:extLst>
                </a:gridCol>
                <a:gridCol w="725094">
                  <a:extLst>
                    <a:ext uri="{9D8B030D-6E8A-4147-A177-3AD203B41FA5}">
                      <a16:colId xmlns:a16="http://schemas.microsoft.com/office/drawing/2014/main" val="3673652664"/>
                    </a:ext>
                  </a:extLst>
                </a:gridCol>
              </a:tblGrid>
              <a:tr h="428768">
                <a:tc rowSpan="2">
                  <a:txBody>
                    <a:bodyPr/>
                    <a:lstStyle/>
                    <a:p>
                      <a:pPr algn="ctr" fontAlgn="ctr"/>
                      <a:r>
                        <a:rPr lang="en-US" sz="1800" u="none" strike="noStrike">
                          <a:effectLst/>
                        </a:rPr>
                        <a:t>TT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en-US" sz="1800" u="none" strike="noStrike">
                          <a:effectLst/>
                        </a:rPr>
                        <a:t>Vùng/</a:t>
                      </a:r>
                      <a:br>
                        <a:rPr lang="en-US" sz="1800" u="none" strike="noStrike">
                          <a:effectLst/>
                        </a:rPr>
                      </a:br>
                      <a:r>
                        <a:rPr lang="en-US" sz="1800" u="none" strike="noStrike">
                          <a:effectLst/>
                        </a:rPr>
                        <a:t>Tỉnh, TP</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1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u="none" strike="noStrike">
                          <a:effectLst/>
                        </a:rPr>
                        <a:t>Dự kiến tiêu thụ Quý 3/2020 (</a:t>
                      </a:r>
                      <a:r>
                        <a:rPr lang="en-US"/>
                        <a:t>Đơn vị: tỷ đồng)</a:t>
                      </a:r>
                      <a:endParaRPr lang="en-US">
                        <a:solidFill>
                          <a:srgbClr val="000000"/>
                        </a:solidFill>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0103811"/>
                  </a:ext>
                </a:extLst>
              </a:tr>
              <a:tr h="821667">
                <a:tc vMerge="1">
                  <a:txBody>
                    <a:bodyPr/>
                    <a:lstStyle/>
                    <a:p>
                      <a:endParaRPr lang="en-US"/>
                    </a:p>
                  </a:txBody>
                  <a:tcPr/>
                </a:tc>
                <a:tc vMerge="1">
                  <a:txBody>
                    <a:bodyPr/>
                    <a:lstStyle/>
                    <a:p>
                      <a:endParaRPr lang="en-US"/>
                    </a:p>
                  </a:txBody>
                  <a:tcPr/>
                </a:tc>
                <a:tc>
                  <a:txBody>
                    <a:bodyPr/>
                    <a:lstStyle/>
                    <a:p>
                      <a:pPr algn="ctr" fontAlgn="ctr"/>
                      <a:r>
                        <a:rPr lang="en-US" sz="1800" u="none" strike="noStrike">
                          <a:effectLst/>
                        </a:rPr>
                        <a:t>Down</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Bulb</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Bóng Tube</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Bộ Tube</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Bộ M26 + M36</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Ốp trần</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Tỷ lệ/ ∑DT</a:t>
                      </a:r>
                      <a:endParaRPr lang="en-US" sz="1800" b="0" i="0" u="none" strike="noStrike">
                        <a:solidFill>
                          <a:srgbClr val="000000"/>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17577"/>
                  </a:ext>
                </a:extLst>
              </a:tr>
              <a:tr h="428768">
                <a:tc>
                  <a:txBody>
                    <a:bodyPr/>
                    <a:lstStyle/>
                    <a:p>
                      <a:pPr algn="ctr" fontAlgn="b"/>
                      <a:r>
                        <a:rPr lang="en-US" sz="1800" b="1" u="none" strike="noStrike">
                          <a:effectLst/>
                        </a:rPr>
                        <a:t> </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 Hà Nội</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21</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23%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20</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22%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13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14%</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7%</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9%</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a:effectLst/>
                        </a:rPr>
                        <a:t>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9383508"/>
                  </a:ext>
                </a:extLst>
              </a:tr>
              <a:tr h="428768">
                <a:tc>
                  <a:txBody>
                    <a:bodyPr/>
                    <a:lstStyle/>
                    <a:p>
                      <a:pPr marL="0" algn="ctr" defTabSz="914400" rtl="0" eaLnBrk="1" fontAlgn="b" latinLnBrk="0" hangingPunct="1"/>
                      <a:r>
                        <a:rPr lang="en-US" sz="1800" b="0" i="0" u="none" strike="noStrike" kern="1200">
                          <a:solidFill>
                            <a:schemeClr val="dk1"/>
                          </a:solidFill>
                          <a:effectLst/>
                          <a:latin typeface="+mn-lt"/>
                          <a:ea typeface="+mn-ea"/>
                          <a:cs typeface="+mn-cs"/>
                        </a:rPr>
                        <a:t>1</a:t>
                      </a: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Tổ 1</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1.9</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3.1</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2.0</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0.8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0.8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6479659"/>
                  </a:ext>
                </a:extLst>
              </a:tr>
              <a:tr h="428768">
                <a:tc>
                  <a:txBody>
                    <a:bodyPr/>
                    <a:lstStyle/>
                    <a:p>
                      <a:pPr marL="0" algn="ctr" defTabSz="914400" rtl="0" eaLnBrk="1" fontAlgn="b" latinLnBrk="0" hangingPunct="1"/>
                      <a:r>
                        <a:rPr lang="en-US" sz="1800" b="0" i="0" u="none" strike="noStrike" kern="1200">
                          <a:solidFill>
                            <a:schemeClr val="dk1"/>
                          </a:solidFill>
                          <a:effectLst/>
                          <a:latin typeface="+mn-lt"/>
                          <a:ea typeface="+mn-ea"/>
                          <a:cs typeface="+mn-cs"/>
                        </a:rPr>
                        <a:t>2</a:t>
                      </a: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Tổ 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11</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6.5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3.8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4.2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5%</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12869234"/>
                  </a:ext>
                </a:extLst>
              </a:tr>
              <a:tr h="428768">
                <a:tc>
                  <a:txBody>
                    <a:bodyPr/>
                    <a:lstStyle/>
                    <a:p>
                      <a:pPr marL="0" algn="ctr" defTabSz="914400" rtl="0" eaLnBrk="1" fontAlgn="b" latinLnBrk="0" hangingPunct="1"/>
                      <a:r>
                        <a:rPr lang="en-US" sz="1800" b="0" i="0" u="none" strike="noStrike" kern="1200">
                          <a:solidFill>
                            <a:schemeClr val="dk1"/>
                          </a:solidFill>
                          <a:effectLst/>
                          <a:latin typeface="+mn-lt"/>
                          <a:ea typeface="+mn-ea"/>
                          <a:cs typeface="+mn-cs"/>
                        </a:rPr>
                        <a:t>3</a:t>
                      </a: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Tổ 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6.2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22%</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5.6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20%</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4.3</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16%</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7%</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2.4</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9%</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1.8</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7%</a:t>
                      </a:r>
                      <a:endParaRPr lang="en-US" sz="1800" b="1" i="0" u="none" strike="noStrike">
                        <a:solidFill>
                          <a:srgbClr val="0000FF"/>
                        </a:solidFill>
                        <a:effectLst/>
                        <a:latin typeface="Times New Roman" panose="02020603050405020304" pitchFamily="18" charset="0"/>
                      </a:endParaRPr>
                    </a:p>
                  </a:txBody>
                  <a:tcPr marL="4254" marR="4254" marT="4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3867491"/>
                  </a:ext>
                </a:extLst>
              </a:tr>
            </a:tbl>
          </a:graphicData>
        </a:graphic>
      </p:graphicFrame>
      <p:sp>
        <p:nvSpPr>
          <p:cNvPr id="10" name="TextBox 9">
            <a:extLst>
              <a:ext uri="{FF2B5EF4-FFF2-40B4-BE49-F238E27FC236}">
                <a16:creationId xmlns:a16="http://schemas.microsoft.com/office/drawing/2014/main" id="{DB304DDF-8702-4A32-B984-C99E24CC3D00}"/>
              </a:ext>
            </a:extLst>
          </p:cNvPr>
          <p:cNvSpPr txBox="1"/>
          <p:nvPr/>
        </p:nvSpPr>
        <p:spPr>
          <a:xfrm>
            <a:off x="770997" y="1012135"/>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1" name="Title 1">
            <a:extLst>
              <a:ext uri="{FF2B5EF4-FFF2-40B4-BE49-F238E27FC236}">
                <a16:creationId xmlns:a16="http://schemas.microsoft.com/office/drawing/2014/main" id="{33019869-AA32-47B4-89F5-6089192AF5C3}"/>
              </a:ext>
            </a:extLst>
          </p:cNvPr>
          <p:cNvSpPr txBox="1">
            <a:spLocks/>
          </p:cNvSpPr>
          <p:nvPr/>
        </p:nvSpPr>
        <p:spPr>
          <a:xfrm>
            <a:off x="770997" y="1545280"/>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Phân bổ chi tiết từng dòng sản phẩm cho từng tổ, từng người (ví dụ minh họa)</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7" name="TextBox 6">
            <a:extLst>
              <a:ext uri="{FF2B5EF4-FFF2-40B4-BE49-F238E27FC236}">
                <a16:creationId xmlns:a16="http://schemas.microsoft.com/office/drawing/2014/main" id="{E106485C-9460-43DE-A16B-AE8C00CDB6BC}"/>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067107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8" name="Content Placeholder 2">
            <a:extLst>
              <a:ext uri="{FF2B5EF4-FFF2-40B4-BE49-F238E27FC236}">
                <a16:creationId xmlns:a16="http://schemas.microsoft.com/office/drawing/2014/main" id="{E66B33FF-D237-43D4-BC84-8053C0E5E2B2}"/>
              </a:ext>
            </a:extLst>
          </p:cNvPr>
          <p:cNvSpPr>
            <a:spLocks noGrp="1"/>
          </p:cNvSpPr>
          <p:nvPr>
            <p:ph sz="quarter" idx="1"/>
          </p:nvPr>
        </p:nvSpPr>
        <p:spPr>
          <a:xfrm>
            <a:off x="1494753" y="1955068"/>
            <a:ext cx="8248339" cy="3416320"/>
          </a:xfrm>
          <a:noFill/>
        </p:spPr>
        <p:txBody>
          <a:bodyPr vert="horz" wrap="square" lIns="91440" tIns="45720" rIns="91440" bIns="45720" rtlCol="0">
            <a:spAutoFit/>
          </a:bodyPr>
          <a:lstStyle/>
          <a:p>
            <a:pPr algn="just">
              <a:lnSpc>
                <a:spcPct val="100000"/>
              </a:lnSpc>
              <a:spcBef>
                <a:spcPts val="0"/>
              </a:spcBef>
              <a:buFont typeface="Wingdings" panose="05000000000000000000" pitchFamily="2" charset="2"/>
              <a:buChar char="Ø"/>
            </a:pPr>
            <a:r>
              <a:rPr lang="en-US" sz="1800">
                <a:solidFill>
                  <a:prstClr val="black"/>
                </a:solidFill>
                <a:latin typeface="Calibri" panose="020F0502020204030204"/>
                <a:ea typeface="Adobe Gothic Std B" panose="020B0800000000000000" pitchFamily="34" charset="-128"/>
                <a:cs typeface="Arial" panose="020B0604020202020204" pitchFamily="34" charset="0"/>
              </a:rPr>
              <a:t>Xây dựng quy định, hướng dẫn thực hiện các chỉ tiêu và kết quả then chốt cho nhóm tổ trưởng, tiếp thị, các bộ phận hỗ trợ.</a:t>
            </a:r>
          </a:p>
          <a:p>
            <a:pPr algn="just">
              <a:lnSpc>
                <a:spcPct val="100000"/>
              </a:lnSpc>
              <a:spcBef>
                <a:spcPts val="0"/>
              </a:spcBef>
              <a:buFont typeface="Wingdings" panose="05000000000000000000" pitchFamily="2" charset="2"/>
              <a:buChar char="Ø"/>
            </a:pPr>
            <a:endParaRPr lang="en-US" sz="1800" dirty="0">
              <a:solidFill>
                <a:prstClr val="black"/>
              </a:solidFill>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solidFill>
                  <a:prstClr val="black"/>
                </a:solidFill>
                <a:latin typeface="Calibri" panose="020F0502020204030204"/>
                <a:ea typeface="Adobe Gothic Std B" panose="020B0800000000000000" pitchFamily="34" charset="-128"/>
                <a:cs typeface="Arial" panose="020B0604020202020204" pitchFamily="34" charset="0"/>
              </a:rPr>
              <a:t>Xây dựng quy trình, quy định triển khai sản phẩm mới (từ khâu sản xuất =&gt; khâu bán hàng).</a:t>
            </a:r>
          </a:p>
          <a:p>
            <a:pPr algn="just">
              <a:lnSpc>
                <a:spcPct val="100000"/>
              </a:lnSpc>
              <a:spcBef>
                <a:spcPts val="0"/>
              </a:spcBef>
              <a:buFont typeface="Wingdings" panose="05000000000000000000" pitchFamily="2" charset="2"/>
              <a:buChar char="Ø"/>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solidFill>
                  <a:prstClr val="black"/>
                </a:solidFill>
                <a:latin typeface="Calibri" panose="020F0502020204030204"/>
                <a:ea typeface="Adobe Gothic Std B" panose="020B0800000000000000" pitchFamily="34" charset="-128"/>
                <a:cs typeface="Arial" panose="020B0604020202020204" pitchFamily="34" charset="0"/>
              </a:rPr>
              <a:t>Xây dựng quy định sử dụng DMS.</a:t>
            </a:r>
          </a:p>
          <a:p>
            <a:pPr algn="just">
              <a:lnSpc>
                <a:spcPct val="100000"/>
              </a:lnSpc>
              <a:spcBef>
                <a:spcPts val="0"/>
              </a:spcBef>
              <a:buFont typeface="Wingdings" panose="05000000000000000000" pitchFamily="2" charset="2"/>
              <a:buChar char="Ø"/>
            </a:pPr>
            <a:endParaRPr lang="en-US" sz="1800" dirty="0">
              <a:solidFill>
                <a:prstClr val="black"/>
              </a:solidFill>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solidFill>
                  <a:prstClr val="black"/>
                </a:solidFill>
                <a:latin typeface="Calibri" panose="020F0502020204030204"/>
                <a:ea typeface="Adobe Gothic Std B" panose="020B0800000000000000" pitchFamily="34" charset="-128"/>
                <a:cs typeface="Arial" panose="020B0604020202020204" pitchFamily="34" charset="0"/>
              </a:rPr>
              <a:t>Kiểm tra kiểm soát: 3 tổ ngồi thảo luận hằng ngày, Đội thảo luận hàng tuần nhằm tháo gỡ các vướng mắc.</a:t>
            </a:r>
          </a:p>
          <a:p>
            <a:pPr algn="just">
              <a:lnSpc>
                <a:spcPct val="100000"/>
              </a:lnSpc>
              <a:spcBef>
                <a:spcPts val="0"/>
              </a:spcBef>
              <a:buFont typeface="Wingdings" panose="05000000000000000000" pitchFamily="2" charset="2"/>
              <a:buChar char="Ø"/>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solidFill>
                  <a:prstClr val="black"/>
                </a:solidFill>
                <a:latin typeface="Calibri" panose="020F0502020204030204"/>
                <a:ea typeface="Adobe Gothic Std B" panose="020B0800000000000000" pitchFamily="34" charset="-128"/>
                <a:cs typeface="Arial" panose="020B0604020202020204" pitchFamily="34" charset="0"/>
              </a:rPr>
              <a:t>Từng tuần có những hành động trọng tâm, trọng điểm</a:t>
            </a:r>
            <a:endParaRPr lang="en-US" sz="1800" dirty="0">
              <a:solidFill>
                <a:prstClr val="black"/>
              </a:solidFill>
              <a:latin typeface="Calibri" panose="020F0502020204030204"/>
              <a:ea typeface="Adobe Gothic Std B" panose="020B0800000000000000" pitchFamily="34" charset="-128"/>
              <a:cs typeface="Arial" panose="020B0604020202020204" pitchFamily="34" charset="0"/>
            </a:endParaRPr>
          </a:p>
        </p:txBody>
      </p:sp>
      <p:sp>
        <p:nvSpPr>
          <p:cNvPr id="12" name="TextBox 11">
            <a:extLst>
              <a:ext uri="{FF2B5EF4-FFF2-40B4-BE49-F238E27FC236}">
                <a16:creationId xmlns:a16="http://schemas.microsoft.com/office/drawing/2014/main" id="{0C1D1338-4D95-4933-B84B-C640696E2AFA}"/>
              </a:ext>
            </a:extLst>
          </p:cNvPr>
          <p:cNvSpPr txBox="1"/>
          <p:nvPr/>
        </p:nvSpPr>
        <p:spPr>
          <a:xfrm>
            <a:off x="1494753" y="912021"/>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5" name="Title 1">
            <a:extLst>
              <a:ext uri="{FF2B5EF4-FFF2-40B4-BE49-F238E27FC236}">
                <a16:creationId xmlns:a16="http://schemas.microsoft.com/office/drawing/2014/main" id="{DB2F5642-3765-4C91-A106-EF8AC54EAE49}"/>
              </a:ext>
            </a:extLst>
          </p:cNvPr>
          <p:cNvSpPr txBox="1">
            <a:spLocks/>
          </p:cNvSpPr>
          <p:nvPr/>
        </p:nvSpPr>
        <p:spPr>
          <a:xfrm>
            <a:off x="1494753" y="1486612"/>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5. Xây dựng các quy định và h</a:t>
            </a:r>
            <a:r>
              <a:rPr lang="vi-VN" sz="1800" b="1">
                <a:latin typeface="Calibri" panose="020F0502020204030204"/>
                <a:ea typeface="Adobe Gothic Std B" panose="020B0800000000000000" pitchFamily="34" charset="-128"/>
                <a:cs typeface="Arial" panose="020B0604020202020204" pitchFamily="34" charset="0"/>
              </a:rPr>
              <a:t>ư</a:t>
            </a:r>
            <a:r>
              <a:rPr lang="en-US" sz="1800" b="1">
                <a:latin typeface="Calibri" panose="020F0502020204030204"/>
                <a:ea typeface="Adobe Gothic Std B" panose="020B0800000000000000" pitchFamily="34" charset="-128"/>
                <a:cs typeface="Arial" panose="020B0604020202020204" pitchFamily="34" charset="0"/>
              </a:rPr>
              <a:t>ớng dẫn thực hiện</a:t>
            </a:r>
            <a:endParaRPr lang="en-US" sz="1800" b="1" dirty="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83203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14" name="Title 1">
            <a:extLst>
              <a:ext uri="{FF2B5EF4-FFF2-40B4-BE49-F238E27FC236}">
                <a16:creationId xmlns:a16="http://schemas.microsoft.com/office/drawing/2014/main" id="{73087476-3AF6-4222-9A2A-7C34017ABBDA}"/>
              </a:ext>
            </a:extLst>
          </p:cNvPr>
          <p:cNvSpPr>
            <a:spLocks noGrp="1"/>
          </p:cNvSpPr>
          <p:nvPr>
            <p:ph type="title"/>
          </p:nvPr>
        </p:nvSpPr>
        <p:spPr>
          <a:xfrm>
            <a:off x="803685" y="1776355"/>
            <a:ext cx="477318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Ví dụ hành động trọng tâm theo tuần</a:t>
            </a:r>
            <a:endParaRPr lang="en-US" sz="1800" b="1" dirty="0">
              <a:latin typeface="Calibri" panose="020F0502020204030204"/>
              <a:ea typeface="Adobe Gothic Std B" panose="020B0800000000000000" pitchFamily="34" charset="-128"/>
              <a:cs typeface="Arial" panose="020B0604020202020204" pitchFamily="34" charset="0"/>
            </a:endParaRPr>
          </a:p>
        </p:txBody>
      </p:sp>
      <p:graphicFrame>
        <p:nvGraphicFramePr>
          <p:cNvPr id="10" name="Chart 9">
            <a:extLst>
              <a:ext uri="{FF2B5EF4-FFF2-40B4-BE49-F238E27FC236}">
                <a16:creationId xmlns:a16="http://schemas.microsoft.com/office/drawing/2014/main" id="{516B5F18-1BFE-4C82-99BD-2F918ABDBF67}"/>
              </a:ext>
            </a:extLst>
          </p:cNvPr>
          <p:cNvGraphicFramePr>
            <a:graphicFrameLocks/>
          </p:cNvGraphicFramePr>
          <p:nvPr>
            <p:extLst>
              <p:ext uri="{D42A27DB-BD31-4B8C-83A1-F6EECF244321}">
                <p14:modId xmlns:p14="http://schemas.microsoft.com/office/powerpoint/2010/main" val="2437624737"/>
              </p:ext>
            </p:extLst>
          </p:nvPr>
        </p:nvGraphicFramePr>
        <p:xfrm>
          <a:off x="803685" y="2316323"/>
          <a:ext cx="5095875" cy="27617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89044DD2-4B1B-4C20-9B00-80377958CF10}"/>
              </a:ext>
            </a:extLst>
          </p:cNvPr>
          <p:cNvGraphicFramePr>
            <a:graphicFrameLocks/>
          </p:cNvGraphicFramePr>
          <p:nvPr>
            <p:extLst>
              <p:ext uri="{D42A27DB-BD31-4B8C-83A1-F6EECF244321}">
                <p14:modId xmlns:p14="http://schemas.microsoft.com/office/powerpoint/2010/main" val="1229601896"/>
              </p:ext>
            </p:extLst>
          </p:nvPr>
        </p:nvGraphicFramePr>
        <p:xfrm>
          <a:off x="6311320" y="2316321"/>
          <a:ext cx="5095875" cy="2761705"/>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C701D2D-E277-4B3D-A104-43D40C33C4CD}"/>
              </a:ext>
            </a:extLst>
          </p:cNvPr>
          <p:cNvSpPr>
            <a:spLocks noGrp="1"/>
          </p:cNvSpPr>
          <p:nvPr>
            <p:ph sz="quarter" idx="1"/>
          </p:nvPr>
        </p:nvSpPr>
        <p:spPr>
          <a:xfrm>
            <a:off x="724227" y="5148653"/>
            <a:ext cx="5175333" cy="369332"/>
          </a:xfrm>
          <a:noFill/>
        </p:spPr>
        <p:txBody>
          <a:bodyPr vert="horz" wrap="square" lIns="91440" tIns="45720" rIns="91440" bIns="45720" rtlCol="0">
            <a:spAutoFit/>
          </a:bodyPr>
          <a:lstStyle/>
          <a:p>
            <a:pPr marL="0" indent="0" algn="ctr">
              <a:lnSpc>
                <a:spcPct val="100000"/>
              </a:lnSpc>
              <a:spcBef>
                <a:spcPts val="0"/>
              </a:spcBef>
              <a:buNone/>
            </a:pPr>
            <a:r>
              <a:rPr lang="en-US" sz="1800">
                <a:latin typeface="Calibri" panose="020F0502020204030204"/>
                <a:ea typeface="Adobe Gothic Std B" panose="020B0800000000000000" pitchFamily="34" charset="-128"/>
                <a:cs typeface="Arial" panose="020B0604020202020204" pitchFamily="34" charset="0"/>
              </a:rPr>
              <a:t>Tuần 1, Tuần 2 tập trung ký thỏa thuận C2 trọng điểm</a:t>
            </a:r>
          </a:p>
        </p:txBody>
      </p:sp>
      <p:sp>
        <p:nvSpPr>
          <p:cNvPr id="13" name="TextBox 12">
            <a:extLst>
              <a:ext uri="{FF2B5EF4-FFF2-40B4-BE49-F238E27FC236}">
                <a16:creationId xmlns:a16="http://schemas.microsoft.com/office/drawing/2014/main" id="{BF75894E-25B2-4D43-BA0E-C1A0155CAE8D}"/>
              </a:ext>
            </a:extLst>
          </p:cNvPr>
          <p:cNvSpPr txBox="1"/>
          <p:nvPr/>
        </p:nvSpPr>
        <p:spPr>
          <a:xfrm>
            <a:off x="803685" y="912021"/>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9" name="Title 1">
            <a:extLst>
              <a:ext uri="{FF2B5EF4-FFF2-40B4-BE49-F238E27FC236}">
                <a16:creationId xmlns:a16="http://schemas.microsoft.com/office/drawing/2014/main" id="{649118B3-36AC-4A5F-91EF-F627E1ADB87C}"/>
              </a:ext>
            </a:extLst>
          </p:cNvPr>
          <p:cNvSpPr txBox="1">
            <a:spLocks/>
          </p:cNvSpPr>
          <p:nvPr/>
        </p:nvSpPr>
        <p:spPr>
          <a:xfrm>
            <a:off x="803685" y="1388742"/>
            <a:ext cx="477318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6. Quá trình thực hiện</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20" name="Content Placeholder 2">
            <a:extLst>
              <a:ext uri="{FF2B5EF4-FFF2-40B4-BE49-F238E27FC236}">
                <a16:creationId xmlns:a16="http://schemas.microsoft.com/office/drawing/2014/main" id="{5F4316A5-DC49-47C6-B0E5-8569FB8F7AA2}"/>
              </a:ext>
            </a:extLst>
          </p:cNvPr>
          <p:cNvSpPr txBox="1">
            <a:spLocks/>
          </p:cNvSpPr>
          <p:nvPr/>
        </p:nvSpPr>
        <p:spPr>
          <a:xfrm>
            <a:off x="6311320" y="5146092"/>
            <a:ext cx="5197948" cy="646331"/>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1800">
                <a:latin typeface="Calibri" panose="020F0502020204030204"/>
                <a:ea typeface="Adobe Gothic Std B" panose="020B0800000000000000" pitchFamily="34" charset="-128"/>
                <a:cs typeface="Arial" panose="020B0604020202020204" pitchFamily="34" charset="0"/>
              </a:rPr>
              <a:t>Tuần 2, tuần 3 tập trung mở mới C2 trọng điểm nhằm hỗ trợ DT cho lượng C2 trọng điểm cũ không cam kết  </a:t>
            </a:r>
          </a:p>
        </p:txBody>
      </p:sp>
    </p:spTree>
    <p:extLst>
      <p:ext uri="{BB962C8B-B14F-4D97-AF65-F5344CB8AC3E}">
        <p14:creationId xmlns:p14="http://schemas.microsoft.com/office/powerpoint/2010/main" val="133475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graphicFrame>
        <p:nvGraphicFramePr>
          <p:cNvPr id="16" name="Chart 15">
            <a:extLst>
              <a:ext uri="{FF2B5EF4-FFF2-40B4-BE49-F238E27FC236}">
                <a16:creationId xmlns:a16="http://schemas.microsoft.com/office/drawing/2014/main" id="{07C66816-2DD8-4FEB-88C1-E8807B8781A6}"/>
              </a:ext>
            </a:extLst>
          </p:cNvPr>
          <p:cNvGraphicFramePr>
            <a:graphicFrameLocks/>
          </p:cNvGraphicFramePr>
          <p:nvPr>
            <p:extLst>
              <p:ext uri="{D42A27DB-BD31-4B8C-83A1-F6EECF244321}">
                <p14:modId xmlns:p14="http://schemas.microsoft.com/office/powerpoint/2010/main" val="2864772544"/>
              </p:ext>
            </p:extLst>
          </p:nvPr>
        </p:nvGraphicFramePr>
        <p:xfrm>
          <a:off x="803327" y="3352805"/>
          <a:ext cx="5095874" cy="28704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a:extLst>
              <a:ext uri="{FF2B5EF4-FFF2-40B4-BE49-F238E27FC236}">
                <a16:creationId xmlns:a16="http://schemas.microsoft.com/office/drawing/2014/main" id="{4D6C0655-B7D3-42A8-BF36-A8C79A955FC9}"/>
              </a:ext>
            </a:extLst>
          </p:cNvPr>
          <p:cNvGraphicFramePr>
            <a:graphicFrameLocks/>
          </p:cNvGraphicFramePr>
          <p:nvPr>
            <p:extLst>
              <p:ext uri="{D42A27DB-BD31-4B8C-83A1-F6EECF244321}">
                <p14:modId xmlns:p14="http://schemas.microsoft.com/office/powerpoint/2010/main" val="225774490"/>
              </p:ext>
            </p:extLst>
          </p:nvPr>
        </p:nvGraphicFramePr>
        <p:xfrm>
          <a:off x="6311319" y="3352805"/>
          <a:ext cx="5095873" cy="2870442"/>
        </p:xfrm>
        <a:graphic>
          <a:graphicData uri="http://schemas.openxmlformats.org/drawingml/2006/chart">
            <c:chart xmlns:c="http://schemas.openxmlformats.org/drawingml/2006/chart" xmlns:r="http://schemas.openxmlformats.org/officeDocument/2006/relationships" r:id="rId3"/>
          </a:graphicData>
        </a:graphic>
      </p:graphicFrame>
      <p:sp>
        <p:nvSpPr>
          <p:cNvPr id="18" name="Content Placeholder 2">
            <a:extLst>
              <a:ext uri="{FF2B5EF4-FFF2-40B4-BE49-F238E27FC236}">
                <a16:creationId xmlns:a16="http://schemas.microsoft.com/office/drawing/2014/main" id="{DD48D304-E827-446D-BC27-464AD72BE786}"/>
              </a:ext>
            </a:extLst>
          </p:cNvPr>
          <p:cNvSpPr txBox="1">
            <a:spLocks/>
          </p:cNvSpPr>
          <p:nvPr/>
        </p:nvSpPr>
        <p:spPr>
          <a:xfrm>
            <a:off x="803326" y="1890176"/>
            <a:ext cx="9372197" cy="369332"/>
          </a:xfrm>
          <a:prstGeom prst="rect">
            <a:avLst/>
          </a:prstGeom>
          <a:noFill/>
        </p:spPr>
        <p:txBody>
          <a:bodyPr vert="horz" wrap="square" lIns="91440" tIns="45720" rIns="91440" bIns="45720" rtlCol="0">
            <a:spAutoFit/>
          </a:bodyPr>
          <a:lstStyle>
            <a:lvl1pPr marL="228600" indent="-228600" algn="just">
              <a:lnSpc>
                <a:spcPct val="100000"/>
              </a:lnSpc>
              <a:spcBef>
                <a:spcPts val="0"/>
              </a:spcBef>
              <a:buFont typeface="Wingdings" panose="05000000000000000000" pitchFamily="2" charset="2"/>
              <a:buChar char="Ø"/>
              <a:defRPr>
                <a:latin typeface="Calibri" panose="020F0502020204030204"/>
                <a:ea typeface="Adobe Gothic Std B" panose="020B0800000000000000" pitchFamily="34" charset="-128"/>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t>Sau 2 tuần đầu thực hiện kết quả đạt rất thấp, Đội thảo luận và thống nhất điều chỉnh cơ chế:</a:t>
            </a:r>
          </a:p>
        </p:txBody>
      </p:sp>
      <p:sp>
        <p:nvSpPr>
          <p:cNvPr id="19" name="Content Placeholder 2">
            <a:extLst>
              <a:ext uri="{FF2B5EF4-FFF2-40B4-BE49-F238E27FC236}">
                <a16:creationId xmlns:a16="http://schemas.microsoft.com/office/drawing/2014/main" id="{4B65CB0C-6F52-4E61-BBCC-05DAC9C6D45F}"/>
              </a:ext>
            </a:extLst>
          </p:cNvPr>
          <p:cNvSpPr txBox="1">
            <a:spLocks/>
          </p:cNvSpPr>
          <p:nvPr/>
        </p:nvSpPr>
        <p:spPr bwMode="auto">
          <a:xfrm>
            <a:off x="803327" y="2391574"/>
            <a:ext cx="10521739" cy="838691"/>
          </a:xfrm>
          <a:prstGeom prst="rect">
            <a:avLst/>
          </a:prstGeom>
          <a:noFill/>
        </p:spPr>
        <p:txBody>
          <a:bodyPr vert="horz" wrap="square" lIns="91440" tIns="45720" rIns="91440" bIns="45720" rtlCol="0">
            <a:spAutoFit/>
          </a:bodyPr>
          <a:lstStyle>
            <a:defPPr>
              <a:defRPr lang="en-US"/>
            </a:defPPr>
            <a:lvl1pPr marL="228600" indent="-228600" algn="just">
              <a:lnSpc>
                <a:spcPct val="100000"/>
              </a:lnSpc>
              <a:spcBef>
                <a:spcPts val="0"/>
              </a:spcBef>
              <a:buFont typeface="Wingdings" panose="05000000000000000000" pitchFamily="2" charset="2"/>
              <a:buChar char="Ø"/>
              <a:defRPr>
                <a:latin typeface="Calibri" panose="020F0502020204030204"/>
                <a:ea typeface="Adobe Gothic Std B" panose="020B0800000000000000" pitchFamily="34" charset="-128"/>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buFont typeface="Wingdings" panose="05000000000000000000" pitchFamily="2" charset="2"/>
              <a:buChar char="§"/>
            </a:pPr>
            <a:r>
              <a:rPr lang="en-US"/>
              <a:t>Trước điều chỉnh: gói 5 triệu, phát sinh đơn 1 lần, gồm 5 nhóm SPM được tặng Đèn bàn 38</a:t>
            </a:r>
          </a:p>
          <a:p>
            <a:pPr>
              <a:lnSpc>
                <a:spcPts val="1500"/>
              </a:lnSpc>
              <a:buFont typeface="Wingdings" panose="05000000000000000000" pitchFamily="2" charset="2"/>
              <a:buChar char="ü"/>
            </a:pPr>
            <a:endParaRPr lang="en-US"/>
          </a:p>
          <a:p>
            <a:pPr>
              <a:buFont typeface="Wingdings" panose="05000000000000000000" pitchFamily="2" charset="2"/>
              <a:buChar char="§"/>
            </a:pPr>
            <a:r>
              <a:rPr lang="en-US"/>
              <a:t>Sau điều chỉnh: gói 5 triệu, đơn hàng được cộng dồn, gồm từ 2 nhóm SPM trở lên được tặng đèn bàn 38</a:t>
            </a:r>
          </a:p>
        </p:txBody>
      </p:sp>
      <p:sp>
        <p:nvSpPr>
          <p:cNvPr id="12" name="Title 1">
            <a:extLst>
              <a:ext uri="{FF2B5EF4-FFF2-40B4-BE49-F238E27FC236}">
                <a16:creationId xmlns:a16="http://schemas.microsoft.com/office/drawing/2014/main" id="{73087476-3AF6-4222-9A2A-7C34017ABBDA}"/>
              </a:ext>
            </a:extLst>
          </p:cNvPr>
          <p:cNvSpPr>
            <a:spLocks noGrp="1"/>
          </p:cNvSpPr>
          <p:nvPr>
            <p:ph type="title"/>
          </p:nvPr>
        </p:nvSpPr>
        <p:spPr>
          <a:xfrm>
            <a:off x="803326" y="1427690"/>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Ví dụ tái thiết lập mục tiêu</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10" name="TextBox 9">
            <a:extLst>
              <a:ext uri="{FF2B5EF4-FFF2-40B4-BE49-F238E27FC236}">
                <a16:creationId xmlns:a16="http://schemas.microsoft.com/office/drawing/2014/main" id="{B5742DD1-968A-4174-864B-7B7A9C04EAFB}"/>
              </a:ext>
            </a:extLst>
          </p:cNvPr>
          <p:cNvSpPr txBox="1"/>
          <p:nvPr/>
        </p:nvSpPr>
        <p:spPr>
          <a:xfrm>
            <a:off x="803326" y="897223"/>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3811270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44210406"/>
              </p:ext>
            </p:extLst>
          </p:nvPr>
        </p:nvGraphicFramePr>
        <p:xfrm>
          <a:off x="803327" y="1862886"/>
          <a:ext cx="10922504" cy="3981015"/>
        </p:xfrm>
        <a:graphic>
          <a:graphicData uri="http://schemas.openxmlformats.org/drawingml/2006/chart">
            <c:chart xmlns:c="http://schemas.openxmlformats.org/drawingml/2006/chart" xmlns:r="http://schemas.openxmlformats.org/officeDocument/2006/relationships" r:id="rId2"/>
          </a:graphicData>
        </a:graphic>
      </p:graphicFrame>
      <p:sp>
        <p:nvSpPr>
          <p:cNvPr id="11" name="Content Placeholder 2">
            <a:extLst>
              <a:ext uri="{FF2B5EF4-FFF2-40B4-BE49-F238E27FC236}">
                <a16:creationId xmlns:a16="http://schemas.microsoft.com/office/drawing/2014/main" id="{0866FF0F-079D-4635-8B61-B38CC109A97F}"/>
              </a:ext>
            </a:extLst>
          </p:cNvPr>
          <p:cNvSpPr txBox="1">
            <a:spLocks/>
          </p:cNvSpPr>
          <p:nvPr/>
        </p:nvSpPr>
        <p:spPr>
          <a:xfrm>
            <a:off x="803327" y="5923211"/>
            <a:ext cx="10922504" cy="369332"/>
          </a:xfrm>
          <a:prstGeom prst="rect">
            <a:avLst/>
          </a:prstGeom>
          <a:noFill/>
        </p:spPr>
        <p:txBody>
          <a:bodyPr vert="horz" wrap="square" lIns="91440" tIns="45720" rIns="91440" bIns="45720" rtlCol="0">
            <a:spAutoFit/>
          </a:bodyPr>
          <a:lstStyle>
            <a:lvl1pPr marL="228600" indent="-228600" algn="just">
              <a:lnSpc>
                <a:spcPct val="100000"/>
              </a:lnSpc>
              <a:spcBef>
                <a:spcPts val="0"/>
              </a:spcBef>
              <a:buFont typeface="Wingdings" panose="05000000000000000000" pitchFamily="2" charset="2"/>
              <a:buChar char="Ø"/>
              <a:defRPr>
                <a:solidFill>
                  <a:prstClr val="black"/>
                </a:solidFill>
                <a:latin typeface="Calibri" panose="020F0502020204030204"/>
                <a:ea typeface="Adobe Gothic Std B" panose="020B0800000000000000" pitchFamily="34" charset="-128"/>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lgn="ctr">
              <a:buNone/>
            </a:pPr>
            <a:r>
              <a:rPr lang="en-US" i="1"/>
              <a:t>Doanh thu C2 trọng điểm: Quý 2 có 7 anh em hoàn thành KH, Quý 3 có 7 anh em hoàn thành vượt KH</a:t>
            </a:r>
          </a:p>
        </p:txBody>
      </p:sp>
      <p:sp>
        <p:nvSpPr>
          <p:cNvPr id="18" name="Title 1">
            <a:extLst>
              <a:ext uri="{FF2B5EF4-FFF2-40B4-BE49-F238E27FC236}">
                <a16:creationId xmlns:a16="http://schemas.microsoft.com/office/drawing/2014/main" id="{6B1E8047-B2FB-4CCA-8C70-8DD88CE59862}"/>
              </a:ext>
            </a:extLst>
          </p:cNvPr>
          <p:cNvSpPr>
            <a:spLocks noGrp="1"/>
          </p:cNvSpPr>
          <p:nvPr>
            <p:ph type="title"/>
          </p:nvPr>
        </p:nvSpPr>
        <p:spPr>
          <a:xfrm>
            <a:off x="803326" y="1327583"/>
            <a:ext cx="9372197" cy="341632"/>
          </a:xfrm>
          <a:noFill/>
        </p:spPr>
        <p:txBody>
          <a:bodyPr wrap="square" rtlCol="0">
            <a:spAutoFit/>
          </a:bodyPr>
          <a:lstStyle/>
          <a:p>
            <a:r>
              <a:rPr lang="en-US" sz="1800" b="1">
                <a:latin typeface="Calibri" panose="020F0502020204030204" pitchFamily="34" charset="0"/>
                <a:cs typeface="Calibri" panose="020F0502020204030204" pitchFamily="34" charset="0"/>
              </a:rPr>
              <a:t>Trao quyền sử dụng cơ chế linh hoạt cho anh em, tùy biến theo năng lực của khách hàng:</a:t>
            </a:r>
          </a:p>
        </p:txBody>
      </p:sp>
      <p:sp>
        <p:nvSpPr>
          <p:cNvPr id="19" name="TextBox 18">
            <a:extLst>
              <a:ext uri="{FF2B5EF4-FFF2-40B4-BE49-F238E27FC236}">
                <a16:creationId xmlns:a16="http://schemas.microsoft.com/office/drawing/2014/main" id="{AA7125B1-9DE8-4572-AF84-90553B7EB10D}"/>
              </a:ext>
            </a:extLst>
          </p:cNvPr>
          <p:cNvSpPr txBox="1"/>
          <p:nvPr/>
        </p:nvSpPr>
        <p:spPr>
          <a:xfrm>
            <a:off x="803326" y="783266"/>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85890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graphicFrame>
        <p:nvGraphicFramePr>
          <p:cNvPr id="8" name="Table 7">
            <a:extLst>
              <a:ext uri="{FF2B5EF4-FFF2-40B4-BE49-F238E27FC236}">
                <a16:creationId xmlns:a16="http://schemas.microsoft.com/office/drawing/2014/main" id="{DAFCAD52-2B49-4C53-A59C-09F5DC317230}"/>
              </a:ext>
            </a:extLst>
          </p:cNvPr>
          <p:cNvGraphicFramePr>
            <a:graphicFrameLocks noGrp="1"/>
          </p:cNvGraphicFramePr>
          <p:nvPr>
            <p:extLst>
              <p:ext uri="{D42A27DB-BD31-4B8C-83A1-F6EECF244321}">
                <p14:modId xmlns:p14="http://schemas.microsoft.com/office/powerpoint/2010/main" val="2531785053"/>
              </p:ext>
            </p:extLst>
          </p:nvPr>
        </p:nvGraphicFramePr>
        <p:xfrm>
          <a:off x="803685" y="2005154"/>
          <a:ext cx="10969215" cy="3982642"/>
        </p:xfrm>
        <a:graphic>
          <a:graphicData uri="http://schemas.openxmlformats.org/drawingml/2006/table">
            <a:tbl>
              <a:tblPr firstRow="1" bandRow="1">
                <a:tableStyleId>{5C22544A-7EE6-4342-B048-85BDC9FD1C3A}</a:tableStyleId>
              </a:tblPr>
              <a:tblGrid>
                <a:gridCol w="44409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gridCol w="1857375">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762125">
                  <a:extLst>
                    <a:ext uri="{9D8B030D-6E8A-4147-A177-3AD203B41FA5}">
                      <a16:colId xmlns:a16="http://schemas.microsoft.com/office/drawing/2014/main" val="20004"/>
                    </a:ext>
                  </a:extLst>
                </a:gridCol>
                <a:gridCol w="3362325">
                  <a:extLst>
                    <a:ext uri="{9D8B030D-6E8A-4147-A177-3AD203B41FA5}">
                      <a16:colId xmlns:a16="http://schemas.microsoft.com/office/drawing/2014/main" val="20005"/>
                    </a:ext>
                  </a:extLst>
                </a:gridCol>
              </a:tblGrid>
              <a:tr h="585646">
                <a:tc>
                  <a:txBody>
                    <a:bodyPr/>
                    <a:lstStyle/>
                    <a:p>
                      <a:pPr marL="0" algn="ctr" defTabSz="914400" rtl="0" eaLnBrk="1" fontAlgn="ctr" latinLnBrk="0" hangingPunct="1">
                        <a:lnSpc>
                          <a:spcPct val="110000"/>
                        </a:lnSpc>
                      </a:pPr>
                      <a:r>
                        <a:rPr lang="en-US" sz="1800" b="0" u="none" strike="noStrike" kern="1200">
                          <a:solidFill>
                            <a:schemeClr val="dk1"/>
                          </a:solidFill>
                          <a:effectLst/>
                          <a:latin typeface="+mn-lt"/>
                          <a:ea typeface="+mn-ea"/>
                          <a:cs typeface="Calibri" panose="020F0502020204030204" pitchFamily="34" charset="0"/>
                        </a:rPr>
                        <a:t>TT</a:t>
                      </a:r>
                      <a:endParaRPr lang="en-US" sz="1800" b="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b="0" u="none" strike="noStrike" kern="1200" dirty="0" err="1">
                          <a:solidFill>
                            <a:schemeClr val="dk1"/>
                          </a:solidFill>
                          <a:effectLst/>
                          <a:latin typeface="+mn-lt"/>
                          <a:ea typeface="+mn-ea"/>
                          <a:cs typeface="Calibri" panose="020F0502020204030204" pitchFamily="34" charset="0"/>
                        </a:rPr>
                        <a:t>Nội</a:t>
                      </a:r>
                      <a:r>
                        <a:rPr lang="en-US" sz="1800" b="0" u="none" strike="noStrike" kern="1200" dirty="0">
                          <a:solidFill>
                            <a:schemeClr val="dk1"/>
                          </a:solidFill>
                          <a:effectLst/>
                          <a:latin typeface="+mn-lt"/>
                          <a:ea typeface="+mn-ea"/>
                          <a:cs typeface="Calibri" panose="020F0502020204030204" pitchFamily="34" charset="0"/>
                        </a:rPr>
                        <a:t> dung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b="0" u="none" strike="noStrike" kern="1200" dirty="0" err="1">
                          <a:solidFill>
                            <a:schemeClr val="dk1"/>
                          </a:solidFill>
                          <a:effectLst/>
                          <a:latin typeface="+mn-lt"/>
                          <a:ea typeface="+mn-ea"/>
                          <a:cs typeface="Calibri" panose="020F0502020204030204" pitchFamily="34" charset="0"/>
                        </a:rPr>
                        <a:t>Mục</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tiêu</a:t>
                      </a:r>
                      <a:r>
                        <a:rPr lang="en-US" sz="1800" b="0" u="none" strike="noStrike" kern="1200" dirty="0">
                          <a:solidFill>
                            <a:schemeClr val="dk1"/>
                          </a:solidFill>
                          <a:effectLst/>
                          <a:latin typeface="+mn-lt"/>
                          <a:ea typeface="+mn-ea"/>
                          <a:cs typeface="Calibri" panose="020F050202020403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b="0" u="none" strike="noStrike" kern="1200" dirty="0" err="1">
                          <a:solidFill>
                            <a:schemeClr val="dk1"/>
                          </a:solidFill>
                          <a:effectLst/>
                          <a:latin typeface="+mn-lt"/>
                          <a:ea typeface="+mn-ea"/>
                          <a:cs typeface="Calibri" panose="020F0502020204030204" pitchFamily="34" charset="0"/>
                        </a:rPr>
                        <a:t>Mức</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Thưởng</a:t>
                      </a:r>
                      <a:endParaRPr lang="en-US" sz="1800" b="0" u="none" strike="noStrike" kern="1200" dirty="0">
                        <a:solidFill>
                          <a:schemeClr val="dk1"/>
                        </a:solidFill>
                        <a:effectLst/>
                        <a:latin typeface="+mn-lt"/>
                        <a:ea typeface="+mn-ea"/>
                        <a:cs typeface="Calibri" panose="020F0502020204030204" pitchFamily="34" charset="0"/>
                      </a:endParaRPr>
                    </a:p>
                    <a:p>
                      <a:pPr marL="0" algn="ctr" defTabSz="914400" rtl="0" eaLnBrk="1" fontAlgn="ctr" latinLnBrk="0" hangingPunct="1">
                        <a:lnSpc>
                          <a:spcPct val="110000"/>
                        </a:lnSpc>
                      </a:pPr>
                      <a:r>
                        <a:rPr lang="en-US" sz="1800" b="0" u="none" strike="noStrike" kern="1200">
                          <a:solidFill>
                            <a:schemeClr val="dk1"/>
                          </a:solidFill>
                          <a:effectLst/>
                          <a:latin typeface="+mn-lt"/>
                          <a:ea typeface="+mn-ea"/>
                          <a:cs typeface="Calibri" panose="020F0502020204030204" pitchFamily="34" charset="0"/>
                        </a:rPr>
                        <a:t>VNĐ/</a:t>
                      </a:r>
                      <a:r>
                        <a:rPr lang="en-US" sz="1800" b="0" u="none" strike="noStrike" kern="1200" dirty="0" err="1">
                          <a:solidFill>
                            <a:schemeClr val="dk1"/>
                          </a:solidFill>
                          <a:effectLst/>
                          <a:latin typeface="+mn-lt"/>
                          <a:ea typeface="+mn-ea"/>
                          <a:cs typeface="Calibri" panose="020F0502020204030204" pitchFamily="34" charset="0"/>
                        </a:rPr>
                        <a:t>người</a:t>
                      </a:r>
                      <a:r>
                        <a:rPr lang="en-US" sz="1800" b="0" u="none" strike="noStrike" kern="1200" dirty="0">
                          <a:solidFill>
                            <a:schemeClr val="dk1"/>
                          </a:solidFill>
                          <a:effectLst/>
                          <a:latin typeface="+mn-lt"/>
                          <a:ea typeface="+mn-ea"/>
                          <a:cs typeface="Calibri" panose="020F050202020403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b="0" u="none" strike="noStrike" kern="1200" dirty="0" err="1">
                          <a:solidFill>
                            <a:schemeClr val="dk1"/>
                          </a:solidFill>
                          <a:effectLst/>
                          <a:latin typeface="+mn-lt"/>
                          <a:ea typeface="+mn-ea"/>
                          <a:cs typeface="Calibri" panose="020F0502020204030204" pitchFamily="34" charset="0"/>
                        </a:rPr>
                        <a:t>Mức</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thưởng</a:t>
                      </a:r>
                      <a:r>
                        <a:rPr lang="en-US" sz="1800" b="0" u="none" strike="noStrike" kern="1200" dirty="0">
                          <a:solidFill>
                            <a:schemeClr val="dk1"/>
                          </a:solidFill>
                          <a:effectLst/>
                          <a:latin typeface="+mn-lt"/>
                          <a:ea typeface="+mn-ea"/>
                          <a:cs typeface="Calibri" panose="020F0502020204030204" pitchFamily="34" charset="0"/>
                        </a:rPr>
                        <a:t> </a:t>
                      </a:r>
                    </a:p>
                    <a:p>
                      <a:pPr marL="0" algn="ctr" defTabSz="914400" rtl="0" eaLnBrk="1" fontAlgn="ctr" latinLnBrk="0" hangingPunct="1">
                        <a:lnSpc>
                          <a:spcPct val="110000"/>
                        </a:lnSpc>
                      </a:pPr>
                      <a:r>
                        <a:rPr lang="en-US" sz="1800" b="0" u="none" strike="noStrike" kern="1200" dirty="0">
                          <a:solidFill>
                            <a:schemeClr val="dk1"/>
                          </a:solidFill>
                          <a:effectLst/>
                          <a:latin typeface="+mn-lt"/>
                          <a:ea typeface="+mn-ea"/>
                          <a:cs typeface="Calibri" panose="020F0502020204030204" pitchFamily="34" charset="0"/>
                        </a:rPr>
                        <a:t>Đ/</a:t>
                      </a:r>
                      <a:r>
                        <a:rPr lang="en-US" sz="1800" b="0" u="none" strike="noStrike" kern="1200" dirty="0" err="1">
                          <a:solidFill>
                            <a:schemeClr val="dk1"/>
                          </a:solidFill>
                          <a:effectLst/>
                          <a:latin typeface="+mn-lt"/>
                          <a:ea typeface="+mn-ea"/>
                          <a:cs typeface="Calibri" panose="020F0502020204030204" pitchFamily="34" charset="0"/>
                        </a:rPr>
                        <a:t>vị</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xuất</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sắc</a:t>
                      </a:r>
                      <a:endParaRPr lang="en-US" sz="1800" b="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b="0" u="none" strike="noStrike" kern="1200" dirty="0" err="1">
                          <a:solidFill>
                            <a:schemeClr val="dk1"/>
                          </a:solidFill>
                          <a:effectLst/>
                          <a:latin typeface="+mn-lt"/>
                          <a:ea typeface="+mn-ea"/>
                          <a:cs typeface="Calibri" panose="020F0502020204030204" pitchFamily="34" charset="0"/>
                        </a:rPr>
                        <a:t>Ghi</a:t>
                      </a:r>
                      <a:r>
                        <a:rPr lang="en-US" sz="1800" b="0" u="none" strike="noStrike" kern="1200" dirty="0">
                          <a:solidFill>
                            <a:schemeClr val="dk1"/>
                          </a:solidFill>
                          <a:effectLst/>
                          <a:latin typeface="+mn-lt"/>
                          <a:ea typeface="+mn-ea"/>
                          <a:cs typeface="Calibri" panose="020F0502020204030204" pitchFamily="34" charset="0"/>
                        </a:rPr>
                        <a:t> </a:t>
                      </a:r>
                      <a:r>
                        <a:rPr lang="en-US" sz="1800" b="0" u="none" strike="noStrike" kern="1200" dirty="0" err="1">
                          <a:solidFill>
                            <a:schemeClr val="dk1"/>
                          </a:solidFill>
                          <a:effectLst/>
                          <a:latin typeface="+mn-lt"/>
                          <a:ea typeface="+mn-ea"/>
                          <a:cs typeface="Calibri" panose="020F0502020204030204" pitchFamily="34" charset="0"/>
                        </a:rPr>
                        <a:t>chú</a:t>
                      </a:r>
                      <a:endParaRPr lang="en-US" sz="1800" b="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3520">
                <a:tc rowSpan="3">
                  <a:txBody>
                    <a:bodyPr/>
                    <a:lstStyle/>
                    <a:p>
                      <a:pPr marL="0" algn="ctr" defTabSz="914400" rtl="0" eaLnBrk="1" fontAlgn="ctr" latinLnBrk="0" hangingPunct="1">
                        <a:lnSpc>
                          <a:spcPct val="110000"/>
                        </a:lnSpc>
                      </a:pPr>
                      <a:r>
                        <a:rPr lang="en-US" sz="1800" u="none" strike="noStrike" kern="1200" dirty="0">
                          <a:solidFill>
                            <a:schemeClr val="dk1"/>
                          </a:solidFill>
                          <a:effectLst/>
                          <a:latin typeface="+mn-lt"/>
                          <a:ea typeface="+mn-ea"/>
                          <a:cs typeface="Calibri" panose="020F050202020403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algn="l"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Doanh thu C2 TĐ (</a:t>
                      </a:r>
                      <a:r>
                        <a:rPr lang="en-US" sz="1800" u="none" strike="noStrike" kern="1200" dirty="0" err="1">
                          <a:solidFill>
                            <a:schemeClr val="dk1"/>
                          </a:solidFill>
                          <a:effectLst/>
                          <a:latin typeface="+mn-lt"/>
                          <a:ea typeface="+mn-ea"/>
                          <a:cs typeface="Calibri" panose="020F0502020204030204" pitchFamily="34" charset="0"/>
                        </a:rPr>
                        <a:t>Đến</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a:solidFill>
                            <a:schemeClr val="dk1"/>
                          </a:solidFill>
                          <a:effectLst/>
                          <a:latin typeface="+mn-lt"/>
                          <a:ea typeface="+mn-ea"/>
                          <a:cs typeface="Calibri" panose="020F0502020204030204" pitchFamily="34" charset="0"/>
                        </a:rPr>
                        <a:t>31/8 hoàn thành KH Q3/2020</a:t>
                      </a:r>
                      <a:r>
                        <a:rPr lang="en-US" sz="1800" u="none" strike="noStrike" kern="1200" dirty="0">
                          <a:solidFill>
                            <a:schemeClr val="dk1"/>
                          </a:solidFill>
                          <a:effectLst/>
                          <a:latin typeface="+mn-lt"/>
                          <a:ea typeface="+mn-ea"/>
                          <a:cs typeface="Calibri" panose="020F050202020403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u="none" strike="noStrike" kern="1200" dirty="0" err="1">
                          <a:solidFill>
                            <a:schemeClr val="dk1"/>
                          </a:solidFill>
                          <a:effectLst/>
                          <a:latin typeface="+mn-lt"/>
                          <a:ea typeface="+mn-ea"/>
                          <a:cs typeface="Calibri" panose="020F0502020204030204" pitchFamily="34" charset="0"/>
                        </a:rPr>
                        <a:t>Đạt</a:t>
                      </a:r>
                      <a:r>
                        <a:rPr lang="en-US" sz="1800" u="none" strike="noStrike" kern="1200" dirty="0">
                          <a:solidFill>
                            <a:schemeClr val="dk1"/>
                          </a:solidFill>
                          <a:effectLst/>
                          <a:latin typeface="+mn-lt"/>
                          <a:ea typeface="+mn-ea"/>
                          <a:cs typeface="Calibri" panose="020F0502020204030204" pitchFamily="34" charset="0"/>
                        </a:rPr>
                        <a:t> ≥ 50% KH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1.5 triệu</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algn="l" defTabSz="914400" rtl="0" eaLnBrk="1" fontAlgn="ctr" latinLnBrk="0" hangingPunct="1">
                        <a:lnSpc>
                          <a:spcPct val="110000"/>
                        </a:lnSpc>
                      </a:pP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Giải</a:t>
                      </a:r>
                      <a:r>
                        <a:rPr lang="en-US" sz="1800" u="none" strike="noStrike" kern="1200" dirty="0">
                          <a:solidFill>
                            <a:schemeClr val="dk1"/>
                          </a:solidFill>
                          <a:effectLst/>
                          <a:latin typeface="+mn-lt"/>
                          <a:ea typeface="+mn-ea"/>
                          <a:cs typeface="Calibri" panose="020F0502020204030204" pitchFamily="34" charset="0"/>
                        </a:rPr>
                        <a:t> 1: </a:t>
                      </a:r>
                      <a:r>
                        <a:rPr lang="en-US" sz="1800" u="none" strike="noStrike" kern="1200">
                          <a:solidFill>
                            <a:schemeClr val="dk1"/>
                          </a:solidFill>
                          <a:effectLst/>
                          <a:latin typeface="+mn-lt"/>
                          <a:ea typeface="+mn-ea"/>
                          <a:cs typeface="Calibri" panose="020F0502020204030204" pitchFamily="34" charset="0"/>
                        </a:rPr>
                        <a:t>10 triệu</a:t>
                      </a:r>
                      <a:endParaRPr lang="en-US" sz="1800" u="none" strike="noStrike" kern="1200" dirty="0">
                        <a:solidFill>
                          <a:schemeClr val="dk1"/>
                        </a:solidFill>
                        <a:effectLst/>
                        <a:latin typeface="+mn-lt"/>
                        <a:ea typeface="+mn-ea"/>
                        <a:cs typeface="Calibri" panose="020F0502020204030204" pitchFamily="34" charset="0"/>
                      </a:endParaRPr>
                    </a:p>
                    <a:p>
                      <a:pPr marL="0" algn="l" defTabSz="914400" rtl="0" eaLnBrk="1" fontAlgn="ctr" latinLnBrk="0" hangingPunct="1">
                        <a:lnSpc>
                          <a:spcPct val="110000"/>
                        </a:lnSpc>
                      </a:pP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err="1">
                          <a:solidFill>
                            <a:schemeClr val="dk1"/>
                          </a:solidFill>
                          <a:effectLst/>
                          <a:latin typeface="+mn-lt"/>
                          <a:ea typeface="+mn-ea"/>
                          <a:cs typeface="Calibri" panose="020F0502020204030204" pitchFamily="34" charset="0"/>
                        </a:rPr>
                        <a:t>Giải</a:t>
                      </a:r>
                      <a:r>
                        <a:rPr lang="en-US" sz="1800" u="none" strike="noStrike" kern="1200">
                          <a:solidFill>
                            <a:schemeClr val="dk1"/>
                          </a:solidFill>
                          <a:effectLst/>
                          <a:latin typeface="+mn-lt"/>
                          <a:ea typeface="+mn-ea"/>
                          <a:cs typeface="Calibri" panose="020F0502020204030204" pitchFamily="34" charset="0"/>
                        </a:rPr>
                        <a:t> 2: 5 triệu</a:t>
                      </a:r>
                      <a:endParaRPr lang="en-US" sz="1800" u="none" strike="noStrike" kern="1200" dirty="0">
                        <a:solidFill>
                          <a:schemeClr val="dk1"/>
                        </a:solidFill>
                        <a:effectLst/>
                        <a:latin typeface="+mn-lt"/>
                        <a:ea typeface="+mn-ea"/>
                        <a:cs typeface="Calibri" panose="020F0502020204030204" pitchFamily="34" charset="0"/>
                      </a:endParaRPr>
                    </a:p>
                    <a:p>
                      <a:pPr marL="0" algn="l" defTabSz="914400" rtl="0" eaLnBrk="1" fontAlgn="ctr" latinLnBrk="0" hangingPunct="1">
                        <a:lnSpc>
                          <a:spcPct val="110000"/>
                        </a:lnSpc>
                      </a:pP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err="1">
                          <a:solidFill>
                            <a:schemeClr val="dk1"/>
                          </a:solidFill>
                          <a:effectLst/>
                          <a:latin typeface="+mn-lt"/>
                          <a:ea typeface="+mn-ea"/>
                          <a:cs typeface="Calibri" panose="020F0502020204030204" pitchFamily="34" charset="0"/>
                        </a:rPr>
                        <a:t>Giải</a:t>
                      </a:r>
                      <a:r>
                        <a:rPr lang="en-US" sz="1800" u="none" strike="noStrike" kern="1200">
                          <a:solidFill>
                            <a:schemeClr val="dk1"/>
                          </a:solidFill>
                          <a:effectLst/>
                          <a:latin typeface="+mn-lt"/>
                          <a:ea typeface="+mn-ea"/>
                          <a:cs typeface="Calibri" panose="020F0502020204030204" pitchFamily="34" charset="0"/>
                        </a:rPr>
                        <a:t> 3: 2 triệu</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algn="ctr" defTabSz="914400" rtl="0" eaLnBrk="1" fontAlgn="ctr" latinLnBrk="0" hangingPunct="1">
                        <a:lnSpc>
                          <a:spcPct val="110000"/>
                        </a:lnSpc>
                      </a:pP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29085">
                <a:tc vMerge="1">
                  <a:txBody>
                    <a:bodyPr/>
                    <a:lstStyle/>
                    <a:p>
                      <a:endParaRPr lang="en-US" dirty="0"/>
                    </a:p>
                  </a:txBody>
                  <a:tcPr/>
                </a:tc>
                <a:tc vMerge="1">
                  <a:txBody>
                    <a:bodyPr/>
                    <a:lstStyle/>
                    <a:p>
                      <a:endParaRPr lang="en-US" dirty="0"/>
                    </a:p>
                  </a:txBody>
                  <a:tcPr/>
                </a:tc>
                <a:tc>
                  <a:txBody>
                    <a:bodyPr/>
                    <a:lstStyle/>
                    <a:p>
                      <a:pPr marL="0" marR="0" indent="0" algn="l" defTabSz="914400" rtl="0" eaLnBrk="1" fontAlgn="ctr" latinLnBrk="0" hangingPunct="1">
                        <a:lnSpc>
                          <a:spcPct val="110000"/>
                        </a:lnSpc>
                        <a:spcBef>
                          <a:spcPts val="0"/>
                        </a:spcBef>
                        <a:spcAft>
                          <a:spcPts val="0"/>
                        </a:spcAft>
                        <a:buClrTx/>
                        <a:buSzTx/>
                        <a:buFontTx/>
                        <a:buNone/>
                        <a:tabLst/>
                        <a:defRPr/>
                      </a:pPr>
                      <a:r>
                        <a:rPr lang="en-US" sz="1800" u="none" strike="noStrike" kern="1200" dirty="0" err="1">
                          <a:solidFill>
                            <a:schemeClr val="dk1"/>
                          </a:solidFill>
                          <a:effectLst/>
                          <a:latin typeface="+mn-lt"/>
                          <a:ea typeface="+mn-ea"/>
                          <a:cs typeface="Calibri" panose="020F0502020204030204" pitchFamily="34" charset="0"/>
                        </a:rPr>
                        <a:t>Đạt</a:t>
                      </a:r>
                      <a:r>
                        <a:rPr lang="en-US" sz="1800" u="none" strike="noStrike" kern="1200" dirty="0">
                          <a:solidFill>
                            <a:schemeClr val="dk1"/>
                          </a:solidFill>
                          <a:effectLst/>
                          <a:latin typeface="+mn-lt"/>
                          <a:ea typeface="+mn-ea"/>
                          <a:cs typeface="Calibri" panose="020F0502020204030204" pitchFamily="34" charset="0"/>
                        </a:rPr>
                        <a:t> ≥ 60% KH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5 triệu</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10002"/>
                  </a:ext>
                </a:extLst>
              </a:tr>
              <a:tr h="433107">
                <a:tc vMerge="1">
                  <a:txBody>
                    <a:bodyPr/>
                    <a:lstStyle/>
                    <a:p>
                      <a:endParaRPr lang="en-US" dirty="0"/>
                    </a:p>
                  </a:txBody>
                  <a:tcPr/>
                </a:tc>
                <a:tc vMerge="1">
                  <a:txBody>
                    <a:bodyPr/>
                    <a:lstStyle/>
                    <a:p>
                      <a:endParaRPr lang="en-US" dirty="0"/>
                    </a:p>
                  </a:txBody>
                  <a:tcPr/>
                </a:tc>
                <a:tc>
                  <a:txBody>
                    <a:bodyPr/>
                    <a:lstStyle/>
                    <a:p>
                      <a:pPr marL="0" marR="0" indent="0" algn="l" defTabSz="914400" rtl="0" eaLnBrk="1" fontAlgn="ctr" latinLnBrk="0" hangingPunct="1">
                        <a:lnSpc>
                          <a:spcPct val="110000"/>
                        </a:lnSpc>
                        <a:spcBef>
                          <a:spcPts val="0"/>
                        </a:spcBef>
                        <a:spcAft>
                          <a:spcPts val="0"/>
                        </a:spcAft>
                        <a:buClrTx/>
                        <a:buSzTx/>
                        <a:buFontTx/>
                        <a:buNone/>
                        <a:tabLst/>
                        <a:defRPr/>
                      </a:pPr>
                      <a:r>
                        <a:rPr lang="en-US" sz="1800" u="none" strike="noStrike" kern="1200" dirty="0" err="1">
                          <a:solidFill>
                            <a:schemeClr val="dk1"/>
                          </a:solidFill>
                          <a:effectLst/>
                          <a:latin typeface="+mn-lt"/>
                          <a:ea typeface="+mn-ea"/>
                          <a:cs typeface="Calibri" panose="020F0502020204030204" pitchFamily="34" charset="0"/>
                        </a:rPr>
                        <a:t>Đạt</a:t>
                      </a:r>
                      <a:r>
                        <a:rPr lang="en-US" sz="1800" u="none" strike="noStrike" kern="1200" dirty="0">
                          <a:solidFill>
                            <a:schemeClr val="dk1"/>
                          </a:solidFill>
                          <a:effectLst/>
                          <a:latin typeface="+mn-lt"/>
                          <a:ea typeface="+mn-ea"/>
                          <a:cs typeface="Calibri" panose="020F0502020204030204" pitchFamily="34" charset="0"/>
                        </a:rPr>
                        <a:t> ≥ 70% KH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6.5 triệu</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10003"/>
                  </a:ext>
                </a:extLst>
              </a:tr>
              <a:tr h="975290">
                <a:tc>
                  <a:txBody>
                    <a:bodyPr/>
                    <a:lstStyle/>
                    <a:p>
                      <a:pPr marL="0" algn="ctr" defTabSz="914400" rtl="0" eaLnBrk="1" fontAlgn="ctr" latinLnBrk="0" hangingPunct="1">
                        <a:lnSpc>
                          <a:spcPct val="110000"/>
                        </a:lnSpc>
                      </a:pPr>
                      <a:r>
                        <a:rPr lang="en-US" sz="1800" u="none" strike="noStrike" kern="1200" dirty="0">
                          <a:solidFill>
                            <a:schemeClr val="dk1"/>
                          </a:solidFill>
                          <a:effectLst/>
                          <a:latin typeface="Calibri" panose="020F0502020204030204" pitchFamily="34" charset="0"/>
                          <a:ea typeface="+mn-ea"/>
                          <a:cs typeface="Calibri" panose="020F050202020403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u="none" strike="noStrike" kern="1200">
                          <a:solidFill>
                            <a:schemeClr val="dk1"/>
                          </a:solidFill>
                          <a:effectLst/>
                          <a:latin typeface="Calibri" panose="020F0502020204030204" pitchFamily="34" charset="0"/>
                          <a:ea typeface="+mn-ea"/>
                          <a:cs typeface="Calibri" panose="020F0502020204030204" pitchFamily="34" charset="0"/>
                        </a:rPr>
                        <a:t>Nhóm SP mới</a:t>
                      </a:r>
                      <a:endParaRPr lang="en-US" sz="1800" u="none" strike="noStrike" kern="1200" dirty="0">
                        <a:solidFill>
                          <a:schemeClr val="dk1"/>
                        </a:solidFill>
                        <a:effectLst/>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u="none" strike="noStrike" kern="1200" dirty="0" err="1">
                          <a:solidFill>
                            <a:schemeClr val="dk1"/>
                          </a:solidFill>
                          <a:effectLst/>
                          <a:latin typeface="+mn-lt"/>
                          <a:ea typeface="+mn-ea"/>
                          <a:cs typeface="Calibri" panose="020F0502020204030204" pitchFamily="34" charset="0"/>
                        </a:rPr>
                        <a:t>Cứ</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vượt</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kế</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hoạch</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một</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cửa</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hàng</a:t>
                      </a:r>
                      <a:r>
                        <a:rPr lang="en-US" sz="1800" u="none" strike="noStrike" kern="1200" dirty="0">
                          <a:solidFill>
                            <a:schemeClr val="dk1"/>
                          </a:solidFill>
                          <a:effectLst/>
                          <a:latin typeface="+mn-lt"/>
                          <a:ea typeface="+mn-ea"/>
                          <a:cs typeface="Calibri" panose="020F050202020403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50 nghìn</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a:latin typeface="+mn-lt"/>
                          <a:ea typeface="Adobe Gothic Std B" panose="020B0800000000000000" pitchFamily="34" charset="-128"/>
                          <a:cs typeface="Arial" panose="020B0604020202020204" pitchFamily="34" charset="0"/>
                        </a:rPr>
                        <a:t>Gồm: Bộ M36, Tube TT 20W, Đèn bàn 36-38, Ốp trần 12L, LED dây…</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75621">
                <a:tc>
                  <a:txBody>
                    <a:bodyPr/>
                    <a:lstStyle/>
                    <a:p>
                      <a:pPr marL="0" algn="ctr" defTabSz="914400" rtl="0" eaLnBrk="1" fontAlgn="ctr" latinLnBrk="0" hangingPunct="1">
                        <a:lnSpc>
                          <a:spcPct val="110000"/>
                        </a:lnSpc>
                      </a:pPr>
                      <a:r>
                        <a:rPr lang="en-US" sz="1800" u="none" strike="noStrike" kern="1200" dirty="0">
                          <a:solidFill>
                            <a:schemeClr val="dk1"/>
                          </a:solidFill>
                          <a:effectLst/>
                          <a:latin typeface="+mn-lt"/>
                          <a:ea typeface="+mn-ea"/>
                          <a:cs typeface="Calibri" panose="020F050202020403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Nhóm SP Smart </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10000"/>
                        </a:lnSpc>
                        <a:spcBef>
                          <a:spcPts val="0"/>
                        </a:spcBef>
                        <a:spcAft>
                          <a:spcPts val="0"/>
                        </a:spcAft>
                        <a:buClrTx/>
                        <a:buSzTx/>
                        <a:buFontTx/>
                        <a:buNone/>
                        <a:tabLst/>
                        <a:defRPr/>
                      </a:pPr>
                      <a:r>
                        <a:rPr lang="en-US" sz="1800" u="none" strike="noStrike" kern="1200" dirty="0" err="1">
                          <a:solidFill>
                            <a:schemeClr val="dk1"/>
                          </a:solidFill>
                          <a:effectLst/>
                          <a:latin typeface="+mn-lt"/>
                          <a:ea typeface="+mn-ea"/>
                          <a:cs typeface="Calibri" panose="020F0502020204030204" pitchFamily="34" charset="0"/>
                        </a:rPr>
                        <a:t>Cứ</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vượt</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kế</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hoạch</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một</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cửa</a:t>
                      </a:r>
                      <a:r>
                        <a:rPr lang="en-US" sz="1800" u="none" strike="noStrike" kern="1200" dirty="0">
                          <a:solidFill>
                            <a:schemeClr val="dk1"/>
                          </a:solidFill>
                          <a:effectLst/>
                          <a:latin typeface="+mn-lt"/>
                          <a:ea typeface="+mn-ea"/>
                          <a:cs typeface="Calibri" panose="020F0502020204030204" pitchFamily="34" charset="0"/>
                        </a:rPr>
                        <a:t> </a:t>
                      </a:r>
                      <a:r>
                        <a:rPr lang="en-US" sz="1800" u="none" strike="noStrike" kern="1200" dirty="0" err="1">
                          <a:solidFill>
                            <a:schemeClr val="dk1"/>
                          </a:solidFill>
                          <a:effectLst/>
                          <a:latin typeface="+mn-lt"/>
                          <a:ea typeface="+mn-ea"/>
                          <a:cs typeface="Calibri" panose="020F0502020204030204" pitchFamily="34" charset="0"/>
                        </a:rPr>
                        <a:t>hàng</a:t>
                      </a:r>
                      <a:r>
                        <a:rPr lang="en-US" sz="1800" u="none" strike="noStrike" kern="1200" dirty="0">
                          <a:solidFill>
                            <a:schemeClr val="dk1"/>
                          </a:solidFill>
                          <a:effectLst/>
                          <a:latin typeface="+mn-lt"/>
                          <a:ea typeface="+mn-ea"/>
                          <a:cs typeface="Calibri" panose="020F050202020403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50 nghìn</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10000"/>
                        </a:lnSpc>
                      </a:pP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10000"/>
                        </a:lnSpc>
                      </a:pPr>
                      <a:r>
                        <a:rPr lang="en-US" sz="1800" u="none" strike="noStrike" kern="1200">
                          <a:solidFill>
                            <a:schemeClr val="dk1"/>
                          </a:solidFill>
                          <a:effectLst/>
                          <a:latin typeface="+mn-lt"/>
                          <a:ea typeface="+mn-ea"/>
                          <a:cs typeface="Calibri" panose="020F0502020204030204" pitchFamily="34" charset="0"/>
                        </a:rPr>
                        <a:t>Gồm: </a:t>
                      </a:r>
                      <a:r>
                        <a:rPr lang="vi-VN" sz="1800">
                          <a:latin typeface="Calibri" panose="020F0502020204030204" pitchFamily="34" charset="0"/>
                          <a:cs typeface="Calibri" panose="020F0502020204030204" pitchFamily="34" charset="0"/>
                        </a:rPr>
                        <a:t>Bulb rada; Ốp trần cảm biến; Down cảm biến</a:t>
                      </a:r>
                      <a:r>
                        <a:rPr lang="en-US" sz="1800">
                          <a:latin typeface="Calibri" panose="020F0502020204030204" pitchFamily="34" charset="0"/>
                          <a:cs typeface="Calibri" panose="020F0502020204030204" pitchFamily="34" charset="0"/>
                        </a:rPr>
                        <a:t>;</a:t>
                      </a:r>
                      <a:r>
                        <a:rPr lang="vi-VN" sz="1800">
                          <a:latin typeface="Calibri" panose="020F0502020204030204" pitchFamily="34" charset="0"/>
                          <a:cs typeface="Calibri" panose="020F0502020204030204" pitchFamily="34" charset="0"/>
                        </a:rPr>
                        <a:t> Đèn năng lượng </a:t>
                      </a:r>
                      <a:r>
                        <a:rPr lang="en-US" sz="1800">
                          <a:latin typeface="Calibri" panose="020F0502020204030204" pitchFamily="34" charset="0"/>
                          <a:cs typeface="Calibri" panose="020F0502020204030204" pitchFamily="34" charset="0"/>
                        </a:rPr>
                        <a:t>mặt trời…</a:t>
                      </a:r>
                      <a:r>
                        <a:rPr lang="en-US" sz="1800">
                          <a:latin typeface="+mn-lt"/>
                          <a:ea typeface="Adobe Gothic Std B" panose="020B0800000000000000" pitchFamily="34" charset="-128"/>
                          <a:cs typeface="Arial" panose="020B0604020202020204" pitchFamily="34" charset="0"/>
                        </a:rPr>
                        <a:t> </a:t>
                      </a:r>
                      <a:endParaRPr lang="en-US" sz="1800" u="none" strike="noStrike" kern="1200" dirty="0">
                        <a:solidFill>
                          <a:schemeClr val="dk1"/>
                        </a:solidFill>
                        <a:effectLst/>
                        <a:latin typeface="+mn-lt"/>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0" name="Title 1">
            <a:extLst>
              <a:ext uri="{FF2B5EF4-FFF2-40B4-BE49-F238E27FC236}">
                <a16:creationId xmlns:a16="http://schemas.microsoft.com/office/drawing/2014/main" id="{73087476-3AF6-4222-9A2A-7C34017ABBDA}"/>
              </a:ext>
            </a:extLst>
          </p:cNvPr>
          <p:cNvSpPr txBox="1">
            <a:spLocks/>
          </p:cNvSpPr>
          <p:nvPr/>
        </p:nvSpPr>
        <p:spPr>
          <a:xfrm>
            <a:off x="770996" y="1570004"/>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7.1 Thi đua cá nhân</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15" name="TextBox 14">
            <a:extLst>
              <a:ext uri="{FF2B5EF4-FFF2-40B4-BE49-F238E27FC236}">
                <a16:creationId xmlns:a16="http://schemas.microsoft.com/office/drawing/2014/main" id="{3F643C48-2664-4E7E-8A67-2C2C78798F7E}"/>
              </a:ext>
            </a:extLst>
          </p:cNvPr>
          <p:cNvSpPr txBox="1"/>
          <p:nvPr/>
        </p:nvSpPr>
        <p:spPr>
          <a:xfrm>
            <a:off x="770997" y="713079"/>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6" name="Title 1">
            <a:extLst>
              <a:ext uri="{FF2B5EF4-FFF2-40B4-BE49-F238E27FC236}">
                <a16:creationId xmlns:a16="http://schemas.microsoft.com/office/drawing/2014/main" id="{2C14329E-5A8B-49B2-BF50-E7C532FFDBFD}"/>
              </a:ext>
            </a:extLst>
          </p:cNvPr>
          <p:cNvSpPr txBox="1">
            <a:spLocks/>
          </p:cNvSpPr>
          <p:nvPr/>
        </p:nvSpPr>
        <p:spPr>
          <a:xfrm>
            <a:off x="770997" y="1187708"/>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7. Tổ chức thi đua</a:t>
            </a:r>
            <a:endParaRPr lang="en-US" sz="1800" b="1" dirty="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251362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076EAD-8B50-4DCB-90E7-34664C02685B}" type="slidenum">
              <a:rPr lang="en-US" smtClean="0"/>
              <a:t>2</a:t>
            </a:fld>
            <a:endParaRPr lang="en-US"/>
          </a:p>
        </p:txBody>
      </p:sp>
      <p:sp>
        <p:nvSpPr>
          <p:cNvPr id="5" name="TextBox 4"/>
          <p:cNvSpPr txBox="1"/>
          <p:nvPr/>
        </p:nvSpPr>
        <p:spPr>
          <a:xfrm>
            <a:off x="2124386" y="121987"/>
            <a:ext cx="7385374" cy="523220"/>
          </a:xfrm>
          <a:prstGeom prst="rect">
            <a:avLst/>
          </a:prstGeom>
          <a:noFill/>
        </p:spPr>
        <p:txBody>
          <a:bodyPr wrap="square" rtlCol="0">
            <a:spAutoFit/>
          </a:bodyPr>
          <a:lstStyle/>
          <a:p>
            <a:r>
              <a:rPr lang="en-US" sz="2800" b="1">
                <a:solidFill>
                  <a:schemeClr val="tx1">
                    <a:lumMod val="65000"/>
                    <a:lumOff val="35000"/>
                  </a:schemeClr>
                </a:solidFill>
                <a:ea typeface="Adobe Gothic Std B" panose="020B0800000000000000" pitchFamily="34" charset="-128"/>
                <a:cs typeface="Arial" panose="020B0604020202020204" pitchFamily="34" charset="0"/>
              </a:rPr>
              <a:t>MỤC LỤC</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grpSp>
        <p:nvGrpSpPr>
          <p:cNvPr id="2" name="Group 1">
            <a:extLst>
              <a:ext uri="{FF2B5EF4-FFF2-40B4-BE49-F238E27FC236}">
                <a16:creationId xmlns:a16="http://schemas.microsoft.com/office/drawing/2014/main" id="{B33EF875-2A6A-4725-B8B4-C8DB10B9A426}"/>
              </a:ext>
            </a:extLst>
          </p:cNvPr>
          <p:cNvGrpSpPr/>
          <p:nvPr/>
        </p:nvGrpSpPr>
        <p:grpSpPr>
          <a:xfrm>
            <a:off x="2229888" y="1260439"/>
            <a:ext cx="7006747" cy="4574808"/>
            <a:chOff x="2229888" y="1260439"/>
            <a:chExt cx="7006747" cy="4574808"/>
          </a:xfrm>
        </p:grpSpPr>
        <p:sp>
          <p:nvSpPr>
            <p:cNvPr id="151" name="Right Arrow 159">
              <a:extLst>
                <a:ext uri="{FF2B5EF4-FFF2-40B4-BE49-F238E27FC236}">
                  <a16:creationId xmlns:a16="http://schemas.microsoft.com/office/drawing/2014/main" id="{61571A8A-C2D3-43EF-B52B-6AF028BE7CCF}"/>
                </a:ext>
              </a:extLst>
            </p:cNvPr>
            <p:cNvSpPr/>
            <p:nvPr/>
          </p:nvSpPr>
          <p:spPr>
            <a:xfrm>
              <a:off x="3123374" y="5306478"/>
              <a:ext cx="470570" cy="263150"/>
            </a:xfrm>
            <a:prstGeom prst="rightArrow">
              <a:avLst/>
            </a:prstGeom>
            <a:gradFill flip="none" rotWithShape="1">
              <a:gsLst>
                <a:gs pos="0">
                  <a:srgbClr val="C24F4C"/>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nvGrpSpPr>
            <p:cNvPr id="152" name="Group 151">
              <a:extLst>
                <a:ext uri="{FF2B5EF4-FFF2-40B4-BE49-F238E27FC236}">
                  <a16:creationId xmlns:a16="http://schemas.microsoft.com/office/drawing/2014/main" id="{B8563317-E3A3-4F57-A1B7-F802902215C8}"/>
                </a:ext>
              </a:extLst>
            </p:cNvPr>
            <p:cNvGrpSpPr/>
            <p:nvPr/>
          </p:nvGrpSpPr>
          <p:grpSpPr>
            <a:xfrm>
              <a:off x="3702809" y="5040863"/>
              <a:ext cx="5533823" cy="794384"/>
              <a:chOff x="3387408" y="4696657"/>
              <a:chExt cx="4458913" cy="640080"/>
            </a:xfrm>
          </p:grpSpPr>
          <p:sp>
            <p:nvSpPr>
              <p:cNvPr id="158" name="Round Same Side Corner Rectangle 166">
                <a:extLst>
                  <a:ext uri="{FF2B5EF4-FFF2-40B4-BE49-F238E27FC236}">
                    <a16:creationId xmlns:a16="http://schemas.microsoft.com/office/drawing/2014/main" id="{4D27285A-0D8C-41B0-9037-2A358F93E6C6}"/>
                  </a:ext>
                </a:extLst>
              </p:cNvPr>
              <p:cNvSpPr/>
              <p:nvPr/>
            </p:nvSpPr>
            <p:spPr>
              <a:xfrm rot="5400000">
                <a:off x="5296825" y="2787240"/>
                <a:ext cx="640080" cy="4458913"/>
              </a:xfrm>
              <a:prstGeom prst="round2SameRect">
                <a:avLst/>
              </a:prstGeom>
              <a:solidFill>
                <a:schemeClr val="bg1"/>
              </a:solidFill>
              <a:ln>
                <a:solidFill>
                  <a:srgbClr val="E0A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60" name="TextBox 159">
                <a:extLst>
                  <a:ext uri="{FF2B5EF4-FFF2-40B4-BE49-F238E27FC236}">
                    <a16:creationId xmlns:a16="http://schemas.microsoft.com/office/drawing/2014/main" id="{7DD2890E-ED3A-4A5D-B7E1-D17DAE980BD0}"/>
                  </a:ext>
                </a:extLst>
              </p:cNvPr>
              <p:cNvSpPr txBox="1"/>
              <p:nvPr/>
            </p:nvSpPr>
            <p:spPr>
              <a:xfrm>
                <a:off x="3451706" y="4859847"/>
                <a:ext cx="1150016" cy="371990"/>
              </a:xfrm>
              <a:prstGeom prst="rect">
                <a:avLst/>
              </a:prstGeom>
              <a:noFill/>
              <a:effectLst/>
            </p:spPr>
            <p:txBody>
              <a:bodyPr wrap="none" rtlCol="0">
                <a:spAutoFit/>
              </a:bodyPr>
              <a:lstStyle/>
              <a:p>
                <a:r>
                  <a:rPr lang="en-US" sz="2400" b="1">
                    <a:solidFill>
                      <a:srgbClr val="C14B48"/>
                    </a:solidFill>
                    <a:cs typeface="Arial" panose="020B0604020202020204" pitchFamily="34" charset="0"/>
                  </a:rPr>
                  <a:t>KẾT LUẬN</a:t>
                </a:r>
                <a:endParaRPr lang="en-US" sz="2400" b="1" dirty="0">
                  <a:solidFill>
                    <a:srgbClr val="C14B48"/>
                  </a:solidFill>
                  <a:cs typeface="Arial" panose="020B0604020202020204" pitchFamily="34" charset="0"/>
                </a:endParaRPr>
              </a:p>
            </p:txBody>
          </p:sp>
        </p:grpSp>
        <p:grpSp>
          <p:nvGrpSpPr>
            <p:cNvPr id="154" name="Group 153">
              <a:extLst>
                <a:ext uri="{FF2B5EF4-FFF2-40B4-BE49-F238E27FC236}">
                  <a16:creationId xmlns:a16="http://schemas.microsoft.com/office/drawing/2014/main" id="{ECA25E02-7086-4141-B111-EDCB17B1B3FC}"/>
                </a:ext>
              </a:extLst>
            </p:cNvPr>
            <p:cNvGrpSpPr/>
            <p:nvPr/>
          </p:nvGrpSpPr>
          <p:grpSpPr>
            <a:xfrm>
              <a:off x="2229888" y="5040861"/>
              <a:ext cx="794384" cy="794384"/>
              <a:chOff x="2200593" y="4606004"/>
              <a:chExt cx="640080" cy="640080"/>
            </a:xfrm>
          </p:grpSpPr>
          <p:sp>
            <p:nvSpPr>
              <p:cNvPr id="156" name="Parallelogram 2">
                <a:extLst>
                  <a:ext uri="{FF2B5EF4-FFF2-40B4-BE49-F238E27FC236}">
                    <a16:creationId xmlns:a16="http://schemas.microsoft.com/office/drawing/2014/main" id="{45850DC5-0C39-404F-A22D-FD13D3E2EFEA}"/>
                  </a:ext>
                </a:extLst>
              </p:cNvPr>
              <p:cNvSpPr/>
              <p:nvPr/>
            </p:nvSpPr>
            <p:spPr>
              <a:xfrm>
                <a:off x="2200593" y="4606004"/>
                <a:ext cx="640080" cy="640080"/>
              </a:xfrm>
              <a:prstGeom prst="ellipse">
                <a:avLst/>
              </a:prstGeom>
              <a:gradFill>
                <a:gsLst>
                  <a:gs pos="0">
                    <a:srgbClr val="DA9492"/>
                  </a:gs>
                  <a:gs pos="82000">
                    <a:srgbClr val="C14B48"/>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57" name="Parallelogram 3">
                <a:extLst>
                  <a:ext uri="{FF2B5EF4-FFF2-40B4-BE49-F238E27FC236}">
                    <a16:creationId xmlns:a16="http://schemas.microsoft.com/office/drawing/2014/main" id="{EAAE24FF-516A-4022-9E82-2803173216B1}"/>
                  </a:ext>
                </a:extLst>
              </p:cNvPr>
              <p:cNvSpPr/>
              <p:nvPr/>
            </p:nvSpPr>
            <p:spPr>
              <a:xfrm>
                <a:off x="2222126" y="4636316"/>
                <a:ext cx="597014" cy="579456"/>
              </a:xfrm>
              <a:prstGeom prst="ellipse">
                <a:avLst/>
              </a:prstGeom>
              <a:gradFill>
                <a:gsLst>
                  <a:gs pos="0">
                    <a:schemeClr val="bg1">
                      <a:alpha val="50000"/>
                    </a:schemeClr>
                  </a:gs>
                  <a:gs pos="68000">
                    <a:schemeClr val="bg1">
                      <a:alpha val="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sp>
          <p:nvSpPr>
            <p:cNvPr id="136" name="Right Arrow 105">
              <a:extLst>
                <a:ext uri="{FF2B5EF4-FFF2-40B4-BE49-F238E27FC236}">
                  <a16:creationId xmlns:a16="http://schemas.microsoft.com/office/drawing/2014/main" id="{6FF36F13-0B9A-4DAE-BE6F-F837CA4BE6D2}"/>
                </a:ext>
              </a:extLst>
            </p:cNvPr>
            <p:cNvSpPr/>
            <p:nvPr/>
          </p:nvSpPr>
          <p:spPr>
            <a:xfrm>
              <a:off x="3123374" y="4361372"/>
              <a:ext cx="470570" cy="263150"/>
            </a:xfrm>
            <a:prstGeom prst="rightArrow">
              <a:avLst/>
            </a:prstGeom>
            <a:gradFill>
              <a:gsLst>
                <a:gs pos="0">
                  <a:srgbClr val="5090B4"/>
                </a:gs>
                <a:gs pos="100000">
                  <a:schemeClr val="bg1"/>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nvGrpSpPr>
            <p:cNvPr id="137" name="Group 136">
              <a:extLst>
                <a:ext uri="{FF2B5EF4-FFF2-40B4-BE49-F238E27FC236}">
                  <a16:creationId xmlns:a16="http://schemas.microsoft.com/office/drawing/2014/main" id="{193B0EB7-2C97-43E1-9722-8646B9B91C17}"/>
                </a:ext>
              </a:extLst>
            </p:cNvPr>
            <p:cNvGrpSpPr/>
            <p:nvPr/>
          </p:nvGrpSpPr>
          <p:grpSpPr>
            <a:xfrm>
              <a:off x="3702809" y="4095757"/>
              <a:ext cx="5533823" cy="794384"/>
              <a:chOff x="3387408" y="3935131"/>
              <a:chExt cx="4458913" cy="640080"/>
            </a:xfrm>
          </p:grpSpPr>
          <p:sp>
            <p:nvSpPr>
              <p:cNvPr id="147" name="Round Same Side Corner Rectangle 155">
                <a:extLst>
                  <a:ext uri="{FF2B5EF4-FFF2-40B4-BE49-F238E27FC236}">
                    <a16:creationId xmlns:a16="http://schemas.microsoft.com/office/drawing/2014/main" id="{35C840EC-8421-4731-A44D-373BBF984F56}"/>
                  </a:ext>
                </a:extLst>
              </p:cNvPr>
              <p:cNvSpPr/>
              <p:nvPr/>
            </p:nvSpPr>
            <p:spPr>
              <a:xfrm rot="5400000">
                <a:off x="5296825" y="2025714"/>
                <a:ext cx="640080" cy="4458913"/>
              </a:xfrm>
              <a:prstGeom prst="round2SameRect">
                <a:avLst/>
              </a:prstGeom>
              <a:solidFill>
                <a:schemeClr val="bg1"/>
              </a:solidFill>
              <a:ln>
                <a:solidFill>
                  <a:srgbClr val="8AB4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49" name="TextBox 148">
                <a:extLst>
                  <a:ext uri="{FF2B5EF4-FFF2-40B4-BE49-F238E27FC236}">
                    <a16:creationId xmlns:a16="http://schemas.microsoft.com/office/drawing/2014/main" id="{81E81C63-EEB4-4885-87E1-AB6D73D0CB61}"/>
                  </a:ext>
                </a:extLst>
              </p:cNvPr>
              <p:cNvSpPr txBox="1"/>
              <p:nvPr/>
            </p:nvSpPr>
            <p:spPr>
              <a:xfrm>
                <a:off x="3451706" y="4098321"/>
                <a:ext cx="2261386" cy="371990"/>
              </a:xfrm>
              <a:prstGeom prst="rect">
                <a:avLst/>
              </a:prstGeom>
              <a:noFill/>
              <a:effectLst/>
            </p:spPr>
            <p:txBody>
              <a:bodyPr wrap="none" rtlCol="0">
                <a:spAutoFit/>
              </a:bodyPr>
              <a:lstStyle/>
              <a:p>
                <a:r>
                  <a:rPr lang="en-US" sz="2400" b="1">
                    <a:solidFill>
                      <a:srgbClr val="5090B4"/>
                    </a:solidFill>
                    <a:cs typeface="Arial" panose="020B0604020202020204" pitchFamily="34" charset="0"/>
                  </a:rPr>
                  <a:t>KẾT QUẢ CỦA ĐỀ TÀI</a:t>
                </a:r>
                <a:endParaRPr lang="en-US" sz="2400" b="1" dirty="0">
                  <a:solidFill>
                    <a:srgbClr val="5090B4"/>
                  </a:solidFill>
                  <a:cs typeface="Arial" panose="020B0604020202020204" pitchFamily="34" charset="0"/>
                </a:endParaRPr>
              </a:p>
            </p:txBody>
          </p:sp>
        </p:grpSp>
        <p:grpSp>
          <p:nvGrpSpPr>
            <p:cNvPr id="139" name="Group 138">
              <a:extLst>
                <a:ext uri="{FF2B5EF4-FFF2-40B4-BE49-F238E27FC236}">
                  <a16:creationId xmlns:a16="http://schemas.microsoft.com/office/drawing/2014/main" id="{E30394D3-3361-4FEA-B4F5-29AC9617E369}"/>
                </a:ext>
              </a:extLst>
            </p:cNvPr>
            <p:cNvGrpSpPr/>
            <p:nvPr/>
          </p:nvGrpSpPr>
          <p:grpSpPr>
            <a:xfrm>
              <a:off x="2229888" y="4095755"/>
              <a:ext cx="794384" cy="794384"/>
              <a:chOff x="2200593" y="3857481"/>
              <a:chExt cx="640080" cy="640080"/>
            </a:xfrm>
          </p:grpSpPr>
          <p:sp>
            <p:nvSpPr>
              <p:cNvPr id="145" name="Parallelogram 2">
                <a:extLst>
                  <a:ext uri="{FF2B5EF4-FFF2-40B4-BE49-F238E27FC236}">
                    <a16:creationId xmlns:a16="http://schemas.microsoft.com/office/drawing/2014/main" id="{12B6A198-07FF-4246-A259-DBB42B3D79AB}"/>
                  </a:ext>
                </a:extLst>
              </p:cNvPr>
              <p:cNvSpPr/>
              <p:nvPr/>
            </p:nvSpPr>
            <p:spPr>
              <a:xfrm>
                <a:off x="2200593" y="3857481"/>
                <a:ext cx="640080" cy="640080"/>
              </a:xfrm>
              <a:prstGeom prst="ellipse">
                <a:avLst/>
              </a:prstGeom>
              <a:gradFill>
                <a:gsLst>
                  <a:gs pos="0">
                    <a:srgbClr val="A1C4D7"/>
                  </a:gs>
                  <a:gs pos="86000">
                    <a:srgbClr val="5090B4"/>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46" name="Parallelogram 3">
                <a:extLst>
                  <a:ext uri="{FF2B5EF4-FFF2-40B4-BE49-F238E27FC236}">
                    <a16:creationId xmlns:a16="http://schemas.microsoft.com/office/drawing/2014/main" id="{2B79AA55-1999-431F-A53B-CC3604E1F736}"/>
                  </a:ext>
                </a:extLst>
              </p:cNvPr>
              <p:cNvSpPr/>
              <p:nvPr/>
            </p:nvSpPr>
            <p:spPr>
              <a:xfrm>
                <a:off x="2222126" y="3876201"/>
                <a:ext cx="597014" cy="579456"/>
              </a:xfrm>
              <a:prstGeom prst="ellipse">
                <a:avLst/>
              </a:prstGeom>
              <a:gradFill>
                <a:gsLst>
                  <a:gs pos="0">
                    <a:schemeClr val="bg1">
                      <a:alpha val="50000"/>
                    </a:schemeClr>
                  </a:gs>
                  <a:gs pos="68000">
                    <a:schemeClr val="bg1">
                      <a:alpha val="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sp>
          <p:nvSpPr>
            <p:cNvPr id="122" name="Right Arrow 91">
              <a:extLst>
                <a:ext uri="{FF2B5EF4-FFF2-40B4-BE49-F238E27FC236}">
                  <a16:creationId xmlns:a16="http://schemas.microsoft.com/office/drawing/2014/main" id="{85A16F7E-C74E-4126-B68E-E98D510CAF56}"/>
                </a:ext>
              </a:extLst>
            </p:cNvPr>
            <p:cNvSpPr/>
            <p:nvPr/>
          </p:nvSpPr>
          <p:spPr>
            <a:xfrm>
              <a:off x="3123374" y="3416266"/>
              <a:ext cx="470570" cy="263150"/>
            </a:xfrm>
            <a:prstGeom prst="rightArrow">
              <a:avLst/>
            </a:prstGeom>
            <a:gradFill flip="none" rotWithShape="1">
              <a:gsLst>
                <a:gs pos="0">
                  <a:srgbClr val="5FB99C"/>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nvGrpSpPr>
            <p:cNvPr id="123" name="Group 122">
              <a:extLst>
                <a:ext uri="{FF2B5EF4-FFF2-40B4-BE49-F238E27FC236}">
                  <a16:creationId xmlns:a16="http://schemas.microsoft.com/office/drawing/2014/main" id="{5AD6A476-35F5-435A-AF67-2AAD351DD366}"/>
                </a:ext>
              </a:extLst>
            </p:cNvPr>
            <p:cNvGrpSpPr/>
            <p:nvPr/>
          </p:nvGrpSpPr>
          <p:grpSpPr>
            <a:xfrm>
              <a:off x="3702809" y="3150651"/>
              <a:ext cx="5533823" cy="794384"/>
              <a:chOff x="3387408" y="3173606"/>
              <a:chExt cx="4458913" cy="640080"/>
            </a:xfrm>
          </p:grpSpPr>
          <p:sp>
            <p:nvSpPr>
              <p:cNvPr id="132" name="Round Same Side Corner Rectangle 101">
                <a:extLst>
                  <a:ext uri="{FF2B5EF4-FFF2-40B4-BE49-F238E27FC236}">
                    <a16:creationId xmlns:a16="http://schemas.microsoft.com/office/drawing/2014/main" id="{276C20C1-4BA8-47B2-B203-CA5B6441B859}"/>
                  </a:ext>
                </a:extLst>
              </p:cNvPr>
              <p:cNvSpPr/>
              <p:nvPr/>
            </p:nvSpPr>
            <p:spPr>
              <a:xfrm rot="5400000">
                <a:off x="5296825" y="1264189"/>
                <a:ext cx="640080" cy="4458913"/>
              </a:xfrm>
              <a:prstGeom prst="round2SameRect">
                <a:avLst/>
              </a:prstGeom>
              <a:solidFill>
                <a:schemeClr val="bg1"/>
              </a:solidFill>
              <a:ln>
                <a:solidFill>
                  <a:srgbClr val="AAD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34" name="TextBox 133">
                <a:extLst>
                  <a:ext uri="{FF2B5EF4-FFF2-40B4-BE49-F238E27FC236}">
                    <a16:creationId xmlns:a16="http://schemas.microsoft.com/office/drawing/2014/main" id="{6F679D7D-856E-477E-9640-353642FDAB81}"/>
                  </a:ext>
                </a:extLst>
              </p:cNvPr>
              <p:cNvSpPr txBox="1"/>
              <p:nvPr/>
            </p:nvSpPr>
            <p:spPr>
              <a:xfrm>
                <a:off x="3451706" y="3336796"/>
                <a:ext cx="2301478" cy="371990"/>
              </a:xfrm>
              <a:prstGeom prst="rect">
                <a:avLst/>
              </a:prstGeom>
              <a:noFill/>
              <a:effectLst/>
            </p:spPr>
            <p:txBody>
              <a:bodyPr wrap="none" rtlCol="0">
                <a:spAutoFit/>
              </a:bodyPr>
              <a:lstStyle/>
              <a:p>
                <a:r>
                  <a:rPr lang="en-US" sz="2400" b="1">
                    <a:solidFill>
                      <a:srgbClr val="6BBEA3"/>
                    </a:solidFill>
                    <a:cs typeface="Arial" panose="020B0604020202020204" pitchFamily="34" charset="0"/>
                  </a:rPr>
                  <a:t>TỔ CHỨC THỰC HIỆN</a:t>
                </a:r>
                <a:endParaRPr lang="en-US" sz="2400" b="1" dirty="0">
                  <a:solidFill>
                    <a:srgbClr val="6BBEA3"/>
                  </a:solidFill>
                  <a:cs typeface="Arial" panose="020B0604020202020204" pitchFamily="34" charset="0"/>
                </a:endParaRPr>
              </a:p>
            </p:txBody>
          </p:sp>
        </p:grpSp>
        <p:grpSp>
          <p:nvGrpSpPr>
            <p:cNvPr id="125" name="Group 124">
              <a:extLst>
                <a:ext uri="{FF2B5EF4-FFF2-40B4-BE49-F238E27FC236}">
                  <a16:creationId xmlns:a16="http://schemas.microsoft.com/office/drawing/2014/main" id="{7AE05411-0A9F-4EBB-BD83-12D23FBE52F8}"/>
                </a:ext>
              </a:extLst>
            </p:cNvPr>
            <p:cNvGrpSpPr/>
            <p:nvPr/>
          </p:nvGrpSpPr>
          <p:grpSpPr>
            <a:xfrm>
              <a:off x="2229888" y="3150649"/>
              <a:ext cx="794384" cy="794384"/>
              <a:chOff x="2200593" y="3108959"/>
              <a:chExt cx="640080" cy="640080"/>
            </a:xfrm>
          </p:grpSpPr>
          <p:sp>
            <p:nvSpPr>
              <p:cNvPr id="130" name="Parallelogram 2">
                <a:extLst>
                  <a:ext uri="{FF2B5EF4-FFF2-40B4-BE49-F238E27FC236}">
                    <a16:creationId xmlns:a16="http://schemas.microsoft.com/office/drawing/2014/main" id="{1879F0ED-2F05-40F9-AB25-FB47F94930E2}"/>
                  </a:ext>
                </a:extLst>
              </p:cNvPr>
              <p:cNvSpPr/>
              <p:nvPr/>
            </p:nvSpPr>
            <p:spPr>
              <a:xfrm>
                <a:off x="2200593" y="3108959"/>
                <a:ext cx="640080" cy="640080"/>
              </a:xfrm>
              <a:prstGeom prst="ellipse">
                <a:avLst/>
              </a:prstGeom>
              <a:gradFill>
                <a:gsLst>
                  <a:gs pos="0">
                    <a:srgbClr val="9CD4C1"/>
                  </a:gs>
                  <a:gs pos="99000">
                    <a:srgbClr val="5FB99C"/>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31" name="Parallelogram 3">
                <a:extLst>
                  <a:ext uri="{FF2B5EF4-FFF2-40B4-BE49-F238E27FC236}">
                    <a16:creationId xmlns:a16="http://schemas.microsoft.com/office/drawing/2014/main" id="{DD33C807-EA37-4DE5-8882-47AF007DF9BC}"/>
                  </a:ext>
                </a:extLst>
              </p:cNvPr>
              <p:cNvSpPr/>
              <p:nvPr/>
            </p:nvSpPr>
            <p:spPr>
              <a:xfrm>
                <a:off x="2222126" y="3139271"/>
                <a:ext cx="597014" cy="579456"/>
              </a:xfrm>
              <a:prstGeom prst="ellipse">
                <a:avLst/>
              </a:prstGeom>
              <a:gradFill>
                <a:gsLst>
                  <a:gs pos="0">
                    <a:schemeClr val="bg1">
                      <a:alpha val="50000"/>
                    </a:schemeClr>
                  </a:gs>
                  <a:gs pos="68000">
                    <a:schemeClr val="bg1">
                      <a:alpha val="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sp>
          <p:nvSpPr>
            <p:cNvPr id="100" name="Right Arrow 68">
              <a:extLst>
                <a:ext uri="{FF2B5EF4-FFF2-40B4-BE49-F238E27FC236}">
                  <a16:creationId xmlns:a16="http://schemas.microsoft.com/office/drawing/2014/main" id="{DA72FBD8-A353-4150-8FD3-38FBD55C4FD3}"/>
                </a:ext>
              </a:extLst>
            </p:cNvPr>
            <p:cNvSpPr/>
            <p:nvPr/>
          </p:nvSpPr>
          <p:spPr>
            <a:xfrm>
              <a:off x="3123374" y="1526056"/>
              <a:ext cx="470570" cy="263150"/>
            </a:xfrm>
            <a:prstGeom prst="rightArrow">
              <a:avLst/>
            </a:prstGeom>
            <a:gradFill flip="none" rotWithShape="1">
              <a:gsLst>
                <a:gs pos="0">
                  <a:srgbClr val="A99279"/>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18" name="Round Same Side Corner Rectangle 87">
              <a:extLst>
                <a:ext uri="{FF2B5EF4-FFF2-40B4-BE49-F238E27FC236}">
                  <a16:creationId xmlns:a16="http://schemas.microsoft.com/office/drawing/2014/main" id="{02BEC8B8-D138-4C7A-A84C-E3032423A5F3}"/>
                </a:ext>
              </a:extLst>
            </p:cNvPr>
            <p:cNvSpPr/>
            <p:nvPr/>
          </p:nvSpPr>
          <p:spPr>
            <a:xfrm rot="5400000">
              <a:off x="6072530" y="-1109282"/>
              <a:ext cx="794384" cy="5533826"/>
            </a:xfrm>
            <a:prstGeom prst="round2SameRect">
              <a:avLst/>
            </a:prstGeom>
            <a:solidFill>
              <a:schemeClr val="bg1"/>
            </a:solidFill>
            <a:ln>
              <a:solidFill>
                <a:srgbClr val="D5C9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20" name="TextBox 119">
              <a:extLst>
                <a:ext uri="{FF2B5EF4-FFF2-40B4-BE49-F238E27FC236}">
                  <a16:creationId xmlns:a16="http://schemas.microsoft.com/office/drawing/2014/main" id="{42F2D346-2EEB-4DA0-B0EE-876FC2520D43}"/>
                </a:ext>
              </a:extLst>
            </p:cNvPr>
            <p:cNvSpPr txBox="1"/>
            <p:nvPr/>
          </p:nvSpPr>
          <p:spPr>
            <a:xfrm>
              <a:off x="3782606" y="1462971"/>
              <a:ext cx="3476849" cy="461665"/>
            </a:xfrm>
            <a:prstGeom prst="rect">
              <a:avLst/>
            </a:prstGeom>
            <a:noFill/>
            <a:effectLst/>
          </p:spPr>
          <p:txBody>
            <a:bodyPr wrap="none" rtlCol="0">
              <a:spAutoFit/>
            </a:bodyPr>
            <a:lstStyle/>
            <a:p>
              <a:r>
                <a:rPr lang="en-US" sz="2400" b="1">
                  <a:solidFill>
                    <a:srgbClr val="AF9882"/>
                  </a:solidFill>
                  <a:cs typeface="Arial" panose="020B0604020202020204" pitchFamily="34" charset="0"/>
                </a:rPr>
                <a:t>SỰ CẦN THIẾT CỦA ĐỀ TÀI</a:t>
              </a:r>
              <a:endParaRPr lang="en-US" sz="2400" b="1" dirty="0">
                <a:solidFill>
                  <a:srgbClr val="AF9882"/>
                </a:solidFill>
                <a:cs typeface="Arial" panose="020B0604020202020204" pitchFamily="34" charset="0"/>
              </a:endParaRPr>
            </a:p>
          </p:txBody>
        </p:sp>
        <p:grpSp>
          <p:nvGrpSpPr>
            <p:cNvPr id="103" name="Group 102">
              <a:extLst>
                <a:ext uri="{FF2B5EF4-FFF2-40B4-BE49-F238E27FC236}">
                  <a16:creationId xmlns:a16="http://schemas.microsoft.com/office/drawing/2014/main" id="{6FDB2750-66FB-4EE3-B961-11AB89D9C5FF}"/>
                </a:ext>
              </a:extLst>
            </p:cNvPr>
            <p:cNvGrpSpPr/>
            <p:nvPr/>
          </p:nvGrpSpPr>
          <p:grpSpPr>
            <a:xfrm>
              <a:off x="2229888" y="1260439"/>
              <a:ext cx="794384" cy="794384"/>
              <a:chOff x="2200593" y="1611917"/>
              <a:chExt cx="640080" cy="640080"/>
            </a:xfrm>
          </p:grpSpPr>
          <p:sp>
            <p:nvSpPr>
              <p:cNvPr id="116" name="Parallelogram 2">
                <a:extLst>
                  <a:ext uri="{FF2B5EF4-FFF2-40B4-BE49-F238E27FC236}">
                    <a16:creationId xmlns:a16="http://schemas.microsoft.com/office/drawing/2014/main" id="{9B2FB0C9-E2C6-4F17-8BEC-102DA8A4C023}"/>
                  </a:ext>
                </a:extLst>
              </p:cNvPr>
              <p:cNvSpPr/>
              <p:nvPr/>
            </p:nvSpPr>
            <p:spPr>
              <a:xfrm>
                <a:off x="2200593" y="1611917"/>
                <a:ext cx="640080" cy="640080"/>
              </a:xfrm>
              <a:prstGeom prst="ellipse">
                <a:avLst/>
              </a:prstGeom>
              <a:gradFill flip="none" rotWithShape="1">
                <a:gsLst>
                  <a:gs pos="0">
                    <a:srgbClr val="C8B8A8"/>
                  </a:gs>
                  <a:gs pos="81000">
                    <a:srgbClr val="AF9882"/>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117" name="Parallelogram 3">
                <a:extLst>
                  <a:ext uri="{FF2B5EF4-FFF2-40B4-BE49-F238E27FC236}">
                    <a16:creationId xmlns:a16="http://schemas.microsoft.com/office/drawing/2014/main" id="{629EFABA-D6ED-4F69-B5E7-427459CB1C5F}"/>
                  </a:ext>
                </a:extLst>
              </p:cNvPr>
              <p:cNvSpPr/>
              <p:nvPr/>
            </p:nvSpPr>
            <p:spPr>
              <a:xfrm>
                <a:off x="2222126" y="1642229"/>
                <a:ext cx="597014" cy="579456"/>
              </a:xfrm>
              <a:prstGeom prst="ellipse">
                <a:avLst/>
              </a:prstGeom>
              <a:gradFill>
                <a:gsLst>
                  <a:gs pos="0">
                    <a:schemeClr val="bg1">
                      <a:alpha val="50000"/>
                    </a:schemeClr>
                  </a:gs>
                  <a:gs pos="68000">
                    <a:schemeClr val="bg1">
                      <a:alpha val="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sp>
          <p:nvSpPr>
            <p:cNvPr id="80" name="Right Arrow 48">
              <a:extLst>
                <a:ext uri="{FF2B5EF4-FFF2-40B4-BE49-F238E27FC236}">
                  <a16:creationId xmlns:a16="http://schemas.microsoft.com/office/drawing/2014/main" id="{C181EBB8-7650-41C7-8D7C-944E7F7EC648}"/>
                </a:ext>
              </a:extLst>
            </p:cNvPr>
            <p:cNvSpPr/>
            <p:nvPr/>
          </p:nvSpPr>
          <p:spPr>
            <a:xfrm>
              <a:off x="3123374" y="2471161"/>
              <a:ext cx="470570" cy="263150"/>
            </a:xfrm>
            <a:prstGeom prst="rightArrow">
              <a:avLst/>
            </a:prstGeom>
            <a:gradFill flip="none" rotWithShape="1">
              <a:gsLst>
                <a:gs pos="0">
                  <a:srgbClr val="306C70"/>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nvGrpSpPr>
            <p:cNvPr id="81" name="Group 80">
              <a:extLst>
                <a:ext uri="{FF2B5EF4-FFF2-40B4-BE49-F238E27FC236}">
                  <a16:creationId xmlns:a16="http://schemas.microsoft.com/office/drawing/2014/main" id="{4DE3D4C6-515C-4A31-8DE9-E086F03D1F7A}"/>
                </a:ext>
              </a:extLst>
            </p:cNvPr>
            <p:cNvGrpSpPr/>
            <p:nvPr/>
          </p:nvGrpSpPr>
          <p:grpSpPr>
            <a:xfrm>
              <a:off x="3702808" y="2205546"/>
              <a:ext cx="5533826" cy="794384"/>
              <a:chOff x="3387408" y="2412081"/>
              <a:chExt cx="4458915" cy="640080"/>
            </a:xfrm>
          </p:grpSpPr>
          <p:sp>
            <p:nvSpPr>
              <p:cNvPr id="96" name="Round Same Side Corner Rectangle 64">
                <a:extLst>
                  <a:ext uri="{FF2B5EF4-FFF2-40B4-BE49-F238E27FC236}">
                    <a16:creationId xmlns:a16="http://schemas.microsoft.com/office/drawing/2014/main" id="{26CA4472-C929-4D40-B468-B1B1EB01D397}"/>
                  </a:ext>
                </a:extLst>
              </p:cNvPr>
              <p:cNvSpPr/>
              <p:nvPr/>
            </p:nvSpPr>
            <p:spPr>
              <a:xfrm rot="5400000">
                <a:off x="5296826" y="502663"/>
                <a:ext cx="640080" cy="4458915"/>
              </a:xfrm>
              <a:prstGeom prst="round2SameRect">
                <a:avLst/>
              </a:prstGeom>
              <a:solidFill>
                <a:schemeClr val="bg1"/>
              </a:solidFill>
              <a:ln>
                <a:solidFill>
                  <a:srgbClr val="5AA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98" name="TextBox 97">
                <a:extLst>
                  <a:ext uri="{FF2B5EF4-FFF2-40B4-BE49-F238E27FC236}">
                    <a16:creationId xmlns:a16="http://schemas.microsoft.com/office/drawing/2014/main" id="{9BB799E3-F3A1-4905-A51B-F31119D9A469}"/>
                  </a:ext>
                </a:extLst>
              </p:cNvPr>
              <p:cNvSpPr txBox="1"/>
              <p:nvPr/>
            </p:nvSpPr>
            <p:spPr>
              <a:xfrm>
                <a:off x="3451706" y="2575271"/>
                <a:ext cx="2429503" cy="371990"/>
              </a:xfrm>
              <a:prstGeom prst="rect">
                <a:avLst/>
              </a:prstGeom>
              <a:noFill/>
              <a:effectLst/>
            </p:spPr>
            <p:txBody>
              <a:bodyPr wrap="none" rtlCol="0">
                <a:spAutoFit/>
              </a:bodyPr>
              <a:lstStyle/>
              <a:p>
                <a:r>
                  <a:rPr lang="en-US" sz="2400" b="1">
                    <a:solidFill>
                      <a:srgbClr val="407377"/>
                    </a:solidFill>
                    <a:cs typeface="Arial" panose="020B0604020202020204" pitchFamily="34" charset="0"/>
                  </a:rPr>
                  <a:t>MỤC ĐÍCH CỦA ĐỀ TÀI</a:t>
                </a:r>
                <a:endParaRPr lang="en-US" sz="2400" b="1" dirty="0">
                  <a:solidFill>
                    <a:srgbClr val="407377"/>
                  </a:solidFill>
                  <a:cs typeface="Arial" panose="020B0604020202020204" pitchFamily="34" charset="0"/>
                </a:endParaRPr>
              </a:p>
            </p:txBody>
          </p:sp>
        </p:grpSp>
        <p:grpSp>
          <p:nvGrpSpPr>
            <p:cNvPr id="83" name="Group 82">
              <a:extLst>
                <a:ext uri="{FF2B5EF4-FFF2-40B4-BE49-F238E27FC236}">
                  <a16:creationId xmlns:a16="http://schemas.microsoft.com/office/drawing/2014/main" id="{31ABE6D6-D02C-4626-AAF0-ECF77C1E9FBA}"/>
                </a:ext>
              </a:extLst>
            </p:cNvPr>
            <p:cNvGrpSpPr/>
            <p:nvPr/>
          </p:nvGrpSpPr>
          <p:grpSpPr>
            <a:xfrm>
              <a:off x="2229888" y="2205544"/>
              <a:ext cx="794384" cy="794384"/>
              <a:chOff x="2200593" y="2360438"/>
              <a:chExt cx="640080" cy="640080"/>
            </a:xfrm>
          </p:grpSpPr>
          <p:sp>
            <p:nvSpPr>
              <p:cNvPr id="94" name="Parallelogram 2">
                <a:extLst>
                  <a:ext uri="{FF2B5EF4-FFF2-40B4-BE49-F238E27FC236}">
                    <a16:creationId xmlns:a16="http://schemas.microsoft.com/office/drawing/2014/main" id="{BBC44250-0B5E-4348-A2E3-760B5CD660D2}"/>
                  </a:ext>
                </a:extLst>
              </p:cNvPr>
              <p:cNvSpPr/>
              <p:nvPr/>
            </p:nvSpPr>
            <p:spPr>
              <a:xfrm>
                <a:off x="2200593" y="2360438"/>
                <a:ext cx="640080" cy="640080"/>
              </a:xfrm>
              <a:prstGeom prst="ellipse">
                <a:avLst/>
              </a:prstGeom>
              <a:gradFill>
                <a:gsLst>
                  <a:gs pos="0">
                    <a:srgbClr val="63B7BD"/>
                  </a:gs>
                  <a:gs pos="76000">
                    <a:srgbClr val="2D656A"/>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sp>
            <p:nvSpPr>
              <p:cNvPr id="95" name="Parallelogram 3">
                <a:extLst>
                  <a:ext uri="{FF2B5EF4-FFF2-40B4-BE49-F238E27FC236}">
                    <a16:creationId xmlns:a16="http://schemas.microsoft.com/office/drawing/2014/main" id="{22039B40-1D9B-4AF6-A270-BBD1041A1C0E}"/>
                  </a:ext>
                </a:extLst>
              </p:cNvPr>
              <p:cNvSpPr/>
              <p:nvPr/>
            </p:nvSpPr>
            <p:spPr>
              <a:xfrm>
                <a:off x="2222126" y="2390750"/>
                <a:ext cx="597014" cy="579456"/>
              </a:xfrm>
              <a:prstGeom prst="ellipse">
                <a:avLst/>
              </a:prstGeom>
              <a:gradFill>
                <a:gsLst>
                  <a:gs pos="0">
                    <a:schemeClr val="bg1">
                      <a:alpha val="50000"/>
                    </a:schemeClr>
                  </a:gs>
                  <a:gs pos="68000">
                    <a:schemeClr val="bg1">
                      <a:alpha val="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prstClr val="white"/>
                  </a:solidFill>
                  <a:cs typeface="Arial" panose="020B0604020202020204" pitchFamily="34" charset="0"/>
                </a:endParaRPr>
              </a:p>
            </p:txBody>
          </p:sp>
        </p:grpSp>
        <p:sp>
          <p:nvSpPr>
            <p:cNvPr id="162" name="TextBox 161">
              <a:extLst>
                <a:ext uri="{FF2B5EF4-FFF2-40B4-BE49-F238E27FC236}">
                  <a16:creationId xmlns:a16="http://schemas.microsoft.com/office/drawing/2014/main" id="{812DBF3E-F391-4B74-A03B-955CF55140E0}"/>
                </a:ext>
              </a:extLst>
            </p:cNvPr>
            <p:cNvSpPr txBox="1"/>
            <p:nvPr/>
          </p:nvSpPr>
          <p:spPr>
            <a:xfrm>
              <a:off x="2256612" y="1345353"/>
              <a:ext cx="740936" cy="523220"/>
            </a:xfrm>
            <a:prstGeom prst="rect">
              <a:avLst/>
            </a:prstGeom>
            <a:noFill/>
          </p:spPr>
          <p:txBody>
            <a:bodyPr wrap="square" rtlCol="0">
              <a:spAutoFit/>
            </a:bodyPr>
            <a:lstStyle/>
            <a:p>
              <a:pPr algn="ctr"/>
              <a:r>
                <a:rPr lang="en-US" sz="2800" b="1">
                  <a:solidFill>
                    <a:schemeClr val="tx1">
                      <a:lumMod val="65000"/>
                      <a:lumOff val="35000"/>
                    </a:schemeClr>
                  </a:solidFill>
                  <a:ea typeface="Adobe Gothic Std B" panose="020B0800000000000000" pitchFamily="34" charset="-128"/>
                  <a:cs typeface="Arial" panose="020B0604020202020204" pitchFamily="34" charset="0"/>
                </a:rPr>
                <a:t>A</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sp>
          <p:nvSpPr>
            <p:cNvPr id="163" name="TextBox 162">
              <a:extLst>
                <a:ext uri="{FF2B5EF4-FFF2-40B4-BE49-F238E27FC236}">
                  <a16:creationId xmlns:a16="http://schemas.microsoft.com/office/drawing/2014/main" id="{76BAEAF2-0415-4FAF-8C7E-C06A66C52EE6}"/>
                </a:ext>
              </a:extLst>
            </p:cNvPr>
            <p:cNvSpPr txBox="1"/>
            <p:nvPr/>
          </p:nvSpPr>
          <p:spPr>
            <a:xfrm>
              <a:off x="2256612" y="2321897"/>
              <a:ext cx="740936" cy="523220"/>
            </a:xfrm>
            <a:prstGeom prst="rect">
              <a:avLst/>
            </a:prstGeom>
            <a:noFill/>
          </p:spPr>
          <p:txBody>
            <a:bodyPr wrap="square" rtlCol="0">
              <a:spAutoFit/>
            </a:bodyPr>
            <a:lstStyle/>
            <a:p>
              <a:pPr algn="ctr"/>
              <a:r>
                <a:rPr lang="en-US" sz="2800" b="1">
                  <a:solidFill>
                    <a:schemeClr val="tx1">
                      <a:lumMod val="65000"/>
                      <a:lumOff val="35000"/>
                    </a:schemeClr>
                  </a:solidFill>
                  <a:ea typeface="Adobe Gothic Std B" panose="020B0800000000000000" pitchFamily="34" charset="-128"/>
                  <a:cs typeface="Arial" panose="020B0604020202020204" pitchFamily="34" charset="0"/>
                </a:rPr>
                <a:t>B</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sp>
          <p:nvSpPr>
            <p:cNvPr id="164" name="TextBox 163">
              <a:extLst>
                <a:ext uri="{FF2B5EF4-FFF2-40B4-BE49-F238E27FC236}">
                  <a16:creationId xmlns:a16="http://schemas.microsoft.com/office/drawing/2014/main" id="{806251D6-C6FF-4B49-AABA-E553DEE5A0AD}"/>
                </a:ext>
              </a:extLst>
            </p:cNvPr>
            <p:cNvSpPr txBox="1"/>
            <p:nvPr/>
          </p:nvSpPr>
          <p:spPr>
            <a:xfrm>
              <a:off x="2256612" y="3254053"/>
              <a:ext cx="740936" cy="523220"/>
            </a:xfrm>
            <a:prstGeom prst="rect">
              <a:avLst/>
            </a:prstGeom>
            <a:noFill/>
          </p:spPr>
          <p:txBody>
            <a:bodyPr wrap="square" rtlCol="0">
              <a:spAutoFit/>
            </a:bodyPr>
            <a:lstStyle/>
            <a:p>
              <a:pPr algn="ctr"/>
              <a:r>
                <a:rPr lang="en-US" sz="2800" b="1">
                  <a:solidFill>
                    <a:schemeClr val="tx1">
                      <a:lumMod val="65000"/>
                      <a:lumOff val="35000"/>
                    </a:schemeClr>
                  </a:solidFill>
                  <a:ea typeface="Adobe Gothic Std B" panose="020B0800000000000000" pitchFamily="34" charset="-128"/>
                  <a:cs typeface="Arial" panose="020B0604020202020204" pitchFamily="34" charset="0"/>
                </a:rPr>
                <a:t>C</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sp>
          <p:nvSpPr>
            <p:cNvPr id="165" name="TextBox 164">
              <a:extLst>
                <a:ext uri="{FF2B5EF4-FFF2-40B4-BE49-F238E27FC236}">
                  <a16:creationId xmlns:a16="http://schemas.microsoft.com/office/drawing/2014/main" id="{2BE881F9-5825-46E7-B6C8-8908E0D9D1BA}"/>
                </a:ext>
              </a:extLst>
            </p:cNvPr>
            <p:cNvSpPr txBox="1"/>
            <p:nvPr/>
          </p:nvSpPr>
          <p:spPr>
            <a:xfrm>
              <a:off x="2256612" y="4212842"/>
              <a:ext cx="740936" cy="523220"/>
            </a:xfrm>
            <a:prstGeom prst="rect">
              <a:avLst/>
            </a:prstGeom>
            <a:noFill/>
          </p:spPr>
          <p:txBody>
            <a:bodyPr wrap="square" rtlCol="0">
              <a:spAutoFit/>
            </a:bodyPr>
            <a:lstStyle/>
            <a:p>
              <a:pPr algn="ctr"/>
              <a:r>
                <a:rPr lang="en-US" sz="2800" b="1">
                  <a:solidFill>
                    <a:schemeClr val="tx1">
                      <a:lumMod val="65000"/>
                      <a:lumOff val="35000"/>
                    </a:schemeClr>
                  </a:solidFill>
                  <a:ea typeface="Adobe Gothic Std B" panose="020B0800000000000000" pitchFamily="34" charset="-128"/>
                  <a:cs typeface="Arial" panose="020B0604020202020204" pitchFamily="34" charset="0"/>
                </a:rPr>
                <a:t>D</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sp>
          <p:nvSpPr>
            <p:cNvPr id="166" name="TextBox 165">
              <a:extLst>
                <a:ext uri="{FF2B5EF4-FFF2-40B4-BE49-F238E27FC236}">
                  <a16:creationId xmlns:a16="http://schemas.microsoft.com/office/drawing/2014/main" id="{1FF2FE5C-2029-4EA7-AF28-7A0524A2D648}"/>
                </a:ext>
              </a:extLst>
            </p:cNvPr>
            <p:cNvSpPr txBox="1"/>
            <p:nvPr/>
          </p:nvSpPr>
          <p:spPr>
            <a:xfrm>
              <a:off x="2256612" y="5153875"/>
              <a:ext cx="740936" cy="523220"/>
            </a:xfrm>
            <a:prstGeom prst="rect">
              <a:avLst/>
            </a:prstGeom>
            <a:noFill/>
          </p:spPr>
          <p:txBody>
            <a:bodyPr wrap="square" rtlCol="0">
              <a:spAutoFit/>
            </a:bodyPr>
            <a:lstStyle/>
            <a:p>
              <a:pPr algn="ctr"/>
              <a:r>
                <a:rPr lang="en-US" sz="2800" b="1">
                  <a:solidFill>
                    <a:schemeClr val="tx1">
                      <a:lumMod val="65000"/>
                      <a:lumOff val="35000"/>
                    </a:schemeClr>
                  </a:solidFill>
                  <a:ea typeface="Adobe Gothic Std B" panose="020B0800000000000000" pitchFamily="34" charset="-128"/>
                  <a:cs typeface="Arial" panose="020B0604020202020204" pitchFamily="34" charset="0"/>
                </a:rPr>
                <a:t>E</a:t>
              </a:r>
              <a:endParaRPr lang="en-US" sz="2800" b="1" dirty="0">
                <a:solidFill>
                  <a:schemeClr val="tx1">
                    <a:lumMod val="65000"/>
                    <a:lumOff val="35000"/>
                  </a:schemeClr>
                </a:solidFill>
                <a:ea typeface="Adobe Gothic Std B" panose="020B0800000000000000" pitchFamily="34" charset="-128"/>
                <a:cs typeface="Arial" panose="020B0604020202020204" pitchFamily="34" charset="0"/>
              </a:endParaRPr>
            </a:p>
          </p:txBody>
        </p:sp>
      </p:grpSp>
    </p:spTree>
    <p:extLst>
      <p:ext uri="{BB962C8B-B14F-4D97-AF65-F5344CB8AC3E}">
        <p14:creationId xmlns:p14="http://schemas.microsoft.com/office/powerpoint/2010/main" val="819353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68283884"/>
              </p:ext>
            </p:extLst>
          </p:nvPr>
        </p:nvGraphicFramePr>
        <p:xfrm>
          <a:off x="803685" y="1731582"/>
          <a:ext cx="10969215" cy="4145343"/>
        </p:xfrm>
        <a:graphic>
          <a:graphicData uri="http://schemas.openxmlformats.org/drawingml/2006/table">
            <a:tbl>
              <a:tblPr>
                <a:tableStyleId>{5C22544A-7EE6-4342-B048-85BDC9FD1C3A}</a:tableStyleId>
              </a:tblPr>
              <a:tblGrid>
                <a:gridCol w="425040">
                  <a:extLst>
                    <a:ext uri="{9D8B030D-6E8A-4147-A177-3AD203B41FA5}">
                      <a16:colId xmlns:a16="http://schemas.microsoft.com/office/drawing/2014/main" val="294635400"/>
                    </a:ext>
                  </a:extLst>
                </a:gridCol>
                <a:gridCol w="1514475">
                  <a:extLst>
                    <a:ext uri="{9D8B030D-6E8A-4147-A177-3AD203B41FA5}">
                      <a16:colId xmlns:a16="http://schemas.microsoft.com/office/drawing/2014/main" val="3191538433"/>
                    </a:ext>
                  </a:extLst>
                </a:gridCol>
                <a:gridCol w="1009650">
                  <a:extLst>
                    <a:ext uri="{9D8B030D-6E8A-4147-A177-3AD203B41FA5}">
                      <a16:colId xmlns:a16="http://schemas.microsoft.com/office/drawing/2014/main" val="3114413400"/>
                    </a:ext>
                  </a:extLst>
                </a:gridCol>
                <a:gridCol w="657225">
                  <a:extLst>
                    <a:ext uri="{9D8B030D-6E8A-4147-A177-3AD203B41FA5}">
                      <a16:colId xmlns:a16="http://schemas.microsoft.com/office/drawing/2014/main" val="73421146"/>
                    </a:ext>
                  </a:extLst>
                </a:gridCol>
                <a:gridCol w="666750">
                  <a:extLst>
                    <a:ext uri="{9D8B030D-6E8A-4147-A177-3AD203B41FA5}">
                      <a16:colId xmlns:a16="http://schemas.microsoft.com/office/drawing/2014/main" val="3772063464"/>
                    </a:ext>
                  </a:extLst>
                </a:gridCol>
                <a:gridCol w="714375">
                  <a:extLst>
                    <a:ext uri="{9D8B030D-6E8A-4147-A177-3AD203B41FA5}">
                      <a16:colId xmlns:a16="http://schemas.microsoft.com/office/drawing/2014/main" val="3813729429"/>
                    </a:ext>
                  </a:extLst>
                </a:gridCol>
                <a:gridCol w="1971675">
                  <a:extLst>
                    <a:ext uri="{9D8B030D-6E8A-4147-A177-3AD203B41FA5}">
                      <a16:colId xmlns:a16="http://schemas.microsoft.com/office/drawing/2014/main" val="2169164466"/>
                    </a:ext>
                  </a:extLst>
                </a:gridCol>
                <a:gridCol w="2219325">
                  <a:extLst>
                    <a:ext uri="{9D8B030D-6E8A-4147-A177-3AD203B41FA5}">
                      <a16:colId xmlns:a16="http://schemas.microsoft.com/office/drawing/2014/main" val="4184900721"/>
                    </a:ext>
                  </a:extLst>
                </a:gridCol>
                <a:gridCol w="1790700">
                  <a:extLst>
                    <a:ext uri="{9D8B030D-6E8A-4147-A177-3AD203B41FA5}">
                      <a16:colId xmlns:a16="http://schemas.microsoft.com/office/drawing/2014/main" val="386953639"/>
                    </a:ext>
                  </a:extLst>
                </a:gridCol>
              </a:tblGrid>
              <a:tr h="327622">
                <a:tc rowSpan="2">
                  <a:txBody>
                    <a:bodyPr/>
                    <a:lstStyle/>
                    <a:p>
                      <a:pPr algn="ctr" fontAlgn="ctr"/>
                      <a:r>
                        <a:rPr lang="en-US" sz="1600" u="none" strike="noStrike">
                          <a:effectLst/>
                          <a:latin typeface="Calibri" panose="020F0502020204030204" pitchFamily="34" charset="0"/>
                          <a:cs typeface="Calibri" panose="020F0502020204030204" pitchFamily="34" charset="0"/>
                        </a:rPr>
                        <a:t>TT</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en-US" sz="1600" u="none" strike="noStrike">
                          <a:effectLst/>
                          <a:latin typeface="Calibri" panose="020F0502020204030204" pitchFamily="34" charset="0"/>
                          <a:cs typeface="Calibri" panose="020F0502020204030204" pitchFamily="34" charset="0"/>
                        </a:rPr>
                        <a:t>Danh mục</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en-US" sz="1600" u="none" strike="noStrike">
                          <a:effectLst/>
                          <a:latin typeface="Calibri" panose="020F0502020204030204" pitchFamily="34" charset="0"/>
                          <a:cs typeface="Calibri" panose="020F0502020204030204" pitchFamily="34" charset="0"/>
                        </a:rPr>
                        <a:t>ĐV tính</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n-US" sz="1600" u="none" strike="noStrike">
                          <a:effectLst/>
                          <a:latin typeface="Calibri" panose="020F0502020204030204" pitchFamily="34" charset="0"/>
                          <a:cs typeface="Calibri" panose="020F0502020204030204" pitchFamily="34" charset="0"/>
                        </a:rPr>
                        <a:t>Mục tiêu Quý 3</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rowSpan="2">
                  <a:txBody>
                    <a:bodyPr/>
                    <a:lstStyle/>
                    <a:p>
                      <a:pPr algn="ctr" fontAlgn="ctr"/>
                      <a:r>
                        <a:rPr lang="en-US" sz="1600" u="none" strike="noStrike">
                          <a:effectLst/>
                          <a:latin typeface="Calibri" panose="020F0502020204030204" pitchFamily="34" charset="0"/>
                          <a:cs typeface="Calibri" panose="020F0502020204030204" pitchFamily="34" charset="0"/>
                        </a:rPr>
                        <a:t>Điểm tối đa </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vi-VN" sz="1600" u="none" strike="noStrike">
                          <a:effectLst/>
                          <a:latin typeface="Calibri" panose="020F0502020204030204" pitchFamily="34" charset="0"/>
                          <a:cs typeface="Calibri" panose="020F0502020204030204" pitchFamily="34" charset="0"/>
                        </a:rPr>
                        <a:t>Đánh giá và thưởng</a:t>
                      </a:r>
                      <a:endParaRPr lang="vi-VN"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en-US" sz="1600" u="none" strike="noStrike">
                          <a:effectLst/>
                          <a:latin typeface="Calibri" panose="020F0502020204030204" pitchFamily="34" charset="0"/>
                          <a:cs typeface="Calibri" panose="020F0502020204030204" pitchFamily="34" charset="0"/>
                        </a:rPr>
                        <a:t>Ghi chú</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3871408"/>
                  </a:ext>
                </a:extLst>
              </a:tr>
              <a:tr h="46399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600" u="none" strike="noStrike">
                          <a:effectLst/>
                          <a:latin typeface="Calibri" panose="020F0502020204030204" pitchFamily="34" charset="0"/>
                          <a:cs typeface="Calibri" panose="020F0502020204030204" pitchFamily="34" charset="0"/>
                        </a:rPr>
                        <a:t>Tổ 1</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Tổ 2</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Tổ 3</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90931787"/>
                  </a:ext>
                </a:extLst>
              </a:tr>
              <a:tr h="553013">
                <a:tc>
                  <a:txBody>
                    <a:bodyPr/>
                    <a:lstStyle/>
                    <a:p>
                      <a:pPr algn="ctr" fontAlgn="ctr"/>
                      <a:r>
                        <a:rPr lang="en-US" sz="1600" u="none" strike="noStrike">
                          <a:effectLst/>
                          <a:latin typeface="Calibri" panose="020F0502020204030204" pitchFamily="34" charset="0"/>
                          <a:cs typeface="Calibri" panose="020F0502020204030204" pitchFamily="34" charset="0"/>
                        </a:rPr>
                        <a:t>1</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600" u="none" strike="noStrike">
                          <a:effectLst/>
                          <a:latin typeface="Calibri" panose="020F0502020204030204" pitchFamily="34" charset="0"/>
                          <a:cs typeface="Calibri" panose="020F0502020204030204" pitchFamily="34" charset="0"/>
                        </a:rPr>
                        <a:t>Doanh thu C2 trọng điểm</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cs typeface="Calibri" panose="020F0502020204030204" pitchFamily="34" charset="0"/>
                        </a:rPr>
                        <a:t>Tỷ đồng</a:t>
                      </a: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  18.2</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20.6</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25.6</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50 điểm</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marL="0" indent="0" algn="l" fontAlgn="ctr">
                        <a:buFont typeface="+mj-lt"/>
                        <a:buNone/>
                      </a:pPr>
                      <a:r>
                        <a:rPr lang="en-US" sz="1600" u="none" strike="noStrike">
                          <a:effectLst/>
                          <a:latin typeface="Calibri" panose="020F0502020204030204" pitchFamily="34" charset="0"/>
                          <a:cs typeface="Calibri" panose="020F0502020204030204" pitchFamily="34" charset="0"/>
                        </a:rPr>
                        <a:t> 1. </a:t>
                      </a:r>
                      <a:r>
                        <a:rPr lang="vi-VN" sz="1600" u="none" strike="noStrike">
                          <a:effectLst/>
                          <a:latin typeface="Calibri" panose="020F0502020204030204" pitchFamily="34" charset="0"/>
                          <a:cs typeface="Calibri" panose="020F0502020204030204" pitchFamily="34" charset="0"/>
                        </a:rPr>
                        <a:t>Tính điểm theo từng </a:t>
                      </a:r>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mục tiêu </a:t>
                      </a:r>
                      <a:r>
                        <a:rPr lang="en-US" sz="1600" u="none" strike="noStrike">
                          <a:effectLst/>
                          <a:latin typeface="Calibri" panose="020F0502020204030204" pitchFamily="34" charset="0"/>
                          <a:cs typeface="Calibri" panose="020F0502020204030204" pitchFamily="34" charset="0"/>
                        </a:rPr>
                        <a:t>(</a:t>
                      </a:r>
                      <a:r>
                        <a:rPr lang="vi-VN" sz="1600" u="none" strike="noStrike">
                          <a:effectLst/>
                          <a:latin typeface="Calibri" panose="020F0502020204030204" pitchFamily="34" charset="0"/>
                          <a:cs typeface="Calibri" panose="020F0502020204030204" pitchFamily="34" charset="0"/>
                        </a:rPr>
                        <a:t>tỷ lệ </a:t>
                      </a:r>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thực hiện nhân với điểm tối đa</a:t>
                      </a:r>
                      <a:r>
                        <a:rPr lang="en-US" sz="1600" u="none" strike="noStrike">
                          <a:effectLst/>
                          <a:latin typeface="Calibri" panose="020F0502020204030204" pitchFamily="34" charset="0"/>
                          <a:cs typeface="Calibri" panose="020F0502020204030204" pitchFamily="34" charset="0"/>
                        </a:rPr>
                        <a:t>)</a:t>
                      </a:r>
                    </a:p>
                    <a:p>
                      <a:pPr marL="0" indent="0" algn="l" fontAlgn="ctr">
                        <a:buFont typeface="+mj-lt"/>
                        <a:buNone/>
                      </a:pPr>
                      <a:r>
                        <a:rPr lang="en-US" sz="1600" u="none" strike="noStrike">
                          <a:effectLst/>
                          <a:latin typeface="Calibri" panose="020F0502020204030204" pitchFamily="34" charset="0"/>
                          <a:cs typeface="Calibri" panose="020F0502020204030204" pitchFamily="34" charset="0"/>
                        </a:rPr>
                        <a:t> 2. Xếp hạng các tổ theo tổng </a:t>
                      </a:r>
                      <a:r>
                        <a:rPr lang="vi-VN" sz="1600" u="none" strike="noStrike">
                          <a:effectLst/>
                          <a:latin typeface="Calibri" panose="020F0502020204030204" pitchFamily="34" charset="0"/>
                          <a:cs typeface="Calibri" panose="020F0502020204030204" pitchFamily="34" charset="0"/>
                        </a:rPr>
                        <a:t>điểm 6 chỉ tiêu</a:t>
                      </a:r>
                      <a:r>
                        <a:rPr lang="en-US" sz="1600" u="none" strike="noStrike">
                          <a:effectLst/>
                          <a:latin typeface="Calibri" panose="020F0502020204030204" pitchFamily="34" charset="0"/>
                          <a:cs typeface="Calibri" panose="020F0502020204030204" pitchFamily="34" charset="0"/>
                        </a:rPr>
                        <a:t>.</a:t>
                      </a:r>
                    </a:p>
                    <a:p>
                      <a:pPr marL="0" indent="0" algn="l" fontAlgn="ctr">
                        <a:buFont typeface="+mj-lt"/>
                        <a:buNone/>
                      </a:pPr>
                      <a:r>
                        <a:rPr lang="en-US" sz="1600" u="none" strike="noStrike">
                          <a:effectLst/>
                          <a:latin typeface="Calibri" panose="020F0502020204030204" pitchFamily="34" charset="0"/>
                          <a:cs typeface="Calibri" panose="020F0502020204030204" pitchFamily="34" charset="0"/>
                        </a:rPr>
                        <a:t> 3. </a:t>
                      </a:r>
                      <a:r>
                        <a:rPr lang="vi-VN" sz="1600" u="none" strike="noStrike">
                          <a:effectLst/>
                          <a:latin typeface="Calibri" panose="020F0502020204030204" pitchFamily="34" charset="0"/>
                          <a:cs typeface="Calibri" panose="020F0502020204030204" pitchFamily="34" charset="0"/>
                        </a:rPr>
                        <a:t>Tiền thưởng:</a:t>
                      </a:r>
                      <a:br>
                        <a:rPr lang="vi-VN" sz="1600" u="none" strike="noStrike">
                          <a:effectLst/>
                          <a:latin typeface="Calibri" panose="020F0502020204030204" pitchFamily="34" charset="0"/>
                          <a:cs typeface="Calibri" panose="020F0502020204030204" pitchFamily="34" charset="0"/>
                        </a:rPr>
                      </a:br>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 Giải nhất: 90 tr</a:t>
                      </a:r>
                      <a:r>
                        <a:rPr lang="en-US" sz="1600" u="none" strike="noStrike">
                          <a:effectLst/>
                          <a:latin typeface="Calibri" panose="020F0502020204030204" pitchFamily="34" charset="0"/>
                          <a:cs typeface="Calibri" panose="020F0502020204030204" pitchFamily="34" charset="0"/>
                        </a:rPr>
                        <a:t>iệu</a:t>
                      </a:r>
                      <a:br>
                        <a:rPr lang="vi-VN" sz="1600" u="none" strike="noStrike">
                          <a:effectLst/>
                          <a:latin typeface="Calibri" panose="020F0502020204030204" pitchFamily="34" charset="0"/>
                          <a:cs typeface="Calibri" panose="020F0502020204030204" pitchFamily="34" charset="0"/>
                        </a:rPr>
                      </a:br>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 Giải nhì: 60 t</a:t>
                      </a:r>
                      <a:r>
                        <a:rPr lang="en-US" sz="1600" u="none" strike="noStrike">
                          <a:effectLst/>
                          <a:latin typeface="Calibri" panose="020F0502020204030204" pitchFamily="34" charset="0"/>
                          <a:cs typeface="Calibri" panose="020F0502020204030204" pitchFamily="34" charset="0"/>
                        </a:rPr>
                        <a:t>riệu</a:t>
                      </a:r>
                      <a:br>
                        <a:rPr lang="vi-VN" sz="1600" u="none" strike="noStrike">
                          <a:effectLst/>
                          <a:latin typeface="Calibri" panose="020F0502020204030204" pitchFamily="34" charset="0"/>
                          <a:cs typeface="Calibri" panose="020F0502020204030204" pitchFamily="34" charset="0"/>
                        </a:rPr>
                      </a:br>
                      <a:r>
                        <a:rPr lang="en-US" sz="1600" u="none" strike="noStrike">
                          <a:effectLst/>
                          <a:latin typeface="Calibri" panose="020F0502020204030204" pitchFamily="34" charset="0"/>
                          <a:cs typeface="Calibri" panose="020F0502020204030204" pitchFamily="34" charset="0"/>
                        </a:rPr>
                        <a:t>     </a:t>
                      </a:r>
                      <a:r>
                        <a:rPr lang="vi-VN" sz="1600" u="none" strike="noStrike">
                          <a:effectLst/>
                          <a:latin typeface="Calibri" panose="020F0502020204030204" pitchFamily="34" charset="0"/>
                          <a:cs typeface="Calibri" panose="020F0502020204030204" pitchFamily="34" charset="0"/>
                        </a:rPr>
                        <a:t>- Giải KK: 20 tr</a:t>
                      </a:r>
                      <a:r>
                        <a:rPr lang="en-US" sz="1600" u="none" strike="noStrike">
                          <a:effectLst/>
                          <a:latin typeface="Calibri" panose="020F0502020204030204" pitchFamily="34" charset="0"/>
                          <a:cs typeface="Calibri" panose="020F0502020204030204" pitchFamily="34" charset="0"/>
                        </a:rPr>
                        <a:t>iệu</a:t>
                      </a:r>
                      <a:endParaRPr lang="vi-VN"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600" u="none" strike="noStrike">
                          <a:effectLst/>
                          <a:latin typeface="Calibri" panose="020F0502020204030204" pitchFamily="34" charset="0"/>
                          <a:cs typeface="Calibri" panose="020F0502020204030204" pitchFamily="34" charset="0"/>
                        </a:rPr>
                        <a:t>Điều kiện tham gia thi đua đạt ≥ 80% KH</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3092362"/>
                  </a:ext>
                </a:extLst>
              </a:tr>
              <a:tr h="553013">
                <a:tc>
                  <a:txBody>
                    <a:bodyPr/>
                    <a:lstStyle/>
                    <a:p>
                      <a:pPr algn="ctr" fontAlgn="ctr"/>
                      <a:r>
                        <a:rPr lang="en-US" sz="1600" u="none" strike="noStrike">
                          <a:effectLst/>
                          <a:latin typeface="Calibri" panose="020F0502020204030204" pitchFamily="34" charset="0"/>
                          <a:cs typeface="Calibri" panose="020F0502020204030204" pitchFamily="34" charset="0"/>
                        </a:rPr>
                        <a:t>2</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600" u="none" strike="noStrike">
                          <a:effectLst/>
                          <a:latin typeface="Calibri" panose="020F0502020204030204" pitchFamily="34" charset="0"/>
                          <a:cs typeface="Calibri" panose="020F0502020204030204" pitchFamily="34" charset="0"/>
                        </a:rPr>
                        <a:t>Đánh lấn điểm bán</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Cửa hàng</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30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60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80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15 điểm</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a:txBody>
                    <a:bodyPr/>
                    <a:lstStyle/>
                    <a:p>
                      <a:pPr algn="l" fontAlgn="ctr"/>
                      <a:r>
                        <a:rPr lang="en-US" sz="1600" u="none" strike="noStrike">
                          <a:effectLst/>
                          <a:latin typeface="Calibri" panose="020F0502020204030204" pitchFamily="34" charset="0"/>
                          <a:cs typeface="Calibri" panose="020F0502020204030204" pitchFamily="34" charset="0"/>
                        </a:rPr>
                        <a:t>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1495139"/>
                  </a:ext>
                </a:extLst>
              </a:tr>
              <a:tr h="583693">
                <a:tc>
                  <a:txBody>
                    <a:bodyPr/>
                    <a:lstStyle/>
                    <a:p>
                      <a:pPr algn="ctr" fontAlgn="ctr"/>
                      <a:r>
                        <a:rPr lang="en-US" sz="1600" u="none" strike="noStrike">
                          <a:effectLst/>
                          <a:latin typeface="Calibri" panose="020F0502020204030204" pitchFamily="34" charset="0"/>
                          <a:cs typeface="Calibri" panose="020F0502020204030204" pitchFamily="34" charset="0"/>
                        </a:rPr>
                        <a:t>3</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600" u="none" strike="noStrike">
                          <a:effectLst/>
                          <a:latin typeface="Calibri" panose="020F0502020204030204" pitchFamily="34" charset="0"/>
                          <a:cs typeface="Calibri" panose="020F0502020204030204" pitchFamily="34" charset="0"/>
                        </a:rPr>
                        <a:t>Hiện diện SP</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Cửa hàng</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110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140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110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15 điểm</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US" sz="1600" u="none" strike="noStrike">
                          <a:effectLst/>
                          <a:latin typeface="Calibri" panose="020F0502020204030204" pitchFamily="34" charset="0"/>
                          <a:cs typeface="Calibri" panose="020F0502020204030204" pitchFamily="34" charset="0"/>
                        </a:rPr>
                        <a:t>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1233549"/>
                  </a:ext>
                </a:extLst>
              </a:tr>
              <a:tr h="508509">
                <a:tc>
                  <a:txBody>
                    <a:bodyPr/>
                    <a:lstStyle/>
                    <a:p>
                      <a:pPr algn="ctr" fontAlgn="ctr"/>
                      <a:r>
                        <a:rPr lang="en-US" sz="1600" u="none" strike="noStrike">
                          <a:effectLst/>
                          <a:latin typeface="Calibri" panose="020F0502020204030204" pitchFamily="34" charset="0"/>
                          <a:cs typeface="Calibri" panose="020F0502020204030204" pitchFamily="34" charset="0"/>
                        </a:rPr>
                        <a:t>4</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600" u="none" strike="noStrike">
                          <a:effectLst/>
                          <a:latin typeface="Calibri" panose="020F0502020204030204" pitchFamily="34" charset="0"/>
                          <a:cs typeface="Calibri" panose="020F0502020204030204" pitchFamily="34" charset="0"/>
                        </a:rPr>
                        <a:t>Nhóm SP mới</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Cửa hàng</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90</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120</a:t>
                      </a:r>
                      <a:endParaRPr lang="en-US" sz="1600" b="0" i="1"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180</a:t>
                      </a:r>
                      <a:endParaRPr lang="en-US" sz="1600" b="0" i="1"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600" u="none" strike="noStrike">
                          <a:effectLst/>
                          <a:latin typeface="Calibri" panose="020F0502020204030204" pitchFamily="34" charset="0"/>
                          <a:cs typeface="Calibri" panose="020F0502020204030204" pitchFamily="34" charset="0"/>
                        </a:rPr>
                        <a:t>10 điểm</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US" sz="1600" u="none" strike="noStrike">
                          <a:effectLst/>
                          <a:latin typeface="Calibri" panose="020F0502020204030204" pitchFamily="34" charset="0"/>
                          <a:cs typeface="Calibri" panose="020F0502020204030204" pitchFamily="34" charset="0"/>
                        </a:rPr>
                        <a:t>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760323"/>
                  </a:ext>
                </a:extLst>
              </a:tr>
              <a:tr h="544054">
                <a:tc>
                  <a:txBody>
                    <a:bodyPr/>
                    <a:lstStyle/>
                    <a:p>
                      <a:pPr algn="ctr"/>
                      <a:r>
                        <a:rPr lang="en-US" sz="1600" u="none" strike="noStrike">
                          <a:effectLst/>
                          <a:latin typeface="Calibri" panose="020F0502020204030204" pitchFamily="34" charset="0"/>
                          <a:cs typeface="Calibri" panose="020F0502020204030204" pitchFamily="34" charset="0"/>
                        </a:rPr>
                        <a:t>5</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u="none" strike="noStrike">
                          <a:effectLst/>
                          <a:latin typeface="Calibri" panose="020F0502020204030204" pitchFamily="34" charset="0"/>
                          <a:cs typeface="Calibri" panose="020F0502020204030204" pitchFamily="34" charset="0"/>
                        </a:rPr>
                        <a:t>Nhóm SP Smart</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u="none" strike="noStrike">
                          <a:effectLst/>
                          <a:latin typeface="Calibri" panose="020F0502020204030204" pitchFamily="34" charset="0"/>
                          <a:cs typeface="Calibri" panose="020F0502020204030204" pitchFamily="34" charset="0"/>
                        </a:rPr>
                        <a:t>Cửa hàng</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u="none" strike="noStrike">
                          <a:effectLst/>
                          <a:latin typeface="Calibri" panose="020F0502020204030204" pitchFamily="34" charset="0"/>
                          <a:cs typeface="Calibri" panose="020F0502020204030204" pitchFamily="34" charset="0"/>
                        </a:rPr>
                        <a:t>45</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u="none" strike="noStrike">
                          <a:effectLst/>
                          <a:latin typeface="Calibri" panose="020F0502020204030204" pitchFamily="34" charset="0"/>
                          <a:cs typeface="Calibri" panose="020F0502020204030204" pitchFamily="34" charset="0"/>
                        </a:rPr>
                        <a:t>60</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u="none" strike="noStrike">
                          <a:effectLst/>
                          <a:latin typeface="Calibri" panose="020F0502020204030204" pitchFamily="34" charset="0"/>
                          <a:cs typeface="Calibri" panose="020F0502020204030204" pitchFamily="34" charset="0"/>
                        </a:rPr>
                        <a:t>90</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u="none" strike="noStrike">
                          <a:effectLst/>
                          <a:latin typeface="Calibri" panose="020F0502020204030204" pitchFamily="34" charset="0"/>
                          <a:cs typeface="Calibri" panose="020F0502020204030204" pitchFamily="34" charset="0"/>
                        </a:rPr>
                        <a:t>10 điểm</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a:txBody>
                    <a:bodyPr/>
                    <a:lstStyle/>
                    <a:p>
                      <a:pPr algn="l" fontAlgn="ctr"/>
                      <a:r>
                        <a:rPr lang="en-US" sz="1600" u="none" strike="noStrike">
                          <a:effectLst/>
                          <a:latin typeface="Calibri" panose="020F0502020204030204" pitchFamily="34" charset="0"/>
                          <a:cs typeface="Calibri" panose="020F0502020204030204" pitchFamily="34" charset="0"/>
                        </a:rPr>
                        <a:t>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2951401"/>
                  </a:ext>
                </a:extLst>
              </a:tr>
              <a:tr h="611445">
                <a:tc>
                  <a:txBody>
                    <a:bodyPr/>
                    <a:lstStyle/>
                    <a:p>
                      <a:pPr algn="ctr"/>
                      <a:r>
                        <a:rPr lang="en-US" sz="1600" u="none" strike="noStrike">
                          <a:effectLst/>
                          <a:latin typeface="Calibri" panose="020F0502020204030204" pitchFamily="34" charset="0"/>
                          <a:cs typeface="Calibri" panose="020F0502020204030204" pitchFamily="34" charset="0"/>
                        </a:rPr>
                        <a:t>6</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u="none" strike="noStrike">
                          <a:effectLst/>
                          <a:latin typeface="Calibri" panose="020F0502020204030204" pitchFamily="34" charset="0"/>
                          <a:cs typeface="Calibri" panose="020F0502020204030204" pitchFamily="34" charset="0"/>
                        </a:rPr>
                        <a:t>Sáng kiến đổi mới trong công việc</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vi-VN" sz="1600" u="none" strike="noStrike">
                          <a:effectLst/>
                          <a:latin typeface="Calibri" panose="020F0502020204030204" pitchFamily="34" charset="0"/>
                          <a:cs typeface="Calibri" panose="020F0502020204030204" pitchFamily="34" charset="0"/>
                        </a:rPr>
                        <a:t>Số lượng</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1600" u="none" strike="noStrike">
                          <a:effectLst/>
                          <a:latin typeface="Calibri" panose="020F0502020204030204" pitchFamily="34" charset="0"/>
                          <a:cs typeface="Calibri" panose="020F0502020204030204" pitchFamily="34" charset="0"/>
                        </a:rPr>
                        <a:t> Sáng kiến đổi mới, cải tiến trong công việc</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vi-VN" sz="1600" u="none" strike="noStrike">
                          <a:effectLst/>
                          <a:latin typeface="Calibri" panose="020F0502020204030204" pitchFamily="34" charset="0"/>
                          <a:cs typeface="Calibri" panose="020F0502020204030204" pitchFamily="34" charset="0"/>
                        </a:rPr>
                        <a:t>5 điểm</a:t>
                      </a:r>
                      <a:r>
                        <a:rPr lang="en-US" sz="1600" u="none" strike="noStrike">
                          <a:effectLst/>
                          <a:latin typeface="Calibri" panose="020F0502020204030204" pitchFamily="34" charset="0"/>
                          <a:cs typeface="Calibri" panose="020F0502020204030204" pitchFamily="34" charset="0"/>
                        </a:rPr>
                        <a:t>/sáng kiến</a:t>
                      </a:r>
                      <a:endParaRPr lang="en-US"/>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US" sz="1600" u="none" strike="noStrike">
                          <a:effectLst/>
                          <a:latin typeface="Calibri" panose="020F0502020204030204" pitchFamily="34" charset="0"/>
                          <a:cs typeface="Calibri" panose="020F0502020204030204" pitchFamily="34" charset="0"/>
                        </a:rPr>
                        <a:t> </a:t>
                      </a:r>
                      <a:endParaRPr lang="en-US" sz="1600" b="0" i="0" u="none" strike="noStrike">
                        <a:solidFill>
                          <a:srgbClr val="000000"/>
                        </a:solidFill>
                        <a:effectLst/>
                        <a:latin typeface="Calibri" panose="020F0502020204030204" pitchFamily="34" charset="0"/>
                        <a:cs typeface="Calibri" panose="020F0502020204030204" pitchFamily="34" charset="0"/>
                      </a:endParaRPr>
                    </a:p>
                  </a:txBody>
                  <a:tcPr marL="6094" marR="6094" marT="6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2617146"/>
                  </a:ext>
                </a:extLst>
              </a:tr>
            </a:tbl>
          </a:graphicData>
        </a:graphic>
      </p:graphicFrame>
      <p:sp>
        <p:nvSpPr>
          <p:cNvPr id="11" name="TextBox 10">
            <a:extLst>
              <a:ext uri="{FF2B5EF4-FFF2-40B4-BE49-F238E27FC236}">
                <a16:creationId xmlns:a16="http://schemas.microsoft.com/office/drawing/2014/main" id="{9629FAF7-02FC-4965-9B63-29D4CE31E82A}"/>
              </a:ext>
            </a:extLst>
          </p:cNvPr>
          <p:cNvSpPr txBox="1"/>
          <p:nvPr/>
        </p:nvSpPr>
        <p:spPr>
          <a:xfrm>
            <a:off x="770997" y="766414"/>
            <a:ext cx="7385374" cy="461665"/>
          </a:xfrm>
          <a:prstGeom prst="rect">
            <a:avLst/>
          </a:prstGeom>
          <a:noFill/>
        </p:spPr>
        <p:txBody>
          <a:bodyPr wrap="square" rtlCol="0">
            <a:spAutoFit/>
          </a:bodyPr>
          <a:lstStyle/>
          <a:p>
            <a:pPr lvl="0">
              <a:defRPr/>
            </a:pPr>
            <a:r>
              <a:rPr lang="en-US" sz="2400" b="1">
                <a:solidFill>
                  <a:prstClr val="black"/>
                </a:solidFill>
                <a:ea typeface="Adobe Gothic Std B" panose="020B0800000000000000" pitchFamily="34" charset="-128"/>
                <a:cs typeface="Arial" panose="020B0604020202020204" pitchFamily="34" charset="0"/>
              </a:rPr>
              <a:t>II.&gt; TRIỂN KHAI THỰC HIỆN</a:t>
            </a:r>
            <a:endParaRPr lang="en-US" sz="2400" b="1" dirty="0">
              <a:solidFill>
                <a:prstClr val="black"/>
              </a:solidFill>
              <a:ea typeface="Adobe Gothic Std B" panose="020B0800000000000000" pitchFamily="34" charset="-128"/>
              <a:cs typeface="Arial" panose="020B0604020202020204" pitchFamily="34" charset="0"/>
            </a:endParaRPr>
          </a:p>
        </p:txBody>
      </p:sp>
      <p:sp>
        <p:nvSpPr>
          <p:cNvPr id="12" name="Title 1">
            <a:extLst>
              <a:ext uri="{FF2B5EF4-FFF2-40B4-BE49-F238E27FC236}">
                <a16:creationId xmlns:a16="http://schemas.microsoft.com/office/drawing/2014/main" id="{1263551E-A9F7-4469-A266-E31EC180CCE0}"/>
              </a:ext>
            </a:extLst>
          </p:cNvPr>
          <p:cNvSpPr txBox="1">
            <a:spLocks/>
          </p:cNvSpPr>
          <p:nvPr/>
        </p:nvSpPr>
        <p:spPr>
          <a:xfrm>
            <a:off x="770997" y="1241043"/>
            <a:ext cx="9372197" cy="3693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7.2 Thi đua các tổ</a:t>
            </a:r>
            <a:endParaRPr lang="en-US" sz="1800" b="1" dirty="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2527024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graphicFrame>
        <p:nvGraphicFramePr>
          <p:cNvPr id="357" name="Table 356">
            <a:extLst>
              <a:ext uri="{FF2B5EF4-FFF2-40B4-BE49-F238E27FC236}">
                <a16:creationId xmlns:a16="http://schemas.microsoft.com/office/drawing/2014/main" id="{83D90309-FB42-4C5E-96A9-8BB234F95549}"/>
              </a:ext>
            </a:extLst>
          </p:cNvPr>
          <p:cNvGraphicFramePr>
            <a:graphicFrameLocks noGrp="1"/>
          </p:cNvGraphicFramePr>
          <p:nvPr>
            <p:extLst>
              <p:ext uri="{D42A27DB-BD31-4B8C-83A1-F6EECF244321}">
                <p14:modId xmlns:p14="http://schemas.microsoft.com/office/powerpoint/2010/main" val="2820204682"/>
              </p:ext>
            </p:extLst>
          </p:nvPr>
        </p:nvGraphicFramePr>
        <p:xfrm>
          <a:off x="770997" y="1073046"/>
          <a:ext cx="10626674" cy="561308"/>
        </p:xfrm>
        <a:graphic>
          <a:graphicData uri="http://schemas.openxmlformats.org/drawingml/2006/table">
            <a:tbl>
              <a:tblPr>
                <a:tableStyleId>{5C22544A-7EE6-4342-B048-85BDC9FD1C3A}</a:tableStyleId>
              </a:tblPr>
              <a:tblGrid>
                <a:gridCol w="10626674">
                  <a:extLst>
                    <a:ext uri="{9D8B030D-6E8A-4147-A177-3AD203B41FA5}">
                      <a16:colId xmlns:a16="http://schemas.microsoft.com/office/drawing/2014/main" val="3274201274"/>
                    </a:ext>
                  </a:extLst>
                </a:gridCol>
              </a:tblGrid>
              <a:tr h="561308">
                <a:tc>
                  <a:txBody>
                    <a:bodyPr/>
                    <a:lstStyle/>
                    <a:p>
                      <a:pPr algn="ctr" fontAlgn="ctr"/>
                      <a:r>
                        <a:rPr lang="en-US" sz="1800" b="1" u="none" strike="noStrike">
                          <a:effectLst/>
                          <a:latin typeface="+mn-lt"/>
                          <a:cs typeface="Arial" panose="020B0604020202020204" pitchFamily="34" charset="0"/>
                        </a:rPr>
                        <a:t>O - Mục tiêu</a:t>
                      </a:r>
                      <a:br>
                        <a:rPr lang="en-US" sz="1800" b="1" u="none" strike="noStrike">
                          <a:effectLst/>
                          <a:latin typeface="+mn-lt"/>
                          <a:cs typeface="Arial" panose="020B0604020202020204" pitchFamily="34" charset="0"/>
                        </a:rPr>
                      </a:br>
                      <a:r>
                        <a:rPr lang="en-US" sz="1800" b="1" u="none" strike="noStrike">
                          <a:effectLst/>
                          <a:latin typeface="+mn-lt"/>
                          <a:cs typeface="Arial" panose="020B0604020202020204" pitchFamily="34" charset="0"/>
                        </a:rPr>
                        <a:t>(Cam kết với hệ thống KH C1 kéo hàng ra 100%/kế hoạch)</a:t>
                      </a:r>
                      <a:endParaRPr lang="en-US" sz="1800" b="1" i="0" u="none" strike="noStrike">
                        <a:solidFill>
                          <a:srgbClr val="000000"/>
                        </a:solidFill>
                        <a:effectLst/>
                        <a:latin typeface="+mn-lt"/>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9919458"/>
                  </a:ext>
                </a:extLst>
              </a:tr>
            </a:tbl>
          </a:graphicData>
        </a:graphic>
      </p:graphicFrame>
      <p:graphicFrame>
        <p:nvGraphicFramePr>
          <p:cNvPr id="358" name="Table 357">
            <a:extLst>
              <a:ext uri="{FF2B5EF4-FFF2-40B4-BE49-F238E27FC236}">
                <a16:creationId xmlns:a16="http://schemas.microsoft.com/office/drawing/2014/main" id="{18DC00A3-1F79-4631-B958-73AA845873BE}"/>
              </a:ext>
            </a:extLst>
          </p:cNvPr>
          <p:cNvGraphicFramePr>
            <a:graphicFrameLocks noGrp="1"/>
          </p:cNvGraphicFramePr>
          <p:nvPr>
            <p:extLst>
              <p:ext uri="{D42A27DB-BD31-4B8C-83A1-F6EECF244321}">
                <p14:modId xmlns:p14="http://schemas.microsoft.com/office/powerpoint/2010/main" val="2638236961"/>
              </p:ext>
            </p:extLst>
          </p:nvPr>
        </p:nvGraphicFramePr>
        <p:xfrm>
          <a:off x="770997" y="1636262"/>
          <a:ext cx="5301671" cy="4059687"/>
        </p:xfrm>
        <a:graphic>
          <a:graphicData uri="http://schemas.openxmlformats.org/drawingml/2006/table">
            <a:tbl>
              <a:tblPr>
                <a:tableStyleId>{5C22544A-7EE6-4342-B048-85BDC9FD1C3A}</a:tableStyleId>
              </a:tblPr>
              <a:tblGrid>
                <a:gridCol w="653471">
                  <a:extLst>
                    <a:ext uri="{9D8B030D-6E8A-4147-A177-3AD203B41FA5}">
                      <a16:colId xmlns:a16="http://schemas.microsoft.com/office/drawing/2014/main" val="3274201274"/>
                    </a:ext>
                  </a:extLst>
                </a:gridCol>
                <a:gridCol w="2811780">
                  <a:extLst>
                    <a:ext uri="{9D8B030D-6E8A-4147-A177-3AD203B41FA5}">
                      <a16:colId xmlns:a16="http://schemas.microsoft.com/office/drawing/2014/main" val="2587525195"/>
                    </a:ext>
                  </a:extLst>
                </a:gridCol>
                <a:gridCol w="1836420">
                  <a:extLst>
                    <a:ext uri="{9D8B030D-6E8A-4147-A177-3AD203B41FA5}">
                      <a16:colId xmlns:a16="http://schemas.microsoft.com/office/drawing/2014/main" val="371685675"/>
                    </a:ext>
                  </a:extLst>
                </a:gridCol>
              </a:tblGrid>
              <a:tr h="329912">
                <a:tc gridSpan="3">
                  <a:txBody>
                    <a:bodyPr/>
                    <a:lstStyle/>
                    <a:p>
                      <a:pPr algn="ctr" fontAlgn="ctr"/>
                      <a:r>
                        <a:rPr lang="en-US" sz="1800" u="none" strike="noStrike">
                          <a:effectLst/>
                          <a:latin typeface="+mn-lt"/>
                          <a:cs typeface="Calibri" panose="020F0502020204030204" pitchFamily="34" charset="0"/>
                        </a:rPr>
                        <a:t>KR - Bán hàng</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8836706"/>
                  </a:ext>
                </a:extLst>
              </a:tr>
              <a:tr h="281846">
                <a:tc>
                  <a:txBody>
                    <a:bodyPr/>
                    <a:lstStyle/>
                    <a:p>
                      <a:pPr algn="l"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en-US" sz="1800" u="none" strike="noStrike">
                          <a:effectLst/>
                          <a:latin typeface="+mn-lt"/>
                          <a:cs typeface="Calibri" panose="020F0502020204030204" pitchFamily="34" charset="0"/>
                        </a:rPr>
                        <a:t>Kết quả then chốt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5777163"/>
                  </a:ext>
                </a:extLst>
              </a:tr>
              <a:tr h="281846">
                <a:tc>
                  <a:txBody>
                    <a:bodyPr/>
                    <a:lstStyle/>
                    <a:p>
                      <a:pPr algn="ctr" fontAlgn="ctr"/>
                      <a:r>
                        <a:rPr lang="en-US" sz="1800" b="1" u="none" strike="noStrike">
                          <a:effectLst/>
                          <a:latin typeface="+mn-lt"/>
                          <a:cs typeface="Calibri" panose="020F0502020204030204" pitchFamily="34" charset="0"/>
                        </a:rPr>
                        <a:t>KR1</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Chỉ tiêu tài chính</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b="1" u="none" strike="noStrike">
                          <a:effectLst/>
                          <a:latin typeface="+mn-lt"/>
                          <a:cs typeface="Calibri" panose="020F0502020204030204" pitchFamily="34" charset="0"/>
                        </a:rPr>
                        <a:t>Thực hiện Q3 </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7504611"/>
                  </a:ext>
                </a:extLst>
              </a:tr>
              <a:tr h="57018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Doanh thu</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90,6 tỷ (</a:t>
                      </a:r>
                      <a:r>
                        <a:rPr lang="en-US" sz="1800" b="1" u="none" strike="noStrike">
                          <a:solidFill>
                            <a:srgbClr val="FF0000"/>
                          </a:solidFill>
                          <a:effectLst/>
                          <a:latin typeface="+mn-lt"/>
                          <a:cs typeface="Calibri" panose="020F0502020204030204" pitchFamily="34" charset="0"/>
                        </a:rPr>
                        <a:t>101% KH</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985922"/>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DT C2 Trọng điểm (225 CH)</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71,9 tỷ (</a:t>
                      </a:r>
                      <a:r>
                        <a:rPr lang="en-US" sz="1800" b="1" u="none" strike="noStrike">
                          <a:solidFill>
                            <a:srgbClr val="FF0000"/>
                          </a:solidFill>
                          <a:effectLst/>
                          <a:latin typeface="+mn-lt"/>
                          <a:cs typeface="Calibri" panose="020F0502020204030204" pitchFamily="34" charset="0"/>
                        </a:rPr>
                        <a:t>112% KH</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958573"/>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Thu tiền</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tỷ</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3022454"/>
                  </a:ext>
                </a:extLst>
              </a:tr>
              <a:tr h="329912">
                <a:tc>
                  <a:txBody>
                    <a:bodyPr/>
                    <a:lstStyle/>
                    <a:p>
                      <a:pPr algn="ctr" fontAlgn="ctr"/>
                      <a:r>
                        <a:rPr lang="en-US" sz="1800" b="1" u="none" strike="noStrike">
                          <a:effectLst/>
                          <a:latin typeface="+mn-lt"/>
                          <a:cs typeface="Calibri" panose="020F0502020204030204" pitchFamily="34" charset="0"/>
                        </a:rPr>
                        <a:t>KR2</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Gia tăng độ phủ</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4887092"/>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Mở mới KH C2,3</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366 CH (</a:t>
                      </a:r>
                      <a:r>
                        <a:rPr lang="en-US" sz="1800" b="1" u="none" strike="noStrike">
                          <a:solidFill>
                            <a:srgbClr val="FF0000"/>
                          </a:solidFill>
                          <a:effectLst/>
                          <a:latin typeface="+mn-lt"/>
                          <a:cs typeface="Calibri" panose="020F0502020204030204" pitchFamily="34" charset="0"/>
                        </a:rPr>
                        <a:t>122% KH</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6240171"/>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Đánh lấn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137 CH (</a:t>
                      </a:r>
                      <a:r>
                        <a:rPr lang="en-US" sz="1800" b="1" u="none" strike="noStrike">
                          <a:solidFill>
                            <a:srgbClr val="FF0000"/>
                          </a:solidFill>
                          <a:effectLst/>
                          <a:latin typeface="+mn-lt"/>
                          <a:cs typeface="Calibri" panose="020F0502020204030204" pitchFamily="34" charset="0"/>
                        </a:rPr>
                        <a:t>81% KH</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8598988"/>
                  </a:ext>
                </a:extLst>
              </a:tr>
              <a:tr h="329912">
                <a:tc>
                  <a:txBody>
                    <a:bodyPr/>
                    <a:lstStyle/>
                    <a:p>
                      <a:pPr algn="ctr" fontAlgn="ctr"/>
                      <a:r>
                        <a:rPr lang="en-US" sz="1800" u="none" strike="noStrike">
                          <a:effectLst/>
                          <a:latin typeface="+mn-lt"/>
                          <a:cs typeface="Calibri" panose="020F0502020204030204" pitchFamily="34" charset="0"/>
                        </a:rPr>
                        <a:t> </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 Gia tăng hiện diện SP</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361 CH (</a:t>
                      </a:r>
                      <a:r>
                        <a:rPr lang="en-US" sz="1800" b="1" u="none" strike="noStrike">
                          <a:solidFill>
                            <a:srgbClr val="FF0000"/>
                          </a:solidFill>
                          <a:effectLst/>
                          <a:latin typeface="+mn-lt"/>
                          <a:cs typeface="Calibri" panose="020F0502020204030204" pitchFamily="34" charset="0"/>
                        </a:rPr>
                        <a:t>100% KH</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252528"/>
                  </a:ext>
                </a:extLst>
              </a:tr>
              <a:tr h="616429">
                <a:tc>
                  <a:txBody>
                    <a:bodyPr/>
                    <a:lstStyle/>
                    <a:p>
                      <a:pPr algn="ctr" fontAlgn="ctr"/>
                      <a:r>
                        <a:rPr lang="en-US" sz="1800" b="1" u="none" strike="noStrike">
                          <a:effectLst/>
                          <a:latin typeface="+mn-lt"/>
                          <a:cs typeface="Calibri" panose="020F0502020204030204" pitchFamily="34" charset="0"/>
                        </a:rPr>
                        <a:t>KR3</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mn-lt"/>
                          <a:cs typeface="Calibri" panose="020F0502020204030204" pitchFamily="34" charset="0"/>
                        </a:rPr>
                        <a:t> Sản phẩm mới, Smart</a:t>
                      </a:r>
                      <a:endParaRPr lang="en-US" sz="1800" b="1"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mn-lt"/>
                          <a:cs typeface="Calibri" panose="020F0502020204030204" pitchFamily="34" charset="0"/>
                        </a:rPr>
                        <a:t> 19,5 tỷ (</a:t>
                      </a:r>
                      <a:r>
                        <a:rPr lang="en-US" sz="1800" b="1" u="none" strike="noStrike">
                          <a:solidFill>
                            <a:srgbClr val="FF0000"/>
                          </a:solidFill>
                          <a:effectLst/>
                          <a:latin typeface="+mn-lt"/>
                          <a:cs typeface="Calibri" panose="020F0502020204030204" pitchFamily="34" charset="0"/>
                        </a:rPr>
                        <a:t>22% DT</a:t>
                      </a:r>
                      <a:r>
                        <a:rPr lang="en-US" sz="1800" u="none" strike="noStrike">
                          <a:effectLst/>
                          <a:latin typeface="+mn-lt"/>
                          <a:cs typeface="Calibri" panose="020F0502020204030204" pitchFamily="34" charset="0"/>
                        </a:rPr>
                        <a:t>)</a:t>
                      </a:r>
                      <a:endParaRPr lang="en-US" sz="1800" b="0" i="0" u="none" strike="noStrike">
                        <a:solidFill>
                          <a:srgbClr val="000000"/>
                        </a:solidFill>
                        <a:effectLst/>
                        <a:latin typeface="+mn-lt"/>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386"/>
                  </a:ext>
                </a:extLst>
              </a:tr>
            </a:tbl>
          </a:graphicData>
        </a:graphic>
      </p:graphicFrame>
      <p:graphicFrame>
        <p:nvGraphicFramePr>
          <p:cNvPr id="359" name="Table 358">
            <a:extLst>
              <a:ext uri="{FF2B5EF4-FFF2-40B4-BE49-F238E27FC236}">
                <a16:creationId xmlns:a16="http://schemas.microsoft.com/office/drawing/2014/main" id="{E0044C8A-054A-42A3-9230-996E0069D28D}"/>
              </a:ext>
            </a:extLst>
          </p:cNvPr>
          <p:cNvGraphicFramePr>
            <a:graphicFrameLocks noGrp="1"/>
          </p:cNvGraphicFramePr>
          <p:nvPr>
            <p:extLst>
              <p:ext uri="{D42A27DB-BD31-4B8C-83A1-F6EECF244321}">
                <p14:modId xmlns:p14="http://schemas.microsoft.com/office/powerpoint/2010/main" val="2691925557"/>
              </p:ext>
            </p:extLst>
          </p:nvPr>
        </p:nvGraphicFramePr>
        <p:xfrm>
          <a:off x="6082193" y="1636263"/>
          <a:ext cx="5325003" cy="4059688"/>
        </p:xfrm>
        <a:graphic>
          <a:graphicData uri="http://schemas.openxmlformats.org/drawingml/2006/table">
            <a:tbl>
              <a:tblPr>
                <a:tableStyleId>{5C22544A-7EE6-4342-B048-85BDC9FD1C3A}</a:tableStyleId>
              </a:tblPr>
              <a:tblGrid>
                <a:gridCol w="654465">
                  <a:extLst>
                    <a:ext uri="{9D8B030D-6E8A-4147-A177-3AD203B41FA5}">
                      <a16:colId xmlns:a16="http://schemas.microsoft.com/office/drawing/2014/main" val="3095932513"/>
                    </a:ext>
                  </a:extLst>
                </a:gridCol>
                <a:gridCol w="2645467">
                  <a:extLst>
                    <a:ext uri="{9D8B030D-6E8A-4147-A177-3AD203B41FA5}">
                      <a16:colId xmlns:a16="http://schemas.microsoft.com/office/drawing/2014/main" val="1804457646"/>
                    </a:ext>
                  </a:extLst>
                </a:gridCol>
                <a:gridCol w="2025071">
                  <a:extLst>
                    <a:ext uri="{9D8B030D-6E8A-4147-A177-3AD203B41FA5}">
                      <a16:colId xmlns:a16="http://schemas.microsoft.com/office/drawing/2014/main" val="146962860"/>
                    </a:ext>
                  </a:extLst>
                </a:gridCol>
              </a:tblGrid>
              <a:tr h="327529">
                <a:tc gridSpan="3">
                  <a:txBody>
                    <a:bodyPr/>
                    <a:lstStyle/>
                    <a:p>
                      <a:pPr algn="ctr" fontAlgn="ctr"/>
                      <a:r>
                        <a:rPr lang="en-US" sz="1800" u="none" strike="noStrike">
                          <a:effectLst/>
                          <a:latin typeface="Calibri" panose="020F0502020204030204" pitchFamily="34" charset="0"/>
                          <a:cs typeface="Calibri" panose="020F0502020204030204" pitchFamily="34" charset="0"/>
                        </a:rPr>
                        <a:t>KR – Dịch vụ/Truyền</a:t>
                      </a:r>
                      <a:r>
                        <a:rPr lang="en-US" sz="1800" u="none" strike="noStrike" baseline="0">
                          <a:effectLst/>
                          <a:latin typeface="Calibri" panose="020F0502020204030204" pitchFamily="34" charset="0"/>
                          <a:cs typeface="Calibri" panose="020F0502020204030204" pitchFamily="34" charset="0"/>
                        </a:rPr>
                        <a:t> thông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8836706"/>
                  </a:ext>
                </a:extLst>
              </a:tr>
              <a:tr h="281475">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en-US" sz="1800" u="none" strike="noStrike">
                          <a:effectLst/>
                          <a:latin typeface="Calibri" panose="020F0502020204030204" pitchFamily="34" charset="0"/>
                          <a:cs typeface="Calibri" panose="020F0502020204030204" pitchFamily="34" charset="0"/>
                        </a:rPr>
                        <a:t>Kết quả then chốt</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5777163"/>
                  </a:ext>
                </a:extLst>
              </a:tr>
              <a:tr h="281475">
                <a:tc>
                  <a:txBody>
                    <a:bodyPr/>
                    <a:lstStyle/>
                    <a:p>
                      <a:pPr algn="ctr" fontAlgn="ctr"/>
                      <a:r>
                        <a:rPr lang="en-US" sz="1800" b="1" u="none" strike="noStrike">
                          <a:effectLst/>
                          <a:latin typeface="Calibri" panose="020F0502020204030204" pitchFamily="34" charset="0"/>
                          <a:cs typeface="Calibri" panose="020F0502020204030204" pitchFamily="34" charset="0"/>
                        </a:rPr>
                        <a:t>KR1</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Calibri" panose="020F0502020204030204" pitchFamily="34" charset="0"/>
                          <a:cs typeface="Calibri" panose="020F0502020204030204" pitchFamily="34" charset="0"/>
                        </a:rPr>
                        <a:t> Dịch vụ</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7504611"/>
                  </a:ext>
                </a:extLst>
              </a:tr>
              <a:tr h="573069">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Tần suất CSKH</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KH C2 TĐ: 1 lần/tuần</a:t>
                      </a:r>
                      <a:br>
                        <a:rPr lang="en-US" sz="1800" u="none" strike="noStrike">
                          <a:effectLst/>
                          <a:latin typeface="Calibri" panose="020F0502020204030204" pitchFamily="34" charset="0"/>
                          <a:cs typeface="Calibri" panose="020F0502020204030204" pitchFamily="34" charset="0"/>
                        </a:rPr>
                      </a:br>
                      <a:r>
                        <a:rPr lang="en-US" sz="1800" u="none" strike="noStrike">
                          <a:effectLst/>
                          <a:latin typeface="Calibri" panose="020F0502020204030204" pitchFamily="34" charset="0"/>
                          <a:cs typeface="Calibri" panose="020F0502020204030204" pitchFamily="34" charset="0"/>
                        </a:rPr>
                        <a:t> KH C2,3: 3 lần/tháng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985922"/>
                  </a:ext>
                </a:extLst>
              </a:tr>
              <a:tr h="336241">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Giao hàng nhanh</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Trong 2 giờ</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958573"/>
                  </a:ext>
                </a:extLst>
              </a:tr>
              <a:tr h="313316">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Bảo</a:t>
                      </a:r>
                      <a:r>
                        <a:rPr lang="en-US" sz="1800" u="none" strike="noStrike" baseline="0">
                          <a:effectLst/>
                          <a:latin typeface="Calibri" panose="020F0502020204030204" pitchFamily="34" charset="0"/>
                          <a:cs typeface="Calibri" panose="020F0502020204030204" pitchFamily="34" charset="0"/>
                        </a:rPr>
                        <a:t> hành</a:t>
                      </a:r>
                      <a:r>
                        <a:rPr lang="en-US" sz="1800" u="none" strike="noStrike">
                          <a:effectLst/>
                          <a:latin typeface="Calibri" panose="020F0502020204030204" pitchFamily="34" charset="0"/>
                          <a:cs typeface="Calibri" panose="020F0502020204030204" pitchFamily="34" charset="0"/>
                        </a:rPr>
                        <a:t> chủ động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18 ngày/tháng</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3022454"/>
                  </a:ext>
                </a:extLst>
              </a:tr>
              <a:tr h="328600">
                <a:tc>
                  <a:txBody>
                    <a:bodyPr/>
                    <a:lstStyle/>
                    <a:p>
                      <a:pPr algn="ctr" fontAlgn="ctr"/>
                      <a:r>
                        <a:rPr lang="en-US" sz="1800" b="1" u="none" strike="noStrike">
                          <a:effectLst/>
                          <a:latin typeface="Calibri" panose="020F0502020204030204" pitchFamily="34" charset="0"/>
                          <a:cs typeface="Calibri" panose="020F0502020204030204" pitchFamily="34" charset="0"/>
                        </a:rPr>
                        <a:t>KR2</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u="none" strike="noStrike">
                          <a:effectLst/>
                          <a:latin typeface="Calibri" panose="020F0502020204030204" pitchFamily="34" charset="0"/>
                          <a:cs typeface="Calibri" panose="020F0502020204030204" pitchFamily="34" charset="0"/>
                        </a:rPr>
                        <a:t> Truyền thông</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4887092"/>
                  </a:ext>
                </a:extLst>
              </a:tr>
              <a:tr h="328600">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Trang bị biển hiệu mới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53 điểm bán</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6240171"/>
                  </a:ext>
                </a:extLst>
              </a:tr>
              <a:tr h="341478">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a:t>
                      </a:r>
                      <a:r>
                        <a:rPr lang="vi-VN" sz="1800" u="none" strike="noStrike">
                          <a:effectLst/>
                          <a:latin typeface="Calibri" panose="020F0502020204030204" pitchFamily="34" charset="0"/>
                          <a:cs typeface="Calibri" panose="020F0502020204030204" pitchFamily="34" charset="0"/>
                        </a:rPr>
                        <a:t>E-Catalogue, Tờ rơi</a:t>
                      </a:r>
                      <a:endParaRPr lang="vi-VN"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1.000 tờ</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8598988"/>
                  </a:ext>
                </a:extLst>
              </a:tr>
              <a:tr h="339637">
                <a:tc>
                  <a:txBody>
                    <a:bodyPr/>
                    <a:lstStyle/>
                    <a:p>
                      <a:pPr algn="ctr" fontAlgn="ctr"/>
                      <a:r>
                        <a:rPr lang="en-US" sz="1800" u="none" strike="noStrike">
                          <a:effectLst/>
                          <a:latin typeface="Calibri" panose="020F0502020204030204" pitchFamily="34" charset="0"/>
                          <a:cs typeface="Calibri" panose="020F0502020204030204" pitchFamily="34" charset="0"/>
                        </a:rPr>
                        <a:t> </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Đặt màn hình Display</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Ch</a:t>
                      </a:r>
                      <a:r>
                        <a:rPr lang="vi-VN" sz="1800" u="none" strike="noStrike">
                          <a:effectLst/>
                          <a:latin typeface="Calibri" panose="020F0502020204030204" pitchFamily="34" charset="0"/>
                          <a:cs typeface="Calibri" panose="020F0502020204030204" pitchFamily="34" charset="0"/>
                        </a:rPr>
                        <a:t>ư</a:t>
                      </a:r>
                      <a:r>
                        <a:rPr lang="en-US" sz="1800" u="none" strike="noStrike">
                          <a:effectLst/>
                          <a:latin typeface="Calibri" panose="020F0502020204030204" pitchFamily="34" charset="0"/>
                          <a:cs typeface="Calibri" panose="020F0502020204030204" pitchFamily="34" charset="0"/>
                        </a:rPr>
                        <a:t>a triển khai</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252528"/>
                  </a:ext>
                </a:extLst>
              </a:tr>
              <a:tr h="304134">
                <a:tc>
                  <a:txBody>
                    <a:bodyPr/>
                    <a:lstStyle/>
                    <a:p>
                      <a:pPr algn="ctr" fontAlgn="ctr"/>
                      <a:r>
                        <a:rPr lang="en-US" sz="1800" b="1" i="0" u="none" strike="noStrike">
                          <a:solidFill>
                            <a:srgbClr val="000000"/>
                          </a:solidFill>
                          <a:effectLst/>
                          <a:latin typeface="Calibri" panose="020F0502020204030204" pitchFamily="34" charset="0"/>
                          <a:cs typeface="Calibri" panose="020F0502020204030204" pitchFamily="34" charset="0"/>
                        </a:rPr>
                        <a:t>KR3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1" i="0" u="none" strike="noStrike">
                          <a:solidFill>
                            <a:srgbClr val="000000"/>
                          </a:solidFill>
                          <a:effectLst/>
                          <a:latin typeface="Calibri" panose="020F0502020204030204" pitchFamily="34" charset="0"/>
                          <a:cs typeface="Calibri" panose="020F0502020204030204" pitchFamily="34" charset="0"/>
                        </a:rPr>
                        <a:t> Tuyển</a:t>
                      </a:r>
                      <a:r>
                        <a:rPr lang="en-US" sz="1800" b="1" i="0" u="none" strike="noStrike" baseline="0">
                          <a:solidFill>
                            <a:srgbClr val="000000"/>
                          </a:solidFill>
                          <a:effectLst/>
                          <a:latin typeface="Calibri" panose="020F0502020204030204" pitchFamily="34" charset="0"/>
                          <a:cs typeface="Calibri" panose="020F0502020204030204" pitchFamily="34" charset="0"/>
                        </a:rPr>
                        <a:t> người</a:t>
                      </a:r>
                      <a:endParaRPr lang="en-US" sz="1800" b="1"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a:solidFill>
                            <a:srgbClr val="000000"/>
                          </a:solidFill>
                          <a:effectLst/>
                          <a:latin typeface="Calibri" panose="020F0502020204030204" pitchFamily="34" charset="0"/>
                          <a:cs typeface="Calibri" panose="020F0502020204030204" pitchFamily="34" charset="0"/>
                        </a:rPr>
                        <a:t> 9 tiếp</a:t>
                      </a:r>
                      <a:r>
                        <a:rPr lang="en-US" sz="1800" b="0" i="0" u="none" strike="noStrike" baseline="0">
                          <a:solidFill>
                            <a:srgbClr val="000000"/>
                          </a:solidFill>
                          <a:effectLst/>
                          <a:latin typeface="Calibri" panose="020F0502020204030204" pitchFamily="34" charset="0"/>
                          <a:cs typeface="Calibri" panose="020F0502020204030204" pitchFamily="34" charset="0"/>
                        </a:rPr>
                        <a:t> thị (12 hồ s</a:t>
                      </a:r>
                      <a:r>
                        <a:rPr lang="vi-VN" sz="1800" b="0" i="0" u="none" strike="noStrike" baseline="0">
                          <a:solidFill>
                            <a:srgbClr val="000000"/>
                          </a:solidFill>
                          <a:effectLst/>
                          <a:latin typeface="Calibri" panose="020F0502020204030204" pitchFamily="34" charset="0"/>
                          <a:cs typeface="Calibri" panose="020F0502020204030204" pitchFamily="34" charset="0"/>
                        </a:rPr>
                        <a:t>ơ</a:t>
                      </a:r>
                      <a:r>
                        <a:rPr lang="en-US" sz="1800" b="0" i="0" u="none" strike="noStrike" baseline="0">
                          <a:solidFill>
                            <a:srgbClr val="000000"/>
                          </a:solidFill>
                          <a:effectLst/>
                          <a:latin typeface="Calibri" panose="020F0502020204030204" pitchFamily="34" charset="0"/>
                          <a:cs typeface="Calibri" panose="020F0502020204030204" pitchFamily="34" charset="0"/>
                        </a:rPr>
                        <a:t>)</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997502"/>
                  </a:ext>
                </a:extLst>
              </a:tr>
              <a:tr h="304134">
                <a:tc>
                  <a:txBody>
                    <a:bodyPr/>
                    <a:lstStyle/>
                    <a:p>
                      <a:pPr algn="ctr" fontAlgn="ct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 Đào tạo tiếp</a:t>
                      </a:r>
                      <a:r>
                        <a:rPr lang="en-US" sz="1800" u="none" strike="noStrike" baseline="0">
                          <a:effectLst/>
                          <a:latin typeface="Calibri" panose="020F0502020204030204" pitchFamily="34" charset="0"/>
                          <a:cs typeface="Calibri" panose="020F0502020204030204" pitchFamily="34" charset="0"/>
                        </a:rPr>
                        <a:t> thị</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u="none" strike="noStrike">
                          <a:effectLst/>
                          <a:latin typeface="Calibri" panose="020F0502020204030204" pitchFamily="34" charset="0"/>
                          <a:cs typeface="Calibri" panose="020F0502020204030204" pitchFamily="34" charset="0"/>
                        </a:rPr>
                        <a:t> 20 giờ (1,5h/ngày)</a:t>
                      </a:r>
                      <a:endParaRPr lang="en-US" sz="18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386"/>
                  </a:ext>
                </a:extLst>
              </a:tr>
            </a:tbl>
          </a:graphicData>
        </a:graphic>
      </p:graphicFrame>
      <p:sp>
        <p:nvSpPr>
          <p:cNvPr id="10" name="TextBox 9">
            <a:extLst>
              <a:ext uri="{FF2B5EF4-FFF2-40B4-BE49-F238E27FC236}">
                <a16:creationId xmlns:a16="http://schemas.microsoft.com/office/drawing/2014/main" id="{2DE6D9C1-F099-49AA-BFE1-455D7AA4BA04}"/>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D</a:t>
            </a: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 – KẾT QUẢ ĐỀ TÀI</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708970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2124386"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E – KẾT LUẬN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8" name="Content Placeholder 2">
            <a:extLst>
              <a:ext uri="{FF2B5EF4-FFF2-40B4-BE49-F238E27FC236}">
                <a16:creationId xmlns:a16="http://schemas.microsoft.com/office/drawing/2014/main" id="{9FD4A6F3-5CC1-4E17-B40D-24B82550E831}"/>
              </a:ext>
            </a:extLst>
          </p:cNvPr>
          <p:cNvSpPr>
            <a:spLocks noGrp="1"/>
          </p:cNvSpPr>
          <p:nvPr>
            <p:ph sz="quarter" idx="1"/>
          </p:nvPr>
        </p:nvSpPr>
        <p:spPr>
          <a:xfrm>
            <a:off x="1494753" y="1212440"/>
            <a:ext cx="8992271" cy="4801314"/>
          </a:xfrm>
          <a:noFill/>
        </p:spPr>
        <p:txBody>
          <a:bodyPr vert="horz" wrap="square" lIns="91440" tIns="45720" rIns="91440" bIns="45720" rtlCol="0">
            <a:spAutoFit/>
          </a:bodyPr>
          <a:lstStyle/>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Tạo niềm tin cho đội ngũ có thể thực hiện được nhiệm vụ, kế hoạch trong điều kiện khó khăn và thách thức</a:t>
            </a: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Hoạt động có tính tổ chức đồng bộ, cùng hướng đến một mục tiêu.</a:t>
            </a: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ea typeface="Adobe Gothic Std B" panose="020B0800000000000000" pitchFamily="34" charset="-128"/>
                <a:cs typeface="Arial" panose="020B0604020202020204" pitchFamily="34" charset="0"/>
              </a:rPr>
              <a:t>Thông tin được liên thông, đa chiều, được phản hồi từ các thành viên trong đội.</a:t>
            </a: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Phát huy được sức mạnh tối đa, tạo được sự đồng thuận trong tổ chức và cá nhân.</a:t>
            </a: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Thay đổi lề lối làm việc, tạo ra áp lực tích cực cho đội ngũ quản lý cấp trung.</a:t>
            </a: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Tạo ra môi trường làm việc năng động, sáng tạo, tự tin cho đội ngũ.</a:t>
            </a:r>
          </a:p>
          <a:p>
            <a:pPr marL="342900" indent="-342900" algn="just">
              <a:lnSpc>
                <a:spcPct val="100000"/>
              </a:lnSpc>
              <a:spcBef>
                <a:spcPts val="0"/>
              </a:spcBef>
              <a:buFont typeface="+mj-lt"/>
              <a:buAutoNum type="arabicPeriod"/>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342900" indent="-342900" algn="just">
              <a:lnSpc>
                <a:spcPct val="100000"/>
              </a:lnSpc>
              <a:spcBef>
                <a:spcPts val="0"/>
              </a:spcBef>
              <a:buFont typeface="+mj-lt"/>
              <a:buAutoNum type="arabicPeriod"/>
            </a:pPr>
            <a:r>
              <a:rPr lang="en-US" sz="1800">
                <a:solidFill>
                  <a:prstClr val="black"/>
                </a:solidFill>
                <a:latin typeface="Calibri" panose="020F0502020204030204"/>
                <a:ea typeface="Adobe Gothic Std B" panose="020B0800000000000000" pitchFamily="34" charset="-128"/>
                <a:cs typeface="Arial" panose="020B0604020202020204" pitchFamily="34" charset="0"/>
              </a:rPr>
              <a:t>Khi anh em được trao quyền thì khai thác được năng lực tiềm năng và tinh thần nhiệt huyết của anh em.</a:t>
            </a:r>
          </a:p>
          <a:p>
            <a:pPr marL="0" indent="0" algn="just">
              <a:lnSpc>
                <a:spcPct val="100000"/>
              </a:lnSpc>
              <a:spcBef>
                <a:spcPts val="0"/>
              </a:spcBef>
              <a:buNone/>
            </a:pPr>
            <a:endParaRPr lang="en-US" sz="1800">
              <a:solidFill>
                <a:prstClr val="black"/>
              </a:solidFill>
              <a:latin typeface="Calibri" panose="020F0502020204030204"/>
              <a:ea typeface="Adobe Gothic Std B" panose="020B0800000000000000" pitchFamily="34" charset="-128"/>
              <a:cs typeface="Arial" panose="020B0604020202020204" pitchFamily="34" charset="0"/>
            </a:endParaRPr>
          </a:p>
          <a:p>
            <a:pPr marL="0" indent="0" algn="just">
              <a:lnSpc>
                <a:spcPct val="100000"/>
              </a:lnSpc>
              <a:spcBef>
                <a:spcPts val="0"/>
              </a:spcBef>
              <a:buNone/>
            </a:pPr>
            <a:r>
              <a:rPr lang="en-US" sz="1800" b="1">
                <a:solidFill>
                  <a:srgbClr val="FF0000"/>
                </a:solidFill>
              </a:rPr>
              <a:t>Mô hình quản trị OKR hoàn toàn có thể áp dụng nhân rộng cho toàn hệ thống của Phòng BH1</a:t>
            </a:r>
          </a:p>
        </p:txBody>
      </p:sp>
      <p:sp>
        <p:nvSpPr>
          <p:cNvPr id="12" name="Arrow: Right 11">
            <a:extLst>
              <a:ext uri="{FF2B5EF4-FFF2-40B4-BE49-F238E27FC236}">
                <a16:creationId xmlns:a16="http://schemas.microsoft.com/office/drawing/2014/main" id="{9794D772-E740-4EF7-91B4-FCD4E790C1DA}"/>
              </a:ext>
            </a:extLst>
          </p:cNvPr>
          <p:cNvSpPr/>
          <p:nvPr/>
        </p:nvSpPr>
        <p:spPr>
          <a:xfrm>
            <a:off x="692525" y="5456193"/>
            <a:ext cx="651029" cy="674703"/>
          </a:xfrm>
          <a:prstGeom prst="rightArrow">
            <a:avLst/>
          </a:prstGeom>
          <a:solidFill>
            <a:srgbClr val="5FB9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6566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1999" cy="6858000"/>
          </a:xfrm>
          <a:prstGeom prst="rect">
            <a:avLst/>
          </a:prstGeom>
          <a:solidFill>
            <a:srgbClr val="306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Title 1"/>
          <p:cNvSpPr>
            <a:spLocks noGrp="1"/>
          </p:cNvSpPr>
          <p:nvPr>
            <p:ph type="ctrTitle"/>
          </p:nvPr>
        </p:nvSpPr>
        <p:spPr>
          <a:xfrm>
            <a:off x="0" y="753815"/>
            <a:ext cx="12191999" cy="1430642"/>
          </a:xfrm>
        </p:spPr>
        <p:txBody>
          <a:bodyPr>
            <a:normAutofit/>
          </a:bodyPr>
          <a:lstStyle/>
          <a:p>
            <a:pPr algn="ctr"/>
            <a:r>
              <a:rPr lang="en-US" sz="8000" b="1">
                <a:solidFill>
                  <a:prstClr val="white"/>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rPr>
              <a:t>XIN CẢM ƠN</a:t>
            </a:r>
            <a:endParaRPr lang="en-US" sz="8000" b="1" dirty="0">
              <a:solidFill>
                <a:prstClr val="white"/>
              </a:solidFill>
              <a:effectLst>
                <a:outerShdw blurRad="38100" dist="38100" dir="2700000" algn="tl">
                  <a:srgbClr val="000000">
                    <a:alpha val="43137"/>
                  </a:srgbClr>
                </a:outerShdw>
              </a:effectLst>
              <a:latin typeface="+mn-lt"/>
              <a:ea typeface="Adobe Gothic Std B" panose="020B0800000000000000" pitchFamily="34" charset="-128"/>
              <a:cs typeface="Arial" panose="020B0604020202020204" pitchFamily="34" charset="0"/>
            </a:endParaRPr>
          </a:p>
        </p:txBody>
      </p:sp>
      <p:grpSp>
        <p:nvGrpSpPr>
          <p:cNvPr id="695" name="Group 694">
            <a:extLst>
              <a:ext uri="{FF2B5EF4-FFF2-40B4-BE49-F238E27FC236}">
                <a16:creationId xmlns:a16="http://schemas.microsoft.com/office/drawing/2014/main" id="{54458E6E-6D0F-40EC-9948-DB1DEEAD468B}"/>
              </a:ext>
            </a:extLst>
          </p:cNvPr>
          <p:cNvGrpSpPr/>
          <p:nvPr/>
        </p:nvGrpSpPr>
        <p:grpSpPr>
          <a:xfrm>
            <a:off x="4169571" y="2704202"/>
            <a:ext cx="5383250" cy="3767402"/>
            <a:chOff x="182616" y="990600"/>
            <a:chExt cx="7518910" cy="5262021"/>
          </a:xfrm>
        </p:grpSpPr>
        <p:sp>
          <p:nvSpPr>
            <p:cNvPr id="702" name="Oval 701">
              <a:extLst>
                <a:ext uri="{FF2B5EF4-FFF2-40B4-BE49-F238E27FC236}">
                  <a16:creationId xmlns:a16="http://schemas.microsoft.com/office/drawing/2014/main" id="{218B93C8-1E5D-407E-A978-7D1C1839268C}"/>
                </a:ext>
              </a:extLst>
            </p:cNvPr>
            <p:cNvSpPr/>
            <p:nvPr/>
          </p:nvSpPr>
          <p:spPr>
            <a:xfrm>
              <a:off x="762001" y="5566821"/>
              <a:ext cx="4038600" cy="685800"/>
            </a:xfrm>
            <a:prstGeom prst="ellipse">
              <a:avLst/>
            </a:prstGeom>
            <a:gradFill flip="none" rotWithShape="1">
              <a:gsLst>
                <a:gs pos="100000">
                  <a:schemeClr val="bg1">
                    <a:alpha val="0"/>
                  </a:schemeClr>
                </a:gs>
                <a:gs pos="0">
                  <a:schemeClr val="tx1">
                    <a:lumMod val="85000"/>
                    <a:lumOff val="15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703" name="Group 702">
              <a:extLst>
                <a:ext uri="{FF2B5EF4-FFF2-40B4-BE49-F238E27FC236}">
                  <a16:creationId xmlns:a16="http://schemas.microsoft.com/office/drawing/2014/main" id="{3CE4F1FC-8FC6-4E30-A156-0D6F7BFC3ECB}"/>
                </a:ext>
              </a:extLst>
            </p:cNvPr>
            <p:cNvGrpSpPr/>
            <p:nvPr/>
          </p:nvGrpSpPr>
          <p:grpSpPr>
            <a:xfrm>
              <a:off x="182616" y="990600"/>
              <a:ext cx="4972842" cy="4972841"/>
              <a:chOff x="1741185" y="795676"/>
              <a:chExt cx="5246986" cy="5246984"/>
            </a:xfrm>
          </p:grpSpPr>
          <p:grpSp>
            <p:nvGrpSpPr>
              <p:cNvPr id="731" name="Group 730">
                <a:extLst>
                  <a:ext uri="{FF2B5EF4-FFF2-40B4-BE49-F238E27FC236}">
                    <a16:creationId xmlns:a16="http://schemas.microsoft.com/office/drawing/2014/main" id="{C2AF4D4B-E52B-45EC-8C27-9DF6C6E87245}"/>
                  </a:ext>
                </a:extLst>
              </p:cNvPr>
              <p:cNvGrpSpPr/>
              <p:nvPr/>
            </p:nvGrpSpPr>
            <p:grpSpPr>
              <a:xfrm>
                <a:off x="1741185" y="795676"/>
                <a:ext cx="5246986" cy="5246984"/>
                <a:chOff x="1741185" y="795676"/>
                <a:chExt cx="5246986" cy="5246984"/>
              </a:xfrm>
            </p:grpSpPr>
            <p:sp>
              <p:nvSpPr>
                <p:cNvPr id="733" name="Oval 732">
                  <a:extLst>
                    <a:ext uri="{FF2B5EF4-FFF2-40B4-BE49-F238E27FC236}">
                      <a16:creationId xmlns:a16="http://schemas.microsoft.com/office/drawing/2014/main" id="{E8A7538D-1F03-4F7C-B09E-8D7016FEF5E9}"/>
                    </a:ext>
                  </a:extLst>
                </p:cNvPr>
                <p:cNvSpPr/>
                <p:nvPr/>
              </p:nvSpPr>
              <p:spPr>
                <a:xfrm>
                  <a:off x="1741185" y="795676"/>
                  <a:ext cx="5246986" cy="5246984"/>
                </a:xfrm>
                <a:prstGeom prst="ellipse">
                  <a:avLst/>
                </a:prstGeom>
                <a:gradFill flip="none" rotWithShape="1">
                  <a:gsLst>
                    <a:gs pos="13000">
                      <a:schemeClr val="bg1">
                        <a:lumMod val="85000"/>
                      </a:schemeClr>
                    </a:gs>
                    <a:gs pos="100000">
                      <a:schemeClr val="bg1">
                        <a:lumMod val="65000"/>
                      </a:scheme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4" name="Oval 733">
                  <a:extLst>
                    <a:ext uri="{FF2B5EF4-FFF2-40B4-BE49-F238E27FC236}">
                      <a16:creationId xmlns:a16="http://schemas.microsoft.com/office/drawing/2014/main" id="{402A2C02-01E4-4D29-9701-22B11E19620A}"/>
                    </a:ext>
                  </a:extLst>
                </p:cNvPr>
                <p:cNvSpPr/>
                <p:nvPr/>
              </p:nvSpPr>
              <p:spPr>
                <a:xfrm>
                  <a:off x="2345307" y="1399797"/>
                  <a:ext cx="4176747" cy="4176746"/>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5" name="Oval 734">
                  <a:extLst>
                    <a:ext uri="{FF2B5EF4-FFF2-40B4-BE49-F238E27FC236}">
                      <a16:creationId xmlns:a16="http://schemas.microsoft.com/office/drawing/2014/main" id="{C9F39B01-4F59-4B06-AAC7-523705F7A247}"/>
                    </a:ext>
                  </a:extLst>
                </p:cNvPr>
                <p:cNvSpPr/>
                <p:nvPr/>
              </p:nvSpPr>
              <p:spPr>
                <a:xfrm>
                  <a:off x="2086196" y="1140687"/>
                  <a:ext cx="4556964" cy="4556962"/>
                </a:xfrm>
                <a:prstGeom prst="ellipse">
                  <a:avLst/>
                </a:pr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6" name="Oval 735">
                  <a:extLst>
                    <a:ext uri="{FF2B5EF4-FFF2-40B4-BE49-F238E27FC236}">
                      <a16:creationId xmlns:a16="http://schemas.microsoft.com/office/drawing/2014/main" id="{00115AD2-D92E-471C-A604-27E2DD569530}"/>
                    </a:ext>
                  </a:extLst>
                </p:cNvPr>
                <p:cNvSpPr/>
                <p:nvPr/>
              </p:nvSpPr>
              <p:spPr>
                <a:xfrm>
                  <a:off x="2500209" y="1554700"/>
                  <a:ext cx="3866942" cy="38669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7" name="Oval 736">
                  <a:extLst>
                    <a:ext uri="{FF2B5EF4-FFF2-40B4-BE49-F238E27FC236}">
                      <a16:creationId xmlns:a16="http://schemas.microsoft.com/office/drawing/2014/main" id="{0E10C649-CF97-44AC-82E8-F2AB49B523A1}"/>
                    </a:ext>
                  </a:extLst>
                </p:cNvPr>
                <p:cNvSpPr/>
                <p:nvPr/>
              </p:nvSpPr>
              <p:spPr>
                <a:xfrm>
                  <a:off x="2155198" y="1209689"/>
                  <a:ext cx="4418959" cy="4418958"/>
                </a:xfrm>
                <a:prstGeom prst="ellipse">
                  <a:avLst/>
                </a:prstGeom>
                <a:gradFill flip="none" rotWithShape="1">
                  <a:gsLst>
                    <a:gs pos="0">
                      <a:schemeClr val="bg1">
                        <a:lumMod val="95000"/>
                      </a:schemeClr>
                    </a:gs>
                    <a:gs pos="100000">
                      <a:schemeClr val="bg1">
                        <a:lumMod val="75000"/>
                      </a:schemeClr>
                    </a:gs>
                  </a:gsLst>
                  <a:lin ang="5400000" scaled="1"/>
                  <a:tileRect/>
                </a:gradFill>
                <a:ln w="31750">
                  <a:gradFill>
                    <a:gsLst>
                      <a:gs pos="0">
                        <a:schemeClr val="bg1">
                          <a:lumMod val="95000"/>
                        </a:schemeClr>
                      </a:gs>
                      <a:gs pos="58000">
                        <a:schemeClr val="bg1">
                          <a:lumMod val="65000"/>
                        </a:schemeClr>
                      </a:gs>
                      <a:gs pos="100000">
                        <a:schemeClr val="tx1"/>
                      </a:gs>
                    </a:gsLst>
                    <a:lin ang="54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8" name="Oval 43">
                  <a:extLst>
                    <a:ext uri="{FF2B5EF4-FFF2-40B4-BE49-F238E27FC236}">
                      <a16:creationId xmlns:a16="http://schemas.microsoft.com/office/drawing/2014/main" id="{7A97E08B-491E-46A0-A852-3836B9319E3F}"/>
                    </a:ext>
                  </a:extLst>
                </p:cNvPr>
                <p:cNvSpPr/>
                <p:nvPr/>
              </p:nvSpPr>
              <p:spPr>
                <a:xfrm>
                  <a:off x="2260599" y="1298223"/>
                  <a:ext cx="3818918" cy="3265367"/>
                </a:xfrm>
                <a:custGeom>
                  <a:avLst/>
                  <a:gdLst/>
                  <a:ahLst/>
                  <a:cxnLst/>
                  <a:rect l="l" t="t" r="r" b="b"/>
                  <a:pathLst>
                    <a:path w="3818918" h="3265367">
                      <a:moveTo>
                        <a:pt x="2071476" y="0"/>
                      </a:moveTo>
                      <a:cubicBezTo>
                        <a:pt x="2807023" y="0"/>
                        <a:pt x="3453028" y="383368"/>
                        <a:pt x="3818918" y="962250"/>
                      </a:cubicBezTo>
                      <a:cubicBezTo>
                        <a:pt x="3445135" y="430928"/>
                        <a:pt x="2826965" y="84666"/>
                        <a:pt x="2127921" y="84666"/>
                      </a:cubicBezTo>
                      <a:cubicBezTo>
                        <a:pt x="983876" y="84666"/>
                        <a:pt x="56445" y="1012097"/>
                        <a:pt x="56445" y="2156141"/>
                      </a:cubicBezTo>
                      <a:cubicBezTo>
                        <a:pt x="56445" y="2564640"/>
                        <a:pt x="174688" y="2945521"/>
                        <a:pt x="380479" y="3265367"/>
                      </a:cubicBezTo>
                      <a:cubicBezTo>
                        <a:pt x="140319" y="2928703"/>
                        <a:pt x="0" y="2516476"/>
                        <a:pt x="0" y="2071475"/>
                      </a:cubicBezTo>
                      <a:cubicBezTo>
                        <a:pt x="0" y="927431"/>
                        <a:pt x="927431" y="0"/>
                        <a:pt x="2071476" y="0"/>
                      </a:cubicBezTo>
                      <a:close/>
                    </a:path>
                  </a:pathLst>
                </a:custGeom>
                <a:gradFill flip="none" rotWithShape="1">
                  <a:gsLst>
                    <a:gs pos="48800">
                      <a:schemeClr val="tx1"/>
                    </a:gs>
                    <a:gs pos="0">
                      <a:schemeClr val="tx1">
                        <a:lumMod val="75000"/>
                        <a:lumOff val="2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9" name="Oval 738">
                  <a:extLst>
                    <a:ext uri="{FF2B5EF4-FFF2-40B4-BE49-F238E27FC236}">
                      <a16:creationId xmlns:a16="http://schemas.microsoft.com/office/drawing/2014/main" id="{F2A9CA13-A6A2-4EE3-8A2F-DBA51452BA3B}"/>
                    </a:ext>
                  </a:extLst>
                </p:cNvPr>
                <p:cNvSpPr/>
                <p:nvPr/>
              </p:nvSpPr>
              <p:spPr>
                <a:xfrm>
                  <a:off x="2293203" y="1347693"/>
                  <a:ext cx="4142951" cy="4142949"/>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0" name="Oval 739">
                  <a:extLst>
                    <a:ext uri="{FF2B5EF4-FFF2-40B4-BE49-F238E27FC236}">
                      <a16:creationId xmlns:a16="http://schemas.microsoft.com/office/drawing/2014/main" id="{44EAFB40-8962-4328-A635-508268121353}"/>
                    </a:ext>
                  </a:extLst>
                </p:cNvPr>
                <p:cNvSpPr/>
                <p:nvPr/>
              </p:nvSpPr>
              <p:spPr>
                <a:xfrm>
                  <a:off x="2707216" y="1761707"/>
                  <a:ext cx="3314924" cy="3314923"/>
                </a:xfrm>
                <a:prstGeom prst="ellipse">
                  <a:avLst/>
                </a:prstGeom>
                <a:gradFill>
                  <a:gsLst>
                    <a:gs pos="0">
                      <a:schemeClr val="bg1">
                        <a:lumMod val="95000"/>
                      </a:schemeClr>
                    </a:gs>
                    <a:gs pos="100000">
                      <a:schemeClr val="bg1">
                        <a:lumMod val="75000"/>
                      </a:schemeClr>
                    </a:gs>
                  </a:gsLst>
                  <a:lin ang="5400000" scaled="1"/>
                </a:gradFill>
                <a:ln w="25400">
                  <a:gradFill flip="none" rotWithShape="1">
                    <a:gsLst>
                      <a:gs pos="0">
                        <a:schemeClr val="tx1"/>
                      </a:gs>
                      <a:gs pos="76000">
                        <a:schemeClr val="bg1"/>
                      </a:gs>
                    </a:gsLst>
                    <a:lin ang="162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1" name="Oval 45">
                  <a:extLst>
                    <a:ext uri="{FF2B5EF4-FFF2-40B4-BE49-F238E27FC236}">
                      <a16:creationId xmlns:a16="http://schemas.microsoft.com/office/drawing/2014/main" id="{B39888FB-714D-49FA-87A7-6C8641B5A314}"/>
                    </a:ext>
                  </a:extLst>
                </p:cNvPr>
                <p:cNvSpPr/>
                <p:nvPr/>
              </p:nvSpPr>
              <p:spPr>
                <a:xfrm>
                  <a:off x="3045936" y="2075934"/>
                  <a:ext cx="2575350" cy="1730882"/>
                </a:xfrm>
                <a:custGeom>
                  <a:avLst/>
                  <a:gdLst/>
                  <a:ahLst/>
                  <a:cxnLst/>
                  <a:rect l="l" t="t" r="r" b="b"/>
                  <a:pathLst>
                    <a:path w="2575350" h="1730882">
                      <a:moveTo>
                        <a:pt x="1312451" y="0"/>
                      </a:moveTo>
                      <a:cubicBezTo>
                        <a:pt x="1914684" y="0"/>
                        <a:pt x="2422179" y="405622"/>
                        <a:pt x="2575350" y="958932"/>
                      </a:cubicBezTo>
                      <a:cubicBezTo>
                        <a:pt x="2401636" y="439077"/>
                        <a:pt x="1910617" y="64911"/>
                        <a:pt x="1332206" y="64911"/>
                      </a:cubicBezTo>
                      <a:cubicBezTo>
                        <a:pt x="607359" y="64911"/>
                        <a:pt x="19755" y="652515"/>
                        <a:pt x="19755" y="1377362"/>
                      </a:cubicBezTo>
                      <a:cubicBezTo>
                        <a:pt x="19755" y="1499976"/>
                        <a:pt x="36569" y="1618663"/>
                        <a:pt x="69307" y="1730882"/>
                      </a:cubicBezTo>
                      <a:cubicBezTo>
                        <a:pt x="23982" y="1599723"/>
                        <a:pt x="0" y="1458888"/>
                        <a:pt x="0" y="1312451"/>
                      </a:cubicBezTo>
                      <a:cubicBezTo>
                        <a:pt x="0" y="587604"/>
                        <a:pt x="587604" y="0"/>
                        <a:pt x="1312451" y="0"/>
                      </a:cubicBez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2" name="Oval 741">
                  <a:extLst>
                    <a:ext uri="{FF2B5EF4-FFF2-40B4-BE49-F238E27FC236}">
                      <a16:creationId xmlns:a16="http://schemas.microsoft.com/office/drawing/2014/main" id="{4A884FF9-4371-4B1E-83E1-13780C7094E8}"/>
                    </a:ext>
                  </a:extLst>
                </p:cNvPr>
                <p:cNvSpPr/>
                <p:nvPr/>
              </p:nvSpPr>
              <p:spPr>
                <a:xfrm>
                  <a:off x="3052227" y="2106717"/>
                  <a:ext cx="2624902" cy="2624901"/>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3" name="Oval 742">
                  <a:extLst>
                    <a:ext uri="{FF2B5EF4-FFF2-40B4-BE49-F238E27FC236}">
                      <a16:creationId xmlns:a16="http://schemas.microsoft.com/office/drawing/2014/main" id="{3C822B3E-2B8A-4558-874D-3F6661C56F3F}"/>
                    </a:ext>
                  </a:extLst>
                </p:cNvPr>
                <p:cNvSpPr/>
                <p:nvPr/>
              </p:nvSpPr>
              <p:spPr>
                <a:xfrm>
                  <a:off x="3400056" y="2454546"/>
                  <a:ext cx="1929244" cy="1929243"/>
                </a:xfrm>
                <a:prstGeom prst="ellipse">
                  <a:avLst/>
                </a:prstGeom>
                <a:solidFill>
                  <a:schemeClr val="bg1"/>
                </a:solidFill>
                <a:ln w="476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4" name="Oval 48">
                  <a:extLst>
                    <a:ext uri="{FF2B5EF4-FFF2-40B4-BE49-F238E27FC236}">
                      <a16:creationId xmlns:a16="http://schemas.microsoft.com/office/drawing/2014/main" id="{8DE897DC-9FFE-48AC-B792-09C285ECB3D6}"/>
                    </a:ext>
                  </a:extLst>
                </p:cNvPr>
                <p:cNvSpPr/>
                <p:nvPr/>
              </p:nvSpPr>
              <p:spPr>
                <a:xfrm>
                  <a:off x="3736938" y="2737484"/>
                  <a:ext cx="1238594" cy="770632"/>
                </a:xfrm>
                <a:custGeom>
                  <a:avLst/>
                  <a:gdLst/>
                  <a:ahLst/>
                  <a:cxnLst/>
                  <a:rect l="l" t="t" r="r" b="b"/>
                  <a:pathLst>
                    <a:path w="1238594" h="770632">
                      <a:moveTo>
                        <a:pt x="622429" y="0"/>
                      </a:moveTo>
                      <a:cubicBezTo>
                        <a:pt x="945108" y="0"/>
                        <a:pt x="1210437" y="245543"/>
                        <a:pt x="1238594" y="560291"/>
                      </a:cubicBezTo>
                      <a:cubicBezTo>
                        <a:pt x="1173794" y="287860"/>
                        <a:pt x="928401" y="86064"/>
                        <a:pt x="635876" y="86064"/>
                      </a:cubicBezTo>
                      <a:cubicBezTo>
                        <a:pt x="292118" y="86064"/>
                        <a:pt x="13447" y="364735"/>
                        <a:pt x="13447" y="708493"/>
                      </a:cubicBezTo>
                      <a:cubicBezTo>
                        <a:pt x="13447" y="729572"/>
                        <a:pt x="14495" y="750407"/>
                        <a:pt x="19711" y="770632"/>
                      </a:cubicBezTo>
                      <a:cubicBezTo>
                        <a:pt x="6190" y="723450"/>
                        <a:pt x="0" y="673662"/>
                        <a:pt x="0" y="622429"/>
                      </a:cubicBezTo>
                      <a:cubicBezTo>
                        <a:pt x="0" y="278671"/>
                        <a:pt x="278671" y="0"/>
                        <a:pt x="622429" y="0"/>
                      </a:cubicBezTo>
                      <a:close/>
                    </a:path>
                  </a:pathLst>
                </a:custGeom>
                <a:solidFill>
                  <a:srgbClr val="8C20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5" name="Oval 744">
                  <a:extLst>
                    <a:ext uri="{FF2B5EF4-FFF2-40B4-BE49-F238E27FC236}">
                      <a16:creationId xmlns:a16="http://schemas.microsoft.com/office/drawing/2014/main" id="{F72211AE-7868-41D9-972F-737B268BF0FD}"/>
                    </a:ext>
                  </a:extLst>
                </p:cNvPr>
                <p:cNvSpPr/>
                <p:nvPr/>
              </p:nvSpPr>
              <p:spPr>
                <a:xfrm>
                  <a:off x="3742249" y="2796739"/>
                  <a:ext cx="1244858" cy="1244857"/>
                </a:xfrm>
                <a:prstGeom prst="ellipse">
                  <a:avLst/>
                </a:prstGeom>
                <a:solidFill>
                  <a:srgbClr val="CF31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46" name="Oval 82">
                  <a:extLst>
                    <a:ext uri="{FF2B5EF4-FFF2-40B4-BE49-F238E27FC236}">
                      <a16:creationId xmlns:a16="http://schemas.microsoft.com/office/drawing/2014/main" id="{54D38510-FCC5-4329-95C7-EC06F40AF1F0}"/>
                    </a:ext>
                  </a:extLst>
                </p:cNvPr>
                <p:cNvSpPr/>
                <p:nvPr/>
              </p:nvSpPr>
              <p:spPr>
                <a:xfrm>
                  <a:off x="3399642" y="3418914"/>
                  <a:ext cx="1929244" cy="1002722"/>
                </a:xfrm>
                <a:custGeom>
                  <a:avLst/>
                  <a:gdLst/>
                  <a:ahLst/>
                  <a:cxnLst/>
                  <a:rect l="l" t="t" r="r" b="b"/>
                  <a:pathLst>
                    <a:path w="1929244" h="1002722">
                      <a:moveTo>
                        <a:pt x="1924" y="0"/>
                      </a:moveTo>
                      <a:cubicBezTo>
                        <a:pt x="20770" y="515110"/>
                        <a:pt x="444651" y="926522"/>
                        <a:pt x="964622" y="926522"/>
                      </a:cubicBezTo>
                      <a:cubicBezTo>
                        <a:pt x="1484593" y="926522"/>
                        <a:pt x="1908474" y="515110"/>
                        <a:pt x="1927320" y="0"/>
                      </a:cubicBezTo>
                      <a:cubicBezTo>
                        <a:pt x="1928996" y="12608"/>
                        <a:pt x="1929244" y="25325"/>
                        <a:pt x="1929244" y="38100"/>
                      </a:cubicBezTo>
                      <a:cubicBezTo>
                        <a:pt x="1929244" y="570846"/>
                        <a:pt x="1497368" y="1002722"/>
                        <a:pt x="964622" y="1002722"/>
                      </a:cubicBezTo>
                      <a:cubicBezTo>
                        <a:pt x="431876" y="1002722"/>
                        <a:pt x="0" y="570846"/>
                        <a:pt x="0" y="38100"/>
                      </a:cubicBezTo>
                      <a:close/>
                    </a:path>
                  </a:pathLst>
                </a:custGeom>
                <a:solidFill>
                  <a:schemeClr val="bg1"/>
                </a:solidFill>
                <a:ln w="476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732" name="Oval 5">
                <a:extLst>
                  <a:ext uri="{FF2B5EF4-FFF2-40B4-BE49-F238E27FC236}">
                    <a16:creationId xmlns:a16="http://schemas.microsoft.com/office/drawing/2014/main" id="{BD621015-4FDB-42A3-AD50-BB24F7B58ED3}"/>
                  </a:ext>
                </a:extLst>
              </p:cNvPr>
              <p:cNvSpPr/>
              <p:nvPr/>
            </p:nvSpPr>
            <p:spPr>
              <a:xfrm>
                <a:off x="1753678" y="807683"/>
                <a:ext cx="3970463" cy="4265215"/>
              </a:xfrm>
              <a:custGeom>
                <a:avLst/>
                <a:gdLst>
                  <a:gd name="connsiteX0" fmla="*/ 4625117 w 5638800"/>
                  <a:gd name="connsiteY0" fmla="*/ 655008 h 5689658"/>
                  <a:gd name="connsiteX1" fmla="*/ 5638800 w 5638800"/>
                  <a:gd name="connsiteY1" fmla="*/ 2819400 h 5689658"/>
                  <a:gd name="connsiteX2" fmla="*/ 2819400 w 5638800"/>
                  <a:gd name="connsiteY2" fmla="*/ 5638800 h 5689658"/>
                  <a:gd name="connsiteX3" fmla="*/ 4625117 w 5638800"/>
                  <a:gd name="connsiteY3" fmla="*/ 655008 h 5689658"/>
                  <a:gd name="connsiteX4" fmla="*/ 2819400 w 5638800"/>
                  <a:gd name="connsiteY4" fmla="*/ 0 h 5689658"/>
                  <a:gd name="connsiteX5" fmla="*/ 4251111 w 5638800"/>
                  <a:gd name="connsiteY5" fmla="*/ 393636 h 5689658"/>
                  <a:gd name="connsiteX6" fmla="*/ 650530 w 5638800"/>
                  <a:gd name="connsiteY6" fmla="*/ 4620190 h 5689658"/>
                  <a:gd name="connsiteX7" fmla="*/ 0 w 5638800"/>
                  <a:gd name="connsiteY7" fmla="*/ 2819400 h 5689658"/>
                  <a:gd name="connsiteX8" fmla="*/ 2819400 w 5638800"/>
                  <a:gd name="connsiteY8" fmla="*/ 0 h 5689658"/>
                  <a:gd name="connsiteX0" fmla="*/ 2819400 w 5638800"/>
                  <a:gd name="connsiteY0" fmla="*/ 5638800 h 5638800"/>
                  <a:gd name="connsiteX1" fmla="*/ 5638800 w 5638800"/>
                  <a:gd name="connsiteY1" fmla="*/ 2819400 h 5638800"/>
                  <a:gd name="connsiteX2" fmla="*/ 2819400 w 5638800"/>
                  <a:gd name="connsiteY2" fmla="*/ 5638800 h 5638800"/>
                  <a:gd name="connsiteX3" fmla="*/ 2819400 w 5638800"/>
                  <a:gd name="connsiteY3" fmla="*/ 0 h 5638800"/>
                  <a:gd name="connsiteX4" fmla="*/ 4251111 w 5638800"/>
                  <a:gd name="connsiteY4" fmla="*/ 393636 h 5638800"/>
                  <a:gd name="connsiteX5" fmla="*/ 650530 w 5638800"/>
                  <a:gd name="connsiteY5" fmla="*/ 4620190 h 5638800"/>
                  <a:gd name="connsiteX6" fmla="*/ 0 w 5638800"/>
                  <a:gd name="connsiteY6" fmla="*/ 2819400 h 5638800"/>
                  <a:gd name="connsiteX7" fmla="*/ 2819400 w 5638800"/>
                  <a:gd name="connsiteY7" fmla="*/ 0 h 5638800"/>
                  <a:gd name="connsiteX0" fmla="*/ 2819400 w 4251111"/>
                  <a:gd name="connsiteY0" fmla="*/ 0 h 4620190"/>
                  <a:gd name="connsiteX1" fmla="*/ 4251111 w 4251111"/>
                  <a:gd name="connsiteY1" fmla="*/ 393636 h 4620190"/>
                  <a:gd name="connsiteX2" fmla="*/ 650530 w 4251111"/>
                  <a:gd name="connsiteY2" fmla="*/ 4620190 h 4620190"/>
                  <a:gd name="connsiteX3" fmla="*/ 0 w 4251111"/>
                  <a:gd name="connsiteY3" fmla="*/ 2819400 h 4620190"/>
                  <a:gd name="connsiteX4" fmla="*/ 2819400 w 4251111"/>
                  <a:gd name="connsiteY4" fmla="*/ 0 h 4620190"/>
                  <a:gd name="connsiteX0" fmla="*/ 2819400 w 4251111"/>
                  <a:gd name="connsiteY0" fmla="*/ 0 h 4620190"/>
                  <a:gd name="connsiteX1" fmla="*/ 4251111 w 4251111"/>
                  <a:gd name="connsiteY1" fmla="*/ 393636 h 4620190"/>
                  <a:gd name="connsiteX2" fmla="*/ 650530 w 4251111"/>
                  <a:gd name="connsiteY2" fmla="*/ 4620190 h 4620190"/>
                  <a:gd name="connsiteX3" fmla="*/ 0 w 4251111"/>
                  <a:gd name="connsiteY3" fmla="*/ 2819400 h 4620190"/>
                  <a:gd name="connsiteX4" fmla="*/ 2819400 w 4251111"/>
                  <a:gd name="connsiteY4" fmla="*/ 0 h 4620190"/>
                  <a:gd name="connsiteX0" fmla="*/ 2819400 w 4251111"/>
                  <a:gd name="connsiteY0" fmla="*/ 0 h 4620190"/>
                  <a:gd name="connsiteX1" fmla="*/ 4251111 w 4251111"/>
                  <a:gd name="connsiteY1" fmla="*/ 393636 h 4620190"/>
                  <a:gd name="connsiteX2" fmla="*/ 650530 w 4251111"/>
                  <a:gd name="connsiteY2" fmla="*/ 4620190 h 4620190"/>
                  <a:gd name="connsiteX3" fmla="*/ 0 w 4251111"/>
                  <a:gd name="connsiteY3" fmla="*/ 2819400 h 4620190"/>
                  <a:gd name="connsiteX4" fmla="*/ 2819400 w 4251111"/>
                  <a:gd name="connsiteY4" fmla="*/ 0 h 4620190"/>
                  <a:gd name="connsiteX0" fmla="*/ 2819400 w 4251111"/>
                  <a:gd name="connsiteY0" fmla="*/ 0 h 4620190"/>
                  <a:gd name="connsiteX1" fmla="*/ 4251111 w 4251111"/>
                  <a:gd name="connsiteY1" fmla="*/ 393636 h 4620190"/>
                  <a:gd name="connsiteX2" fmla="*/ 650530 w 4251111"/>
                  <a:gd name="connsiteY2" fmla="*/ 4620190 h 4620190"/>
                  <a:gd name="connsiteX3" fmla="*/ 0 w 4251111"/>
                  <a:gd name="connsiteY3" fmla="*/ 2819400 h 4620190"/>
                  <a:gd name="connsiteX4" fmla="*/ 2819400 w 4251111"/>
                  <a:gd name="connsiteY4" fmla="*/ 0 h 4620190"/>
                  <a:gd name="connsiteX0" fmla="*/ 2819400 w 4251111"/>
                  <a:gd name="connsiteY0" fmla="*/ 0 h 4620190"/>
                  <a:gd name="connsiteX1" fmla="*/ 4251111 w 4251111"/>
                  <a:gd name="connsiteY1" fmla="*/ 393636 h 4620190"/>
                  <a:gd name="connsiteX2" fmla="*/ 650530 w 4251111"/>
                  <a:gd name="connsiteY2" fmla="*/ 4620190 h 4620190"/>
                  <a:gd name="connsiteX3" fmla="*/ 0 w 4251111"/>
                  <a:gd name="connsiteY3" fmla="*/ 2819400 h 4620190"/>
                  <a:gd name="connsiteX4" fmla="*/ 2819400 w 4251111"/>
                  <a:gd name="connsiteY4" fmla="*/ 0 h 4620190"/>
                  <a:gd name="connsiteX0" fmla="*/ 2819400 w 4251111"/>
                  <a:gd name="connsiteY0" fmla="*/ 0 h 4710131"/>
                  <a:gd name="connsiteX1" fmla="*/ 4251111 w 4251111"/>
                  <a:gd name="connsiteY1" fmla="*/ 393636 h 4710131"/>
                  <a:gd name="connsiteX2" fmla="*/ 635981 w 4251111"/>
                  <a:gd name="connsiteY2" fmla="*/ 4710131 h 4710131"/>
                  <a:gd name="connsiteX3" fmla="*/ 0 w 4251111"/>
                  <a:gd name="connsiteY3" fmla="*/ 2819400 h 4710131"/>
                  <a:gd name="connsiteX4" fmla="*/ 2819400 w 4251111"/>
                  <a:gd name="connsiteY4" fmla="*/ 0 h 4710131"/>
                  <a:gd name="connsiteX0" fmla="*/ 2823970 w 4255681"/>
                  <a:gd name="connsiteY0" fmla="*/ 0 h 4710131"/>
                  <a:gd name="connsiteX1" fmla="*/ 4255681 w 4255681"/>
                  <a:gd name="connsiteY1" fmla="*/ 393636 h 4710131"/>
                  <a:gd name="connsiteX2" fmla="*/ 640551 w 4255681"/>
                  <a:gd name="connsiteY2" fmla="*/ 4710131 h 4710131"/>
                  <a:gd name="connsiteX3" fmla="*/ 4570 w 4255681"/>
                  <a:gd name="connsiteY3" fmla="*/ 2819400 h 4710131"/>
                  <a:gd name="connsiteX4" fmla="*/ 2823970 w 4255681"/>
                  <a:gd name="connsiteY4" fmla="*/ 0 h 4710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5681" h="4710131">
                    <a:moveTo>
                      <a:pt x="2823970" y="0"/>
                    </a:moveTo>
                    <a:cubicBezTo>
                      <a:pt x="3347270" y="0"/>
                      <a:pt x="3837271" y="142567"/>
                      <a:pt x="4255681" y="393636"/>
                    </a:cubicBezTo>
                    <a:cubicBezTo>
                      <a:pt x="2500851" y="1712546"/>
                      <a:pt x="1331079" y="2986487"/>
                      <a:pt x="640551" y="4710131"/>
                    </a:cubicBezTo>
                    <a:cubicBezTo>
                      <a:pt x="234181" y="4221958"/>
                      <a:pt x="-39078" y="3474241"/>
                      <a:pt x="4570" y="2819400"/>
                    </a:cubicBezTo>
                    <a:cubicBezTo>
                      <a:pt x="4570" y="1262288"/>
                      <a:pt x="1266858" y="0"/>
                      <a:pt x="2823970" y="0"/>
                    </a:cubicBezTo>
                    <a:close/>
                  </a:path>
                </a:pathLst>
              </a:custGeom>
              <a:gradFill>
                <a:gsLst>
                  <a:gs pos="0">
                    <a:schemeClr val="bg1">
                      <a:alpha val="17000"/>
                    </a:schemeClr>
                  </a:gs>
                  <a:gs pos="47900">
                    <a:srgbClr val="F9F9F9">
                      <a:alpha val="7000"/>
                    </a:srgbClr>
                  </a:gs>
                  <a:gs pos="100000">
                    <a:schemeClr val="bg1">
                      <a:lumMod val="95000"/>
                      <a:alpha val="52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nvGrpSpPr>
            <p:cNvPr id="704" name="Group 703">
              <a:extLst>
                <a:ext uri="{FF2B5EF4-FFF2-40B4-BE49-F238E27FC236}">
                  <a16:creationId xmlns:a16="http://schemas.microsoft.com/office/drawing/2014/main" id="{E2A3D8B4-334C-4A3A-8088-10F4F4DD5D3B}"/>
                </a:ext>
              </a:extLst>
            </p:cNvPr>
            <p:cNvGrpSpPr/>
            <p:nvPr/>
          </p:nvGrpSpPr>
          <p:grpSpPr>
            <a:xfrm rot="19994340">
              <a:off x="2206736" y="1639928"/>
              <a:ext cx="5494790" cy="1261529"/>
              <a:chOff x="1640786" y="1524000"/>
              <a:chExt cx="5618059" cy="1289830"/>
            </a:xfrm>
          </p:grpSpPr>
          <p:grpSp>
            <p:nvGrpSpPr>
              <p:cNvPr id="705" name="Group 704">
                <a:extLst>
                  <a:ext uri="{FF2B5EF4-FFF2-40B4-BE49-F238E27FC236}">
                    <a16:creationId xmlns:a16="http://schemas.microsoft.com/office/drawing/2014/main" id="{D4BF11B0-6C8C-42FB-9FDB-332B6F6A7B21}"/>
                  </a:ext>
                </a:extLst>
              </p:cNvPr>
              <p:cNvGrpSpPr/>
              <p:nvPr/>
            </p:nvGrpSpPr>
            <p:grpSpPr>
              <a:xfrm>
                <a:off x="1752600" y="1524000"/>
                <a:ext cx="5506245" cy="1193275"/>
                <a:chOff x="4165912" y="838200"/>
                <a:chExt cx="5506245" cy="1193275"/>
              </a:xfrm>
            </p:grpSpPr>
            <p:grpSp>
              <p:nvGrpSpPr>
                <p:cNvPr id="707" name="Group 14">
                  <a:extLst>
                    <a:ext uri="{FF2B5EF4-FFF2-40B4-BE49-F238E27FC236}">
                      <a16:creationId xmlns:a16="http://schemas.microsoft.com/office/drawing/2014/main" id="{D25A3FEC-A876-4BE1-A549-D4729820585A}"/>
                    </a:ext>
                  </a:extLst>
                </p:cNvPr>
                <p:cNvGrpSpPr/>
                <p:nvPr/>
              </p:nvGrpSpPr>
              <p:grpSpPr>
                <a:xfrm>
                  <a:off x="6871756" y="838200"/>
                  <a:ext cx="2800401" cy="1193275"/>
                  <a:chOff x="4528759" y="1600200"/>
                  <a:chExt cx="2800401" cy="1193275"/>
                </a:xfrm>
              </p:grpSpPr>
              <p:sp>
                <p:nvSpPr>
                  <p:cNvPr id="723" name="Rectangle 722">
                    <a:extLst>
                      <a:ext uri="{FF2B5EF4-FFF2-40B4-BE49-F238E27FC236}">
                        <a16:creationId xmlns:a16="http://schemas.microsoft.com/office/drawing/2014/main" id="{8109F23D-E8C8-4012-91C8-CC5412B5694E}"/>
                      </a:ext>
                    </a:extLst>
                  </p:cNvPr>
                  <p:cNvSpPr/>
                  <p:nvPr/>
                </p:nvSpPr>
                <p:spPr>
                  <a:xfrm>
                    <a:off x="5112380" y="1724678"/>
                    <a:ext cx="2202820" cy="948721"/>
                  </a:xfrm>
                  <a:prstGeom prst="rect">
                    <a:avLst/>
                  </a:prstGeom>
                  <a:gradFill flip="none" rotWithShape="1">
                    <a:gsLst>
                      <a:gs pos="0">
                        <a:srgbClr val="97D1BE">
                          <a:alpha val="0"/>
                        </a:srgbClr>
                      </a:gs>
                      <a:gs pos="100000">
                        <a:srgbClr val="97D1BE"/>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4" name="Rectangle 723">
                    <a:extLst>
                      <a:ext uri="{FF2B5EF4-FFF2-40B4-BE49-F238E27FC236}">
                        <a16:creationId xmlns:a16="http://schemas.microsoft.com/office/drawing/2014/main" id="{6A3F12EB-8203-4CC9-B579-54B2B892425D}"/>
                      </a:ext>
                    </a:extLst>
                  </p:cNvPr>
                  <p:cNvSpPr/>
                  <p:nvPr/>
                </p:nvSpPr>
                <p:spPr>
                  <a:xfrm>
                    <a:off x="5128608" y="2198100"/>
                    <a:ext cx="2200552" cy="45719"/>
                  </a:xfrm>
                  <a:prstGeom prst="rect">
                    <a:avLst/>
                  </a:prstGeom>
                  <a:gradFill>
                    <a:gsLst>
                      <a:gs pos="0">
                        <a:schemeClr val="bg1">
                          <a:alpha val="47000"/>
                        </a:schemeClr>
                      </a:gs>
                      <a:gs pos="72000">
                        <a:schemeClr val="bg1">
                          <a:alpha val="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5" name="Rectangle 724">
                    <a:extLst>
                      <a:ext uri="{FF2B5EF4-FFF2-40B4-BE49-F238E27FC236}">
                        <a16:creationId xmlns:a16="http://schemas.microsoft.com/office/drawing/2014/main" id="{8D80AA37-7B14-4E9F-AFBE-BF18B4525112}"/>
                      </a:ext>
                    </a:extLst>
                  </p:cNvPr>
                  <p:cNvSpPr/>
                  <p:nvPr/>
                </p:nvSpPr>
                <p:spPr>
                  <a:xfrm>
                    <a:off x="5100108" y="2502900"/>
                    <a:ext cx="2200552" cy="77119"/>
                  </a:xfrm>
                  <a:prstGeom prst="rect">
                    <a:avLst/>
                  </a:prstGeom>
                  <a:gradFill>
                    <a:gsLst>
                      <a:gs pos="0">
                        <a:schemeClr val="bg1">
                          <a:alpha val="47000"/>
                        </a:schemeClr>
                      </a:gs>
                      <a:gs pos="72000">
                        <a:schemeClr val="bg1">
                          <a:alpha val="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6" name="Rectangle 725">
                    <a:extLst>
                      <a:ext uri="{FF2B5EF4-FFF2-40B4-BE49-F238E27FC236}">
                        <a16:creationId xmlns:a16="http://schemas.microsoft.com/office/drawing/2014/main" id="{C9029661-D06E-46D0-90F5-6A14115F03FC}"/>
                      </a:ext>
                    </a:extLst>
                  </p:cNvPr>
                  <p:cNvSpPr/>
                  <p:nvPr/>
                </p:nvSpPr>
                <p:spPr>
                  <a:xfrm>
                    <a:off x="5114648" y="1817100"/>
                    <a:ext cx="2200552" cy="87900"/>
                  </a:xfrm>
                  <a:prstGeom prst="rect">
                    <a:avLst/>
                  </a:prstGeom>
                  <a:gradFill>
                    <a:gsLst>
                      <a:gs pos="0">
                        <a:schemeClr val="bg1">
                          <a:alpha val="47000"/>
                        </a:schemeClr>
                      </a:gs>
                      <a:gs pos="72000">
                        <a:schemeClr val="bg1">
                          <a:alpha val="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727" name="Group 55">
                    <a:extLst>
                      <a:ext uri="{FF2B5EF4-FFF2-40B4-BE49-F238E27FC236}">
                        <a16:creationId xmlns:a16="http://schemas.microsoft.com/office/drawing/2014/main" id="{DEA7162B-5439-4982-A389-6520A9D9238A}"/>
                      </a:ext>
                    </a:extLst>
                  </p:cNvPr>
                  <p:cNvGrpSpPr/>
                  <p:nvPr/>
                </p:nvGrpSpPr>
                <p:grpSpPr>
                  <a:xfrm>
                    <a:off x="4528759" y="1600200"/>
                    <a:ext cx="1124083" cy="1193275"/>
                    <a:chOff x="6128959" y="3728662"/>
                    <a:chExt cx="1124083" cy="1193275"/>
                  </a:xfrm>
                </p:grpSpPr>
                <p:sp>
                  <p:nvSpPr>
                    <p:cNvPr id="728" name="Freeform 160">
                      <a:extLst>
                        <a:ext uri="{FF2B5EF4-FFF2-40B4-BE49-F238E27FC236}">
                          <a16:creationId xmlns:a16="http://schemas.microsoft.com/office/drawing/2014/main" id="{4CE2350C-8729-4CF0-A2CF-64759F238867}"/>
                        </a:ext>
                      </a:extLst>
                    </p:cNvPr>
                    <p:cNvSpPr/>
                    <p:nvPr/>
                  </p:nvSpPr>
                  <p:spPr>
                    <a:xfrm rot="17290628" flipH="1">
                      <a:off x="6388036" y="3610859"/>
                      <a:ext cx="605929" cy="1124083"/>
                    </a:xfrm>
                    <a:custGeom>
                      <a:avLst/>
                      <a:gdLst>
                        <a:gd name="connsiteX0" fmla="*/ 370551 w 1305155"/>
                        <a:gd name="connsiteY0" fmla="*/ 955709 h 1005062"/>
                        <a:gd name="connsiteX1" fmla="*/ 40764 w 1305155"/>
                        <a:gd name="connsiteY1" fmla="*/ 327701 h 1005062"/>
                        <a:gd name="connsiteX2" fmla="*/ 652578 w 1305155"/>
                        <a:gd name="connsiteY2" fmla="*/ 0 h 1005062"/>
                        <a:gd name="connsiteX3" fmla="*/ 370551 w 1305155"/>
                        <a:gd name="connsiteY3" fmla="*/ 955709 h 1005062"/>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47731 w 729758"/>
                        <a:gd name="connsiteY0" fmla="*/ 955709 h 1124083"/>
                        <a:gd name="connsiteX1" fmla="*/ 117341 w 729758"/>
                        <a:gd name="connsiteY1" fmla="*/ 459721 h 1124083"/>
                        <a:gd name="connsiteX2" fmla="*/ 729758 w 729758"/>
                        <a:gd name="connsiteY2" fmla="*/ 0 h 1124083"/>
                        <a:gd name="connsiteX3" fmla="*/ 447731 w 729758"/>
                        <a:gd name="connsiteY3" fmla="*/ 955709 h 1124083"/>
                        <a:gd name="connsiteX0" fmla="*/ 323902 w 605929"/>
                        <a:gd name="connsiteY0" fmla="*/ 955709 h 1124083"/>
                        <a:gd name="connsiteX1" fmla="*/ 277719 w 605929"/>
                        <a:gd name="connsiteY1" fmla="*/ 453818 h 1124083"/>
                        <a:gd name="connsiteX2" fmla="*/ 605929 w 605929"/>
                        <a:gd name="connsiteY2" fmla="*/ 0 h 1124083"/>
                        <a:gd name="connsiteX3" fmla="*/ 323902 w 605929"/>
                        <a:gd name="connsiteY3" fmla="*/ 955709 h 1124083"/>
                        <a:gd name="connsiteX0" fmla="*/ 323902 w 605929"/>
                        <a:gd name="connsiteY0" fmla="*/ 955709 h 1124083"/>
                        <a:gd name="connsiteX1" fmla="*/ 277719 w 605929"/>
                        <a:gd name="connsiteY1" fmla="*/ 453818 h 1124083"/>
                        <a:gd name="connsiteX2" fmla="*/ 605929 w 605929"/>
                        <a:gd name="connsiteY2" fmla="*/ 0 h 1124083"/>
                        <a:gd name="connsiteX3" fmla="*/ 323902 w 605929"/>
                        <a:gd name="connsiteY3" fmla="*/ 955709 h 1124083"/>
                        <a:gd name="connsiteX0" fmla="*/ 323902 w 605929"/>
                        <a:gd name="connsiteY0" fmla="*/ 955709 h 1124083"/>
                        <a:gd name="connsiteX1" fmla="*/ 277719 w 605929"/>
                        <a:gd name="connsiteY1" fmla="*/ 453818 h 1124083"/>
                        <a:gd name="connsiteX2" fmla="*/ 605929 w 605929"/>
                        <a:gd name="connsiteY2" fmla="*/ 0 h 1124083"/>
                        <a:gd name="connsiteX3" fmla="*/ 323902 w 605929"/>
                        <a:gd name="connsiteY3" fmla="*/ 955709 h 1124083"/>
                        <a:gd name="connsiteX0" fmla="*/ 323902 w 605929"/>
                        <a:gd name="connsiteY0" fmla="*/ 955709 h 1124083"/>
                        <a:gd name="connsiteX1" fmla="*/ 277719 w 605929"/>
                        <a:gd name="connsiteY1" fmla="*/ 453818 h 1124083"/>
                        <a:gd name="connsiteX2" fmla="*/ 605929 w 605929"/>
                        <a:gd name="connsiteY2" fmla="*/ 0 h 1124083"/>
                        <a:gd name="connsiteX3" fmla="*/ 323902 w 605929"/>
                        <a:gd name="connsiteY3" fmla="*/ 955709 h 1124083"/>
                      </a:gdLst>
                      <a:ahLst/>
                      <a:cxnLst>
                        <a:cxn ang="0">
                          <a:pos x="connsiteX0" y="connsiteY0"/>
                        </a:cxn>
                        <a:cxn ang="0">
                          <a:pos x="connsiteX1" y="connsiteY1"/>
                        </a:cxn>
                        <a:cxn ang="0">
                          <a:pos x="connsiteX2" y="connsiteY2"/>
                        </a:cxn>
                        <a:cxn ang="0">
                          <a:pos x="connsiteX3" y="connsiteY3"/>
                        </a:cxn>
                      </a:cxnLst>
                      <a:rect l="l" t="t" r="r" b="b"/>
                      <a:pathLst>
                        <a:path w="605929" h="1124083">
                          <a:moveTo>
                            <a:pt x="323902" y="955709"/>
                          </a:moveTo>
                          <a:cubicBezTo>
                            <a:pt x="0" y="1124083"/>
                            <a:pt x="160378" y="697328"/>
                            <a:pt x="277719" y="453818"/>
                          </a:cubicBezTo>
                          <a:cubicBezTo>
                            <a:pt x="523269" y="100323"/>
                            <a:pt x="259809" y="531824"/>
                            <a:pt x="605929" y="0"/>
                          </a:cubicBezTo>
                          <a:lnTo>
                            <a:pt x="323902" y="955709"/>
                          </a:lnTo>
                          <a:close/>
                        </a:path>
                      </a:pathLst>
                    </a:custGeom>
                    <a:solidFill>
                      <a:srgbClr val="97D1B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9" name="Freeform 161">
                      <a:extLst>
                        <a:ext uri="{FF2B5EF4-FFF2-40B4-BE49-F238E27FC236}">
                          <a16:creationId xmlns:a16="http://schemas.microsoft.com/office/drawing/2014/main" id="{C2BFA5CF-9F73-4A83-8C32-EC042D95471C}"/>
                        </a:ext>
                      </a:extLst>
                    </p:cNvPr>
                    <p:cNvSpPr/>
                    <p:nvPr/>
                  </p:nvSpPr>
                  <p:spPr>
                    <a:xfrm rot="17290628" flipH="1">
                      <a:off x="6257513" y="3615686"/>
                      <a:ext cx="729758" cy="955709"/>
                    </a:xfrm>
                    <a:custGeom>
                      <a:avLst/>
                      <a:gdLst>
                        <a:gd name="connsiteX0" fmla="*/ 370551 w 1305155"/>
                        <a:gd name="connsiteY0" fmla="*/ 955709 h 1005062"/>
                        <a:gd name="connsiteX1" fmla="*/ 40764 w 1305155"/>
                        <a:gd name="connsiteY1" fmla="*/ 327701 h 1005062"/>
                        <a:gd name="connsiteX2" fmla="*/ 652578 w 1305155"/>
                        <a:gd name="connsiteY2" fmla="*/ 0 h 1005062"/>
                        <a:gd name="connsiteX3" fmla="*/ 370551 w 1305155"/>
                        <a:gd name="connsiteY3" fmla="*/ 955709 h 1005062"/>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Lst>
                      <a:ahLst/>
                      <a:cxnLst>
                        <a:cxn ang="0">
                          <a:pos x="connsiteX0" y="connsiteY0"/>
                        </a:cxn>
                        <a:cxn ang="0">
                          <a:pos x="connsiteX1" y="connsiteY1"/>
                        </a:cxn>
                        <a:cxn ang="0">
                          <a:pos x="connsiteX2" y="connsiteY2"/>
                        </a:cxn>
                        <a:cxn ang="0">
                          <a:pos x="connsiteX3" y="connsiteY3"/>
                        </a:cxn>
                      </a:cxnLst>
                      <a:rect l="l" t="t" r="r" b="b"/>
                      <a:pathLst>
                        <a:path w="729758" h="955709">
                          <a:moveTo>
                            <a:pt x="447731" y="955709"/>
                          </a:moveTo>
                          <a:cubicBezTo>
                            <a:pt x="143568" y="843459"/>
                            <a:pt x="0" y="703231"/>
                            <a:pt x="117341" y="459721"/>
                          </a:cubicBezTo>
                          <a:cubicBezTo>
                            <a:pt x="212264" y="262736"/>
                            <a:pt x="335142" y="152027"/>
                            <a:pt x="729758" y="0"/>
                          </a:cubicBezTo>
                          <a:lnTo>
                            <a:pt x="447731" y="955709"/>
                          </a:lnTo>
                          <a:close/>
                        </a:path>
                      </a:pathLst>
                    </a:custGeom>
                    <a:solidFill>
                      <a:srgbClr val="97D1B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0" name="Freeform 162">
                      <a:extLst>
                        <a:ext uri="{FF2B5EF4-FFF2-40B4-BE49-F238E27FC236}">
                          <a16:creationId xmlns:a16="http://schemas.microsoft.com/office/drawing/2014/main" id="{4F98D0C1-8BFE-4DD8-B271-9B2551029CC4}"/>
                        </a:ext>
                      </a:extLst>
                    </p:cNvPr>
                    <p:cNvSpPr/>
                    <p:nvPr/>
                  </p:nvSpPr>
                  <p:spPr>
                    <a:xfrm rot="4309372" flipH="1" flipV="1">
                      <a:off x="6311393" y="4108410"/>
                      <a:ext cx="652700" cy="974354"/>
                    </a:xfrm>
                    <a:custGeom>
                      <a:avLst/>
                      <a:gdLst>
                        <a:gd name="connsiteX0" fmla="*/ 370551 w 1305155"/>
                        <a:gd name="connsiteY0" fmla="*/ 955709 h 1005062"/>
                        <a:gd name="connsiteX1" fmla="*/ 40764 w 1305155"/>
                        <a:gd name="connsiteY1" fmla="*/ 327701 h 1005062"/>
                        <a:gd name="connsiteX2" fmla="*/ 652578 w 1305155"/>
                        <a:gd name="connsiteY2" fmla="*/ 0 h 1005062"/>
                        <a:gd name="connsiteX3" fmla="*/ 370551 w 1305155"/>
                        <a:gd name="connsiteY3" fmla="*/ 955709 h 1005062"/>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71968 w 729758"/>
                        <a:gd name="connsiteY0" fmla="*/ 946504 h 946504"/>
                        <a:gd name="connsiteX1" fmla="*/ 117341 w 729758"/>
                        <a:gd name="connsiteY1" fmla="*/ 459721 h 946504"/>
                        <a:gd name="connsiteX2" fmla="*/ 729758 w 729758"/>
                        <a:gd name="connsiteY2" fmla="*/ 0 h 946504"/>
                        <a:gd name="connsiteX3" fmla="*/ 471968 w 729758"/>
                        <a:gd name="connsiteY3" fmla="*/ 946504 h 946504"/>
                        <a:gd name="connsiteX0" fmla="*/ 471968 w 729758"/>
                        <a:gd name="connsiteY0" fmla="*/ 946504 h 974354"/>
                        <a:gd name="connsiteX1" fmla="*/ 117341 w 729758"/>
                        <a:gd name="connsiteY1" fmla="*/ 459721 h 974354"/>
                        <a:gd name="connsiteX2" fmla="*/ 729758 w 729758"/>
                        <a:gd name="connsiteY2" fmla="*/ 0 h 974354"/>
                        <a:gd name="connsiteX3" fmla="*/ 471968 w 729758"/>
                        <a:gd name="connsiteY3" fmla="*/ 946504 h 974354"/>
                        <a:gd name="connsiteX0" fmla="*/ 390247 w 648037"/>
                        <a:gd name="connsiteY0" fmla="*/ 946504 h 974354"/>
                        <a:gd name="connsiteX1" fmla="*/ 117341 w 648037"/>
                        <a:gd name="connsiteY1" fmla="*/ 534454 h 974354"/>
                        <a:gd name="connsiteX2" fmla="*/ 648037 w 648037"/>
                        <a:gd name="connsiteY2" fmla="*/ 0 h 974354"/>
                        <a:gd name="connsiteX3" fmla="*/ 390247 w 648037"/>
                        <a:gd name="connsiteY3" fmla="*/ 946504 h 974354"/>
                        <a:gd name="connsiteX0" fmla="*/ 434531 w 692321"/>
                        <a:gd name="connsiteY0" fmla="*/ 946504 h 974354"/>
                        <a:gd name="connsiteX1" fmla="*/ 117341 w 692321"/>
                        <a:gd name="connsiteY1" fmla="*/ 546595 h 974354"/>
                        <a:gd name="connsiteX2" fmla="*/ 692321 w 692321"/>
                        <a:gd name="connsiteY2" fmla="*/ 0 h 974354"/>
                        <a:gd name="connsiteX3" fmla="*/ 434531 w 692321"/>
                        <a:gd name="connsiteY3" fmla="*/ 946504 h 974354"/>
                        <a:gd name="connsiteX0" fmla="*/ 454104 w 711894"/>
                        <a:gd name="connsiteY0" fmla="*/ 946504 h 974354"/>
                        <a:gd name="connsiteX1" fmla="*/ 136914 w 711894"/>
                        <a:gd name="connsiteY1" fmla="*/ 546595 h 974354"/>
                        <a:gd name="connsiteX2" fmla="*/ 711894 w 711894"/>
                        <a:gd name="connsiteY2" fmla="*/ 0 h 974354"/>
                        <a:gd name="connsiteX3" fmla="*/ 454104 w 711894"/>
                        <a:gd name="connsiteY3" fmla="*/ 946504 h 974354"/>
                        <a:gd name="connsiteX0" fmla="*/ 394910 w 652700"/>
                        <a:gd name="connsiteY0" fmla="*/ 946504 h 974354"/>
                        <a:gd name="connsiteX1" fmla="*/ 77720 w 652700"/>
                        <a:gd name="connsiteY1" fmla="*/ 546595 h 974354"/>
                        <a:gd name="connsiteX2" fmla="*/ 652700 w 652700"/>
                        <a:gd name="connsiteY2" fmla="*/ 0 h 974354"/>
                        <a:gd name="connsiteX3" fmla="*/ 394910 w 652700"/>
                        <a:gd name="connsiteY3" fmla="*/ 946504 h 974354"/>
                      </a:gdLst>
                      <a:ahLst/>
                      <a:cxnLst>
                        <a:cxn ang="0">
                          <a:pos x="connsiteX0" y="connsiteY0"/>
                        </a:cxn>
                        <a:cxn ang="0">
                          <a:pos x="connsiteX1" y="connsiteY1"/>
                        </a:cxn>
                        <a:cxn ang="0">
                          <a:pos x="connsiteX2" y="connsiteY2"/>
                        </a:cxn>
                        <a:cxn ang="0">
                          <a:pos x="connsiteX3" y="connsiteY3"/>
                        </a:cxn>
                      </a:cxnLst>
                      <a:rect l="l" t="t" r="r" b="b"/>
                      <a:pathLst>
                        <a:path w="652700" h="974354">
                          <a:moveTo>
                            <a:pt x="394910" y="946504"/>
                          </a:moveTo>
                          <a:cubicBezTo>
                            <a:pt x="7542" y="974354"/>
                            <a:pt x="0" y="751821"/>
                            <a:pt x="77720" y="546595"/>
                          </a:cubicBezTo>
                          <a:cubicBezTo>
                            <a:pt x="172643" y="349610"/>
                            <a:pt x="258084" y="152027"/>
                            <a:pt x="652700" y="0"/>
                          </a:cubicBezTo>
                          <a:lnTo>
                            <a:pt x="394910" y="946504"/>
                          </a:lnTo>
                          <a:close/>
                        </a:path>
                      </a:pathLst>
                    </a:custGeom>
                    <a:solidFill>
                      <a:srgbClr val="97D1B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sp>
              <p:nvSpPr>
                <p:cNvPr id="708" name="Oval 200">
                  <a:extLst>
                    <a:ext uri="{FF2B5EF4-FFF2-40B4-BE49-F238E27FC236}">
                      <a16:creationId xmlns:a16="http://schemas.microsoft.com/office/drawing/2014/main" id="{EEB3C68E-38CF-4106-8DBD-B224D2AD2842}"/>
                    </a:ext>
                  </a:extLst>
                </p:cNvPr>
                <p:cNvSpPr/>
                <p:nvPr/>
              </p:nvSpPr>
              <p:spPr>
                <a:xfrm rot="16200000">
                  <a:off x="6259450" y="-57874"/>
                  <a:ext cx="168942" cy="3045645"/>
                </a:xfrm>
                <a:custGeom>
                  <a:avLst/>
                  <a:gdLst/>
                  <a:ahLst/>
                  <a:cxnLst/>
                  <a:rect l="l" t="t" r="r" b="b"/>
                  <a:pathLst>
                    <a:path w="168942" h="3045645">
                      <a:moveTo>
                        <a:pt x="168942" y="2961196"/>
                      </a:moveTo>
                      <a:cubicBezTo>
                        <a:pt x="168942" y="3007836"/>
                        <a:pt x="131133" y="3045645"/>
                        <a:pt x="84493" y="3045645"/>
                      </a:cubicBezTo>
                      <a:cubicBezTo>
                        <a:pt x="41509" y="3045645"/>
                        <a:pt x="6026" y="3013531"/>
                        <a:pt x="2185" y="2971801"/>
                      </a:cubicBezTo>
                      <a:lnTo>
                        <a:pt x="0" y="2971801"/>
                      </a:lnTo>
                      <a:lnTo>
                        <a:pt x="0" y="0"/>
                      </a:lnTo>
                      <a:lnTo>
                        <a:pt x="166584" y="0"/>
                      </a:lnTo>
                      <a:lnTo>
                        <a:pt x="166584" y="2949519"/>
                      </a:lnTo>
                      <a:cubicBezTo>
                        <a:pt x="168658" y="2953189"/>
                        <a:pt x="168942" y="2957159"/>
                        <a:pt x="168942" y="2961196"/>
                      </a:cubicBezTo>
                      <a:close/>
                    </a:path>
                  </a:pathLst>
                </a:custGeom>
                <a:solidFill>
                  <a:srgbClr val="97D1B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09" name="Oval 200">
                  <a:extLst>
                    <a:ext uri="{FF2B5EF4-FFF2-40B4-BE49-F238E27FC236}">
                      <a16:creationId xmlns:a16="http://schemas.microsoft.com/office/drawing/2014/main" id="{EE135FDB-5937-4516-8A2F-686B147BB445}"/>
                    </a:ext>
                  </a:extLst>
                </p:cNvPr>
                <p:cNvSpPr/>
                <p:nvPr/>
              </p:nvSpPr>
              <p:spPr>
                <a:xfrm rot="16200000">
                  <a:off x="5086231" y="1118517"/>
                  <a:ext cx="186704" cy="692870"/>
                </a:xfrm>
                <a:custGeom>
                  <a:avLst/>
                  <a:gdLst/>
                  <a:ahLst/>
                  <a:cxnLst/>
                  <a:rect l="l" t="t" r="r" b="b"/>
                  <a:pathLst>
                    <a:path w="186704" h="692870">
                      <a:moveTo>
                        <a:pt x="186704" y="0"/>
                      </a:moveTo>
                      <a:lnTo>
                        <a:pt x="186704" y="678929"/>
                      </a:lnTo>
                      <a:cubicBezTo>
                        <a:pt x="174515" y="687352"/>
                        <a:pt x="138495" y="692870"/>
                        <a:pt x="96035" y="692870"/>
                      </a:cubicBezTo>
                      <a:cubicBezTo>
                        <a:pt x="47179" y="692870"/>
                        <a:pt x="6849" y="685564"/>
                        <a:pt x="2484" y="676071"/>
                      </a:cubicBezTo>
                      <a:lnTo>
                        <a:pt x="0" y="676071"/>
                      </a:lnTo>
                      <a:lnTo>
                        <a:pt x="0" y="0"/>
                      </a:lnTo>
                      <a:close/>
                    </a:path>
                  </a:pathLst>
                </a:custGeom>
                <a:gradFill flip="none" rotWithShape="1">
                  <a:gsLst>
                    <a:gs pos="3000">
                      <a:schemeClr val="tx1">
                        <a:lumMod val="95000"/>
                        <a:lumOff val="5000"/>
                      </a:schemeClr>
                    </a:gs>
                    <a:gs pos="16000">
                      <a:schemeClr val="bg1">
                        <a:lumMod val="85000"/>
                      </a:schemeClr>
                    </a:gs>
                    <a:gs pos="31000">
                      <a:schemeClr val="tx1">
                        <a:lumMod val="85000"/>
                        <a:lumOff val="15000"/>
                      </a:schemeClr>
                    </a:gs>
                    <a:gs pos="59000">
                      <a:schemeClr val="tx1">
                        <a:lumMod val="50000"/>
                        <a:lumOff val="50000"/>
                      </a:schemeClr>
                    </a:gs>
                    <a:gs pos="100000">
                      <a:schemeClr val="tx1">
                        <a:lumMod val="95000"/>
                        <a:lumOff val="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0" name="Oval 200">
                  <a:extLst>
                    <a:ext uri="{FF2B5EF4-FFF2-40B4-BE49-F238E27FC236}">
                      <a16:creationId xmlns:a16="http://schemas.microsoft.com/office/drawing/2014/main" id="{54590E16-ADBC-4326-A5F8-6F07D3080646}"/>
                    </a:ext>
                  </a:extLst>
                </p:cNvPr>
                <p:cNvSpPr/>
                <p:nvPr/>
              </p:nvSpPr>
              <p:spPr>
                <a:xfrm rot="16200000">
                  <a:off x="5045379" y="1130300"/>
                  <a:ext cx="186704" cy="669305"/>
                </a:xfrm>
                <a:custGeom>
                  <a:avLst/>
                  <a:gdLst/>
                  <a:ahLst/>
                  <a:cxnLst/>
                  <a:rect l="l" t="t" r="r" b="b"/>
                  <a:pathLst>
                    <a:path w="186704" h="669305">
                      <a:moveTo>
                        <a:pt x="186704" y="0"/>
                      </a:moveTo>
                      <a:lnTo>
                        <a:pt x="186704" y="655364"/>
                      </a:lnTo>
                      <a:cubicBezTo>
                        <a:pt x="174515" y="663787"/>
                        <a:pt x="138495" y="669305"/>
                        <a:pt x="96035" y="669305"/>
                      </a:cubicBezTo>
                      <a:cubicBezTo>
                        <a:pt x="47179" y="669305"/>
                        <a:pt x="6849" y="661999"/>
                        <a:pt x="2484" y="652506"/>
                      </a:cubicBezTo>
                      <a:lnTo>
                        <a:pt x="0" y="652506"/>
                      </a:lnTo>
                      <a:lnTo>
                        <a:pt x="0" y="0"/>
                      </a:lnTo>
                      <a:close/>
                    </a:path>
                  </a:pathLst>
                </a:cu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1" name="Oval 200">
                  <a:extLst>
                    <a:ext uri="{FF2B5EF4-FFF2-40B4-BE49-F238E27FC236}">
                      <a16:creationId xmlns:a16="http://schemas.microsoft.com/office/drawing/2014/main" id="{E20CCC9D-3723-48C6-B249-7E4CA1AB311A}"/>
                    </a:ext>
                  </a:extLst>
                </p:cNvPr>
                <p:cNvSpPr/>
                <p:nvPr/>
              </p:nvSpPr>
              <p:spPr>
                <a:xfrm rot="16200000">
                  <a:off x="5019457" y="1156221"/>
                  <a:ext cx="186704" cy="617462"/>
                </a:xfrm>
                <a:custGeom>
                  <a:avLst/>
                  <a:gdLst/>
                  <a:ahLst/>
                  <a:cxnLst/>
                  <a:rect l="l" t="t" r="r" b="b"/>
                  <a:pathLst>
                    <a:path w="186704" h="617462">
                      <a:moveTo>
                        <a:pt x="186704" y="0"/>
                      </a:moveTo>
                      <a:lnTo>
                        <a:pt x="186704" y="603521"/>
                      </a:lnTo>
                      <a:cubicBezTo>
                        <a:pt x="174515" y="611944"/>
                        <a:pt x="138495" y="617462"/>
                        <a:pt x="96035" y="617462"/>
                      </a:cubicBezTo>
                      <a:cubicBezTo>
                        <a:pt x="47179" y="617462"/>
                        <a:pt x="6849" y="610156"/>
                        <a:pt x="2484" y="600663"/>
                      </a:cubicBezTo>
                      <a:lnTo>
                        <a:pt x="0" y="600663"/>
                      </a:lnTo>
                      <a:lnTo>
                        <a:pt x="0" y="0"/>
                      </a:lnTo>
                      <a:close/>
                    </a:path>
                  </a:pathLst>
                </a:custGeom>
                <a:gradFill flip="none" rotWithShape="1">
                  <a:gsLst>
                    <a:gs pos="3000">
                      <a:schemeClr val="tx1">
                        <a:lumMod val="95000"/>
                        <a:lumOff val="5000"/>
                      </a:schemeClr>
                    </a:gs>
                    <a:gs pos="16000">
                      <a:schemeClr val="bg1">
                        <a:lumMod val="85000"/>
                      </a:schemeClr>
                    </a:gs>
                    <a:gs pos="31000">
                      <a:schemeClr val="tx1">
                        <a:lumMod val="85000"/>
                        <a:lumOff val="15000"/>
                      </a:schemeClr>
                    </a:gs>
                    <a:gs pos="59000">
                      <a:schemeClr val="tx1">
                        <a:lumMod val="50000"/>
                        <a:lumOff val="50000"/>
                      </a:schemeClr>
                    </a:gs>
                    <a:gs pos="100000">
                      <a:schemeClr val="tx1">
                        <a:lumMod val="95000"/>
                        <a:lumOff val="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2" name="Oval 200">
                  <a:extLst>
                    <a:ext uri="{FF2B5EF4-FFF2-40B4-BE49-F238E27FC236}">
                      <a16:creationId xmlns:a16="http://schemas.microsoft.com/office/drawing/2014/main" id="{20297C91-9AB2-404E-9DE2-72EBE33EF30F}"/>
                    </a:ext>
                  </a:extLst>
                </p:cNvPr>
                <p:cNvSpPr/>
                <p:nvPr/>
              </p:nvSpPr>
              <p:spPr>
                <a:xfrm rot="16200000">
                  <a:off x="4993140" y="1182539"/>
                  <a:ext cx="186704" cy="564827"/>
                </a:xfrm>
                <a:custGeom>
                  <a:avLst/>
                  <a:gdLst/>
                  <a:ahLst/>
                  <a:cxnLst/>
                  <a:rect l="l" t="t" r="r" b="b"/>
                  <a:pathLst>
                    <a:path w="186704" h="564827">
                      <a:moveTo>
                        <a:pt x="186704" y="0"/>
                      </a:moveTo>
                      <a:lnTo>
                        <a:pt x="186704" y="550886"/>
                      </a:lnTo>
                      <a:cubicBezTo>
                        <a:pt x="174515" y="559309"/>
                        <a:pt x="138495" y="564827"/>
                        <a:pt x="96035" y="564827"/>
                      </a:cubicBezTo>
                      <a:cubicBezTo>
                        <a:pt x="47179" y="564827"/>
                        <a:pt x="6849" y="557521"/>
                        <a:pt x="2484" y="548028"/>
                      </a:cubicBezTo>
                      <a:lnTo>
                        <a:pt x="0" y="548028"/>
                      </a:lnTo>
                      <a:lnTo>
                        <a:pt x="0" y="0"/>
                      </a:lnTo>
                      <a:close/>
                    </a:path>
                  </a:pathLst>
                </a:cu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3" name="Oval 200">
                  <a:extLst>
                    <a:ext uri="{FF2B5EF4-FFF2-40B4-BE49-F238E27FC236}">
                      <a16:creationId xmlns:a16="http://schemas.microsoft.com/office/drawing/2014/main" id="{2C44B296-7109-421C-BE76-2EDB7640C01B}"/>
                    </a:ext>
                  </a:extLst>
                </p:cNvPr>
                <p:cNvSpPr/>
                <p:nvPr/>
              </p:nvSpPr>
              <p:spPr>
                <a:xfrm rot="16200000">
                  <a:off x="4969179" y="1206500"/>
                  <a:ext cx="186704" cy="516905"/>
                </a:xfrm>
                <a:custGeom>
                  <a:avLst/>
                  <a:gdLst/>
                  <a:ahLst/>
                  <a:cxnLst/>
                  <a:rect l="l" t="t" r="r" b="b"/>
                  <a:pathLst>
                    <a:path w="186704" h="516905">
                      <a:moveTo>
                        <a:pt x="186704" y="0"/>
                      </a:moveTo>
                      <a:lnTo>
                        <a:pt x="186704" y="502964"/>
                      </a:lnTo>
                      <a:cubicBezTo>
                        <a:pt x="174515" y="511387"/>
                        <a:pt x="138495" y="516905"/>
                        <a:pt x="96035" y="516905"/>
                      </a:cubicBezTo>
                      <a:cubicBezTo>
                        <a:pt x="47179" y="516905"/>
                        <a:pt x="6849" y="509599"/>
                        <a:pt x="2484" y="500106"/>
                      </a:cubicBezTo>
                      <a:lnTo>
                        <a:pt x="0" y="500106"/>
                      </a:lnTo>
                      <a:lnTo>
                        <a:pt x="0" y="0"/>
                      </a:lnTo>
                      <a:close/>
                    </a:path>
                  </a:pathLst>
                </a:custGeom>
                <a:gradFill flip="none" rotWithShape="1">
                  <a:gsLst>
                    <a:gs pos="3000">
                      <a:schemeClr val="tx1">
                        <a:lumMod val="95000"/>
                        <a:lumOff val="5000"/>
                      </a:schemeClr>
                    </a:gs>
                    <a:gs pos="16000">
                      <a:schemeClr val="bg1">
                        <a:lumMod val="85000"/>
                      </a:schemeClr>
                    </a:gs>
                    <a:gs pos="31000">
                      <a:schemeClr val="tx1">
                        <a:lumMod val="85000"/>
                        <a:lumOff val="15000"/>
                      </a:schemeClr>
                    </a:gs>
                    <a:gs pos="59000">
                      <a:schemeClr val="tx1">
                        <a:lumMod val="50000"/>
                        <a:lumOff val="50000"/>
                      </a:schemeClr>
                    </a:gs>
                    <a:gs pos="100000">
                      <a:schemeClr val="tx1">
                        <a:lumMod val="95000"/>
                        <a:lumOff val="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4" name="Oval 200">
                  <a:extLst>
                    <a:ext uri="{FF2B5EF4-FFF2-40B4-BE49-F238E27FC236}">
                      <a16:creationId xmlns:a16="http://schemas.microsoft.com/office/drawing/2014/main" id="{11B4609A-99BA-4731-908F-8AB6F0AE71C5}"/>
                    </a:ext>
                  </a:extLst>
                </p:cNvPr>
                <p:cNvSpPr/>
                <p:nvPr/>
              </p:nvSpPr>
              <p:spPr>
                <a:xfrm rot="16200000">
                  <a:off x="4942861" y="1232817"/>
                  <a:ext cx="186704" cy="464270"/>
                </a:xfrm>
                <a:custGeom>
                  <a:avLst/>
                  <a:gdLst/>
                  <a:ahLst/>
                  <a:cxnLst/>
                  <a:rect l="l" t="t" r="r" b="b"/>
                  <a:pathLst>
                    <a:path w="186704" h="464270">
                      <a:moveTo>
                        <a:pt x="186704" y="0"/>
                      </a:moveTo>
                      <a:lnTo>
                        <a:pt x="186704" y="450329"/>
                      </a:lnTo>
                      <a:cubicBezTo>
                        <a:pt x="174515" y="458752"/>
                        <a:pt x="138495" y="464270"/>
                        <a:pt x="96035" y="464270"/>
                      </a:cubicBezTo>
                      <a:cubicBezTo>
                        <a:pt x="47179" y="464270"/>
                        <a:pt x="6849" y="456964"/>
                        <a:pt x="2484" y="447471"/>
                      </a:cubicBezTo>
                      <a:lnTo>
                        <a:pt x="0" y="447471"/>
                      </a:lnTo>
                      <a:lnTo>
                        <a:pt x="0" y="0"/>
                      </a:lnTo>
                      <a:close/>
                    </a:path>
                  </a:pathLst>
                </a:cu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5" name="Freeform 147">
                  <a:extLst>
                    <a:ext uri="{FF2B5EF4-FFF2-40B4-BE49-F238E27FC236}">
                      <a16:creationId xmlns:a16="http://schemas.microsoft.com/office/drawing/2014/main" id="{6427C80C-E187-4D20-AAE4-2C8DE631B22D}"/>
                    </a:ext>
                  </a:extLst>
                </p:cNvPr>
                <p:cNvSpPr/>
                <p:nvPr/>
              </p:nvSpPr>
              <p:spPr>
                <a:xfrm rot="4845995" flipH="1" flipV="1">
                  <a:off x="7154218" y="1052068"/>
                  <a:ext cx="263369" cy="974354"/>
                </a:xfrm>
                <a:custGeom>
                  <a:avLst/>
                  <a:gdLst>
                    <a:gd name="connsiteX0" fmla="*/ 370551 w 1305155"/>
                    <a:gd name="connsiteY0" fmla="*/ 955709 h 1005062"/>
                    <a:gd name="connsiteX1" fmla="*/ 40764 w 1305155"/>
                    <a:gd name="connsiteY1" fmla="*/ 327701 h 1005062"/>
                    <a:gd name="connsiteX2" fmla="*/ 652578 w 1305155"/>
                    <a:gd name="connsiteY2" fmla="*/ 0 h 1005062"/>
                    <a:gd name="connsiteX3" fmla="*/ 370551 w 1305155"/>
                    <a:gd name="connsiteY3" fmla="*/ 955709 h 1005062"/>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47731 w 729758"/>
                    <a:gd name="connsiteY0" fmla="*/ 955709 h 955709"/>
                    <a:gd name="connsiteX1" fmla="*/ 117341 w 729758"/>
                    <a:gd name="connsiteY1" fmla="*/ 459721 h 955709"/>
                    <a:gd name="connsiteX2" fmla="*/ 729758 w 729758"/>
                    <a:gd name="connsiteY2" fmla="*/ 0 h 955709"/>
                    <a:gd name="connsiteX3" fmla="*/ 447731 w 729758"/>
                    <a:gd name="connsiteY3" fmla="*/ 955709 h 955709"/>
                    <a:gd name="connsiteX0" fmla="*/ 471968 w 729758"/>
                    <a:gd name="connsiteY0" fmla="*/ 946504 h 946504"/>
                    <a:gd name="connsiteX1" fmla="*/ 117341 w 729758"/>
                    <a:gd name="connsiteY1" fmla="*/ 459721 h 946504"/>
                    <a:gd name="connsiteX2" fmla="*/ 729758 w 729758"/>
                    <a:gd name="connsiteY2" fmla="*/ 0 h 946504"/>
                    <a:gd name="connsiteX3" fmla="*/ 471968 w 729758"/>
                    <a:gd name="connsiteY3" fmla="*/ 946504 h 946504"/>
                    <a:gd name="connsiteX0" fmla="*/ 471968 w 729758"/>
                    <a:gd name="connsiteY0" fmla="*/ 946504 h 974354"/>
                    <a:gd name="connsiteX1" fmla="*/ 117341 w 729758"/>
                    <a:gd name="connsiteY1" fmla="*/ 459721 h 974354"/>
                    <a:gd name="connsiteX2" fmla="*/ 729758 w 729758"/>
                    <a:gd name="connsiteY2" fmla="*/ 0 h 974354"/>
                    <a:gd name="connsiteX3" fmla="*/ 471968 w 729758"/>
                    <a:gd name="connsiteY3" fmla="*/ 946504 h 974354"/>
                    <a:gd name="connsiteX0" fmla="*/ 390247 w 648037"/>
                    <a:gd name="connsiteY0" fmla="*/ 946504 h 974354"/>
                    <a:gd name="connsiteX1" fmla="*/ 117341 w 648037"/>
                    <a:gd name="connsiteY1" fmla="*/ 534454 h 974354"/>
                    <a:gd name="connsiteX2" fmla="*/ 648037 w 648037"/>
                    <a:gd name="connsiteY2" fmla="*/ 0 h 974354"/>
                    <a:gd name="connsiteX3" fmla="*/ 390247 w 648037"/>
                    <a:gd name="connsiteY3" fmla="*/ 946504 h 974354"/>
                    <a:gd name="connsiteX0" fmla="*/ 434531 w 692321"/>
                    <a:gd name="connsiteY0" fmla="*/ 946504 h 974354"/>
                    <a:gd name="connsiteX1" fmla="*/ 117341 w 692321"/>
                    <a:gd name="connsiteY1" fmla="*/ 546595 h 974354"/>
                    <a:gd name="connsiteX2" fmla="*/ 692321 w 692321"/>
                    <a:gd name="connsiteY2" fmla="*/ 0 h 974354"/>
                    <a:gd name="connsiteX3" fmla="*/ 434531 w 692321"/>
                    <a:gd name="connsiteY3" fmla="*/ 946504 h 974354"/>
                    <a:gd name="connsiteX0" fmla="*/ 454104 w 711894"/>
                    <a:gd name="connsiteY0" fmla="*/ 946504 h 974354"/>
                    <a:gd name="connsiteX1" fmla="*/ 136914 w 711894"/>
                    <a:gd name="connsiteY1" fmla="*/ 546595 h 974354"/>
                    <a:gd name="connsiteX2" fmla="*/ 711894 w 711894"/>
                    <a:gd name="connsiteY2" fmla="*/ 0 h 974354"/>
                    <a:gd name="connsiteX3" fmla="*/ 454104 w 711894"/>
                    <a:gd name="connsiteY3" fmla="*/ 946504 h 974354"/>
                    <a:gd name="connsiteX0" fmla="*/ 394910 w 652700"/>
                    <a:gd name="connsiteY0" fmla="*/ 946504 h 974354"/>
                    <a:gd name="connsiteX1" fmla="*/ 77720 w 652700"/>
                    <a:gd name="connsiteY1" fmla="*/ 546595 h 974354"/>
                    <a:gd name="connsiteX2" fmla="*/ 652700 w 652700"/>
                    <a:gd name="connsiteY2" fmla="*/ 0 h 974354"/>
                    <a:gd name="connsiteX3" fmla="*/ 394910 w 652700"/>
                    <a:gd name="connsiteY3" fmla="*/ 946504 h 974354"/>
                  </a:gdLst>
                  <a:ahLst/>
                  <a:cxnLst>
                    <a:cxn ang="0">
                      <a:pos x="connsiteX0" y="connsiteY0"/>
                    </a:cxn>
                    <a:cxn ang="0">
                      <a:pos x="connsiteX1" y="connsiteY1"/>
                    </a:cxn>
                    <a:cxn ang="0">
                      <a:pos x="connsiteX2" y="connsiteY2"/>
                    </a:cxn>
                    <a:cxn ang="0">
                      <a:pos x="connsiteX3" y="connsiteY3"/>
                    </a:cxn>
                  </a:cxnLst>
                  <a:rect l="l" t="t" r="r" b="b"/>
                  <a:pathLst>
                    <a:path w="652700" h="974354">
                      <a:moveTo>
                        <a:pt x="394910" y="946504"/>
                      </a:moveTo>
                      <a:cubicBezTo>
                        <a:pt x="7542" y="974354"/>
                        <a:pt x="0" y="751821"/>
                        <a:pt x="77720" y="546595"/>
                      </a:cubicBezTo>
                      <a:cubicBezTo>
                        <a:pt x="172643" y="349610"/>
                        <a:pt x="258084" y="152027"/>
                        <a:pt x="652700" y="0"/>
                      </a:cubicBezTo>
                      <a:lnTo>
                        <a:pt x="394910" y="946504"/>
                      </a:lnTo>
                      <a:close/>
                    </a:path>
                  </a:pathLst>
                </a:custGeom>
                <a:solidFill>
                  <a:srgbClr val="97D1BE"/>
                </a:solidFill>
                <a:ln>
                  <a:noFill/>
                </a:ln>
                <a:effectLst>
                  <a:innerShdw blurRad="889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6" name="Oval 200">
                  <a:extLst>
                    <a:ext uri="{FF2B5EF4-FFF2-40B4-BE49-F238E27FC236}">
                      <a16:creationId xmlns:a16="http://schemas.microsoft.com/office/drawing/2014/main" id="{23A8DE1E-DA3B-4618-86A2-E466E4DB2E96}"/>
                    </a:ext>
                  </a:extLst>
                </p:cNvPr>
                <p:cNvSpPr/>
                <p:nvPr/>
              </p:nvSpPr>
              <p:spPr>
                <a:xfrm rot="16200000">
                  <a:off x="4917404" y="1254797"/>
                  <a:ext cx="186704" cy="420311"/>
                </a:xfrm>
                <a:custGeom>
                  <a:avLst/>
                  <a:gdLst/>
                  <a:ahLst/>
                  <a:cxnLst/>
                  <a:rect l="l" t="t" r="r" b="b"/>
                  <a:pathLst>
                    <a:path w="186704" h="420311">
                      <a:moveTo>
                        <a:pt x="186704" y="0"/>
                      </a:moveTo>
                      <a:lnTo>
                        <a:pt x="186704" y="406370"/>
                      </a:lnTo>
                      <a:cubicBezTo>
                        <a:pt x="174515" y="414793"/>
                        <a:pt x="138495" y="420311"/>
                        <a:pt x="96035" y="420311"/>
                      </a:cubicBezTo>
                      <a:cubicBezTo>
                        <a:pt x="47179" y="420311"/>
                        <a:pt x="6849" y="413005"/>
                        <a:pt x="2484" y="403512"/>
                      </a:cubicBezTo>
                      <a:lnTo>
                        <a:pt x="0" y="403512"/>
                      </a:lnTo>
                      <a:lnTo>
                        <a:pt x="0" y="0"/>
                      </a:lnTo>
                      <a:close/>
                    </a:path>
                  </a:pathLst>
                </a:custGeom>
                <a:gradFill flip="none" rotWithShape="1">
                  <a:gsLst>
                    <a:gs pos="3000">
                      <a:schemeClr val="tx1">
                        <a:lumMod val="95000"/>
                        <a:lumOff val="5000"/>
                      </a:schemeClr>
                    </a:gs>
                    <a:gs pos="16000">
                      <a:schemeClr val="bg1">
                        <a:lumMod val="85000"/>
                      </a:schemeClr>
                    </a:gs>
                    <a:gs pos="31000">
                      <a:schemeClr val="tx1">
                        <a:lumMod val="85000"/>
                        <a:lumOff val="15000"/>
                      </a:schemeClr>
                    </a:gs>
                    <a:gs pos="59000">
                      <a:schemeClr val="tx1">
                        <a:lumMod val="50000"/>
                        <a:lumOff val="50000"/>
                      </a:schemeClr>
                    </a:gs>
                    <a:gs pos="100000">
                      <a:schemeClr val="tx1">
                        <a:lumMod val="95000"/>
                        <a:lumOff val="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7" name="Oval 200">
                  <a:extLst>
                    <a:ext uri="{FF2B5EF4-FFF2-40B4-BE49-F238E27FC236}">
                      <a16:creationId xmlns:a16="http://schemas.microsoft.com/office/drawing/2014/main" id="{13FD88A4-CC59-4EA4-86BF-CCF79A975D64}"/>
                    </a:ext>
                  </a:extLst>
                </p:cNvPr>
                <p:cNvSpPr/>
                <p:nvPr/>
              </p:nvSpPr>
              <p:spPr>
                <a:xfrm rot="16200000">
                  <a:off x="4887687" y="1281114"/>
                  <a:ext cx="186704" cy="367676"/>
                </a:xfrm>
                <a:custGeom>
                  <a:avLst/>
                  <a:gdLst/>
                  <a:ahLst/>
                  <a:cxnLst/>
                  <a:rect l="l" t="t" r="r" b="b"/>
                  <a:pathLst>
                    <a:path w="186704" h="367676">
                      <a:moveTo>
                        <a:pt x="186704" y="0"/>
                      </a:moveTo>
                      <a:lnTo>
                        <a:pt x="186704" y="353735"/>
                      </a:lnTo>
                      <a:cubicBezTo>
                        <a:pt x="174515" y="362158"/>
                        <a:pt x="138495" y="367676"/>
                        <a:pt x="96035" y="367676"/>
                      </a:cubicBezTo>
                      <a:cubicBezTo>
                        <a:pt x="47179" y="367676"/>
                        <a:pt x="6849" y="360370"/>
                        <a:pt x="2484" y="350877"/>
                      </a:cubicBezTo>
                      <a:lnTo>
                        <a:pt x="0" y="350877"/>
                      </a:lnTo>
                      <a:lnTo>
                        <a:pt x="0" y="0"/>
                      </a:lnTo>
                      <a:close/>
                    </a:path>
                  </a:pathLst>
                </a:cu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8" name="Oval 200">
                  <a:extLst>
                    <a:ext uri="{FF2B5EF4-FFF2-40B4-BE49-F238E27FC236}">
                      <a16:creationId xmlns:a16="http://schemas.microsoft.com/office/drawing/2014/main" id="{53929263-0FEE-4C63-9EF0-79227C7733D5}"/>
                    </a:ext>
                  </a:extLst>
                </p:cNvPr>
                <p:cNvSpPr/>
                <p:nvPr/>
              </p:nvSpPr>
              <p:spPr>
                <a:xfrm rot="16200000">
                  <a:off x="4859899" y="1302105"/>
                  <a:ext cx="186704" cy="325694"/>
                </a:xfrm>
                <a:custGeom>
                  <a:avLst/>
                  <a:gdLst/>
                  <a:ahLst/>
                  <a:cxnLst/>
                  <a:rect l="l" t="t" r="r" b="b"/>
                  <a:pathLst>
                    <a:path w="186704" h="325694">
                      <a:moveTo>
                        <a:pt x="186704" y="0"/>
                      </a:moveTo>
                      <a:lnTo>
                        <a:pt x="186704" y="311753"/>
                      </a:lnTo>
                      <a:cubicBezTo>
                        <a:pt x="174515" y="320176"/>
                        <a:pt x="138495" y="325694"/>
                        <a:pt x="96035" y="325694"/>
                      </a:cubicBezTo>
                      <a:cubicBezTo>
                        <a:pt x="47179" y="325694"/>
                        <a:pt x="6849" y="318388"/>
                        <a:pt x="2484" y="308895"/>
                      </a:cubicBezTo>
                      <a:lnTo>
                        <a:pt x="0" y="308895"/>
                      </a:lnTo>
                      <a:lnTo>
                        <a:pt x="0" y="0"/>
                      </a:lnTo>
                      <a:close/>
                    </a:path>
                  </a:pathLst>
                </a:custGeom>
                <a:gradFill flip="none" rotWithShape="1">
                  <a:gsLst>
                    <a:gs pos="3000">
                      <a:schemeClr val="tx1">
                        <a:lumMod val="95000"/>
                        <a:lumOff val="5000"/>
                      </a:schemeClr>
                    </a:gs>
                    <a:gs pos="16000">
                      <a:schemeClr val="bg1">
                        <a:lumMod val="85000"/>
                      </a:schemeClr>
                    </a:gs>
                    <a:gs pos="31000">
                      <a:schemeClr val="tx1">
                        <a:lumMod val="85000"/>
                        <a:lumOff val="15000"/>
                      </a:schemeClr>
                    </a:gs>
                    <a:gs pos="59000">
                      <a:schemeClr val="tx1">
                        <a:lumMod val="50000"/>
                        <a:lumOff val="50000"/>
                      </a:schemeClr>
                    </a:gs>
                    <a:gs pos="100000">
                      <a:schemeClr val="tx1">
                        <a:lumMod val="95000"/>
                        <a:lumOff val="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19" name="Oval 200">
                  <a:extLst>
                    <a:ext uri="{FF2B5EF4-FFF2-40B4-BE49-F238E27FC236}">
                      <a16:creationId xmlns:a16="http://schemas.microsoft.com/office/drawing/2014/main" id="{DD8DE6D8-2E37-4699-8DB0-8E1E0E69B8D7}"/>
                    </a:ext>
                  </a:extLst>
                </p:cNvPr>
                <p:cNvSpPr/>
                <p:nvPr/>
              </p:nvSpPr>
              <p:spPr>
                <a:xfrm rot="16200000">
                  <a:off x="4830182" y="1328423"/>
                  <a:ext cx="186704" cy="273059"/>
                </a:xfrm>
                <a:custGeom>
                  <a:avLst/>
                  <a:gdLst/>
                  <a:ahLst/>
                  <a:cxnLst/>
                  <a:rect l="l" t="t" r="r" b="b"/>
                  <a:pathLst>
                    <a:path w="186704" h="273059">
                      <a:moveTo>
                        <a:pt x="186704" y="0"/>
                      </a:moveTo>
                      <a:lnTo>
                        <a:pt x="186704" y="259118"/>
                      </a:lnTo>
                      <a:cubicBezTo>
                        <a:pt x="174515" y="267541"/>
                        <a:pt x="138495" y="273059"/>
                        <a:pt x="96035" y="273059"/>
                      </a:cubicBezTo>
                      <a:cubicBezTo>
                        <a:pt x="47179" y="273059"/>
                        <a:pt x="6849" y="265753"/>
                        <a:pt x="2484" y="256260"/>
                      </a:cubicBezTo>
                      <a:lnTo>
                        <a:pt x="0" y="256260"/>
                      </a:lnTo>
                      <a:lnTo>
                        <a:pt x="0" y="0"/>
                      </a:lnTo>
                      <a:close/>
                    </a:path>
                  </a:pathLst>
                </a:cu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0" name="Oval 719">
                  <a:extLst>
                    <a:ext uri="{FF2B5EF4-FFF2-40B4-BE49-F238E27FC236}">
                      <a16:creationId xmlns:a16="http://schemas.microsoft.com/office/drawing/2014/main" id="{AA412325-0FBC-4A42-A47A-2A95FB44484A}"/>
                    </a:ext>
                  </a:extLst>
                </p:cNvPr>
                <p:cNvSpPr/>
                <p:nvPr/>
              </p:nvSpPr>
              <p:spPr>
                <a:xfrm rot="16143413">
                  <a:off x="4693800" y="1424723"/>
                  <a:ext cx="182880" cy="77892"/>
                </a:xfrm>
                <a:prstGeom prst="ellipse">
                  <a:avLst/>
                </a:prstGeom>
                <a:gradFill flip="none" rotWithShape="1">
                  <a:gsLst>
                    <a:gs pos="26000">
                      <a:schemeClr val="bg1">
                        <a:lumMod val="85000"/>
                      </a:schemeClr>
                    </a:gs>
                    <a:gs pos="100000">
                      <a:schemeClr val="tx1">
                        <a:lumMod val="85000"/>
                        <a:lumOff val="15000"/>
                      </a:schemeClr>
                    </a:gs>
                    <a:gs pos="82000">
                      <a:schemeClr val="tx1">
                        <a:lumMod val="75000"/>
                        <a:lumOff val="25000"/>
                      </a:schemeClr>
                    </a:gs>
                    <a:gs pos="8000">
                      <a:schemeClr val="bg1">
                        <a:lumMod val="95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1" name="Oval 720">
                  <a:extLst>
                    <a:ext uri="{FF2B5EF4-FFF2-40B4-BE49-F238E27FC236}">
                      <a16:creationId xmlns:a16="http://schemas.microsoft.com/office/drawing/2014/main" id="{54C857D0-17FB-441F-A373-BACA9185E11E}"/>
                    </a:ext>
                  </a:extLst>
                </p:cNvPr>
                <p:cNvSpPr/>
                <p:nvPr/>
              </p:nvSpPr>
              <p:spPr>
                <a:xfrm rot="16143413">
                  <a:off x="4732391" y="1445528"/>
                  <a:ext cx="107342" cy="45719"/>
                </a:xfrm>
                <a:prstGeom prst="ellipse">
                  <a:avLst/>
                </a:prstGeom>
                <a:gradFill flip="none" rotWithShape="1">
                  <a:gsLst>
                    <a:gs pos="26000">
                      <a:schemeClr val="bg1">
                        <a:lumMod val="85000"/>
                      </a:schemeClr>
                    </a:gs>
                    <a:gs pos="100000">
                      <a:schemeClr val="tx1">
                        <a:lumMod val="85000"/>
                        <a:lumOff val="15000"/>
                      </a:schemeClr>
                    </a:gs>
                    <a:gs pos="82000">
                      <a:schemeClr val="tx1">
                        <a:lumMod val="75000"/>
                        <a:lumOff val="25000"/>
                      </a:schemeClr>
                    </a:gs>
                    <a:gs pos="8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2" name="Flowchart: Delay 721">
                  <a:extLst>
                    <a:ext uri="{FF2B5EF4-FFF2-40B4-BE49-F238E27FC236}">
                      <a16:creationId xmlns:a16="http://schemas.microsoft.com/office/drawing/2014/main" id="{62030E9B-BA17-4F24-A242-B55764A302C4}"/>
                    </a:ext>
                  </a:extLst>
                </p:cNvPr>
                <p:cNvSpPr/>
                <p:nvPr/>
              </p:nvSpPr>
              <p:spPr>
                <a:xfrm flipH="1">
                  <a:off x="4165912" y="1441302"/>
                  <a:ext cx="617586" cy="45719"/>
                </a:xfrm>
                <a:prstGeom prst="flowChartDelay">
                  <a:avLst/>
                </a:prstGeom>
                <a:gradFill flip="none" rotWithShape="1">
                  <a:gsLst>
                    <a:gs pos="3000">
                      <a:schemeClr val="tx1">
                        <a:lumMod val="75000"/>
                        <a:lumOff val="25000"/>
                      </a:schemeClr>
                    </a:gs>
                    <a:gs pos="16000">
                      <a:schemeClr val="bg1">
                        <a:lumMod val="95000"/>
                      </a:schemeClr>
                    </a:gs>
                    <a:gs pos="31000">
                      <a:schemeClr val="bg1">
                        <a:lumMod val="50000"/>
                      </a:schemeClr>
                    </a:gs>
                    <a:gs pos="59000">
                      <a:schemeClr val="bg1">
                        <a:lumMod val="85000"/>
                      </a:schemeClr>
                    </a:gs>
                    <a:gs pos="100000">
                      <a:schemeClr val="tx1">
                        <a:lumMod val="75000"/>
                        <a:lumOff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pic>
            <p:nvPicPr>
              <p:cNvPr id="706" name="Picture 705">
                <a:extLst>
                  <a:ext uri="{FF2B5EF4-FFF2-40B4-BE49-F238E27FC236}">
                    <a16:creationId xmlns:a16="http://schemas.microsoft.com/office/drawing/2014/main" id="{6329EA96-4E53-4DA7-92A1-5D56A2B8F33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6000" r="58151" b="31000"/>
              <a:stretch/>
            </p:blipFill>
            <p:spPr>
              <a:xfrm rot="1630541">
                <a:off x="1640786" y="2508734"/>
                <a:ext cx="2183632" cy="305096"/>
              </a:xfrm>
              <a:prstGeom prst="rect">
                <a:avLst/>
              </a:prstGeom>
            </p:spPr>
          </p:pic>
        </p:grpSp>
      </p:grpSp>
    </p:spTree>
    <p:extLst>
      <p:ext uri="{BB962C8B-B14F-4D97-AF65-F5344CB8AC3E}">
        <p14:creationId xmlns:p14="http://schemas.microsoft.com/office/powerpoint/2010/main" val="380990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TextBox 4"/>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A - S</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Ự CẦN THIẾT CỦA ĐỀ TÀI</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214" name="Content Placeholder 5">
            <a:extLst>
              <a:ext uri="{FF2B5EF4-FFF2-40B4-BE49-F238E27FC236}">
                <a16:creationId xmlns:a16="http://schemas.microsoft.com/office/drawing/2014/main" id="{FD3D5A79-7D53-4481-8139-9A3211BB5CF9}"/>
              </a:ext>
            </a:extLst>
          </p:cNvPr>
          <p:cNvSpPr>
            <a:spLocks noGrp="1"/>
          </p:cNvSpPr>
          <p:nvPr>
            <p:ph sz="quarter" idx="1"/>
          </p:nvPr>
        </p:nvSpPr>
        <p:spPr>
          <a:xfrm>
            <a:off x="1237300" y="934160"/>
            <a:ext cx="9957441" cy="2292935"/>
          </a:xfrm>
          <a:noFill/>
        </p:spPr>
        <p:txBody>
          <a:bodyPr wrap="square" rtlCol="0">
            <a:spAutoFit/>
          </a:bodyPr>
          <a:lstStyle/>
          <a:p>
            <a:pPr algn="just">
              <a:lnSpc>
                <a:spcPct val="100000"/>
              </a:lnSpc>
              <a:spcBef>
                <a:spcPts val="0"/>
              </a:spcBef>
            </a:pPr>
            <a:r>
              <a:rPr lang="en-US" sz="1800">
                <a:latin typeface="Calibri" panose="020F0502020204030204"/>
                <a:ea typeface="Adobe Gothic Std B" panose="020B0800000000000000" pitchFamily="34" charset="-128"/>
                <a:cs typeface="Arial" panose="020B0604020202020204" pitchFamily="34" charset="0"/>
              </a:rPr>
              <a:t>Triển </a:t>
            </a:r>
            <a:r>
              <a:rPr lang="en-US" sz="1800" dirty="0" err="1">
                <a:latin typeface="Calibri" panose="020F0502020204030204"/>
                <a:ea typeface="Adobe Gothic Std B" panose="020B0800000000000000" pitchFamily="34" charset="-128"/>
                <a:cs typeface="Arial" panose="020B0604020202020204" pitchFamily="34" charset="0"/>
              </a:rPr>
              <a:t>khai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theo</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nghị</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quyết</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của</a:t>
            </a:r>
            <a:r>
              <a:rPr lang="en-US" sz="1800" dirty="0">
                <a:latin typeface="Calibri" panose="020F0502020204030204"/>
                <a:ea typeface="Adobe Gothic Std B" panose="020B0800000000000000" pitchFamily="34" charset="-128"/>
                <a:cs typeface="Arial" panose="020B0604020202020204" pitchFamily="34" charset="0"/>
              </a:rPr>
              <a:t> ban </a:t>
            </a:r>
            <a:r>
              <a:rPr lang="en-US" sz="1800" dirty="0" err="1">
                <a:latin typeface="Calibri" panose="020F0502020204030204"/>
                <a:ea typeface="Adobe Gothic Std B" panose="020B0800000000000000" pitchFamily="34" charset="-128"/>
                <a:cs typeface="Arial" panose="020B0604020202020204" pitchFamily="34" charset="0"/>
              </a:rPr>
              <a:t>chấp</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hành</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đảng</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bộ</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công</a:t>
            </a:r>
            <a:r>
              <a:rPr lang="en-US" sz="1800" dirty="0">
                <a:latin typeface="Calibri" panose="020F0502020204030204"/>
                <a:ea typeface="Adobe Gothic Std B" panose="020B0800000000000000" pitchFamily="34" charset="-128"/>
                <a:cs typeface="Arial" panose="020B0604020202020204" pitchFamily="34" charset="0"/>
              </a:rPr>
              <a:t> ty </a:t>
            </a:r>
            <a:r>
              <a:rPr lang="en-US" sz="1800" dirty="0" err="1">
                <a:latin typeface="Calibri" panose="020F0502020204030204"/>
                <a:ea typeface="Adobe Gothic Std B" panose="020B0800000000000000" pitchFamily="34" charset="-128"/>
                <a:cs typeface="Arial" panose="020B0604020202020204" pitchFamily="34" charset="0"/>
              </a:rPr>
              <a:t>lần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thứ</a:t>
            </a:r>
            <a:r>
              <a:rPr lang="en-US" sz="1800" dirty="0">
                <a:latin typeface="Calibri" panose="020F0502020204030204"/>
                <a:ea typeface="Adobe Gothic Std B" panose="020B0800000000000000" pitchFamily="34" charset="-128"/>
                <a:cs typeface="Arial" panose="020B0604020202020204" pitchFamily="34" charset="0"/>
              </a:rPr>
              <a:t> 25 - </a:t>
            </a:r>
            <a:r>
              <a:rPr lang="en-US" sz="1800" dirty="0" err="1">
                <a:latin typeface="Calibri" panose="020F0502020204030204"/>
                <a:ea typeface="Adobe Gothic Std B" panose="020B0800000000000000" pitchFamily="34" charset="-128"/>
                <a:cs typeface="Arial" panose="020B0604020202020204" pitchFamily="34" charset="0"/>
              </a:rPr>
              <a:t>nhiệm</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kỳ</a:t>
            </a:r>
            <a:r>
              <a:rPr lang="en-US" sz="1800">
                <a:latin typeface="Calibri" panose="020F0502020204030204"/>
                <a:ea typeface="Adobe Gothic Std B" panose="020B0800000000000000" pitchFamily="34" charset="-128"/>
                <a:cs typeface="Arial" panose="020B0604020202020204" pitchFamily="34" charset="0"/>
              </a:rPr>
              <a:t> 2020 - 2025 (ngày 8/5/2020)</a:t>
            </a:r>
          </a:p>
          <a:p>
            <a:pPr marL="0" indent="0" algn="just">
              <a:lnSpc>
                <a:spcPts val="2100"/>
              </a:lnSpc>
              <a:spcBef>
                <a:spcPts val="0"/>
              </a:spcBef>
              <a:buNone/>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pPr>
            <a:r>
              <a:rPr lang="en-US" sz="1800">
                <a:latin typeface="Calibri" panose="020F0502020204030204"/>
                <a:ea typeface="Adobe Gothic Std B" panose="020B0800000000000000" pitchFamily="34" charset="-128"/>
                <a:cs typeface="Arial" panose="020B0604020202020204" pitchFamily="34" charset="0"/>
              </a:rPr>
              <a:t>Năm 2025 doanh </a:t>
            </a:r>
            <a:r>
              <a:rPr lang="en-US" sz="1800" dirty="0" err="1">
                <a:latin typeface="Calibri" panose="020F0502020204030204"/>
                <a:ea typeface="Adobe Gothic Std B" panose="020B0800000000000000" pitchFamily="34" charset="-128"/>
                <a:cs typeface="Arial" panose="020B0604020202020204" pitchFamily="34" charset="0"/>
              </a:rPr>
              <a:t>thu</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đạt</a:t>
            </a:r>
            <a:r>
              <a:rPr lang="en-US" sz="1800">
                <a:latin typeface="Calibri" panose="020F0502020204030204"/>
                <a:ea typeface="Adobe Gothic Std B" panose="020B0800000000000000" pitchFamily="34" charset="-128"/>
                <a:cs typeface="Arial" panose="020B0604020202020204" pitchFamily="34" charset="0"/>
              </a:rPr>
              <a:t> 17 000 tỷ, </a:t>
            </a:r>
            <a:r>
              <a:rPr lang="en-US" sz="1800" dirty="0" err="1">
                <a:latin typeface="Calibri" panose="020F0502020204030204"/>
                <a:ea typeface="Adobe Gothic Std B" panose="020B0800000000000000" pitchFamily="34" charset="-128"/>
                <a:cs typeface="Arial" panose="020B0604020202020204" pitchFamily="34" charset="0"/>
              </a:rPr>
              <a:t>tăng</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gấp</a:t>
            </a:r>
            <a:r>
              <a:rPr lang="en-US" sz="1800" dirty="0">
                <a:latin typeface="Calibri" panose="020F0502020204030204"/>
                <a:ea typeface="Adobe Gothic Std B" panose="020B0800000000000000" pitchFamily="34" charset="-128"/>
                <a:cs typeface="Arial" panose="020B0604020202020204" pitchFamily="34" charset="0"/>
              </a:rPr>
              <a:t> </a:t>
            </a:r>
            <a:r>
              <a:rPr lang="en-US" sz="1800">
                <a:latin typeface="Calibri" panose="020F0502020204030204"/>
                <a:ea typeface="Adobe Gothic Std B" panose="020B0800000000000000" pitchFamily="34" charset="-128"/>
                <a:cs typeface="Arial" panose="020B0604020202020204" pitchFamily="34" charset="0"/>
              </a:rPr>
              <a:t>4 lần/năm </a:t>
            </a:r>
            <a:r>
              <a:rPr lang="en-US" sz="1800" dirty="0">
                <a:latin typeface="Calibri" panose="020F0502020204030204"/>
                <a:ea typeface="Adobe Gothic Std B" panose="020B0800000000000000" pitchFamily="34" charset="-128"/>
                <a:cs typeface="Arial" panose="020B0604020202020204" pitchFamily="34" charset="0"/>
              </a:rPr>
              <a:t>2019: </a:t>
            </a:r>
            <a:r>
              <a:rPr lang="en-US" sz="1800" dirty="0" err="1">
                <a:latin typeface="Calibri" panose="020F0502020204030204"/>
                <a:ea typeface="Adobe Gothic Std B" panose="020B0800000000000000" pitchFamily="34" charset="-128"/>
                <a:cs typeface="Arial" panose="020B0604020202020204" pitchFamily="34" charset="0"/>
              </a:rPr>
              <a:t>Tầm</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nhìn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đến</a:t>
            </a:r>
            <a:r>
              <a:rPr lang="en-US" sz="1800" dirty="0">
                <a:latin typeface="Calibri" panose="020F0502020204030204"/>
                <a:ea typeface="Adobe Gothic Std B" panose="020B0800000000000000" pitchFamily="34" charset="-128"/>
                <a:cs typeface="Arial" panose="020B0604020202020204" pitchFamily="34" charset="0"/>
              </a:rPr>
              <a:t> 2030 </a:t>
            </a:r>
            <a:r>
              <a:rPr lang="en-US" sz="1800" dirty="0" err="1">
                <a:latin typeface="Calibri" panose="020F0502020204030204"/>
                <a:ea typeface="Adobe Gothic Std B" panose="020B0800000000000000" pitchFamily="34" charset="-128"/>
                <a:cs typeface="Arial" panose="020B0604020202020204" pitchFamily="34" charset="0"/>
              </a:rPr>
              <a:t>nâng</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lên</a:t>
            </a:r>
            <a:r>
              <a:rPr lang="en-US" sz="1800">
                <a:latin typeface="Calibri" panose="020F0502020204030204"/>
                <a:ea typeface="Adobe Gothic Std B" panose="020B0800000000000000" pitchFamily="34" charset="-128"/>
                <a:cs typeface="Arial" panose="020B0604020202020204" pitchFamily="34" charset="0"/>
              </a:rPr>
              <a:t> tầm </a:t>
            </a:r>
            <a:r>
              <a:rPr lang="en-US" sz="1800" dirty="0" err="1">
                <a:latin typeface="Calibri" panose="020F0502020204030204"/>
                <a:ea typeface="Adobe Gothic Std B" panose="020B0800000000000000" pitchFamily="34" charset="-128"/>
                <a:cs typeface="Arial" panose="020B0604020202020204" pitchFamily="34" charset="0"/>
              </a:rPr>
              <a:t>công</a:t>
            </a:r>
            <a:r>
              <a:rPr lang="en-US" sz="1800" dirty="0">
                <a:latin typeface="Calibri" panose="020F0502020204030204"/>
                <a:ea typeface="Adobe Gothic Std B" panose="020B0800000000000000" pitchFamily="34" charset="-128"/>
                <a:cs typeface="Arial" panose="020B0604020202020204" pitchFamily="34" charset="0"/>
              </a:rPr>
              <a:t> ty </a:t>
            </a:r>
            <a:r>
              <a:rPr lang="en-US" sz="1800" err="1">
                <a:latin typeface="Calibri" panose="020F0502020204030204"/>
                <a:ea typeface="Adobe Gothic Std B" panose="020B0800000000000000" pitchFamily="34" charset="-128"/>
                <a:cs typeface="Arial" panose="020B0604020202020204" pitchFamily="34" charset="0"/>
              </a:rPr>
              <a:t>tỷ</a:t>
            </a:r>
            <a:r>
              <a:rPr lang="en-US" sz="1800">
                <a:latin typeface="Calibri" panose="020F0502020204030204"/>
                <a:ea typeface="Adobe Gothic Std B" panose="020B0800000000000000" pitchFamily="34" charset="-128"/>
                <a:cs typeface="Arial" panose="020B0604020202020204" pitchFamily="34" charset="0"/>
              </a:rPr>
              <a:t> đô (mục </a:t>
            </a:r>
            <a:r>
              <a:rPr lang="en-US" sz="1800" dirty="0">
                <a:latin typeface="Calibri" panose="020F0502020204030204"/>
                <a:ea typeface="Adobe Gothic Std B" panose="020B0800000000000000" pitchFamily="34" charset="-128"/>
                <a:cs typeface="Arial" panose="020B0604020202020204" pitchFamily="34" charset="0"/>
              </a:rPr>
              <a:t>1 -  3.3 </a:t>
            </a:r>
            <a:r>
              <a:rPr lang="en-US" sz="1800" dirty="0" err="1">
                <a:latin typeface="Calibri" panose="020F0502020204030204"/>
                <a:ea typeface="Adobe Gothic Std B" panose="020B0800000000000000" pitchFamily="34" charset="-128"/>
                <a:cs typeface="Arial" panose="020B0604020202020204" pitchFamily="34" charset="0"/>
              </a:rPr>
              <a:t>các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chỉ</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tiêu</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chủ</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yếu</a:t>
            </a:r>
            <a:r>
              <a:rPr lang="en-US" sz="1800">
                <a:latin typeface="Calibri" panose="020F0502020204030204"/>
                <a:ea typeface="Adobe Gothic Std B" panose="020B0800000000000000" pitchFamily="34" charset="-128"/>
                <a:cs typeface="Arial" panose="020B0604020202020204" pitchFamily="34" charset="0"/>
              </a:rPr>
              <a:t>) </a:t>
            </a:r>
          </a:p>
          <a:p>
            <a:pPr marL="0" indent="0" algn="just">
              <a:lnSpc>
                <a:spcPts val="2100"/>
              </a:lnSpc>
              <a:spcBef>
                <a:spcPts val="0"/>
              </a:spcBef>
              <a:buNone/>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pPr>
            <a:r>
              <a:rPr lang="vi-VN" sz="1800">
                <a:latin typeface="Calibri" panose="020F0502020204030204"/>
                <a:ea typeface="Adobe Gothic Std B" panose="020B0800000000000000" pitchFamily="34" charset="-128"/>
                <a:cs typeface="Arial" panose="020B0604020202020204" pitchFamily="34" charset="0"/>
              </a:rPr>
              <a:t>Thực hiện Phương hướng mục tiêu nhiệm vụ và giải pháp nhiệm kỳ 2020-2025 ( Mục II - nghị quyết) đề cập đến 6 áp lực lớn cần giải quyết:</a:t>
            </a:r>
            <a:endParaRPr lang="en-US" sz="1800">
              <a:latin typeface="Calibri" panose="020F0502020204030204"/>
              <a:ea typeface="Adobe Gothic Std B" panose="020B0800000000000000" pitchFamily="34" charset="-128"/>
              <a:cs typeface="Arial" panose="020B0604020202020204" pitchFamily="34" charset="0"/>
            </a:endParaRPr>
          </a:p>
        </p:txBody>
      </p:sp>
      <p:sp>
        <p:nvSpPr>
          <p:cNvPr id="291" name="Content Placeholder 5">
            <a:extLst>
              <a:ext uri="{FF2B5EF4-FFF2-40B4-BE49-F238E27FC236}">
                <a16:creationId xmlns:a16="http://schemas.microsoft.com/office/drawing/2014/main" id="{B3757364-8397-4B00-B96F-D1CBA2ABAC80}"/>
              </a:ext>
            </a:extLst>
          </p:cNvPr>
          <p:cNvSpPr txBox="1">
            <a:spLocks/>
          </p:cNvSpPr>
          <p:nvPr/>
        </p:nvSpPr>
        <p:spPr>
          <a:xfrm>
            <a:off x="1494753" y="3360852"/>
            <a:ext cx="9699987" cy="2862322"/>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Font typeface="Arial" panose="020B0604020202020204" pitchFamily="34" charset="0"/>
              <a:buNone/>
            </a:pPr>
            <a:r>
              <a:rPr lang="en-US" sz="1800" b="1" i="1" u="sng">
                <a:latin typeface="Calibri" panose="020F0502020204030204"/>
                <a:ea typeface="Adobe Gothic Std B" panose="020B0800000000000000" pitchFamily="34" charset="-128"/>
                <a:cs typeface="Arial" panose="020B0604020202020204" pitchFamily="34" charset="0"/>
              </a:rPr>
              <a:t>Thứ nhất:</a:t>
            </a:r>
            <a:r>
              <a:rPr lang="en-US" sz="1800" b="1" i="1">
                <a:latin typeface="Calibri" panose="020F0502020204030204"/>
                <a:ea typeface="Adobe Gothic Std B" panose="020B0800000000000000" pitchFamily="34" charset="-128"/>
                <a:cs typeface="Arial" panose="020B0604020202020204" pitchFamily="34" charset="0"/>
              </a:rPr>
              <a:t> </a:t>
            </a:r>
            <a:r>
              <a:rPr lang="vi-VN" sz="1800">
                <a:latin typeface="Calibri" panose="020F0502020204030204"/>
                <a:ea typeface="Adobe Gothic Std B" panose="020B0800000000000000" pitchFamily="34" charset="-128"/>
                <a:cs typeface="Arial" panose="020B0604020202020204" pitchFamily="34" charset="0"/>
              </a:rPr>
              <a:t>Nếu không đẩy nhanh tốc độ làm chủ các công nghệ mới - nhất là làm chủ công nghệ số trong các năm 2020- 2021 thì sẽ mất cơ hội.</a:t>
            </a:r>
            <a:endParaRPr lang="en-US" sz="1800">
              <a:latin typeface="Calibri" panose="020F0502020204030204"/>
              <a:ea typeface="Adobe Gothic Std B" panose="020B0800000000000000" pitchFamily="34" charset="-128"/>
              <a:cs typeface="Arial" panose="020B0604020202020204" pitchFamily="34" charset="0"/>
            </a:endParaRPr>
          </a:p>
          <a:p>
            <a:pPr marL="0" indent="0" algn="just">
              <a:lnSpc>
                <a:spcPct val="100000"/>
              </a:lnSpc>
              <a:spcBef>
                <a:spcPts val="0"/>
              </a:spcBef>
              <a:buFont typeface="Arial" panose="020B0604020202020204" pitchFamily="34" charset="0"/>
              <a:buNone/>
            </a:pPr>
            <a:endParaRPr lang="en-US" sz="1800">
              <a:latin typeface="Calibri" panose="020F0502020204030204"/>
              <a:ea typeface="Adobe Gothic Std B" panose="020B0800000000000000" pitchFamily="34" charset="-128"/>
              <a:cs typeface="Arial" panose="020B0604020202020204" pitchFamily="34" charset="0"/>
            </a:endParaRPr>
          </a:p>
          <a:p>
            <a:pPr marL="0" indent="0" algn="just">
              <a:lnSpc>
                <a:spcPct val="100000"/>
              </a:lnSpc>
              <a:spcBef>
                <a:spcPts val="0"/>
              </a:spcBef>
              <a:buFont typeface="Arial" panose="020B0604020202020204" pitchFamily="34" charset="0"/>
              <a:buNone/>
            </a:pPr>
            <a:r>
              <a:rPr lang="en-US" sz="1800" b="1" i="1" u="sng">
                <a:latin typeface="Calibri" panose="020F0502020204030204"/>
                <a:ea typeface="Adobe Gothic Std B" panose="020B0800000000000000" pitchFamily="34" charset="-128"/>
                <a:cs typeface="Arial" panose="020B0604020202020204" pitchFamily="34" charset="0"/>
              </a:rPr>
              <a:t>Thứ hai:</a:t>
            </a:r>
            <a:r>
              <a:rPr lang="en-US" sz="1800" b="1" i="1">
                <a:latin typeface="Calibri" panose="020F0502020204030204"/>
                <a:ea typeface="Adobe Gothic Std B" panose="020B0800000000000000" pitchFamily="34" charset="-128"/>
                <a:cs typeface="Arial" panose="020B0604020202020204" pitchFamily="34" charset="0"/>
              </a:rPr>
              <a:t> </a:t>
            </a:r>
            <a:r>
              <a:rPr lang="vi-VN" sz="1800">
                <a:latin typeface="Calibri" panose="020F0502020204030204"/>
                <a:ea typeface="Adobe Gothic Std B" panose="020B0800000000000000" pitchFamily="34" charset="-128"/>
                <a:cs typeface="Arial" panose="020B0604020202020204" pitchFamily="34" charset="0"/>
              </a:rPr>
              <a:t>Đòi hỏi phải nhanh chóng chuyển đổi mô hình tăng trưởng</a:t>
            </a:r>
            <a:r>
              <a:rPr lang="en-US" sz="1800">
                <a:latin typeface="Calibri" panose="020F0502020204030204"/>
                <a:ea typeface="Adobe Gothic Std B" panose="020B0800000000000000" pitchFamily="34" charset="-128"/>
                <a:cs typeface="Arial" panose="020B0604020202020204" pitchFamily="34" charset="0"/>
              </a:rPr>
              <a:t> (tăng trưởng bằng giá trị ) - mô hình kinh doanh lai (hybrid) (củng cố và làm mới mô hình truyền thống, phát triển mô hình mới), để tạo ra động lực tăng trưởng trong thời kỳ mới; theo đó nhanh chóng chuyển hóa các tri thức quản trị, tri thức khoa học công nghệ thành giá trị gia tăng cao, phục vụ khách hàng.</a:t>
            </a:r>
          </a:p>
          <a:p>
            <a:pPr marL="0" indent="0" algn="just">
              <a:lnSpc>
                <a:spcPct val="100000"/>
              </a:lnSpc>
              <a:spcBef>
                <a:spcPts val="0"/>
              </a:spcBef>
              <a:buFont typeface="Arial" panose="020B0604020202020204" pitchFamily="34" charset="0"/>
              <a:buNone/>
            </a:pPr>
            <a:endParaRPr lang="en-US" sz="1800">
              <a:latin typeface="Calibri" panose="020F0502020204030204"/>
              <a:ea typeface="Adobe Gothic Std B" panose="020B0800000000000000" pitchFamily="34" charset="-128"/>
              <a:cs typeface="Arial" panose="020B0604020202020204" pitchFamily="34" charset="0"/>
            </a:endParaRPr>
          </a:p>
          <a:p>
            <a:pPr marL="0" indent="0" algn="just">
              <a:lnSpc>
                <a:spcPct val="100000"/>
              </a:lnSpc>
              <a:spcBef>
                <a:spcPts val="0"/>
              </a:spcBef>
              <a:buFont typeface="Arial" panose="020B0604020202020204" pitchFamily="34" charset="0"/>
              <a:buNone/>
            </a:pPr>
            <a:r>
              <a:rPr lang="en-US" sz="1800" b="1" i="1" u="sng">
                <a:latin typeface="Calibri" panose="020F0502020204030204"/>
                <a:ea typeface="Adobe Gothic Std B" panose="020B0800000000000000" pitchFamily="34" charset="-128"/>
                <a:cs typeface="Arial" panose="020B0604020202020204" pitchFamily="34" charset="0"/>
              </a:rPr>
              <a:t>Thứ ba:</a:t>
            </a:r>
            <a:r>
              <a:rPr lang="en-US" sz="1800" b="1" i="1">
                <a:latin typeface="Calibri" panose="020F0502020204030204"/>
                <a:ea typeface="Adobe Gothic Std B" panose="020B0800000000000000" pitchFamily="34" charset="-128"/>
                <a:cs typeface="Arial" panose="020B0604020202020204" pitchFamily="34" charset="0"/>
              </a:rPr>
              <a:t> </a:t>
            </a:r>
            <a:r>
              <a:rPr lang="vi-VN" sz="1800">
                <a:latin typeface="Calibri" panose="020F0502020204030204"/>
                <a:ea typeface="Adobe Gothic Std B" panose="020B0800000000000000" pitchFamily="34" charset="-128"/>
                <a:cs typeface="Arial" panose="020B0604020202020204" pitchFamily="34" charset="0"/>
              </a:rPr>
              <a:t>Việc thay đổi mô hình tăng trưởng đòi hỏi phải tiếp tục tái cấu trúc lại các nguồn lực, tái cấu trúc lại tổ chức để xứng tầm với một công ty công nghệ cao, Công ty tỷ đô.</a:t>
            </a:r>
            <a:endParaRPr lang="en-US" sz="1800">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2257809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97DEE9BE-7E0E-4147-BC20-FE49D8C199FE}"/>
              </a:ext>
            </a:extLst>
          </p:cNvPr>
          <p:cNvSpPr txBox="1"/>
          <p:nvPr/>
        </p:nvSpPr>
        <p:spPr>
          <a:xfrm>
            <a:off x="1494754" y="1091952"/>
            <a:ext cx="9557946" cy="4801314"/>
          </a:xfrm>
          <a:prstGeom prst="rect">
            <a:avLst/>
          </a:prstGeom>
          <a:noFill/>
        </p:spPr>
        <p:txBody>
          <a:bodyPr vert="horz" wrap="square" lIns="91440" tIns="45720" rIns="91440" bIns="45720" rtlCol="0">
            <a:spAutoFit/>
          </a:bodyPr>
          <a:lstStyle>
            <a:defPPr>
              <a:defRPr lang="en-US"/>
            </a:defPPr>
            <a:lvl1pPr marR="0" lvl="0" indent="0" algn="just" fontAlgn="auto">
              <a:lnSpc>
                <a:spcPct val="100000"/>
              </a:lnSpc>
              <a:spcBef>
                <a:spcPts val="0"/>
              </a:spcBef>
              <a:spcAft>
                <a:spcPts val="0"/>
              </a:spcAft>
              <a:buClrTx/>
              <a:buSzTx/>
              <a:buFont typeface="Arial" panose="020B0604020202020204" pitchFamily="34" charset="0"/>
              <a:buNone/>
              <a:tabLst/>
              <a:defRPr kumimoji="0" b="1" i="1" u="sng" strike="noStrike" cap="none" spc="0" normalizeH="0" baseline="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t>Thứ tư:</a:t>
            </a:r>
            <a:r>
              <a:rPr lang="en-US" u="none"/>
              <a:t> </a:t>
            </a:r>
            <a:r>
              <a:rPr lang="vi-VN" b="0" i="0" u="none"/>
              <a:t>Cần nhanh tróng nâng tầm chất lượng đội ngũ , đặc biệt đội ngũ </a:t>
            </a:r>
            <a:r>
              <a:rPr lang="en-US" b="0" i="0" u="none"/>
              <a:t>tr</a:t>
            </a:r>
            <a:r>
              <a:rPr lang="vi-VN" b="0" i="0" u="none"/>
              <a:t>i thức,</a:t>
            </a:r>
            <a:r>
              <a:rPr lang="en-US" b="0" i="0" u="none"/>
              <a:t> </a:t>
            </a:r>
            <a:r>
              <a:rPr lang="vi-VN" b="0" i="0" u="none"/>
              <a:t>(cán bộ quản lý, cán bộ kỹ thuật, cán bộ kinh doanh) đủ năng lực sản xuất và kinh doanh các sản phẩm và dịch vụ có hàm lượng tri thức cao, công nghệ cao trong hệ sinh thái số. Công ty cần có chiến lược chống chảy máu chất xám và thu hút nguồn lực chất lượng cao.</a:t>
            </a:r>
            <a:endParaRPr lang="en-US" b="0" i="0" u="none"/>
          </a:p>
          <a:p>
            <a:endParaRPr lang="en-US" b="0" i="0" u="none"/>
          </a:p>
          <a:p>
            <a:r>
              <a:rPr lang="en-US"/>
              <a:t>Thứ năm:</a:t>
            </a:r>
            <a:r>
              <a:rPr lang="en-US" u="none"/>
              <a:t> </a:t>
            </a:r>
            <a:r>
              <a:rPr lang="vi-VN" b="0" i="0" u="none"/>
              <a:t>Đòi hỏi Rạng Đông không chỉ phấn đấu là doanh nghiệp số 1 trong nước, mà phải nâng năng lực lên tầm khu vực và quốc tế trong một tương lai gần, thúc đẩy liên minh liên kết với nhiều đối tác cả công nghệ, cả kinh doanh nhưng vẫn giữ được vai trò chủ động dẫn dắt trong lĩnh vực chiếu sáng.</a:t>
            </a:r>
            <a:endParaRPr lang="en-US" b="0" i="0" u="none"/>
          </a:p>
          <a:p>
            <a:endParaRPr lang="en-US" b="0" i="0" u="none"/>
          </a:p>
          <a:p>
            <a:r>
              <a:rPr lang="en-US"/>
              <a:t>Thứ sáu:</a:t>
            </a:r>
            <a:r>
              <a:rPr lang="en-US" u="none"/>
              <a:t> </a:t>
            </a:r>
            <a:r>
              <a:rPr lang="vi-VN" b="0" i="0" u="none"/>
              <a:t>Rạng Đông bước vào pha 2 Đổi mới II trong điều kiện đang phải thực hiện cùng lúc với hai nhiệm vụ trọng tâm đột xuất đó là: 1</a:t>
            </a:r>
            <a:r>
              <a:rPr lang="en-US" b="0" i="0" u="none"/>
              <a:t>) </a:t>
            </a:r>
            <a:r>
              <a:rPr lang="vi-VN" b="0" i="0" u="none"/>
              <a:t>Khắc phục sự cố hỏa hoạn ngày 28/8/2019</a:t>
            </a:r>
            <a:r>
              <a:rPr lang="en-US" b="0" i="0" u="none"/>
              <a:t>;</a:t>
            </a:r>
            <a:r>
              <a:rPr lang="vi-VN" b="0" i="0" u="none"/>
              <a:t> 2)</a:t>
            </a:r>
            <a:r>
              <a:rPr lang="en-US" b="0" i="0" u="none"/>
              <a:t> </a:t>
            </a:r>
            <a:r>
              <a:rPr lang="vi-VN" b="0" i="0" u="none"/>
              <a:t>Dịch bệnh COVIC-19. Những điều này làm cho khó khăn càng tăng gấp đôi, buộc chúng ta phải nỗ lực làm việc gấp ba để khắc phục.</a:t>
            </a:r>
            <a:endParaRPr lang="en-US" b="0" i="0" u="none"/>
          </a:p>
          <a:p>
            <a:endParaRPr lang="en-US" b="0" i="0" u="none"/>
          </a:p>
          <a:p>
            <a:r>
              <a:rPr lang="en-US" u="none">
                <a:solidFill>
                  <a:srgbClr val="FF0000"/>
                </a:solidFill>
              </a:rPr>
              <a:t>Muốn giải được 6 áp lực lớn trên, trong nghị quyết 25 BCH Đảng Bộ Công ty =&gt; Phải tìm kiếm mô hình quản trị mới có tính đột phá </a:t>
            </a:r>
            <a:endParaRPr lang="en-US" u="none" dirty="0">
              <a:solidFill>
                <a:srgbClr val="FF0000"/>
              </a:solidFill>
            </a:endParaRPr>
          </a:p>
        </p:txBody>
      </p:sp>
      <p:sp>
        <p:nvSpPr>
          <p:cNvPr id="7" name="Arrow: Right 6">
            <a:extLst>
              <a:ext uri="{FF2B5EF4-FFF2-40B4-BE49-F238E27FC236}">
                <a16:creationId xmlns:a16="http://schemas.microsoft.com/office/drawing/2014/main" id="{02F026E9-C39D-4C50-AEA0-8145639F6C06}"/>
              </a:ext>
            </a:extLst>
          </p:cNvPr>
          <p:cNvSpPr/>
          <p:nvPr/>
        </p:nvSpPr>
        <p:spPr>
          <a:xfrm>
            <a:off x="609600" y="5208543"/>
            <a:ext cx="651029" cy="674703"/>
          </a:xfrm>
          <a:prstGeom prst="rightArrow">
            <a:avLst/>
          </a:prstGeom>
          <a:solidFill>
            <a:srgbClr val="5FB9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E903DA06-5C5B-498C-AE55-9CE51F1FF0FF}"/>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A - S</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Ự CẦN THIẾT CỦA ĐỀ TÀI</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97346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grpSp>
        <p:nvGrpSpPr>
          <p:cNvPr id="18" name="Group 17">
            <a:extLst>
              <a:ext uri="{FF2B5EF4-FFF2-40B4-BE49-F238E27FC236}">
                <a16:creationId xmlns:a16="http://schemas.microsoft.com/office/drawing/2014/main" id="{0FFB1D24-95D8-411B-AAEA-3465E2688D46}"/>
              </a:ext>
            </a:extLst>
          </p:cNvPr>
          <p:cNvGrpSpPr/>
          <p:nvPr/>
        </p:nvGrpSpPr>
        <p:grpSpPr>
          <a:xfrm>
            <a:off x="159638" y="1324367"/>
            <a:ext cx="4218133" cy="3981824"/>
            <a:chOff x="399337" y="1324367"/>
            <a:chExt cx="4218133" cy="3981824"/>
          </a:xfrm>
        </p:grpSpPr>
        <p:grpSp>
          <p:nvGrpSpPr>
            <p:cNvPr id="230" name="Group 229">
              <a:extLst>
                <a:ext uri="{FF2B5EF4-FFF2-40B4-BE49-F238E27FC236}">
                  <a16:creationId xmlns:a16="http://schemas.microsoft.com/office/drawing/2014/main" id="{86D46565-9676-47F7-822A-210F96080D21}"/>
                </a:ext>
              </a:extLst>
            </p:cNvPr>
            <p:cNvGrpSpPr/>
            <p:nvPr/>
          </p:nvGrpSpPr>
          <p:grpSpPr>
            <a:xfrm>
              <a:off x="410526" y="1324367"/>
              <a:ext cx="4206944" cy="3981824"/>
              <a:chOff x="322043" y="1787049"/>
              <a:chExt cx="4335046" cy="3731948"/>
            </a:xfrm>
          </p:grpSpPr>
          <p:sp>
            <p:nvSpPr>
              <p:cNvPr id="231" name="Freeform 230">
                <a:extLst>
                  <a:ext uri="{FF2B5EF4-FFF2-40B4-BE49-F238E27FC236}">
                    <a16:creationId xmlns:a16="http://schemas.microsoft.com/office/drawing/2014/main" id="{71DB3A00-3EC7-4F3E-A34F-CC2A380C2880}"/>
                  </a:ext>
                </a:extLst>
              </p:cNvPr>
              <p:cNvSpPr/>
              <p:nvPr/>
            </p:nvSpPr>
            <p:spPr>
              <a:xfrm>
                <a:off x="322043" y="4578657"/>
                <a:ext cx="4335046" cy="940340"/>
              </a:xfrm>
              <a:custGeom>
                <a:avLst/>
                <a:gdLst>
                  <a:gd name="connsiteX0" fmla="*/ 403262 w 3205284"/>
                  <a:gd name="connsiteY0" fmla="*/ 0 h 695278"/>
                  <a:gd name="connsiteX1" fmla="*/ 2802023 w 3205284"/>
                  <a:gd name="connsiteY1" fmla="*/ 0 h 695278"/>
                  <a:gd name="connsiteX2" fmla="*/ 3205284 w 3205284"/>
                  <a:gd name="connsiteY2" fmla="*/ 695278 h 695278"/>
                  <a:gd name="connsiteX3" fmla="*/ 0 w 3205284"/>
                  <a:gd name="connsiteY3" fmla="*/ 695278 h 695278"/>
                  <a:gd name="connsiteX4" fmla="*/ 403262 w 3205284"/>
                  <a:gd name="connsiteY4" fmla="*/ 0 h 695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5284" h="695278">
                    <a:moveTo>
                      <a:pt x="403262" y="0"/>
                    </a:moveTo>
                    <a:lnTo>
                      <a:pt x="2802023" y="0"/>
                    </a:lnTo>
                    <a:lnTo>
                      <a:pt x="3205284" y="695278"/>
                    </a:lnTo>
                    <a:lnTo>
                      <a:pt x="0" y="695278"/>
                    </a:lnTo>
                    <a:lnTo>
                      <a:pt x="403262" y="0"/>
                    </a:lnTo>
                    <a:close/>
                  </a:path>
                </a:pathLst>
              </a:custGeom>
              <a:solidFill>
                <a:srgbClr val="5090B4"/>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2" name="Freeform 231">
                <a:extLst>
                  <a:ext uri="{FF2B5EF4-FFF2-40B4-BE49-F238E27FC236}">
                    <a16:creationId xmlns:a16="http://schemas.microsoft.com/office/drawing/2014/main" id="{18EC6352-F791-473A-9E7D-48DCEB2C69CC}"/>
                  </a:ext>
                </a:extLst>
              </p:cNvPr>
              <p:cNvSpPr/>
              <p:nvPr/>
            </p:nvSpPr>
            <p:spPr>
              <a:xfrm>
                <a:off x="1958756" y="1787049"/>
                <a:ext cx="1061620" cy="915189"/>
              </a:xfrm>
              <a:custGeom>
                <a:avLst/>
                <a:gdLst>
                  <a:gd name="connsiteX0" fmla="*/ 392475 w 784950"/>
                  <a:gd name="connsiteY0" fmla="*/ 0 h 676681"/>
                  <a:gd name="connsiteX1" fmla="*/ 784950 w 784950"/>
                  <a:gd name="connsiteY1" fmla="*/ 676681 h 676681"/>
                  <a:gd name="connsiteX2" fmla="*/ 0 w 784950"/>
                  <a:gd name="connsiteY2" fmla="*/ 676681 h 676681"/>
                  <a:gd name="connsiteX3" fmla="*/ 392475 w 784950"/>
                  <a:gd name="connsiteY3" fmla="*/ 0 h 676681"/>
                </a:gdLst>
                <a:ahLst/>
                <a:cxnLst>
                  <a:cxn ang="0">
                    <a:pos x="connsiteX0" y="connsiteY0"/>
                  </a:cxn>
                  <a:cxn ang="0">
                    <a:pos x="connsiteX1" y="connsiteY1"/>
                  </a:cxn>
                  <a:cxn ang="0">
                    <a:pos x="connsiteX2" y="connsiteY2"/>
                  </a:cxn>
                  <a:cxn ang="0">
                    <a:pos x="connsiteX3" y="connsiteY3"/>
                  </a:cxn>
                </a:cxnLst>
                <a:rect l="l" t="t" r="r" b="b"/>
                <a:pathLst>
                  <a:path w="784950" h="676681">
                    <a:moveTo>
                      <a:pt x="392475" y="0"/>
                    </a:moveTo>
                    <a:lnTo>
                      <a:pt x="784950" y="676681"/>
                    </a:lnTo>
                    <a:lnTo>
                      <a:pt x="0" y="676681"/>
                    </a:lnTo>
                    <a:lnTo>
                      <a:pt x="392475" y="0"/>
                    </a:lnTo>
                    <a:close/>
                  </a:path>
                </a:pathLst>
              </a:custGeom>
              <a:solidFill>
                <a:srgbClr val="AF988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3" name="Freeform 232">
                <a:extLst>
                  <a:ext uri="{FF2B5EF4-FFF2-40B4-BE49-F238E27FC236}">
                    <a16:creationId xmlns:a16="http://schemas.microsoft.com/office/drawing/2014/main" id="{0FBD7887-F96A-4982-B961-559DA5D6EBF0}"/>
                  </a:ext>
                </a:extLst>
              </p:cNvPr>
              <p:cNvSpPr/>
              <p:nvPr/>
            </p:nvSpPr>
            <p:spPr>
              <a:xfrm>
                <a:off x="1413184" y="2702533"/>
                <a:ext cx="2152761" cy="940340"/>
              </a:xfrm>
              <a:custGeom>
                <a:avLst/>
                <a:gdLst>
                  <a:gd name="connsiteX0" fmla="*/ 403261 w 1591728"/>
                  <a:gd name="connsiteY0" fmla="*/ 0 h 695278"/>
                  <a:gd name="connsiteX1" fmla="*/ 1188467 w 1591728"/>
                  <a:gd name="connsiteY1" fmla="*/ 0 h 695278"/>
                  <a:gd name="connsiteX2" fmla="*/ 1591728 w 1591728"/>
                  <a:gd name="connsiteY2" fmla="*/ 695278 h 695278"/>
                  <a:gd name="connsiteX3" fmla="*/ 0 w 1591728"/>
                  <a:gd name="connsiteY3" fmla="*/ 695278 h 695278"/>
                  <a:gd name="connsiteX4" fmla="*/ 403261 w 1591728"/>
                  <a:gd name="connsiteY4" fmla="*/ 0 h 695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1728" h="695278">
                    <a:moveTo>
                      <a:pt x="403261" y="0"/>
                    </a:moveTo>
                    <a:lnTo>
                      <a:pt x="1188467" y="0"/>
                    </a:lnTo>
                    <a:lnTo>
                      <a:pt x="1591728" y="695278"/>
                    </a:lnTo>
                    <a:lnTo>
                      <a:pt x="0" y="695278"/>
                    </a:lnTo>
                    <a:lnTo>
                      <a:pt x="403261" y="0"/>
                    </a:lnTo>
                    <a:close/>
                  </a:path>
                </a:pathLst>
              </a:custGeom>
              <a:solidFill>
                <a:srgbClr val="2D656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4" name="Freeform 233">
                <a:extLst>
                  <a:ext uri="{FF2B5EF4-FFF2-40B4-BE49-F238E27FC236}">
                    <a16:creationId xmlns:a16="http://schemas.microsoft.com/office/drawing/2014/main" id="{0AE520EB-FD1C-496F-8EE8-D74C1BE50516}"/>
                  </a:ext>
                </a:extLst>
              </p:cNvPr>
              <p:cNvSpPr/>
              <p:nvPr/>
            </p:nvSpPr>
            <p:spPr>
              <a:xfrm>
                <a:off x="867614" y="3640596"/>
                <a:ext cx="3243905" cy="940340"/>
              </a:xfrm>
              <a:custGeom>
                <a:avLst/>
                <a:gdLst>
                  <a:gd name="connsiteX0" fmla="*/ 403262 w 2398506"/>
                  <a:gd name="connsiteY0" fmla="*/ 0 h 695278"/>
                  <a:gd name="connsiteX1" fmla="*/ 1995245 w 2398506"/>
                  <a:gd name="connsiteY1" fmla="*/ 0 h 695278"/>
                  <a:gd name="connsiteX2" fmla="*/ 2398506 w 2398506"/>
                  <a:gd name="connsiteY2" fmla="*/ 695278 h 695278"/>
                  <a:gd name="connsiteX3" fmla="*/ 0 w 2398506"/>
                  <a:gd name="connsiteY3" fmla="*/ 695278 h 695278"/>
                  <a:gd name="connsiteX4" fmla="*/ 403262 w 2398506"/>
                  <a:gd name="connsiteY4" fmla="*/ 0 h 695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506" h="695278">
                    <a:moveTo>
                      <a:pt x="403262" y="0"/>
                    </a:moveTo>
                    <a:lnTo>
                      <a:pt x="1995245" y="0"/>
                    </a:lnTo>
                    <a:lnTo>
                      <a:pt x="2398506" y="695278"/>
                    </a:lnTo>
                    <a:lnTo>
                      <a:pt x="0" y="695278"/>
                    </a:lnTo>
                    <a:lnTo>
                      <a:pt x="403262" y="0"/>
                    </a:lnTo>
                    <a:close/>
                  </a:path>
                </a:pathLst>
              </a:custGeom>
              <a:solidFill>
                <a:srgbClr val="5FB99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236" name="TextBox 235">
              <a:extLst>
                <a:ext uri="{FF2B5EF4-FFF2-40B4-BE49-F238E27FC236}">
                  <a16:creationId xmlns:a16="http://schemas.microsoft.com/office/drawing/2014/main" id="{4FD605B8-DD93-49B3-B5C6-040835F0420B}"/>
                </a:ext>
              </a:extLst>
            </p:cNvPr>
            <p:cNvSpPr txBox="1"/>
            <p:nvPr/>
          </p:nvSpPr>
          <p:spPr>
            <a:xfrm>
              <a:off x="1469422" y="2590759"/>
              <a:ext cx="2089146" cy="369332"/>
            </a:xfrm>
            <a:prstGeom prst="rect">
              <a:avLst/>
            </a:prstGeom>
            <a:noFill/>
            <a:ln>
              <a:noFill/>
            </a:ln>
            <a:effectLst/>
          </p:spPr>
          <p:txBody>
            <a:bodyPr wrap="square" rtlCol="0">
              <a:spAutoFit/>
            </a:bodyPr>
            <a:lstStyle>
              <a:defPPr>
                <a:defRPr lang="en-US"/>
              </a:defPPr>
              <a:lvl1pPr algn="ctr">
                <a:defRPr sz="2000" b="1">
                  <a:solidFill>
                    <a:prstClr val="white"/>
                  </a:solidFill>
                  <a:cs typeface="Arial" panose="020B0604020202020204" pitchFamily="34" charset="0"/>
                </a:defRPr>
              </a:lvl1pPr>
            </a:lstStyle>
            <a:p>
              <a:r>
                <a:rPr lang="en-US" sz="1800"/>
                <a:t>Tầm nhìn</a:t>
              </a:r>
              <a:endParaRPr lang="en-US" sz="1800" dirty="0"/>
            </a:p>
          </p:txBody>
        </p:sp>
        <p:sp>
          <p:nvSpPr>
            <p:cNvPr id="237" name="TextBox 236">
              <a:extLst>
                <a:ext uri="{FF2B5EF4-FFF2-40B4-BE49-F238E27FC236}">
                  <a16:creationId xmlns:a16="http://schemas.microsoft.com/office/drawing/2014/main" id="{9E3BAC91-7A9C-43A6-A39F-63515877F59F}"/>
                </a:ext>
              </a:extLst>
            </p:cNvPr>
            <p:cNvSpPr txBox="1"/>
            <p:nvPr/>
          </p:nvSpPr>
          <p:spPr>
            <a:xfrm>
              <a:off x="2007681" y="1586638"/>
              <a:ext cx="1030249" cy="646331"/>
            </a:xfrm>
            <a:prstGeom prst="rect">
              <a:avLst/>
            </a:prstGeom>
            <a:noFill/>
            <a:ln>
              <a:noFill/>
            </a:ln>
            <a:effectLst/>
          </p:spPr>
          <p:txBody>
            <a:bodyPr wrap="square" rtlCol="0">
              <a:spAutoFit/>
            </a:bodyPr>
            <a:lstStyle/>
            <a:p>
              <a:pPr algn="ctr"/>
              <a:r>
                <a:rPr lang="en-US" b="1">
                  <a:solidFill>
                    <a:prstClr val="white"/>
                  </a:solidFill>
                  <a:latin typeface="Calibri" panose="020F0502020204030204" pitchFamily="34" charset="0"/>
                  <a:cs typeface="Calibri" panose="020F0502020204030204" pitchFamily="34" charset="0"/>
                </a:rPr>
                <a:t>Sứ mệnh</a:t>
              </a:r>
              <a:endParaRPr lang="en-US" b="1" dirty="0">
                <a:solidFill>
                  <a:prstClr val="white"/>
                </a:solidFill>
                <a:latin typeface="Calibri" panose="020F0502020204030204" pitchFamily="34" charset="0"/>
                <a:cs typeface="Calibri" panose="020F0502020204030204" pitchFamily="34" charset="0"/>
              </a:endParaRPr>
            </a:p>
          </p:txBody>
        </p:sp>
        <p:sp>
          <p:nvSpPr>
            <p:cNvPr id="238" name="TextBox 237">
              <a:extLst>
                <a:ext uri="{FF2B5EF4-FFF2-40B4-BE49-F238E27FC236}">
                  <a16:creationId xmlns:a16="http://schemas.microsoft.com/office/drawing/2014/main" id="{F395A329-D6BE-40C5-AC6E-F67C23F4A5CC}"/>
                </a:ext>
              </a:extLst>
            </p:cNvPr>
            <p:cNvSpPr txBox="1"/>
            <p:nvPr/>
          </p:nvSpPr>
          <p:spPr>
            <a:xfrm>
              <a:off x="934621" y="3561613"/>
              <a:ext cx="3148047" cy="369332"/>
            </a:xfrm>
            <a:prstGeom prst="rect">
              <a:avLst/>
            </a:prstGeom>
            <a:noFill/>
            <a:ln>
              <a:noFill/>
            </a:ln>
            <a:effectLst/>
          </p:spPr>
          <p:txBody>
            <a:bodyPr wrap="square" rtlCol="0">
              <a:spAutoFit/>
            </a:bodyPr>
            <a:lstStyle/>
            <a:p>
              <a:pPr algn="ctr"/>
              <a:r>
                <a:rPr lang="en-US" b="1">
                  <a:solidFill>
                    <a:prstClr val="white"/>
                  </a:solidFill>
                  <a:cs typeface="Arial" panose="020B0604020202020204" pitchFamily="34" charset="0"/>
                </a:rPr>
                <a:t>Giá trị cốt lõi</a:t>
              </a:r>
              <a:endParaRPr lang="en-US" b="1" dirty="0">
                <a:solidFill>
                  <a:prstClr val="white"/>
                </a:solidFill>
                <a:cs typeface="Arial" panose="020B0604020202020204" pitchFamily="34" charset="0"/>
              </a:endParaRPr>
            </a:p>
          </p:txBody>
        </p:sp>
        <p:sp>
          <p:nvSpPr>
            <p:cNvPr id="239" name="TextBox 238">
              <a:extLst>
                <a:ext uri="{FF2B5EF4-FFF2-40B4-BE49-F238E27FC236}">
                  <a16:creationId xmlns:a16="http://schemas.microsoft.com/office/drawing/2014/main" id="{A9A92327-6952-4581-959E-2E41C002077E}"/>
                </a:ext>
              </a:extLst>
            </p:cNvPr>
            <p:cNvSpPr txBox="1"/>
            <p:nvPr/>
          </p:nvSpPr>
          <p:spPr>
            <a:xfrm>
              <a:off x="399337" y="4591925"/>
              <a:ext cx="4206943" cy="369332"/>
            </a:xfrm>
            <a:prstGeom prst="rect">
              <a:avLst/>
            </a:prstGeom>
            <a:noFill/>
            <a:ln>
              <a:noFill/>
            </a:ln>
            <a:effectLst/>
          </p:spPr>
          <p:txBody>
            <a:bodyPr wrap="square" rtlCol="0">
              <a:spAutoFit/>
            </a:bodyPr>
            <a:lstStyle/>
            <a:p>
              <a:pPr algn="ctr"/>
              <a:r>
                <a:rPr lang="en-US" b="1">
                  <a:solidFill>
                    <a:prstClr val="white"/>
                  </a:solidFill>
                  <a:latin typeface="Calibri" panose="020F0502020204030204" pitchFamily="34" charset="0"/>
                  <a:cs typeface="Calibri" panose="020F0502020204030204" pitchFamily="34" charset="0"/>
                </a:rPr>
                <a:t>Chiến lược</a:t>
              </a:r>
              <a:endParaRPr lang="en-US" b="1" dirty="0">
                <a:solidFill>
                  <a:prstClr val="white"/>
                </a:solidFill>
                <a:latin typeface="Calibri" panose="020F0502020204030204" pitchFamily="34" charset="0"/>
                <a:cs typeface="Calibri" panose="020F0502020204030204" pitchFamily="34" charset="0"/>
              </a:endParaRPr>
            </a:p>
          </p:txBody>
        </p:sp>
      </p:grpSp>
      <p:sp>
        <p:nvSpPr>
          <p:cNvPr id="10" name="Arrow: Right 9">
            <a:extLst>
              <a:ext uri="{FF2B5EF4-FFF2-40B4-BE49-F238E27FC236}">
                <a16:creationId xmlns:a16="http://schemas.microsoft.com/office/drawing/2014/main" id="{D3DFD14F-503C-4F57-A3EB-F0475F3AC034}"/>
              </a:ext>
            </a:extLst>
          </p:cNvPr>
          <p:cNvSpPr/>
          <p:nvPr/>
        </p:nvSpPr>
        <p:spPr>
          <a:xfrm>
            <a:off x="4428176" y="5846325"/>
            <a:ext cx="568866" cy="674703"/>
          </a:xfrm>
          <a:prstGeom prst="rightArrow">
            <a:avLst/>
          </a:prstGeom>
          <a:solidFill>
            <a:srgbClr val="5FB9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48" name="TextBox 247">
            <a:extLst>
              <a:ext uri="{FF2B5EF4-FFF2-40B4-BE49-F238E27FC236}">
                <a16:creationId xmlns:a16="http://schemas.microsoft.com/office/drawing/2014/main" id="{44ABEC9E-CF6C-4853-A2CD-B61EC1285833}"/>
              </a:ext>
            </a:extLst>
          </p:cNvPr>
          <p:cNvSpPr txBox="1"/>
          <p:nvPr/>
        </p:nvSpPr>
        <p:spPr>
          <a:xfrm>
            <a:off x="4971329" y="5875899"/>
            <a:ext cx="6920791" cy="615553"/>
          </a:xfrm>
          <a:prstGeom prst="rect">
            <a:avLst/>
          </a:prstGeom>
          <a:noFill/>
        </p:spPr>
        <p:txBody>
          <a:bodyPr wrap="square">
            <a:spAutoFit/>
          </a:bodyPr>
          <a:lstStyle/>
          <a:p>
            <a:r>
              <a:rPr lang="en-US" sz="1700" b="1" u="none">
                <a:solidFill>
                  <a:srgbClr val="FF0000"/>
                </a:solidFill>
              </a:rPr>
              <a:t>Đưa phương pháp quản trị thiết lập mục tiêu vượt trội và sáng tạo vào chiến lược để hiện thực tầm nhìn sứ mệnh, giá trị cốt lõi của công ty.</a:t>
            </a:r>
            <a:endParaRPr lang="en-US" sz="1700" b="1" u="none" dirty="0">
              <a:solidFill>
                <a:srgbClr val="FF0000"/>
              </a:solidFill>
            </a:endParaRPr>
          </a:p>
        </p:txBody>
      </p:sp>
      <p:sp>
        <p:nvSpPr>
          <p:cNvPr id="63" name="TextBox 62">
            <a:extLst>
              <a:ext uri="{FF2B5EF4-FFF2-40B4-BE49-F238E27FC236}">
                <a16:creationId xmlns:a16="http://schemas.microsoft.com/office/drawing/2014/main" id="{A98157F8-390B-4D34-9A54-292D8155E95D}"/>
              </a:ext>
            </a:extLst>
          </p:cNvPr>
          <p:cNvSpPr txBox="1"/>
          <p:nvPr/>
        </p:nvSpPr>
        <p:spPr>
          <a:xfrm>
            <a:off x="4648458" y="2500798"/>
            <a:ext cx="7243664" cy="2185214"/>
          </a:xfrm>
          <a:prstGeom prst="rect">
            <a:avLst/>
          </a:prstGeom>
          <a:noFill/>
        </p:spPr>
        <p:txBody>
          <a:bodyPr wrap="square">
            <a:spAutoFit/>
          </a:bodyPr>
          <a:lstStyle>
            <a:defPPr>
              <a:defRPr lang="en-US"/>
            </a:defPPr>
            <a:lvl1pPr>
              <a:defRPr sz="1600" b="1">
                <a:solidFill>
                  <a:srgbClr val="AF9882"/>
                </a:solidFill>
                <a:latin typeface="Calibri" panose="020F0502020204030204" pitchFamily="34" charset="0"/>
                <a:cs typeface="Calibri" panose="020F0502020204030204" pitchFamily="34" charset="0"/>
              </a:defRPr>
            </a:lvl1pPr>
          </a:lstStyle>
          <a:p>
            <a:pPr algn="just"/>
            <a:r>
              <a:rPr lang="en-US" sz="1700">
                <a:solidFill>
                  <a:srgbClr val="407377"/>
                </a:solidFill>
              </a:rPr>
              <a:t>Tầm nhìn:</a:t>
            </a:r>
          </a:p>
          <a:p>
            <a:pPr algn="just"/>
            <a:r>
              <a:rPr lang="en-US" sz="1700" b="0">
                <a:solidFill>
                  <a:schemeClr val="tx1"/>
                </a:solidFill>
              </a:rPr>
              <a:t>- </a:t>
            </a:r>
            <a:r>
              <a:rPr lang="vi-VN" sz="1700" b="0">
                <a:solidFill>
                  <a:schemeClr val="tx1"/>
                </a:solidFill>
              </a:rPr>
              <a:t>Đến năm 2025 trở thành doanh nghiệp công nghệ cao dẫn đầu thị trường chiếu sáng </a:t>
            </a:r>
            <a:r>
              <a:rPr lang="en-US" sz="1700" b="0">
                <a:solidFill>
                  <a:schemeClr val="tx1"/>
                </a:solidFill>
              </a:rPr>
              <a:t>tại </a:t>
            </a:r>
            <a:r>
              <a:rPr lang="vi-VN" sz="1700" b="0">
                <a:solidFill>
                  <a:schemeClr val="tx1"/>
                </a:solidFill>
              </a:rPr>
              <a:t>Việt Nam</a:t>
            </a:r>
            <a:r>
              <a:rPr lang="en-US" sz="1700" b="0">
                <a:solidFill>
                  <a:schemeClr val="tx1"/>
                </a:solidFill>
              </a:rPr>
              <a:t>;</a:t>
            </a:r>
            <a:r>
              <a:rPr lang="vi-VN" sz="1700" b="0">
                <a:solidFill>
                  <a:schemeClr val="tx1"/>
                </a:solidFill>
              </a:rPr>
              <a:t> Tiên phong trong lĩnh vực cung cấp Hệ sinh thái LED 4.0</a:t>
            </a:r>
            <a:endParaRPr lang="en-US" sz="1700" b="0">
              <a:solidFill>
                <a:schemeClr val="tx1"/>
              </a:solidFill>
            </a:endParaRPr>
          </a:p>
          <a:p>
            <a:pPr algn="just"/>
            <a:r>
              <a:rPr lang="en-US" sz="1700" b="0">
                <a:solidFill>
                  <a:schemeClr val="tx1"/>
                </a:solidFill>
              </a:rPr>
              <a:t>- </a:t>
            </a:r>
            <a:r>
              <a:rPr lang="vi-VN" sz="1700" b="0">
                <a:solidFill>
                  <a:schemeClr val="tx1"/>
                </a:solidFill>
              </a:rPr>
              <a:t>Đến năm 2030 trở thành doanh nghiệp </a:t>
            </a:r>
            <a:r>
              <a:rPr lang="en-US" sz="1700" b="0">
                <a:solidFill>
                  <a:schemeClr val="tx1"/>
                </a:solidFill>
              </a:rPr>
              <a:t>tầm </a:t>
            </a:r>
            <a:r>
              <a:rPr lang="vi-VN" sz="1700" b="0">
                <a:solidFill>
                  <a:schemeClr val="tx1"/>
                </a:solidFill>
              </a:rPr>
              <a:t>tỷ đô, đưa thương hiệu Rạng Đông lên tầm khu vực, hiện thực hóa khát vọng </a:t>
            </a:r>
            <a:r>
              <a:rPr lang="en-US" sz="1700" b="0">
                <a:solidFill>
                  <a:schemeClr val="tx1"/>
                </a:solidFill>
              </a:rPr>
              <a:t>“</a:t>
            </a:r>
            <a:r>
              <a:rPr lang="vi-VN" sz="1700" b="0">
                <a:solidFill>
                  <a:schemeClr val="tx1"/>
                </a:solidFill>
              </a:rPr>
              <a:t>Make in Vi</a:t>
            </a:r>
            <a:r>
              <a:rPr lang="en-US" sz="1700" b="0">
                <a:solidFill>
                  <a:schemeClr val="tx1"/>
                </a:solidFill>
              </a:rPr>
              <a:t>e</a:t>
            </a:r>
            <a:r>
              <a:rPr lang="vi-VN" sz="1700" b="0">
                <a:solidFill>
                  <a:schemeClr val="tx1"/>
                </a:solidFill>
              </a:rPr>
              <a:t>t Nam</a:t>
            </a:r>
            <a:r>
              <a:rPr lang="en-US" sz="1700" b="0">
                <a:solidFill>
                  <a:schemeClr val="tx1"/>
                </a:solidFill>
              </a:rPr>
              <a:t>”.</a:t>
            </a:r>
          </a:p>
          <a:p>
            <a:pPr algn="just"/>
            <a:r>
              <a:rPr lang="en-US" sz="1700" b="0">
                <a:solidFill>
                  <a:schemeClr val="tx1"/>
                </a:solidFill>
              </a:rPr>
              <a:t>- </a:t>
            </a:r>
            <a:r>
              <a:rPr lang="vi-VN" sz="1700" b="0">
                <a:solidFill>
                  <a:schemeClr val="tx1"/>
                </a:solidFill>
              </a:rPr>
              <a:t>Xây dựng </a:t>
            </a:r>
            <a:r>
              <a:rPr lang="en-US" sz="1700" b="0">
                <a:solidFill>
                  <a:schemeClr val="tx1"/>
                </a:solidFill>
              </a:rPr>
              <a:t>C</a:t>
            </a:r>
            <a:r>
              <a:rPr lang="vi-VN" sz="1700" b="0">
                <a:solidFill>
                  <a:schemeClr val="tx1"/>
                </a:solidFill>
              </a:rPr>
              <a:t>ông ty có môi trường làm việc luôn sáng tạo, Văn hóa hơn, chuyên nghiệp hơn và hạnh phúc hơn (thu nhập bình quân đến năm 2025 đạt 2</a:t>
            </a:r>
            <a:r>
              <a:rPr lang="en-US" sz="1700" b="0">
                <a:solidFill>
                  <a:schemeClr val="tx1"/>
                </a:solidFill>
              </a:rPr>
              <a:t>.</a:t>
            </a:r>
            <a:r>
              <a:rPr lang="vi-VN" sz="1700" b="0">
                <a:solidFill>
                  <a:schemeClr val="tx1"/>
                </a:solidFill>
              </a:rPr>
              <a:t>000</a:t>
            </a:r>
            <a:r>
              <a:rPr lang="en-US" sz="1700" b="0">
                <a:solidFill>
                  <a:schemeClr val="tx1"/>
                </a:solidFill>
              </a:rPr>
              <a:t> </a:t>
            </a:r>
            <a:r>
              <a:rPr lang="vi-VN" sz="1700" b="0">
                <a:solidFill>
                  <a:schemeClr val="tx1"/>
                </a:solidFill>
              </a:rPr>
              <a:t>USD/người/tháng)</a:t>
            </a:r>
            <a:endParaRPr lang="en-US" sz="1700" b="0">
              <a:solidFill>
                <a:schemeClr val="tx1"/>
              </a:solidFill>
            </a:endParaRPr>
          </a:p>
        </p:txBody>
      </p:sp>
      <p:sp>
        <p:nvSpPr>
          <p:cNvPr id="292" name="Rectangle 291">
            <a:extLst>
              <a:ext uri="{FF2B5EF4-FFF2-40B4-BE49-F238E27FC236}">
                <a16:creationId xmlns:a16="http://schemas.microsoft.com/office/drawing/2014/main" id="{FCCA0AC6-43A5-4D89-AAC4-2F34280F4567}"/>
              </a:ext>
            </a:extLst>
          </p:cNvPr>
          <p:cNvSpPr/>
          <p:nvPr/>
        </p:nvSpPr>
        <p:spPr>
          <a:xfrm>
            <a:off x="4417059" y="2607903"/>
            <a:ext cx="119080" cy="1936397"/>
          </a:xfrm>
          <a:prstGeom prst="rect">
            <a:avLst/>
          </a:prstGeom>
          <a:solidFill>
            <a:srgbClr val="2D65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358A3C2C-395B-4663-9296-5FB82769B845}"/>
              </a:ext>
            </a:extLst>
          </p:cNvPr>
          <p:cNvSpPr txBox="1"/>
          <p:nvPr/>
        </p:nvSpPr>
        <p:spPr>
          <a:xfrm>
            <a:off x="4651728" y="4763213"/>
            <a:ext cx="6721298" cy="877163"/>
          </a:xfrm>
          <a:prstGeom prst="rect">
            <a:avLst/>
          </a:prstGeom>
          <a:noFill/>
        </p:spPr>
        <p:txBody>
          <a:bodyPr wrap="square">
            <a:spAutoFit/>
          </a:bodyPr>
          <a:lstStyle>
            <a:defPPr>
              <a:defRPr lang="en-US"/>
            </a:defPPr>
            <a:lvl1pPr>
              <a:defRPr sz="1600" b="1">
                <a:solidFill>
                  <a:srgbClr val="2D656A"/>
                </a:solidFill>
                <a:latin typeface="Calibri" panose="020F0502020204030204" pitchFamily="34" charset="0"/>
                <a:cs typeface="Calibri" panose="020F0502020204030204" pitchFamily="34" charset="0"/>
              </a:defRPr>
            </a:lvl1pPr>
          </a:lstStyle>
          <a:p>
            <a:r>
              <a:rPr lang="en-US" sz="1700">
                <a:solidFill>
                  <a:srgbClr val="6BBEA3"/>
                </a:solidFill>
              </a:rPr>
              <a:t>Giá trị cốt lõi:</a:t>
            </a:r>
          </a:p>
          <a:p>
            <a:pPr algn="just"/>
            <a:r>
              <a:rPr lang="en-US" sz="1700" b="0">
                <a:solidFill>
                  <a:schemeClr val="tx1"/>
                </a:solidFill>
                <a:latin typeface="+mn-lt"/>
              </a:rPr>
              <a:t>- Công ty công nghệ cao, thông minh và “Make in Viet Nam”</a:t>
            </a:r>
          </a:p>
          <a:p>
            <a:pPr algn="just"/>
            <a:r>
              <a:rPr lang="en-US" sz="1700" b="0">
                <a:solidFill>
                  <a:schemeClr val="tx1"/>
                </a:solidFill>
                <a:latin typeface="+mn-lt"/>
              </a:rPr>
              <a:t>- Bản sắc văn hóa “Rạng Đông Anh hùng và có Bác Hồ”</a:t>
            </a:r>
          </a:p>
        </p:txBody>
      </p:sp>
      <p:sp>
        <p:nvSpPr>
          <p:cNvPr id="294" name="Rectangle 293">
            <a:extLst>
              <a:ext uri="{FF2B5EF4-FFF2-40B4-BE49-F238E27FC236}">
                <a16:creationId xmlns:a16="http://schemas.microsoft.com/office/drawing/2014/main" id="{AA162480-9799-44A5-90BD-E2321E774138}"/>
              </a:ext>
            </a:extLst>
          </p:cNvPr>
          <p:cNvSpPr/>
          <p:nvPr/>
        </p:nvSpPr>
        <p:spPr>
          <a:xfrm>
            <a:off x="4428176" y="4862591"/>
            <a:ext cx="130197" cy="701776"/>
          </a:xfrm>
          <a:prstGeom prst="rect">
            <a:avLst/>
          </a:prstGeom>
          <a:solidFill>
            <a:srgbClr val="5FB9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3E7DEBE2-1907-4344-A2AA-A1354EB930F0}"/>
              </a:ext>
            </a:extLst>
          </p:cNvPr>
          <p:cNvSpPr txBox="1"/>
          <p:nvPr/>
        </p:nvSpPr>
        <p:spPr>
          <a:xfrm>
            <a:off x="4610958" y="1012994"/>
            <a:ext cx="7281163" cy="1400383"/>
          </a:xfrm>
          <a:prstGeom prst="rect">
            <a:avLst/>
          </a:prstGeom>
          <a:noFill/>
        </p:spPr>
        <p:txBody>
          <a:bodyPr wrap="square">
            <a:spAutoFit/>
          </a:bodyPr>
          <a:lstStyle/>
          <a:p>
            <a:r>
              <a:rPr lang="en-US" sz="1700" b="1">
                <a:solidFill>
                  <a:srgbClr val="AF9882"/>
                </a:solidFill>
                <a:cs typeface="Arial" panose="020B0604020202020204" pitchFamily="34" charset="0"/>
              </a:rPr>
              <a:t>Sứ mệnh: </a:t>
            </a:r>
          </a:p>
          <a:p>
            <a:pPr algn="just"/>
            <a:r>
              <a:rPr lang="vi-VN" sz="1700" b="0" i="0" u="none">
                <a:latin typeface="Calibri" panose="020F0502020204030204" pitchFamily="34" charset="0"/>
                <a:cs typeface="Calibri" panose="020F0502020204030204" pitchFamily="34" charset="0"/>
              </a:rPr>
              <a:t>Cung cấp các sản phẩm</a:t>
            </a:r>
            <a:r>
              <a:rPr lang="en-US" sz="1700" b="0" i="0" u="none">
                <a:latin typeface="Calibri" panose="020F0502020204030204" pitchFamily="34" charset="0"/>
                <a:cs typeface="Calibri" panose="020F0502020204030204" pitchFamily="34" charset="0"/>
              </a:rPr>
              <a:t>,</a:t>
            </a:r>
            <a:r>
              <a:rPr lang="vi-VN" sz="1700" b="0" i="0" u="none">
                <a:latin typeface="Calibri" panose="020F0502020204030204" pitchFamily="34" charset="0"/>
                <a:cs typeface="Calibri" panose="020F0502020204030204" pitchFamily="34" charset="0"/>
              </a:rPr>
              <a:t> dịch vụ hệ sinh thái LED 4.0 Xanh</a:t>
            </a:r>
            <a:r>
              <a:rPr lang="en-US" sz="1700" b="0" i="0" u="none">
                <a:latin typeface="Calibri" panose="020F0502020204030204" pitchFamily="34" charset="0"/>
                <a:cs typeface="Calibri" panose="020F0502020204030204" pitchFamily="34" charset="0"/>
              </a:rPr>
              <a:t> -</a:t>
            </a:r>
            <a:r>
              <a:rPr lang="vi-VN" sz="1700" b="0" i="0" u="none">
                <a:latin typeface="Calibri" panose="020F0502020204030204" pitchFamily="34" charset="0"/>
                <a:cs typeface="Calibri" panose="020F0502020204030204" pitchFamily="34" charset="0"/>
              </a:rPr>
              <a:t> thông minh - vì sức khỏe &amp; hạnh phúc con người. Gia tăng giá trị cho cổ đông</a:t>
            </a:r>
            <a:r>
              <a:rPr lang="en-US" sz="1700" b="0" i="0" u="none">
                <a:latin typeface="Calibri" panose="020F0502020204030204" pitchFamily="34" charset="0"/>
                <a:cs typeface="Calibri" panose="020F0502020204030204" pitchFamily="34" charset="0"/>
              </a:rPr>
              <a:t>, </a:t>
            </a:r>
            <a:r>
              <a:rPr lang="vi-VN" sz="1700" b="0" i="0" u="none">
                <a:latin typeface="Calibri" panose="020F0502020204030204" pitchFamily="34" charset="0"/>
                <a:cs typeface="Calibri" panose="020F0502020204030204" pitchFamily="34" charset="0"/>
              </a:rPr>
              <a:t>nhân viên và khách hàng, không ngừng kiến tạo cuộc sống tiện nghi</a:t>
            </a:r>
            <a:r>
              <a:rPr lang="en-US" sz="1700" b="0" i="0" u="none">
                <a:latin typeface="Calibri" panose="020F0502020204030204" pitchFamily="34" charset="0"/>
                <a:cs typeface="Calibri" panose="020F0502020204030204" pitchFamily="34" charset="0"/>
              </a:rPr>
              <a:t>,</a:t>
            </a:r>
            <a:r>
              <a:rPr lang="vi-VN" sz="1700" b="0" i="0" u="none">
                <a:latin typeface="Calibri" panose="020F0502020204030204" pitchFamily="34" charset="0"/>
                <a:cs typeface="Calibri" panose="020F0502020204030204" pitchFamily="34" charset="0"/>
              </a:rPr>
              <a:t> văn minh và hạnh phúc</a:t>
            </a:r>
            <a:r>
              <a:rPr lang="en-US" sz="1700" b="0" i="0" u="none">
                <a:latin typeface="Calibri" panose="020F0502020204030204" pitchFamily="34" charset="0"/>
                <a:cs typeface="Calibri" panose="020F0502020204030204" pitchFamily="34" charset="0"/>
              </a:rPr>
              <a:t>.</a:t>
            </a:r>
            <a:r>
              <a:rPr lang="vi-VN" sz="1700" b="0" i="0" u="none">
                <a:latin typeface="Calibri" panose="020F0502020204030204" pitchFamily="34" charset="0"/>
                <a:cs typeface="Calibri" panose="020F0502020204030204" pitchFamily="34" charset="0"/>
              </a:rPr>
              <a:t> Góp phần bảo </a:t>
            </a:r>
            <a:r>
              <a:rPr lang="en-US" sz="1700" b="0" i="0" u="none">
                <a:latin typeface="Calibri" panose="020F0502020204030204" pitchFamily="34" charset="0"/>
                <a:cs typeface="Calibri" panose="020F0502020204030204" pitchFamily="34" charset="0"/>
              </a:rPr>
              <a:t>đảm </a:t>
            </a:r>
            <a:r>
              <a:rPr lang="vi-VN" sz="1700" b="0" i="0" u="none">
                <a:latin typeface="Calibri" panose="020F0502020204030204" pitchFamily="34" charset="0"/>
                <a:cs typeface="Calibri" panose="020F0502020204030204" pitchFamily="34" charset="0"/>
              </a:rPr>
              <a:t>an ninh năng lượng và bảo vệ môi trường.</a:t>
            </a:r>
            <a:endParaRPr lang="en-US" sz="1700" b="0" i="0" u="none">
              <a:latin typeface="Calibri" panose="020F0502020204030204" pitchFamily="34" charset="0"/>
              <a:cs typeface="Calibri" panose="020F0502020204030204" pitchFamily="34" charset="0"/>
            </a:endParaRPr>
          </a:p>
        </p:txBody>
      </p:sp>
      <p:sp>
        <p:nvSpPr>
          <p:cNvPr id="291" name="Rectangle 290">
            <a:extLst>
              <a:ext uri="{FF2B5EF4-FFF2-40B4-BE49-F238E27FC236}">
                <a16:creationId xmlns:a16="http://schemas.microsoft.com/office/drawing/2014/main" id="{8D641D8E-5ED4-4D3C-B871-5E4193B9569B}"/>
              </a:ext>
            </a:extLst>
          </p:cNvPr>
          <p:cNvSpPr/>
          <p:nvPr/>
        </p:nvSpPr>
        <p:spPr>
          <a:xfrm>
            <a:off x="4428176" y="1109957"/>
            <a:ext cx="119080" cy="1190875"/>
          </a:xfrm>
          <a:prstGeom prst="rect">
            <a:avLst/>
          </a:prstGeom>
          <a:solidFill>
            <a:srgbClr val="AF988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2B2EBFE2-EC17-4F26-9AB7-387E3E3FD14A}"/>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B</a:t>
            </a: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 – MỤC ĐÍCH CỦA ĐỀ TÀI</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46181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5100BC0F-2189-4A83-8BB9-B317C3E70117}"/>
              </a:ext>
            </a:extLst>
          </p:cNvPr>
          <p:cNvSpPr txBox="1"/>
          <p:nvPr/>
        </p:nvSpPr>
        <p:spPr>
          <a:xfrm>
            <a:off x="4724400" y="912021"/>
            <a:ext cx="744966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latin typeface="Calibri" panose="020F0502020204030204"/>
                <a:ea typeface="Adobe Gothic Std B" panose="020B0800000000000000" pitchFamily="34" charset="-128"/>
                <a:cs typeface="Arial" panose="020B0604020202020204" pitchFamily="34" charset="0"/>
              </a:rPr>
              <a:t>I.&gt; </a:t>
            </a:r>
            <a:r>
              <a:rPr kumimoji="0" lang="en-US" sz="2400" b="1" i="0" u="none" strike="noStrike" kern="1200" cap="none" spc="0" normalizeH="0" baseline="0" noProof="0">
                <a:ln>
                  <a:noFill/>
                </a:ln>
                <a:effectLst/>
                <a:uLnTx/>
                <a:uFillTx/>
                <a:latin typeface="Calibri" panose="020F0502020204030204"/>
                <a:ea typeface="Adobe Gothic Std B" panose="020B0800000000000000" pitchFamily="34" charset="-128"/>
                <a:cs typeface="Arial" panose="020B0604020202020204" pitchFamily="34" charset="0"/>
              </a:rPr>
              <a:t>HOẠCH ĐỊNH</a:t>
            </a:r>
            <a:endParaRPr kumimoji="0" lang="en-US" sz="2400" b="1" i="0" u="none" strike="noStrike" kern="1200" cap="none" spc="0" normalizeH="0" baseline="0" noProof="0" dirty="0">
              <a:ln>
                <a:noFill/>
              </a:ln>
              <a:effectLst/>
              <a:uLnTx/>
              <a:uFillTx/>
              <a:latin typeface="Calibri" panose="020F0502020204030204"/>
              <a:ea typeface="Adobe Gothic Std B" panose="020B0800000000000000" pitchFamily="34" charset="-128"/>
              <a:cs typeface="Arial" panose="020B0604020202020204" pitchFamily="34" charset="0"/>
            </a:endParaRPr>
          </a:p>
        </p:txBody>
      </p:sp>
      <p:sp>
        <p:nvSpPr>
          <p:cNvPr id="7" name="Title 1">
            <a:extLst>
              <a:ext uri="{FF2B5EF4-FFF2-40B4-BE49-F238E27FC236}">
                <a16:creationId xmlns:a16="http://schemas.microsoft.com/office/drawing/2014/main" id="{24C329EB-E745-447F-9AAE-E2F501885020}"/>
              </a:ext>
            </a:extLst>
          </p:cNvPr>
          <p:cNvSpPr>
            <a:spLocks noGrp="1"/>
          </p:cNvSpPr>
          <p:nvPr>
            <p:ph type="title"/>
          </p:nvPr>
        </p:nvSpPr>
        <p:spPr>
          <a:xfrm>
            <a:off x="4702065" y="1479711"/>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1</a:t>
            </a:r>
            <a:r>
              <a:rPr lang="en-US" sz="1800" b="1" dirty="0">
                <a:latin typeface="Calibri" panose="020F0502020204030204"/>
                <a:ea typeface="Adobe Gothic Std B" panose="020B0800000000000000" pitchFamily="34" charset="-128"/>
                <a:cs typeface="Arial" panose="020B0604020202020204" pitchFamily="34" charset="0"/>
              </a:rPr>
              <a:t>. </a:t>
            </a:r>
            <a:r>
              <a:rPr lang="en-US" sz="1800" b="1" dirty="0" err="1">
                <a:latin typeface="Calibri" panose="020F0502020204030204"/>
                <a:ea typeface="Adobe Gothic Std B" panose="020B0800000000000000" pitchFamily="34" charset="-128"/>
                <a:cs typeface="Arial" panose="020B0604020202020204" pitchFamily="34" charset="0"/>
              </a:rPr>
              <a:t>Sự</a:t>
            </a:r>
            <a:r>
              <a:rPr lang="en-US" sz="1800" b="1" dirty="0">
                <a:latin typeface="Calibri" panose="020F0502020204030204"/>
                <a:ea typeface="Adobe Gothic Std B" panose="020B0800000000000000" pitchFamily="34" charset="-128"/>
                <a:cs typeface="Arial" panose="020B0604020202020204" pitchFamily="34" charset="0"/>
              </a:rPr>
              <a:t> </a:t>
            </a:r>
            <a:r>
              <a:rPr lang="en-US" sz="1800" b="1" dirty="0" err="1">
                <a:latin typeface="Calibri" panose="020F0502020204030204"/>
                <a:ea typeface="Adobe Gothic Std B" panose="020B0800000000000000" pitchFamily="34" charset="-128"/>
                <a:cs typeface="Arial" panose="020B0604020202020204" pitchFamily="34" charset="0"/>
              </a:rPr>
              <a:t>cần</a:t>
            </a:r>
            <a:r>
              <a:rPr lang="en-US" sz="1800" b="1" dirty="0">
                <a:latin typeface="Calibri" panose="020F0502020204030204"/>
                <a:ea typeface="Adobe Gothic Std B" panose="020B0800000000000000" pitchFamily="34" charset="-128"/>
                <a:cs typeface="Arial" panose="020B0604020202020204" pitchFamily="34" charset="0"/>
              </a:rPr>
              <a:t> </a:t>
            </a:r>
            <a:r>
              <a:rPr lang="en-US" sz="1800" b="1" dirty="0" err="1">
                <a:latin typeface="Calibri" panose="020F0502020204030204"/>
                <a:ea typeface="Adobe Gothic Std B" panose="020B0800000000000000" pitchFamily="34" charset="-128"/>
                <a:cs typeface="Arial" panose="020B0604020202020204" pitchFamily="34" charset="0"/>
              </a:rPr>
              <a:t>thiết</a:t>
            </a:r>
            <a:r>
              <a:rPr lang="en-US" sz="1800" b="1" dirty="0">
                <a:latin typeface="Calibri" panose="020F0502020204030204"/>
                <a:ea typeface="Adobe Gothic Std B" panose="020B0800000000000000" pitchFamily="34" charset="-128"/>
                <a:cs typeface="Arial" panose="020B0604020202020204" pitchFamily="34" charset="0"/>
              </a:rPr>
              <a:t> </a:t>
            </a:r>
            <a:r>
              <a:rPr lang="en-US" sz="1800" b="1" err="1">
                <a:latin typeface="Calibri" panose="020F0502020204030204"/>
                <a:ea typeface="Adobe Gothic Std B" panose="020B0800000000000000" pitchFamily="34" charset="-128"/>
                <a:cs typeface="Arial" panose="020B0604020202020204" pitchFamily="34" charset="0"/>
              </a:rPr>
              <a:t>của</a:t>
            </a:r>
            <a:r>
              <a:rPr lang="en-US" sz="1800" b="1">
                <a:latin typeface="Calibri" panose="020F0502020204030204"/>
                <a:ea typeface="Adobe Gothic Std B" panose="020B0800000000000000" pitchFamily="34" charset="-128"/>
                <a:cs typeface="Arial" panose="020B0604020202020204" pitchFamily="34" charset="0"/>
              </a:rPr>
              <a:t> OKR</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9" name="Content Placeholder 5">
            <a:extLst>
              <a:ext uri="{FF2B5EF4-FFF2-40B4-BE49-F238E27FC236}">
                <a16:creationId xmlns:a16="http://schemas.microsoft.com/office/drawing/2014/main" id="{9E50F6A1-48B4-4B7E-A265-D32A84BF597E}"/>
              </a:ext>
            </a:extLst>
          </p:cNvPr>
          <p:cNvSpPr>
            <a:spLocks noGrp="1"/>
          </p:cNvSpPr>
          <p:nvPr>
            <p:ph sz="quarter" idx="1"/>
          </p:nvPr>
        </p:nvSpPr>
        <p:spPr>
          <a:xfrm>
            <a:off x="4702065" y="2061093"/>
            <a:ext cx="6880335" cy="4247317"/>
          </a:xfrm>
          <a:noFill/>
        </p:spPr>
        <p:txBody>
          <a:bodyPr vert="horz" wrap="square" lIns="91440" tIns="45720" rIns="91440" bIns="45720" rtlCol="0">
            <a:spAutoFit/>
          </a:bodyPr>
          <a:lstStyle/>
          <a:p>
            <a:pPr algn="just">
              <a:lnSpc>
                <a:spcPct val="100000"/>
              </a:lnSpc>
              <a:spcBef>
                <a:spcPts val="0"/>
              </a:spcBef>
              <a:buFont typeface="Wingdings" panose="05000000000000000000" pitchFamily="2" charset="2"/>
              <a:buChar char="Ø"/>
            </a:pPr>
            <a:r>
              <a:rPr lang="vi-VN" sz="1800">
                <a:latin typeface="Calibri" panose="020F0502020204030204"/>
                <a:ea typeface="Adobe Gothic Std B" panose="020B0800000000000000" pitchFamily="34" charset="-128"/>
                <a:cs typeface="Arial" panose="020B0604020202020204" pitchFamily="34" charset="0"/>
              </a:rPr>
              <a:t>OKR </a:t>
            </a:r>
            <a:r>
              <a:rPr lang="vi-VN" sz="1800" dirty="0">
                <a:latin typeface="Calibri" panose="020F0502020204030204"/>
                <a:ea typeface="Adobe Gothic Std B" panose="020B0800000000000000" pitchFamily="34" charset="-128"/>
                <a:cs typeface="Arial" panose="020B0604020202020204" pitchFamily="34" charset="0"/>
              </a:rPr>
              <a:t>thể hiện </a:t>
            </a:r>
            <a:r>
              <a:rPr lang="vi-VN" sz="1800">
                <a:latin typeface="Calibri" panose="020F0502020204030204"/>
                <a:ea typeface="Adobe Gothic Std B" panose="020B0800000000000000" pitchFamily="34" charset="-128"/>
                <a:cs typeface="Arial" panose="020B0604020202020204" pitchFamily="34" charset="0"/>
              </a:rPr>
              <a:t>được khát vọng</a:t>
            </a:r>
            <a:r>
              <a:rPr lang="en-US" sz="1800">
                <a:latin typeface="Calibri" panose="020F0502020204030204"/>
                <a:ea typeface="Adobe Gothic Std B" panose="020B0800000000000000" pitchFamily="34" charset="-128"/>
                <a:cs typeface="Arial" panose="020B0604020202020204" pitchFamily="34" charset="0"/>
              </a:rPr>
              <a:t> của tổ chức và linh hoạt trong triển khai.</a:t>
            </a:r>
          </a:p>
          <a:p>
            <a:pPr algn="just">
              <a:lnSpc>
                <a:spcPct val="100000"/>
              </a:lnSpc>
              <a:spcBef>
                <a:spcPts val="0"/>
              </a:spcBef>
              <a:buFont typeface="Wingdings" panose="05000000000000000000" pitchFamily="2" charset="2"/>
              <a:buChar char="Ø"/>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vi-VN" sz="1800" dirty="0">
                <a:latin typeface="Calibri" panose="020F0502020204030204"/>
                <a:ea typeface="Adobe Gothic Std B" panose="020B0800000000000000" pitchFamily="34" charset="-128"/>
                <a:cs typeface="Arial" panose="020B0604020202020204" pitchFamily="34" charset="0"/>
              </a:rPr>
              <a:t>OKR </a:t>
            </a:r>
            <a:r>
              <a:rPr lang="en-US" sz="1800" dirty="0" err="1">
                <a:latin typeface="Calibri" panose="020F0502020204030204"/>
                <a:ea typeface="Adobe Gothic Std B" panose="020B0800000000000000" pitchFamily="34" charset="-128"/>
                <a:cs typeface="Arial" panose="020B0604020202020204" pitchFamily="34" charset="0"/>
              </a:rPr>
              <a:t>có</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thể</a:t>
            </a:r>
            <a:r>
              <a:rPr lang="en-US" sz="1800">
                <a:latin typeface="Calibri" panose="020F0502020204030204"/>
                <a:ea typeface="Adobe Gothic Std B" panose="020B0800000000000000" pitchFamily="34" charset="-128"/>
                <a:cs typeface="Arial" panose="020B0604020202020204" pitchFamily="34" charset="0"/>
              </a:rPr>
              <a:t> </a:t>
            </a:r>
            <a:r>
              <a:rPr lang="vi-VN" sz="1800">
                <a:latin typeface="Calibri" panose="020F0502020204030204"/>
                <a:ea typeface="Adobe Gothic Std B" panose="020B0800000000000000" pitchFamily="34" charset="-128"/>
                <a:cs typeface="Arial" panose="020B0604020202020204" pitchFamily="34" charset="0"/>
              </a:rPr>
              <a:t>giải </a:t>
            </a:r>
            <a:r>
              <a:rPr lang="vi-VN" sz="1800" dirty="0">
                <a:latin typeface="Calibri" panose="020F0502020204030204"/>
                <a:ea typeface="Adobe Gothic Std B" panose="020B0800000000000000" pitchFamily="34" charset="-128"/>
                <a:cs typeface="Arial" panose="020B0604020202020204" pitchFamily="34" charset="0"/>
              </a:rPr>
              <a:t>quyết </a:t>
            </a:r>
            <a:r>
              <a:rPr lang="vi-VN" sz="1800">
                <a:latin typeface="Calibri" panose="020F0502020204030204"/>
                <a:ea typeface="Adobe Gothic Std B" panose="020B0800000000000000" pitchFamily="34" charset="-128"/>
                <a:cs typeface="Arial" panose="020B0604020202020204" pitchFamily="34" charset="0"/>
              </a:rPr>
              <a:t>được </a:t>
            </a:r>
            <a:r>
              <a:rPr lang="vi-VN" sz="1800" dirty="0">
                <a:latin typeface="Calibri" panose="020F0502020204030204"/>
                <a:ea typeface="Adobe Gothic Std B" panose="020B0800000000000000" pitchFamily="34" charset="-128"/>
                <a:cs typeface="Arial" panose="020B0604020202020204" pitchFamily="34" charset="0"/>
              </a:rPr>
              <a:t>các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bài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toán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trong</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thời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kỳ</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bất</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ổn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và</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khó</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dự</a:t>
            </a:r>
            <a:r>
              <a:rPr lang="en-US" sz="1800">
                <a:latin typeface="Calibri" panose="020F0502020204030204"/>
                <a:ea typeface="Adobe Gothic Std B" panose="020B0800000000000000" pitchFamily="34" charset="-128"/>
                <a:cs typeface="Arial" panose="020B0604020202020204" pitchFamily="34" charset="0"/>
              </a:rPr>
              <a:t> báo </a:t>
            </a:r>
            <a:r>
              <a:rPr lang="vi-VN" sz="1800">
                <a:latin typeface="Calibri" panose="020F0502020204030204"/>
                <a:ea typeface="Adobe Gothic Std B" panose="020B0800000000000000" pitchFamily="34" charset="-128"/>
                <a:cs typeface="Arial" panose="020B0604020202020204" pitchFamily="34" charset="0"/>
              </a:rPr>
              <a:t>(Covi</a:t>
            </a:r>
            <a:r>
              <a:rPr lang="en-US" sz="1800">
                <a:latin typeface="Calibri" panose="020F0502020204030204"/>
                <a:ea typeface="Adobe Gothic Std B" panose="020B0800000000000000" pitchFamily="34" charset="-128"/>
                <a:cs typeface="Arial" panose="020B0604020202020204" pitchFamily="34" charset="0"/>
              </a:rPr>
              <a:t>d</a:t>
            </a:r>
            <a:r>
              <a:rPr lang="vi-VN" sz="1800">
                <a:latin typeface="Calibri" panose="020F0502020204030204"/>
                <a:ea typeface="Adobe Gothic Std B" panose="020B0800000000000000" pitchFamily="34" charset="-128"/>
                <a:cs typeface="Arial" panose="020B0604020202020204" pitchFamily="34" charset="0"/>
              </a:rPr>
              <a:t>-19)</a:t>
            </a:r>
            <a:r>
              <a:rPr lang="en-US" sz="1800">
                <a:latin typeface="Calibri" panose="020F0502020204030204"/>
                <a:ea typeface="Adobe Gothic Std B" panose="020B0800000000000000" pitchFamily="34" charset="-128"/>
                <a:cs typeface="Arial" panose="020B0604020202020204" pitchFamily="34" charset="0"/>
              </a:rPr>
              <a:t>.</a:t>
            </a:r>
          </a:p>
          <a:p>
            <a:pPr algn="just">
              <a:lnSpc>
                <a:spcPct val="100000"/>
              </a:lnSpc>
              <a:spcBef>
                <a:spcPts val="0"/>
              </a:spcBef>
              <a:buFont typeface="Wingdings" panose="05000000000000000000" pitchFamily="2" charset="2"/>
              <a:buChar char="Ø"/>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OKR </a:t>
            </a:r>
            <a:r>
              <a:rPr lang="en-US" sz="1800" dirty="0" err="1">
                <a:latin typeface="Calibri" panose="020F0502020204030204"/>
                <a:ea typeface="Adobe Gothic Std B" panose="020B0800000000000000" pitchFamily="34" charset="-128"/>
                <a:cs typeface="Arial" panose="020B0604020202020204" pitchFamily="34" charset="0"/>
              </a:rPr>
              <a:t>c</a:t>
            </a:r>
            <a:r>
              <a:rPr lang="en-US" sz="1800">
                <a:latin typeface="Calibri" panose="020F0502020204030204"/>
                <a:ea typeface="Adobe Gothic Std B" panose="020B0800000000000000" pitchFamily="34" charset="-128"/>
                <a:cs typeface="Arial" panose="020B0604020202020204" pitchFamily="34" charset="0"/>
              </a:rPr>
              <a:t>ó </a:t>
            </a:r>
            <a:r>
              <a:rPr lang="en-US" sz="1800" dirty="0" err="1">
                <a:latin typeface="Calibri" panose="020F0502020204030204"/>
                <a:ea typeface="Adobe Gothic Std B" panose="020B0800000000000000" pitchFamily="34" charset="-128"/>
                <a:cs typeface="Arial" panose="020B0604020202020204" pitchFamily="34" charset="0"/>
              </a:rPr>
              <a:t>thể</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giải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quyết</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được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bài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toán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tốc</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độ</a:t>
            </a:r>
            <a:r>
              <a:rPr lang="en-US" sz="1800">
                <a:latin typeface="Calibri" panose="020F0502020204030204"/>
                <a:ea typeface="Adobe Gothic Std B" panose="020B0800000000000000" pitchFamily="34" charset="-128"/>
                <a:cs typeface="Arial" panose="020B0604020202020204" pitchFamily="34" charset="0"/>
              </a:rPr>
              <a:t> kế thừa trên </a:t>
            </a:r>
            <a:r>
              <a:rPr lang="en-US" sz="1800" dirty="0" err="1">
                <a:latin typeface="Calibri" panose="020F0502020204030204"/>
                <a:ea typeface="Adobe Gothic Std B" panose="020B0800000000000000" pitchFamily="34" charset="-128"/>
                <a:cs typeface="Arial" panose="020B0604020202020204" pitchFamily="34" charset="0"/>
              </a:rPr>
              <a:t>nền</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tảng</a:t>
            </a:r>
            <a:r>
              <a:rPr lang="en-US" sz="1800">
                <a:latin typeface="Calibri" panose="020F0502020204030204"/>
                <a:ea typeface="Adobe Gothic Std B" panose="020B0800000000000000" pitchFamily="34" charset="-128"/>
                <a:cs typeface="Arial" panose="020B0604020202020204" pitchFamily="34" charset="0"/>
              </a:rPr>
              <a:t> KPI.</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vi-VN" sz="1800">
                <a:latin typeface="Calibri" panose="020F0502020204030204"/>
                <a:ea typeface="Adobe Gothic Std B" panose="020B0800000000000000" pitchFamily="34" charset="-128"/>
                <a:cs typeface="Arial" panose="020B0604020202020204" pitchFamily="34" charset="0"/>
              </a:rPr>
              <a:t>OKR là công cụ liên kết được giữa các bộ phận trong công ty và kế thừa được các chương trình trọng tâm đang được triển khai</a:t>
            </a:r>
            <a:r>
              <a:rPr lang="en-US" sz="1800">
                <a:ea typeface="Adobe Gothic Std B" panose="020B0800000000000000" pitchFamily="34" charset="-128"/>
                <a:cs typeface="Arial" panose="020B0604020202020204" pitchFamily="34" charset="0"/>
              </a:rPr>
              <a:t>.</a:t>
            </a:r>
            <a:r>
              <a:rPr lang="en-US" sz="1800">
                <a:latin typeface="Calibri" panose="020F0502020204030204"/>
                <a:ea typeface="Adobe Gothic Std B" panose="020B0800000000000000" pitchFamily="34" charset="-128"/>
                <a:cs typeface="Arial" panose="020B0604020202020204" pitchFamily="34" charset="0"/>
              </a:rPr>
              <a:t> </a:t>
            </a:r>
          </a:p>
          <a:p>
            <a:pPr algn="just">
              <a:lnSpc>
                <a:spcPct val="100000"/>
              </a:lnSpc>
              <a:spcBef>
                <a:spcPts val="0"/>
              </a:spcBef>
              <a:buFont typeface="Wingdings" panose="05000000000000000000" pitchFamily="2" charset="2"/>
              <a:buChar char="Ø"/>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vi-VN" sz="1800" dirty="0">
                <a:latin typeface="Calibri" panose="020F0502020204030204"/>
                <a:ea typeface="Adobe Gothic Std B" panose="020B0800000000000000" pitchFamily="34" charset="-128"/>
                <a:cs typeface="Arial" panose="020B0604020202020204" pitchFamily="34" charset="0"/>
              </a:rPr>
              <a:t>OKR là công cụ hữu hiệu có thể </a:t>
            </a:r>
            <a:r>
              <a:rPr lang="en-US" sz="1800" dirty="0" err="1">
                <a:latin typeface="Calibri" panose="020F0502020204030204"/>
                <a:ea typeface="Adobe Gothic Std B" panose="020B0800000000000000" pitchFamily="34" charset="-128"/>
                <a:cs typeface="Arial" panose="020B0604020202020204" pitchFamily="34" charset="0"/>
              </a:rPr>
              <a:t>giúp</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người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quản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lý</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dễ</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dàng</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truyền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tải</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được</a:t>
            </a:r>
            <a:r>
              <a:rPr lang="en-US" sz="1800">
                <a:latin typeface="Calibri" panose="020F0502020204030204"/>
                <a:ea typeface="Adobe Gothic Std B" panose="020B0800000000000000" pitchFamily="34" charset="-128"/>
                <a:cs typeface="Arial" panose="020B0604020202020204" pitchFamily="34" charset="0"/>
              </a:rPr>
              <a:t> </a:t>
            </a:r>
            <a:r>
              <a:rPr lang="vi-VN" sz="1800">
                <a:latin typeface="Calibri" panose="020F0502020204030204"/>
                <a:ea typeface="Adobe Gothic Std B" panose="020B0800000000000000" pitchFamily="34" charset="-128"/>
                <a:cs typeface="Arial" panose="020B0604020202020204" pitchFamily="34" charset="0"/>
              </a:rPr>
              <a:t>các mục tiêu </a:t>
            </a:r>
            <a:r>
              <a:rPr lang="vi-VN" sz="1800" dirty="0">
                <a:latin typeface="Calibri" panose="020F0502020204030204"/>
                <a:ea typeface="Adobe Gothic Std B" panose="020B0800000000000000" pitchFamily="34" charset="-128"/>
                <a:cs typeface="Arial" panose="020B0604020202020204" pitchFamily="34" charset="0"/>
              </a:rPr>
              <a:t>chiến lược đến cấp </a:t>
            </a:r>
            <a:r>
              <a:rPr lang="vi-VN" sz="1800">
                <a:latin typeface="Calibri" panose="020F0502020204030204"/>
                <a:ea typeface="Adobe Gothic Std B" panose="020B0800000000000000" pitchFamily="34" charset="-128"/>
                <a:cs typeface="Arial" panose="020B0604020202020204" pitchFamily="34" charset="0"/>
              </a:rPr>
              <a:t>nhân viên</a:t>
            </a:r>
            <a:r>
              <a:rPr lang="en-US" sz="1800">
                <a:latin typeface="Calibri" panose="020F0502020204030204"/>
                <a:ea typeface="Adobe Gothic Std B" panose="020B0800000000000000" pitchFamily="34" charset="-128"/>
                <a:cs typeface="Arial" panose="020B0604020202020204" pitchFamily="34" charset="0"/>
              </a:rPr>
              <a:t>.</a:t>
            </a: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dirty="0">
                <a:latin typeface="Calibri" panose="020F0502020204030204"/>
                <a:ea typeface="Adobe Gothic Std B" panose="020B0800000000000000" pitchFamily="34" charset="-128"/>
                <a:cs typeface="Arial" panose="020B0604020202020204" pitchFamily="34" charset="0"/>
              </a:rPr>
              <a:t>OKR </a:t>
            </a:r>
            <a:r>
              <a:rPr lang="en-US" sz="1800" dirty="0" err="1">
                <a:latin typeface="Calibri" panose="020F0502020204030204"/>
                <a:ea typeface="Adobe Gothic Std B" panose="020B0800000000000000" pitchFamily="34" charset="-128"/>
                <a:cs typeface="Arial" panose="020B0604020202020204" pitchFamily="34" charset="0"/>
              </a:rPr>
              <a:t>giúp</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đội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ngũ</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thay</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đổi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được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nhận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thức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và</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hành</a:t>
            </a:r>
            <a:r>
              <a:rPr lang="en-US" sz="1800" dirty="0">
                <a:latin typeface="Calibri" panose="020F0502020204030204"/>
                <a:ea typeface="Adobe Gothic Std B" panose="020B0800000000000000" pitchFamily="34" charset="-128"/>
                <a:cs typeface="Arial" panose="020B0604020202020204" pitchFamily="34" charset="0"/>
              </a:rPr>
              <a:t> vi </a:t>
            </a:r>
            <a:r>
              <a:rPr lang="en-US" sz="1800" dirty="0" err="1">
                <a:latin typeface="Calibri" panose="020F0502020204030204"/>
                <a:ea typeface="Adobe Gothic Std B" panose="020B0800000000000000" pitchFamily="34" charset="-128"/>
                <a:cs typeface="Arial" panose="020B0604020202020204" pitchFamily="34" charset="0"/>
              </a:rPr>
              <a:t>thói</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quen</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cũ</a:t>
            </a:r>
            <a:r>
              <a:rPr lang="en-US" sz="1800" dirty="0">
                <a:latin typeface="Calibri" panose="020F0502020204030204"/>
                <a:ea typeface="Adobe Gothic Std B" panose="020B0800000000000000" pitchFamily="34" charset="-128"/>
                <a:cs typeface="Arial" panose="020B0604020202020204" pitchFamily="34" charset="0"/>
              </a:rPr>
              <a:t>.</a:t>
            </a:r>
          </a:p>
        </p:txBody>
      </p:sp>
      <p:pic>
        <p:nvPicPr>
          <p:cNvPr id="1026" name="Picture 2" descr="https://bookbuy.vn/Res/Images/Product/okr-phuong-phap-thiet-lap-muc-tieu-va-quan-ly-cong-viec-vuot-troi_107960_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549"/>
          <a:stretch/>
        </p:blipFill>
        <p:spPr bwMode="auto">
          <a:xfrm>
            <a:off x="609600" y="819688"/>
            <a:ext cx="3506627" cy="49401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09599" y="5523792"/>
            <a:ext cx="3261065" cy="877163"/>
          </a:xfrm>
          <a:prstGeom prst="rect">
            <a:avLst/>
          </a:prstGeom>
        </p:spPr>
        <p:txBody>
          <a:bodyPr wrap="square">
            <a:spAutoFit/>
          </a:bodyPr>
          <a:lstStyle/>
          <a:p>
            <a:pPr algn="just"/>
            <a:r>
              <a:rPr lang="en-US" sz="1700" b="1">
                <a:ea typeface="Adobe Gothic Std B" panose="020B0800000000000000" pitchFamily="34" charset="-128"/>
                <a:cs typeface="Arial" panose="020B0604020202020204" pitchFamily="34" charset="0"/>
              </a:rPr>
              <a:t>(</a:t>
            </a:r>
            <a:r>
              <a:rPr lang="vi-VN" sz="1700" b="1">
                <a:ea typeface="Adobe Gothic Std B" panose="020B0800000000000000" pitchFamily="34" charset="-128"/>
                <a:cs typeface="Arial" panose="020B0604020202020204" pitchFamily="34" charset="0"/>
              </a:rPr>
              <a:t>Tài liệu được</a:t>
            </a:r>
            <a:r>
              <a:rPr lang="en-US" sz="1700" b="1">
                <a:ea typeface="Adobe Gothic Std B" panose="020B0800000000000000" pitchFamily="34" charset="-128"/>
                <a:cs typeface="Arial" panose="020B0604020202020204" pitchFamily="34" charset="0"/>
              </a:rPr>
              <a:t> viết tháng 4/2019 và được xuất</a:t>
            </a:r>
            <a:r>
              <a:rPr lang="vi-VN" sz="1700" b="1">
                <a:ea typeface="Adobe Gothic Std B" panose="020B0800000000000000" pitchFamily="34" charset="-128"/>
                <a:cs typeface="Arial" panose="020B0604020202020204" pitchFamily="34" charset="0"/>
              </a:rPr>
              <a:t> bản </a:t>
            </a:r>
            <a:r>
              <a:rPr lang="en-US" sz="1700" b="1">
                <a:ea typeface="Adobe Gothic Std B" panose="020B0800000000000000" pitchFamily="34" charset="-128"/>
                <a:cs typeface="Arial" panose="020B0604020202020204" pitchFamily="34" charset="0"/>
              </a:rPr>
              <a:t>tại Việt Nam </a:t>
            </a:r>
            <a:r>
              <a:rPr lang="vi-VN" sz="1700" b="1">
                <a:ea typeface="Adobe Gothic Std B" panose="020B0800000000000000" pitchFamily="34" charset="-128"/>
                <a:cs typeface="Arial" panose="020B0604020202020204" pitchFamily="34" charset="0"/>
              </a:rPr>
              <a:t>ngày 15/6/2020</a:t>
            </a:r>
            <a:r>
              <a:rPr lang="en-US" sz="1700" b="1">
                <a:ea typeface="Adobe Gothic Std B" panose="020B0800000000000000" pitchFamily="34" charset="-128"/>
                <a:cs typeface="Arial" panose="020B0604020202020204" pitchFamily="34" charset="0"/>
              </a:rPr>
              <a:t>)</a:t>
            </a:r>
            <a:endParaRPr lang="en-US" sz="1700" b="1"/>
          </a:p>
        </p:txBody>
      </p:sp>
      <p:sp>
        <p:nvSpPr>
          <p:cNvPr id="11" name="TextBox 10">
            <a:extLst>
              <a:ext uri="{FF2B5EF4-FFF2-40B4-BE49-F238E27FC236}">
                <a16:creationId xmlns:a16="http://schemas.microsoft.com/office/drawing/2014/main" id="{E331C4B8-F55C-492D-93CE-0D973F4D49E9}"/>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2777529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5100BC0F-2189-4A83-8BB9-B317C3E70117}"/>
              </a:ext>
            </a:extLst>
          </p:cNvPr>
          <p:cNvSpPr txBox="1"/>
          <p:nvPr/>
        </p:nvSpPr>
        <p:spPr>
          <a:xfrm>
            <a:off x="1494753" y="912021"/>
            <a:ext cx="7385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rPr>
              <a:t>I.&gt; HOẠCH ĐỊNH</a:t>
            </a:r>
            <a:endParaRPr kumimoji="0" lang="en-US" sz="2400" b="1" i="0" u="none" strike="noStrike" kern="1200" cap="none" spc="0" normalizeH="0" baseline="0" noProof="0" dirty="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7" name="Title 1">
            <a:extLst>
              <a:ext uri="{FF2B5EF4-FFF2-40B4-BE49-F238E27FC236}">
                <a16:creationId xmlns:a16="http://schemas.microsoft.com/office/drawing/2014/main" id="{24C329EB-E745-447F-9AAE-E2F501885020}"/>
              </a:ext>
            </a:extLst>
          </p:cNvPr>
          <p:cNvSpPr>
            <a:spLocks noGrp="1"/>
          </p:cNvSpPr>
          <p:nvPr>
            <p:ph type="title"/>
          </p:nvPr>
        </p:nvSpPr>
        <p:spPr>
          <a:xfrm>
            <a:off x="1494753" y="1479711"/>
            <a:ext cx="9372197" cy="369332"/>
          </a:xfr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effectLst/>
                <a:uLnTx/>
                <a:uFillTx/>
                <a:latin typeface="Calibri" panose="020F0502020204030204"/>
                <a:ea typeface="Adobe Gothic Std B" panose="020B0800000000000000" pitchFamily="34" charset="-128"/>
                <a:cs typeface="Arial" panose="020B0604020202020204" pitchFamily="34" charset="0"/>
              </a:rPr>
              <a:t>2. Xác định khó khăn và thách thức</a:t>
            </a:r>
            <a:endParaRPr kumimoji="0" lang="en-US" sz="1800" b="1" i="0" u="none" strike="noStrike" kern="1200" cap="none" spc="0" normalizeH="0" baseline="0" noProof="0" dirty="0">
              <a:ln>
                <a:noFill/>
              </a:ln>
              <a:effectLst/>
              <a:uLnTx/>
              <a:uFillTx/>
              <a:latin typeface="Calibri" panose="020F0502020204030204"/>
              <a:ea typeface="Adobe Gothic Std B" panose="020B0800000000000000" pitchFamily="34" charset="-128"/>
              <a:cs typeface="Arial" panose="020B0604020202020204" pitchFamily="34" charset="0"/>
            </a:endParaRPr>
          </a:p>
        </p:txBody>
      </p:sp>
      <p:sp>
        <p:nvSpPr>
          <p:cNvPr id="9" name="Content Placeholder 5">
            <a:extLst>
              <a:ext uri="{FF2B5EF4-FFF2-40B4-BE49-F238E27FC236}">
                <a16:creationId xmlns:a16="http://schemas.microsoft.com/office/drawing/2014/main" id="{9E50F6A1-48B4-4B7E-A265-D32A84BF597E}"/>
              </a:ext>
            </a:extLst>
          </p:cNvPr>
          <p:cNvSpPr>
            <a:spLocks noGrp="1"/>
          </p:cNvSpPr>
          <p:nvPr>
            <p:ph sz="quarter" idx="1"/>
          </p:nvPr>
        </p:nvSpPr>
        <p:spPr>
          <a:xfrm>
            <a:off x="1494753" y="2061093"/>
            <a:ext cx="8068768" cy="3693319"/>
          </a:xfrm>
          <a:noFill/>
        </p:spPr>
        <p:txBody>
          <a:bodyPr vert="horz" wrap="square" lIns="91440" tIns="45720" rIns="91440" bIns="45720" rtlCol="0">
            <a:spAutoFit/>
          </a:bodyPr>
          <a:lstStyle/>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vi-VN"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Làn sóng Covi</a:t>
            </a:r>
            <a:r>
              <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d1</a:t>
            </a:r>
            <a:r>
              <a:rPr kumimoji="0" lang="vi-VN"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9 lần 2 : Làm cho sức mua thị trường giảm sút trầm trọng</a:t>
            </a:r>
            <a:r>
              <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a:t>
            </a:r>
            <a:endParaRPr lang="en-US" sz="1800">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a:ln>
                  <a:noFill/>
                </a:ln>
                <a:solidFill>
                  <a:schemeClr val="tx1"/>
                </a:solidFill>
                <a:effectLst/>
                <a:uLnTx/>
                <a:uFillTx/>
                <a:latin typeface="Calibri" panose="020F0502020204030204" pitchFamily="34" charset="0"/>
                <a:ea typeface="Adobe Gothic Std B" panose="020B0800000000000000" pitchFamily="34" charset="-128"/>
                <a:cs typeface="Calibri" panose="020F0502020204030204" pitchFamily="34" charset="0"/>
              </a:rPr>
              <a:t>Hàng giá rẻ Trung Quốc tràn vào Việt Nam (đồng nhân dân tệ mất giá). Năm 2019 có 5.461 doanh nghiệp sản xuất và kinh doanh sản phẩm LED: Trong đó 3.964 nhà nhập khẩu nguyên chiếc.</a:t>
            </a: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800">
              <a:latin typeface="Calibri" panose="020F0502020204030204" pitchFamily="34" charset="0"/>
              <a:ea typeface="Adobe Gothic Std B" panose="020B0800000000000000" pitchFamily="34" charset="-128"/>
              <a:cs typeface="Calibri" panose="020F05020202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a:ln>
                  <a:noFill/>
                </a:ln>
                <a:solidFill>
                  <a:schemeClr val="tx1"/>
                </a:solidFill>
                <a:effectLst/>
                <a:uLnTx/>
                <a:uFillTx/>
                <a:latin typeface="Calibri" panose="020F0502020204030204" pitchFamily="34" charset="0"/>
                <a:ea typeface="Adobe Gothic Std B" panose="020B0800000000000000" pitchFamily="34" charset="-128"/>
                <a:cs typeface="Calibri" panose="020F0502020204030204" pitchFamily="34" charset="0"/>
              </a:rPr>
              <a:t>Nhiều</a:t>
            </a:r>
            <a:r>
              <a:rPr kumimoji="0" lang="en-US" sz="1800" b="0" i="0" u="none" strike="noStrike" kern="1200" cap="none" spc="0" normalizeH="0" noProof="0">
                <a:ln>
                  <a:noFill/>
                </a:ln>
                <a:solidFill>
                  <a:schemeClr val="tx1"/>
                </a:solidFill>
                <a:effectLst/>
                <a:uLnTx/>
                <a:uFillTx/>
                <a:latin typeface="Calibri" panose="020F0502020204030204" pitchFamily="34" charset="0"/>
                <a:ea typeface="Adobe Gothic Std B" panose="020B0800000000000000" pitchFamily="34" charset="-128"/>
                <a:cs typeface="Calibri" panose="020F0502020204030204" pitchFamily="34" charset="0"/>
              </a:rPr>
              <a:t> ông lớn trong ngành tận dụng FTA vào Việt Nam</a:t>
            </a:r>
            <a:endParaRPr kumimoji="0" lang="en-US" sz="1800" b="0" i="0" u="none" strike="noStrike" kern="1200" cap="none" spc="0" normalizeH="0" baseline="0" noProof="0">
              <a:ln>
                <a:noFill/>
              </a:ln>
              <a:solidFill>
                <a:schemeClr val="tx1"/>
              </a:solidFill>
              <a:effectLst/>
              <a:uLnTx/>
              <a:uFillTx/>
              <a:latin typeface="Calibri" panose="020F0502020204030204" pitchFamily="34" charset="0"/>
              <a:ea typeface="Adobe Gothic Std B" panose="020B0800000000000000" pitchFamily="34" charset="-128"/>
              <a:cs typeface="Calibri" panose="020F05020202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800">
              <a:latin typeface="Calibri" panose="020F0502020204030204" pitchFamily="34" charset="0"/>
              <a:ea typeface="Adobe Gothic Std B" panose="020B0800000000000000" pitchFamily="34" charset="-128"/>
              <a:cs typeface="Calibri" panose="020F05020202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vi-VN"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Các đối thủ liên tiếp gia tăng các chương trình cơ chế để đẩy hàng ra.</a:t>
            </a:r>
            <a:endParaRPr lang="en-US" sz="1800">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vi-VN"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Thị trường bị chia nhỏ, cạnh tranh khốc liệt</a:t>
            </a:r>
            <a:r>
              <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a:t>
            </a:r>
            <a:endParaRPr lang="en-US" sz="1800">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rPr>
              <a:t>Đội ngũ tiếp thị mỏng.</a:t>
            </a:r>
            <a:endParaRPr kumimoji="0" lang="en-US" sz="1800" b="0" i="0" u="none" strike="noStrike" kern="1200" cap="none" spc="0" normalizeH="0" baseline="0" noProof="0" dirty="0">
              <a:ln>
                <a:noFill/>
              </a:ln>
              <a:solidFill>
                <a:schemeClr val="tx1"/>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10" name="TextBox 9">
            <a:extLst>
              <a:ext uri="{FF2B5EF4-FFF2-40B4-BE49-F238E27FC236}">
                <a16:creationId xmlns:a16="http://schemas.microsoft.com/office/drawing/2014/main" id="{AAF40DA0-E3E7-402C-8D79-897F7F2AD42D}"/>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193291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8B824C8E-2E19-4043-A417-2DE5AFA0B255}"/>
              </a:ext>
            </a:extLst>
          </p:cNvPr>
          <p:cNvSpPr txBox="1"/>
          <p:nvPr/>
        </p:nvSpPr>
        <p:spPr>
          <a:xfrm>
            <a:off x="1494753" y="912021"/>
            <a:ext cx="7385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rPr>
              <a:t>I.&gt; HOẠCH ĐỊNH</a:t>
            </a:r>
            <a:endParaRPr kumimoji="0" lang="en-US" sz="2400" b="1" i="0" u="none" strike="noStrike" kern="1200" cap="none" spc="0" normalizeH="0" baseline="0" noProof="0" dirty="0">
              <a:ln>
                <a:noFill/>
              </a:ln>
              <a:solidFill>
                <a:prstClr val="black"/>
              </a:solidFill>
              <a:effectLst/>
              <a:uLnTx/>
              <a:uFillTx/>
              <a:latin typeface="Calibri" panose="020F0502020204030204"/>
              <a:ea typeface="Adobe Gothic Std B" panose="020B0800000000000000" pitchFamily="34" charset="-128"/>
              <a:cs typeface="Arial" panose="020B0604020202020204" pitchFamily="34" charset="0"/>
            </a:endParaRPr>
          </a:p>
        </p:txBody>
      </p:sp>
      <p:sp>
        <p:nvSpPr>
          <p:cNvPr id="14" name="Title 1">
            <a:extLst>
              <a:ext uri="{FF2B5EF4-FFF2-40B4-BE49-F238E27FC236}">
                <a16:creationId xmlns:a16="http://schemas.microsoft.com/office/drawing/2014/main" id="{73087476-3AF6-4222-9A2A-7C34017ABBDA}"/>
              </a:ext>
            </a:extLst>
          </p:cNvPr>
          <p:cNvSpPr>
            <a:spLocks noGrp="1"/>
          </p:cNvSpPr>
          <p:nvPr>
            <p:ph type="title"/>
          </p:nvPr>
        </p:nvSpPr>
        <p:spPr>
          <a:xfrm>
            <a:off x="1494753" y="1479711"/>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3. C</a:t>
            </a:r>
            <a:r>
              <a:rPr lang="vi-VN" sz="1800" b="1">
                <a:latin typeface="Calibri" panose="020F0502020204030204"/>
                <a:ea typeface="Adobe Gothic Std B" panose="020B0800000000000000" pitchFamily="34" charset="-128"/>
                <a:cs typeface="Arial" panose="020B0604020202020204" pitchFamily="34" charset="0"/>
              </a:rPr>
              <a:t>ơ</a:t>
            </a:r>
            <a:r>
              <a:rPr lang="en-US" sz="1800" b="1">
                <a:latin typeface="Calibri" panose="020F0502020204030204"/>
                <a:ea typeface="Adobe Gothic Std B" panose="020B0800000000000000" pitchFamily="34" charset="-128"/>
                <a:cs typeface="Arial" panose="020B0604020202020204" pitchFamily="34" charset="0"/>
              </a:rPr>
              <a:t> hội và lợi thế</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15" name="Content Placeholder 5">
            <a:extLst>
              <a:ext uri="{FF2B5EF4-FFF2-40B4-BE49-F238E27FC236}">
                <a16:creationId xmlns:a16="http://schemas.microsoft.com/office/drawing/2014/main" id="{5C76C29D-E699-440D-A667-2DAE070B1E6B}"/>
              </a:ext>
            </a:extLst>
          </p:cNvPr>
          <p:cNvSpPr txBox="1">
            <a:spLocks/>
          </p:cNvSpPr>
          <p:nvPr/>
        </p:nvSpPr>
        <p:spPr>
          <a:xfrm>
            <a:off x="1494753" y="2061093"/>
            <a:ext cx="7905138" cy="2862322"/>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Rạng Đông có 18 lợi thế tiềm năng.</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Người tiêu dùng ngày càng thông thái hơn.</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Ngày 01/01/2021 Bộ Khoa học và Công nghệ quyết định việc dán nhãn năng lượng cho các sản phẩm Đèn LED</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Tháng 11/2020 Các doanh nghiệp trên toàn quốc phải áp dụng Hóa đơn điện tử.</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Giá bán sản phẩm Rạng Đông ngày càng phù hợp hơn.</a:t>
            </a:r>
          </a:p>
        </p:txBody>
      </p:sp>
      <p:sp>
        <p:nvSpPr>
          <p:cNvPr id="8" name="TextBox 7">
            <a:extLst>
              <a:ext uri="{FF2B5EF4-FFF2-40B4-BE49-F238E27FC236}">
                <a16:creationId xmlns:a16="http://schemas.microsoft.com/office/drawing/2014/main" id="{D97F4B81-4614-401C-8222-031DFC03F9C6}"/>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2510645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5076EAD-8B50-4DCB-90E7-34664C02685B}" type="slidenum">
              <a:rPr kumimoji="0" lang="en-US"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8B824C8E-2E19-4043-A417-2DE5AFA0B255}"/>
              </a:ext>
            </a:extLst>
          </p:cNvPr>
          <p:cNvSpPr txBox="1"/>
          <p:nvPr/>
        </p:nvSpPr>
        <p:spPr>
          <a:xfrm>
            <a:off x="1494753" y="912021"/>
            <a:ext cx="7385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effectLst/>
                <a:uLnTx/>
                <a:uFillTx/>
                <a:latin typeface="Calibri" panose="020F0502020204030204"/>
                <a:ea typeface="Adobe Gothic Std B" panose="020B0800000000000000" pitchFamily="34" charset="-128"/>
                <a:cs typeface="Arial" panose="020B0604020202020204" pitchFamily="34" charset="0"/>
              </a:rPr>
              <a:t>I.&gt; HOẠCH ĐỊNH</a:t>
            </a:r>
            <a:endParaRPr kumimoji="0" lang="en-US" sz="2400" b="1" i="0" u="none" strike="noStrike" kern="1200" cap="none" spc="0" normalizeH="0" baseline="0" noProof="0" dirty="0">
              <a:ln>
                <a:noFill/>
              </a:ln>
              <a:effectLst/>
              <a:uLnTx/>
              <a:uFillTx/>
              <a:latin typeface="Calibri" panose="020F0502020204030204"/>
              <a:ea typeface="Adobe Gothic Std B" panose="020B0800000000000000" pitchFamily="34" charset="-128"/>
              <a:cs typeface="Arial" panose="020B0604020202020204" pitchFamily="34" charset="0"/>
            </a:endParaRPr>
          </a:p>
        </p:txBody>
      </p:sp>
      <p:sp>
        <p:nvSpPr>
          <p:cNvPr id="14" name="Title 1">
            <a:extLst>
              <a:ext uri="{FF2B5EF4-FFF2-40B4-BE49-F238E27FC236}">
                <a16:creationId xmlns:a16="http://schemas.microsoft.com/office/drawing/2014/main" id="{73087476-3AF6-4222-9A2A-7C34017ABBDA}"/>
              </a:ext>
            </a:extLst>
          </p:cNvPr>
          <p:cNvSpPr>
            <a:spLocks noGrp="1"/>
          </p:cNvSpPr>
          <p:nvPr>
            <p:ph type="title"/>
          </p:nvPr>
        </p:nvSpPr>
        <p:spPr>
          <a:xfrm>
            <a:off x="1494753" y="1479711"/>
            <a:ext cx="9372197" cy="369332"/>
          </a:xfrm>
          <a:noFill/>
        </p:spPr>
        <p:txBody>
          <a:bodyPr wrap="square" rtlCol="0">
            <a:spAutoFit/>
          </a:bodyPr>
          <a:lstStyle/>
          <a:p>
            <a:pPr>
              <a:lnSpc>
                <a:spcPct val="100000"/>
              </a:lnSpc>
              <a:spcBef>
                <a:spcPts val="0"/>
              </a:spcBef>
            </a:pPr>
            <a:r>
              <a:rPr lang="en-US" sz="1800" b="1">
                <a:latin typeface="Calibri" panose="020F0502020204030204"/>
                <a:ea typeface="Adobe Gothic Std B" panose="020B0800000000000000" pitchFamily="34" charset="-128"/>
                <a:cs typeface="Arial" panose="020B0604020202020204" pitchFamily="34" charset="0"/>
              </a:rPr>
              <a:t>4. Xác định ph</a:t>
            </a:r>
            <a:r>
              <a:rPr lang="vi-VN" sz="1800" b="1">
                <a:latin typeface="Calibri" panose="020F0502020204030204"/>
                <a:ea typeface="Adobe Gothic Std B" panose="020B0800000000000000" pitchFamily="34" charset="-128"/>
                <a:cs typeface="Arial" panose="020B0604020202020204" pitchFamily="34" charset="0"/>
              </a:rPr>
              <a:t>ư</a:t>
            </a:r>
            <a:r>
              <a:rPr lang="en-US" sz="1800" b="1">
                <a:latin typeface="Calibri" panose="020F0502020204030204"/>
                <a:ea typeface="Adobe Gothic Std B" panose="020B0800000000000000" pitchFamily="34" charset="-128"/>
                <a:cs typeface="Arial" panose="020B0604020202020204" pitchFamily="34" charset="0"/>
              </a:rPr>
              <a:t>ơng thức triển khai</a:t>
            </a:r>
            <a:endParaRPr lang="en-US" sz="1800" b="1" dirty="0">
              <a:latin typeface="Calibri" panose="020F0502020204030204"/>
              <a:ea typeface="Adobe Gothic Std B" panose="020B0800000000000000" pitchFamily="34" charset="-128"/>
              <a:cs typeface="Arial" panose="020B0604020202020204" pitchFamily="34" charset="0"/>
            </a:endParaRPr>
          </a:p>
        </p:txBody>
      </p:sp>
      <p:sp>
        <p:nvSpPr>
          <p:cNvPr id="8" name="Content Placeholder 5">
            <a:extLst>
              <a:ext uri="{FF2B5EF4-FFF2-40B4-BE49-F238E27FC236}">
                <a16:creationId xmlns:a16="http://schemas.microsoft.com/office/drawing/2014/main" id="{9BB9AF10-6DB6-4236-98B3-B3191619093D}"/>
              </a:ext>
            </a:extLst>
          </p:cNvPr>
          <p:cNvSpPr>
            <a:spLocks noGrp="1"/>
          </p:cNvSpPr>
          <p:nvPr>
            <p:ph sz="quarter" idx="1"/>
          </p:nvPr>
        </p:nvSpPr>
        <p:spPr>
          <a:xfrm>
            <a:off x="1494753" y="2061093"/>
            <a:ext cx="7647767" cy="2585323"/>
          </a:xfrm>
          <a:noFill/>
        </p:spPr>
        <p:txBody>
          <a:bodyPr vert="horz" wrap="square" lIns="91440" tIns="45720" rIns="91440" bIns="45720" rtlCol="0">
            <a:spAutoFit/>
          </a:bodyPr>
          <a:lstStyle/>
          <a:p>
            <a:pPr algn="just">
              <a:lnSpc>
                <a:spcPct val="100000"/>
              </a:lnSpc>
              <a:spcBef>
                <a:spcPts val="0"/>
              </a:spcBef>
              <a:buFont typeface="Wingdings" panose="05000000000000000000" pitchFamily="2" charset="2"/>
              <a:buChar char="Ø"/>
            </a:pPr>
            <a:r>
              <a:rPr lang="vi-VN" sz="1800">
                <a:latin typeface="Calibri" panose="020F0502020204030204"/>
                <a:ea typeface="Adobe Gothic Std B" panose="020B0800000000000000" pitchFamily="34" charset="-128"/>
                <a:cs typeface="Arial" panose="020B0604020202020204" pitchFamily="34" charset="0"/>
              </a:rPr>
              <a:t>Huy động</a:t>
            </a:r>
            <a:r>
              <a:rPr lang="en-US" sz="1800">
                <a:latin typeface="Calibri" panose="020F0502020204030204"/>
                <a:ea typeface="Adobe Gothic Std B" panose="020B0800000000000000" pitchFamily="34" charset="-128"/>
                <a:cs typeface="Arial" panose="020B0604020202020204" pitchFamily="34" charset="0"/>
              </a:rPr>
              <a:t> đồng bộ</a:t>
            </a:r>
            <a:r>
              <a:rPr lang="vi-VN" sz="1800">
                <a:latin typeface="Calibri" panose="020F0502020204030204"/>
                <a:ea typeface="Adobe Gothic Std B" panose="020B0800000000000000" pitchFamily="34" charset="-128"/>
                <a:cs typeface="Arial" panose="020B0604020202020204" pitchFamily="34" charset="0"/>
              </a:rPr>
              <a:t> </a:t>
            </a:r>
            <a:r>
              <a:rPr lang="vi-VN" sz="1800" dirty="0">
                <a:latin typeface="Calibri" panose="020F0502020204030204"/>
                <a:ea typeface="Adobe Gothic Std B" panose="020B0800000000000000" pitchFamily="34" charset="-128"/>
                <a:cs typeface="Arial" panose="020B0604020202020204" pitchFamily="34" charset="0"/>
              </a:rPr>
              <a:t>các </a:t>
            </a:r>
            <a:r>
              <a:rPr lang="vi-VN" sz="1800">
                <a:latin typeface="Calibri" panose="020F0502020204030204"/>
                <a:ea typeface="Adobe Gothic Std B" panose="020B0800000000000000" pitchFamily="34" charset="-128"/>
                <a:cs typeface="Arial" panose="020B0604020202020204" pitchFamily="34" charset="0"/>
              </a:rPr>
              <a:t>nguồn lự</a:t>
            </a:r>
            <a:r>
              <a:rPr lang="en-US" sz="1800">
                <a:latin typeface="Calibri" panose="020F0502020204030204"/>
                <a:ea typeface="Adobe Gothic Std B" panose="020B0800000000000000" pitchFamily="34" charset="-128"/>
                <a:cs typeface="Arial" panose="020B0604020202020204" pitchFamily="34" charset="0"/>
              </a:rPr>
              <a:t>c</a:t>
            </a:r>
            <a:r>
              <a:rPr lang="vi-VN" sz="1800">
                <a:latin typeface="Calibri" panose="020F0502020204030204"/>
                <a:ea typeface="Adobe Gothic Std B" panose="020B0800000000000000" pitchFamily="34" charset="-128"/>
                <a:cs typeface="Arial" panose="020B0604020202020204" pitchFamily="34" charset="0"/>
              </a:rPr>
              <a:t> </a:t>
            </a:r>
            <a:r>
              <a:rPr lang="vi-VN" sz="1800" dirty="0">
                <a:latin typeface="Calibri" panose="020F0502020204030204"/>
                <a:ea typeface="Adobe Gothic Std B" panose="020B0800000000000000" pitchFamily="34" charset="-128"/>
                <a:cs typeface="Arial" panose="020B0604020202020204" pitchFamily="34" charset="0"/>
              </a:rPr>
              <a:t>trong công </a:t>
            </a:r>
            <a:r>
              <a:rPr lang="vi-VN" sz="1800">
                <a:latin typeface="Calibri" panose="020F0502020204030204"/>
                <a:ea typeface="Adobe Gothic Std B" panose="020B0800000000000000" pitchFamily="34" charset="-128"/>
                <a:cs typeface="Arial" panose="020B0604020202020204" pitchFamily="34" charset="0"/>
              </a:rPr>
              <a:t>ty (Phòng N</a:t>
            </a:r>
            <a:r>
              <a:rPr lang="en-US" sz="1800">
                <a:latin typeface="Calibri" panose="020F0502020204030204"/>
                <a:ea typeface="Adobe Gothic Std B" panose="020B0800000000000000" pitchFamily="34" charset="-128"/>
                <a:cs typeface="Arial" panose="020B0604020202020204" pitchFamily="34" charset="0"/>
              </a:rPr>
              <a:t>CTT</a:t>
            </a:r>
            <a:r>
              <a:rPr lang="vi-VN" sz="1800">
                <a:latin typeface="Calibri" panose="020F0502020204030204"/>
                <a:ea typeface="Adobe Gothic Std B" panose="020B0800000000000000" pitchFamily="34" charset="-128"/>
                <a:cs typeface="Arial" panose="020B0604020202020204" pitchFamily="34" charset="0"/>
              </a:rPr>
              <a:t>, P</a:t>
            </a:r>
            <a:r>
              <a:rPr lang="en-US" sz="1800">
                <a:latin typeface="Calibri" panose="020F0502020204030204"/>
                <a:ea typeface="Adobe Gothic Std B" panose="020B0800000000000000" pitchFamily="34" charset="-128"/>
                <a:cs typeface="Arial" panose="020B0604020202020204" pitchFamily="34" charset="0"/>
              </a:rPr>
              <a:t>hòng Truyền thông, Phòng TT &amp; TMĐT</a:t>
            </a:r>
            <a:r>
              <a:rPr lang="vi-VN" sz="1800">
                <a:latin typeface="Calibri" panose="020F0502020204030204"/>
                <a:ea typeface="Adobe Gothic Std B" panose="020B0800000000000000" pitchFamily="34" charset="-128"/>
                <a:cs typeface="Arial" panose="020B0604020202020204" pitchFamily="34" charset="0"/>
              </a:rPr>
              <a:t>, </a:t>
            </a:r>
            <a:r>
              <a:rPr lang="en-US" sz="1800">
                <a:latin typeface="Calibri" panose="020F0502020204030204"/>
                <a:ea typeface="Adobe Gothic Std B" panose="020B0800000000000000" pitchFamily="34" charset="-128"/>
                <a:cs typeface="Arial" panose="020B0604020202020204" pitchFamily="34" charset="0"/>
              </a:rPr>
              <a:t>Phòng TKTCKT</a:t>
            </a:r>
            <a:r>
              <a:rPr lang="vi-VN" sz="1800">
                <a:latin typeface="Calibri" panose="020F0502020204030204"/>
                <a:ea typeface="Adobe Gothic Std B" panose="020B0800000000000000" pitchFamily="34" charset="-128"/>
                <a:cs typeface="Arial" panose="020B0604020202020204" pitchFamily="34" charset="0"/>
              </a:rPr>
              <a:t>, </a:t>
            </a:r>
            <a:r>
              <a:rPr lang="en-US" sz="1800">
                <a:latin typeface="Calibri" panose="020F0502020204030204"/>
                <a:ea typeface="Adobe Gothic Std B" panose="020B0800000000000000" pitchFamily="34" charset="-128"/>
                <a:cs typeface="Arial" panose="020B0604020202020204" pitchFamily="34" charset="0"/>
              </a:rPr>
              <a:t>Phòng Kế hoạch, </a:t>
            </a:r>
            <a:r>
              <a:rPr lang="vi-VN" sz="1800">
                <a:latin typeface="Calibri" panose="020F0502020204030204"/>
                <a:ea typeface="Adobe Gothic Std B" panose="020B0800000000000000" pitchFamily="34" charset="-128"/>
                <a:cs typeface="Arial" panose="020B0604020202020204" pitchFamily="34" charset="0"/>
              </a:rPr>
              <a:t>Xưởng LED</a:t>
            </a:r>
            <a:r>
              <a:rPr lang="en-US" sz="1800">
                <a:latin typeface="Calibri" panose="020F0502020204030204"/>
                <a:ea typeface="Adobe Gothic Std B" panose="020B0800000000000000" pitchFamily="34" charset="-128"/>
                <a:cs typeface="Arial" panose="020B0604020202020204" pitchFamily="34" charset="0"/>
              </a:rPr>
              <a:t> - ĐT</a:t>
            </a:r>
            <a:r>
              <a:rPr lang="vi-VN" sz="1800">
                <a:latin typeface="Calibri" panose="020F0502020204030204"/>
                <a:ea typeface="Adobe Gothic Std B" panose="020B0800000000000000" pitchFamily="34" charset="-128"/>
                <a:cs typeface="Arial" panose="020B0604020202020204" pitchFamily="34" charset="0"/>
              </a:rPr>
              <a:t>)</a:t>
            </a:r>
            <a:r>
              <a:rPr lang="en-US" sz="1800">
                <a:latin typeface="Calibri" panose="020F0502020204030204"/>
                <a:ea typeface="Adobe Gothic Std B" panose="020B0800000000000000" pitchFamily="34" charset="-128"/>
                <a:cs typeface="Arial" panose="020B0604020202020204" pitchFamily="34" charset="0"/>
              </a:rPr>
              <a:t>.</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ea typeface="Adobe Gothic Std B" panose="020B0800000000000000" pitchFamily="34" charset="-128"/>
                <a:cs typeface="Arial" panose="020B0604020202020204" pitchFamily="34" charset="0"/>
              </a:rPr>
              <a:t>Thành lập đội xung kích.</a:t>
            </a: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endParaRPr lang="en-US" sz="1800" dirty="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Á</a:t>
            </a:r>
            <a:r>
              <a:rPr lang="vi-VN" sz="1800" dirty="0">
                <a:latin typeface="Calibri" panose="020F0502020204030204"/>
                <a:ea typeface="Adobe Gothic Std B" panose="020B0800000000000000" pitchFamily="34" charset="-128"/>
                <a:cs typeface="Arial" panose="020B0604020202020204" pitchFamily="34" charset="0"/>
              </a:rPr>
              <a:t>p dụng cho thị </a:t>
            </a:r>
            <a:r>
              <a:rPr lang="vi-VN" sz="1800">
                <a:latin typeface="Calibri" panose="020F0502020204030204"/>
                <a:ea typeface="Adobe Gothic Std B" panose="020B0800000000000000" pitchFamily="34" charset="-128"/>
                <a:cs typeface="Arial" panose="020B0604020202020204" pitchFamily="34" charset="0"/>
              </a:rPr>
              <a:t>trường trọng </a:t>
            </a:r>
            <a:r>
              <a:rPr lang="en-US" sz="1800">
                <a:latin typeface="Calibri" panose="020F0502020204030204"/>
                <a:ea typeface="Adobe Gothic Std B" panose="020B0800000000000000" pitchFamily="34" charset="-128"/>
                <a:cs typeface="Arial" panose="020B0604020202020204" pitchFamily="34" charset="0"/>
              </a:rPr>
              <a:t>điểm</a:t>
            </a:r>
            <a:r>
              <a:rPr lang="vi-VN" sz="1800">
                <a:latin typeface="Calibri" panose="020F0502020204030204"/>
                <a:ea typeface="Adobe Gothic Std B" panose="020B0800000000000000" pitchFamily="34" charset="-128"/>
                <a:cs typeface="Arial" panose="020B0604020202020204" pitchFamily="34" charset="0"/>
              </a:rPr>
              <a:t> </a:t>
            </a:r>
            <a:r>
              <a:rPr lang="vi-VN" sz="1800" dirty="0">
                <a:latin typeface="Calibri" panose="020F0502020204030204"/>
                <a:ea typeface="Adobe Gothic Std B" panose="020B0800000000000000" pitchFamily="34" charset="-128"/>
                <a:cs typeface="Arial" panose="020B0604020202020204" pitchFamily="34" charset="0"/>
              </a:rPr>
              <a:t>lớn, thách thức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áp</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lực</a:t>
            </a:r>
            <a:r>
              <a:rPr lang="en-US" sz="1800" dirty="0">
                <a:latin typeface="Calibri" panose="020F0502020204030204"/>
                <a:ea typeface="Adobe Gothic Std B" panose="020B0800000000000000" pitchFamily="34" charset="-128"/>
                <a:cs typeface="Arial" panose="020B0604020202020204" pitchFamily="34" charset="0"/>
              </a:rPr>
              <a:t> </a:t>
            </a:r>
            <a:r>
              <a:rPr lang="en-US" sz="1800" dirty="0" err="1">
                <a:latin typeface="Calibri" panose="020F0502020204030204"/>
                <a:ea typeface="Adobe Gothic Std B" panose="020B0800000000000000" pitchFamily="34" charset="-128"/>
                <a:cs typeface="Arial" panose="020B0604020202020204" pitchFamily="34" charset="0"/>
              </a:rPr>
              <a:t>cạnh</a:t>
            </a:r>
            <a:r>
              <a:rPr lang="en-US" sz="1800" dirty="0">
                <a:latin typeface="Calibri" panose="020F0502020204030204"/>
                <a:ea typeface="Adobe Gothic Std B" panose="020B0800000000000000" pitchFamily="34" charset="-128"/>
                <a:cs typeface="Arial" panose="020B0604020202020204" pitchFamily="34" charset="0"/>
              </a:rPr>
              <a:t> </a:t>
            </a:r>
            <a:r>
              <a:rPr lang="en-US" sz="1800" err="1">
                <a:latin typeface="Calibri" panose="020F0502020204030204"/>
                <a:ea typeface="Adobe Gothic Std B" panose="020B0800000000000000" pitchFamily="34" charset="-128"/>
                <a:cs typeface="Arial" panose="020B0604020202020204" pitchFamily="34" charset="0"/>
              </a:rPr>
              <a:t>tranh</a:t>
            </a:r>
            <a:r>
              <a:rPr lang="en-US" sz="1800">
                <a:latin typeface="Calibri" panose="020F0502020204030204"/>
                <a:ea typeface="Adobe Gothic Std B" panose="020B0800000000000000" pitchFamily="34" charset="-128"/>
                <a:cs typeface="Arial" panose="020B0604020202020204" pitchFamily="34" charset="0"/>
              </a:rPr>
              <a:t> cao, l</a:t>
            </a:r>
            <a:r>
              <a:rPr lang="vi-VN" sz="1800">
                <a:latin typeface="Calibri" panose="020F0502020204030204"/>
                <a:ea typeface="Adobe Gothic Std B" panose="020B0800000000000000" pitchFamily="34" charset="-128"/>
                <a:cs typeface="Arial" panose="020B0604020202020204" pitchFamily="34" charset="0"/>
              </a:rPr>
              <a:t>ấn từng vùng, từng dòng sản phẩm</a:t>
            </a:r>
            <a:r>
              <a:rPr lang="en-US" sz="1800">
                <a:latin typeface="Calibri" panose="020F0502020204030204"/>
                <a:ea typeface="Adobe Gothic Std B" panose="020B0800000000000000" pitchFamily="34" charset="-128"/>
                <a:cs typeface="Arial" panose="020B0604020202020204" pitchFamily="34" charset="0"/>
              </a:rPr>
              <a:t>.</a:t>
            </a:r>
          </a:p>
          <a:p>
            <a:pPr algn="just">
              <a:lnSpc>
                <a:spcPct val="100000"/>
              </a:lnSpc>
              <a:spcBef>
                <a:spcPts val="0"/>
              </a:spcBef>
              <a:buFont typeface="Wingdings" panose="05000000000000000000" pitchFamily="2" charset="2"/>
              <a:buChar char="Ø"/>
            </a:pPr>
            <a:endParaRPr lang="en-US" sz="1800">
              <a:latin typeface="Calibri" panose="020F0502020204030204"/>
              <a:ea typeface="Adobe Gothic Std B" panose="020B0800000000000000" pitchFamily="34" charset="-128"/>
              <a:cs typeface="Arial" panose="020B0604020202020204" pitchFamily="34" charset="0"/>
            </a:endParaRPr>
          </a:p>
          <a:p>
            <a:pPr algn="just">
              <a:lnSpc>
                <a:spcPct val="100000"/>
              </a:lnSpc>
              <a:spcBef>
                <a:spcPts val="0"/>
              </a:spcBef>
              <a:buFont typeface="Wingdings" panose="05000000000000000000" pitchFamily="2" charset="2"/>
              <a:buChar char="Ø"/>
            </a:pPr>
            <a:r>
              <a:rPr lang="en-US" sz="1800">
                <a:latin typeface="Calibri" panose="020F0502020204030204"/>
                <a:ea typeface="Adobe Gothic Std B" panose="020B0800000000000000" pitchFamily="34" charset="-128"/>
                <a:cs typeface="Arial" panose="020B0604020202020204" pitchFamily="34" charset="0"/>
              </a:rPr>
              <a:t>Đối tượng tập trung vào hệ thống khách hàng C2, C3</a:t>
            </a:r>
            <a:endParaRPr lang="en-US" sz="1800" dirty="0">
              <a:latin typeface="Calibri" panose="020F0502020204030204"/>
              <a:ea typeface="Adobe Gothic Std B" panose="020B0800000000000000" pitchFamily="34" charset="-128"/>
              <a:cs typeface="Arial" panose="020B0604020202020204" pitchFamily="34" charset="0"/>
            </a:endParaRPr>
          </a:p>
        </p:txBody>
      </p:sp>
      <p:sp>
        <p:nvSpPr>
          <p:cNvPr id="9" name="TextBox 8">
            <a:extLst>
              <a:ext uri="{FF2B5EF4-FFF2-40B4-BE49-F238E27FC236}">
                <a16:creationId xmlns:a16="http://schemas.microsoft.com/office/drawing/2014/main" id="{58752024-E875-4DA6-A683-FFFF6660FAE3}"/>
              </a:ext>
            </a:extLst>
          </p:cNvPr>
          <p:cNvSpPr txBox="1"/>
          <p:nvPr/>
        </p:nvSpPr>
        <p:spPr>
          <a:xfrm>
            <a:off x="1494753" y="121987"/>
            <a:ext cx="738537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rPr>
              <a:t>C – TỔ CH</a:t>
            </a:r>
            <a:r>
              <a:rPr lang="en-US" sz="2800" b="1">
                <a:solidFill>
                  <a:prstClr val="black">
                    <a:lumMod val="65000"/>
                    <a:lumOff val="35000"/>
                  </a:prstClr>
                </a:solidFill>
                <a:latin typeface="Calibri" panose="020F0502020204030204"/>
                <a:ea typeface="Adobe Gothic Std B" panose="020B0800000000000000" pitchFamily="34" charset="-128"/>
                <a:cs typeface="Arial" panose="020B0604020202020204" pitchFamily="34" charset="0"/>
              </a:rPr>
              <a:t>ỨC THỰC HIỆN</a:t>
            </a:r>
            <a:endParaRPr kumimoji="0" lang="en-US" sz="2800" b="1" i="0" u="none" strike="noStrike" kern="1200" cap="none" spc="0" normalizeH="0" baseline="0" noProof="0" dirty="0">
              <a:ln>
                <a:noFill/>
              </a:ln>
              <a:solidFill>
                <a:prstClr val="black">
                  <a:lumMod val="65000"/>
                  <a:lumOff val="35000"/>
                </a:prstClr>
              </a:solidFill>
              <a:effectLst/>
              <a:uLnTx/>
              <a:uFillTx/>
              <a:latin typeface="Calibri" panose="020F0502020204030204"/>
              <a:ea typeface="Adobe Gothic Std B" panose="020B0800000000000000" pitchFamily="34" charset="-128"/>
              <a:cs typeface="Arial" panose="020B0604020202020204" pitchFamily="34" charset="0"/>
            </a:endParaRPr>
          </a:p>
        </p:txBody>
      </p:sp>
    </p:spTree>
    <p:extLst>
      <p:ext uri="{BB962C8B-B14F-4D97-AF65-F5344CB8AC3E}">
        <p14:creationId xmlns:p14="http://schemas.microsoft.com/office/powerpoint/2010/main" val="9183058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4195</TotalTime>
  <Words>3452</Words>
  <Application>Microsoft Office PowerPoint</Application>
  <PresentationFormat>Widescreen</PresentationFormat>
  <Paragraphs>593</Paragraphs>
  <Slides>23</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Calibri (Body)</vt:lpstr>
      <vt:lpstr>Calibri Light</vt:lpstr>
      <vt:lpstr>Times New Roman</vt:lpstr>
      <vt:lpstr>Wingdings</vt:lpstr>
      <vt:lpstr>Office Theme</vt:lpstr>
      <vt:lpstr>2_Office Theme</vt:lpstr>
      <vt:lpstr>VẬN DỤNG  “MÔ HÌNH QUẢN TRỊ MỤC TIÊU VÀ KẾT QUẢ THEN CHỐT OKR” - TRONG TỔ CHỨC CẢI TIẾN CÔNG TÁC BÁN HÀNG</vt:lpstr>
      <vt:lpstr>PowerPoint Presentation</vt:lpstr>
      <vt:lpstr>PowerPoint Presentation</vt:lpstr>
      <vt:lpstr>PowerPoint Presentation</vt:lpstr>
      <vt:lpstr>PowerPoint Presentation</vt:lpstr>
      <vt:lpstr>1. Sự cần thiết của OKR</vt:lpstr>
      <vt:lpstr>2. Xác định khó khăn và thách thức</vt:lpstr>
      <vt:lpstr>3. Cơ hội và lợi thế</vt:lpstr>
      <vt:lpstr>4. Xác định phương thức triển khai</vt:lpstr>
      <vt:lpstr>SƠ ĐỒ TỔ CHỨC</vt:lpstr>
      <vt:lpstr>2. Thu thập phân tích dữ liệu làm cơ sở triển khai</vt:lpstr>
      <vt:lpstr>3. Lập thẻ OKR</vt:lpstr>
      <vt:lpstr>PowerPoint Presentation</vt:lpstr>
      <vt:lpstr>PowerPoint Presentation</vt:lpstr>
      <vt:lpstr>PowerPoint Presentation</vt:lpstr>
      <vt:lpstr>Ví dụ hành động trọng tâm theo tuần</vt:lpstr>
      <vt:lpstr>Ví dụ tái thiết lập mục tiêu</vt:lpstr>
      <vt:lpstr>Trao quyền sử dụng cơ chế linh hoạt cho anh em, tùy biến theo năng lực của khách hàng:</vt:lpstr>
      <vt:lpstr>PowerPoint Presentation</vt:lpstr>
      <vt:lpstr>PowerPoint Presentation</vt:lpstr>
      <vt:lpstr>PowerPoint Presentation</vt:lpstr>
      <vt:lpstr>PowerPoint Presentation</vt:lpstr>
      <vt:lpstr>XIN CẢM ƠN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node1</dc:creator>
  <cp:lastModifiedBy>CHINH-NCTT</cp:lastModifiedBy>
  <cp:revision>911</cp:revision>
  <cp:lastPrinted>2016-11-29T05:35:58Z</cp:lastPrinted>
  <dcterms:created xsi:type="dcterms:W3CDTF">2016-10-12T03:57:53Z</dcterms:created>
  <dcterms:modified xsi:type="dcterms:W3CDTF">2020-10-04T11:15:02Z</dcterms:modified>
</cp:coreProperties>
</file>