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7"/>
  </p:notesMasterIdLst>
  <p:sldIdLst>
    <p:sldId id="256" r:id="rId2"/>
    <p:sldId id="287" r:id="rId3"/>
    <p:sldId id="258" r:id="rId4"/>
    <p:sldId id="257" r:id="rId5"/>
    <p:sldId id="262" r:id="rId6"/>
    <p:sldId id="279" r:id="rId7"/>
    <p:sldId id="261" r:id="rId8"/>
    <p:sldId id="260" r:id="rId9"/>
    <p:sldId id="259" r:id="rId10"/>
    <p:sldId id="280" r:id="rId11"/>
    <p:sldId id="268" r:id="rId12"/>
    <p:sldId id="270" r:id="rId13"/>
    <p:sldId id="271" r:id="rId14"/>
    <p:sldId id="275" r:id="rId15"/>
    <p:sldId id="276" r:id="rId16"/>
    <p:sldId id="277" r:id="rId17"/>
    <p:sldId id="266" r:id="rId18"/>
    <p:sldId id="272" r:id="rId19"/>
    <p:sldId id="285" r:id="rId20"/>
    <p:sldId id="283" r:id="rId21"/>
    <p:sldId id="273" r:id="rId22"/>
    <p:sldId id="274" r:id="rId23"/>
    <p:sldId id="286" r:id="rId24"/>
    <p:sldId id="284" r:id="rId25"/>
    <p:sldId id="278"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660"/>
  </p:normalViewPr>
  <p:slideViewPr>
    <p:cSldViewPr snapToGrid="0">
      <p:cViewPr varScale="1">
        <p:scale>
          <a:sx n="106" d="100"/>
          <a:sy n="106" d="100"/>
        </p:scale>
        <p:origin x="6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49EB7-AC22-476D-93BF-588EC627FB91}" type="datetimeFigureOut">
              <a:rPr lang="vi-VN" smtClean="0"/>
              <a:t>24/08/2020</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07871-D526-4C30-A49A-4C867A6F7B0C}" type="slidenum">
              <a:rPr lang="vi-VN" smtClean="0"/>
              <a:t>‹#›</a:t>
            </a:fld>
            <a:endParaRPr lang="vi-VN"/>
          </a:p>
        </p:txBody>
      </p:sp>
    </p:spTree>
    <p:extLst>
      <p:ext uri="{BB962C8B-B14F-4D97-AF65-F5344CB8AC3E}">
        <p14:creationId xmlns:p14="http://schemas.microsoft.com/office/powerpoint/2010/main" val="122880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07871-D526-4C30-A49A-4C867A6F7B0C}" type="slidenum">
              <a:rPr lang="vi-VN" smtClean="0"/>
              <a:t>2</a:t>
            </a:fld>
            <a:endParaRPr lang="vi-VN"/>
          </a:p>
        </p:txBody>
      </p:sp>
    </p:spTree>
    <p:extLst>
      <p:ext uri="{BB962C8B-B14F-4D97-AF65-F5344CB8AC3E}">
        <p14:creationId xmlns:p14="http://schemas.microsoft.com/office/powerpoint/2010/main" val="301480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07871-D526-4C30-A49A-4C867A6F7B0C}" type="slidenum">
              <a:rPr lang="vi-VN" smtClean="0"/>
              <a:t>3</a:t>
            </a:fld>
            <a:endParaRPr lang="vi-VN"/>
          </a:p>
        </p:txBody>
      </p:sp>
    </p:spTree>
    <p:extLst>
      <p:ext uri="{BB962C8B-B14F-4D97-AF65-F5344CB8AC3E}">
        <p14:creationId xmlns:p14="http://schemas.microsoft.com/office/powerpoint/2010/main" val="1762978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ABF07871-D526-4C30-A49A-4C867A6F7B0C}" type="slidenum">
              <a:rPr lang="vi-VN" smtClean="0"/>
              <a:t>18</a:t>
            </a:fld>
            <a:endParaRPr lang="vi-VN"/>
          </a:p>
        </p:txBody>
      </p:sp>
    </p:spTree>
    <p:extLst>
      <p:ext uri="{BB962C8B-B14F-4D97-AF65-F5344CB8AC3E}">
        <p14:creationId xmlns:p14="http://schemas.microsoft.com/office/powerpoint/2010/main" val="232966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F07871-D526-4C30-A49A-4C867A6F7B0C}" type="slidenum">
              <a:rPr lang="vi-VN" smtClean="0"/>
              <a:t>20</a:t>
            </a:fld>
            <a:endParaRPr lang="vi-VN"/>
          </a:p>
        </p:txBody>
      </p:sp>
    </p:spTree>
    <p:extLst>
      <p:ext uri="{BB962C8B-B14F-4D97-AF65-F5344CB8AC3E}">
        <p14:creationId xmlns:p14="http://schemas.microsoft.com/office/powerpoint/2010/main" val="539859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2C982E-AB38-4FDB-8623-BC3E89C5725D}" type="datetimeFigureOut">
              <a:rPr lang="vi-VN" smtClean="0"/>
              <a:t>24/08/2020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C884D0-AFDA-4DED-B35D-985322B8EE17}" type="slidenum">
              <a:rPr lang="vi-VN" smtClean="0"/>
              <a:t>‹#›</a:t>
            </a:fld>
            <a:endParaRPr lang="vi-V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93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C982E-AB38-4FDB-8623-BC3E89C5725D}" type="datetimeFigureOut">
              <a:rPr lang="vi-VN" smtClean="0"/>
              <a:t>24/08/2020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C884D0-AFDA-4DED-B35D-985322B8EE17}" type="slidenum">
              <a:rPr lang="vi-VN" smtClean="0"/>
              <a:t>‹#›</a:t>
            </a:fld>
            <a:endParaRPr lang="vi-VN"/>
          </a:p>
        </p:txBody>
      </p:sp>
    </p:spTree>
    <p:extLst>
      <p:ext uri="{BB962C8B-B14F-4D97-AF65-F5344CB8AC3E}">
        <p14:creationId xmlns:p14="http://schemas.microsoft.com/office/powerpoint/2010/main" val="1017833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C982E-AB38-4FDB-8623-BC3E89C5725D}" type="datetimeFigureOut">
              <a:rPr lang="vi-VN" smtClean="0"/>
              <a:t>24/08/2020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C884D0-AFDA-4DED-B35D-985322B8EE17}" type="slidenum">
              <a:rPr lang="vi-VN" smtClean="0"/>
              <a:t>‹#›</a:t>
            </a:fld>
            <a:endParaRPr lang="vi-VN"/>
          </a:p>
        </p:txBody>
      </p:sp>
    </p:spTree>
    <p:extLst>
      <p:ext uri="{BB962C8B-B14F-4D97-AF65-F5344CB8AC3E}">
        <p14:creationId xmlns:p14="http://schemas.microsoft.com/office/powerpoint/2010/main" val="61150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2C982E-AB38-4FDB-8623-BC3E89C5725D}" type="datetimeFigureOut">
              <a:rPr lang="vi-VN" smtClean="0"/>
              <a:t>24/08/2020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C884D0-AFDA-4DED-B35D-985322B8EE17}" type="slidenum">
              <a:rPr lang="vi-VN" smtClean="0"/>
              <a:t>‹#›</a:t>
            </a:fld>
            <a:endParaRPr lang="vi-VN"/>
          </a:p>
        </p:txBody>
      </p:sp>
    </p:spTree>
    <p:extLst>
      <p:ext uri="{BB962C8B-B14F-4D97-AF65-F5344CB8AC3E}">
        <p14:creationId xmlns:p14="http://schemas.microsoft.com/office/powerpoint/2010/main" val="301822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2C982E-AB38-4FDB-8623-BC3E89C5725D}" type="datetimeFigureOut">
              <a:rPr lang="vi-VN" smtClean="0"/>
              <a:t>24/08/2020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C884D0-AFDA-4DED-B35D-985322B8EE17}" type="slidenum">
              <a:rPr lang="vi-VN" smtClean="0"/>
              <a:t>‹#›</a:t>
            </a:fld>
            <a:endParaRPr lang="vi-V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61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2C982E-AB38-4FDB-8623-BC3E89C5725D}" type="datetimeFigureOut">
              <a:rPr lang="vi-VN" smtClean="0"/>
              <a:t>24/08/2020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C884D0-AFDA-4DED-B35D-985322B8EE17}" type="slidenum">
              <a:rPr lang="vi-VN" smtClean="0"/>
              <a:t>‹#›</a:t>
            </a:fld>
            <a:endParaRPr lang="vi-VN"/>
          </a:p>
        </p:txBody>
      </p:sp>
    </p:spTree>
    <p:extLst>
      <p:ext uri="{BB962C8B-B14F-4D97-AF65-F5344CB8AC3E}">
        <p14:creationId xmlns:p14="http://schemas.microsoft.com/office/powerpoint/2010/main" val="205483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2C982E-AB38-4FDB-8623-BC3E89C5725D}" type="datetimeFigureOut">
              <a:rPr lang="vi-VN" smtClean="0"/>
              <a:t>24/08/2020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DC884D0-AFDA-4DED-B35D-985322B8EE17}" type="slidenum">
              <a:rPr lang="vi-VN" smtClean="0"/>
              <a:t>‹#›</a:t>
            </a:fld>
            <a:endParaRPr lang="vi-VN"/>
          </a:p>
        </p:txBody>
      </p:sp>
    </p:spTree>
    <p:extLst>
      <p:ext uri="{BB962C8B-B14F-4D97-AF65-F5344CB8AC3E}">
        <p14:creationId xmlns:p14="http://schemas.microsoft.com/office/powerpoint/2010/main" val="15808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2C982E-AB38-4FDB-8623-BC3E89C5725D}" type="datetimeFigureOut">
              <a:rPr lang="vi-VN" smtClean="0"/>
              <a:t>24/08/2020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DC884D0-AFDA-4DED-B35D-985322B8EE17}" type="slidenum">
              <a:rPr lang="vi-VN" smtClean="0"/>
              <a:t>‹#›</a:t>
            </a:fld>
            <a:endParaRPr lang="vi-VN"/>
          </a:p>
        </p:txBody>
      </p:sp>
    </p:spTree>
    <p:extLst>
      <p:ext uri="{BB962C8B-B14F-4D97-AF65-F5344CB8AC3E}">
        <p14:creationId xmlns:p14="http://schemas.microsoft.com/office/powerpoint/2010/main" val="162713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52C982E-AB38-4FDB-8623-BC3E89C5725D}" type="datetimeFigureOut">
              <a:rPr lang="vi-VN" smtClean="0"/>
              <a:t>24/08/2020</a:t>
            </a:fld>
            <a:endParaRPr lang="vi-V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vi-VN"/>
          </a:p>
        </p:txBody>
      </p:sp>
      <p:sp>
        <p:nvSpPr>
          <p:cNvPr id="9" name="Slide Number Placeholder 8"/>
          <p:cNvSpPr>
            <a:spLocks noGrp="1"/>
          </p:cNvSpPr>
          <p:nvPr>
            <p:ph type="sldNum" sz="quarter" idx="12"/>
          </p:nvPr>
        </p:nvSpPr>
        <p:spPr/>
        <p:txBody>
          <a:bodyPr/>
          <a:lstStyle/>
          <a:p>
            <a:fld id="{3DC884D0-AFDA-4DED-B35D-985322B8EE17}" type="slidenum">
              <a:rPr lang="vi-VN" smtClean="0"/>
              <a:t>‹#›</a:t>
            </a:fld>
            <a:endParaRPr lang="vi-VN"/>
          </a:p>
        </p:txBody>
      </p:sp>
    </p:spTree>
    <p:extLst>
      <p:ext uri="{BB962C8B-B14F-4D97-AF65-F5344CB8AC3E}">
        <p14:creationId xmlns:p14="http://schemas.microsoft.com/office/powerpoint/2010/main" val="183365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52C982E-AB38-4FDB-8623-BC3E89C5725D}" type="datetimeFigureOut">
              <a:rPr lang="vi-VN" smtClean="0"/>
              <a:t>24/08/2020</a:t>
            </a:fld>
            <a:endParaRPr lang="vi-V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vi-V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C884D0-AFDA-4DED-B35D-985322B8EE17}" type="slidenum">
              <a:rPr lang="vi-VN" smtClean="0"/>
              <a:t>‹#›</a:t>
            </a:fld>
            <a:endParaRPr lang="vi-VN"/>
          </a:p>
        </p:txBody>
      </p:sp>
    </p:spTree>
    <p:extLst>
      <p:ext uri="{BB962C8B-B14F-4D97-AF65-F5344CB8AC3E}">
        <p14:creationId xmlns:p14="http://schemas.microsoft.com/office/powerpoint/2010/main" val="7874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2C982E-AB38-4FDB-8623-BC3E89C5725D}" type="datetimeFigureOut">
              <a:rPr lang="vi-VN" smtClean="0"/>
              <a:t>24/08/2020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C884D0-AFDA-4DED-B35D-985322B8EE17}" type="slidenum">
              <a:rPr lang="vi-VN" smtClean="0"/>
              <a:t>‹#›</a:t>
            </a:fld>
            <a:endParaRPr lang="vi-VN"/>
          </a:p>
        </p:txBody>
      </p:sp>
    </p:spTree>
    <p:extLst>
      <p:ext uri="{BB962C8B-B14F-4D97-AF65-F5344CB8AC3E}">
        <p14:creationId xmlns:p14="http://schemas.microsoft.com/office/powerpoint/2010/main" val="32106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2C982E-AB38-4FDB-8623-BC3E89C5725D}" type="datetimeFigureOut">
              <a:rPr lang="vi-VN" smtClean="0"/>
              <a:t>24/08/2020</a:t>
            </a:fld>
            <a:endParaRPr lang="vi-V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vi-V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DC884D0-AFDA-4DED-B35D-985322B8EE17}" type="slidenum">
              <a:rPr lang="vi-VN" smtClean="0"/>
              <a:t>‹#›</a:t>
            </a:fld>
            <a:endParaRPr lang="vi-V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154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7304" y="1987677"/>
            <a:ext cx="10058400" cy="2141411"/>
          </a:xfrm>
        </p:spPr>
        <p:txBody>
          <a:bodyPr anchor="ctr">
            <a:normAutofit/>
          </a:bodyPr>
          <a:lstStyle/>
          <a:p>
            <a:pPr algn="ctr">
              <a:lnSpc>
                <a:spcPct val="150000"/>
              </a:lnSpc>
            </a:pPr>
            <a:r>
              <a:rPr lang="en-US" sz="4000" b="1">
                <a:solidFill>
                  <a:schemeClr val="accent2">
                    <a:lumMod val="50000"/>
                  </a:schemeClr>
                </a:solidFill>
                <a:latin typeface="Arial" panose="020B0604020202020204" pitchFamily="34" charset="0"/>
                <a:cs typeface="Arial" panose="020B0604020202020204" pitchFamily="34" charset="0"/>
              </a:rPr>
              <a:t>HỆ THỐNG QUẢN LÝ </a:t>
            </a:r>
            <a:br>
              <a:rPr lang="en-US" sz="4000" b="1">
                <a:solidFill>
                  <a:schemeClr val="accent2">
                    <a:lumMod val="50000"/>
                  </a:schemeClr>
                </a:solidFill>
                <a:latin typeface="Arial" panose="020B0604020202020204" pitchFamily="34" charset="0"/>
                <a:cs typeface="Arial" panose="020B0604020202020204" pitchFamily="34" charset="0"/>
              </a:rPr>
            </a:br>
            <a:r>
              <a:rPr lang="en-US" sz="4000" b="1">
                <a:solidFill>
                  <a:schemeClr val="accent2">
                    <a:lumMod val="50000"/>
                  </a:schemeClr>
                </a:solidFill>
                <a:latin typeface="Arial" panose="020B0604020202020204" pitchFamily="34" charset="0"/>
                <a:cs typeface="Arial" panose="020B0604020202020204" pitchFamily="34" charset="0"/>
              </a:rPr>
              <a:t>XƯỞNG ĐT – LED &amp; TBCS</a:t>
            </a:r>
            <a:endParaRPr lang="vi-VN" sz="4000" b="1">
              <a:solidFill>
                <a:schemeClr val="accent2">
                  <a:lumMod val="50000"/>
                </a:schemeClr>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96238" y="5970096"/>
            <a:ext cx="4260533" cy="559292"/>
          </a:xfrm>
        </p:spPr>
        <p:txBody>
          <a:bodyPr/>
          <a:lstStyle/>
          <a:p>
            <a:pPr algn="ctr"/>
            <a:r>
              <a:rPr lang="en-US">
                <a:latin typeface="Arial" panose="020B0604020202020204" pitchFamily="34" charset="0"/>
                <a:cs typeface="Arial" panose="020B0604020202020204" pitchFamily="34" charset="0"/>
              </a:rPr>
              <a:t>Tháng 2.2020</a:t>
            </a:r>
            <a:endParaRPr 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391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29890"/>
            <a:ext cx="10058400" cy="690988"/>
          </a:xfrm>
        </p:spPr>
        <p:txBody>
          <a:bodyPr/>
          <a:lstStyle/>
          <a:p>
            <a:r>
              <a:rPr lang="en-US">
                <a:latin typeface="Arial" panose="020B0604020202020204" pitchFamily="34" charset="0"/>
                <a:cs typeface="Arial" panose="020B0604020202020204" pitchFamily="34" charset="0"/>
              </a:rPr>
              <a:t>Sơ đồ xuất nhập vật tư và nhập kho theo lệnh sản xuất</a:t>
            </a:r>
            <a:endParaRPr lang="vi-VN">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4315D2D-9C4E-4B1D-9E0D-598A2419486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865" y="973394"/>
            <a:ext cx="11238270" cy="5235676"/>
          </a:xfrm>
          <a:prstGeom prst="rect">
            <a:avLst/>
          </a:prstGeom>
          <a:noFill/>
          <a:ln>
            <a:noFill/>
          </a:ln>
        </p:spPr>
      </p:pic>
    </p:spTree>
    <p:extLst>
      <p:ext uri="{BB962C8B-B14F-4D97-AF65-F5344CB8AC3E}">
        <p14:creationId xmlns:p14="http://schemas.microsoft.com/office/powerpoint/2010/main" val="3184523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74171" y="41436"/>
            <a:ext cx="6240917" cy="571500"/>
          </a:xfrm>
        </p:spPr>
        <p:txBody>
          <a:bodyPr anchor="ctr">
            <a:normAutofit fontScale="90000"/>
          </a:bodyPr>
          <a:lstStyle/>
          <a:p>
            <a:r>
              <a:rPr lang="en-US" sz="3200">
                <a:latin typeface="Arial" panose="020B0604020202020204" pitchFamily="34" charset="0"/>
                <a:cs typeface="Arial" panose="020B0604020202020204" pitchFamily="34" charset="0"/>
              </a:rPr>
              <a:t>1.4 QUẢN LÝ TÀI CHÍNH KẾ TOÁN</a:t>
            </a:r>
            <a:endParaRPr lang="vi-VN" sz="3200" b="1">
              <a:solidFill>
                <a:schemeClr val="bg2">
                  <a:lumMod val="10000"/>
                </a:schemeClr>
              </a:solidFill>
              <a:latin typeface="Arial" panose="020B0604020202020204" pitchFamily="34" charset="0"/>
              <a:cs typeface="Arial" panose="020B0604020202020204" pitchFamily="34" charset="0"/>
            </a:endParaRPr>
          </a:p>
        </p:txBody>
      </p:sp>
      <p:pic>
        <p:nvPicPr>
          <p:cNvPr id="10244" name="Picture 4" descr="https://mekongsoft.com.vn/assets/images/tintuc/1a4e90627b32613853dbe30ab68262a7.PNG"/>
          <p:cNvPicPr>
            <a:picLocks noChangeAspect="1" noChangeArrowheads="1"/>
          </p:cNvPicPr>
          <p:nvPr/>
        </p:nvPicPr>
        <p:blipFill rotWithShape="1">
          <a:blip r:embed="rId2">
            <a:extLst>
              <a:ext uri="{28A0092B-C50C-407E-A947-70E740481C1C}">
                <a14:useLocalDpi xmlns:a14="http://schemas.microsoft.com/office/drawing/2010/main" val="0"/>
              </a:ext>
            </a:extLst>
          </a:blip>
          <a:srcRect l="4784" t="5702" r="5941" b="14649"/>
          <a:stretch/>
        </p:blipFill>
        <p:spPr bwMode="auto">
          <a:xfrm>
            <a:off x="3128963" y="612936"/>
            <a:ext cx="5629276" cy="281463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174171" y="3614737"/>
            <a:ext cx="11770179" cy="2543175"/>
          </a:xfrm>
        </p:spPr>
        <p:txBody>
          <a:bodyPr anchor="ctr">
            <a:noAutofit/>
          </a:bodyPr>
          <a:lstStyle/>
          <a:p>
            <a:pPr marL="361950" indent="-361950" algn="just">
              <a:lnSpc>
                <a:spcPct val="130000"/>
              </a:lnSpc>
              <a:spcBef>
                <a:spcPts val="600"/>
              </a:spcBef>
              <a:spcAft>
                <a:spcPts val="600"/>
              </a:spcAft>
              <a:buFont typeface="Wingdings" panose="05000000000000000000" pitchFamily="2" charset="2"/>
              <a:buChar char="Ø"/>
            </a:pPr>
            <a:r>
              <a:rPr lang="vi-VN" sz="1800" dirty="0"/>
              <a:t>Trong hệ thống ERP, hạch toán kế toán không phải là điểm bắt đầu mà là kết quả của quá trình xử lý thông tin. Mỗi thao tác nghiệp vụ trong quy trình sản xuất kinh doanh đều được ghi nhận bằng giao dịch trên hệ thống. </a:t>
            </a:r>
          </a:p>
          <a:p>
            <a:pPr marL="361950" indent="-361950" algn="just">
              <a:lnSpc>
                <a:spcPct val="130000"/>
              </a:lnSpc>
              <a:spcBef>
                <a:spcPts val="600"/>
              </a:spcBef>
              <a:spcAft>
                <a:spcPts val="600"/>
              </a:spcAft>
              <a:buFont typeface="Wingdings" panose="05000000000000000000" pitchFamily="2" charset="2"/>
              <a:buChar char="Ø"/>
            </a:pPr>
            <a:r>
              <a:rPr lang="vi-VN" sz="1800" dirty="0">
                <a:latin typeface="Arial (Body)"/>
              </a:rPr>
              <a:t>Giúp bộ phận thống kê tính toán được chi phí, phân bổ vật tư hàng tháng để cho ra kết quả giá thành và thông tin chi tiết, các mức sử dụng…</a:t>
            </a:r>
          </a:p>
          <a:p>
            <a:pPr marL="361950" indent="-361950" algn="just">
              <a:lnSpc>
                <a:spcPct val="130000"/>
              </a:lnSpc>
              <a:spcBef>
                <a:spcPts val="600"/>
              </a:spcBef>
              <a:spcAft>
                <a:spcPts val="600"/>
              </a:spcAft>
              <a:buFont typeface="Wingdings" panose="05000000000000000000" pitchFamily="2" charset="2"/>
              <a:buChar char="Ø"/>
            </a:pPr>
            <a:r>
              <a:rPr lang="en-US" sz="1800" dirty="0">
                <a:latin typeface="Arial (Body)"/>
              </a:rPr>
              <a:t>Hệ thống giúp các bộ </a:t>
            </a:r>
            <a:r>
              <a:rPr lang="en-US" sz="1800" dirty="0" err="1">
                <a:latin typeface="Arial (Body)"/>
              </a:rPr>
              <a:t>phận</a:t>
            </a:r>
            <a:r>
              <a:rPr lang="en-US" sz="1800" dirty="0">
                <a:latin typeface="Arial (Body)"/>
              </a:rPr>
              <a:t> </a:t>
            </a:r>
            <a:r>
              <a:rPr lang="en-US" sz="1800" dirty="0" err="1">
                <a:latin typeface="Arial (Body)"/>
              </a:rPr>
              <a:t>hạch</a:t>
            </a:r>
            <a:r>
              <a:rPr lang="en-US" sz="1800" dirty="0">
                <a:latin typeface="Arial (Body)"/>
              </a:rPr>
              <a:t> toán nhanh và </a:t>
            </a:r>
            <a:r>
              <a:rPr lang="en-US" sz="1800" dirty="0" err="1">
                <a:latin typeface="Arial (Body)"/>
              </a:rPr>
              <a:t>cho</a:t>
            </a:r>
            <a:r>
              <a:rPr lang="en-US" sz="1800" dirty="0">
                <a:latin typeface="Arial (Body)"/>
              </a:rPr>
              <a:t> </a:t>
            </a:r>
            <a:r>
              <a:rPr lang="en-US" sz="1800" dirty="0" err="1">
                <a:latin typeface="Arial (Body)"/>
              </a:rPr>
              <a:t>kết</a:t>
            </a:r>
            <a:r>
              <a:rPr lang="en-US" sz="1800" dirty="0">
                <a:latin typeface="Arial (Body)"/>
              </a:rPr>
              <a:t> </a:t>
            </a:r>
            <a:r>
              <a:rPr lang="en-US" sz="1800" dirty="0" err="1">
                <a:latin typeface="Arial (Body)"/>
              </a:rPr>
              <a:t>quả</a:t>
            </a:r>
            <a:r>
              <a:rPr lang="en-US" sz="1800" dirty="0">
                <a:latin typeface="Arial (Body)"/>
              </a:rPr>
              <a:t> </a:t>
            </a:r>
            <a:r>
              <a:rPr lang="en-US" sz="1800" dirty="0" err="1">
                <a:latin typeface="Arial (Body)"/>
              </a:rPr>
              <a:t>chính</a:t>
            </a:r>
            <a:r>
              <a:rPr lang="en-US" sz="1800" dirty="0">
                <a:latin typeface="Arial (Body)"/>
              </a:rPr>
              <a:t> </a:t>
            </a:r>
            <a:r>
              <a:rPr lang="en-US" sz="1800" dirty="0" err="1">
                <a:latin typeface="Arial (Body)"/>
              </a:rPr>
              <a:t>xác</a:t>
            </a:r>
            <a:r>
              <a:rPr lang="en-US" sz="1800" dirty="0">
                <a:latin typeface="Arial (Body)"/>
              </a:rPr>
              <a:t>, thay </a:t>
            </a:r>
            <a:r>
              <a:rPr lang="en-US" sz="1800" dirty="0" err="1">
                <a:latin typeface="Arial (Body)"/>
              </a:rPr>
              <a:t>vì</a:t>
            </a:r>
            <a:r>
              <a:rPr lang="en-US" sz="1800" dirty="0">
                <a:latin typeface="Arial (Body)"/>
              </a:rPr>
              <a:t> phải làm </a:t>
            </a:r>
            <a:r>
              <a:rPr lang="en-US" sz="1800" dirty="0" err="1">
                <a:latin typeface="Arial (Body)"/>
              </a:rPr>
              <a:t>hạch</a:t>
            </a:r>
            <a:r>
              <a:rPr lang="en-US" sz="1800" dirty="0">
                <a:latin typeface="Arial (Body)"/>
              </a:rPr>
              <a:t> toán </a:t>
            </a:r>
            <a:r>
              <a:rPr lang="en-US" sz="1800" dirty="0" err="1">
                <a:latin typeface="Arial (Body)"/>
              </a:rPr>
              <a:t>bằng</a:t>
            </a:r>
            <a:r>
              <a:rPr lang="en-US" sz="1800" dirty="0">
                <a:latin typeface="Arial (Body)"/>
              </a:rPr>
              <a:t> file excel thống kê bên </a:t>
            </a:r>
            <a:r>
              <a:rPr lang="en-US" sz="1800" dirty="0" err="1">
                <a:latin typeface="Arial (Body)"/>
              </a:rPr>
              <a:t>ngoài</a:t>
            </a:r>
            <a:r>
              <a:rPr lang="en-US" sz="1800" dirty="0">
                <a:latin typeface="Arial (Body)"/>
              </a:rPr>
              <a:t>, </a:t>
            </a:r>
            <a:r>
              <a:rPr lang="en-US" sz="1800" dirty="0" err="1">
                <a:latin typeface="Arial (Body)"/>
              </a:rPr>
              <a:t>tính</a:t>
            </a:r>
            <a:r>
              <a:rPr lang="en-US" sz="1800" dirty="0">
                <a:latin typeface="Arial (Body)"/>
              </a:rPr>
              <a:t> toán mất </a:t>
            </a:r>
            <a:r>
              <a:rPr lang="en-US" sz="1800" dirty="0" err="1">
                <a:latin typeface="Arial (Body)"/>
              </a:rPr>
              <a:t>rất</a:t>
            </a:r>
            <a:r>
              <a:rPr lang="en-US" sz="1800" dirty="0">
                <a:latin typeface="Arial (Body)"/>
              </a:rPr>
              <a:t> nhiều </a:t>
            </a:r>
            <a:r>
              <a:rPr lang="en-US" sz="1800" dirty="0" err="1">
                <a:latin typeface="Arial (Body)"/>
              </a:rPr>
              <a:t>thời</a:t>
            </a:r>
            <a:r>
              <a:rPr lang="en-US" sz="1800" dirty="0">
                <a:latin typeface="Arial (Body)"/>
              </a:rPr>
              <a:t> </a:t>
            </a:r>
            <a:r>
              <a:rPr lang="en-US" sz="1800" dirty="0" err="1">
                <a:latin typeface="Arial (Body)"/>
              </a:rPr>
              <a:t>gian</a:t>
            </a:r>
            <a:endParaRPr lang="en-US" sz="1800" dirty="0">
              <a:latin typeface="Arial (Body)"/>
            </a:endParaRPr>
          </a:p>
        </p:txBody>
      </p:sp>
    </p:spTree>
    <p:extLst>
      <p:ext uri="{BB962C8B-B14F-4D97-AF65-F5344CB8AC3E}">
        <p14:creationId xmlns:p14="http://schemas.microsoft.com/office/powerpoint/2010/main" val="234268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171" y="974233"/>
            <a:ext cx="5669417" cy="4269279"/>
          </a:xfrm>
        </p:spPr>
        <p:txBody>
          <a:bodyPr>
            <a:noAutofit/>
          </a:bodyPr>
          <a:lstStyle/>
          <a:p>
            <a:pPr algn="just">
              <a:lnSpc>
                <a:spcPct val="120000"/>
              </a:lnSpc>
              <a:spcBef>
                <a:spcPts val="600"/>
              </a:spcBef>
              <a:spcAft>
                <a:spcPts val="600"/>
              </a:spcAft>
            </a:pPr>
            <a:r>
              <a:rPr lang="en-US" sz="1600" dirty="0">
                <a:latin typeface="Arial (Body)"/>
              </a:rPr>
              <a:t>- </a:t>
            </a:r>
            <a:r>
              <a:rPr lang="en-US" sz="1600" dirty="0" err="1">
                <a:latin typeface="Arial (Body)"/>
              </a:rPr>
              <a:t>Quản</a:t>
            </a:r>
            <a:r>
              <a:rPr lang="en-US" sz="1600" dirty="0">
                <a:latin typeface="Arial (Body)"/>
              </a:rPr>
              <a:t> </a:t>
            </a:r>
            <a:r>
              <a:rPr lang="en-US" sz="1600" dirty="0" err="1">
                <a:latin typeface="Arial (Body)"/>
              </a:rPr>
              <a:t>lý</a:t>
            </a:r>
            <a:r>
              <a:rPr lang="en-US" sz="1600" dirty="0">
                <a:latin typeface="Arial (Body)"/>
              </a:rPr>
              <a:t> </a:t>
            </a:r>
            <a:r>
              <a:rPr lang="en-US" sz="1600" dirty="0" err="1">
                <a:latin typeface="Arial (Body)"/>
              </a:rPr>
              <a:t>tập</a:t>
            </a:r>
            <a:r>
              <a:rPr lang="en-US" sz="1600" dirty="0">
                <a:latin typeface="Arial (Body)"/>
              </a:rPr>
              <a:t> </a:t>
            </a:r>
            <a:r>
              <a:rPr lang="en-US" sz="1600" dirty="0" err="1">
                <a:latin typeface="Arial (Body)"/>
              </a:rPr>
              <a:t>trung</a:t>
            </a:r>
            <a:r>
              <a:rPr lang="en-US" sz="1600" dirty="0">
                <a:latin typeface="Arial (Body)"/>
              </a:rPr>
              <a:t> các đơn hàng và chi </a:t>
            </a:r>
            <a:r>
              <a:rPr lang="en-US" sz="1600" dirty="0" err="1">
                <a:latin typeface="Arial (Body)"/>
              </a:rPr>
              <a:t>tiết</a:t>
            </a:r>
            <a:r>
              <a:rPr lang="en-US" sz="1600" dirty="0">
                <a:latin typeface="Arial (Body)"/>
              </a:rPr>
              <a:t> </a:t>
            </a:r>
            <a:r>
              <a:rPr lang="en-US" sz="1600" dirty="0" err="1">
                <a:latin typeface="Arial (Body)"/>
              </a:rPr>
              <a:t>khách</a:t>
            </a:r>
            <a:r>
              <a:rPr lang="en-US" sz="1600" dirty="0">
                <a:latin typeface="Arial (Body)"/>
              </a:rPr>
              <a:t> hàng </a:t>
            </a:r>
            <a:r>
              <a:rPr lang="en-US" sz="1600" dirty="0" err="1">
                <a:latin typeface="Arial (Body)"/>
              </a:rPr>
              <a:t>theo</a:t>
            </a:r>
            <a:r>
              <a:rPr lang="en-US" sz="1600" dirty="0">
                <a:latin typeface="Arial (Body)"/>
              </a:rPr>
              <a:t> đơn </a:t>
            </a:r>
            <a:r>
              <a:rPr lang="en-US" sz="1600" dirty="0" err="1">
                <a:latin typeface="Arial (Body)"/>
              </a:rPr>
              <a:t>đặt</a:t>
            </a:r>
            <a:r>
              <a:rPr lang="en-US" sz="1600" dirty="0">
                <a:latin typeface="Arial (Body)"/>
              </a:rPr>
              <a:t> hàng </a:t>
            </a:r>
            <a:r>
              <a:rPr lang="en-US" sz="1600" dirty="0" err="1">
                <a:latin typeface="Arial (Body)"/>
              </a:rPr>
              <a:t>đồng</a:t>
            </a:r>
            <a:r>
              <a:rPr lang="en-US" sz="1600" dirty="0">
                <a:latin typeface="Arial (Body)"/>
              </a:rPr>
              <a:t> bộ từ các </a:t>
            </a:r>
            <a:r>
              <a:rPr lang="en-US" sz="1600" dirty="0" err="1">
                <a:latin typeface="Arial (Body)"/>
              </a:rPr>
              <a:t>phòng</a:t>
            </a:r>
            <a:r>
              <a:rPr lang="en-US" sz="1600" dirty="0">
                <a:latin typeface="Arial (Body)"/>
              </a:rPr>
              <a:t> ban, </a:t>
            </a:r>
            <a:r>
              <a:rPr lang="en-US" sz="1600" dirty="0" err="1">
                <a:latin typeface="Arial (Body)"/>
              </a:rPr>
              <a:t>theo</a:t>
            </a:r>
            <a:r>
              <a:rPr lang="en-US" sz="1600" dirty="0">
                <a:latin typeface="Arial (Body)"/>
              </a:rPr>
              <a:t> </a:t>
            </a:r>
            <a:r>
              <a:rPr lang="en-US" sz="1600" dirty="0" err="1">
                <a:latin typeface="Arial (Body)"/>
              </a:rPr>
              <a:t>dõi</a:t>
            </a:r>
            <a:r>
              <a:rPr lang="en-US" sz="1600" dirty="0">
                <a:latin typeface="Arial (Body)"/>
              </a:rPr>
              <a:t> </a:t>
            </a:r>
            <a:r>
              <a:rPr lang="en-US" sz="1600" dirty="0" err="1">
                <a:latin typeface="Arial (Body)"/>
              </a:rPr>
              <a:t>tiễn</a:t>
            </a:r>
            <a:r>
              <a:rPr lang="en-US" sz="1600" dirty="0">
                <a:latin typeface="Arial (Body)"/>
              </a:rPr>
              <a:t> </a:t>
            </a:r>
            <a:r>
              <a:rPr lang="en-US" sz="1600" dirty="0" err="1">
                <a:latin typeface="Arial (Body)"/>
              </a:rPr>
              <a:t>độ</a:t>
            </a:r>
            <a:r>
              <a:rPr lang="en-US" sz="1600" dirty="0">
                <a:latin typeface="Arial (Body)"/>
              </a:rPr>
              <a:t> </a:t>
            </a:r>
            <a:r>
              <a:rPr lang="en-US" sz="1600" dirty="0" err="1">
                <a:latin typeface="Arial (Body)"/>
              </a:rPr>
              <a:t>đặt</a:t>
            </a:r>
            <a:r>
              <a:rPr lang="en-US" sz="1600" dirty="0">
                <a:latin typeface="Arial (Body)"/>
              </a:rPr>
              <a:t> hàng và thông tin chi </a:t>
            </a:r>
            <a:r>
              <a:rPr lang="en-US" sz="1600" dirty="0" err="1">
                <a:latin typeface="Arial (Body)"/>
              </a:rPr>
              <a:t>tiết</a:t>
            </a:r>
            <a:r>
              <a:rPr lang="en-US" sz="1600" dirty="0">
                <a:latin typeface="Arial (Body)"/>
              </a:rPr>
              <a:t> </a:t>
            </a:r>
            <a:r>
              <a:rPr lang="en-US" sz="1600" dirty="0" err="1">
                <a:latin typeface="Arial (Body)"/>
              </a:rPr>
              <a:t>khách</a:t>
            </a:r>
            <a:r>
              <a:rPr lang="en-US" sz="1600" dirty="0">
                <a:latin typeface="Arial (Body)"/>
              </a:rPr>
              <a:t> hàng </a:t>
            </a:r>
            <a:r>
              <a:rPr lang="en-US" sz="1600" dirty="0" err="1">
                <a:latin typeface="Arial (Body)"/>
              </a:rPr>
              <a:t>một</a:t>
            </a:r>
            <a:r>
              <a:rPr lang="en-US" sz="1600" dirty="0">
                <a:latin typeface="Arial (Body)"/>
              </a:rPr>
              <a:t> cách trực </a:t>
            </a:r>
            <a:r>
              <a:rPr lang="en-US" sz="1600" dirty="0" err="1">
                <a:latin typeface="Arial (Body)"/>
              </a:rPr>
              <a:t>quan</a:t>
            </a:r>
            <a:r>
              <a:rPr lang="en-US" sz="1600" dirty="0">
                <a:latin typeface="Arial (Body)"/>
              </a:rPr>
              <a:t>.</a:t>
            </a:r>
            <a:endParaRPr lang="vi-VN" sz="1600" dirty="0">
              <a:latin typeface="Arial (Body)"/>
            </a:endParaRPr>
          </a:p>
          <a:p>
            <a:pPr algn="just">
              <a:lnSpc>
                <a:spcPct val="120000"/>
              </a:lnSpc>
              <a:spcBef>
                <a:spcPts val="600"/>
              </a:spcBef>
              <a:spcAft>
                <a:spcPts val="600"/>
              </a:spcAft>
            </a:pPr>
            <a:r>
              <a:rPr lang="en-US" sz="1600" dirty="0">
                <a:latin typeface="Arial (Body)"/>
              </a:rPr>
              <a:t>- Phân hệ </a:t>
            </a:r>
            <a:r>
              <a:rPr lang="en-US" sz="1600" dirty="0" err="1">
                <a:latin typeface="Arial (Body)"/>
              </a:rPr>
              <a:t>bán</a:t>
            </a:r>
            <a:r>
              <a:rPr lang="en-US" sz="1600" dirty="0">
                <a:latin typeface="Arial (Body)"/>
              </a:rPr>
              <a:t> hàng </a:t>
            </a:r>
            <a:r>
              <a:rPr lang="en-US" sz="1600">
                <a:latin typeface="Arial (Body)"/>
              </a:rPr>
              <a:t>giúp </a:t>
            </a:r>
            <a:r>
              <a:rPr lang="en-US" sz="1600">
                <a:solidFill>
                  <a:schemeClr val="tx1"/>
                </a:solidFill>
                <a:latin typeface="Arial (Body)"/>
              </a:rPr>
              <a:t>tập </a:t>
            </a:r>
            <a:r>
              <a:rPr lang="en-US" sz="1600" dirty="0" err="1">
                <a:solidFill>
                  <a:schemeClr val="tx1"/>
                </a:solidFill>
                <a:latin typeface="Arial (Body)"/>
              </a:rPr>
              <a:t>trung</a:t>
            </a:r>
            <a:r>
              <a:rPr lang="en-US" sz="1600" dirty="0">
                <a:solidFill>
                  <a:schemeClr val="tx1"/>
                </a:solidFill>
                <a:latin typeface="Arial (Body)"/>
              </a:rPr>
              <a:t> </a:t>
            </a:r>
            <a:r>
              <a:rPr lang="en-US" sz="1600" dirty="0" err="1">
                <a:solidFill>
                  <a:schemeClr val="tx1"/>
                </a:solidFill>
                <a:latin typeface="Arial (Body)"/>
              </a:rPr>
              <a:t>toàn</a:t>
            </a:r>
            <a:r>
              <a:rPr lang="en-US" sz="1600" dirty="0">
                <a:solidFill>
                  <a:schemeClr val="tx1"/>
                </a:solidFill>
                <a:latin typeface="Arial (Body)"/>
              </a:rPr>
              <a:t> bộ các thông tin </a:t>
            </a:r>
            <a:r>
              <a:rPr lang="en-US" sz="1600" dirty="0" err="1">
                <a:solidFill>
                  <a:schemeClr val="tx1"/>
                </a:solidFill>
                <a:latin typeface="Arial (Body)"/>
              </a:rPr>
              <a:t>giao</a:t>
            </a:r>
            <a:r>
              <a:rPr lang="en-US" sz="1600" dirty="0">
                <a:solidFill>
                  <a:schemeClr val="tx1"/>
                </a:solidFill>
                <a:latin typeface="Arial (Body)"/>
              </a:rPr>
              <a:t> </a:t>
            </a:r>
            <a:r>
              <a:rPr lang="en-US" sz="1600" dirty="0" err="1">
                <a:solidFill>
                  <a:schemeClr val="tx1"/>
                </a:solidFill>
                <a:latin typeface="Arial (Body)"/>
              </a:rPr>
              <a:t>dịch</a:t>
            </a:r>
            <a:r>
              <a:rPr lang="en-US" sz="1600" dirty="0">
                <a:solidFill>
                  <a:schemeClr val="tx1"/>
                </a:solidFill>
                <a:latin typeface="Arial (Body)"/>
              </a:rPr>
              <a:t> của các bộ </a:t>
            </a:r>
            <a:r>
              <a:rPr lang="en-US" sz="1600" dirty="0" err="1">
                <a:solidFill>
                  <a:schemeClr val="tx1"/>
                </a:solidFill>
                <a:latin typeface="Arial (Body)"/>
              </a:rPr>
              <a:t>phận</a:t>
            </a:r>
            <a:r>
              <a:rPr lang="en-US" sz="1600" dirty="0">
                <a:solidFill>
                  <a:schemeClr val="tx1"/>
                </a:solidFill>
                <a:latin typeface="Arial (Body)"/>
              </a:rPr>
              <a:t> </a:t>
            </a:r>
            <a:r>
              <a:rPr lang="en-US" sz="1600" dirty="0" err="1">
                <a:solidFill>
                  <a:schemeClr val="tx1"/>
                </a:solidFill>
                <a:latin typeface="Arial (Body)"/>
              </a:rPr>
              <a:t>kênh</a:t>
            </a:r>
            <a:r>
              <a:rPr lang="en-US" sz="1600" dirty="0">
                <a:solidFill>
                  <a:schemeClr val="tx1"/>
                </a:solidFill>
                <a:latin typeface="Arial (Body)"/>
              </a:rPr>
              <a:t> </a:t>
            </a:r>
            <a:r>
              <a:rPr lang="en-US" sz="1600" dirty="0" err="1">
                <a:solidFill>
                  <a:schemeClr val="tx1"/>
                </a:solidFill>
                <a:latin typeface="Arial (Body)"/>
              </a:rPr>
              <a:t>bán</a:t>
            </a:r>
            <a:r>
              <a:rPr lang="en-US" sz="1600" dirty="0">
                <a:solidFill>
                  <a:schemeClr val="tx1"/>
                </a:solidFill>
                <a:latin typeface="Arial (Body)"/>
              </a:rPr>
              <a:t> hàng, </a:t>
            </a:r>
            <a:r>
              <a:rPr lang="en-US" sz="1600" dirty="0" err="1">
                <a:solidFill>
                  <a:schemeClr val="tx1"/>
                </a:solidFill>
                <a:latin typeface="Arial (Body)"/>
              </a:rPr>
              <a:t>phòng</a:t>
            </a:r>
            <a:r>
              <a:rPr lang="en-US" sz="1600" dirty="0">
                <a:solidFill>
                  <a:schemeClr val="tx1"/>
                </a:solidFill>
                <a:latin typeface="Arial (Body)"/>
              </a:rPr>
              <a:t> thị tr</a:t>
            </a:r>
            <a:r>
              <a:rPr lang="vi-VN" sz="1600" dirty="0">
                <a:solidFill>
                  <a:schemeClr val="tx1"/>
                </a:solidFill>
                <a:latin typeface="Arial (Body)"/>
              </a:rPr>
              <a:t>ư</a:t>
            </a:r>
            <a:r>
              <a:rPr lang="en-US" sz="1600" dirty="0" err="1">
                <a:solidFill>
                  <a:schemeClr val="tx1"/>
                </a:solidFill>
                <a:latin typeface="Arial (Body)"/>
              </a:rPr>
              <a:t>ờng</a:t>
            </a:r>
            <a:r>
              <a:rPr lang="en-US" sz="1600" dirty="0">
                <a:solidFill>
                  <a:schemeClr val="tx1"/>
                </a:solidFill>
                <a:latin typeface="Arial (Body)"/>
              </a:rPr>
              <a:t>… lên trên </a:t>
            </a:r>
            <a:r>
              <a:rPr lang="en-US" sz="1600" dirty="0" err="1">
                <a:solidFill>
                  <a:schemeClr val="tx1"/>
                </a:solidFill>
                <a:latin typeface="Arial (Body)"/>
              </a:rPr>
              <a:t>cùng</a:t>
            </a:r>
            <a:r>
              <a:rPr lang="en-US" sz="1600" dirty="0">
                <a:solidFill>
                  <a:schemeClr val="tx1"/>
                </a:solidFill>
                <a:latin typeface="Arial (Body)"/>
              </a:rPr>
              <a:t> hệ thống, giúp kiểm </a:t>
            </a:r>
            <a:r>
              <a:rPr lang="en-US" sz="1600" dirty="0" err="1">
                <a:solidFill>
                  <a:schemeClr val="tx1"/>
                </a:solidFill>
                <a:latin typeface="Arial (Body)"/>
              </a:rPr>
              <a:t>soát</a:t>
            </a:r>
            <a:r>
              <a:rPr lang="en-US" sz="1600" dirty="0">
                <a:solidFill>
                  <a:schemeClr val="tx1"/>
                </a:solidFill>
                <a:latin typeface="Arial (Body)"/>
              </a:rPr>
              <a:t> thông tin </a:t>
            </a:r>
            <a:r>
              <a:rPr lang="en-US" sz="1600" dirty="0" err="1">
                <a:solidFill>
                  <a:schemeClr val="tx1"/>
                </a:solidFill>
                <a:latin typeface="Arial (Body)"/>
              </a:rPr>
              <a:t>tinh</a:t>
            </a:r>
            <a:r>
              <a:rPr lang="en-US" sz="1600" dirty="0">
                <a:solidFill>
                  <a:schemeClr val="tx1"/>
                </a:solidFill>
                <a:latin typeface="Arial (Body)"/>
              </a:rPr>
              <a:t> </a:t>
            </a:r>
            <a:r>
              <a:rPr lang="en-US" sz="1600" dirty="0" err="1">
                <a:solidFill>
                  <a:schemeClr val="tx1"/>
                </a:solidFill>
                <a:latin typeface="Arial (Body)"/>
              </a:rPr>
              <a:t>gọn</a:t>
            </a:r>
            <a:r>
              <a:rPr lang="en-US" sz="1600" dirty="0">
                <a:solidFill>
                  <a:schemeClr val="tx1"/>
                </a:solidFill>
                <a:latin typeface="Arial (Body)"/>
              </a:rPr>
              <a:t>, </a:t>
            </a:r>
            <a:r>
              <a:rPr lang="en-US" sz="1600" dirty="0" err="1">
                <a:solidFill>
                  <a:schemeClr val="tx1"/>
                </a:solidFill>
                <a:latin typeface="Arial (Body)"/>
              </a:rPr>
              <a:t>minh</a:t>
            </a:r>
            <a:r>
              <a:rPr lang="en-US" sz="1600" dirty="0">
                <a:solidFill>
                  <a:schemeClr val="tx1"/>
                </a:solidFill>
                <a:latin typeface="Arial (Body)"/>
              </a:rPr>
              <a:t> </a:t>
            </a:r>
            <a:r>
              <a:rPr lang="en-US" sz="1600" dirty="0" err="1">
                <a:solidFill>
                  <a:schemeClr val="tx1"/>
                </a:solidFill>
                <a:latin typeface="Arial (Body)"/>
              </a:rPr>
              <a:t>bạch</a:t>
            </a:r>
            <a:r>
              <a:rPr lang="en-US" sz="1600" dirty="0">
                <a:solidFill>
                  <a:schemeClr val="tx1"/>
                </a:solidFill>
                <a:latin typeface="Arial (Body)"/>
              </a:rPr>
              <a:t> và nhanh </a:t>
            </a:r>
            <a:r>
              <a:rPr lang="en-US" sz="1600" dirty="0" err="1">
                <a:solidFill>
                  <a:schemeClr val="tx1"/>
                </a:solidFill>
                <a:latin typeface="Arial (Body)"/>
              </a:rPr>
              <a:t>chóng</a:t>
            </a:r>
            <a:r>
              <a:rPr lang="en-US" sz="1600" dirty="0">
                <a:solidFill>
                  <a:schemeClr val="tx1"/>
                </a:solidFill>
                <a:latin typeface="Arial (Body)"/>
              </a:rPr>
              <a:t>. </a:t>
            </a:r>
            <a:r>
              <a:rPr lang="en-US" sz="1600" dirty="0" err="1">
                <a:solidFill>
                  <a:schemeClr val="tx1"/>
                </a:solidFill>
                <a:latin typeface="Arial (Body)"/>
              </a:rPr>
              <a:t>Toàn</a:t>
            </a:r>
            <a:r>
              <a:rPr lang="en-US" sz="1600" dirty="0">
                <a:solidFill>
                  <a:schemeClr val="tx1"/>
                </a:solidFill>
                <a:latin typeface="Arial (Body)"/>
              </a:rPr>
              <a:t> bộ đ</a:t>
            </a:r>
            <a:r>
              <a:rPr lang="vi-VN" sz="1600" dirty="0">
                <a:solidFill>
                  <a:schemeClr val="tx1"/>
                </a:solidFill>
                <a:latin typeface="Arial (Body)"/>
              </a:rPr>
              <a:t>ơ</a:t>
            </a:r>
            <a:r>
              <a:rPr lang="en-US" sz="1600" dirty="0">
                <a:solidFill>
                  <a:schemeClr val="tx1"/>
                </a:solidFill>
                <a:latin typeface="Arial (Body)"/>
              </a:rPr>
              <a:t>n hàng đ</a:t>
            </a:r>
            <a:r>
              <a:rPr lang="vi-VN" sz="1600" dirty="0">
                <a:solidFill>
                  <a:schemeClr val="tx1"/>
                </a:solidFill>
                <a:latin typeface="Arial (Body)"/>
              </a:rPr>
              <a:t>ư</a:t>
            </a:r>
            <a:r>
              <a:rPr lang="en-US" sz="1600" dirty="0" err="1">
                <a:solidFill>
                  <a:schemeClr val="tx1"/>
                </a:solidFill>
                <a:latin typeface="Arial (Body)"/>
              </a:rPr>
              <a:t>ợc</a:t>
            </a:r>
            <a:r>
              <a:rPr lang="en-US" sz="1600" dirty="0">
                <a:solidFill>
                  <a:schemeClr val="tx1"/>
                </a:solidFill>
                <a:latin typeface="Arial (Body)"/>
              </a:rPr>
              <a:t> lên và kế </a:t>
            </a:r>
            <a:r>
              <a:rPr lang="en-US" sz="1600" dirty="0" err="1">
                <a:solidFill>
                  <a:schemeClr val="tx1"/>
                </a:solidFill>
                <a:latin typeface="Arial (Body)"/>
              </a:rPr>
              <a:t>thừa</a:t>
            </a:r>
            <a:r>
              <a:rPr lang="en-US" sz="1600" dirty="0">
                <a:solidFill>
                  <a:schemeClr val="tx1"/>
                </a:solidFill>
                <a:latin typeface="Arial (Body)"/>
              </a:rPr>
              <a:t> thông tin </a:t>
            </a:r>
            <a:r>
              <a:rPr lang="en-US" sz="1600" dirty="0" err="1">
                <a:solidFill>
                  <a:schemeClr val="tx1"/>
                </a:solidFill>
                <a:latin typeface="Arial (Body)"/>
              </a:rPr>
              <a:t>liền</a:t>
            </a:r>
            <a:r>
              <a:rPr lang="en-US" sz="1600" dirty="0">
                <a:solidFill>
                  <a:schemeClr val="tx1"/>
                </a:solidFill>
                <a:latin typeface="Arial (Body)"/>
              </a:rPr>
              <a:t> </a:t>
            </a:r>
            <a:r>
              <a:rPr lang="en-US" sz="1600" dirty="0" err="1">
                <a:solidFill>
                  <a:schemeClr val="tx1"/>
                </a:solidFill>
                <a:latin typeface="Arial (Body)"/>
              </a:rPr>
              <a:t>mạch</a:t>
            </a:r>
            <a:r>
              <a:rPr lang="en-US" sz="1600" dirty="0">
                <a:solidFill>
                  <a:schemeClr val="tx1"/>
                </a:solidFill>
                <a:latin typeface="Arial (Body)"/>
              </a:rPr>
              <a:t> giúp </a:t>
            </a:r>
            <a:r>
              <a:rPr lang="en-US" sz="1600" dirty="0" err="1">
                <a:solidFill>
                  <a:schemeClr val="tx1"/>
                </a:solidFill>
                <a:latin typeface="Arial (Body)"/>
              </a:rPr>
              <a:t>khâu</a:t>
            </a:r>
            <a:r>
              <a:rPr lang="en-US" sz="1600" dirty="0">
                <a:solidFill>
                  <a:schemeClr val="tx1"/>
                </a:solidFill>
                <a:latin typeface="Arial (Body)"/>
              </a:rPr>
              <a:t> xuất hóa đ</a:t>
            </a:r>
            <a:r>
              <a:rPr lang="vi-VN" sz="1600" dirty="0">
                <a:solidFill>
                  <a:schemeClr val="tx1"/>
                </a:solidFill>
                <a:latin typeface="Arial (Body)"/>
              </a:rPr>
              <a:t>ơ</a:t>
            </a:r>
            <a:r>
              <a:rPr lang="en-US" sz="1600" dirty="0">
                <a:solidFill>
                  <a:schemeClr val="tx1"/>
                </a:solidFill>
                <a:latin typeface="Arial (Body)"/>
              </a:rPr>
              <a:t>n có </a:t>
            </a:r>
            <a:r>
              <a:rPr lang="en-US" sz="1600" dirty="0" err="1">
                <a:solidFill>
                  <a:schemeClr val="tx1"/>
                </a:solidFill>
                <a:latin typeface="Arial (Body)"/>
              </a:rPr>
              <a:t>thể</a:t>
            </a:r>
            <a:r>
              <a:rPr lang="en-US" sz="1600" dirty="0">
                <a:solidFill>
                  <a:schemeClr val="tx1"/>
                </a:solidFill>
                <a:latin typeface="Arial (Body)"/>
              </a:rPr>
              <a:t> nhanh </a:t>
            </a:r>
            <a:r>
              <a:rPr lang="en-US" sz="1600" dirty="0" err="1">
                <a:solidFill>
                  <a:schemeClr val="tx1"/>
                </a:solidFill>
                <a:latin typeface="Arial (Body)"/>
              </a:rPr>
              <a:t>chóng</a:t>
            </a:r>
            <a:r>
              <a:rPr lang="en-US" sz="1600" dirty="0">
                <a:solidFill>
                  <a:schemeClr val="tx1"/>
                </a:solidFill>
                <a:latin typeface="Arial (Body)"/>
              </a:rPr>
              <a:t> </a:t>
            </a:r>
            <a:r>
              <a:rPr lang="en-US" sz="1600" dirty="0" err="1">
                <a:solidFill>
                  <a:schemeClr val="tx1"/>
                </a:solidFill>
                <a:latin typeface="Arial (Body)"/>
              </a:rPr>
              <a:t>hoàn</a:t>
            </a:r>
            <a:r>
              <a:rPr lang="en-US" sz="1600" dirty="0">
                <a:solidFill>
                  <a:schemeClr val="tx1"/>
                </a:solidFill>
                <a:latin typeface="Arial (Body)"/>
              </a:rPr>
              <a:t> </a:t>
            </a:r>
            <a:r>
              <a:rPr lang="en-US" sz="1600" dirty="0" err="1">
                <a:solidFill>
                  <a:schemeClr val="tx1"/>
                </a:solidFill>
                <a:latin typeface="Arial (Body)"/>
              </a:rPr>
              <a:t>thiện</a:t>
            </a:r>
            <a:r>
              <a:rPr lang="en-US" sz="1600" dirty="0">
                <a:solidFill>
                  <a:schemeClr val="tx1"/>
                </a:solidFill>
                <a:latin typeface="Arial (Body)"/>
              </a:rPr>
              <a:t> thủ </a:t>
            </a:r>
            <a:r>
              <a:rPr lang="en-US" sz="1600" dirty="0" err="1">
                <a:solidFill>
                  <a:schemeClr val="tx1"/>
                </a:solidFill>
                <a:latin typeface="Arial (Body)"/>
              </a:rPr>
              <a:t>tục</a:t>
            </a:r>
            <a:r>
              <a:rPr lang="en-US" sz="1600" dirty="0">
                <a:solidFill>
                  <a:schemeClr val="tx1"/>
                </a:solidFill>
                <a:latin typeface="Arial (Body)"/>
              </a:rPr>
              <a:t> không mất quá nhiều </a:t>
            </a:r>
            <a:r>
              <a:rPr lang="en-US" sz="1600" dirty="0" err="1">
                <a:solidFill>
                  <a:schemeClr val="tx1"/>
                </a:solidFill>
                <a:latin typeface="Arial (Body)"/>
              </a:rPr>
              <a:t>thời</a:t>
            </a:r>
            <a:r>
              <a:rPr lang="en-US" sz="1600" dirty="0">
                <a:solidFill>
                  <a:schemeClr val="tx1"/>
                </a:solidFill>
                <a:latin typeface="Arial (Body)"/>
              </a:rPr>
              <a:t> </a:t>
            </a:r>
            <a:r>
              <a:rPr lang="en-US" sz="1600" dirty="0" err="1">
                <a:solidFill>
                  <a:schemeClr val="tx1"/>
                </a:solidFill>
                <a:latin typeface="Arial (Body)"/>
              </a:rPr>
              <a:t>gian</a:t>
            </a:r>
            <a:r>
              <a:rPr lang="en-US" sz="1600" dirty="0">
                <a:solidFill>
                  <a:schemeClr val="tx1"/>
                </a:solidFill>
                <a:latin typeface="Arial (Body)"/>
              </a:rPr>
              <a:t> như tr</a:t>
            </a:r>
            <a:r>
              <a:rPr lang="vi-VN" sz="1600">
                <a:solidFill>
                  <a:schemeClr val="tx1"/>
                </a:solidFill>
                <a:latin typeface="Arial (Body)"/>
              </a:rPr>
              <a:t>ư</a:t>
            </a:r>
            <a:r>
              <a:rPr lang="en-US" sz="1600">
                <a:solidFill>
                  <a:schemeClr val="tx1"/>
                </a:solidFill>
                <a:latin typeface="Arial (Body)"/>
              </a:rPr>
              <a:t>ớc</a:t>
            </a:r>
            <a:endParaRPr lang="en-US" sz="1600" dirty="0">
              <a:solidFill>
                <a:schemeClr val="tx1"/>
              </a:solidFill>
              <a:latin typeface="Arial (Body)"/>
            </a:endParaRPr>
          </a:p>
          <a:p>
            <a:pPr algn="just">
              <a:lnSpc>
                <a:spcPct val="120000"/>
              </a:lnSpc>
              <a:spcBef>
                <a:spcPts val="600"/>
              </a:spcBef>
              <a:spcAft>
                <a:spcPts val="600"/>
              </a:spcAft>
            </a:pPr>
            <a:r>
              <a:rPr lang="vi-VN" sz="1600" dirty="0">
                <a:latin typeface="Arial (Body)"/>
              </a:rPr>
              <a:t>- Ngoài ra hệ thống còn hỗ trợ các bộ phận xuất báo cáo thông tin chi tiết giúp kiểm soát và cập nhật thông tin, xử lý kịp thời.</a:t>
            </a:r>
          </a:p>
        </p:txBody>
      </p:sp>
      <p:sp>
        <p:nvSpPr>
          <p:cNvPr id="5" name="Title 1"/>
          <p:cNvSpPr>
            <a:spLocks noGrp="1"/>
          </p:cNvSpPr>
          <p:nvPr>
            <p:ph type="title"/>
          </p:nvPr>
        </p:nvSpPr>
        <p:spPr>
          <a:xfrm>
            <a:off x="174171" y="41436"/>
            <a:ext cx="6240917" cy="571500"/>
          </a:xfrm>
        </p:spPr>
        <p:txBody>
          <a:bodyPr anchor="ctr">
            <a:normAutofit/>
          </a:bodyPr>
          <a:lstStyle/>
          <a:p>
            <a:r>
              <a:rPr lang="en-US" sz="3200">
                <a:latin typeface="Arial" panose="020B0604020202020204" pitchFamily="34" charset="0"/>
                <a:cs typeface="Arial" panose="020B0604020202020204" pitchFamily="34" charset="0"/>
              </a:rPr>
              <a:t>1.5 QUẢN LÝ BÁN HÀNG</a:t>
            </a:r>
            <a:endParaRPr lang="vi-VN" sz="3200" b="1">
              <a:solidFill>
                <a:schemeClr val="bg2">
                  <a:lumMod val="10000"/>
                </a:schemeClr>
              </a:solidFill>
              <a:latin typeface="Arial" panose="020B0604020202020204" pitchFamily="34" charset="0"/>
              <a:cs typeface="Arial" panose="020B0604020202020204" pitchFamily="34" charset="0"/>
            </a:endParaRPr>
          </a:p>
        </p:txBody>
      </p:sp>
      <p:pic>
        <p:nvPicPr>
          <p:cNvPr id="12290" name="Picture 2" descr="https://www.rosysoft.vn/fileman/Uploads/quanlibanhn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088" y="974233"/>
            <a:ext cx="5573786" cy="477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54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174171" y="242886"/>
            <a:ext cx="6240917" cy="571500"/>
          </a:xfrm>
        </p:spPr>
        <p:txBody>
          <a:bodyPr anchor="ctr">
            <a:normAutofit/>
          </a:bodyPr>
          <a:lstStyle/>
          <a:p>
            <a:r>
              <a:rPr lang="en-US" sz="3200">
                <a:latin typeface="Arial" panose="020B0604020202020204" pitchFamily="34" charset="0"/>
                <a:cs typeface="Arial" panose="020B0604020202020204" pitchFamily="34" charset="0"/>
              </a:rPr>
              <a:t>1.6 QUẢN TRỊ NHÂN SỰ</a:t>
            </a:r>
            <a:endParaRPr lang="vi-VN" sz="3200" b="1">
              <a:solidFill>
                <a:schemeClr val="bg2">
                  <a:lumMod val="10000"/>
                </a:schemeClr>
              </a:solidFill>
              <a:latin typeface="Arial" panose="020B0604020202020204" pitchFamily="34" charset="0"/>
              <a:cs typeface="Arial" panose="020B0604020202020204" pitchFamily="34" charset="0"/>
            </a:endParaRPr>
          </a:p>
        </p:txBody>
      </p:sp>
      <p:grpSp>
        <p:nvGrpSpPr>
          <p:cNvPr id="6" name="Group 5"/>
          <p:cNvGrpSpPr/>
          <p:nvPr/>
        </p:nvGrpSpPr>
        <p:grpSpPr>
          <a:xfrm>
            <a:off x="3814762" y="141449"/>
            <a:ext cx="5738257" cy="4056231"/>
            <a:chOff x="3686175" y="327186"/>
            <a:chExt cx="5738257" cy="4056231"/>
          </a:xfrm>
        </p:grpSpPr>
        <p:pic>
          <p:nvPicPr>
            <p:cNvPr id="11266" name="Picture 2" descr="https://sapuwa.vn/img_data/images/2019/SAPUWA%20s%C6%B0u%20t%E1%BA%A7m%20cho%20kh%C3%A1ch/phan-he-nhan-su-nguon-nhan-luc-fast_com_v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6175" y="327186"/>
              <a:ext cx="5738257" cy="40562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943850" y="3914775"/>
              <a:ext cx="814388" cy="314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8" name="Content Placeholder 2"/>
          <p:cNvSpPr>
            <a:spLocks noGrp="1"/>
          </p:cNvSpPr>
          <p:nvPr>
            <p:ph idx="1"/>
          </p:nvPr>
        </p:nvSpPr>
        <p:spPr>
          <a:xfrm>
            <a:off x="174171" y="4043363"/>
            <a:ext cx="11770179" cy="2786061"/>
          </a:xfrm>
        </p:spPr>
        <p:txBody>
          <a:bodyPr anchor="ctr">
            <a:noAutofit/>
          </a:bodyPr>
          <a:lstStyle/>
          <a:p>
            <a:pPr marL="361950" indent="-361950" algn="just">
              <a:lnSpc>
                <a:spcPct val="130000"/>
              </a:lnSpc>
              <a:spcBef>
                <a:spcPts val="600"/>
              </a:spcBef>
              <a:spcAft>
                <a:spcPts val="600"/>
              </a:spcAft>
              <a:buFont typeface="Wingdings" panose="05000000000000000000" pitchFamily="2" charset="2"/>
              <a:buChar char="Ø"/>
            </a:pPr>
            <a:r>
              <a:rPr lang="vi-VN" sz="1800" dirty="0">
                <a:solidFill>
                  <a:schemeClr val="tx1"/>
                </a:solidFill>
                <a:latin typeface="Arial (Body)"/>
              </a:rPr>
              <a:t>Hệ thống ERP được tích hợp phân hệ nhân sự giúp bộ phận nhân sự kiểm soát được thông tin nhân lực theo từng bộ phận giảm thiểu được giấy tờ và mất thời gian tim kiếm thông tin nhân sự như trước đây.</a:t>
            </a:r>
          </a:p>
          <a:p>
            <a:pPr marL="361950" indent="-361950" algn="just">
              <a:lnSpc>
                <a:spcPct val="130000"/>
              </a:lnSpc>
              <a:spcBef>
                <a:spcPts val="600"/>
              </a:spcBef>
              <a:spcAft>
                <a:spcPts val="600"/>
              </a:spcAft>
              <a:buFont typeface="Wingdings" panose="05000000000000000000" pitchFamily="2" charset="2"/>
              <a:buChar char="Ø"/>
            </a:pPr>
            <a:r>
              <a:rPr lang="vi-VN" sz="1800" dirty="0">
                <a:solidFill>
                  <a:schemeClr val="tx1"/>
                </a:solidFill>
                <a:latin typeface="Arial (Body)"/>
              </a:rPr>
              <a:t>Phân hệ nhân sự trên hệ thống bao gồm kiểm soát nhân sự, chấm công hàng tháng, bảng chấm điểm chi tiết ứng với nhân sự từng bộ phận. Giúp các bộ phận tổng hợp công và nguồn lương hàng tháng nhanh chóng , giảm thiểu giấy tờ sổ sách, và tập trung toàn bộ nhân sự toàn công ty.</a:t>
            </a:r>
          </a:p>
          <a:p>
            <a:pPr marL="361950" indent="-361950" algn="just">
              <a:lnSpc>
                <a:spcPct val="130000"/>
              </a:lnSpc>
              <a:spcBef>
                <a:spcPts val="600"/>
              </a:spcBef>
              <a:spcAft>
                <a:spcPts val="600"/>
              </a:spcAft>
              <a:buFont typeface="Wingdings" panose="05000000000000000000" pitchFamily="2" charset="2"/>
              <a:buChar char="Ø"/>
            </a:pPr>
            <a:r>
              <a:rPr lang="vi-VN" sz="1800" dirty="0">
                <a:solidFill>
                  <a:schemeClr val="tx1"/>
                </a:solidFill>
                <a:latin typeface="Arial (Body)"/>
              </a:rPr>
              <a:t>Toàn bộ nhân viên được đánh theo mã số trên hệ thống để kiểm soát đồng bộ</a:t>
            </a:r>
            <a:r>
              <a:rPr lang="en-US" sz="1800" dirty="0">
                <a:solidFill>
                  <a:schemeClr val="tx1"/>
                </a:solidFill>
                <a:latin typeface="Arial (Body)"/>
              </a:rPr>
              <a:t> (</a:t>
            </a:r>
            <a:r>
              <a:rPr lang="en-US" sz="1800" dirty="0" err="1">
                <a:solidFill>
                  <a:schemeClr val="tx1"/>
                </a:solidFill>
                <a:latin typeface="Arial (Body)"/>
              </a:rPr>
              <a:t>đều</a:t>
            </a:r>
            <a:r>
              <a:rPr lang="en-US" sz="1800" dirty="0">
                <a:solidFill>
                  <a:schemeClr val="tx1"/>
                </a:solidFill>
                <a:latin typeface="Arial (Body)"/>
              </a:rPr>
              <a:t> đ</a:t>
            </a:r>
            <a:r>
              <a:rPr lang="vi-VN" sz="1800" dirty="0">
                <a:solidFill>
                  <a:schemeClr val="tx1"/>
                </a:solidFill>
                <a:latin typeface="Arial (Body)"/>
              </a:rPr>
              <a:t>ư</a:t>
            </a:r>
            <a:r>
              <a:rPr lang="en-US" sz="1800" dirty="0" err="1">
                <a:solidFill>
                  <a:schemeClr val="tx1"/>
                </a:solidFill>
                <a:latin typeface="Arial (Body)"/>
              </a:rPr>
              <a:t>ợc</a:t>
            </a:r>
            <a:r>
              <a:rPr lang="en-US" sz="1800" dirty="0">
                <a:solidFill>
                  <a:schemeClr val="tx1"/>
                </a:solidFill>
                <a:latin typeface="Arial (Body)"/>
              </a:rPr>
              <a:t> gán mã số </a:t>
            </a:r>
            <a:r>
              <a:rPr lang="en-US" sz="1800" dirty="0" err="1">
                <a:solidFill>
                  <a:schemeClr val="tx1"/>
                </a:solidFill>
                <a:latin typeface="Arial (Body)"/>
              </a:rPr>
              <a:t>riêng</a:t>
            </a:r>
            <a:r>
              <a:rPr lang="en-US" sz="1800" dirty="0">
                <a:solidFill>
                  <a:schemeClr val="tx1"/>
                </a:solidFill>
                <a:latin typeface="Arial (Body)"/>
              </a:rPr>
              <a:t> t</a:t>
            </a:r>
            <a:r>
              <a:rPr lang="vi-VN" sz="1800" dirty="0">
                <a:solidFill>
                  <a:schemeClr val="tx1"/>
                </a:solidFill>
                <a:latin typeface="Arial (Body)"/>
              </a:rPr>
              <a:t>ư</a:t>
            </a:r>
            <a:r>
              <a:rPr lang="en-US" sz="1800" dirty="0" err="1">
                <a:solidFill>
                  <a:schemeClr val="tx1"/>
                </a:solidFill>
                <a:latin typeface="Arial (Body)"/>
              </a:rPr>
              <a:t>ơng</a:t>
            </a:r>
            <a:r>
              <a:rPr lang="en-US" sz="1800" dirty="0">
                <a:solidFill>
                  <a:schemeClr val="tx1"/>
                </a:solidFill>
                <a:latin typeface="Arial (Body)"/>
              </a:rPr>
              <a:t> </a:t>
            </a:r>
            <a:r>
              <a:rPr lang="en-US" sz="1800" dirty="0" err="1">
                <a:solidFill>
                  <a:schemeClr val="tx1"/>
                </a:solidFill>
                <a:latin typeface="Arial (Body)"/>
              </a:rPr>
              <a:t>ứng</a:t>
            </a:r>
            <a:r>
              <a:rPr lang="en-US" sz="1800" dirty="0">
                <a:solidFill>
                  <a:schemeClr val="tx1"/>
                </a:solidFill>
                <a:latin typeface="Arial (Body)"/>
              </a:rPr>
              <a:t> trên hệ thống giúp kiểm </a:t>
            </a:r>
            <a:r>
              <a:rPr lang="en-US" sz="1800" dirty="0" err="1">
                <a:solidFill>
                  <a:schemeClr val="tx1"/>
                </a:solidFill>
                <a:latin typeface="Arial (Body)"/>
              </a:rPr>
              <a:t>soát</a:t>
            </a:r>
            <a:r>
              <a:rPr lang="en-US" sz="1800" dirty="0">
                <a:solidFill>
                  <a:schemeClr val="tx1"/>
                </a:solidFill>
                <a:latin typeface="Arial (Body)"/>
              </a:rPr>
              <a:t> </a:t>
            </a:r>
            <a:r>
              <a:rPr lang="en-US" sz="1800" dirty="0" err="1">
                <a:solidFill>
                  <a:schemeClr val="tx1"/>
                </a:solidFill>
                <a:latin typeface="Arial (Body)"/>
              </a:rPr>
              <a:t>đồng</a:t>
            </a:r>
            <a:r>
              <a:rPr lang="en-US" sz="1800" dirty="0">
                <a:solidFill>
                  <a:schemeClr val="tx1"/>
                </a:solidFill>
                <a:latin typeface="Arial (Body)"/>
              </a:rPr>
              <a:t> bộ </a:t>
            </a:r>
            <a:r>
              <a:rPr lang="en-US" sz="1800" dirty="0" err="1">
                <a:solidFill>
                  <a:schemeClr val="tx1"/>
                </a:solidFill>
                <a:latin typeface="Arial (Body)"/>
              </a:rPr>
              <a:t>tránh</a:t>
            </a:r>
            <a:r>
              <a:rPr lang="en-US" sz="1800" dirty="0">
                <a:solidFill>
                  <a:schemeClr val="tx1"/>
                </a:solidFill>
                <a:latin typeface="Arial (Body)"/>
              </a:rPr>
              <a:t> </a:t>
            </a:r>
            <a:r>
              <a:rPr lang="en-US" sz="1800" dirty="0" err="1">
                <a:solidFill>
                  <a:schemeClr val="tx1"/>
                </a:solidFill>
                <a:latin typeface="Arial (Body)"/>
              </a:rPr>
              <a:t>nhầm</a:t>
            </a:r>
            <a:r>
              <a:rPr lang="en-US" sz="1800" dirty="0">
                <a:solidFill>
                  <a:schemeClr val="tx1"/>
                </a:solidFill>
                <a:latin typeface="Arial (Body)"/>
              </a:rPr>
              <a:t> </a:t>
            </a:r>
            <a:r>
              <a:rPr lang="en-US" sz="1800" dirty="0" err="1">
                <a:solidFill>
                  <a:schemeClr val="tx1"/>
                </a:solidFill>
                <a:latin typeface="Arial (Body)"/>
              </a:rPr>
              <a:t>lẫn</a:t>
            </a:r>
            <a:r>
              <a:rPr lang="en-US" sz="1800" dirty="0">
                <a:solidFill>
                  <a:schemeClr val="tx1"/>
                </a:solidFill>
                <a:latin typeface="Arial (Body)"/>
              </a:rPr>
              <a:t>).</a:t>
            </a:r>
            <a:r>
              <a:rPr lang="vi-VN" sz="1800" dirty="0">
                <a:solidFill>
                  <a:schemeClr val="tx1"/>
                </a:solidFill>
                <a:latin typeface="Arial (Body)"/>
              </a:rPr>
              <a:t>.</a:t>
            </a:r>
          </a:p>
        </p:txBody>
      </p:sp>
    </p:spTree>
    <p:extLst>
      <p:ext uri="{BB962C8B-B14F-4D97-AF65-F5344CB8AC3E}">
        <p14:creationId xmlns:p14="http://schemas.microsoft.com/office/powerpoint/2010/main" val="181754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8066" y="162233"/>
            <a:ext cx="10893159" cy="575186"/>
          </a:xfrm>
        </p:spPr>
        <p:txBody>
          <a:bodyPr anchor="ctr">
            <a:normAutofit/>
          </a:bodyPr>
          <a:lstStyle/>
          <a:p>
            <a:r>
              <a:rPr lang="en-US" sz="3200" b="1">
                <a:latin typeface="Arial" panose="020B0604020202020204" pitchFamily="34" charset="0"/>
                <a:cs typeface="Arial" panose="020B0604020202020204" pitchFamily="34" charset="0"/>
              </a:rPr>
              <a:t>2. HỆ THỐNG CẢNH BÁO SỚM QEWS</a:t>
            </a:r>
            <a:endParaRPr lang="vi-VN" sz="3200" b="1">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DB090BB-6F06-433C-BAF3-D575847DE67E}"/>
              </a:ext>
            </a:extLst>
          </p:cNvPr>
          <p:cNvPicPr/>
          <p:nvPr/>
        </p:nvPicPr>
        <p:blipFill>
          <a:blip r:embed="rId2"/>
          <a:stretch>
            <a:fillRect/>
          </a:stretch>
        </p:blipFill>
        <p:spPr>
          <a:xfrm>
            <a:off x="749710" y="936522"/>
            <a:ext cx="10692580" cy="5759245"/>
          </a:xfrm>
          <a:prstGeom prst="rect">
            <a:avLst/>
          </a:prstGeom>
        </p:spPr>
      </p:pic>
    </p:spTree>
    <p:extLst>
      <p:ext uri="{BB962C8B-B14F-4D97-AF65-F5344CB8AC3E}">
        <p14:creationId xmlns:p14="http://schemas.microsoft.com/office/powerpoint/2010/main" val="2337834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122" y="708304"/>
            <a:ext cx="11385755" cy="5441391"/>
          </a:xfrm>
        </p:spPr>
        <p:txBody>
          <a:bodyPr>
            <a:normAutofit lnSpcReduction="10000"/>
          </a:bodyPr>
          <a:lstStyle/>
          <a:p>
            <a:pPr>
              <a:lnSpc>
                <a:spcPct val="120000"/>
              </a:lnSpc>
            </a:pPr>
            <a:r>
              <a:rPr lang="en-US" sz="1800">
                <a:latin typeface="Arial" panose="020B0604020202020204" pitchFamily="34" charset="0"/>
                <a:cs typeface="Arial" panose="020B0604020202020204" pitchFamily="34" charset="0"/>
              </a:rPr>
              <a:t>- Hệ thống QEWS hiện tại đang đ</a:t>
            </a:r>
            <a:r>
              <a:rPr lang="vi-VN" sz="1800">
                <a:latin typeface="Arial" panose="020B0604020202020204" pitchFamily="34" charset="0"/>
                <a:cs typeface="Arial" panose="020B0604020202020204" pitchFamily="34" charset="0"/>
              </a:rPr>
              <a:t>ư</a:t>
            </a:r>
            <a:r>
              <a:rPr lang="en-US" sz="1800">
                <a:latin typeface="Arial" panose="020B0604020202020204" pitchFamily="34" charset="0"/>
                <a:cs typeface="Arial" panose="020B0604020202020204" pitchFamily="34" charset="0"/>
              </a:rPr>
              <a:t>ợc vận hành, sử dụng tại 4 dây chuyền bulb, 1 dây chuyền downlight và 1 dây chuyền tube thủy tinh</a:t>
            </a:r>
          </a:p>
          <a:p>
            <a:pPr>
              <a:lnSpc>
                <a:spcPct val="120000"/>
              </a:lnSpc>
            </a:pPr>
            <a:r>
              <a:rPr lang="en-US" sz="1800">
                <a:latin typeface="Arial" panose="020B0604020202020204" pitchFamily="34" charset="0"/>
                <a:cs typeface="Arial" panose="020B0604020202020204" pitchFamily="34" charset="0"/>
              </a:rPr>
              <a:t>- Hệ thống kế thừa thông lệnh sản xuất, số lô và kế hoạch sản xuất từ hệ thống ERP để kiểm soát vận hành dây chuyền tự động.</a:t>
            </a:r>
          </a:p>
          <a:p>
            <a:pPr>
              <a:lnSpc>
                <a:spcPct val="120000"/>
              </a:lnSpc>
            </a:pPr>
            <a:r>
              <a:rPr lang="en-US" sz="1800">
                <a:latin typeface="Arial" panose="020B0604020202020204" pitchFamily="34" charset="0"/>
                <a:cs typeface="Arial" panose="020B0604020202020204" pitchFamily="34" charset="0"/>
              </a:rPr>
              <a:t>- Hệ thống sử dụng các thiết bị thu thập dữ liệu tự động được gắn trực tiếp trên dây chuyền sản xuất bao gồm :</a:t>
            </a:r>
          </a:p>
          <a:p>
            <a:pPr marL="738188" lvl="0" indent="-280988">
              <a:lnSpc>
                <a:spcPct val="120000"/>
              </a:lnSpc>
              <a:buFont typeface="Wingdings" panose="05000000000000000000" pitchFamily="2" charset="2"/>
              <a:buChar char="Ø"/>
            </a:pPr>
            <a:r>
              <a:rPr lang="en-US" sz="1800">
                <a:latin typeface="Arial" panose="020B0604020202020204" pitchFamily="34" charset="0"/>
                <a:cs typeface="Arial" panose="020B0604020202020204" pitchFamily="34" charset="0"/>
              </a:rPr>
              <a:t> Hệ thống PLC điều khiển toàn bộ hoạt động của thiết bị tự động trên dây chuyền.</a:t>
            </a:r>
          </a:p>
          <a:p>
            <a:pPr marL="738188" lvl="0" indent="-280988">
              <a:lnSpc>
                <a:spcPct val="120000"/>
              </a:lnSpc>
              <a:buFont typeface="Wingdings" panose="05000000000000000000" pitchFamily="2" charset="2"/>
              <a:buChar char="Ø"/>
            </a:pPr>
            <a:r>
              <a:rPr lang="en-US" sz="1800">
                <a:latin typeface="Arial" panose="020B0604020202020204" pitchFamily="34" charset="0"/>
                <a:cs typeface="Arial" panose="020B0604020202020204" pitchFamily="34" charset="0"/>
              </a:rPr>
              <a:t>Các thiết bị đo thông số điện tự động.</a:t>
            </a:r>
          </a:p>
          <a:p>
            <a:pPr marL="738188" lvl="0" indent="-280988">
              <a:lnSpc>
                <a:spcPct val="120000"/>
              </a:lnSpc>
              <a:buFont typeface="Wingdings" panose="05000000000000000000" pitchFamily="2" charset="2"/>
              <a:buChar char="Ø"/>
            </a:pPr>
            <a:r>
              <a:rPr lang="en-US" sz="1800">
                <a:latin typeface="Arial" panose="020B0604020202020204" pitchFamily="34" charset="0"/>
                <a:cs typeface="Arial" panose="020B0604020202020204" pitchFamily="34" charset="0"/>
              </a:rPr>
              <a:t>Toàn bộ hệ thống sử dụng các sensor cảm biến quang, nhiệt độ.. nhận biết và định vị sản phẩm, phát hiện lỗi và gửi tín hiệu về PLC điều khiển hoạt động dây chuyền.</a:t>
            </a:r>
          </a:p>
          <a:p>
            <a:pPr marL="738188" lvl="0" indent="-280988">
              <a:lnSpc>
                <a:spcPct val="120000"/>
              </a:lnSpc>
              <a:buFont typeface="Wingdings" panose="05000000000000000000" pitchFamily="2" charset="2"/>
              <a:buChar char="Ø"/>
            </a:pPr>
            <a:r>
              <a:rPr lang="en-US" sz="1800">
                <a:latin typeface="Arial" panose="020B0604020202020204" pitchFamily="34" charset="0"/>
                <a:cs typeface="Arial" panose="020B0604020202020204" pitchFamily="34" charset="0"/>
              </a:rPr>
              <a:t>Camera tự động nhận dạng và bắt lỗi.</a:t>
            </a:r>
          </a:p>
          <a:p>
            <a:pPr marL="738188" lvl="0" indent="-280988">
              <a:lnSpc>
                <a:spcPct val="120000"/>
              </a:lnSpc>
              <a:buFont typeface="Wingdings" panose="05000000000000000000" pitchFamily="2" charset="2"/>
              <a:buChar char="Ø"/>
            </a:pPr>
            <a:r>
              <a:rPr lang="en-US" sz="1800">
                <a:latin typeface="Arial" panose="020B0604020202020204" pitchFamily="34" charset="0"/>
                <a:cs typeface="Arial" panose="020B0604020202020204" pitchFamily="34" charset="0"/>
              </a:rPr>
              <a:t>Màn hình hỗ trợ khai báo lỗi trên dây chuyền….</a:t>
            </a:r>
          </a:p>
          <a:p>
            <a:pPr marL="738188" lvl="0" indent="-280988">
              <a:lnSpc>
                <a:spcPct val="120000"/>
              </a:lnSpc>
              <a:buFont typeface="Wingdings" panose="05000000000000000000" pitchFamily="2" charset="2"/>
              <a:buChar char="Ø"/>
            </a:pPr>
            <a:r>
              <a:rPr lang="en-US" sz="1800">
                <a:latin typeface="Arial" panose="020B0604020202020204" pitchFamily="34" charset="0"/>
                <a:cs typeface="Arial" panose="020B0604020202020204" pitchFamily="34" charset="0"/>
              </a:rPr>
              <a:t>Các màn hình HMI hỗ trợ khai báo thông tin và thiết đặt thông số máy tr</a:t>
            </a:r>
            <a:r>
              <a:rPr lang="vi-VN" sz="1800">
                <a:latin typeface="Arial" panose="020B0604020202020204" pitchFamily="34" charset="0"/>
                <a:cs typeface="Arial" panose="020B0604020202020204" pitchFamily="34" charset="0"/>
              </a:rPr>
              <a:t>ư</a:t>
            </a:r>
            <a:r>
              <a:rPr lang="en-US" sz="1800">
                <a:latin typeface="Arial" panose="020B0604020202020204" pitchFamily="34" charset="0"/>
                <a:cs typeface="Arial" panose="020B0604020202020204" pitchFamily="34" charset="0"/>
              </a:rPr>
              <a:t>ớc khi vận hành</a:t>
            </a:r>
          </a:p>
          <a:p>
            <a:pPr marL="0" indent="0">
              <a:lnSpc>
                <a:spcPct val="120000"/>
              </a:lnSpc>
              <a:buNone/>
            </a:pPr>
            <a:endParaRPr lang="vi-VN"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82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772E17B-93CF-4829-B6B7-955FFB0A1B27}"/>
              </a:ext>
            </a:extLst>
          </p:cNvPr>
          <p:cNvSpPr>
            <a:spLocks noGrp="1"/>
          </p:cNvSpPr>
          <p:nvPr>
            <p:ph idx="1"/>
          </p:nvPr>
        </p:nvSpPr>
        <p:spPr>
          <a:xfrm>
            <a:off x="403122" y="708304"/>
            <a:ext cx="11385755" cy="5441391"/>
          </a:xfrm>
        </p:spPr>
        <p:txBody>
          <a:bodyPr>
            <a:normAutofit/>
          </a:bodyPr>
          <a:lstStyle/>
          <a:p>
            <a:pPr algn="just">
              <a:lnSpc>
                <a:spcPct val="120000"/>
              </a:lnSpc>
            </a:pPr>
            <a:r>
              <a:rPr lang="en-US" sz="1800">
                <a:latin typeface="Arial" panose="020B0604020202020204" pitchFamily="34" charset="0"/>
                <a:cs typeface="Arial" panose="020B0604020202020204" pitchFamily="34" charset="0"/>
              </a:rPr>
              <a:t>- Toàn bộ các thông tin, dữ liệu các công đoạn đều được tự động kết nối về hệ thống trung tâm thông qua hệ thống mạng Ethernet</a:t>
            </a:r>
          </a:p>
          <a:p>
            <a:pPr algn="just">
              <a:lnSpc>
                <a:spcPct val="120000"/>
              </a:lnSpc>
            </a:pPr>
            <a:r>
              <a:rPr lang="en-US" sz="1800">
                <a:latin typeface="Arial" panose="020B0604020202020204" pitchFamily="34" charset="0"/>
                <a:cs typeface="Arial" panose="020B0604020202020204" pitchFamily="34" charset="0"/>
              </a:rPr>
              <a:t>- Tại hệ thống trung tâm, thông tin, dữ liệu được xử lý và hiển thị trực quan bằng biểu đồ về sản lượng, tỉ lệ lỗi các công đoạn, độ tin cậy cho số sản phẩm đã đ</a:t>
            </a:r>
            <a:r>
              <a:rPr lang="vi-VN" sz="1800">
                <a:latin typeface="Arial" panose="020B0604020202020204" pitchFamily="34" charset="0"/>
                <a:cs typeface="Arial" panose="020B0604020202020204" pitchFamily="34" charset="0"/>
              </a:rPr>
              <a:t>ư</a:t>
            </a:r>
            <a:r>
              <a:rPr lang="en-US" sz="1800">
                <a:latin typeface="Arial" panose="020B0604020202020204" pitchFamily="34" charset="0"/>
                <a:cs typeface="Arial" panose="020B0604020202020204" pitchFamily="34" charset="0"/>
              </a:rPr>
              <a:t>ợc tạo ra. Hệ thống thể hiện dữ liệu thực tại dây chuyền sản xuất.</a:t>
            </a:r>
          </a:p>
          <a:p>
            <a:pPr algn="just">
              <a:lnSpc>
                <a:spcPct val="120000"/>
              </a:lnSpc>
            </a:pPr>
            <a:r>
              <a:rPr lang="en-US" sz="1800">
                <a:latin typeface="Arial" panose="020B0604020202020204" pitchFamily="34" charset="0"/>
                <a:cs typeface="Arial" panose="020B0604020202020204" pitchFamily="34" charset="0"/>
              </a:rPr>
              <a:t>- Cảnh báo chất l</a:t>
            </a:r>
            <a:r>
              <a:rPr lang="vi-VN" sz="1800">
                <a:latin typeface="Arial" panose="020B0604020202020204" pitchFamily="34" charset="0"/>
                <a:cs typeface="Arial" panose="020B0604020202020204" pitchFamily="34" charset="0"/>
              </a:rPr>
              <a:t>ư</a:t>
            </a:r>
            <a:r>
              <a:rPr lang="en-US" sz="1800">
                <a:latin typeface="Arial" panose="020B0604020202020204" pitchFamily="34" charset="0"/>
                <a:cs typeface="Arial" panose="020B0604020202020204" pitchFamily="34" charset="0"/>
              </a:rPr>
              <a:t>ợng, tỉ lệ lỗi v</a:t>
            </a:r>
            <a:r>
              <a:rPr lang="vi-VN" sz="1800">
                <a:latin typeface="Arial" panose="020B0604020202020204" pitchFamily="34" charset="0"/>
                <a:cs typeface="Arial" panose="020B0604020202020204" pitchFamily="34" charset="0"/>
              </a:rPr>
              <a:t>ư</a:t>
            </a:r>
            <a:r>
              <a:rPr lang="en-US" sz="1800">
                <a:latin typeface="Arial" panose="020B0604020202020204" pitchFamily="34" charset="0"/>
                <a:cs typeface="Arial" panose="020B0604020202020204" pitchFamily="34" charset="0"/>
              </a:rPr>
              <a:t>ợt mức cho phép bằng màu sắc</a:t>
            </a:r>
          </a:p>
          <a:p>
            <a:pPr algn="just">
              <a:lnSpc>
                <a:spcPct val="120000"/>
              </a:lnSpc>
            </a:pPr>
            <a:r>
              <a:rPr lang="en-US" sz="1800">
                <a:latin typeface="Arial" panose="020B0604020202020204" pitchFamily="34" charset="0"/>
                <a:cs typeface="Arial" panose="020B0604020202020204" pitchFamily="34" charset="0"/>
              </a:rPr>
              <a:t>- </a:t>
            </a:r>
            <a:r>
              <a:rPr lang="vi-VN" sz="1800">
                <a:latin typeface="Arial" panose="020B0604020202020204" pitchFamily="34" charset="0"/>
                <a:cs typeface="Arial" panose="020B0604020202020204" pitchFamily="34" charset="0"/>
              </a:rPr>
              <a:t>Khi kết </a:t>
            </a:r>
            <a:r>
              <a:rPr lang="en-US" sz="1800">
                <a:latin typeface="Arial" panose="020B0604020202020204" pitchFamily="34" charset="0"/>
                <a:cs typeface="Arial" panose="020B0604020202020204" pitchFamily="34" charset="0"/>
              </a:rPr>
              <a:t>thúc </a:t>
            </a:r>
            <a:r>
              <a:rPr lang="vi-VN" sz="1800">
                <a:latin typeface="Arial" panose="020B0604020202020204" pitchFamily="34" charset="0"/>
                <a:cs typeface="Arial" panose="020B0604020202020204" pitchFamily="34" charset="0"/>
              </a:rPr>
              <a:t>sản xuất</a:t>
            </a:r>
            <a:r>
              <a:rPr lang="en-US" sz="1800">
                <a:latin typeface="Arial" panose="020B0604020202020204" pitchFamily="34" charset="0"/>
                <a:cs typeface="Arial" panose="020B0604020202020204" pitchFamily="34" charset="0"/>
              </a:rPr>
              <a:t>,</a:t>
            </a:r>
            <a:r>
              <a:rPr lang="vi-VN" sz="1800">
                <a:latin typeface="Arial" panose="020B0604020202020204" pitchFamily="34" charset="0"/>
                <a:cs typeface="Arial" panose="020B0604020202020204" pitchFamily="34" charset="0"/>
              </a:rPr>
              <a:t> hệ thống tự động gửi thông tin đến Server</a:t>
            </a:r>
            <a:r>
              <a:rPr lang="en-US" sz="1800">
                <a:latin typeface="Arial" panose="020B0604020202020204" pitchFamily="34" charset="0"/>
                <a:cs typeface="Arial" panose="020B0604020202020204" pitchFamily="34" charset="0"/>
              </a:rPr>
              <a:t>, n</a:t>
            </a:r>
            <a:r>
              <a:rPr lang="vi-VN" sz="1800">
                <a:latin typeface="Arial" panose="020B0604020202020204" pitchFamily="34" charset="0"/>
                <a:cs typeface="Arial" panose="020B0604020202020204" pitchFamily="34" charset="0"/>
              </a:rPr>
              <a:t>ơ</a:t>
            </a:r>
            <a:r>
              <a:rPr lang="en-US" sz="1800">
                <a:latin typeface="Arial" panose="020B0604020202020204" pitchFamily="34" charset="0"/>
                <a:cs typeface="Arial" panose="020B0604020202020204" pitchFamily="34" charset="0"/>
              </a:rPr>
              <a:t>i</a:t>
            </a:r>
            <a:r>
              <a:rPr lang="vi-VN" sz="1800">
                <a:latin typeface="Arial" panose="020B0604020202020204" pitchFamily="34" charset="0"/>
                <a:cs typeface="Arial" panose="020B0604020202020204" pitchFamily="34" charset="0"/>
              </a:rPr>
              <a:t> lưu trữ dữ liệu tập trung các dây chuyền</a:t>
            </a:r>
            <a:r>
              <a:rPr lang="en-US" sz="1800">
                <a:latin typeface="Arial" panose="020B0604020202020204" pitchFamily="34" charset="0"/>
                <a:cs typeface="Arial" panose="020B0604020202020204" pitchFamily="34" charset="0"/>
              </a:rPr>
              <a:t> </a:t>
            </a:r>
            <a:r>
              <a:rPr lang="vi-VN" sz="1800">
                <a:latin typeface="Arial" panose="020B0604020202020204" pitchFamily="34" charset="0"/>
                <a:cs typeface="Arial" panose="020B0604020202020204" pitchFamily="34" charset="0"/>
              </a:rPr>
              <a:t>tự động</a:t>
            </a:r>
            <a:endParaRPr lang="en-US" sz="1800">
              <a:latin typeface="Arial" panose="020B0604020202020204" pitchFamily="34" charset="0"/>
              <a:cs typeface="Arial" panose="020B0604020202020204" pitchFamily="34" charset="0"/>
            </a:endParaRPr>
          </a:p>
          <a:p>
            <a:pPr algn="just">
              <a:lnSpc>
                <a:spcPct val="120000"/>
              </a:lnSpc>
            </a:pPr>
            <a:r>
              <a:rPr lang="en-US" sz="1800">
                <a:latin typeface="Arial" panose="020B0604020202020204" pitchFamily="34" charset="0"/>
                <a:cs typeface="Arial" panose="020B0604020202020204" pitchFamily="34" charset="0"/>
              </a:rPr>
              <a:t>- Sắp tới: dữ liệu lỗi trên hệ thống QEWS sẽ đ</a:t>
            </a:r>
            <a:r>
              <a:rPr lang="vi-VN" sz="1800">
                <a:latin typeface="Arial" panose="020B0604020202020204" pitchFamily="34" charset="0"/>
                <a:cs typeface="Arial" panose="020B0604020202020204" pitchFamily="34" charset="0"/>
              </a:rPr>
              <a:t>ư</a:t>
            </a:r>
            <a:r>
              <a:rPr lang="en-US" sz="1800">
                <a:latin typeface="Arial" panose="020B0604020202020204" pitchFamily="34" charset="0"/>
                <a:cs typeface="Arial" panose="020B0604020202020204" pitchFamily="34" charset="0"/>
              </a:rPr>
              <a:t>ợc tự động kết nối sang hệ thống quản lý chất l</a:t>
            </a:r>
            <a:r>
              <a:rPr lang="vi-VN" sz="1800">
                <a:latin typeface="Arial" panose="020B0604020202020204" pitchFamily="34" charset="0"/>
                <a:cs typeface="Arial" panose="020B0604020202020204" pitchFamily="34" charset="0"/>
              </a:rPr>
              <a:t>ư</a:t>
            </a:r>
            <a:r>
              <a:rPr lang="en-US" sz="1800">
                <a:latin typeface="Arial" panose="020B0604020202020204" pitchFamily="34" charset="0"/>
                <a:cs typeface="Arial" panose="020B0604020202020204" pitchFamily="34" charset="0"/>
              </a:rPr>
              <a:t>ợng online. </a:t>
            </a:r>
          </a:p>
          <a:p>
            <a:pPr algn="just">
              <a:lnSpc>
                <a:spcPct val="120000"/>
              </a:lnSpc>
            </a:pPr>
            <a:r>
              <a:rPr lang="en-US" sz="1800">
                <a:latin typeface="Arial" panose="020B0604020202020204" pitchFamily="34" charset="0"/>
                <a:cs typeface="Arial" panose="020B0604020202020204" pitchFamily="34" charset="0"/>
              </a:rPr>
              <a:t>Từ hệ thống quản lý chất l</a:t>
            </a:r>
            <a:r>
              <a:rPr lang="vi-VN" sz="1800">
                <a:latin typeface="Arial" panose="020B0604020202020204" pitchFamily="34" charset="0"/>
                <a:cs typeface="Arial" panose="020B0604020202020204" pitchFamily="34" charset="0"/>
              </a:rPr>
              <a:t>ư</a:t>
            </a:r>
            <a:r>
              <a:rPr lang="en-US" sz="1800">
                <a:latin typeface="Arial" panose="020B0604020202020204" pitchFamily="34" charset="0"/>
                <a:cs typeface="Arial" panose="020B0604020202020204" pitchFamily="34" charset="0"/>
              </a:rPr>
              <a:t>ợng online sẽ xuất ra đ</a:t>
            </a:r>
            <a:r>
              <a:rPr lang="vi-VN" sz="1800">
                <a:latin typeface="Arial" panose="020B0604020202020204" pitchFamily="34" charset="0"/>
                <a:cs typeface="Arial" panose="020B0604020202020204" pitchFamily="34" charset="0"/>
              </a:rPr>
              <a:t>ư</a:t>
            </a:r>
            <a:r>
              <a:rPr lang="en-US" sz="1800">
                <a:latin typeface="Arial" panose="020B0604020202020204" pitchFamily="34" charset="0"/>
                <a:cs typeface="Arial" panose="020B0604020202020204" pitchFamily="34" charset="0"/>
              </a:rPr>
              <a:t>ợc bộ dữ liệu đầy đủ cho báo cáo phân tích, đánh giá tổng hợp từng kỳ bằng công cụ Qlik hoặc BI</a:t>
            </a:r>
            <a:endParaRPr lang="vi-VN"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215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7056" y="135525"/>
            <a:ext cx="8708344" cy="571500"/>
          </a:xfrm>
        </p:spPr>
        <p:txBody>
          <a:bodyPr anchor="ctr">
            <a:normAutofit fontScale="90000"/>
          </a:bodyPr>
          <a:lstStyle/>
          <a:p>
            <a:r>
              <a:rPr lang="en-US" sz="3200" b="1">
                <a:solidFill>
                  <a:schemeClr val="bg2">
                    <a:lumMod val="10000"/>
                  </a:schemeClr>
                </a:solidFill>
                <a:latin typeface="Arial" panose="020B0604020202020204" pitchFamily="34" charset="0"/>
                <a:cs typeface="Arial" panose="020B0604020202020204" pitchFamily="34" charset="0"/>
              </a:rPr>
              <a:t>3. HỆ THỐNG QUẢN LÝ CHẤT LƯỢNG ONLINE</a:t>
            </a:r>
            <a:endParaRPr lang="vi-VN" sz="3200" b="1">
              <a:solidFill>
                <a:schemeClr val="bg2">
                  <a:lumMod val="10000"/>
                </a:schemeClr>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C2AE95E-5159-4928-9DAC-A66EF5CEAD4F}"/>
              </a:ext>
            </a:extLst>
          </p:cNvPr>
          <p:cNvPicPr/>
          <p:nvPr/>
        </p:nvPicPr>
        <p:blipFill>
          <a:blip r:embed="rId2"/>
          <a:stretch>
            <a:fillRect/>
          </a:stretch>
        </p:blipFill>
        <p:spPr>
          <a:xfrm>
            <a:off x="3085780" y="2471738"/>
            <a:ext cx="5686745" cy="2128838"/>
          </a:xfrm>
          <a:prstGeom prst="rect">
            <a:avLst/>
          </a:prstGeom>
        </p:spPr>
      </p:pic>
      <p:sp>
        <p:nvSpPr>
          <p:cNvPr id="6" name="Rounded Rectangle 5"/>
          <p:cNvSpPr/>
          <p:nvPr/>
        </p:nvSpPr>
        <p:spPr>
          <a:xfrm>
            <a:off x="900113" y="828881"/>
            <a:ext cx="2486025" cy="92133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Kết quả kiểm tra vật tư đầu vào</a:t>
            </a:r>
            <a:endParaRPr lang="vi-VN">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8343900" y="828881"/>
            <a:ext cx="2486025" cy="92133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Kết quả kiểm soát quá trình sản xuất</a:t>
            </a:r>
            <a:endParaRPr lang="vi-VN">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4686139" y="5443951"/>
            <a:ext cx="2486025" cy="92133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Arial" panose="020B0604020202020204" pitchFamily="34" charset="0"/>
                <a:cs typeface="Arial" panose="020B0604020202020204" pitchFamily="34" charset="0"/>
              </a:rPr>
              <a:t>Kết quả kiểm tra thành phẩm</a:t>
            </a:r>
            <a:endParaRPr lang="vi-VN">
              <a:solidFill>
                <a:schemeClr val="tx1"/>
              </a:solidFill>
              <a:latin typeface="Arial" panose="020B0604020202020204" pitchFamily="34" charset="0"/>
              <a:cs typeface="Arial" panose="020B0604020202020204" pitchFamily="34" charset="0"/>
            </a:endParaRPr>
          </a:p>
        </p:txBody>
      </p:sp>
      <p:cxnSp>
        <p:nvCxnSpPr>
          <p:cNvPr id="3" name="Elbow Connector 2"/>
          <p:cNvCxnSpPr>
            <a:stCxn id="6" idx="3"/>
            <a:endCxn id="5" idx="0"/>
          </p:cNvCxnSpPr>
          <p:nvPr/>
        </p:nvCxnSpPr>
        <p:spPr>
          <a:xfrm>
            <a:off x="3386138" y="1289550"/>
            <a:ext cx="2543015" cy="118218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2"/>
            <a:endCxn id="5" idx="3"/>
          </p:cNvCxnSpPr>
          <p:nvPr/>
        </p:nvCxnSpPr>
        <p:spPr>
          <a:xfrm rot="5400000">
            <a:off x="8286750" y="2235994"/>
            <a:ext cx="1785938" cy="814388"/>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8" idx="1"/>
            <a:endCxn id="5" idx="1"/>
          </p:cNvCxnSpPr>
          <p:nvPr/>
        </p:nvCxnSpPr>
        <p:spPr>
          <a:xfrm rot="10800000">
            <a:off x="3085781" y="3536158"/>
            <a:ext cx="1600359" cy="2368463"/>
          </a:xfrm>
          <a:prstGeom prst="bentConnector3">
            <a:avLst>
              <a:gd name="adj1" fmla="val 13928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15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357" y="168617"/>
            <a:ext cx="4138397" cy="554054"/>
          </a:xfrm>
        </p:spPr>
        <p:txBody>
          <a:bodyPr anchor="ctr">
            <a:normAutofit/>
          </a:bodyPr>
          <a:lstStyle/>
          <a:p>
            <a:r>
              <a:rPr lang="en-US" sz="3200" b="1">
                <a:latin typeface="Arial" panose="020B0604020202020204" pitchFamily="34" charset="0"/>
                <a:cs typeface="Arial" panose="020B0604020202020204" pitchFamily="34" charset="0"/>
              </a:rPr>
              <a:t>3.1 Vật tư đầu vào</a:t>
            </a:r>
            <a:endParaRPr lang="vi-VN" sz="3200" b="1">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C2AE95E-5159-4928-9DAC-A66EF5CEAD4F}"/>
              </a:ext>
            </a:extLst>
          </p:cNvPr>
          <p:cNvPicPr/>
          <p:nvPr/>
        </p:nvPicPr>
        <p:blipFill>
          <a:blip r:embed="rId3"/>
          <a:stretch>
            <a:fillRect/>
          </a:stretch>
        </p:blipFill>
        <p:spPr>
          <a:xfrm>
            <a:off x="4040607" y="1635945"/>
            <a:ext cx="3394754" cy="1593029"/>
          </a:xfrm>
          <a:prstGeom prst="rect">
            <a:avLst/>
          </a:prstGeom>
        </p:spPr>
      </p:pic>
      <p:sp>
        <p:nvSpPr>
          <p:cNvPr id="5" name="Content Placeholder 2"/>
          <p:cNvSpPr txBox="1">
            <a:spLocks/>
          </p:cNvSpPr>
          <p:nvPr/>
        </p:nvSpPr>
        <p:spPr>
          <a:xfrm>
            <a:off x="389357" y="1304943"/>
            <a:ext cx="2674030" cy="581061"/>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1. Thông tin lô vật tư</a:t>
            </a:r>
            <a:endParaRPr lang="vi-VN" sz="1600">
              <a:solidFill>
                <a:schemeClr val="accent2">
                  <a:lumMod val="50000"/>
                </a:schemeClr>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89357" y="2121520"/>
            <a:ext cx="2674030" cy="581061"/>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2. Kết quả kiểm tra lô vật tư</a:t>
            </a:r>
            <a:endParaRPr lang="vi-VN" sz="1600">
              <a:solidFill>
                <a:schemeClr val="accent2">
                  <a:lumMod val="50000"/>
                </a:schemeClr>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389357" y="2938097"/>
            <a:ext cx="2674030" cy="824241"/>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3. Kết luận chất lượng và phương án xử lý lô vật tư</a:t>
            </a:r>
            <a:endParaRPr lang="vi-VN" sz="1600">
              <a:solidFill>
                <a:schemeClr val="accent2">
                  <a:lumMod val="50000"/>
                </a:schemeClr>
              </a:solidFill>
              <a:latin typeface="Arial" panose="020B0604020202020204" pitchFamily="34" charset="0"/>
              <a:cs typeface="Arial" panose="020B0604020202020204" pitchFamily="34" charset="0"/>
            </a:endParaRPr>
          </a:p>
        </p:txBody>
      </p:sp>
      <p:cxnSp>
        <p:nvCxnSpPr>
          <p:cNvPr id="9" name="Straight Arrow Connector 8"/>
          <p:cNvCxnSpPr>
            <a:stCxn id="5" idx="3"/>
            <a:endCxn id="4" idx="1"/>
          </p:cNvCxnSpPr>
          <p:nvPr/>
        </p:nvCxnSpPr>
        <p:spPr>
          <a:xfrm>
            <a:off x="3063387" y="1595474"/>
            <a:ext cx="977220" cy="8369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6" idx="3"/>
            <a:endCxn id="4" idx="1"/>
          </p:cNvCxnSpPr>
          <p:nvPr/>
        </p:nvCxnSpPr>
        <p:spPr>
          <a:xfrm>
            <a:off x="3063387" y="2412051"/>
            <a:ext cx="977220" cy="204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4" idx="1"/>
          </p:cNvCxnSpPr>
          <p:nvPr/>
        </p:nvCxnSpPr>
        <p:spPr>
          <a:xfrm flipV="1">
            <a:off x="3063387" y="2432460"/>
            <a:ext cx="977220" cy="9177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8412581" y="1304944"/>
            <a:ext cx="3323318" cy="2152632"/>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5725"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1. Biên bản vật tư </a:t>
            </a:r>
          </a:p>
          <a:p>
            <a:pPr marL="85725" indent="0" algn="just">
              <a:lnSpc>
                <a:spcPct val="130000"/>
              </a:lnSpc>
              <a:spcBef>
                <a:spcPts val="600"/>
              </a:spcBef>
              <a:spcAft>
                <a:spcPts val="600"/>
              </a:spcAft>
              <a:buNone/>
            </a:pPr>
            <a:r>
              <a:rPr lang="vi-VN" sz="1600">
                <a:solidFill>
                  <a:schemeClr val="accent2">
                    <a:lumMod val="50000"/>
                  </a:schemeClr>
                </a:solidFill>
                <a:latin typeface="Arial" panose="020B0604020202020204" pitchFamily="34" charset="0"/>
                <a:cs typeface="Arial" panose="020B0604020202020204" pitchFamily="34" charset="0"/>
              </a:rPr>
              <a:t>2. Bộ dữ liệu kết quả kiểm tra vật tư đầu vào</a:t>
            </a:r>
          </a:p>
          <a:p>
            <a:pPr marL="85725" indent="0" algn="just">
              <a:lnSpc>
                <a:spcPct val="130000"/>
              </a:lnSpc>
              <a:spcBef>
                <a:spcPts val="600"/>
              </a:spcBef>
              <a:spcAft>
                <a:spcPts val="600"/>
              </a:spcAft>
              <a:buNone/>
            </a:pPr>
            <a:r>
              <a:rPr lang="vi-VN" sz="1600">
                <a:solidFill>
                  <a:schemeClr val="accent2">
                    <a:lumMod val="50000"/>
                  </a:schemeClr>
                </a:solidFill>
                <a:latin typeface="Arial" panose="020B0604020202020204" pitchFamily="34" charset="0"/>
                <a:cs typeface="Arial" panose="020B0604020202020204" pitchFamily="34" charset="0"/>
              </a:rPr>
              <a:t>3. Tuân thủ theo RĐ.QT09, RĐ.QT03</a:t>
            </a:r>
          </a:p>
        </p:txBody>
      </p:sp>
      <p:sp>
        <p:nvSpPr>
          <p:cNvPr id="23" name="Right Arrow 22"/>
          <p:cNvSpPr/>
          <p:nvPr/>
        </p:nvSpPr>
        <p:spPr>
          <a:xfrm>
            <a:off x="7435361" y="2238924"/>
            <a:ext cx="941731" cy="346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Content Placeholder 2"/>
          <p:cNvSpPr>
            <a:spLocks noGrp="1"/>
          </p:cNvSpPr>
          <p:nvPr>
            <p:ph idx="1"/>
          </p:nvPr>
        </p:nvSpPr>
        <p:spPr>
          <a:xfrm>
            <a:off x="159884" y="4656598"/>
            <a:ext cx="11770179" cy="1528764"/>
          </a:xfrm>
        </p:spPr>
        <p:txBody>
          <a:bodyPr anchor="ctr">
            <a:noAutofit/>
          </a:bodyPr>
          <a:lstStyle/>
          <a:p>
            <a:pPr marL="361950" indent="-361950" algn="just">
              <a:lnSpc>
                <a:spcPct val="130000"/>
              </a:lnSpc>
              <a:spcBef>
                <a:spcPts val="600"/>
              </a:spcBef>
              <a:spcAft>
                <a:spcPts val="600"/>
              </a:spcAft>
              <a:buFont typeface="Wingdings" panose="05000000000000000000" pitchFamily="2" charset="2"/>
              <a:buChar char="Ø"/>
            </a:pPr>
            <a:r>
              <a:rPr lang="vi-VN" sz="1800"/>
              <a:t>Hỗ trợ truy xuất dữ liệu biên bản kiểm tra tất cả các vật tư từ hệ thống, giúp người dùng đánh giá kết quả nhanh chóng</a:t>
            </a:r>
          </a:p>
          <a:p>
            <a:pPr marL="361950" indent="-361950" algn="just">
              <a:lnSpc>
                <a:spcPct val="130000"/>
              </a:lnSpc>
              <a:spcBef>
                <a:spcPts val="600"/>
              </a:spcBef>
              <a:spcAft>
                <a:spcPts val="600"/>
              </a:spcAft>
              <a:buFont typeface="Wingdings" panose="05000000000000000000" pitchFamily="2" charset="2"/>
              <a:buChar char="Ø"/>
            </a:pPr>
            <a:r>
              <a:rPr lang="vi-VN" sz="1800"/>
              <a:t>Xuất dữ liệu trên nhiều góc độ: nhà CC, nhóm vật tư, thời gian ngày – tuần – tháng – năm và đưa lên hệ thống phân tích dữ liệu</a:t>
            </a:r>
          </a:p>
        </p:txBody>
      </p:sp>
    </p:spTree>
    <p:extLst>
      <p:ext uri="{BB962C8B-B14F-4D97-AF65-F5344CB8AC3E}">
        <p14:creationId xmlns:p14="http://schemas.microsoft.com/office/powerpoint/2010/main" val="3808706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68EA07-B8BF-4E3B-AFB2-E7F7BA6094AF}"/>
              </a:ext>
            </a:extLst>
          </p:cNvPr>
          <p:cNvPicPr>
            <a:picLocks noChangeAspect="1"/>
          </p:cNvPicPr>
          <p:nvPr/>
        </p:nvPicPr>
        <p:blipFill rotWithShape="1">
          <a:blip r:embed="rId2"/>
          <a:srcRect t="4494" b="11164"/>
          <a:stretch/>
        </p:blipFill>
        <p:spPr>
          <a:xfrm>
            <a:off x="466532" y="427703"/>
            <a:ext cx="11258936" cy="5338915"/>
          </a:xfrm>
          <a:prstGeom prst="rect">
            <a:avLst/>
          </a:prstGeom>
        </p:spPr>
      </p:pic>
    </p:spTree>
    <p:extLst>
      <p:ext uri="{BB962C8B-B14F-4D97-AF65-F5344CB8AC3E}">
        <p14:creationId xmlns:p14="http://schemas.microsoft.com/office/powerpoint/2010/main" val="311538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B23B7B-3B15-4C53-9BED-545C65616F2E}"/>
              </a:ext>
            </a:extLst>
          </p:cNvPr>
          <p:cNvPicPr/>
          <p:nvPr/>
        </p:nvPicPr>
        <p:blipFill rotWithShape="1">
          <a:blip r:embed="rId3" cstate="print">
            <a:extLst>
              <a:ext uri="{28A0092B-C50C-407E-A947-70E740481C1C}">
                <a14:useLocalDpi xmlns:a14="http://schemas.microsoft.com/office/drawing/2010/main" val="0"/>
              </a:ext>
            </a:extLst>
          </a:blip>
          <a:srcRect l="34883" t="35002" r="34575" b="31518"/>
          <a:stretch/>
        </p:blipFill>
        <p:spPr bwMode="auto">
          <a:xfrm>
            <a:off x="870747" y="954749"/>
            <a:ext cx="1625600" cy="966051"/>
          </a:xfrm>
          <a:prstGeom prst="rect">
            <a:avLst/>
          </a:prstGeom>
          <a:noFill/>
          <a:ln>
            <a:noFill/>
          </a:ln>
        </p:spPr>
      </p:pic>
      <p:sp>
        <p:nvSpPr>
          <p:cNvPr id="5" name="Content Placeholder 2">
            <a:extLst>
              <a:ext uri="{FF2B5EF4-FFF2-40B4-BE49-F238E27FC236}">
                <a16:creationId xmlns:a16="http://schemas.microsoft.com/office/drawing/2014/main" id="{B450D67E-15D4-4C27-8FB3-5C78501C71DA}"/>
              </a:ext>
            </a:extLst>
          </p:cNvPr>
          <p:cNvSpPr txBox="1">
            <a:spLocks/>
          </p:cNvSpPr>
          <p:nvPr/>
        </p:nvSpPr>
        <p:spPr>
          <a:xfrm>
            <a:off x="616291" y="1892560"/>
            <a:ext cx="2143125" cy="8000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600" b="1">
                <a:solidFill>
                  <a:srgbClr val="C00000"/>
                </a:solidFill>
                <a:latin typeface="Arial" panose="020B0604020202020204" pitchFamily="34" charset="0"/>
                <a:cs typeface="Arial" panose="020B0604020202020204" pitchFamily="34" charset="0"/>
              </a:rPr>
              <a:t>ERP </a:t>
            </a:r>
          </a:p>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(ENTERPRISE RESOURCE PLANNING)</a:t>
            </a:r>
            <a:endParaRPr lang="vi-VN" sz="1200">
              <a:solidFill>
                <a:srgbClr val="C00000"/>
              </a:solidFill>
              <a:latin typeface="Arial" panose="020B06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E1F9B82B-37E1-4D68-A8BA-68A79FDC987D}"/>
              </a:ext>
            </a:extLst>
          </p:cNvPr>
          <p:cNvSpPr/>
          <p:nvPr/>
        </p:nvSpPr>
        <p:spPr>
          <a:xfrm>
            <a:off x="2710661" y="1368746"/>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Kết quả hình ảnh cho icon kế hoạch sản xuất">
            <a:extLst>
              <a:ext uri="{FF2B5EF4-FFF2-40B4-BE49-F238E27FC236}">
                <a16:creationId xmlns:a16="http://schemas.microsoft.com/office/drawing/2014/main" id="{C992C5EC-89DF-46D5-9D0F-73B374707A82}"/>
              </a:ext>
            </a:extLst>
          </p:cNvPr>
          <p:cNvPicPr/>
          <p:nvPr/>
        </p:nvPicPr>
        <p:blipFill rotWithShape="1">
          <a:blip r:embed="rId4">
            <a:extLst>
              <a:ext uri="{28A0092B-C50C-407E-A947-70E740481C1C}">
                <a14:useLocalDpi xmlns:a14="http://schemas.microsoft.com/office/drawing/2010/main" val="0"/>
              </a:ext>
            </a:extLst>
          </a:blip>
          <a:srcRect l="69512" t="41852" r="24862" b="49219"/>
          <a:stretch/>
        </p:blipFill>
        <p:spPr bwMode="auto">
          <a:xfrm>
            <a:off x="3621661" y="730629"/>
            <a:ext cx="1088570" cy="1190171"/>
          </a:xfrm>
          <a:prstGeom prst="rect">
            <a:avLst/>
          </a:prstGeom>
          <a:noFill/>
          <a:ln>
            <a:noFill/>
          </a:ln>
          <a:extLst>
            <a:ext uri="{53640926-AAD7-44D8-BBD7-CCE9431645EC}">
              <a14:shadowObscured xmlns:a14="http://schemas.microsoft.com/office/drawing/2010/main"/>
            </a:ext>
          </a:extLst>
        </p:spPr>
      </p:pic>
      <p:sp>
        <p:nvSpPr>
          <p:cNvPr id="8" name="Content Placeholder 2">
            <a:extLst>
              <a:ext uri="{FF2B5EF4-FFF2-40B4-BE49-F238E27FC236}">
                <a16:creationId xmlns:a16="http://schemas.microsoft.com/office/drawing/2014/main" id="{11AFF02C-3B74-4720-A61B-9945EDEE3970}"/>
              </a:ext>
            </a:extLst>
          </p:cNvPr>
          <p:cNvSpPr txBox="1">
            <a:spLocks/>
          </p:cNvSpPr>
          <p:nvPr/>
        </p:nvSpPr>
        <p:spPr>
          <a:xfrm>
            <a:off x="3507414" y="1830565"/>
            <a:ext cx="1317063" cy="394784"/>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SẢN XUẤT</a:t>
            </a:r>
            <a:endParaRPr lang="vi-VN" sz="1200" b="1">
              <a:solidFill>
                <a:srgbClr val="C00000"/>
              </a:solidFill>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C9AF2FD-3E52-4F2E-A3D8-B8471C3169BD}"/>
              </a:ext>
            </a:extLst>
          </p:cNvPr>
          <p:cNvSpPr/>
          <p:nvPr/>
        </p:nvSpPr>
        <p:spPr>
          <a:xfrm>
            <a:off x="4848452" y="1368746"/>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2464CD1C-8610-441B-B3B4-55450BC8ED2B}"/>
              </a:ext>
            </a:extLst>
          </p:cNvPr>
          <p:cNvSpPr/>
          <p:nvPr/>
        </p:nvSpPr>
        <p:spPr>
          <a:xfrm>
            <a:off x="5659384" y="1139498"/>
            <a:ext cx="1317063" cy="6910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QEWS</a:t>
            </a:r>
          </a:p>
        </p:txBody>
      </p:sp>
      <p:sp>
        <p:nvSpPr>
          <p:cNvPr id="10" name="Content Placeholder 2">
            <a:extLst>
              <a:ext uri="{FF2B5EF4-FFF2-40B4-BE49-F238E27FC236}">
                <a16:creationId xmlns:a16="http://schemas.microsoft.com/office/drawing/2014/main" id="{2F08E3EB-AA13-4EEE-ADE5-071A84D565FA}"/>
              </a:ext>
            </a:extLst>
          </p:cNvPr>
          <p:cNvSpPr txBox="1">
            <a:spLocks/>
          </p:cNvSpPr>
          <p:nvPr/>
        </p:nvSpPr>
        <p:spPr>
          <a:xfrm>
            <a:off x="5246352" y="1920800"/>
            <a:ext cx="2143125" cy="691067"/>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QEWS</a:t>
            </a:r>
          </a:p>
          <a:p>
            <a:pPr marL="0" indent="0" algn="ctr">
              <a:lnSpc>
                <a:spcPct val="110000"/>
              </a:lnSpc>
              <a:spcBef>
                <a:spcPts val="0"/>
              </a:spcBef>
              <a:spcAft>
                <a:spcPts val="0"/>
              </a:spcAft>
            </a:pPr>
            <a:r>
              <a:rPr lang="en-US" sz="1200">
                <a:solidFill>
                  <a:srgbClr val="C00000"/>
                </a:solidFill>
                <a:latin typeface="Arial" panose="020B0604020202020204" pitchFamily="34" charset="0"/>
                <a:cs typeface="Arial" panose="020B0604020202020204" pitchFamily="34" charset="0"/>
              </a:rPr>
              <a:t>(QUALITY EARLY WARNING SYSTEM)</a:t>
            </a:r>
          </a:p>
        </p:txBody>
      </p:sp>
      <p:sp>
        <p:nvSpPr>
          <p:cNvPr id="11" name="Arrow: Right 10">
            <a:extLst>
              <a:ext uri="{FF2B5EF4-FFF2-40B4-BE49-F238E27FC236}">
                <a16:creationId xmlns:a16="http://schemas.microsoft.com/office/drawing/2014/main" id="{117F0F07-D81B-4128-A8C1-6F9DEDA7F9AE}"/>
              </a:ext>
            </a:extLst>
          </p:cNvPr>
          <p:cNvSpPr/>
          <p:nvPr/>
        </p:nvSpPr>
        <p:spPr>
          <a:xfrm>
            <a:off x="7170858" y="1368746"/>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348D473-DD3E-4301-B065-A27478F062C2}"/>
              </a:ext>
            </a:extLst>
          </p:cNvPr>
          <p:cNvSpPr/>
          <p:nvPr/>
        </p:nvSpPr>
        <p:spPr>
          <a:xfrm>
            <a:off x="8061955" y="1139497"/>
            <a:ext cx="1317063" cy="6910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a:latin typeface="Arial" panose="020B0604020202020204" pitchFamily="34" charset="0"/>
                <a:cs typeface="Arial" panose="020B0604020202020204" pitchFamily="34" charset="0"/>
              </a:rPr>
              <a:t>QLCL ONLINE</a:t>
            </a:r>
          </a:p>
        </p:txBody>
      </p:sp>
      <p:sp>
        <p:nvSpPr>
          <p:cNvPr id="13" name="Arrow: Right 12">
            <a:extLst>
              <a:ext uri="{FF2B5EF4-FFF2-40B4-BE49-F238E27FC236}">
                <a16:creationId xmlns:a16="http://schemas.microsoft.com/office/drawing/2014/main" id="{8931533E-8683-474D-806E-75EBFC459860}"/>
              </a:ext>
            </a:extLst>
          </p:cNvPr>
          <p:cNvSpPr/>
          <p:nvPr/>
        </p:nvSpPr>
        <p:spPr>
          <a:xfrm>
            <a:off x="9573429" y="1325714"/>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Kết quả hình ảnh cho icon kế hoạch sản xuất">
            <a:extLst>
              <a:ext uri="{FF2B5EF4-FFF2-40B4-BE49-F238E27FC236}">
                <a16:creationId xmlns:a16="http://schemas.microsoft.com/office/drawing/2014/main" id="{334776E6-CDA3-4B3D-BF6D-503ABFC5480B}"/>
              </a:ext>
            </a:extLst>
          </p:cNvPr>
          <p:cNvPicPr/>
          <p:nvPr/>
        </p:nvPicPr>
        <p:blipFill rotWithShape="1">
          <a:blip r:embed="rId4">
            <a:extLst>
              <a:ext uri="{28A0092B-C50C-407E-A947-70E740481C1C}">
                <a14:useLocalDpi xmlns:a14="http://schemas.microsoft.com/office/drawing/2010/main" val="0"/>
              </a:ext>
            </a:extLst>
          </a:blip>
          <a:srcRect l="80764" t="73350" r="13610" b="19354"/>
          <a:stretch/>
        </p:blipFill>
        <p:spPr bwMode="auto">
          <a:xfrm>
            <a:off x="10328171" y="977371"/>
            <a:ext cx="891097" cy="915190"/>
          </a:xfrm>
          <a:prstGeom prst="rect">
            <a:avLst/>
          </a:prstGeom>
          <a:noFill/>
          <a:ln>
            <a:noFill/>
          </a:ln>
          <a:extLst>
            <a:ext uri="{53640926-AAD7-44D8-BBD7-CCE9431645EC}">
              <a14:shadowObscured xmlns:a14="http://schemas.microsoft.com/office/drawing/2010/main"/>
            </a:ext>
          </a:extLst>
        </p:spPr>
      </p:pic>
      <p:sp>
        <p:nvSpPr>
          <p:cNvPr id="15" name="Content Placeholder 2">
            <a:extLst>
              <a:ext uri="{FF2B5EF4-FFF2-40B4-BE49-F238E27FC236}">
                <a16:creationId xmlns:a16="http://schemas.microsoft.com/office/drawing/2014/main" id="{F467AEB4-BA89-4A7C-A83A-88C9608ED13E}"/>
              </a:ext>
            </a:extLst>
          </p:cNvPr>
          <p:cNvSpPr txBox="1">
            <a:spLocks/>
          </p:cNvSpPr>
          <p:nvPr/>
        </p:nvSpPr>
        <p:spPr>
          <a:xfrm>
            <a:off x="8061955" y="1843751"/>
            <a:ext cx="1317063" cy="691067"/>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HỆ THỐNG QUẢN LÝ CHẨT L</a:t>
            </a:r>
            <a:r>
              <a:rPr lang="vi-VN" sz="1200" b="1">
                <a:solidFill>
                  <a:srgbClr val="C00000"/>
                </a:solidFill>
                <a:latin typeface="Arial" panose="020B0604020202020204" pitchFamily="34" charset="0"/>
                <a:cs typeface="Arial" panose="020B0604020202020204" pitchFamily="34" charset="0"/>
              </a:rPr>
              <a:t>Ư</a:t>
            </a:r>
            <a:r>
              <a:rPr lang="en-US" sz="1200" b="1">
                <a:solidFill>
                  <a:srgbClr val="C00000"/>
                </a:solidFill>
                <a:latin typeface="Arial" panose="020B0604020202020204" pitchFamily="34" charset="0"/>
                <a:cs typeface="Arial" panose="020B0604020202020204" pitchFamily="34" charset="0"/>
              </a:rPr>
              <a:t>ỢNG ONLINE</a:t>
            </a:r>
            <a:endParaRPr lang="vi-VN" sz="1200" b="1">
              <a:solidFill>
                <a:srgbClr val="C00000"/>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30ED4EA6-FBF9-4475-AB21-6E0FE3DD241D}"/>
              </a:ext>
            </a:extLst>
          </p:cNvPr>
          <p:cNvSpPr txBox="1">
            <a:spLocks/>
          </p:cNvSpPr>
          <p:nvPr/>
        </p:nvSpPr>
        <p:spPr>
          <a:xfrm>
            <a:off x="10115187" y="1909563"/>
            <a:ext cx="1317063" cy="691067"/>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SỐ LIỆU, BÁO CÁO THỐNG KÊ, CHẤT L</a:t>
            </a:r>
            <a:r>
              <a:rPr lang="vi-VN" sz="1200" b="1">
                <a:solidFill>
                  <a:srgbClr val="C00000"/>
                </a:solidFill>
                <a:latin typeface="Arial" panose="020B0604020202020204" pitchFamily="34" charset="0"/>
                <a:cs typeface="Arial" panose="020B0604020202020204" pitchFamily="34" charset="0"/>
              </a:rPr>
              <a:t>Ư</a:t>
            </a:r>
            <a:r>
              <a:rPr lang="en-US" sz="1200" b="1">
                <a:solidFill>
                  <a:srgbClr val="C00000"/>
                </a:solidFill>
                <a:latin typeface="Arial" panose="020B0604020202020204" pitchFamily="34" charset="0"/>
                <a:cs typeface="Arial" panose="020B0604020202020204" pitchFamily="34" charset="0"/>
              </a:rPr>
              <a:t>ỢNG</a:t>
            </a:r>
            <a:endParaRPr lang="vi-VN" sz="1200" b="1">
              <a:solidFill>
                <a:srgbClr val="C00000"/>
              </a:solidFill>
              <a:latin typeface="Arial" panose="020B0604020202020204" pitchFamily="34" charset="0"/>
              <a:cs typeface="Arial" panose="020B0604020202020204" pitchFamily="34" charset="0"/>
            </a:endParaRPr>
          </a:p>
        </p:txBody>
      </p:sp>
      <p:sp>
        <p:nvSpPr>
          <p:cNvPr id="17" name="Arrow: Right 16">
            <a:extLst>
              <a:ext uri="{FF2B5EF4-FFF2-40B4-BE49-F238E27FC236}">
                <a16:creationId xmlns:a16="http://schemas.microsoft.com/office/drawing/2014/main" id="{4A40A1B4-1528-4196-8AE9-98B8D6C8BF81}"/>
              </a:ext>
            </a:extLst>
          </p:cNvPr>
          <p:cNvSpPr/>
          <p:nvPr/>
        </p:nvSpPr>
        <p:spPr>
          <a:xfrm rot="5400000">
            <a:off x="1452768" y="502205"/>
            <a:ext cx="548640"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4E67FA-5854-474B-943A-A6134E636CD9}"/>
              </a:ext>
            </a:extLst>
          </p:cNvPr>
          <p:cNvSpPr/>
          <p:nvPr/>
        </p:nvSpPr>
        <p:spPr>
          <a:xfrm>
            <a:off x="1648627" y="300454"/>
            <a:ext cx="9144000" cy="109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251FAF-D0A6-4AEA-9D44-8F39CF41AFD7}"/>
              </a:ext>
            </a:extLst>
          </p:cNvPr>
          <p:cNvSpPr/>
          <p:nvPr/>
        </p:nvSpPr>
        <p:spPr>
          <a:xfrm rot="5400000">
            <a:off x="10440583" y="586597"/>
            <a:ext cx="548640" cy="15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5D8768-8884-4DFD-836B-47E9FEE403C9}"/>
              </a:ext>
            </a:extLst>
          </p:cNvPr>
          <p:cNvSpPr/>
          <p:nvPr/>
        </p:nvSpPr>
        <p:spPr>
          <a:xfrm>
            <a:off x="7924291" y="5547228"/>
            <a:ext cx="1654629" cy="69106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Vật t</a:t>
            </a:r>
            <a:r>
              <a:rPr lang="vi-VN" b="1">
                <a:latin typeface="Arial" panose="020B0604020202020204" pitchFamily="34" charset="0"/>
                <a:cs typeface="Arial" panose="020B0604020202020204" pitchFamily="34" charset="0"/>
              </a:rPr>
              <a:t>ư</a:t>
            </a:r>
            <a:endParaRPr lang="en-US" b="1">
              <a:latin typeface="Arial" panose="020B0604020202020204" pitchFamily="34" charset="0"/>
              <a:cs typeface="Arial" panose="020B0604020202020204" pitchFamily="34" charset="0"/>
            </a:endParaRPr>
          </a:p>
        </p:txBody>
      </p:sp>
      <p:sp>
        <p:nvSpPr>
          <p:cNvPr id="22" name="Diamond 21">
            <a:extLst>
              <a:ext uri="{FF2B5EF4-FFF2-40B4-BE49-F238E27FC236}">
                <a16:creationId xmlns:a16="http://schemas.microsoft.com/office/drawing/2014/main" id="{8DF883AD-3430-4E72-9520-9386D294FB30}"/>
              </a:ext>
            </a:extLst>
          </p:cNvPr>
          <p:cNvSpPr/>
          <p:nvPr/>
        </p:nvSpPr>
        <p:spPr>
          <a:xfrm>
            <a:off x="7670897" y="4313278"/>
            <a:ext cx="2143125" cy="691067"/>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Kiểm tra</a:t>
            </a:r>
          </a:p>
        </p:txBody>
      </p:sp>
      <p:sp>
        <p:nvSpPr>
          <p:cNvPr id="23" name="Rectangle: Rounded Corners 22">
            <a:extLst>
              <a:ext uri="{FF2B5EF4-FFF2-40B4-BE49-F238E27FC236}">
                <a16:creationId xmlns:a16="http://schemas.microsoft.com/office/drawing/2014/main" id="{ECFF6B1A-DB35-41F9-8D57-5820AC18A54A}"/>
              </a:ext>
            </a:extLst>
          </p:cNvPr>
          <p:cNvSpPr/>
          <p:nvPr/>
        </p:nvSpPr>
        <p:spPr>
          <a:xfrm>
            <a:off x="8093073" y="3046625"/>
            <a:ext cx="1317063" cy="6910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a:latin typeface="Arial" panose="020B0604020202020204" pitchFamily="34" charset="0"/>
                <a:cs typeface="Arial" panose="020B0604020202020204" pitchFamily="34" charset="0"/>
              </a:rPr>
              <a:t>Dữ liệu kiểm tra</a:t>
            </a:r>
          </a:p>
        </p:txBody>
      </p:sp>
      <p:sp>
        <p:nvSpPr>
          <p:cNvPr id="24" name="Arrow: Right 23">
            <a:extLst>
              <a:ext uri="{FF2B5EF4-FFF2-40B4-BE49-F238E27FC236}">
                <a16:creationId xmlns:a16="http://schemas.microsoft.com/office/drawing/2014/main" id="{470A9928-2514-4FB0-BCE1-C8E7ECD5793A}"/>
              </a:ext>
            </a:extLst>
          </p:cNvPr>
          <p:cNvSpPr/>
          <p:nvPr/>
        </p:nvSpPr>
        <p:spPr>
          <a:xfrm>
            <a:off x="4297100" y="4520925"/>
            <a:ext cx="457200"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16082BB2-6E8A-40A5-A5BC-DC951E063A4E}"/>
              </a:ext>
            </a:extLst>
          </p:cNvPr>
          <p:cNvSpPr/>
          <p:nvPr/>
        </p:nvSpPr>
        <p:spPr>
          <a:xfrm>
            <a:off x="6886523" y="4543843"/>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3912C832-1780-4B44-A41F-BFDFE5836785}"/>
              </a:ext>
            </a:extLst>
          </p:cNvPr>
          <p:cNvSpPr/>
          <p:nvPr/>
        </p:nvSpPr>
        <p:spPr>
          <a:xfrm rot="16200000">
            <a:off x="8523007" y="2616617"/>
            <a:ext cx="4572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77B155-7A8B-460A-80A2-CDC280B6607F}"/>
              </a:ext>
            </a:extLst>
          </p:cNvPr>
          <p:cNvSpPr/>
          <p:nvPr/>
        </p:nvSpPr>
        <p:spPr>
          <a:xfrm>
            <a:off x="251313" y="191434"/>
            <a:ext cx="11503741" cy="608135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E6CD4E0B-2D05-4518-A44E-939CF0628614}"/>
              </a:ext>
            </a:extLst>
          </p:cNvPr>
          <p:cNvSpPr/>
          <p:nvPr/>
        </p:nvSpPr>
        <p:spPr>
          <a:xfrm>
            <a:off x="3221200" y="3730561"/>
            <a:ext cx="1975595" cy="4561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HT ISO online</a:t>
            </a:r>
          </a:p>
        </p:txBody>
      </p:sp>
      <p:sp>
        <p:nvSpPr>
          <p:cNvPr id="41" name="Arrow: Right 40">
            <a:extLst>
              <a:ext uri="{FF2B5EF4-FFF2-40B4-BE49-F238E27FC236}">
                <a16:creationId xmlns:a16="http://schemas.microsoft.com/office/drawing/2014/main" id="{42BA9F03-6904-43C5-B4BE-D2211252F400}"/>
              </a:ext>
            </a:extLst>
          </p:cNvPr>
          <p:cNvSpPr/>
          <p:nvPr/>
        </p:nvSpPr>
        <p:spPr>
          <a:xfrm rot="16200000">
            <a:off x="8523007" y="3871208"/>
            <a:ext cx="4572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371EB1C3-1C5B-4E1F-BB33-F279ED51A23D}"/>
              </a:ext>
            </a:extLst>
          </p:cNvPr>
          <p:cNvSpPr/>
          <p:nvPr/>
        </p:nvSpPr>
        <p:spPr>
          <a:xfrm rot="16200000">
            <a:off x="8523007" y="5138626"/>
            <a:ext cx="4572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6B04A270-9313-4959-B667-5BECCB191F88}"/>
              </a:ext>
            </a:extLst>
          </p:cNvPr>
          <p:cNvSpPr/>
          <p:nvPr/>
        </p:nvSpPr>
        <p:spPr>
          <a:xfrm>
            <a:off x="4800610" y="4430720"/>
            <a:ext cx="1975595" cy="4561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Tiêu chuẩn IQC</a:t>
            </a:r>
          </a:p>
        </p:txBody>
      </p:sp>
      <p:sp>
        <p:nvSpPr>
          <p:cNvPr id="45" name="Rectangle 44">
            <a:extLst>
              <a:ext uri="{FF2B5EF4-FFF2-40B4-BE49-F238E27FC236}">
                <a16:creationId xmlns:a16="http://schemas.microsoft.com/office/drawing/2014/main" id="{F0C7A98D-BEE7-4FBE-AD32-7957C18884D4}"/>
              </a:ext>
            </a:extLst>
          </p:cNvPr>
          <p:cNvSpPr/>
          <p:nvPr/>
        </p:nvSpPr>
        <p:spPr>
          <a:xfrm rot="5400000">
            <a:off x="3946947" y="4373175"/>
            <a:ext cx="548640" cy="1516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0F0EB27D-2978-43DC-A466-6757F5B39CD5}"/>
              </a:ext>
            </a:extLst>
          </p:cNvPr>
          <p:cNvSpPr/>
          <p:nvPr/>
        </p:nvSpPr>
        <p:spPr>
          <a:xfrm>
            <a:off x="2848173" y="2684831"/>
            <a:ext cx="2635544" cy="615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HDCV, KHKSCL, </a:t>
            </a:r>
          </a:p>
          <a:p>
            <a:pPr algn="ctr"/>
            <a:r>
              <a:rPr lang="en-US" b="1">
                <a:latin typeface="Arial" panose="020B0604020202020204" pitchFamily="34" charset="0"/>
                <a:cs typeface="Arial" panose="020B0604020202020204" pitchFamily="34" charset="0"/>
              </a:rPr>
              <a:t>BOM LIST, BẢN VẼ</a:t>
            </a:r>
          </a:p>
        </p:txBody>
      </p:sp>
      <p:sp>
        <p:nvSpPr>
          <p:cNvPr id="48" name="Arrow: Right 47">
            <a:extLst>
              <a:ext uri="{FF2B5EF4-FFF2-40B4-BE49-F238E27FC236}">
                <a16:creationId xmlns:a16="http://schemas.microsoft.com/office/drawing/2014/main" id="{64982DBE-24C9-4C07-BEC8-5F03C73AA95C}"/>
              </a:ext>
            </a:extLst>
          </p:cNvPr>
          <p:cNvSpPr/>
          <p:nvPr/>
        </p:nvSpPr>
        <p:spPr>
          <a:xfrm rot="16200000">
            <a:off x="4020437" y="3393633"/>
            <a:ext cx="4572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E5DAD372-C3AD-4B45-A805-F869EF4C34C5}"/>
              </a:ext>
            </a:extLst>
          </p:cNvPr>
          <p:cNvSpPr/>
          <p:nvPr/>
        </p:nvSpPr>
        <p:spPr>
          <a:xfrm rot="16200000">
            <a:off x="3980397" y="2293792"/>
            <a:ext cx="45720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4366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690A51-DE0C-431F-A2A4-4526025B6D94}"/>
              </a:ext>
            </a:extLst>
          </p:cNvPr>
          <p:cNvPicPr>
            <a:picLocks noChangeAspect="1"/>
          </p:cNvPicPr>
          <p:nvPr/>
        </p:nvPicPr>
        <p:blipFill rotWithShape="1">
          <a:blip r:embed="rId3"/>
          <a:srcRect b="6633"/>
          <a:stretch/>
        </p:blipFill>
        <p:spPr>
          <a:xfrm>
            <a:off x="604684" y="146728"/>
            <a:ext cx="10677832" cy="5605143"/>
          </a:xfrm>
          <a:prstGeom prst="rect">
            <a:avLst/>
          </a:prstGeom>
        </p:spPr>
      </p:pic>
    </p:spTree>
    <p:extLst>
      <p:ext uri="{BB962C8B-B14F-4D97-AF65-F5344CB8AC3E}">
        <p14:creationId xmlns:p14="http://schemas.microsoft.com/office/powerpoint/2010/main" val="4274920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9357" y="168617"/>
            <a:ext cx="4539831" cy="554054"/>
          </a:xfrm>
        </p:spPr>
        <p:txBody>
          <a:bodyPr anchor="ctr">
            <a:normAutofit/>
          </a:bodyPr>
          <a:lstStyle/>
          <a:p>
            <a:r>
              <a:rPr lang="en-US" sz="3200" b="1">
                <a:latin typeface="Arial" panose="020B0604020202020204" pitchFamily="34" charset="0"/>
                <a:cs typeface="Arial" panose="020B0604020202020204" pitchFamily="34" charset="0"/>
              </a:rPr>
              <a:t>3.2 Quá trình sản xuất</a:t>
            </a:r>
            <a:endParaRPr lang="vi-VN" sz="3200" b="1">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C2AE95E-5159-4928-9DAC-A66EF5CEAD4F}"/>
              </a:ext>
            </a:extLst>
          </p:cNvPr>
          <p:cNvPicPr/>
          <p:nvPr/>
        </p:nvPicPr>
        <p:blipFill>
          <a:blip r:embed="rId2"/>
          <a:stretch>
            <a:fillRect/>
          </a:stretch>
        </p:blipFill>
        <p:spPr>
          <a:xfrm>
            <a:off x="4040607" y="1807396"/>
            <a:ext cx="3394754" cy="1593029"/>
          </a:xfrm>
          <a:prstGeom prst="rect">
            <a:avLst/>
          </a:prstGeom>
        </p:spPr>
      </p:pic>
      <p:sp>
        <p:nvSpPr>
          <p:cNvPr id="11" name="Content Placeholder 2"/>
          <p:cNvSpPr txBox="1">
            <a:spLocks/>
          </p:cNvSpPr>
          <p:nvPr/>
        </p:nvSpPr>
        <p:spPr>
          <a:xfrm>
            <a:off x="389357" y="1315668"/>
            <a:ext cx="2674030" cy="816578"/>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1. Kết quả kiểm tra vật tư theo chechlist</a:t>
            </a:r>
            <a:endParaRPr lang="vi-VN" sz="1600">
              <a:solidFill>
                <a:schemeClr val="accent2">
                  <a:lumMod val="50000"/>
                </a:schemeClr>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389357" y="2333442"/>
            <a:ext cx="2674030" cy="581061"/>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2. Dữ liệu quá trình sản xuất</a:t>
            </a:r>
            <a:endParaRPr lang="vi-VN" sz="1600">
              <a:solidFill>
                <a:schemeClr val="accent2">
                  <a:lumMod val="50000"/>
                </a:schemeClr>
              </a:solidFill>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389357" y="3150019"/>
            <a:ext cx="2674030" cy="824241"/>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3. Thông tin quá trình sản xuất</a:t>
            </a:r>
            <a:endParaRPr lang="vi-VN" sz="1600">
              <a:solidFill>
                <a:schemeClr val="accent2">
                  <a:lumMod val="50000"/>
                </a:schemeClr>
              </a:solidFill>
              <a:latin typeface="Arial" panose="020B0604020202020204" pitchFamily="34" charset="0"/>
              <a:cs typeface="Arial" panose="020B0604020202020204" pitchFamily="34" charset="0"/>
            </a:endParaRPr>
          </a:p>
        </p:txBody>
      </p:sp>
      <p:cxnSp>
        <p:nvCxnSpPr>
          <p:cNvPr id="14" name="Straight Arrow Connector 13"/>
          <p:cNvCxnSpPr>
            <a:stCxn id="11" idx="3"/>
            <a:endCxn id="5" idx="1"/>
          </p:cNvCxnSpPr>
          <p:nvPr/>
        </p:nvCxnSpPr>
        <p:spPr>
          <a:xfrm>
            <a:off x="3063387" y="1723957"/>
            <a:ext cx="977220" cy="8799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3"/>
          </p:cNvCxnSpPr>
          <p:nvPr/>
        </p:nvCxnSpPr>
        <p:spPr>
          <a:xfrm>
            <a:off x="3063387" y="2623973"/>
            <a:ext cx="977220" cy="2040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3"/>
          </p:cNvCxnSpPr>
          <p:nvPr/>
        </p:nvCxnSpPr>
        <p:spPr>
          <a:xfrm flipV="1">
            <a:off x="3063387" y="2644382"/>
            <a:ext cx="977220" cy="9177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 name="Content Placeholder 2"/>
          <p:cNvSpPr txBox="1">
            <a:spLocks/>
          </p:cNvSpPr>
          <p:nvPr/>
        </p:nvSpPr>
        <p:spPr>
          <a:xfrm>
            <a:off x="8129587" y="1514475"/>
            <a:ext cx="3800475" cy="2243138"/>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5725"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Dữ liệu quá trình sản xuất từ đầu vào đến đầu ra của 1 lô sản phẩm</a:t>
            </a:r>
          </a:p>
          <a:p>
            <a:pPr marL="371475" indent="-285750" algn="just">
              <a:lnSpc>
                <a:spcPct val="130000"/>
              </a:lnSpc>
              <a:spcBef>
                <a:spcPts val="600"/>
              </a:spcBef>
              <a:spcAft>
                <a:spcPts val="600"/>
              </a:spcAft>
              <a:buFont typeface="Symbol" panose="05050102010706020507" pitchFamily="18" charset="2"/>
              <a:buChar char="Þ"/>
            </a:pPr>
            <a:r>
              <a:rPr lang="vi-VN" sz="1600">
                <a:solidFill>
                  <a:schemeClr val="accent2">
                    <a:lumMod val="50000"/>
                  </a:schemeClr>
                </a:solidFill>
                <a:cs typeface="Arial" panose="020B0604020202020204" pitchFamily="34" charset="0"/>
              </a:rPr>
              <a:t>Là cơ sở để xác định nhập kho sản phẩm</a:t>
            </a:r>
          </a:p>
          <a:p>
            <a:pPr marL="85725"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Tuân thủ theo PQC/KHKSCL sản phẩm</a:t>
            </a:r>
          </a:p>
        </p:txBody>
      </p:sp>
      <p:sp>
        <p:nvSpPr>
          <p:cNvPr id="24" name="Right Arrow 23"/>
          <p:cNvSpPr/>
          <p:nvPr/>
        </p:nvSpPr>
        <p:spPr>
          <a:xfrm>
            <a:off x="7435361" y="2450846"/>
            <a:ext cx="694227" cy="346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Content Placeholder 2"/>
          <p:cNvSpPr>
            <a:spLocks noGrp="1"/>
          </p:cNvSpPr>
          <p:nvPr>
            <p:ph idx="1"/>
          </p:nvPr>
        </p:nvSpPr>
        <p:spPr>
          <a:xfrm>
            <a:off x="159884" y="3974260"/>
            <a:ext cx="11770179" cy="2211102"/>
          </a:xfrm>
        </p:spPr>
        <p:txBody>
          <a:bodyPr anchor="ctr">
            <a:noAutofit/>
          </a:bodyPr>
          <a:lstStyle/>
          <a:p>
            <a:pPr marL="361950" indent="-361950" algn="just">
              <a:lnSpc>
                <a:spcPct val="130000"/>
              </a:lnSpc>
              <a:spcBef>
                <a:spcPts val="600"/>
              </a:spcBef>
              <a:spcAft>
                <a:spcPts val="600"/>
              </a:spcAft>
              <a:buFont typeface="Wingdings" panose="05000000000000000000" pitchFamily="2" charset="2"/>
              <a:buChar char="Ø"/>
            </a:pPr>
            <a:r>
              <a:rPr lang="vi-VN" sz="1800" dirty="0"/>
              <a:t>Hệ thống giúp theo dõi toàn bộ thông tin sản xuất hàng ngày của các sản phẩm hoàn chỉnh, kết hợp với danh sách lệnh sản xuất, bom list định mức vật tư đồng bộ tự động từ hệ thống ERP, giúp các bộ phận có thể kiểm soát và nắm được thông tin một cách nhanh chóng, không mất nhiều thời gian như trước đây.</a:t>
            </a:r>
          </a:p>
          <a:p>
            <a:pPr marL="361950" indent="-361950" algn="just">
              <a:lnSpc>
                <a:spcPct val="130000"/>
              </a:lnSpc>
              <a:spcBef>
                <a:spcPts val="600"/>
              </a:spcBef>
              <a:spcAft>
                <a:spcPts val="600"/>
              </a:spcAft>
              <a:buFont typeface="Wingdings" panose="05000000000000000000" pitchFamily="2" charset="2"/>
              <a:buChar char="Ø"/>
            </a:pPr>
            <a:r>
              <a:rPr lang="vi-VN" sz="1800" dirty="0"/>
              <a:t>Hỗ trợ xuất thông tin báo cáo chi tiết lỗi mà không cần phải mất thời gian thu thập thông tin các nơi</a:t>
            </a:r>
          </a:p>
        </p:txBody>
      </p:sp>
    </p:spTree>
    <p:extLst>
      <p:ext uri="{BB962C8B-B14F-4D97-AF65-F5344CB8AC3E}">
        <p14:creationId xmlns:p14="http://schemas.microsoft.com/office/powerpoint/2010/main" val="364352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9357" y="168617"/>
            <a:ext cx="4539831" cy="554054"/>
          </a:xfrm>
        </p:spPr>
        <p:txBody>
          <a:bodyPr anchor="ctr">
            <a:normAutofit/>
          </a:bodyPr>
          <a:lstStyle/>
          <a:p>
            <a:r>
              <a:rPr lang="en-US" sz="3200" b="1">
                <a:latin typeface="Arial" panose="020B0604020202020204" pitchFamily="34" charset="0"/>
                <a:cs typeface="Arial" panose="020B0604020202020204" pitchFamily="34" charset="0"/>
              </a:rPr>
              <a:t>3.3 Kiểm tra nhập kho</a:t>
            </a:r>
            <a:endParaRPr lang="vi-VN" sz="3200" b="1">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C2AE95E-5159-4928-9DAC-A66EF5CEAD4F}"/>
              </a:ext>
            </a:extLst>
          </p:cNvPr>
          <p:cNvPicPr/>
          <p:nvPr/>
        </p:nvPicPr>
        <p:blipFill>
          <a:blip r:embed="rId2"/>
          <a:stretch>
            <a:fillRect/>
          </a:stretch>
        </p:blipFill>
        <p:spPr>
          <a:xfrm>
            <a:off x="4040607" y="1445634"/>
            <a:ext cx="3394754" cy="1593029"/>
          </a:xfrm>
          <a:prstGeom prst="rect">
            <a:avLst/>
          </a:prstGeom>
        </p:spPr>
      </p:pic>
      <p:sp>
        <p:nvSpPr>
          <p:cNvPr id="6" name="Content Placeholder 2"/>
          <p:cNvSpPr txBox="1">
            <a:spLocks/>
          </p:cNvSpPr>
          <p:nvPr/>
        </p:nvSpPr>
        <p:spPr>
          <a:xfrm>
            <a:off x="410562" y="1272506"/>
            <a:ext cx="2674030" cy="816578"/>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1. Kết quả kiểm tra nhập kho của tổ phó chất lượng</a:t>
            </a:r>
            <a:endParaRPr lang="vi-VN" sz="1600">
              <a:solidFill>
                <a:schemeClr val="accent2">
                  <a:lumMod val="50000"/>
                </a:schemeClr>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389357" y="2467616"/>
            <a:ext cx="2674030" cy="776106"/>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2. Kết quả đo kiểm thông số sản phẩm</a:t>
            </a:r>
            <a:endParaRPr lang="vi-VN" sz="1600">
              <a:solidFill>
                <a:schemeClr val="accent2">
                  <a:lumMod val="50000"/>
                </a:schemeClr>
              </a:solidFill>
              <a:latin typeface="Arial" panose="020B0604020202020204" pitchFamily="34" charset="0"/>
              <a:cs typeface="Arial" panose="020B0604020202020204" pitchFamily="34" charset="0"/>
            </a:endParaRPr>
          </a:p>
        </p:txBody>
      </p:sp>
      <p:cxnSp>
        <p:nvCxnSpPr>
          <p:cNvPr id="9" name="Straight Arrow Connector 8"/>
          <p:cNvCxnSpPr>
            <a:stCxn id="6" idx="3"/>
            <a:endCxn id="5" idx="1"/>
          </p:cNvCxnSpPr>
          <p:nvPr/>
        </p:nvCxnSpPr>
        <p:spPr>
          <a:xfrm>
            <a:off x="3084592" y="1680795"/>
            <a:ext cx="956015" cy="5613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3"/>
          </p:cNvCxnSpPr>
          <p:nvPr/>
        </p:nvCxnSpPr>
        <p:spPr>
          <a:xfrm flipV="1">
            <a:off x="3063387" y="2282620"/>
            <a:ext cx="977220" cy="5730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8158164" y="1272507"/>
            <a:ext cx="3556530" cy="2151918"/>
          </a:xfrm>
          <a:prstGeom prst="rect">
            <a:avLst/>
          </a:prstGeom>
          <a:ln>
            <a:solidFill>
              <a:schemeClr val="accent6">
                <a:lumMod val="40000"/>
                <a:lumOff val="60000"/>
              </a:schemeClr>
            </a:solidFill>
          </a:ln>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5725"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Biên bản nhập kho cho từng lô sản phẩm: có mã lệch, số lượng, vật tư theo BOM, chất lượng quá trình, kết quả kiểm tra nhập kho</a:t>
            </a:r>
          </a:p>
          <a:p>
            <a:pPr marL="85725" indent="0" algn="just">
              <a:lnSpc>
                <a:spcPct val="130000"/>
              </a:lnSpc>
              <a:spcBef>
                <a:spcPts val="600"/>
              </a:spcBef>
              <a:spcAft>
                <a:spcPts val="600"/>
              </a:spcAft>
              <a:buNone/>
            </a:pPr>
            <a:r>
              <a:rPr lang="vi-VN" sz="1600">
                <a:solidFill>
                  <a:schemeClr val="accent2">
                    <a:lumMod val="50000"/>
                  </a:schemeClr>
                </a:solidFill>
                <a:cs typeface="Arial" panose="020B0604020202020204" pitchFamily="34" charset="0"/>
              </a:rPr>
              <a:t>Tuân thủ theo OQC/KHKSCL sản phẩm</a:t>
            </a:r>
          </a:p>
        </p:txBody>
      </p:sp>
      <p:sp>
        <p:nvSpPr>
          <p:cNvPr id="13" name="Right Arrow 12"/>
          <p:cNvSpPr/>
          <p:nvPr/>
        </p:nvSpPr>
        <p:spPr>
          <a:xfrm>
            <a:off x="7435362" y="2089084"/>
            <a:ext cx="722802" cy="3462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Content Placeholder 2"/>
          <p:cNvSpPr>
            <a:spLocks noGrp="1"/>
          </p:cNvSpPr>
          <p:nvPr>
            <p:ph idx="1"/>
          </p:nvPr>
        </p:nvSpPr>
        <p:spPr>
          <a:xfrm>
            <a:off x="159884" y="3974260"/>
            <a:ext cx="11770179" cy="2211102"/>
          </a:xfrm>
        </p:spPr>
        <p:txBody>
          <a:bodyPr anchor="ctr">
            <a:noAutofit/>
          </a:bodyPr>
          <a:lstStyle/>
          <a:p>
            <a:pPr marL="361950" indent="-361950" algn="just">
              <a:lnSpc>
                <a:spcPct val="130000"/>
              </a:lnSpc>
              <a:spcBef>
                <a:spcPts val="600"/>
              </a:spcBef>
              <a:spcAft>
                <a:spcPts val="600"/>
              </a:spcAft>
              <a:buFont typeface="Wingdings" panose="05000000000000000000" pitchFamily="2" charset="2"/>
              <a:buChar char="Ø"/>
            </a:pPr>
            <a:r>
              <a:rPr lang="vi-VN" sz="1800"/>
              <a:t>Hệ thống tích hợp hỗ trợ xuất ra các biên bản kiểm tra, biển bản nhập kho thành phẩm bán thành phẩm và được tích hợp với hệ thống ERP đính kèm file kết quả tạo nên chuỗi thông tin đồng nhất. =&gt; giúp truy tìm nguồn gốc lô sản phẩm được đầy đủ, dễ dàng và nhanh chóng</a:t>
            </a:r>
          </a:p>
        </p:txBody>
      </p:sp>
    </p:spTree>
    <p:extLst>
      <p:ext uri="{BB962C8B-B14F-4D97-AF65-F5344CB8AC3E}">
        <p14:creationId xmlns:p14="http://schemas.microsoft.com/office/powerpoint/2010/main" val="3307757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1F9823-9093-4F48-8608-588703B7A399}"/>
              </a:ext>
            </a:extLst>
          </p:cNvPr>
          <p:cNvPicPr>
            <a:picLocks noChangeAspect="1"/>
          </p:cNvPicPr>
          <p:nvPr/>
        </p:nvPicPr>
        <p:blipFill rotWithShape="1">
          <a:blip r:embed="rId2"/>
          <a:srcRect t="10088" b="10734"/>
          <a:stretch/>
        </p:blipFill>
        <p:spPr>
          <a:xfrm>
            <a:off x="240891" y="280220"/>
            <a:ext cx="11454580" cy="5099136"/>
          </a:xfrm>
          <a:prstGeom prst="rect">
            <a:avLst/>
          </a:prstGeom>
        </p:spPr>
      </p:pic>
    </p:spTree>
    <p:extLst>
      <p:ext uri="{BB962C8B-B14F-4D97-AF65-F5344CB8AC3E}">
        <p14:creationId xmlns:p14="http://schemas.microsoft.com/office/powerpoint/2010/main" val="278075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0EE2EB-E057-4978-B39C-9BDB2FAF348C}"/>
              </a:ext>
            </a:extLst>
          </p:cNvPr>
          <p:cNvPicPr>
            <a:picLocks noChangeAspect="1"/>
          </p:cNvPicPr>
          <p:nvPr/>
        </p:nvPicPr>
        <p:blipFill rotWithShape="1">
          <a:blip r:embed="rId2"/>
          <a:srcRect b="5694"/>
          <a:stretch/>
        </p:blipFill>
        <p:spPr>
          <a:xfrm>
            <a:off x="631722" y="149157"/>
            <a:ext cx="10928555" cy="5794443"/>
          </a:xfrm>
          <a:prstGeom prst="rect">
            <a:avLst/>
          </a:prstGeom>
        </p:spPr>
      </p:pic>
    </p:spTree>
    <p:extLst>
      <p:ext uri="{BB962C8B-B14F-4D97-AF65-F5344CB8AC3E}">
        <p14:creationId xmlns:p14="http://schemas.microsoft.com/office/powerpoint/2010/main" val="677930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4CE391-AEF8-4FF8-AB93-814737251701}"/>
              </a:ext>
            </a:extLst>
          </p:cNvPr>
          <p:cNvSpPr>
            <a:spLocks noGrp="1"/>
          </p:cNvSpPr>
          <p:nvPr>
            <p:ph type="title"/>
          </p:nvPr>
        </p:nvSpPr>
        <p:spPr>
          <a:xfrm>
            <a:off x="758066" y="162233"/>
            <a:ext cx="10893159" cy="575186"/>
          </a:xfrm>
        </p:spPr>
        <p:txBody>
          <a:bodyPr anchor="ctr">
            <a:normAutofit/>
          </a:bodyPr>
          <a:lstStyle/>
          <a:p>
            <a:r>
              <a:rPr lang="en-US" sz="3200" b="1">
                <a:latin typeface="Arial" panose="020B0604020202020204" pitchFamily="34" charset="0"/>
                <a:cs typeface="Arial" panose="020B0604020202020204" pitchFamily="34" charset="0"/>
              </a:rPr>
              <a:t>4. HỆ THỐNG QUẢN LÝ TÀI LIỆU</a:t>
            </a:r>
            <a:endParaRPr lang="vi-VN" sz="3200" b="1">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614EDA-1C1D-4BBA-9339-BB95696F66DB}"/>
              </a:ext>
            </a:extLst>
          </p:cNvPr>
          <p:cNvPicPr>
            <a:picLocks noChangeAspect="1"/>
          </p:cNvPicPr>
          <p:nvPr/>
        </p:nvPicPr>
        <p:blipFill rotWithShape="1">
          <a:blip r:embed="rId2"/>
          <a:srcRect t="4954" b="39055"/>
          <a:stretch/>
        </p:blipFill>
        <p:spPr>
          <a:xfrm>
            <a:off x="793787" y="943428"/>
            <a:ext cx="10604426" cy="3338286"/>
          </a:xfrm>
          <a:prstGeom prst="rect">
            <a:avLst/>
          </a:prstGeom>
        </p:spPr>
      </p:pic>
      <p:sp>
        <p:nvSpPr>
          <p:cNvPr id="6" name="Content Placeholder 2">
            <a:extLst>
              <a:ext uri="{FF2B5EF4-FFF2-40B4-BE49-F238E27FC236}">
                <a16:creationId xmlns:a16="http://schemas.microsoft.com/office/drawing/2014/main" id="{965C9B5C-B679-4AFC-ABB1-D6580F3A0F11}"/>
              </a:ext>
            </a:extLst>
          </p:cNvPr>
          <p:cNvSpPr>
            <a:spLocks noGrp="1"/>
          </p:cNvSpPr>
          <p:nvPr>
            <p:ph idx="1"/>
          </p:nvPr>
        </p:nvSpPr>
        <p:spPr>
          <a:xfrm>
            <a:off x="591683" y="4601028"/>
            <a:ext cx="11008633" cy="1555305"/>
          </a:xfrm>
        </p:spPr>
        <p:txBody>
          <a:bodyPr anchor="ctr">
            <a:noAutofit/>
          </a:bodyPr>
          <a:lstStyle/>
          <a:p>
            <a:pPr marL="361950" indent="-361950" algn="just">
              <a:lnSpc>
                <a:spcPct val="130000"/>
              </a:lnSpc>
              <a:spcBef>
                <a:spcPts val="600"/>
              </a:spcBef>
              <a:spcAft>
                <a:spcPts val="600"/>
              </a:spcAft>
              <a:buFont typeface="Wingdings" panose="05000000000000000000" pitchFamily="2" charset="2"/>
              <a:buChar char="Ø"/>
            </a:pPr>
            <a:r>
              <a:rPr lang="en-US" sz="1800">
                <a:latin typeface="Arial" panose="020B0604020202020204" pitchFamily="34" charset="0"/>
                <a:cs typeface="Arial" panose="020B0604020202020204" pitchFamily="34" charset="0"/>
              </a:rPr>
              <a:t>Hệ thống này thay thế cho việc quản lý tài liệu trên hệ thống server 2 hiện nay</a:t>
            </a:r>
          </a:p>
          <a:p>
            <a:pPr marL="361950" indent="-361950" algn="just">
              <a:lnSpc>
                <a:spcPct val="130000"/>
              </a:lnSpc>
              <a:spcBef>
                <a:spcPts val="600"/>
              </a:spcBef>
              <a:spcAft>
                <a:spcPts val="600"/>
              </a:spcAft>
              <a:buFont typeface="Wingdings" panose="05000000000000000000" pitchFamily="2" charset="2"/>
              <a:buChar char="Ø"/>
            </a:pPr>
            <a:r>
              <a:rPr lang="en-US" sz="1800">
                <a:latin typeface="Arial" panose="020B0604020202020204" pitchFamily="34" charset="0"/>
                <a:cs typeface="Arial" panose="020B0604020202020204" pitchFamily="34" charset="0"/>
              </a:rPr>
              <a:t>Server 2 sau này vẫn tồn tại với mục đích l</a:t>
            </a:r>
            <a:r>
              <a:rPr lang="vi-VN" sz="1800">
                <a:latin typeface="Arial" panose="020B0604020202020204" pitchFamily="34" charset="0"/>
                <a:cs typeface="Arial" panose="020B0604020202020204" pitchFamily="34" charset="0"/>
              </a:rPr>
              <a:t>ư</a:t>
            </a:r>
            <a:r>
              <a:rPr lang="en-US" sz="1800">
                <a:latin typeface="Arial" panose="020B0604020202020204" pitchFamily="34" charset="0"/>
                <a:cs typeface="Arial" panose="020B0604020202020204" pitchFamily="34" charset="0"/>
              </a:rPr>
              <a:t>u trữ, cập nhập các báo cáo động, hàng ngày, hàng tuần</a:t>
            </a:r>
            <a:endParaRPr lang="vi-VN"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02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B23B7B-3B15-4C53-9BED-545C65616F2E}"/>
              </a:ext>
            </a:extLst>
          </p:cNvPr>
          <p:cNvPicPr/>
          <p:nvPr/>
        </p:nvPicPr>
        <p:blipFill rotWithShape="1">
          <a:blip r:embed="rId3" cstate="print">
            <a:extLst>
              <a:ext uri="{28A0092B-C50C-407E-A947-70E740481C1C}">
                <a14:useLocalDpi xmlns:a14="http://schemas.microsoft.com/office/drawing/2010/main" val="0"/>
              </a:ext>
            </a:extLst>
          </a:blip>
          <a:srcRect l="34883" t="35002" r="34575" b="31518"/>
          <a:stretch/>
        </p:blipFill>
        <p:spPr bwMode="auto">
          <a:xfrm>
            <a:off x="943899" y="1357085"/>
            <a:ext cx="1625600" cy="966051"/>
          </a:xfrm>
          <a:prstGeom prst="rect">
            <a:avLst/>
          </a:prstGeom>
          <a:noFill/>
          <a:ln>
            <a:noFill/>
          </a:ln>
        </p:spPr>
      </p:pic>
      <p:sp>
        <p:nvSpPr>
          <p:cNvPr id="5" name="Content Placeholder 2">
            <a:extLst>
              <a:ext uri="{FF2B5EF4-FFF2-40B4-BE49-F238E27FC236}">
                <a16:creationId xmlns:a16="http://schemas.microsoft.com/office/drawing/2014/main" id="{B450D67E-15D4-4C27-8FB3-5C78501C71DA}"/>
              </a:ext>
            </a:extLst>
          </p:cNvPr>
          <p:cNvSpPr txBox="1">
            <a:spLocks/>
          </p:cNvSpPr>
          <p:nvPr/>
        </p:nvSpPr>
        <p:spPr>
          <a:xfrm>
            <a:off x="689443" y="2294896"/>
            <a:ext cx="2143125" cy="8000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600" b="1">
                <a:solidFill>
                  <a:srgbClr val="C00000"/>
                </a:solidFill>
                <a:latin typeface="Arial" panose="020B0604020202020204" pitchFamily="34" charset="0"/>
                <a:cs typeface="Arial" panose="020B0604020202020204" pitchFamily="34" charset="0"/>
              </a:rPr>
              <a:t>ERP </a:t>
            </a:r>
          </a:p>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(ENTERPRISE RESOURCE PLANNING)</a:t>
            </a:r>
            <a:endParaRPr lang="vi-VN" sz="1200">
              <a:solidFill>
                <a:srgbClr val="C00000"/>
              </a:solidFill>
              <a:latin typeface="Arial" panose="020B06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E1F9B82B-37E1-4D68-A8BA-68A79FDC987D}"/>
              </a:ext>
            </a:extLst>
          </p:cNvPr>
          <p:cNvSpPr/>
          <p:nvPr/>
        </p:nvSpPr>
        <p:spPr>
          <a:xfrm>
            <a:off x="2783813" y="1771082"/>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Kết quả hình ảnh cho icon kế hoạch sản xuất">
            <a:extLst>
              <a:ext uri="{FF2B5EF4-FFF2-40B4-BE49-F238E27FC236}">
                <a16:creationId xmlns:a16="http://schemas.microsoft.com/office/drawing/2014/main" id="{C992C5EC-89DF-46D5-9D0F-73B374707A82}"/>
              </a:ext>
            </a:extLst>
          </p:cNvPr>
          <p:cNvPicPr/>
          <p:nvPr/>
        </p:nvPicPr>
        <p:blipFill rotWithShape="1">
          <a:blip r:embed="rId4">
            <a:extLst>
              <a:ext uri="{28A0092B-C50C-407E-A947-70E740481C1C}">
                <a14:useLocalDpi xmlns:a14="http://schemas.microsoft.com/office/drawing/2010/main" val="0"/>
              </a:ext>
            </a:extLst>
          </a:blip>
          <a:srcRect l="69512" t="41852" r="24862" b="49219"/>
          <a:stretch/>
        </p:blipFill>
        <p:spPr bwMode="auto">
          <a:xfrm>
            <a:off x="3694813" y="1132965"/>
            <a:ext cx="1088570" cy="1190171"/>
          </a:xfrm>
          <a:prstGeom prst="rect">
            <a:avLst/>
          </a:prstGeom>
          <a:noFill/>
          <a:ln>
            <a:noFill/>
          </a:ln>
          <a:extLst>
            <a:ext uri="{53640926-AAD7-44D8-BBD7-CCE9431645EC}">
              <a14:shadowObscured xmlns:a14="http://schemas.microsoft.com/office/drawing/2010/main"/>
            </a:ext>
          </a:extLst>
        </p:spPr>
      </p:pic>
      <p:sp>
        <p:nvSpPr>
          <p:cNvPr id="8" name="Content Placeholder 2">
            <a:extLst>
              <a:ext uri="{FF2B5EF4-FFF2-40B4-BE49-F238E27FC236}">
                <a16:creationId xmlns:a16="http://schemas.microsoft.com/office/drawing/2014/main" id="{11AFF02C-3B74-4720-A61B-9945EDEE3970}"/>
              </a:ext>
            </a:extLst>
          </p:cNvPr>
          <p:cNvSpPr txBox="1">
            <a:spLocks/>
          </p:cNvSpPr>
          <p:nvPr/>
        </p:nvSpPr>
        <p:spPr>
          <a:xfrm>
            <a:off x="3580566" y="2232901"/>
            <a:ext cx="1317063" cy="394784"/>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SẢN XUẤT</a:t>
            </a:r>
            <a:endParaRPr lang="vi-VN" sz="1200" b="1">
              <a:solidFill>
                <a:srgbClr val="C00000"/>
              </a:solidFill>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EC9AF2FD-3E52-4F2E-A3D8-B8471C3169BD}"/>
              </a:ext>
            </a:extLst>
          </p:cNvPr>
          <p:cNvSpPr/>
          <p:nvPr/>
        </p:nvSpPr>
        <p:spPr>
          <a:xfrm>
            <a:off x="4921604" y="1771082"/>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2464CD1C-8610-441B-B3B4-55450BC8ED2B}"/>
              </a:ext>
            </a:extLst>
          </p:cNvPr>
          <p:cNvSpPr/>
          <p:nvPr/>
        </p:nvSpPr>
        <p:spPr>
          <a:xfrm>
            <a:off x="5732536" y="1541834"/>
            <a:ext cx="1317063" cy="6910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QEWS</a:t>
            </a:r>
          </a:p>
        </p:txBody>
      </p:sp>
      <p:sp>
        <p:nvSpPr>
          <p:cNvPr id="10" name="Content Placeholder 2">
            <a:extLst>
              <a:ext uri="{FF2B5EF4-FFF2-40B4-BE49-F238E27FC236}">
                <a16:creationId xmlns:a16="http://schemas.microsoft.com/office/drawing/2014/main" id="{2F08E3EB-AA13-4EEE-ADE5-071A84D565FA}"/>
              </a:ext>
            </a:extLst>
          </p:cNvPr>
          <p:cNvSpPr txBox="1">
            <a:spLocks/>
          </p:cNvSpPr>
          <p:nvPr/>
        </p:nvSpPr>
        <p:spPr>
          <a:xfrm>
            <a:off x="5319504" y="2323136"/>
            <a:ext cx="2143125" cy="691067"/>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SẢN XUẤT</a:t>
            </a:r>
          </a:p>
          <a:p>
            <a:pPr marL="0" indent="0" algn="ctr">
              <a:lnSpc>
                <a:spcPct val="110000"/>
              </a:lnSpc>
              <a:spcBef>
                <a:spcPts val="0"/>
              </a:spcBef>
              <a:spcAft>
                <a:spcPts val="0"/>
              </a:spcAft>
            </a:pPr>
            <a:r>
              <a:rPr lang="en-US" sz="1200">
                <a:solidFill>
                  <a:srgbClr val="C00000"/>
                </a:solidFill>
                <a:latin typeface="Arial" panose="020B0604020202020204" pitchFamily="34" charset="0"/>
                <a:cs typeface="Arial" panose="020B0604020202020204" pitchFamily="34" charset="0"/>
              </a:rPr>
              <a:t>(QUALITY EARLY WARNING SYSTEM)</a:t>
            </a:r>
          </a:p>
        </p:txBody>
      </p:sp>
      <p:sp>
        <p:nvSpPr>
          <p:cNvPr id="11" name="Arrow: Right 10">
            <a:extLst>
              <a:ext uri="{FF2B5EF4-FFF2-40B4-BE49-F238E27FC236}">
                <a16:creationId xmlns:a16="http://schemas.microsoft.com/office/drawing/2014/main" id="{117F0F07-D81B-4128-A8C1-6F9DEDA7F9AE}"/>
              </a:ext>
            </a:extLst>
          </p:cNvPr>
          <p:cNvSpPr/>
          <p:nvPr/>
        </p:nvSpPr>
        <p:spPr>
          <a:xfrm>
            <a:off x="7244010" y="1771082"/>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348D473-DD3E-4301-B065-A27478F062C2}"/>
              </a:ext>
            </a:extLst>
          </p:cNvPr>
          <p:cNvSpPr/>
          <p:nvPr/>
        </p:nvSpPr>
        <p:spPr>
          <a:xfrm>
            <a:off x="8135107" y="1541833"/>
            <a:ext cx="1317063" cy="6910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a:latin typeface="Arial" panose="020B0604020202020204" pitchFamily="34" charset="0"/>
                <a:cs typeface="Arial" panose="020B0604020202020204" pitchFamily="34" charset="0"/>
              </a:rPr>
              <a:t>QLCL ONLINE</a:t>
            </a:r>
          </a:p>
        </p:txBody>
      </p:sp>
      <p:sp>
        <p:nvSpPr>
          <p:cNvPr id="13" name="Arrow: Right 12">
            <a:extLst>
              <a:ext uri="{FF2B5EF4-FFF2-40B4-BE49-F238E27FC236}">
                <a16:creationId xmlns:a16="http://schemas.microsoft.com/office/drawing/2014/main" id="{8931533E-8683-474D-806E-75EBFC459860}"/>
              </a:ext>
            </a:extLst>
          </p:cNvPr>
          <p:cNvSpPr/>
          <p:nvPr/>
        </p:nvSpPr>
        <p:spPr>
          <a:xfrm>
            <a:off x="9646581" y="1728050"/>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Kết quả hình ảnh cho icon kế hoạch sản xuất">
            <a:extLst>
              <a:ext uri="{FF2B5EF4-FFF2-40B4-BE49-F238E27FC236}">
                <a16:creationId xmlns:a16="http://schemas.microsoft.com/office/drawing/2014/main" id="{334776E6-CDA3-4B3D-BF6D-503ABFC5480B}"/>
              </a:ext>
            </a:extLst>
          </p:cNvPr>
          <p:cNvPicPr/>
          <p:nvPr/>
        </p:nvPicPr>
        <p:blipFill rotWithShape="1">
          <a:blip r:embed="rId4">
            <a:extLst>
              <a:ext uri="{28A0092B-C50C-407E-A947-70E740481C1C}">
                <a14:useLocalDpi xmlns:a14="http://schemas.microsoft.com/office/drawing/2010/main" val="0"/>
              </a:ext>
            </a:extLst>
          </a:blip>
          <a:srcRect l="80764" t="73350" r="13610" b="19354"/>
          <a:stretch/>
        </p:blipFill>
        <p:spPr bwMode="auto">
          <a:xfrm>
            <a:off x="10401323" y="1379707"/>
            <a:ext cx="891097" cy="915190"/>
          </a:xfrm>
          <a:prstGeom prst="rect">
            <a:avLst/>
          </a:prstGeom>
          <a:noFill/>
          <a:ln>
            <a:noFill/>
          </a:ln>
          <a:extLst>
            <a:ext uri="{53640926-AAD7-44D8-BBD7-CCE9431645EC}">
              <a14:shadowObscured xmlns:a14="http://schemas.microsoft.com/office/drawing/2010/main"/>
            </a:ext>
          </a:extLst>
        </p:spPr>
      </p:pic>
      <p:sp>
        <p:nvSpPr>
          <p:cNvPr id="15" name="Content Placeholder 2">
            <a:extLst>
              <a:ext uri="{FF2B5EF4-FFF2-40B4-BE49-F238E27FC236}">
                <a16:creationId xmlns:a16="http://schemas.microsoft.com/office/drawing/2014/main" id="{F467AEB4-BA89-4A7C-A83A-88C9608ED13E}"/>
              </a:ext>
            </a:extLst>
          </p:cNvPr>
          <p:cNvSpPr txBox="1">
            <a:spLocks/>
          </p:cNvSpPr>
          <p:nvPr/>
        </p:nvSpPr>
        <p:spPr>
          <a:xfrm>
            <a:off x="8135107" y="2246087"/>
            <a:ext cx="1317063" cy="691067"/>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HỆ THỐNG QUẢN LÝ CHẨT L</a:t>
            </a:r>
            <a:r>
              <a:rPr lang="vi-VN" sz="1200" b="1">
                <a:solidFill>
                  <a:srgbClr val="C00000"/>
                </a:solidFill>
                <a:latin typeface="Arial" panose="020B0604020202020204" pitchFamily="34" charset="0"/>
                <a:cs typeface="Arial" panose="020B0604020202020204" pitchFamily="34" charset="0"/>
              </a:rPr>
              <a:t>Ư</a:t>
            </a:r>
            <a:r>
              <a:rPr lang="en-US" sz="1200" b="1">
                <a:solidFill>
                  <a:srgbClr val="C00000"/>
                </a:solidFill>
                <a:latin typeface="Arial" panose="020B0604020202020204" pitchFamily="34" charset="0"/>
                <a:cs typeface="Arial" panose="020B0604020202020204" pitchFamily="34" charset="0"/>
              </a:rPr>
              <a:t>ỢNG ONLINE</a:t>
            </a:r>
            <a:endParaRPr lang="vi-VN" sz="1200" b="1">
              <a:solidFill>
                <a:srgbClr val="C00000"/>
              </a:solidFill>
              <a:latin typeface="Arial" panose="020B0604020202020204"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30ED4EA6-FBF9-4475-AB21-6E0FE3DD241D}"/>
              </a:ext>
            </a:extLst>
          </p:cNvPr>
          <p:cNvSpPr txBox="1">
            <a:spLocks/>
          </p:cNvSpPr>
          <p:nvPr/>
        </p:nvSpPr>
        <p:spPr>
          <a:xfrm>
            <a:off x="10188339" y="2311899"/>
            <a:ext cx="1317063" cy="691067"/>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SỐ LIỆU, BÁO CÁO THỐNG KÊ, CHẤT L</a:t>
            </a:r>
            <a:r>
              <a:rPr lang="vi-VN" sz="1200" b="1">
                <a:solidFill>
                  <a:srgbClr val="C00000"/>
                </a:solidFill>
                <a:latin typeface="Arial" panose="020B0604020202020204" pitchFamily="34" charset="0"/>
                <a:cs typeface="Arial" panose="020B0604020202020204" pitchFamily="34" charset="0"/>
              </a:rPr>
              <a:t>Ư</a:t>
            </a:r>
            <a:r>
              <a:rPr lang="en-US" sz="1200" b="1">
                <a:solidFill>
                  <a:srgbClr val="C00000"/>
                </a:solidFill>
                <a:latin typeface="Arial" panose="020B0604020202020204" pitchFamily="34" charset="0"/>
                <a:cs typeface="Arial" panose="020B0604020202020204" pitchFamily="34" charset="0"/>
              </a:rPr>
              <a:t>ỢNG</a:t>
            </a:r>
            <a:endParaRPr lang="vi-VN" sz="1200" b="1">
              <a:solidFill>
                <a:srgbClr val="C00000"/>
              </a:solidFill>
              <a:latin typeface="Arial" panose="020B0604020202020204" pitchFamily="34" charset="0"/>
              <a:cs typeface="Arial" panose="020B0604020202020204" pitchFamily="34" charset="0"/>
            </a:endParaRPr>
          </a:p>
        </p:txBody>
      </p:sp>
      <p:sp>
        <p:nvSpPr>
          <p:cNvPr id="17" name="Arrow: Right 16">
            <a:extLst>
              <a:ext uri="{FF2B5EF4-FFF2-40B4-BE49-F238E27FC236}">
                <a16:creationId xmlns:a16="http://schemas.microsoft.com/office/drawing/2014/main" id="{4A40A1B4-1528-4196-8AE9-98B8D6C8BF81}"/>
              </a:ext>
            </a:extLst>
          </p:cNvPr>
          <p:cNvSpPr/>
          <p:nvPr/>
        </p:nvSpPr>
        <p:spPr>
          <a:xfrm rot="5400000">
            <a:off x="1451897" y="795684"/>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4E67FA-5854-474B-943A-A6134E636CD9}"/>
              </a:ext>
            </a:extLst>
          </p:cNvPr>
          <p:cNvSpPr/>
          <p:nvPr/>
        </p:nvSpPr>
        <p:spPr>
          <a:xfrm>
            <a:off x="1721779" y="519910"/>
            <a:ext cx="9144000" cy="109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6251FAF-D0A6-4AEA-9D44-8F39CF41AFD7}"/>
              </a:ext>
            </a:extLst>
          </p:cNvPr>
          <p:cNvSpPr/>
          <p:nvPr/>
        </p:nvSpPr>
        <p:spPr>
          <a:xfrm rot="5400000">
            <a:off x="10376575" y="943213"/>
            <a:ext cx="822960" cy="15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05D8768-8884-4DFD-836B-47E9FEE403C9}"/>
              </a:ext>
            </a:extLst>
          </p:cNvPr>
          <p:cNvSpPr/>
          <p:nvPr/>
        </p:nvSpPr>
        <p:spPr>
          <a:xfrm>
            <a:off x="2798329" y="3649890"/>
            <a:ext cx="1654629" cy="69106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Vật t</a:t>
            </a:r>
            <a:r>
              <a:rPr lang="vi-VN" b="1">
                <a:latin typeface="Arial" panose="020B0604020202020204" pitchFamily="34" charset="0"/>
                <a:cs typeface="Arial" panose="020B0604020202020204" pitchFamily="34" charset="0"/>
              </a:rPr>
              <a:t>ư</a:t>
            </a:r>
            <a:endParaRPr lang="en-US" b="1">
              <a:latin typeface="Arial" panose="020B0604020202020204" pitchFamily="34" charset="0"/>
              <a:cs typeface="Arial" panose="020B0604020202020204" pitchFamily="34" charset="0"/>
            </a:endParaRPr>
          </a:p>
        </p:txBody>
      </p:sp>
      <p:sp>
        <p:nvSpPr>
          <p:cNvPr id="22" name="Diamond 21">
            <a:extLst>
              <a:ext uri="{FF2B5EF4-FFF2-40B4-BE49-F238E27FC236}">
                <a16:creationId xmlns:a16="http://schemas.microsoft.com/office/drawing/2014/main" id="{8DF883AD-3430-4E72-9520-9386D294FB30}"/>
              </a:ext>
            </a:extLst>
          </p:cNvPr>
          <p:cNvSpPr/>
          <p:nvPr/>
        </p:nvSpPr>
        <p:spPr>
          <a:xfrm>
            <a:off x="5217906" y="3650737"/>
            <a:ext cx="2143125" cy="691067"/>
          </a:xfrm>
          <a:prstGeom prst="diamon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Kiểm tra</a:t>
            </a:r>
          </a:p>
        </p:txBody>
      </p:sp>
      <p:sp>
        <p:nvSpPr>
          <p:cNvPr id="23" name="Rectangle: Rounded Corners 22">
            <a:extLst>
              <a:ext uri="{FF2B5EF4-FFF2-40B4-BE49-F238E27FC236}">
                <a16:creationId xmlns:a16="http://schemas.microsoft.com/office/drawing/2014/main" id="{ECFF6B1A-DB35-41F9-8D57-5820AC18A54A}"/>
              </a:ext>
            </a:extLst>
          </p:cNvPr>
          <p:cNvSpPr/>
          <p:nvPr/>
        </p:nvSpPr>
        <p:spPr>
          <a:xfrm>
            <a:off x="8135107" y="3649890"/>
            <a:ext cx="1317063" cy="6910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b="1">
                <a:latin typeface="Arial" panose="020B0604020202020204" pitchFamily="34" charset="0"/>
                <a:cs typeface="Arial" panose="020B0604020202020204" pitchFamily="34" charset="0"/>
              </a:rPr>
              <a:t>Dữ liệu kiểm tra</a:t>
            </a:r>
          </a:p>
        </p:txBody>
      </p:sp>
      <p:sp>
        <p:nvSpPr>
          <p:cNvPr id="24" name="Arrow: Right 23">
            <a:extLst>
              <a:ext uri="{FF2B5EF4-FFF2-40B4-BE49-F238E27FC236}">
                <a16:creationId xmlns:a16="http://schemas.microsoft.com/office/drawing/2014/main" id="{470A9928-2514-4FB0-BCE1-C8E7ECD5793A}"/>
              </a:ext>
            </a:extLst>
          </p:cNvPr>
          <p:cNvSpPr/>
          <p:nvPr/>
        </p:nvSpPr>
        <p:spPr>
          <a:xfrm>
            <a:off x="4506706" y="3872051"/>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16082BB2-6E8A-40A5-A5BC-DC951E063A4E}"/>
              </a:ext>
            </a:extLst>
          </p:cNvPr>
          <p:cNvSpPr/>
          <p:nvPr/>
        </p:nvSpPr>
        <p:spPr>
          <a:xfrm>
            <a:off x="7404573" y="3857537"/>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3912C832-1780-4B44-A41F-BFDFE5836785}"/>
              </a:ext>
            </a:extLst>
          </p:cNvPr>
          <p:cNvSpPr/>
          <p:nvPr/>
        </p:nvSpPr>
        <p:spPr>
          <a:xfrm rot="16200000">
            <a:off x="8477141" y="3163661"/>
            <a:ext cx="696686" cy="275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77B155-7A8B-460A-80A2-CDC280B6607F}"/>
              </a:ext>
            </a:extLst>
          </p:cNvPr>
          <p:cNvSpPr/>
          <p:nvPr/>
        </p:nvSpPr>
        <p:spPr>
          <a:xfrm>
            <a:off x="324465" y="383458"/>
            <a:ext cx="11503741" cy="4298336"/>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E6CD4E0B-2D05-4518-A44E-939CF0628614}"/>
              </a:ext>
            </a:extLst>
          </p:cNvPr>
          <p:cNvSpPr/>
          <p:nvPr/>
        </p:nvSpPr>
        <p:spPr>
          <a:xfrm>
            <a:off x="4921604" y="5240425"/>
            <a:ext cx="1975595" cy="6910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a:latin typeface="Arial" panose="020B0604020202020204" pitchFamily="34" charset="0"/>
                <a:cs typeface="Arial" panose="020B0604020202020204" pitchFamily="34" charset="0"/>
              </a:rPr>
              <a:t>HTQL tài liệu online</a:t>
            </a:r>
          </a:p>
        </p:txBody>
      </p:sp>
      <p:sp>
        <p:nvSpPr>
          <p:cNvPr id="28" name="Rectangle: Rounded Corners 27">
            <a:extLst>
              <a:ext uri="{FF2B5EF4-FFF2-40B4-BE49-F238E27FC236}">
                <a16:creationId xmlns:a16="http://schemas.microsoft.com/office/drawing/2014/main" id="{9B08AD7E-9DE7-475E-BE83-C909528DB10D}"/>
              </a:ext>
            </a:extLst>
          </p:cNvPr>
          <p:cNvSpPr/>
          <p:nvPr/>
        </p:nvSpPr>
        <p:spPr>
          <a:xfrm>
            <a:off x="1873096" y="5003420"/>
            <a:ext cx="1850465" cy="620861"/>
          </a:xfrm>
          <a:prstGeom prst="roundRect">
            <a:avLst/>
          </a:prstGeom>
          <a:no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500">
                <a:latin typeface="Arial" panose="020B0604020202020204" pitchFamily="34" charset="0"/>
                <a:cs typeface="Arial" panose="020B0604020202020204" pitchFamily="34" charset="0"/>
              </a:rPr>
              <a:t>Quy trình, quy định, luật định</a:t>
            </a:r>
          </a:p>
        </p:txBody>
      </p:sp>
      <p:sp>
        <p:nvSpPr>
          <p:cNvPr id="29" name="Rectangle: Rounded Corners 28">
            <a:extLst>
              <a:ext uri="{FF2B5EF4-FFF2-40B4-BE49-F238E27FC236}">
                <a16:creationId xmlns:a16="http://schemas.microsoft.com/office/drawing/2014/main" id="{50AD8647-3372-483C-8C91-CA63C12BBBDA}"/>
              </a:ext>
            </a:extLst>
          </p:cNvPr>
          <p:cNvSpPr/>
          <p:nvPr/>
        </p:nvSpPr>
        <p:spPr>
          <a:xfrm>
            <a:off x="1877107" y="5725035"/>
            <a:ext cx="1850465" cy="613055"/>
          </a:xfrm>
          <a:prstGeom prst="roundRect">
            <a:avLst/>
          </a:prstGeom>
          <a:no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500">
                <a:latin typeface="Arial" panose="020B0604020202020204" pitchFamily="34" charset="0"/>
                <a:cs typeface="Arial" panose="020B0604020202020204" pitchFamily="34" charset="0"/>
              </a:rPr>
              <a:t>Mục tiêu, chiến l</a:t>
            </a:r>
            <a:r>
              <a:rPr lang="vi-VN" sz="1500">
                <a:latin typeface="Arial" panose="020B0604020202020204" pitchFamily="34" charset="0"/>
                <a:cs typeface="Arial" panose="020B0604020202020204" pitchFamily="34" charset="0"/>
              </a:rPr>
              <a:t>ư</a:t>
            </a:r>
            <a:r>
              <a:rPr lang="en-US" sz="1500">
                <a:latin typeface="Arial" panose="020B0604020202020204" pitchFamily="34" charset="0"/>
                <a:cs typeface="Arial" panose="020B0604020202020204" pitchFamily="34" charset="0"/>
              </a:rPr>
              <a:t>ợc, báo cáo</a:t>
            </a:r>
          </a:p>
        </p:txBody>
      </p:sp>
      <p:sp>
        <p:nvSpPr>
          <p:cNvPr id="30" name="Rectangle: Rounded Corners 29">
            <a:extLst>
              <a:ext uri="{FF2B5EF4-FFF2-40B4-BE49-F238E27FC236}">
                <a16:creationId xmlns:a16="http://schemas.microsoft.com/office/drawing/2014/main" id="{15624646-E160-4D7E-A543-6714661959E8}"/>
              </a:ext>
            </a:extLst>
          </p:cNvPr>
          <p:cNvSpPr/>
          <p:nvPr/>
        </p:nvSpPr>
        <p:spPr>
          <a:xfrm>
            <a:off x="3858150" y="6190501"/>
            <a:ext cx="1850465" cy="580832"/>
          </a:xfrm>
          <a:prstGeom prst="roundRect">
            <a:avLst/>
          </a:prstGeom>
          <a:no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500">
                <a:latin typeface="Arial" panose="020B0604020202020204" pitchFamily="34" charset="0"/>
                <a:cs typeface="Arial" panose="020B0604020202020204" pitchFamily="34" charset="0"/>
              </a:rPr>
              <a:t>Hồ s</a:t>
            </a:r>
            <a:r>
              <a:rPr lang="vi-VN" sz="1500">
                <a:latin typeface="Arial" panose="020B0604020202020204" pitchFamily="34" charset="0"/>
                <a:cs typeface="Arial" panose="020B0604020202020204" pitchFamily="34" charset="0"/>
              </a:rPr>
              <a:t>ơ</a:t>
            </a:r>
            <a:r>
              <a:rPr lang="en-US" sz="1500">
                <a:latin typeface="Arial" panose="020B0604020202020204" pitchFamily="34" charset="0"/>
                <a:cs typeface="Arial" panose="020B0604020202020204" pitchFamily="34" charset="0"/>
              </a:rPr>
              <a:t> thiết kế sản phẩm</a:t>
            </a:r>
          </a:p>
        </p:txBody>
      </p:sp>
      <p:sp>
        <p:nvSpPr>
          <p:cNvPr id="31" name="Rectangle: Rounded Corners 30">
            <a:extLst>
              <a:ext uri="{FF2B5EF4-FFF2-40B4-BE49-F238E27FC236}">
                <a16:creationId xmlns:a16="http://schemas.microsoft.com/office/drawing/2014/main" id="{E8F10011-E412-4C39-B29E-2350E981B348}"/>
              </a:ext>
            </a:extLst>
          </p:cNvPr>
          <p:cNvSpPr/>
          <p:nvPr/>
        </p:nvSpPr>
        <p:spPr>
          <a:xfrm>
            <a:off x="5971966" y="6190501"/>
            <a:ext cx="1850465" cy="580832"/>
          </a:xfrm>
          <a:prstGeom prst="roundRect">
            <a:avLst/>
          </a:prstGeom>
          <a:no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500">
                <a:latin typeface="Arial" panose="020B0604020202020204" pitchFamily="34" charset="0"/>
                <a:cs typeface="Arial" panose="020B0604020202020204" pitchFamily="34" charset="0"/>
              </a:rPr>
              <a:t>Quy định công nghệ, HDCV</a:t>
            </a:r>
          </a:p>
        </p:txBody>
      </p:sp>
      <p:sp>
        <p:nvSpPr>
          <p:cNvPr id="32" name="Rectangle: Rounded Corners 31">
            <a:extLst>
              <a:ext uri="{FF2B5EF4-FFF2-40B4-BE49-F238E27FC236}">
                <a16:creationId xmlns:a16="http://schemas.microsoft.com/office/drawing/2014/main" id="{E5C623E0-3081-4FB9-AACB-3DAAF37AB4DA}"/>
              </a:ext>
            </a:extLst>
          </p:cNvPr>
          <p:cNvSpPr/>
          <p:nvPr/>
        </p:nvSpPr>
        <p:spPr>
          <a:xfrm>
            <a:off x="7940696" y="5725035"/>
            <a:ext cx="1850465" cy="553283"/>
          </a:xfrm>
          <a:prstGeom prst="roundRect">
            <a:avLst/>
          </a:prstGeom>
          <a:no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500">
                <a:latin typeface="Arial" panose="020B0604020202020204" pitchFamily="34" charset="0"/>
                <a:cs typeface="Arial" panose="020B0604020202020204" pitchFamily="34" charset="0"/>
              </a:rPr>
              <a:t>IQC, PQC, OQC</a:t>
            </a:r>
          </a:p>
        </p:txBody>
      </p:sp>
      <p:sp>
        <p:nvSpPr>
          <p:cNvPr id="33" name="Rectangle: Rounded Corners 32">
            <a:extLst>
              <a:ext uri="{FF2B5EF4-FFF2-40B4-BE49-F238E27FC236}">
                <a16:creationId xmlns:a16="http://schemas.microsoft.com/office/drawing/2014/main" id="{A6269C14-BD10-4F54-B0EC-30A807B3E56D}"/>
              </a:ext>
            </a:extLst>
          </p:cNvPr>
          <p:cNvSpPr/>
          <p:nvPr/>
        </p:nvSpPr>
        <p:spPr>
          <a:xfrm>
            <a:off x="7940696" y="4989288"/>
            <a:ext cx="1850465" cy="620861"/>
          </a:xfrm>
          <a:prstGeom prst="roundRect">
            <a:avLst/>
          </a:prstGeom>
          <a:noFill/>
          <a:ln>
            <a:solidFill>
              <a:schemeClr val="bg2">
                <a:lumMod val="7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500">
                <a:latin typeface="Arial" panose="020B0604020202020204" pitchFamily="34" charset="0"/>
                <a:cs typeface="Arial" panose="020B0604020202020204" pitchFamily="34" charset="0"/>
              </a:rPr>
              <a:t>Chức năng nhiệm vụ, s</a:t>
            </a:r>
            <a:r>
              <a:rPr lang="vi-VN" sz="1500">
                <a:latin typeface="Arial" panose="020B0604020202020204" pitchFamily="34" charset="0"/>
                <a:cs typeface="Arial" panose="020B0604020202020204" pitchFamily="34" charset="0"/>
              </a:rPr>
              <a:t>ơ</a:t>
            </a:r>
            <a:r>
              <a:rPr lang="en-US" sz="1500">
                <a:latin typeface="Arial" panose="020B0604020202020204" pitchFamily="34" charset="0"/>
                <a:cs typeface="Arial" panose="020B0604020202020204" pitchFamily="34" charset="0"/>
              </a:rPr>
              <a:t> đồ tổ chức</a:t>
            </a:r>
          </a:p>
        </p:txBody>
      </p:sp>
      <p:cxnSp>
        <p:nvCxnSpPr>
          <p:cNvPr id="34" name="Straight Arrow Connector 33">
            <a:extLst>
              <a:ext uri="{FF2B5EF4-FFF2-40B4-BE49-F238E27FC236}">
                <a16:creationId xmlns:a16="http://schemas.microsoft.com/office/drawing/2014/main" id="{B93EA138-F152-4285-BB24-5CEEBB2C67A5}"/>
              </a:ext>
            </a:extLst>
          </p:cNvPr>
          <p:cNvCxnSpPr>
            <a:stCxn id="28" idx="3"/>
            <a:endCxn id="27" idx="1"/>
          </p:cNvCxnSpPr>
          <p:nvPr/>
        </p:nvCxnSpPr>
        <p:spPr>
          <a:xfrm>
            <a:off x="3723561" y="5313851"/>
            <a:ext cx="1198043" cy="272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11677F6-FA89-4FEF-BF6C-E41EF85A383D}"/>
              </a:ext>
            </a:extLst>
          </p:cNvPr>
          <p:cNvCxnSpPr>
            <a:cxnSpLocks/>
            <a:stCxn id="29" idx="3"/>
            <a:endCxn id="27" idx="1"/>
          </p:cNvCxnSpPr>
          <p:nvPr/>
        </p:nvCxnSpPr>
        <p:spPr>
          <a:xfrm flipV="1">
            <a:off x="3727572" y="5585959"/>
            <a:ext cx="1194032" cy="445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9376954-8B87-47B6-A025-C40D6290226A}"/>
              </a:ext>
            </a:extLst>
          </p:cNvPr>
          <p:cNvCxnSpPr>
            <a:cxnSpLocks/>
            <a:stCxn id="30" idx="0"/>
            <a:endCxn id="27" idx="2"/>
          </p:cNvCxnSpPr>
          <p:nvPr/>
        </p:nvCxnSpPr>
        <p:spPr>
          <a:xfrm flipV="1">
            <a:off x="4783383" y="5931492"/>
            <a:ext cx="1126019" cy="259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4F0FE07-1A4D-4D17-A435-7A443B0C3D1B}"/>
              </a:ext>
            </a:extLst>
          </p:cNvPr>
          <p:cNvCxnSpPr>
            <a:cxnSpLocks/>
            <a:stCxn id="31" idx="0"/>
            <a:endCxn id="27" idx="2"/>
          </p:cNvCxnSpPr>
          <p:nvPr/>
        </p:nvCxnSpPr>
        <p:spPr>
          <a:xfrm flipH="1" flipV="1">
            <a:off x="5909402" y="5931492"/>
            <a:ext cx="987797" cy="259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63170F2B-6137-4197-BFBD-D24AB7ECB98C}"/>
              </a:ext>
            </a:extLst>
          </p:cNvPr>
          <p:cNvCxnSpPr>
            <a:cxnSpLocks/>
            <a:stCxn id="33" idx="1"/>
            <a:endCxn id="27" idx="3"/>
          </p:cNvCxnSpPr>
          <p:nvPr/>
        </p:nvCxnSpPr>
        <p:spPr>
          <a:xfrm flipH="1">
            <a:off x="6897199" y="5299719"/>
            <a:ext cx="1043497" cy="2862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D253FCC-8FD3-41E2-9A1A-7405BBC5AE86}"/>
              </a:ext>
            </a:extLst>
          </p:cNvPr>
          <p:cNvCxnSpPr>
            <a:cxnSpLocks/>
            <a:stCxn id="32" idx="1"/>
            <a:endCxn id="27" idx="3"/>
          </p:cNvCxnSpPr>
          <p:nvPr/>
        </p:nvCxnSpPr>
        <p:spPr>
          <a:xfrm flipH="1" flipV="1">
            <a:off x="6897199" y="5585959"/>
            <a:ext cx="1043497" cy="415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Arrow: Right 51">
            <a:extLst>
              <a:ext uri="{FF2B5EF4-FFF2-40B4-BE49-F238E27FC236}">
                <a16:creationId xmlns:a16="http://schemas.microsoft.com/office/drawing/2014/main" id="{0C319E2A-A1F9-4EF5-B0DB-1948A631DA0F}"/>
              </a:ext>
            </a:extLst>
          </p:cNvPr>
          <p:cNvSpPr/>
          <p:nvPr/>
        </p:nvSpPr>
        <p:spPr>
          <a:xfrm rot="16200000">
            <a:off x="5654021" y="4798445"/>
            <a:ext cx="558632" cy="32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04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5619" y="235538"/>
            <a:ext cx="4754161" cy="571500"/>
          </a:xfrm>
        </p:spPr>
        <p:txBody>
          <a:bodyPr anchor="ctr">
            <a:normAutofit/>
          </a:bodyPr>
          <a:lstStyle/>
          <a:p>
            <a:r>
              <a:rPr lang="en-US" sz="3200" b="1">
                <a:solidFill>
                  <a:schemeClr val="bg2">
                    <a:lumMod val="10000"/>
                  </a:schemeClr>
                </a:solidFill>
                <a:latin typeface="Arial" panose="020B0604020202020204" pitchFamily="34" charset="0"/>
                <a:cs typeface="Arial" panose="020B0604020202020204" pitchFamily="34" charset="0"/>
              </a:rPr>
              <a:t>1. HỆ THỐNG ERP</a:t>
            </a:r>
            <a:endParaRPr lang="vi-VN" sz="3200" b="1">
              <a:solidFill>
                <a:schemeClr val="bg2">
                  <a:lumMod val="10000"/>
                </a:schemeClr>
              </a:solidFill>
              <a:latin typeface="Arial" panose="020B0604020202020204" pitchFamily="34" charset="0"/>
              <a:cs typeface="Arial" panose="020B0604020202020204" pitchFamily="34" charset="0"/>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34883" t="35002" r="34575" b="31518"/>
          <a:stretch/>
        </p:blipFill>
        <p:spPr bwMode="auto">
          <a:xfrm>
            <a:off x="5057772" y="2604353"/>
            <a:ext cx="2143126" cy="1170947"/>
          </a:xfrm>
          <a:prstGeom prst="rect">
            <a:avLst/>
          </a:prstGeom>
          <a:noFill/>
          <a:ln>
            <a:noFill/>
          </a:ln>
        </p:spPr>
      </p:pic>
      <p:pic>
        <p:nvPicPr>
          <p:cNvPr id="6" name="Picture 2" descr="Kết quả hình ảnh cho ERP và các phân hệ"/>
          <p:cNvPicPr>
            <a:picLocks noChangeAspect="1" noChangeArrowheads="1"/>
          </p:cNvPicPr>
          <p:nvPr/>
        </p:nvPicPr>
        <p:blipFill rotWithShape="1">
          <a:blip r:embed="rId3">
            <a:extLst>
              <a:ext uri="{28A0092B-C50C-407E-A947-70E740481C1C}">
                <a14:useLocalDpi xmlns:a14="http://schemas.microsoft.com/office/drawing/2010/main" val="0"/>
              </a:ext>
            </a:extLst>
          </a:blip>
          <a:srcRect l="74705" t="12915" r="-853" b="59181"/>
          <a:stretch/>
        </p:blipFill>
        <p:spPr bwMode="auto">
          <a:xfrm>
            <a:off x="8576967" y="1424239"/>
            <a:ext cx="18002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ết quả hình ảnh cho ERP và các phân hệ"/>
          <p:cNvPicPr>
            <a:picLocks noChangeAspect="1" noChangeArrowheads="1"/>
          </p:cNvPicPr>
          <p:nvPr/>
        </p:nvPicPr>
        <p:blipFill rotWithShape="1">
          <a:blip r:embed="rId3">
            <a:extLst>
              <a:ext uri="{28A0092B-C50C-407E-A947-70E740481C1C}">
                <a14:useLocalDpi xmlns:a14="http://schemas.microsoft.com/office/drawing/2010/main" val="0"/>
              </a:ext>
            </a:extLst>
          </a:blip>
          <a:srcRect l="74705" t="69244" r="600" b="2853"/>
          <a:stretch/>
        </p:blipFill>
        <p:spPr bwMode="auto">
          <a:xfrm>
            <a:off x="8619828" y="3748574"/>
            <a:ext cx="1700214" cy="1514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Kết quả hình ảnh cho ERP và các phân hệ"/>
          <p:cNvPicPr>
            <a:picLocks noChangeAspect="1" noChangeArrowheads="1"/>
          </p:cNvPicPr>
          <p:nvPr/>
        </p:nvPicPr>
        <p:blipFill rotWithShape="1">
          <a:blip r:embed="rId3">
            <a:extLst>
              <a:ext uri="{28A0092B-C50C-407E-A947-70E740481C1C}">
                <a14:useLocalDpi xmlns:a14="http://schemas.microsoft.com/office/drawing/2010/main" val="0"/>
              </a:ext>
            </a:extLst>
          </a:blip>
          <a:srcRect l="44200" t="69244" r="31935" b="748"/>
          <a:stretch/>
        </p:blipFill>
        <p:spPr bwMode="auto">
          <a:xfrm>
            <a:off x="5354237" y="4964862"/>
            <a:ext cx="1643063" cy="16287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Kết quả hình ảnh cho ERP và các phân hệ"/>
          <p:cNvPicPr>
            <a:picLocks noChangeAspect="1" noChangeArrowheads="1"/>
          </p:cNvPicPr>
          <p:nvPr/>
        </p:nvPicPr>
        <p:blipFill rotWithShape="1">
          <a:blip r:embed="rId3">
            <a:extLst>
              <a:ext uri="{28A0092B-C50C-407E-A947-70E740481C1C}">
                <a14:useLocalDpi xmlns:a14="http://schemas.microsoft.com/office/drawing/2010/main" val="0"/>
              </a:ext>
            </a:extLst>
          </a:blip>
          <a:srcRect l="16392" t="6596" r="63789" b="64194"/>
          <a:stretch/>
        </p:blipFill>
        <p:spPr bwMode="auto">
          <a:xfrm>
            <a:off x="2278853" y="1325542"/>
            <a:ext cx="1364459" cy="1585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ình ảnh có liên quan"/>
          <p:cNvPicPr>
            <a:picLocks noChangeAspect="1" noChangeArrowheads="1"/>
          </p:cNvPicPr>
          <p:nvPr/>
        </p:nvPicPr>
        <p:blipFill rotWithShape="1">
          <a:blip r:embed="rId4">
            <a:extLst>
              <a:ext uri="{28A0092B-C50C-407E-A947-70E740481C1C}">
                <a14:useLocalDpi xmlns:a14="http://schemas.microsoft.com/office/drawing/2010/main" val="0"/>
              </a:ext>
            </a:extLst>
          </a:blip>
          <a:srcRect l="71083" t="4500" r="12604" b="70613"/>
          <a:stretch/>
        </p:blipFill>
        <p:spPr bwMode="auto">
          <a:xfrm>
            <a:off x="2368597" y="3575278"/>
            <a:ext cx="1457325" cy="138958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a:spLocks noGrp="1"/>
          </p:cNvSpPr>
          <p:nvPr>
            <p:ph idx="1"/>
          </p:nvPr>
        </p:nvSpPr>
        <p:spPr>
          <a:xfrm>
            <a:off x="2097358" y="4886992"/>
            <a:ext cx="1800226" cy="596374"/>
          </a:xfrm>
        </p:spPr>
        <p:txBody>
          <a:bodyPr>
            <a:normAutofit/>
          </a:bodyPr>
          <a:lstStyle/>
          <a:p>
            <a:pPr marL="0" indent="0" algn="ctr">
              <a:lnSpc>
                <a:spcPct val="110000"/>
              </a:lnSpc>
              <a:spcBef>
                <a:spcPts val="0"/>
              </a:spcBef>
              <a:spcAft>
                <a:spcPts val="0"/>
              </a:spcAft>
            </a:pPr>
            <a:r>
              <a:rPr lang="en-US" sz="1400" b="1">
                <a:solidFill>
                  <a:schemeClr val="tx1">
                    <a:lumMod val="65000"/>
                    <a:lumOff val="35000"/>
                  </a:schemeClr>
                </a:solidFill>
                <a:latin typeface="Arial" panose="020B0604020202020204" pitchFamily="34" charset="0"/>
                <a:cs typeface="Arial" panose="020B0604020202020204" pitchFamily="34" charset="0"/>
              </a:rPr>
              <a:t>CRM &amp; SALES</a:t>
            </a:r>
          </a:p>
          <a:p>
            <a:pPr marL="0" indent="0" algn="ctr">
              <a:lnSpc>
                <a:spcPct val="110000"/>
              </a:lnSpc>
              <a:spcBef>
                <a:spcPts val="0"/>
              </a:spcBef>
              <a:spcAft>
                <a:spcPts val="0"/>
              </a:spcAft>
            </a:pPr>
            <a:r>
              <a:rPr lang="en-US" sz="1100">
                <a:solidFill>
                  <a:schemeClr val="tx1">
                    <a:lumMod val="50000"/>
                    <a:lumOff val="50000"/>
                  </a:schemeClr>
                </a:solidFill>
                <a:latin typeface="Arial" panose="020B0604020202020204" pitchFamily="34" charset="0"/>
                <a:cs typeface="Arial" panose="020B0604020202020204" pitchFamily="34" charset="0"/>
              </a:rPr>
              <a:t>(Quản lý bán hàng)</a:t>
            </a:r>
            <a:endParaRPr lang="vi-VN" sz="1100">
              <a:solidFill>
                <a:schemeClr val="tx1">
                  <a:lumMod val="50000"/>
                  <a:lumOff val="50000"/>
                </a:schemeClr>
              </a:solidFill>
              <a:latin typeface="Arial" panose="020B0604020202020204" pitchFamily="34" charset="0"/>
              <a:cs typeface="Arial" panose="020B0604020202020204" pitchFamily="34" charset="0"/>
            </a:endParaRPr>
          </a:p>
        </p:txBody>
      </p:sp>
      <p:sp>
        <p:nvSpPr>
          <p:cNvPr id="13" name="Content Placeholder 2"/>
          <p:cNvSpPr txBox="1">
            <a:spLocks/>
          </p:cNvSpPr>
          <p:nvPr/>
        </p:nvSpPr>
        <p:spPr>
          <a:xfrm>
            <a:off x="5057772" y="3687416"/>
            <a:ext cx="2143125" cy="80009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600" b="1">
                <a:solidFill>
                  <a:srgbClr val="C00000"/>
                </a:solidFill>
                <a:latin typeface="Arial" panose="020B0604020202020204" pitchFamily="34" charset="0"/>
                <a:cs typeface="Arial" panose="020B0604020202020204" pitchFamily="34" charset="0"/>
              </a:rPr>
              <a:t>ERP </a:t>
            </a:r>
          </a:p>
          <a:p>
            <a:pPr marL="0" indent="0" algn="ctr">
              <a:lnSpc>
                <a:spcPct val="110000"/>
              </a:lnSpc>
              <a:spcBef>
                <a:spcPts val="0"/>
              </a:spcBef>
              <a:spcAft>
                <a:spcPts val="0"/>
              </a:spcAft>
            </a:pPr>
            <a:r>
              <a:rPr lang="en-US" sz="1200" b="1">
                <a:solidFill>
                  <a:srgbClr val="C00000"/>
                </a:solidFill>
                <a:latin typeface="Arial" panose="020B0604020202020204" pitchFamily="34" charset="0"/>
                <a:cs typeface="Arial" panose="020B0604020202020204" pitchFamily="34" charset="0"/>
              </a:rPr>
              <a:t>(ENTERPRISE RESOURCE PLANNING)</a:t>
            </a:r>
            <a:endParaRPr lang="vi-VN" sz="1200">
              <a:solidFill>
                <a:srgbClr val="C00000"/>
              </a:solidFill>
              <a:latin typeface="Arial" panose="020B0604020202020204" pitchFamily="34" charset="0"/>
              <a:cs typeface="Arial" panose="020B0604020202020204" pitchFamily="34" charset="0"/>
            </a:endParaRPr>
          </a:p>
        </p:txBody>
      </p:sp>
      <p:cxnSp>
        <p:nvCxnSpPr>
          <p:cNvPr id="15" name="Elbow Connector 14"/>
          <p:cNvCxnSpPr/>
          <p:nvPr/>
        </p:nvCxnSpPr>
        <p:spPr>
          <a:xfrm rot="5400000" flipH="1" flipV="1">
            <a:off x="5869229" y="2197799"/>
            <a:ext cx="613081" cy="200031"/>
          </a:xfrm>
          <a:prstGeom prst="bentConnector3">
            <a:avLst>
              <a:gd name="adj1" fmla="val 50000"/>
            </a:avLst>
          </a:prstGeom>
          <a:ln w="28575">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19" name="Elbow Connector 18"/>
          <p:cNvCxnSpPr/>
          <p:nvPr/>
        </p:nvCxnSpPr>
        <p:spPr>
          <a:xfrm flipV="1">
            <a:off x="7200897" y="2353228"/>
            <a:ext cx="1334093" cy="768139"/>
          </a:xfrm>
          <a:prstGeom prst="bentConnector3">
            <a:avLst>
              <a:gd name="adj1" fmla="val 50000"/>
            </a:avLst>
          </a:prstGeom>
          <a:ln w="28575">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21" name="Elbow Connector 20"/>
          <p:cNvCxnSpPr/>
          <p:nvPr/>
        </p:nvCxnSpPr>
        <p:spPr>
          <a:xfrm>
            <a:off x="7200896" y="3462707"/>
            <a:ext cx="1334093" cy="768139"/>
          </a:xfrm>
          <a:prstGeom prst="bentConnector3">
            <a:avLst>
              <a:gd name="adj1" fmla="val 50000"/>
            </a:avLst>
          </a:prstGeom>
          <a:ln w="28575">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22" name="Elbow Connector 21"/>
          <p:cNvCxnSpPr/>
          <p:nvPr/>
        </p:nvCxnSpPr>
        <p:spPr>
          <a:xfrm rot="16200000" flipH="1">
            <a:off x="5902712" y="4635817"/>
            <a:ext cx="613081" cy="200031"/>
          </a:xfrm>
          <a:prstGeom prst="bentConnector3">
            <a:avLst>
              <a:gd name="adj1" fmla="val 50000"/>
            </a:avLst>
          </a:prstGeom>
          <a:ln w="28575">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23" name="Elbow Connector 22"/>
          <p:cNvCxnSpPr/>
          <p:nvPr/>
        </p:nvCxnSpPr>
        <p:spPr>
          <a:xfrm flipH="1" flipV="1">
            <a:off x="3702690" y="2211677"/>
            <a:ext cx="1334093" cy="768139"/>
          </a:xfrm>
          <a:prstGeom prst="bentConnector3">
            <a:avLst>
              <a:gd name="adj1" fmla="val 50000"/>
            </a:avLst>
          </a:prstGeom>
          <a:ln w="28575">
            <a:solidFill>
              <a:srgbClr val="002060"/>
            </a:solidFill>
            <a:tailEnd type="triangle"/>
          </a:ln>
        </p:spPr>
        <p:style>
          <a:lnRef idx="1">
            <a:schemeClr val="dk1"/>
          </a:lnRef>
          <a:fillRef idx="0">
            <a:schemeClr val="dk1"/>
          </a:fillRef>
          <a:effectRef idx="0">
            <a:schemeClr val="dk1"/>
          </a:effectRef>
          <a:fontRef idx="minor">
            <a:schemeClr val="tx1"/>
          </a:fontRef>
        </p:style>
      </p:cxnSp>
      <p:cxnSp>
        <p:nvCxnSpPr>
          <p:cNvPr id="24" name="Elbow Connector 23"/>
          <p:cNvCxnSpPr/>
          <p:nvPr/>
        </p:nvCxnSpPr>
        <p:spPr>
          <a:xfrm flipH="1">
            <a:off x="3702689" y="3303346"/>
            <a:ext cx="1334093" cy="768139"/>
          </a:xfrm>
          <a:prstGeom prst="bentConnector3">
            <a:avLst>
              <a:gd name="adj1" fmla="val 50000"/>
            </a:avLst>
          </a:prstGeom>
          <a:ln w="28575">
            <a:solidFill>
              <a:srgbClr val="002060"/>
            </a:solidFill>
            <a:tailEnd type="triangle"/>
          </a:ln>
        </p:spPr>
        <p:style>
          <a:lnRef idx="1">
            <a:schemeClr val="dk1"/>
          </a:lnRef>
          <a:fillRef idx="0">
            <a:schemeClr val="dk1"/>
          </a:fillRef>
          <a:effectRef idx="0">
            <a:schemeClr val="dk1"/>
          </a:effectRef>
          <a:fontRef idx="minor">
            <a:schemeClr val="tx1"/>
          </a:fontRef>
        </p:style>
      </p:cxnSp>
      <p:pic>
        <p:nvPicPr>
          <p:cNvPr id="25" name="Picture 2" descr="Hình ảnh có liên quan"/>
          <p:cNvPicPr>
            <a:picLocks noChangeAspect="1" noChangeArrowheads="1"/>
          </p:cNvPicPr>
          <p:nvPr/>
        </p:nvPicPr>
        <p:blipFill rotWithShape="1">
          <a:blip r:embed="rId5">
            <a:extLst>
              <a:ext uri="{28A0092B-C50C-407E-A947-70E740481C1C}">
                <a14:useLocalDpi xmlns:a14="http://schemas.microsoft.com/office/drawing/2010/main" val="0"/>
              </a:ext>
            </a:extLst>
          </a:blip>
          <a:srcRect l="88621" t="34800" r="717" b="44487"/>
          <a:stretch/>
        </p:blipFill>
        <p:spPr bwMode="auto">
          <a:xfrm>
            <a:off x="5583531" y="285750"/>
            <a:ext cx="1585982" cy="1265681"/>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p:cNvSpPr txBox="1">
            <a:spLocks/>
          </p:cNvSpPr>
          <p:nvPr/>
        </p:nvSpPr>
        <p:spPr>
          <a:xfrm>
            <a:off x="5229221" y="1510622"/>
            <a:ext cx="1800226" cy="59637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10000"/>
              </a:lnSpc>
              <a:spcBef>
                <a:spcPts val="0"/>
              </a:spcBef>
              <a:spcAft>
                <a:spcPts val="0"/>
              </a:spcAft>
            </a:pPr>
            <a:r>
              <a:rPr lang="en-US" sz="1400" b="1">
                <a:solidFill>
                  <a:schemeClr val="tx1">
                    <a:lumMod val="65000"/>
                    <a:lumOff val="35000"/>
                  </a:schemeClr>
                </a:solidFill>
                <a:latin typeface="Arial" panose="020B0604020202020204" pitchFamily="34" charset="0"/>
                <a:cs typeface="Arial" panose="020B0604020202020204" pitchFamily="34" charset="0"/>
              </a:rPr>
              <a:t>Purchasing</a:t>
            </a:r>
          </a:p>
          <a:p>
            <a:pPr marL="0" indent="0" algn="ctr">
              <a:lnSpc>
                <a:spcPct val="110000"/>
              </a:lnSpc>
              <a:spcBef>
                <a:spcPts val="0"/>
              </a:spcBef>
              <a:spcAft>
                <a:spcPts val="0"/>
              </a:spcAft>
            </a:pPr>
            <a:r>
              <a:rPr lang="en-US" sz="1100">
                <a:solidFill>
                  <a:schemeClr val="tx1">
                    <a:lumMod val="50000"/>
                    <a:lumOff val="50000"/>
                  </a:schemeClr>
                </a:solidFill>
                <a:latin typeface="Arial" panose="020B0604020202020204" pitchFamily="34" charset="0"/>
                <a:cs typeface="Arial" panose="020B0604020202020204" pitchFamily="34" charset="0"/>
              </a:rPr>
              <a:t>(Quản lý mua hàng)</a:t>
            </a:r>
            <a:endParaRPr lang="vi-VN" sz="110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891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366" y="174171"/>
            <a:ext cx="5013234" cy="605246"/>
          </a:xfrm>
        </p:spPr>
        <p:txBody>
          <a:bodyPr anchor="ctr">
            <a:normAutofit/>
          </a:bodyPr>
          <a:lstStyle/>
          <a:p>
            <a:r>
              <a:rPr lang="en-US" sz="2800">
                <a:latin typeface="Arial" panose="020B0604020202020204" pitchFamily="34" charset="0"/>
                <a:cs typeface="Arial" panose="020B0604020202020204" pitchFamily="34" charset="0"/>
              </a:rPr>
              <a:t>1.1 QUẢN LÝ MUA HÀNG</a:t>
            </a:r>
            <a:endParaRPr lang="vi-VN" sz="2800">
              <a:latin typeface="Arial" panose="020B0604020202020204" pitchFamily="34" charset="0"/>
              <a:cs typeface="Arial" panose="020B0604020202020204" pitchFamily="34" charset="0"/>
            </a:endParaRPr>
          </a:p>
        </p:txBody>
      </p:sp>
      <p:sp>
        <p:nvSpPr>
          <p:cNvPr id="16" name="Rectangle: Rounded Corners 6"/>
          <p:cNvSpPr/>
          <p:nvPr/>
        </p:nvSpPr>
        <p:spPr>
          <a:xfrm>
            <a:off x="371567" y="928914"/>
            <a:ext cx="1630318" cy="63862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en-US" sz="1400" b="1">
                <a:solidFill>
                  <a:schemeClr val="tx1"/>
                </a:solidFill>
                <a:latin typeface="Arial" panose="020B0604020202020204" pitchFamily="34" charset="0"/>
                <a:ea typeface="Calibri" panose="020F0502020204030204" pitchFamily="34" charset="0"/>
                <a:cs typeface="Arial" panose="020B0604020202020204" pitchFamily="34" charset="0"/>
              </a:rPr>
              <a:t>Tạo yêu cầu mua hàng (PR)</a:t>
            </a:r>
            <a:endParaRPr lang="vi-VN" sz="1400" b="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21" name="Rectangle: Rounded Corners 6"/>
          <p:cNvSpPr/>
          <p:nvPr/>
        </p:nvSpPr>
        <p:spPr>
          <a:xfrm>
            <a:off x="2075905" y="1741714"/>
            <a:ext cx="1630318" cy="68319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en-US" sz="1400" b="1">
                <a:solidFill>
                  <a:schemeClr val="tx1"/>
                </a:solidFill>
                <a:latin typeface="Arial" panose="020B0604020202020204" pitchFamily="34" charset="0"/>
                <a:ea typeface="Calibri" panose="020F0502020204030204" pitchFamily="34" charset="0"/>
                <a:cs typeface="Arial" panose="020B0604020202020204" pitchFamily="34" charset="0"/>
              </a:rPr>
              <a:t>Lên đơn mua hàng (PO)</a:t>
            </a:r>
            <a:endParaRPr lang="vi-VN" sz="1400" b="1">
              <a:solidFill>
                <a:schemeClr val="tx1"/>
              </a:solidFill>
              <a:latin typeface="Arial" panose="020B0604020202020204" pitchFamily="34" charset="0"/>
              <a:ea typeface="Calibri" panose="020F0502020204030204" pitchFamily="34" charset="0"/>
              <a:cs typeface="Arial" panose="020B0604020202020204" pitchFamily="34" charset="0"/>
            </a:endParaRPr>
          </a:p>
        </p:txBody>
      </p:sp>
      <p:cxnSp>
        <p:nvCxnSpPr>
          <p:cNvPr id="26" name="Elbow Connector 25"/>
          <p:cNvCxnSpPr/>
          <p:nvPr/>
        </p:nvCxnSpPr>
        <p:spPr>
          <a:xfrm>
            <a:off x="2765134" y="2460102"/>
            <a:ext cx="1044000" cy="468000"/>
          </a:xfrm>
          <a:prstGeom prst="bentConnector3">
            <a:avLst>
              <a:gd name="adj1" fmla="val 1652"/>
            </a:avLst>
          </a:prstGeom>
          <a:ln w="57150">
            <a:solidFill>
              <a:schemeClr val="bg2">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7" name="Rectangle: Rounded Corners 6"/>
          <p:cNvSpPr/>
          <p:nvPr/>
        </p:nvSpPr>
        <p:spPr>
          <a:xfrm>
            <a:off x="3834852" y="2587309"/>
            <a:ext cx="1724121" cy="663891"/>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en-US" sz="1400" b="1" dirty="0" err="1">
                <a:solidFill>
                  <a:schemeClr val="tx1"/>
                </a:solidFill>
                <a:latin typeface="Arial" panose="020B0604020202020204" pitchFamily="34" charset="0"/>
                <a:ea typeface="Calibri" panose="020F0502020204030204" pitchFamily="34" charset="0"/>
                <a:cs typeface="Arial" panose="020B0604020202020204" pitchFamily="34" charset="0"/>
              </a:rPr>
              <a:t>Phiếu</a:t>
            </a:r>
            <a:r>
              <a:rPr lang="en-US" sz="1400" b="1" dirty="0">
                <a:solidFill>
                  <a:schemeClr val="tx1"/>
                </a:solidFill>
                <a:latin typeface="Arial" panose="020B0604020202020204" pitchFamily="34" charset="0"/>
                <a:ea typeface="Calibri" panose="020F0502020204030204" pitchFamily="34" charset="0"/>
                <a:cs typeface="Arial" panose="020B0604020202020204" pitchFamily="34" charset="0"/>
              </a:rPr>
              <a:t> nhập hàng mua (GPRO)</a:t>
            </a:r>
            <a:endParaRPr lang="vi-VN" sz="1400" b="1"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cxnSp>
        <p:nvCxnSpPr>
          <p:cNvPr id="31" name="Elbow Connector 30"/>
          <p:cNvCxnSpPr/>
          <p:nvPr/>
        </p:nvCxnSpPr>
        <p:spPr>
          <a:xfrm>
            <a:off x="1031905" y="1567543"/>
            <a:ext cx="1044000" cy="468000"/>
          </a:xfrm>
          <a:prstGeom prst="bentConnector3">
            <a:avLst>
              <a:gd name="adj1" fmla="val 1652"/>
            </a:avLst>
          </a:prstGeom>
          <a:ln w="57150">
            <a:solidFill>
              <a:schemeClr val="bg2">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32" name="Elbow Connector 31"/>
          <p:cNvCxnSpPr/>
          <p:nvPr/>
        </p:nvCxnSpPr>
        <p:spPr>
          <a:xfrm>
            <a:off x="4667884" y="3251200"/>
            <a:ext cx="1044000" cy="468000"/>
          </a:xfrm>
          <a:prstGeom prst="bentConnector3">
            <a:avLst>
              <a:gd name="adj1" fmla="val 1652"/>
            </a:avLst>
          </a:prstGeom>
          <a:ln w="57150">
            <a:solidFill>
              <a:schemeClr val="bg2">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33" name="Rectangle: Rounded Corners 6"/>
          <p:cNvSpPr/>
          <p:nvPr/>
        </p:nvSpPr>
        <p:spPr>
          <a:xfrm>
            <a:off x="5726397" y="3377605"/>
            <a:ext cx="2503205" cy="683190"/>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en-US" sz="1400" b="1">
                <a:solidFill>
                  <a:schemeClr val="tx1"/>
                </a:solidFill>
                <a:latin typeface="Arial" panose="020B0604020202020204" pitchFamily="34" charset="0"/>
                <a:ea typeface="Calibri" panose="020F0502020204030204" pitchFamily="34" charset="0"/>
                <a:cs typeface="Arial" panose="020B0604020202020204" pitchFamily="34" charset="0"/>
              </a:rPr>
              <a:t>Duyệt nhập kho vật tư và đính kèm kết quả kiểm tra</a:t>
            </a:r>
            <a:endParaRPr lang="vi-VN" sz="1400" b="1">
              <a:solidFill>
                <a:schemeClr val="tx1"/>
              </a:solidFill>
              <a:latin typeface="Arial" panose="020B0604020202020204" pitchFamily="34" charset="0"/>
              <a:ea typeface="Calibri" panose="020F0502020204030204" pitchFamily="34" charset="0"/>
              <a:cs typeface="Arial" panose="020B0604020202020204" pitchFamily="34" charset="0"/>
            </a:endParaRPr>
          </a:p>
        </p:txBody>
      </p:sp>
      <p:cxnSp>
        <p:nvCxnSpPr>
          <p:cNvPr id="34" name="Elbow Connector 33"/>
          <p:cNvCxnSpPr/>
          <p:nvPr/>
        </p:nvCxnSpPr>
        <p:spPr>
          <a:xfrm>
            <a:off x="6818345" y="4060795"/>
            <a:ext cx="1440000" cy="468000"/>
          </a:xfrm>
          <a:prstGeom prst="bentConnector3">
            <a:avLst>
              <a:gd name="adj1" fmla="val 1652"/>
            </a:avLst>
          </a:prstGeom>
          <a:ln w="57150">
            <a:solidFill>
              <a:schemeClr val="bg2">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35" name="Rectangle: Rounded Corners 6"/>
          <p:cNvSpPr/>
          <p:nvPr/>
        </p:nvSpPr>
        <p:spPr>
          <a:xfrm>
            <a:off x="8272860" y="4196849"/>
            <a:ext cx="2162918" cy="663891"/>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en-US" sz="1400" b="1">
                <a:solidFill>
                  <a:schemeClr val="tx1"/>
                </a:solidFill>
                <a:latin typeface="Arial" panose="020B0604020202020204" pitchFamily="34" charset="0"/>
                <a:ea typeface="Calibri" panose="020F0502020204030204" pitchFamily="34" charset="0"/>
                <a:cs typeface="Arial" panose="020B0604020202020204" pitchFamily="34" charset="0"/>
              </a:rPr>
              <a:t>Dán barcode, nhập hạn sử dụng trên ERP</a:t>
            </a:r>
            <a:endParaRPr lang="vi-VN" sz="1400" b="1">
              <a:solidFill>
                <a:schemeClr val="tx1"/>
              </a:solidFill>
              <a:latin typeface="Arial" panose="020B0604020202020204" pitchFamily="34" charset="0"/>
              <a:ea typeface="Calibri" panose="020F0502020204030204" pitchFamily="34" charset="0"/>
              <a:cs typeface="Arial" panose="020B0604020202020204" pitchFamily="34" charset="0"/>
            </a:endParaRPr>
          </a:p>
        </p:txBody>
      </p:sp>
      <p:cxnSp>
        <p:nvCxnSpPr>
          <p:cNvPr id="37" name="Elbow Connector 36"/>
          <p:cNvCxnSpPr/>
          <p:nvPr/>
        </p:nvCxnSpPr>
        <p:spPr>
          <a:xfrm>
            <a:off x="9347051" y="4860740"/>
            <a:ext cx="1260000" cy="468000"/>
          </a:xfrm>
          <a:prstGeom prst="bentConnector3">
            <a:avLst>
              <a:gd name="adj1" fmla="val 1652"/>
            </a:avLst>
          </a:prstGeom>
          <a:ln w="57150">
            <a:solidFill>
              <a:schemeClr val="bg2">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38" name="Rectangle: Rounded Corners 6"/>
          <p:cNvSpPr/>
          <p:nvPr/>
        </p:nvSpPr>
        <p:spPr>
          <a:xfrm>
            <a:off x="10629107" y="5038453"/>
            <a:ext cx="1492030" cy="638629"/>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lnSpc>
                <a:spcPct val="107000"/>
              </a:lnSpc>
              <a:spcAft>
                <a:spcPts val="800"/>
              </a:spcAft>
            </a:pPr>
            <a:r>
              <a:rPr lang="en-US" sz="1400" b="1">
                <a:solidFill>
                  <a:schemeClr val="tx1"/>
                </a:solidFill>
                <a:latin typeface="Arial" panose="020B0604020202020204" pitchFamily="34" charset="0"/>
                <a:ea typeface="Calibri" panose="020F0502020204030204" pitchFamily="34" charset="0"/>
                <a:cs typeface="Arial" panose="020B0604020202020204" pitchFamily="34" charset="0"/>
              </a:rPr>
              <a:t>Nhập kho</a:t>
            </a:r>
            <a:endParaRPr lang="vi-VN" sz="1400" b="1">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39" name="Content Placeholder 2"/>
          <p:cNvSpPr>
            <a:spLocks noGrp="1"/>
          </p:cNvSpPr>
          <p:nvPr>
            <p:ph idx="1"/>
          </p:nvPr>
        </p:nvSpPr>
        <p:spPr>
          <a:xfrm>
            <a:off x="168366" y="4528795"/>
            <a:ext cx="6769463" cy="1666024"/>
          </a:xfrm>
        </p:spPr>
        <p:txBody>
          <a:bodyPr anchor="ctr">
            <a:normAutofit/>
          </a:bodyPr>
          <a:lstStyle/>
          <a:p>
            <a:pPr algn="just">
              <a:lnSpc>
                <a:spcPct val="130000"/>
              </a:lnSpc>
              <a:spcBef>
                <a:spcPts val="600"/>
              </a:spcBef>
              <a:spcAft>
                <a:spcPts val="600"/>
              </a:spcAft>
            </a:pPr>
            <a:r>
              <a:rPr lang="en-US" sz="1600">
                <a:solidFill>
                  <a:schemeClr val="accent2">
                    <a:lumMod val="50000"/>
                  </a:schemeClr>
                </a:solidFill>
                <a:latin typeface="Arial" panose="020B0604020202020204" pitchFamily="34" charset="0"/>
                <a:cs typeface="Arial" panose="020B0604020202020204" pitchFamily="34" charset="0"/>
              </a:rPr>
              <a:t>- Phân hệ mua hàng trên hệ thống giúp kiểm soát toàn bộ thông tin kế hoạch, đơn hàng mua và lịch về số lượng vật tư giúp cho các bộ phận sản xuất cân chỉnh kế hoạch sản xuất phù hợp, không tốn thời gian và theo dõi được dòng đi của vật tư, tiến độ về của vật tư một cách dễ dàng.</a:t>
            </a:r>
          </a:p>
        </p:txBody>
      </p:sp>
      <p:sp>
        <p:nvSpPr>
          <p:cNvPr id="40" name="Content Placeholder 2"/>
          <p:cNvSpPr txBox="1">
            <a:spLocks/>
          </p:cNvSpPr>
          <p:nvPr/>
        </p:nvSpPr>
        <p:spPr>
          <a:xfrm>
            <a:off x="5181600" y="779417"/>
            <a:ext cx="6649979" cy="1502125"/>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600"/>
              </a:spcBef>
              <a:spcAft>
                <a:spcPts val="600"/>
              </a:spcAft>
            </a:pPr>
            <a:r>
              <a:rPr lang="vi-VN" sz="1600">
                <a:solidFill>
                  <a:schemeClr val="accent2">
                    <a:lumMod val="50000"/>
                  </a:schemeClr>
                </a:solidFill>
                <a:cs typeface="Arial" panose="020B0604020202020204" pitchFamily="34" charset="0"/>
              </a:rPr>
              <a:t>- Tuân thủ quy trình mua hàng RĐ.QT09 </a:t>
            </a:r>
          </a:p>
          <a:p>
            <a:pPr algn="just">
              <a:lnSpc>
                <a:spcPct val="130000"/>
              </a:lnSpc>
              <a:spcBef>
                <a:spcPts val="600"/>
              </a:spcBef>
              <a:spcAft>
                <a:spcPts val="600"/>
              </a:spcAft>
            </a:pPr>
            <a:r>
              <a:rPr lang="vi-VN" sz="1600">
                <a:solidFill>
                  <a:schemeClr val="accent2">
                    <a:lumMod val="50000"/>
                  </a:schemeClr>
                </a:solidFill>
                <a:cs typeface="Arial" panose="020B0604020202020204" pitchFamily="34" charset="0"/>
              </a:rPr>
              <a:t>- Toàn bộ thông tin được kết nối với nhau bởi sơ đồ trên hệ thống, giúp các bộ phận kiểm tra và kiểm soát được dòng đi của vật tư với  phân hệ mua hàng.</a:t>
            </a:r>
            <a:endParaRPr lang="vi-VN" sz="1600">
              <a:solidFill>
                <a:schemeClr val="accent2">
                  <a:lumMod val="50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832C1EDA-9684-48BB-A851-F9BADC819641}"/>
              </a:ext>
            </a:extLst>
          </p:cNvPr>
          <p:cNvSpPr/>
          <p:nvPr/>
        </p:nvSpPr>
        <p:spPr>
          <a:xfrm>
            <a:off x="10629107" y="3679531"/>
            <a:ext cx="1492030" cy="8969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Viết </a:t>
            </a:r>
            <a:r>
              <a:rPr lang="en-US" dirty="0" err="1">
                <a:solidFill>
                  <a:srgbClr val="FF0000"/>
                </a:solidFill>
              </a:rPr>
              <a:t>phiếu</a:t>
            </a:r>
            <a:r>
              <a:rPr lang="en-US" dirty="0">
                <a:solidFill>
                  <a:srgbClr val="FF0000"/>
                </a:solidFill>
              </a:rPr>
              <a:t>/ hóa đ</a:t>
            </a:r>
            <a:r>
              <a:rPr lang="vi-VN" dirty="0">
                <a:solidFill>
                  <a:srgbClr val="FF0000"/>
                </a:solidFill>
              </a:rPr>
              <a:t>ơ</a:t>
            </a:r>
            <a:r>
              <a:rPr lang="en-US" dirty="0">
                <a:solidFill>
                  <a:srgbClr val="FF0000"/>
                </a:solidFill>
              </a:rPr>
              <a:t>n hàng hóa</a:t>
            </a:r>
          </a:p>
        </p:txBody>
      </p:sp>
    </p:spTree>
    <p:extLst>
      <p:ext uri="{BB962C8B-B14F-4D97-AF65-F5344CB8AC3E}">
        <p14:creationId xmlns:p14="http://schemas.microsoft.com/office/powerpoint/2010/main" val="402980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93174" y="309717"/>
            <a:ext cx="10940845" cy="884902"/>
          </a:xfrm>
        </p:spPr>
        <p:txBody>
          <a:bodyPr>
            <a:normAutofit/>
          </a:bodyPr>
          <a:lstStyle/>
          <a:p>
            <a:pPr>
              <a:lnSpc>
                <a:spcPct val="120000"/>
              </a:lnSpc>
            </a:pPr>
            <a:r>
              <a:rPr lang="vi-VN" sz="2000"/>
              <a:t>Toàn bộ thông tin được kết nối với nhau bởi sô đồ trên hệ thống, giúp các bộ phận kiểm tra và kiểm soát được dòng đi của vật tư với  phân hệ mua hàng.</a:t>
            </a:r>
          </a:p>
        </p:txBody>
      </p:sp>
      <p:pic>
        <p:nvPicPr>
          <p:cNvPr id="4" name="Picture 3">
            <a:extLst>
              <a:ext uri="{FF2B5EF4-FFF2-40B4-BE49-F238E27FC236}">
                <a16:creationId xmlns:a16="http://schemas.microsoft.com/office/drawing/2014/main" id="{DD57470C-1DA7-4F2E-B35A-869EA5E914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980" y="1415845"/>
            <a:ext cx="11076039" cy="4999703"/>
          </a:xfrm>
          <a:prstGeom prst="rect">
            <a:avLst/>
          </a:prstGeom>
          <a:noFill/>
          <a:ln>
            <a:noFill/>
          </a:ln>
        </p:spPr>
      </p:pic>
    </p:spTree>
    <p:extLst>
      <p:ext uri="{BB962C8B-B14F-4D97-AF65-F5344CB8AC3E}">
        <p14:creationId xmlns:p14="http://schemas.microsoft.com/office/powerpoint/2010/main" val="3898326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74171" y="41436"/>
            <a:ext cx="5031467" cy="571500"/>
          </a:xfrm>
        </p:spPr>
        <p:txBody>
          <a:bodyPr anchor="ctr">
            <a:normAutofit/>
          </a:bodyPr>
          <a:lstStyle/>
          <a:p>
            <a:r>
              <a:rPr lang="en-US" sz="3200">
                <a:latin typeface="Arial" panose="020B0604020202020204" pitchFamily="34" charset="0"/>
                <a:cs typeface="Arial" panose="020B0604020202020204" pitchFamily="34" charset="0"/>
              </a:rPr>
              <a:t>1.2 QUẢN LÝ HÀNG HÓA</a:t>
            </a:r>
            <a:endParaRPr lang="vi-VN" sz="3200" b="1">
              <a:solidFill>
                <a:schemeClr val="bg2">
                  <a:lumMod val="10000"/>
                </a:schemeClr>
              </a:solidFill>
              <a:latin typeface="Arial" panose="020B0604020202020204" pitchFamily="34" charset="0"/>
              <a:cs typeface="Arial" panose="020B0604020202020204" pitchFamily="34" charset="0"/>
            </a:endParaRPr>
          </a:p>
        </p:txBody>
      </p:sp>
      <p:pic>
        <p:nvPicPr>
          <p:cNvPr id="4098" name="Picture 2" descr="https://cmcsoft.com/image/data/erppppp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085" y="990334"/>
            <a:ext cx="3922938" cy="238303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2266" y="1004852"/>
            <a:ext cx="4000952" cy="794921"/>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600"/>
              </a:spcBef>
              <a:spcAft>
                <a:spcPts val="600"/>
              </a:spcAft>
            </a:pPr>
            <a:r>
              <a:rPr lang="vi-VN" sz="1600">
                <a:solidFill>
                  <a:schemeClr val="accent2">
                    <a:lumMod val="50000"/>
                  </a:schemeClr>
                </a:solidFill>
                <a:cs typeface="Arial" panose="020B0604020202020204" pitchFamily="34" charset="0"/>
              </a:rPr>
              <a:t>1. Kiểm soát chi tiết toàn bộ vật tư tồn kho </a:t>
            </a:r>
            <a:endParaRPr lang="vi-VN" sz="1600">
              <a:solidFill>
                <a:schemeClr val="accent2">
                  <a:lumMod val="50000"/>
                </a:schemeClr>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2266" y="1983069"/>
            <a:ext cx="4000952" cy="1317733"/>
          </a:xfrm>
          <a:prstGeom prst="rect">
            <a:avLst/>
          </a:prstGeom>
        </p:spPr>
        <p:txBody>
          <a:bodyPr vert="horz" lIns="0" tIns="45720" rIns="0" bIns="45720" rtlCol="0" anchor="ct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600"/>
              </a:spcBef>
              <a:spcAft>
                <a:spcPts val="600"/>
              </a:spcAft>
            </a:pPr>
            <a:r>
              <a:rPr lang="vi-VN" sz="1600">
                <a:solidFill>
                  <a:schemeClr val="accent2">
                    <a:lumMod val="50000"/>
                  </a:schemeClr>
                </a:solidFill>
                <a:cs typeface="Arial" panose="020B0604020202020204" pitchFamily="34" charset="0"/>
              </a:rPr>
              <a:t>2. Hệ thống sử dụng Mã và Tên đã được chuẩn hóa giữa các bộ phận trong công ty =&gt; Giảm bớt sai sót và giảm thiểu thời gian truy xuất.</a:t>
            </a:r>
            <a:endParaRPr lang="vi-VN" sz="1600">
              <a:solidFill>
                <a:schemeClr val="accent2">
                  <a:lumMod val="50000"/>
                </a:schemeClr>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0" y="3556669"/>
            <a:ext cx="5205638" cy="1343770"/>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600"/>
              </a:spcBef>
              <a:spcAft>
                <a:spcPts val="600"/>
              </a:spcAft>
            </a:pPr>
            <a:r>
              <a:rPr lang="vi-VN" sz="1600">
                <a:solidFill>
                  <a:schemeClr val="accent2">
                    <a:lumMod val="50000"/>
                  </a:schemeClr>
                </a:solidFill>
                <a:latin typeface="Arial (Body)"/>
                <a:cs typeface="Arial" panose="020B0604020202020204" pitchFamily="34" charset="0"/>
              </a:rPr>
              <a:t>3. </a:t>
            </a:r>
            <a:r>
              <a:rPr lang="en-US" sz="1600">
                <a:solidFill>
                  <a:schemeClr val="accent2">
                    <a:lumMod val="50000"/>
                  </a:schemeClr>
                </a:solidFill>
                <a:latin typeface="Arial (Body)"/>
                <a:cs typeface="Arial" panose="020B0604020202020204" pitchFamily="34" charset="0"/>
              </a:rPr>
              <a:t>Thông tin lô vật tư nhận về được hệ thống mã hóa bằng số lô và kiểm soát theo ngày nhập về, áp dụng đúng tiêu chuẩn nhập trước – xuất trước. </a:t>
            </a:r>
            <a:endParaRPr lang="vi-VN" sz="1600">
              <a:solidFill>
                <a:schemeClr val="accent2">
                  <a:lumMod val="50000"/>
                </a:schemeClr>
              </a:solidFill>
              <a:latin typeface="Arial (Body)"/>
              <a:cs typeface="Arial" panose="020B0604020202020204" pitchFamily="34" charset="0"/>
            </a:endParaRPr>
          </a:p>
        </p:txBody>
      </p:sp>
      <p:sp>
        <p:nvSpPr>
          <p:cNvPr id="13" name="Content Placeholder 2"/>
          <p:cNvSpPr txBox="1">
            <a:spLocks/>
          </p:cNvSpPr>
          <p:nvPr/>
        </p:nvSpPr>
        <p:spPr>
          <a:xfrm>
            <a:off x="7915277" y="1004852"/>
            <a:ext cx="4160610" cy="1999607"/>
          </a:xfrm>
          <a:prstGeom prst="rect">
            <a:avLst/>
          </a:prstGeom>
        </p:spPr>
        <p:txBody>
          <a:bodyPr vert="horz" lIns="0" tIns="45720" rIns="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600"/>
              </a:spcBef>
              <a:spcAft>
                <a:spcPts val="600"/>
              </a:spcAft>
            </a:pPr>
            <a:r>
              <a:rPr lang="vi-VN" sz="1600">
                <a:solidFill>
                  <a:schemeClr val="accent2">
                    <a:lumMod val="50000"/>
                  </a:schemeClr>
                </a:solidFill>
                <a:latin typeface="Arial (Body)"/>
                <a:cs typeface="Arial" panose="020B0604020202020204" pitchFamily="34" charset="0"/>
              </a:rPr>
              <a:t>6. Toàn bộ các giao dịch kho được kiểm soát bằng các phiếu nhập, xuất khi phát sinh giao dịch trên hê thống, giúp bộ phận kho kiểm soát được lượng hàng ra, nhập về kho một cách chi tiết ứng theo từng chức năng của các kho</a:t>
            </a:r>
          </a:p>
        </p:txBody>
      </p:sp>
      <p:sp>
        <p:nvSpPr>
          <p:cNvPr id="14" name="Content Placeholder 2"/>
          <p:cNvSpPr txBox="1">
            <a:spLocks/>
          </p:cNvSpPr>
          <p:nvPr/>
        </p:nvSpPr>
        <p:spPr>
          <a:xfrm>
            <a:off x="2377620" y="4914954"/>
            <a:ext cx="7469867" cy="1714182"/>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600"/>
              </a:spcBef>
              <a:spcAft>
                <a:spcPts val="600"/>
              </a:spcAft>
            </a:pPr>
            <a:r>
              <a:rPr lang="vi-VN" sz="1600" dirty="0">
                <a:solidFill>
                  <a:schemeClr val="accent2">
                    <a:lumMod val="50000"/>
                  </a:schemeClr>
                </a:solidFill>
                <a:latin typeface="Arial (Body)"/>
                <a:cs typeface="Arial" panose="020B0604020202020204" pitchFamily="34" charset="0"/>
              </a:rPr>
              <a:t>4. </a:t>
            </a:r>
            <a:r>
              <a:rPr lang="en-US" sz="1600" dirty="0">
                <a:solidFill>
                  <a:schemeClr val="accent2">
                    <a:lumMod val="50000"/>
                  </a:schemeClr>
                </a:solidFill>
                <a:latin typeface="Arial (Body)"/>
                <a:cs typeface="Arial" panose="020B0604020202020204" pitchFamily="34" charset="0"/>
              </a:rPr>
              <a:t>Các </a:t>
            </a:r>
            <a:r>
              <a:rPr lang="en-US" sz="1600" dirty="0" err="1">
                <a:solidFill>
                  <a:schemeClr val="accent2">
                    <a:lumMod val="50000"/>
                  </a:schemeClr>
                </a:solidFill>
                <a:latin typeface="Arial (Body)"/>
                <a:cs typeface="Arial" panose="020B0604020202020204" pitchFamily="34" charset="0"/>
              </a:rPr>
              <a:t>lô</a:t>
            </a:r>
            <a:r>
              <a:rPr lang="en-US" sz="1600" dirty="0">
                <a:solidFill>
                  <a:schemeClr val="accent2">
                    <a:lumMod val="50000"/>
                  </a:schemeClr>
                </a:solidFill>
                <a:latin typeface="Arial (Body)"/>
                <a:cs typeface="Arial" panose="020B0604020202020204" pitchFamily="34" charset="0"/>
              </a:rPr>
              <a:t> vật tư </a:t>
            </a:r>
            <a:r>
              <a:rPr lang="en-US" sz="1600" dirty="0" err="1">
                <a:solidFill>
                  <a:schemeClr val="accent2">
                    <a:lumMod val="50000"/>
                  </a:schemeClr>
                </a:solidFill>
                <a:latin typeface="Arial (Body)"/>
                <a:cs typeface="Arial" panose="020B0604020202020204" pitchFamily="34" charset="0"/>
              </a:rPr>
              <a:t>đều</a:t>
            </a:r>
            <a:r>
              <a:rPr lang="en-US" sz="1600" dirty="0">
                <a:solidFill>
                  <a:schemeClr val="accent2">
                    <a:lumMod val="50000"/>
                  </a:schemeClr>
                </a:solidFill>
                <a:latin typeface="Arial (Body)"/>
                <a:cs typeface="Arial" panose="020B0604020202020204" pitchFamily="34" charset="0"/>
              </a:rPr>
              <a:t> được </a:t>
            </a:r>
            <a:r>
              <a:rPr lang="en-US" sz="1600" dirty="0" err="1">
                <a:solidFill>
                  <a:schemeClr val="accent2">
                    <a:lumMod val="50000"/>
                  </a:schemeClr>
                </a:solidFill>
                <a:latin typeface="Arial (Body)"/>
                <a:cs typeface="Arial" panose="020B0604020202020204" pitchFamily="34" charset="0"/>
              </a:rPr>
              <a:t>dán</a:t>
            </a:r>
            <a:r>
              <a:rPr lang="en-US" sz="1600" dirty="0">
                <a:solidFill>
                  <a:schemeClr val="accent2">
                    <a:lumMod val="50000"/>
                  </a:schemeClr>
                </a:solidFill>
                <a:latin typeface="Arial (Body)"/>
                <a:cs typeface="Arial" panose="020B0604020202020204" pitchFamily="34" charset="0"/>
              </a:rPr>
              <a:t> mã Barcode </a:t>
            </a:r>
            <a:r>
              <a:rPr lang="en-US" sz="1600" dirty="0" err="1">
                <a:solidFill>
                  <a:schemeClr val="accent2">
                    <a:lumMod val="50000"/>
                  </a:schemeClr>
                </a:solidFill>
                <a:latin typeface="Arial (Body)"/>
                <a:cs typeface="Arial" panose="020B0604020202020204" pitchFamily="34" charset="0"/>
              </a:rPr>
              <a:t>theo</a:t>
            </a:r>
            <a:r>
              <a:rPr lang="en-US" sz="1600" dirty="0">
                <a:solidFill>
                  <a:schemeClr val="accent2">
                    <a:lumMod val="50000"/>
                  </a:schemeClr>
                </a:solidFill>
                <a:latin typeface="Arial (Body)"/>
                <a:cs typeface="Arial" panose="020B0604020202020204" pitchFamily="34" charset="0"/>
              </a:rPr>
              <a:t> đúng số </a:t>
            </a:r>
            <a:r>
              <a:rPr lang="en-US" sz="1600" dirty="0" err="1">
                <a:solidFill>
                  <a:schemeClr val="accent2">
                    <a:lumMod val="50000"/>
                  </a:schemeClr>
                </a:solidFill>
                <a:latin typeface="Arial (Body)"/>
                <a:cs typeface="Arial" panose="020B0604020202020204" pitchFamily="34" charset="0"/>
              </a:rPr>
              <a:t>lô</a:t>
            </a:r>
            <a:r>
              <a:rPr lang="en-US" sz="1600" dirty="0">
                <a:solidFill>
                  <a:schemeClr val="accent2">
                    <a:lumMod val="50000"/>
                  </a:schemeClr>
                </a:solidFill>
                <a:latin typeface="Arial (Body)"/>
                <a:cs typeface="Arial" panose="020B0604020202020204" pitchFamily="34" charset="0"/>
              </a:rPr>
              <a:t> vật tư nhập về trên hệ thống, giúp kiểm </a:t>
            </a:r>
            <a:r>
              <a:rPr lang="en-US" sz="1600" dirty="0" err="1">
                <a:solidFill>
                  <a:schemeClr val="accent2">
                    <a:lumMod val="50000"/>
                  </a:schemeClr>
                </a:solidFill>
                <a:latin typeface="Arial (Body)"/>
                <a:cs typeface="Arial" panose="020B0604020202020204" pitchFamily="34" charset="0"/>
              </a:rPr>
              <a:t>soát</a:t>
            </a:r>
            <a:r>
              <a:rPr lang="en-US" sz="1600" dirty="0">
                <a:solidFill>
                  <a:schemeClr val="accent2">
                    <a:lumMod val="50000"/>
                  </a:schemeClr>
                </a:solidFill>
                <a:latin typeface="Arial (Body)"/>
                <a:cs typeface="Arial" panose="020B0604020202020204" pitchFamily="34" charset="0"/>
              </a:rPr>
              <a:t> </a:t>
            </a:r>
            <a:r>
              <a:rPr lang="en-US" sz="1600" dirty="0" err="1">
                <a:solidFill>
                  <a:schemeClr val="accent2">
                    <a:lumMod val="50000"/>
                  </a:schemeClr>
                </a:solidFill>
                <a:latin typeface="Arial (Body)"/>
                <a:cs typeface="Arial" panose="020B0604020202020204" pitchFamily="34" charset="0"/>
              </a:rPr>
              <a:t>chính</a:t>
            </a:r>
            <a:r>
              <a:rPr lang="en-US" sz="1600" dirty="0">
                <a:solidFill>
                  <a:schemeClr val="accent2">
                    <a:lumMod val="50000"/>
                  </a:schemeClr>
                </a:solidFill>
                <a:latin typeface="Arial (Body)"/>
                <a:cs typeface="Arial" panose="020B0604020202020204" pitchFamily="34" charset="0"/>
              </a:rPr>
              <a:t> </a:t>
            </a:r>
            <a:r>
              <a:rPr lang="en-US" sz="1600" dirty="0" err="1">
                <a:solidFill>
                  <a:schemeClr val="accent2">
                    <a:lumMod val="50000"/>
                  </a:schemeClr>
                </a:solidFill>
                <a:latin typeface="Arial (Body)"/>
                <a:cs typeface="Arial" panose="020B0604020202020204" pitchFamily="34" charset="0"/>
              </a:rPr>
              <a:t>xác</a:t>
            </a:r>
            <a:r>
              <a:rPr lang="en-US" sz="1600" dirty="0">
                <a:solidFill>
                  <a:schemeClr val="accent2">
                    <a:lumMod val="50000"/>
                  </a:schemeClr>
                </a:solidFill>
                <a:latin typeface="Arial (Body)"/>
                <a:cs typeface="Arial" panose="020B0604020202020204" pitchFamily="34" charset="0"/>
              </a:rPr>
              <a:t> </a:t>
            </a:r>
            <a:r>
              <a:rPr lang="en-US" sz="1600" dirty="0" err="1">
                <a:solidFill>
                  <a:schemeClr val="accent2">
                    <a:lumMod val="50000"/>
                  </a:schemeClr>
                </a:solidFill>
                <a:latin typeface="Arial (Body)"/>
                <a:cs typeface="Arial" panose="020B0604020202020204" pitchFamily="34" charset="0"/>
              </a:rPr>
              <a:t>tồn</a:t>
            </a:r>
            <a:r>
              <a:rPr lang="en-US" sz="1600" dirty="0">
                <a:solidFill>
                  <a:schemeClr val="accent2">
                    <a:lumMod val="50000"/>
                  </a:schemeClr>
                </a:solidFill>
                <a:latin typeface="Arial (Body)"/>
                <a:cs typeface="Arial" panose="020B0604020202020204" pitchFamily="34" charset="0"/>
              </a:rPr>
              <a:t> </a:t>
            </a:r>
            <a:r>
              <a:rPr lang="en-US" sz="1600" dirty="0" err="1">
                <a:solidFill>
                  <a:schemeClr val="accent2">
                    <a:lumMod val="50000"/>
                  </a:schemeClr>
                </a:solidFill>
                <a:latin typeface="Arial (Body)"/>
                <a:cs typeface="Arial" panose="020B0604020202020204" pitchFamily="34" charset="0"/>
              </a:rPr>
              <a:t>kho</a:t>
            </a:r>
            <a:r>
              <a:rPr lang="en-US" sz="1600" dirty="0">
                <a:solidFill>
                  <a:schemeClr val="accent2">
                    <a:lumMod val="50000"/>
                  </a:schemeClr>
                </a:solidFill>
                <a:latin typeface="Arial (Body)"/>
                <a:cs typeface="Arial" panose="020B0604020202020204" pitchFamily="34" charset="0"/>
              </a:rPr>
              <a:t> vật tư </a:t>
            </a:r>
            <a:r>
              <a:rPr lang="en-US" sz="1600" dirty="0" err="1">
                <a:solidFill>
                  <a:schemeClr val="accent2">
                    <a:lumMod val="50000"/>
                  </a:schemeClr>
                </a:solidFill>
                <a:latin typeface="Arial (Body)"/>
                <a:cs typeface="Arial" panose="020B0604020202020204" pitchFamily="34" charset="0"/>
              </a:rPr>
              <a:t>theo</a:t>
            </a:r>
            <a:r>
              <a:rPr lang="en-US" sz="1600" dirty="0">
                <a:solidFill>
                  <a:schemeClr val="accent2">
                    <a:lumMod val="50000"/>
                  </a:schemeClr>
                </a:solidFill>
                <a:latin typeface="Arial (Body)"/>
                <a:cs typeface="Arial" panose="020B0604020202020204" pitchFamily="34" charset="0"/>
              </a:rPr>
              <a:t> </a:t>
            </a:r>
            <a:r>
              <a:rPr lang="en-US" sz="1600" dirty="0" err="1">
                <a:solidFill>
                  <a:schemeClr val="accent2">
                    <a:lumMod val="50000"/>
                  </a:schemeClr>
                </a:solidFill>
                <a:latin typeface="Arial (Body)"/>
                <a:cs typeface="Arial" panose="020B0604020202020204" pitchFamily="34" charset="0"/>
              </a:rPr>
              <a:t>lô</a:t>
            </a:r>
            <a:r>
              <a:rPr lang="en-US" sz="1600" dirty="0">
                <a:solidFill>
                  <a:schemeClr val="accent2">
                    <a:lumMod val="50000"/>
                  </a:schemeClr>
                </a:solidFill>
                <a:latin typeface="Arial (Body)"/>
                <a:cs typeface="Arial" panose="020B0604020202020204" pitchFamily="34" charset="0"/>
              </a:rPr>
              <a:t>, </a:t>
            </a:r>
            <a:r>
              <a:rPr lang="en-US" sz="1600" dirty="0" err="1">
                <a:solidFill>
                  <a:schemeClr val="accent2">
                    <a:lumMod val="50000"/>
                  </a:schemeClr>
                </a:solidFill>
                <a:latin typeface="Arial (Body)"/>
                <a:cs typeface="Arial" panose="020B0604020202020204" pitchFamily="34" charset="0"/>
              </a:rPr>
              <a:t>hỗ</a:t>
            </a:r>
            <a:r>
              <a:rPr lang="en-US" sz="1600" dirty="0">
                <a:solidFill>
                  <a:schemeClr val="accent2">
                    <a:lumMod val="50000"/>
                  </a:schemeClr>
                </a:solidFill>
                <a:latin typeface="Arial (Body)"/>
                <a:cs typeface="Arial" panose="020B0604020202020204" pitchFamily="34" charset="0"/>
              </a:rPr>
              <a:t> </a:t>
            </a:r>
            <a:r>
              <a:rPr lang="en-US" sz="1600" dirty="0" err="1">
                <a:solidFill>
                  <a:schemeClr val="accent2">
                    <a:lumMod val="50000"/>
                  </a:schemeClr>
                </a:solidFill>
                <a:latin typeface="Arial (Body)"/>
                <a:cs typeface="Arial" panose="020B0604020202020204" pitchFamily="34" charset="0"/>
              </a:rPr>
              <a:t>trợ</a:t>
            </a:r>
            <a:r>
              <a:rPr lang="en-US" sz="1600" dirty="0">
                <a:solidFill>
                  <a:schemeClr val="accent2">
                    <a:lumMod val="50000"/>
                  </a:schemeClr>
                </a:solidFill>
                <a:latin typeface="Arial (Body)"/>
                <a:cs typeface="Arial" panose="020B0604020202020204" pitchFamily="34" charset="0"/>
              </a:rPr>
              <a:t> bộ </a:t>
            </a:r>
            <a:r>
              <a:rPr lang="en-US" sz="1600" dirty="0" err="1">
                <a:solidFill>
                  <a:schemeClr val="accent2">
                    <a:lumMod val="50000"/>
                  </a:schemeClr>
                </a:solidFill>
                <a:latin typeface="Arial (Body)"/>
                <a:cs typeface="Arial" panose="020B0604020202020204" pitchFamily="34" charset="0"/>
              </a:rPr>
              <a:t>phận</a:t>
            </a:r>
            <a:r>
              <a:rPr lang="en-US" sz="1600" dirty="0">
                <a:solidFill>
                  <a:schemeClr val="accent2">
                    <a:lumMod val="50000"/>
                  </a:schemeClr>
                </a:solidFill>
                <a:latin typeface="Arial (Body)"/>
                <a:cs typeface="Arial" panose="020B0604020202020204" pitchFamily="34" charset="0"/>
              </a:rPr>
              <a:t> </a:t>
            </a:r>
            <a:r>
              <a:rPr lang="en-US" sz="1600" dirty="0" err="1">
                <a:solidFill>
                  <a:schemeClr val="accent2">
                    <a:lumMod val="50000"/>
                  </a:schemeClr>
                </a:solidFill>
                <a:latin typeface="Arial (Body)"/>
                <a:cs typeface="Arial" panose="020B0604020202020204" pitchFamily="34" charset="0"/>
              </a:rPr>
              <a:t>kho</a:t>
            </a:r>
            <a:r>
              <a:rPr lang="en-US" sz="1600" dirty="0">
                <a:solidFill>
                  <a:schemeClr val="accent2">
                    <a:lumMod val="50000"/>
                  </a:schemeClr>
                </a:solidFill>
                <a:latin typeface="Arial (Body)"/>
                <a:cs typeface="Arial" panose="020B0604020202020204" pitchFamily="34" charset="0"/>
              </a:rPr>
              <a:t> xuất vật tư </a:t>
            </a:r>
            <a:r>
              <a:rPr lang="en-US" sz="1600" dirty="0" err="1">
                <a:solidFill>
                  <a:schemeClr val="accent2">
                    <a:lumMod val="50000"/>
                  </a:schemeClr>
                </a:solidFill>
                <a:latin typeface="Arial (Body)"/>
                <a:cs typeface="Arial" panose="020B0604020202020204" pitchFamily="34" charset="0"/>
              </a:rPr>
              <a:t>cho</a:t>
            </a:r>
            <a:r>
              <a:rPr lang="en-US" sz="1600" dirty="0">
                <a:solidFill>
                  <a:schemeClr val="accent2">
                    <a:lumMod val="50000"/>
                  </a:schemeClr>
                </a:solidFill>
                <a:latin typeface="Arial (Body)"/>
                <a:cs typeface="Arial" panose="020B0604020202020204" pitchFamily="34" charset="0"/>
              </a:rPr>
              <a:t> các đơn </a:t>
            </a:r>
            <a:r>
              <a:rPr lang="en-US" sz="1600" dirty="0" err="1">
                <a:solidFill>
                  <a:schemeClr val="accent2">
                    <a:lumMod val="50000"/>
                  </a:schemeClr>
                </a:solidFill>
                <a:latin typeface="Arial (Body)"/>
                <a:cs typeface="Arial" panose="020B0604020202020204" pitchFamily="34" charset="0"/>
              </a:rPr>
              <a:t>vị</a:t>
            </a:r>
            <a:r>
              <a:rPr lang="en-US" sz="1600" dirty="0">
                <a:solidFill>
                  <a:schemeClr val="accent2">
                    <a:lumMod val="50000"/>
                  </a:schemeClr>
                </a:solidFill>
                <a:latin typeface="Arial (Body)"/>
                <a:cs typeface="Arial" panose="020B0604020202020204" pitchFamily="34" charset="0"/>
              </a:rPr>
              <a:t> </a:t>
            </a:r>
            <a:r>
              <a:rPr lang="en-US" sz="1600" dirty="0" err="1">
                <a:solidFill>
                  <a:schemeClr val="accent2">
                    <a:lumMod val="50000"/>
                  </a:schemeClr>
                </a:solidFill>
                <a:latin typeface="Arial (Body)"/>
                <a:cs typeface="Arial" panose="020B0604020202020204" pitchFamily="34" charset="0"/>
              </a:rPr>
              <a:t>một</a:t>
            </a:r>
            <a:r>
              <a:rPr lang="en-US" sz="1600" dirty="0">
                <a:solidFill>
                  <a:schemeClr val="accent2">
                    <a:lumMod val="50000"/>
                  </a:schemeClr>
                </a:solidFill>
                <a:latin typeface="Arial (Body)"/>
                <a:cs typeface="Arial" panose="020B0604020202020204" pitchFamily="34" charset="0"/>
              </a:rPr>
              <a:t> cách </a:t>
            </a:r>
            <a:r>
              <a:rPr lang="en-US" sz="1600" dirty="0" err="1">
                <a:solidFill>
                  <a:schemeClr val="accent2">
                    <a:lumMod val="50000"/>
                  </a:schemeClr>
                </a:solidFill>
                <a:latin typeface="Arial (Body)"/>
                <a:cs typeface="Arial" panose="020B0604020202020204" pitchFamily="34" charset="0"/>
              </a:rPr>
              <a:t>chính</a:t>
            </a:r>
            <a:r>
              <a:rPr lang="en-US" sz="1600" dirty="0">
                <a:solidFill>
                  <a:schemeClr val="accent2">
                    <a:lumMod val="50000"/>
                  </a:schemeClr>
                </a:solidFill>
                <a:latin typeface="Arial (Body)"/>
                <a:cs typeface="Arial" panose="020B0604020202020204" pitchFamily="34" charset="0"/>
              </a:rPr>
              <a:t> </a:t>
            </a:r>
            <a:r>
              <a:rPr lang="en-US" sz="1600" dirty="0" err="1">
                <a:solidFill>
                  <a:schemeClr val="accent2">
                    <a:lumMod val="50000"/>
                  </a:schemeClr>
                </a:solidFill>
                <a:latin typeface="Arial (Body)"/>
                <a:cs typeface="Arial" panose="020B0604020202020204" pitchFamily="34" charset="0"/>
              </a:rPr>
              <a:t>xác</a:t>
            </a:r>
            <a:endParaRPr lang="vi-VN" sz="1600" dirty="0">
              <a:solidFill>
                <a:schemeClr val="accent2">
                  <a:lumMod val="50000"/>
                </a:schemeClr>
              </a:solidFill>
              <a:latin typeface="Arial (Body)"/>
              <a:cs typeface="Arial" panose="020B0604020202020204" pitchFamily="34" charset="0"/>
            </a:endParaRPr>
          </a:p>
        </p:txBody>
      </p:sp>
      <p:sp>
        <p:nvSpPr>
          <p:cNvPr id="15" name="Content Placeholder 2"/>
          <p:cNvSpPr txBox="1">
            <a:spLocks/>
          </p:cNvSpPr>
          <p:nvPr/>
        </p:nvSpPr>
        <p:spPr>
          <a:xfrm>
            <a:off x="6604000" y="3373373"/>
            <a:ext cx="5471886" cy="1692113"/>
          </a:xfrm>
          <a:prstGeom prst="rect">
            <a:avLst/>
          </a:prstGeom>
        </p:spPr>
        <p:txBody>
          <a:bodyPr vert="horz" lIns="0" tIns="45720" rIns="0" bIns="45720" rtlCol="0"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30000"/>
              </a:lnSpc>
              <a:spcBef>
                <a:spcPts val="600"/>
              </a:spcBef>
              <a:spcAft>
                <a:spcPts val="600"/>
              </a:spcAft>
            </a:pPr>
            <a:r>
              <a:rPr lang="vi-VN" sz="1600" dirty="0">
                <a:solidFill>
                  <a:schemeClr val="accent2">
                    <a:lumMod val="50000"/>
                  </a:schemeClr>
                </a:solidFill>
                <a:latin typeface="Arial (Body)"/>
                <a:cs typeface="Arial" panose="020B0604020202020204" pitchFamily="34" charset="0"/>
              </a:rPr>
              <a:t>5. </a:t>
            </a:r>
            <a:r>
              <a:rPr lang="vi-VN" sz="1600" dirty="0">
                <a:solidFill>
                  <a:schemeClr val="tx1"/>
                </a:solidFill>
                <a:latin typeface="Arial (Body)"/>
                <a:cs typeface="Arial" panose="020B0604020202020204" pitchFamily="34" charset="0"/>
              </a:rPr>
              <a:t>Các phân lớp kho đa dạng </a:t>
            </a:r>
            <a:r>
              <a:rPr lang="en-US" sz="1600" dirty="0">
                <a:solidFill>
                  <a:schemeClr val="tx1"/>
                </a:solidFill>
                <a:latin typeface="Arial (Body)"/>
                <a:cs typeface="Arial" panose="020B0604020202020204" pitchFamily="34" charset="0"/>
              </a:rPr>
              <a:t>(Hệ thống </a:t>
            </a:r>
            <a:r>
              <a:rPr lang="en-US" sz="1600" dirty="0" err="1">
                <a:solidFill>
                  <a:schemeClr val="tx1"/>
                </a:solidFill>
                <a:latin typeface="Arial (Body)"/>
                <a:cs typeface="Arial" panose="020B0604020202020204" pitchFamily="34" charset="0"/>
              </a:rPr>
              <a:t>kho</a:t>
            </a:r>
            <a:r>
              <a:rPr lang="en-US" sz="1600" dirty="0">
                <a:solidFill>
                  <a:schemeClr val="tx1"/>
                </a:solidFill>
                <a:latin typeface="Arial (Body)"/>
                <a:cs typeface="Arial" panose="020B0604020202020204" pitchFamily="34" charset="0"/>
              </a:rPr>
              <a:t> </a:t>
            </a:r>
            <a:r>
              <a:rPr lang="en-US" sz="1600" dirty="0" err="1">
                <a:solidFill>
                  <a:schemeClr val="tx1"/>
                </a:solidFill>
                <a:latin typeface="Arial (Body)"/>
                <a:cs typeface="Arial" panose="020B0604020202020204" pitchFamily="34" charset="0"/>
              </a:rPr>
              <a:t>đa</a:t>
            </a:r>
            <a:r>
              <a:rPr lang="en-US" sz="1600" dirty="0">
                <a:solidFill>
                  <a:schemeClr val="tx1"/>
                </a:solidFill>
                <a:latin typeface="Arial (Body)"/>
                <a:cs typeface="Arial" panose="020B0604020202020204" pitchFamily="34" charset="0"/>
              </a:rPr>
              <a:t> cấp)</a:t>
            </a:r>
            <a:r>
              <a:rPr lang="vi-VN" sz="1600" dirty="0">
                <a:solidFill>
                  <a:schemeClr val="tx1"/>
                </a:solidFill>
                <a:latin typeface="Arial (Body)"/>
                <a:cs typeface="Arial" panose="020B0604020202020204" pitchFamily="34" charset="0"/>
              </a:rPr>
              <a:t> giúp</a:t>
            </a:r>
            <a:r>
              <a:rPr lang="en-US" sz="1600" dirty="0">
                <a:solidFill>
                  <a:srgbClr val="FF0000"/>
                </a:solidFill>
                <a:latin typeface="Arial (Body)"/>
                <a:cs typeface="Arial" panose="020B0604020202020204" pitchFamily="34" charset="0"/>
              </a:rPr>
              <a:t> </a:t>
            </a:r>
            <a:r>
              <a:rPr lang="vi-VN" sz="1600" dirty="0">
                <a:solidFill>
                  <a:schemeClr val="accent2">
                    <a:lumMod val="50000"/>
                  </a:schemeClr>
                </a:solidFill>
                <a:latin typeface="Arial (Body)"/>
                <a:cs typeface="Arial" panose="020B0604020202020204" pitchFamily="34" charset="0"/>
              </a:rPr>
              <a:t>tách được các thông tin vật tư theo từng phân lớp kho vận ứng với các bộ phận, bao gồm các kho vật tư và hệ thống kho hỗ trợ sản xuất</a:t>
            </a:r>
          </a:p>
        </p:txBody>
      </p:sp>
    </p:spTree>
    <p:extLst>
      <p:ext uri="{BB962C8B-B14F-4D97-AF65-F5344CB8AC3E}">
        <p14:creationId xmlns:p14="http://schemas.microsoft.com/office/powerpoint/2010/main" val="1118363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174171" y="41436"/>
            <a:ext cx="5031467" cy="571500"/>
          </a:xfrm>
        </p:spPr>
        <p:txBody>
          <a:bodyPr anchor="ctr">
            <a:normAutofit/>
          </a:bodyPr>
          <a:lstStyle/>
          <a:p>
            <a:r>
              <a:rPr lang="en-US" sz="3200">
                <a:latin typeface="Arial" panose="020B0604020202020204" pitchFamily="34" charset="0"/>
                <a:cs typeface="Arial" panose="020B0604020202020204" pitchFamily="34" charset="0"/>
              </a:rPr>
              <a:t>1.3 QUẢN LÝ SẢN XUẤT</a:t>
            </a:r>
            <a:endParaRPr lang="vi-VN" sz="3200" b="1">
              <a:solidFill>
                <a:schemeClr val="bg2">
                  <a:lumMod val="10000"/>
                </a:schemeClr>
              </a:solidFill>
              <a:latin typeface="Arial" panose="020B0604020202020204" pitchFamily="34" charset="0"/>
              <a:cs typeface="Arial" panose="020B0604020202020204" pitchFamily="34" charset="0"/>
            </a:endParaRPr>
          </a:p>
        </p:txBody>
      </p:sp>
      <p:pic>
        <p:nvPicPr>
          <p:cNvPr id="5122" name="Picture 2" descr="Hình ảnh có liên quan"/>
          <p:cNvPicPr>
            <a:picLocks noChangeAspect="1" noChangeArrowheads="1"/>
          </p:cNvPicPr>
          <p:nvPr/>
        </p:nvPicPr>
        <p:blipFill rotWithShape="1">
          <a:blip r:embed="rId2">
            <a:extLst>
              <a:ext uri="{28A0092B-C50C-407E-A947-70E740481C1C}">
                <a14:useLocalDpi xmlns:a14="http://schemas.microsoft.com/office/drawing/2010/main" val="0"/>
              </a:ext>
            </a:extLst>
          </a:blip>
          <a:srcRect l="6094" t="10994" r="5468"/>
          <a:stretch/>
        </p:blipFill>
        <p:spPr bwMode="auto">
          <a:xfrm>
            <a:off x="685800" y="574836"/>
            <a:ext cx="10782300" cy="6209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ết quả hình ảnh cho Quản lý sản xuất trên erp"/>
          <p:cNvPicPr>
            <a:picLocks noChangeAspect="1" noChangeArrowheads="1"/>
          </p:cNvPicPr>
          <p:nvPr/>
        </p:nvPicPr>
        <p:blipFill rotWithShape="1">
          <a:blip r:embed="rId3">
            <a:extLst>
              <a:ext uri="{28A0092B-C50C-407E-A947-70E740481C1C}">
                <a14:useLocalDpi xmlns:a14="http://schemas.microsoft.com/office/drawing/2010/main" val="0"/>
              </a:ext>
            </a:extLst>
          </a:blip>
          <a:srcRect l="24497" t="82547" r="69128" b="9804"/>
          <a:stretch/>
        </p:blipFill>
        <p:spPr bwMode="auto">
          <a:xfrm>
            <a:off x="3086100" y="5543550"/>
            <a:ext cx="895350" cy="71628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stCxn id="6" idx="0"/>
          </p:cNvCxnSpPr>
          <p:nvPr/>
        </p:nvCxnSpPr>
        <p:spPr>
          <a:xfrm flipV="1">
            <a:off x="3533775" y="4514850"/>
            <a:ext cx="447675" cy="1028700"/>
          </a:xfrm>
          <a:prstGeom prst="straightConnector1">
            <a:avLst/>
          </a:prstGeom>
          <a:ln w="19050">
            <a:solidFill>
              <a:schemeClr val="tx1">
                <a:lumMod val="65000"/>
                <a:lumOff val="3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7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49" y="545690"/>
            <a:ext cx="11424469" cy="5150260"/>
          </a:xfrm>
        </p:spPr>
        <p:txBody>
          <a:bodyPr anchor="ctr">
            <a:noAutofit/>
          </a:bodyPr>
          <a:lstStyle/>
          <a:p>
            <a:pPr marL="361950" indent="-361950" algn="just">
              <a:lnSpc>
                <a:spcPct val="130000"/>
              </a:lnSpc>
              <a:spcBef>
                <a:spcPts val="600"/>
              </a:spcBef>
              <a:spcAft>
                <a:spcPts val="600"/>
              </a:spcAft>
              <a:buFont typeface="Wingdings" panose="05000000000000000000" pitchFamily="2" charset="2"/>
              <a:buChar char="Ø"/>
            </a:pPr>
            <a:r>
              <a:rPr lang="en-US" sz="1800" dirty="0">
                <a:latin typeface="Arial (Body)"/>
              </a:rPr>
              <a:t>Hệ thống </a:t>
            </a:r>
            <a:r>
              <a:rPr lang="en-US" sz="1800" dirty="0" err="1">
                <a:latin typeface="Arial (Body)"/>
              </a:rPr>
              <a:t>quản</a:t>
            </a:r>
            <a:r>
              <a:rPr lang="en-US" sz="1800" dirty="0">
                <a:latin typeface="Arial (Body)"/>
              </a:rPr>
              <a:t> </a:t>
            </a:r>
            <a:r>
              <a:rPr lang="en-US" sz="1800" dirty="0" err="1">
                <a:latin typeface="Arial (Body)"/>
              </a:rPr>
              <a:t>lý</a:t>
            </a:r>
            <a:r>
              <a:rPr lang="en-US" sz="1800" dirty="0">
                <a:latin typeface="Arial (Body)"/>
              </a:rPr>
              <a:t> các lệnh sản xuất </a:t>
            </a:r>
            <a:r>
              <a:rPr lang="en-US" sz="1800" err="1">
                <a:latin typeface="Arial (Body)"/>
              </a:rPr>
              <a:t>theo</a:t>
            </a:r>
            <a:r>
              <a:rPr lang="en-US" sz="1800">
                <a:latin typeface="Arial (Body)"/>
              </a:rPr>
              <a:t> BOM </a:t>
            </a:r>
            <a:r>
              <a:rPr lang="en-US" sz="1800" dirty="0">
                <a:latin typeface="Arial (Body)"/>
              </a:rPr>
              <a:t>list sản </a:t>
            </a:r>
            <a:r>
              <a:rPr lang="en-US" sz="1800" dirty="0" err="1">
                <a:latin typeface="Arial (Body)"/>
              </a:rPr>
              <a:t>phẩm</a:t>
            </a:r>
            <a:r>
              <a:rPr lang="en-US" sz="1800" dirty="0">
                <a:latin typeface="Arial (Body)"/>
              </a:rPr>
              <a:t>. </a:t>
            </a:r>
            <a:r>
              <a:rPr lang="en-US" sz="1800" dirty="0" err="1">
                <a:latin typeface="Arial (Body)"/>
              </a:rPr>
              <a:t>Tất</a:t>
            </a:r>
            <a:r>
              <a:rPr lang="en-US" sz="1800" dirty="0">
                <a:latin typeface="Arial (Body)"/>
              </a:rPr>
              <a:t> cả các bộ </a:t>
            </a:r>
            <a:r>
              <a:rPr lang="en-US" sz="1800" dirty="0" err="1">
                <a:latin typeface="Arial (Body)"/>
              </a:rPr>
              <a:t>phận</a:t>
            </a:r>
            <a:r>
              <a:rPr lang="en-US" sz="1800" dirty="0">
                <a:latin typeface="Arial (Body)"/>
              </a:rPr>
              <a:t> kế </a:t>
            </a:r>
            <a:r>
              <a:rPr lang="en-US" sz="1800" dirty="0" err="1">
                <a:latin typeface="Arial (Body)"/>
              </a:rPr>
              <a:t>hoạch</a:t>
            </a:r>
            <a:r>
              <a:rPr lang="en-US" sz="1800" dirty="0">
                <a:latin typeface="Arial (Body)"/>
              </a:rPr>
              <a:t>, mua hàng và sản xuất </a:t>
            </a:r>
            <a:r>
              <a:rPr lang="en-US" sz="1800" dirty="0" err="1">
                <a:latin typeface="Arial (Body)"/>
              </a:rPr>
              <a:t>đều</a:t>
            </a:r>
            <a:r>
              <a:rPr lang="en-US" sz="1800" dirty="0">
                <a:latin typeface="Arial (Body)"/>
              </a:rPr>
              <a:t> phải </a:t>
            </a:r>
            <a:r>
              <a:rPr lang="en-US" sz="1800" dirty="0" err="1">
                <a:latin typeface="Arial (Body)"/>
              </a:rPr>
              <a:t>tuân</a:t>
            </a:r>
            <a:r>
              <a:rPr lang="en-US" sz="1800" dirty="0">
                <a:latin typeface="Arial (Body)"/>
              </a:rPr>
              <a:t> thủ </a:t>
            </a:r>
            <a:r>
              <a:rPr lang="en-US" sz="1800" dirty="0" err="1">
                <a:latin typeface="Arial (Body)"/>
              </a:rPr>
              <a:t>theo</a:t>
            </a:r>
            <a:r>
              <a:rPr lang="en-US" sz="1800" dirty="0">
                <a:latin typeface="Arial (Body)"/>
              </a:rPr>
              <a:t> BOM </a:t>
            </a:r>
            <a:r>
              <a:rPr lang="en-US" sz="1800" dirty="0" err="1">
                <a:latin typeface="Arial (Body)"/>
              </a:rPr>
              <a:t>thiết</a:t>
            </a:r>
            <a:r>
              <a:rPr lang="en-US" sz="1800" dirty="0">
                <a:latin typeface="Arial (Body)"/>
              </a:rPr>
              <a:t> kế của sản </a:t>
            </a:r>
            <a:r>
              <a:rPr lang="en-US" sz="1800" dirty="0" err="1">
                <a:latin typeface="Arial (Body)"/>
              </a:rPr>
              <a:t>phẩm</a:t>
            </a:r>
            <a:r>
              <a:rPr lang="en-US" sz="1800" dirty="0">
                <a:latin typeface="Arial (Body)"/>
              </a:rPr>
              <a:t>. Vật tư xuất </a:t>
            </a:r>
            <a:r>
              <a:rPr lang="en-US" sz="1800" dirty="0" err="1">
                <a:latin typeface="Arial (Body)"/>
              </a:rPr>
              <a:t>cho</a:t>
            </a:r>
            <a:r>
              <a:rPr lang="en-US" sz="1800" dirty="0">
                <a:latin typeface="Arial (Body)"/>
              </a:rPr>
              <a:t> </a:t>
            </a:r>
            <a:r>
              <a:rPr lang="en-US" sz="1800" dirty="0" err="1">
                <a:latin typeface="Arial (Body)"/>
              </a:rPr>
              <a:t>dây</a:t>
            </a:r>
            <a:r>
              <a:rPr lang="en-US" sz="1800" dirty="0">
                <a:latin typeface="Arial (Body)"/>
              </a:rPr>
              <a:t> </a:t>
            </a:r>
            <a:r>
              <a:rPr lang="en-US" sz="1800" dirty="0" err="1">
                <a:latin typeface="Arial (Body)"/>
              </a:rPr>
              <a:t>chuyền</a:t>
            </a:r>
            <a:r>
              <a:rPr lang="en-US" sz="1800" dirty="0">
                <a:latin typeface="Arial (Body)"/>
              </a:rPr>
              <a:t> sản xuất </a:t>
            </a:r>
            <a:r>
              <a:rPr lang="en-US" sz="1800" dirty="0" err="1">
                <a:latin typeface="Arial (Body)"/>
              </a:rPr>
              <a:t>theo</a:t>
            </a:r>
            <a:r>
              <a:rPr lang="en-US" sz="1800" dirty="0">
                <a:latin typeface="Arial (Body)"/>
              </a:rPr>
              <a:t> BOM</a:t>
            </a:r>
          </a:p>
          <a:p>
            <a:pPr marL="361950" indent="-361950" algn="just">
              <a:lnSpc>
                <a:spcPct val="130000"/>
              </a:lnSpc>
              <a:spcBef>
                <a:spcPts val="600"/>
              </a:spcBef>
              <a:spcAft>
                <a:spcPts val="600"/>
              </a:spcAft>
              <a:buFont typeface="Wingdings" panose="05000000000000000000" pitchFamily="2" charset="2"/>
              <a:buChar char="Ø"/>
            </a:pPr>
            <a:r>
              <a:rPr lang="en-US" sz="1800" dirty="0" err="1">
                <a:latin typeface="Arial (Body)"/>
              </a:rPr>
              <a:t>Tất</a:t>
            </a:r>
            <a:r>
              <a:rPr lang="en-US" sz="1800" dirty="0">
                <a:latin typeface="Arial (Body)"/>
              </a:rPr>
              <a:t> cả thông tin sản xuất hàng </a:t>
            </a:r>
            <a:r>
              <a:rPr lang="en-US" sz="1800" dirty="0" err="1">
                <a:latin typeface="Arial (Body)"/>
              </a:rPr>
              <a:t>ngày</a:t>
            </a:r>
            <a:r>
              <a:rPr lang="en-US" sz="1800" dirty="0">
                <a:latin typeface="Arial (Body)"/>
              </a:rPr>
              <a:t> </a:t>
            </a:r>
            <a:r>
              <a:rPr lang="en-US" sz="1800" dirty="0" err="1">
                <a:latin typeface="Arial (Body)"/>
              </a:rPr>
              <a:t>thực</a:t>
            </a:r>
            <a:r>
              <a:rPr lang="en-US" sz="1800" dirty="0">
                <a:latin typeface="Arial (Body)"/>
              </a:rPr>
              <a:t> </a:t>
            </a:r>
            <a:r>
              <a:rPr lang="en-US" sz="1800" dirty="0" err="1">
                <a:latin typeface="Arial (Body)"/>
              </a:rPr>
              <a:t>tế</a:t>
            </a:r>
            <a:r>
              <a:rPr lang="en-US" sz="1800" dirty="0">
                <a:latin typeface="Arial (Body)"/>
              </a:rPr>
              <a:t> của bộ </a:t>
            </a:r>
            <a:r>
              <a:rPr lang="en-US" sz="1800" dirty="0" err="1">
                <a:latin typeface="Arial (Body)"/>
              </a:rPr>
              <a:t>phận</a:t>
            </a:r>
            <a:r>
              <a:rPr lang="en-US" sz="1800" dirty="0">
                <a:latin typeface="Arial (Body)"/>
              </a:rPr>
              <a:t> sản xuất được </a:t>
            </a:r>
            <a:r>
              <a:rPr lang="en-US" sz="1800" dirty="0" err="1">
                <a:latin typeface="Arial (Body)"/>
              </a:rPr>
              <a:t>quy</a:t>
            </a:r>
            <a:r>
              <a:rPr lang="en-US" sz="1800" dirty="0">
                <a:latin typeface="Arial (Body)"/>
              </a:rPr>
              <a:t> đi </a:t>
            </a:r>
            <a:r>
              <a:rPr lang="en-US" sz="1800" dirty="0" err="1">
                <a:latin typeface="Arial (Body)"/>
              </a:rPr>
              <a:t>kèm</a:t>
            </a:r>
            <a:r>
              <a:rPr lang="en-US" sz="1800" dirty="0">
                <a:latin typeface="Arial (Body)"/>
              </a:rPr>
              <a:t> với lệnh sản xuất trên hệ thống, và số </a:t>
            </a:r>
            <a:r>
              <a:rPr lang="en-US" sz="1800" dirty="0" err="1">
                <a:latin typeface="Arial (Body)"/>
              </a:rPr>
              <a:t>lô</a:t>
            </a:r>
            <a:r>
              <a:rPr lang="en-US" sz="1800" dirty="0">
                <a:latin typeface="Arial (Body)"/>
              </a:rPr>
              <a:t> sản xuất của lệnh, từ đó kiểm </a:t>
            </a:r>
            <a:r>
              <a:rPr lang="en-US" sz="1800" dirty="0" err="1">
                <a:latin typeface="Arial (Body)"/>
              </a:rPr>
              <a:t>soát</a:t>
            </a:r>
            <a:r>
              <a:rPr lang="en-US" sz="1800" dirty="0">
                <a:latin typeface="Arial (Body)"/>
              </a:rPr>
              <a:t> được </a:t>
            </a:r>
            <a:r>
              <a:rPr lang="en-US" sz="1800" dirty="0" err="1">
                <a:latin typeface="Arial (Body)"/>
              </a:rPr>
              <a:t>năng</a:t>
            </a:r>
            <a:r>
              <a:rPr lang="en-US" sz="1800" dirty="0">
                <a:latin typeface="Arial (Body)"/>
              </a:rPr>
              <a:t> </a:t>
            </a:r>
            <a:r>
              <a:rPr lang="en-US" sz="1800" dirty="0" err="1">
                <a:latin typeface="Arial (Body)"/>
              </a:rPr>
              <a:t>suất</a:t>
            </a:r>
            <a:r>
              <a:rPr lang="en-US" sz="1800" dirty="0">
                <a:latin typeface="Arial (Body)"/>
              </a:rPr>
              <a:t> các sản </a:t>
            </a:r>
            <a:r>
              <a:rPr lang="en-US" sz="1800" dirty="0" err="1">
                <a:latin typeface="Arial (Body)"/>
              </a:rPr>
              <a:t>phẩm</a:t>
            </a:r>
            <a:r>
              <a:rPr lang="en-US" sz="1800" dirty="0">
                <a:latin typeface="Arial (Body)"/>
              </a:rPr>
              <a:t>, sản lượng của các </a:t>
            </a:r>
            <a:r>
              <a:rPr lang="en-US" sz="1800" dirty="0" err="1">
                <a:latin typeface="Arial (Body)"/>
              </a:rPr>
              <a:t>dây</a:t>
            </a:r>
            <a:r>
              <a:rPr lang="en-US" sz="1800" dirty="0">
                <a:latin typeface="Arial (Body)"/>
              </a:rPr>
              <a:t> </a:t>
            </a:r>
            <a:r>
              <a:rPr lang="en-US" sz="1800" dirty="0" err="1">
                <a:latin typeface="Arial (Body)"/>
              </a:rPr>
              <a:t>chuyền</a:t>
            </a:r>
            <a:r>
              <a:rPr lang="en-US" sz="1800" dirty="0">
                <a:latin typeface="Arial (Body)"/>
              </a:rPr>
              <a:t> sản xuất </a:t>
            </a:r>
            <a:r>
              <a:rPr lang="en-US" sz="1800" dirty="0" err="1">
                <a:latin typeface="Arial (Body)"/>
              </a:rPr>
              <a:t>thực</a:t>
            </a:r>
            <a:r>
              <a:rPr lang="en-US" sz="1800" dirty="0">
                <a:latin typeface="Arial (Body)"/>
              </a:rPr>
              <a:t> </a:t>
            </a:r>
            <a:r>
              <a:rPr lang="en-US" sz="1800" dirty="0" err="1">
                <a:latin typeface="Arial (Body)"/>
              </a:rPr>
              <a:t>tế</a:t>
            </a:r>
            <a:r>
              <a:rPr lang="en-US" sz="1800" dirty="0">
                <a:latin typeface="Arial (Body)"/>
              </a:rPr>
              <a:t>, </a:t>
            </a:r>
            <a:r>
              <a:rPr lang="en-US" sz="1800" dirty="0" err="1">
                <a:latin typeface="Arial (Body)"/>
              </a:rPr>
              <a:t>kết</a:t>
            </a:r>
            <a:r>
              <a:rPr lang="en-US" sz="1800" dirty="0">
                <a:latin typeface="Arial (Body)"/>
              </a:rPr>
              <a:t> </a:t>
            </a:r>
            <a:r>
              <a:rPr lang="en-US" sz="1800" dirty="0" err="1">
                <a:latin typeface="Arial (Body)"/>
              </a:rPr>
              <a:t>quả</a:t>
            </a:r>
            <a:r>
              <a:rPr lang="en-US" sz="1800" dirty="0">
                <a:latin typeface="Arial (Body)"/>
              </a:rPr>
              <a:t> nhập </a:t>
            </a:r>
            <a:r>
              <a:rPr lang="en-US" sz="1800" dirty="0" err="1">
                <a:latin typeface="Arial (Body)"/>
              </a:rPr>
              <a:t>kho</a:t>
            </a:r>
            <a:r>
              <a:rPr lang="en-US" sz="1800" dirty="0">
                <a:latin typeface="Arial (Body)"/>
              </a:rPr>
              <a:t> hàng </a:t>
            </a:r>
            <a:r>
              <a:rPr lang="en-US" sz="1800" dirty="0" err="1">
                <a:latin typeface="Arial (Body)"/>
              </a:rPr>
              <a:t>ngày</a:t>
            </a:r>
            <a:r>
              <a:rPr lang="en-US" sz="1800" dirty="0">
                <a:latin typeface="Arial (Body)"/>
              </a:rPr>
              <a:t> </a:t>
            </a:r>
            <a:r>
              <a:rPr lang="en-US" sz="1800" dirty="0" err="1">
                <a:latin typeface="Arial (Body)"/>
              </a:rPr>
              <a:t>theo</a:t>
            </a:r>
            <a:r>
              <a:rPr lang="en-US" sz="1800" dirty="0">
                <a:latin typeface="Arial (Body)"/>
              </a:rPr>
              <a:t> lệnh sản xuất.</a:t>
            </a:r>
          </a:p>
          <a:p>
            <a:pPr marL="361950" indent="-361950" algn="just">
              <a:lnSpc>
                <a:spcPct val="130000"/>
              </a:lnSpc>
              <a:spcBef>
                <a:spcPts val="600"/>
              </a:spcBef>
              <a:spcAft>
                <a:spcPts val="600"/>
              </a:spcAft>
              <a:buFont typeface="Wingdings" panose="05000000000000000000" pitchFamily="2" charset="2"/>
              <a:buChar char="Ø"/>
            </a:pPr>
            <a:r>
              <a:rPr lang="en-US" sz="1800" dirty="0">
                <a:latin typeface="Arial (Body)"/>
              </a:rPr>
              <a:t>Mỗi </a:t>
            </a:r>
            <a:r>
              <a:rPr lang="en-US" sz="1800" dirty="0" err="1">
                <a:latin typeface="Arial (Body)"/>
              </a:rPr>
              <a:t>lô</a:t>
            </a:r>
            <a:r>
              <a:rPr lang="en-US" sz="1800" dirty="0">
                <a:latin typeface="Arial (Body)"/>
              </a:rPr>
              <a:t> </a:t>
            </a:r>
            <a:r>
              <a:rPr lang="en-US" sz="1800" dirty="0" err="1">
                <a:latin typeface="Arial (Body)"/>
              </a:rPr>
              <a:t>bán</a:t>
            </a:r>
            <a:r>
              <a:rPr lang="en-US" sz="1800" dirty="0">
                <a:latin typeface="Arial (Body)"/>
              </a:rPr>
              <a:t> thành </a:t>
            </a:r>
            <a:r>
              <a:rPr lang="en-US" sz="1800" dirty="0" err="1">
                <a:latin typeface="Arial (Body)"/>
              </a:rPr>
              <a:t>phẩm</a:t>
            </a:r>
            <a:r>
              <a:rPr lang="en-US" sz="1800" dirty="0">
                <a:latin typeface="Arial (Body)"/>
              </a:rPr>
              <a:t>, sản </a:t>
            </a:r>
            <a:r>
              <a:rPr lang="en-US" sz="1800" dirty="0" err="1">
                <a:latin typeface="Arial (Body)"/>
              </a:rPr>
              <a:t>phẩm</a:t>
            </a:r>
            <a:r>
              <a:rPr lang="en-US" sz="1800" dirty="0">
                <a:latin typeface="Arial (Body)"/>
              </a:rPr>
              <a:t> được </a:t>
            </a:r>
            <a:r>
              <a:rPr lang="en-US" sz="1800" dirty="0" err="1">
                <a:latin typeface="Arial (Body)"/>
              </a:rPr>
              <a:t>gắn</a:t>
            </a:r>
            <a:r>
              <a:rPr lang="en-US" sz="1800" dirty="0">
                <a:latin typeface="Arial (Body)"/>
              </a:rPr>
              <a:t> với 1 số </a:t>
            </a:r>
            <a:r>
              <a:rPr lang="en-US" sz="1800" dirty="0" err="1">
                <a:latin typeface="Arial (Body)"/>
              </a:rPr>
              <a:t>lô</a:t>
            </a:r>
            <a:r>
              <a:rPr lang="en-US" sz="1800" dirty="0">
                <a:latin typeface="Arial (Body)"/>
              </a:rPr>
              <a:t>, </a:t>
            </a:r>
            <a:r>
              <a:rPr lang="en-US" sz="1800" dirty="0" err="1">
                <a:latin typeface="Arial (Body)"/>
              </a:rPr>
              <a:t>theo</a:t>
            </a:r>
            <a:r>
              <a:rPr lang="en-US" sz="1800" dirty="0">
                <a:latin typeface="Arial (Body)"/>
              </a:rPr>
              <a:t> 1 </a:t>
            </a:r>
            <a:r>
              <a:rPr lang="en-US" sz="1800" dirty="0" err="1">
                <a:latin typeface="Arial (Body)"/>
              </a:rPr>
              <a:t>nguyên</a:t>
            </a:r>
            <a:r>
              <a:rPr lang="en-US" sz="1800" dirty="0">
                <a:latin typeface="Arial (Body)"/>
              </a:rPr>
              <a:t> </a:t>
            </a:r>
            <a:r>
              <a:rPr lang="en-US" sz="1800" dirty="0" err="1">
                <a:latin typeface="Arial (Body)"/>
              </a:rPr>
              <a:t>tắc</a:t>
            </a:r>
            <a:r>
              <a:rPr lang="en-US" sz="1800" dirty="0">
                <a:latin typeface="Arial (Body)"/>
              </a:rPr>
              <a:t>. Số </a:t>
            </a:r>
            <a:r>
              <a:rPr lang="en-US" sz="1800" dirty="0" err="1">
                <a:latin typeface="Arial (Body)"/>
              </a:rPr>
              <a:t>lô</a:t>
            </a:r>
            <a:r>
              <a:rPr lang="en-US" sz="1800" dirty="0">
                <a:latin typeface="Arial (Body)"/>
              </a:rPr>
              <a:t> được </a:t>
            </a:r>
            <a:r>
              <a:rPr lang="en-US" sz="1800" dirty="0" err="1">
                <a:latin typeface="Arial (Body)"/>
              </a:rPr>
              <a:t>sử</a:t>
            </a:r>
            <a:r>
              <a:rPr lang="en-US" sz="1800" dirty="0">
                <a:latin typeface="Arial (Body)"/>
              </a:rPr>
              <a:t> </a:t>
            </a:r>
            <a:r>
              <a:rPr lang="en-US" sz="1800" dirty="0" err="1">
                <a:latin typeface="Arial (Body)"/>
              </a:rPr>
              <a:t>dụng</a:t>
            </a:r>
            <a:r>
              <a:rPr lang="en-US" sz="1800" dirty="0">
                <a:latin typeface="Arial (Body)"/>
              </a:rPr>
              <a:t> để </a:t>
            </a:r>
            <a:r>
              <a:rPr lang="en-US" sz="1800" dirty="0" err="1">
                <a:latin typeface="Arial (Body)"/>
              </a:rPr>
              <a:t>quản</a:t>
            </a:r>
            <a:r>
              <a:rPr lang="en-US" sz="1800" dirty="0">
                <a:latin typeface="Arial (Body)"/>
              </a:rPr>
              <a:t> </a:t>
            </a:r>
            <a:r>
              <a:rPr lang="en-US" sz="1800" dirty="0" err="1">
                <a:latin typeface="Arial (Body)"/>
              </a:rPr>
              <a:t>lý</a:t>
            </a:r>
            <a:r>
              <a:rPr lang="en-US" sz="1800" dirty="0">
                <a:latin typeface="Arial (Body)"/>
              </a:rPr>
              <a:t> </a:t>
            </a:r>
            <a:r>
              <a:rPr lang="en-US" sz="1800" dirty="0" err="1">
                <a:latin typeface="Arial (Body)"/>
              </a:rPr>
              <a:t>truy</a:t>
            </a:r>
            <a:r>
              <a:rPr lang="en-US" sz="1800" dirty="0">
                <a:latin typeface="Arial (Body)"/>
              </a:rPr>
              <a:t> </a:t>
            </a:r>
            <a:r>
              <a:rPr lang="en-US" sz="1800" dirty="0" err="1">
                <a:latin typeface="Arial (Body)"/>
              </a:rPr>
              <a:t>dấu</a:t>
            </a:r>
            <a:r>
              <a:rPr lang="en-US" sz="1800" dirty="0">
                <a:latin typeface="Arial (Body)"/>
              </a:rPr>
              <a:t> </a:t>
            </a:r>
            <a:r>
              <a:rPr lang="en-US" sz="1800" dirty="0" err="1">
                <a:latin typeface="Arial (Body)"/>
              </a:rPr>
              <a:t>nguồn</a:t>
            </a:r>
            <a:r>
              <a:rPr lang="en-US" sz="1800" dirty="0">
                <a:latin typeface="Arial (Body)"/>
              </a:rPr>
              <a:t> </a:t>
            </a:r>
            <a:r>
              <a:rPr lang="en-US" sz="1800" dirty="0" err="1">
                <a:latin typeface="Arial (Body)"/>
              </a:rPr>
              <a:t>gốc</a:t>
            </a:r>
            <a:r>
              <a:rPr lang="en-US" sz="1800" dirty="0">
                <a:latin typeface="Arial (Body)"/>
              </a:rPr>
              <a:t> của các vật tư </a:t>
            </a:r>
            <a:r>
              <a:rPr lang="en-US" sz="1800" dirty="0" err="1">
                <a:latin typeface="Arial (Body)"/>
              </a:rPr>
              <a:t>bán</a:t>
            </a:r>
            <a:r>
              <a:rPr lang="en-US" sz="1800" dirty="0">
                <a:latin typeface="Arial (Body)"/>
              </a:rPr>
              <a:t> thành </a:t>
            </a:r>
            <a:r>
              <a:rPr lang="en-US" sz="1800" dirty="0" err="1">
                <a:latin typeface="Arial (Body)"/>
              </a:rPr>
              <a:t>phẩm</a:t>
            </a:r>
            <a:r>
              <a:rPr lang="en-US" sz="1800" dirty="0">
                <a:latin typeface="Arial (Body)"/>
              </a:rPr>
              <a:t> </a:t>
            </a:r>
            <a:r>
              <a:rPr lang="en-US" sz="1800" dirty="0" err="1">
                <a:latin typeface="Arial (Body)"/>
              </a:rPr>
              <a:t>cấu</a:t>
            </a:r>
            <a:r>
              <a:rPr lang="en-US" sz="1800" dirty="0">
                <a:latin typeface="Arial (Body)"/>
              </a:rPr>
              <a:t> thành </a:t>
            </a:r>
            <a:r>
              <a:rPr lang="en-US" sz="1800" dirty="0" err="1">
                <a:latin typeface="Arial (Body)"/>
              </a:rPr>
              <a:t>nên</a:t>
            </a:r>
            <a:r>
              <a:rPr lang="en-US" sz="1800" dirty="0">
                <a:latin typeface="Arial (Body)"/>
              </a:rPr>
              <a:t> sản </a:t>
            </a:r>
            <a:r>
              <a:rPr lang="en-US" sz="1800" dirty="0" err="1">
                <a:latin typeface="Arial (Body)"/>
              </a:rPr>
              <a:t>phẩm</a:t>
            </a:r>
            <a:r>
              <a:rPr lang="en-US" sz="1800" dirty="0">
                <a:latin typeface="Arial (Body)"/>
              </a:rPr>
              <a:t> từ </a:t>
            </a:r>
            <a:r>
              <a:rPr lang="en-US" sz="1800" dirty="0" err="1">
                <a:latin typeface="Arial (Body)"/>
              </a:rPr>
              <a:t>khâu</a:t>
            </a:r>
            <a:r>
              <a:rPr lang="en-US" sz="1800" dirty="0">
                <a:latin typeface="Arial (Body)"/>
              </a:rPr>
              <a:t> mua hàng, nhập vật tư, </a:t>
            </a:r>
            <a:r>
              <a:rPr lang="en-US" sz="1800" dirty="0" err="1">
                <a:latin typeface="Arial (Body)"/>
              </a:rPr>
              <a:t>tham</a:t>
            </a:r>
            <a:r>
              <a:rPr lang="en-US" sz="1800" dirty="0">
                <a:latin typeface="Arial (Body)"/>
              </a:rPr>
              <a:t> </a:t>
            </a:r>
            <a:r>
              <a:rPr lang="en-US" sz="1800" dirty="0" err="1">
                <a:latin typeface="Arial (Body)"/>
              </a:rPr>
              <a:t>gia</a:t>
            </a:r>
            <a:r>
              <a:rPr lang="en-US" sz="1800" dirty="0">
                <a:latin typeface="Arial (Body)"/>
              </a:rPr>
              <a:t> sản xuất và ra </a:t>
            </a:r>
            <a:r>
              <a:rPr lang="en-US" sz="1800" dirty="0" err="1">
                <a:latin typeface="Arial (Body)"/>
              </a:rPr>
              <a:t>tới</a:t>
            </a:r>
            <a:r>
              <a:rPr lang="en-US" sz="1800" dirty="0">
                <a:latin typeface="Arial (Body)"/>
              </a:rPr>
              <a:t> thị trường. Số </a:t>
            </a:r>
            <a:r>
              <a:rPr lang="en-US" sz="1800" dirty="0" err="1">
                <a:latin typeface="Arial (Body)"/>
              </a:rPr>
              <a:t>lô</a:t>
            </a:r>
            <a:r>
              <a:rPr lang="en-US" sz="1800" dirty="0">
                <a:latin typeface="Arial (Body)"/>
              </a:rPr>
              <a:t> được in trực tiếp trên </a:t>
            </a:r>
            <a:r>
              <a:rPr lang="en-US" sz="1800" dirty="0" err="1">
                <a:latin typeface="Arial (Body)"/>
              </a:rPr>
              <a:t>thân</a:t>
            </a:r>
            <a:r>
              <a:rPr lang="en-US" sz="1800" dirty="0">
                <a:latin typeface="Arial (Body)"/>
              </a:rPr>
              <a:t> sản </a:t>
            </a:r>
            <a:r>
              <a:rPr lang="en-US" sz="1800" dirty="0" err="1">
                <a:latin typeface="Arial (Body)"/>
              </a:rPr>
              <a:t>phẩm</a:t>
            </a:r>
            <a:r>
              <a:rPr lang="en-US" sz="1800" dirty="0">
                <a:latin typeface="Arial (Body)"/>
              </a:rPr>
              <a:t>.</a:t>
            </a:r>
            <a:endParaRPr lang="vi-VN" sz="1800" dirty="0">
              <a:latin typeface="Arial (Body)"/>
            </a:endParaRPr>
          </a:p>
        </p:txBody>
      </p:sp>
    </p:spTree>
    <p:extLst>
      <p:ext uri="{BB962C8B-B14F-4D97-AF65-F5344CB8AC3E}">
        <p14:creationId xmlns:p14="http://schemas.microsoft.com/office/powerpoint/2010/main" val="296012924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8535</TotalTime>
  <Words>2242</Words>
  <Application>Microsoft Office PowerPoint</Application>
  <PresentationFormat>Widescreen</PresentationFormat>
  <Paragraphs>131</Paragraphs>
  <Slides>25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(Body)</vt:lpstr>
      <vt:lpstr>Calibri</vt:lpstr>
      <vt:lpstr>Calibri Light</vt:lpstr>
      <vt:lpstr>Symbol</vt:lpstr>
      <vt:lpstr>Times New Roman</vt:lpstr>
      <vt:lpstr>Wingdings</vt:lpstr>
      <vt:lpstr>Retrospect</vt:lpstr>
      <vt:lpstr>HỆ THỐNG QUẢN LÝ  XƯỞNG ĐT – LED &amp; TBCS</vt:lpstr>
      <vt:lpstr>PowerPoint Presentation</vt:lpstr>
      <vt:lpstr>PowerPoint Presentation</vt:lpstr>
      <vt:lpstr>1. HỆ THỐNG ERP</vt:lpstr>
      <vt:lpstr>1.1 QUẢN LÝ MUA HÀNG</vt:lpstr>
      <vt:lpstr>Toàn bộ thông tin được kết nối với nhau bởi sô đồ trên hệ thống, giúp các bộ phận kiểm tra và kiểm soát được dòng đi của vật tư với  phân hệ mua hàng.</vt:lpstr>
      <vt:lpstr>1.2 QUẢN LÝ HÀNG HÓA</vt:lpstr>
      <vt:lpstr>1.3 QUẢN LÝ SẢN XUẤT</vt:lpstr>
      <vt:lpstr>PowerPoint Presentation</vt:lpstr>
      <vt:lpstr>PowerPoint Presentation</vt:lpstr>
      <vt:lpstr>1.4 QUẢN LÝ TÀI CHÍNH KẾ TOÁN</vt:lpstr>
      <vt:lpstr>1.5 QUẢN LÝ BÁN HÀNG</vt:lpstr>
      <vt:lpstr>1.6 QUẢN TRỊ NHÂN SỰ</vt:lpstr>
      <vt:lpstr>2. HỆ THỐNG CẢNH BÁO SỚM QEWS</vt:lpstr>
      <vt:lpstr>PowerPoint Presentation</vt:lpstr>
      <vt:lpstr>PowerPoint Presentation</vt:lpstr>
      <vt:lpstr>3. HỆ THỐNG QUẢN LÝ CHẤT LƯỢNG ONLINE</vt:lpstr>
      <vt:lpstr>3.1 Vật tư đầu vào</vt:lpstr>
      <vt:lpstr>PowerPoint Presentation</vt:lpstr>
      <vt:lpstr>PowerPoint Presentation</vt:lpstr>
      <vt:lpstr>3.2 Quá trình sản xuất</vt:lpstr>
      <vt:lpstr>3.3 Kiểm tra nhập kho</vt:lpstr>
      <vt:lpstr>PowerPoint Presentation</vt:lpstr>
      <vt:lpstr>PowerPoint Presentation</vt:lpstr>
      <vt:lpstr>4. HỆ THỐNG QUẢN LÝ TÀI LIỆU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HỆ THỐNG QUẢN LÝ  XƯỞNG ĐT – LED &amp; TBCS</dc:title>
  <dc:creator>DELL</dc:creator>
  <cp:lastModifiedBy>Phung Thi Hao</cp:lastModifiedBy>
  <cp:revision>102</cp:revision>
  <dcterms:created xsi:type="dcterms:W3CDTF">2019-11-28T01:18:49Z</dcterms:created>
  <dcterms:modified xsi:type="dcterms:W3CDTF">2020-08-24T00:58:48Z</dcterms:modified>
</cp:coreProperties>
</file>