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40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79" r:id="rId11"/>
    <p:sldId id="380" r:id="rId12"/>
    <p:sldId id="407" r:id="rId13"/>
    <p:sldId id="351" r:id="rId14"/>
    <p:sldId id="352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350" r:id="rId30"/>
    <p:sldId id="402" r:id="rId31"/>
    <p:sldId id="405" r:id="rId32"/>
    <p:sldId id="406" r:id="rId33"/>
    <p:sldId id="40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4932-78BC-48F0-9FE9-02DFF82EB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C73CA-4D5D-49C6-B9CB-C02F4CE36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36694-A2DA-4D4D-9696-DCE9F5E4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413AA-C0C4-499F-AC2D-76D6CB75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C4388-E252-4B5F-B069-F0EA27378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6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7FC9-8DE6-4A86-88A3-DAE5E7495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6DC3B-F618-4F52-842B-D08230143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4AE26-38C7-4512-B227-64A8ECB37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E6320-D848-45E1-B4A4-8A02CECA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67A39-482F-4BDA-9496-70B364F5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8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2F28C1-90C2-466E-81C9-3561E17A4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FC73D-F7F8-4D51-A225-501497C4E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0CD8E-6048-4110-BEC2-BF9910FB2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EA05C-75CA-4C5E-BB6A-684AAE82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AA304-607C-47D1-97CA-DD6E1EF3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9716-0509-486D-9C95-C11A53C0B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F185-8A37-48C0-AA3F-DF0ED2F21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4039B-0549-4569-BA55-6C42A9EB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ECE45-CDFA-439E-B878-B849AE0A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14803-8E70-4927-AE26-88A0D7E1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0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8A65F-BF06-4AC2-BF46-449B1029B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09635-F137-48BC-8FC8-D3DF771F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E7B00-5322-4AE5-A631-BB5BB28E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BCEDA-F020-4693-9134-3B1BD79C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3B439-F168-46DB-B438-32894291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3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BBCC-9FF5-4096-979F-2FF0BFDD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4B056-BDEE-4F4B-9840-FEA98BA74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81BA4-BF4C-4274-B65F-B4C9AADB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074A0-BBA8-474D-8E97-601ADBE5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5C5D7-183C-4FE5-9F8C-C69F502EE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84FAE-CA20-4DB8-9E63-19BC07DD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70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940B-EBDB-4E3E-A78C-54EB6035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EE12C-11ED-4F25-9E18-8A7C68C33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3AE0C-6F11-44A3-812E-172EADBFA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BDB91-2FDE-491E-B446-107ED3140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02AF30-DDBA-494B-8BCE-9D8C99C16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FB9CC3-DB80-41D6-8492-D2B421A8A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340324-6593-464B-B30F-AC08CBAA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7B74AD-1A8E-46FA-B8BB-E62B75E51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077D0-7837-4FB6-B076-135C11AC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E0BD3-4DFA-4F28-972B-B85FF5A0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ABA32-6800-4AAB-A02F-84E285DD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ACD88-9D04-43D4-96A8-ECAE421AB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7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34E2B-0D9E-4F12-A251-21F75991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43D78D-5DF5-448A-8451-DB7DF001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DA187-2E5D-4101-A680-880CFF4E2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0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81CD8-183B-4DC1-A57C-3D6494B7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AED1C-56B2-40F1-9193-3CACAC8A3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6D33E-F4CC-409E-A8FA-EC41F2107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71612-D1E7-459D-878D-11A1E3F1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6F0DF-E242-4C29-BA98-A21FFA5D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020354-91C1-4CA3-BAF5-150CF0D6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8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1C28-5A3C-42B4-8CBD-83B338409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B12497-B358-4F23-B866-7859D30B3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D48B7-7F4E-4B60-AB1F-EBA0BBE9A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F2F13-3B98-4C3F-A7BC-AB1D49C9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87B8B-C9F9-4D20-8772-6F8F311D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E957A-97BF-455D-ADDA-929BB7712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027D1F-1730-4973-A268-EB14BAAC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7BB36-EC0A-4A58-A65A-809E91D82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B1039-ACAA-4374-BD70-E56F3A31F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03281-BC0B-472A-B386-8A07E989BEB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586D7-8997-4C86-9B37-73E99EAD9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4EEBE-BFFF-42B5-AB34-FD3D489A0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C505-91EF-4F9A-A7CB-3C0A86514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6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BF537F-3FCE-4393-BDFE-4F18B839533C}"/>
              </a:ext>
            </a:extLst>
          </p:cNvPr>
          <p:cNvSpPr txBox="1"/>
          <p:nvPr/>
        </p:nvSpPr>
        <p:spPr>
          <a:xfrm>
            <a:off x="0" y="5531"/>
            <a:ext cx="744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I. Hệ thống QEWS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736EDF-4D8C-4A37-9BFD-D8B474094B7C}"/>
              </a:ext>
            </a:extLst>
          </p:cNvPr>
          <p:cNvSpPr txBox="1"/>
          <p:nvPr/>
        </p:nvSpPr>
        <p:spPr>
          <a:xfrm>
            <a:off x="66339" y="774972"/>
            <a:ext cx="120593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Hệ thống QEWS là hệ thống </a:t>
            </a:r>
            <a:r>
              <a:rPr lang="en-US" dirty="0" err="1"/>
              <a:t>cảnh</a:t>
            </a:r>
            <a:r>
              <a:rPr lang="en-US" dirty="0"/>
              <a:t> báo sớm, giúp phát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trong quá </a:t>
            </a:r>
            <a:r>
              <a:rPr lang="en-US" dirty="0" err="1"/>
              <a:t>trình</a:t>
            </a:r>
            <a:r>
              <a:rPr lang="en-US" dirty="0"/>
              <a:t> sản xuất chứ không </a:t>
            </a:r>
            <a:r>
              <a:rPr lang="en-US" dirty="0" err="1"/>
              <a:t>chờ</a:t>
            </a:r>
            <a:r>
              <a:rPr lang="en-US" dirty="0"/>
              <a:t> đến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khi sản </a:t>
            </a:r>
            <a:r>
              <a:rPr lang="en-US" dirty="0" err="1"/>
              <a:t>phẩm</a:t>
            </a:r>
            <a:r>
              <a:rPr lang="en-US" dirty="0"/>
              <a:t> đã làm xong </a:t>
            </a:r>
            <a:r>
              <a:rPr lang="en-US" dirty="0" err="1"/>
              <a:t>hoàn</a:t>
            </a:r>
            <a:r>
              <a:rPr lang="en-US" dirty="0"/>
              <a:t> chỉnh.</a:t>
            </a:r>
          </a:p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nhiều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, khai báo lỗi, tự động phát </a:t>
            </a:r>
            <a:r>
              <a:rPr lang="en-US" dirty="0" err="1"/>
              <a:t>hiện</a:t>
            </a:r>
            <a:r>
              <a:rPr lang="en-US" dirty="0"/>
              <a:t> lỗi qua cảm </a:t>
            </a:r>
            <a:r>
              <a:rPr lang="en-US" dirty="0" err="1"/>
              <a:t>biến</a:t>
            </a:r>
            <a:r>
              <a:rPr lang="en-US" dirty="0"/>
              <a:t>… </a:t>
            </a:r>
            <a:r>
              <a:rPr lang="en-US" dirty="0" err="1"/>
              <a:t>toàn</a:t>
            </a:r>
            <a:r>
              <a:rPr lang="en-US" dirty="0"/>
              <a:t> bộ các lỗi trong quá </a:t>
            </a:r>
            <a:r>
              <a:rPr lang="en-US" dirty="0" err="1"/>
              <a:t>trình</a:t>
            </a:r>
            <a:r>
              <a:rPr lang="en-US" dirty="0"/>
              <a:t> sản xuất được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về, được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và hiển thị trên màn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đầu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 sản xuất:</a:t>
            </a:r>
          </a:p>
          <a:p>
            <a:r>
              <a:rPr lang="en-US" dirty="0"/>
              <a:t>- Hiển thị thông tin chi </a:t>
            </a:r>
            <a:r>
              <a:rPr lang="en-US" dirty="0" err="1"/>
              <a:t>tiết</a:t>
            </a:r>
            <a:r>
              <a:rPr lang="en-US" dirty="0"/>
              <a:t>, thống kê </a:t>
            </a:r>
            <a:r>
              <a:rPr lang="en-US" dirty="0" err="1"/>
              <a:t>toàn</a:t>
            </a:r>
            <a:r>
              <a:rPr lang="en-US" dirty="0"/>
              <a:t> bộ các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sản xuất sản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cách trực </a:t>
            </a:r>
            <a:r>
              <a:rPr lang="en-US" dirty="0" err="1"/>
              <a:t>quan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Liệt</a:t>
            </a:r>
            <a:r>
              <a:rPr lang="en-US" dirty="0"/>
              <a:t> kê chi </a:t>
            </a:r>
            <a:r>
              <a:rPr lang="en-US" dirty="0" err="1"/>
              <a:t>tiết</a:t>
            </a:r>
            <a:r>
              <a:rPr lang="en-US" dirty="0"/>
              <a:t> thông tin </a:t>
            </a:r>
            <a:r>
              <a:rPr lang="en-US" dirty="0" err="1"/>
              <a:t>từng</a:t>
            </a:r>
            <a:r>
              <a:rPr lang="en-US" dirty="0"/>
              <a:t> công </a:t>
            </a:r>
            <a:r>
              <a:rPr lang="en-US" dirty="0" err="1"/>
              <a:t>đoạn</a:t>
            </a:r>
            <a:r>
              <a:rPr lang="en-US" dirty="0"/>
              <a:t>, thống kê sản lượng </a:t>
            </a:r>
            <a:r>
              <a:rPr lang="en-US" dirty="0" err="1"/>
              <a:t>theo</a:t>
            </a:r>
            <a:r>
              <a:rPr lang="en-US" dirty="0"/>
              <a:t> giờ trên màn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biểu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động và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bộ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hành phân </a:t>
            </a:r>
            <a:r>
              <a:rPr lang="en-US" dirty="0" err="1"/>
              <a:t>tích</a:t>
            </a:r>
            <a:r>
              <a:rPr lang="en-US" dirty="0"/>
              <a:t> nhanh </a:t>
            </a:r>
            <a:r>
              <a:rPr lang="en-US" dirty="0" err="1"/>
              <a:t>chất</a:t>
            </a:r>
            <a:r>
              <a:rPr lang="en-US" dirty="0"/>
              <a:t> lượng sản xuất trực tiếp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, đưa ra </a:t>
            </a:r>
            <a:r>
              <a:rPr lang="en-US" dirty="0" err="1"/>
              <a:t>quyết</a:t>
            </a:r>
            <a:r>
              <a:rPr lang="en-US" dirty="0"/>
              <a:t> định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, </a:t>
            </a:r>
            <a:r>
              <a:rPr lang="en-US" dirty="0" err="1"/>
              <a:t>kịp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trong sản xuất.</a:t>
            </a:r>
          </a:p>
          <a:p>
            <a:r>
              <a:rPr lang="en-US" dirty="0"/>
              <a:t>- Hệ thống </a:t>
            </a:r>
            <a:r>
              <a:rPr lang="en-US" dirty="0" err="1"/>
              <a:t>tích</a:t>
            </a:r>
            <a:r>
              <a:rPr lang="en-US" dirty="0"/>
              <a:t> hợp </a:t>
            </a:r>
            <a:r>
              <a:rPr lang="en-US" dirty="0" err="1"/>
              <a:t>cảnh</a:t>
            </a:r>
            <a:r>
              <a:rPr lang="en-US" dirty="0"/>
              <a:t> báo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với </a:t>
            </a:r>
            <a:r>
              <a:rPr lang="en-US" dirty="0" err="1"/>
              <a:t>từng</a:t>
            </a:r>
            <a:r>
              <a:rPr lang="en-US" dirty="0"/>
              <a:t> công </a:t>
            </a:r>
            <a:r>
              <a:rPr lang="en-US" dirty="0" err="1"/>
              <a:t>đoạn</a:t>
            </a:r>
            <a:r>
              <a:rPr lang="en-US" dirty="0"/>
              <a:t> sản xuất của sản </a:t>
            </a:r>
            <a:r>
              <a:rPr lang="en-US" dirty="0" err="1"/>
              <a:t>phẩm</a:t>
            </a:r>
            <a:r>
              <a:rPr lang="en-US" dirty="0"/>
              <a:t> thông qua </a:t>
            </a:r>
            <a:r>
              <a:rPr lang="en-US" dirty="0" err="1"/>
              <a:t>biến</a:t>
            </a:r>
            <a:r>
              <a:rPr lang="en-US" dirty="0"/>
              <a:t> đổi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trên màn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và hệ thống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báo trực tiếp trên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Toàn</a:t>
            </a:r>
            <a:r>
              <a:rPr lang="en-US" dirty="0"/>
              <a:t> bộ quá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động của hệ thống được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trực </a:t>
            </a:r>
            <a:r>
              <a:rPr lang="en-US" dirty="0" err="1"/>
              <a:t>tuyến</a:t>
            </a:r>
            <a:r>
              <a:rPr lang="en-US" dirty="0"/>
              <a:t> với hệ thống “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lượng” lưu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sản xuất và thông tin chi </a:t>
            </a:r>
            <a:r>
              <a:rPr lang="en-US" dirty="0" err="1"/>
              <a:t>tiết</a:t>
            </a:r>
            <a:r>
              <a:rPr lang="en-US" dirty="0"/>
              <a:t> từ các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 sản xuất trực tiếp. Từ đây hệ thống </a:t>
            </a:r>
            <a:r>
              <a:rPr lang="en-US" dirty="0" err="1"/>
              <a:t>quản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lượng tự động phân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sản xuất </a:t>
            </a:r>
            <a:r>
              <a:rPr lang="en-US" dirty="0" err="1"/>
              <a:t>nhận</a:t>
            </a:r>
            <a:r>
              <a:rPr lang="en-US" dirty="0"/>
              <a:t> về và hiển thị thông tin sản xuất, </a:t>
            </a:r>
            <a:r>
              <a:rPr lang="en-US" dirty="0" err="1"/>
              <a:t>kết</a:t>
            </a:r>
            <a:r>
              <a:rPr lang="en-US" dirty="0"/>
              <a:t> hợp với các thông tin các công </a:t>
            </a:r>
            <a:r>
              <a:rPr lang="en-US" dirty="0" err="1"/>
              <a:t>đoạn</a:t>
            </a:r>
            <a:r>
              <a:rPr lang="en-US" dirty="0"/>
              <a:t> trước khi sản xuất tạo thành 1 hệ thống </a:t>
            </a:r>
            <a:r>
              <a:rPr lang="en-US" dirty="0" err="1"/>
              <a:t>hoàn</a:t>
            </a:r>
            <a:r>
              <a:rPr lang="en-US" dirty="0"/>
              <a:t> chỉnh tự động,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bộ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,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các bộ </a:t>
            </a:r>
            <a:r>
              <a:rPr lang="en-US" dirty="0" err="1"/>
              <a:t>phận</a:t>
            </a:r>
            <a:r>
              <a:rPr lang="en-US" dirty="0"/>
              <a:t> lấy thông tin báo cáo sản xuất, thống kê, kiểm </a:t>
            </a:r>
            <a:r>
              <a:rPr lang="en-US" dirty="0" err="1"/>
              <a:t>soát</a:t>
            </a:r>
            <a:r>
              <a:rPr lang="en-US" dirty="0"/>
              <a:t> và </a:t>
            </a:r>
            <a:r>
              <a:rPr lang="en-US" dirty="0" err="1"/>
              <a:t>điều</a:t>
            </a:r>
            <a:r>
              <a:rPr lang="en-US" dirty="0"/>
              <a:t> hành nhanh </a:t>
            </a:r>
            <a:r>
              <a:rPr lang="en-US" dirty="0" err="1"/>
              <a:t>chóng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Bước</a:t>
            </a:r>
            <a:r>
              <a:rPr lang="en-US" dirty="0"/>
              <a:t> đầu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phát </a:t>
            </a:r>
            <a:r>
              <a:rPr lang="en-US" dirty="0" err="1"/>
              <a:t>triển</a:t>
            </a:r>
            <a:r>
              <a:rPr lang="en-US" dirty="0"/>
              <a:t> các công </a:t>
            </a:r>
            <a:r>
              <a:rPr lang="en-US" dirty="0" err="1"/>
              <a:t>nghệ</a:t>
            </a:r>
            <a:r>
              <a:rPr lang="en-US" dirty="0"/>
              <a:t> phân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tiện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trên thế </a:t>
            </a:r>
            <a:r>
              <a:rPr lang="en-US" dirty="0" err="1"/>
              <a:t>giới</a:t>
            </a:r>
            <a:r>
              <a:rPr lang="en-US" dirty="0"/>
              <a:t> để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báo cáo tự động, </a:t>
            </a: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báo </a:t>
            </a:r>
            <a:r>
              <a:rPr lang="en-US" dirty="0" err="1"/>
              <a:t>xu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, phân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chuyên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5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C19CF5-3891-4F07-8207-701324C49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408"/>
            <a:ext cx="1229525" cy="24668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1B16AB-4FCE-4AB5-AA85-E2286AB96043}"/>
              </a:ext>
            </a:extLst>
          </p:cNvPr>
          <p:cNvSpPr/>
          <p:nvPr/>
        </p:nvSpPr>
        <p:spPr>
          <a:xfrm>
            <a:off x="1" y="6024282"/>
            <a:ext cx="2909106" cy="8337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Các thông tin lỗi khai báo tại dây </a:t>
            </a:r>
            <a:r>
              <a:rPr lang="en-US" dirty="0" err="1">
                <a:solidFill>
                  <a:schemeClr val="tx1"/>
                </a:solidFill>
              </a:rPr>
              <a:t>chuyền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EDECF3D-3015-4AE6-A809-3FE7B54BD7F8}"/>
              </a:ext>
            </a:extLst>
          </p:cNvPr>
          <p:cNvSpPr/>
          <p:nvPr/>
        </p:nvSpPr>
        <p:spPr>
          <a:xfrm>
            <a:off x="2909106" y="3033656"/>
            <a:ext cx="1469256" cy="52375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48D669-0A07-43AA-A19A-50234DCA0F0E}"/>
              </a:ext>
            </a:extLst>
          </p:cNvPr>
          <p:cNvSpPr/>
          <p:nvPr/>
        </p:nvSpPr>
        <p:spPr>
          <a:xfrm>
            <a:off x="4378362" y="6180269"/>
            <a:ext cx="7813638" cy="6380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Hệ thống kiểm </a:t>
            </a:r>
            <a:r>
              <a:rPr lang="en-US" dirty="0" err="1">
                <a:solidFill>
                  <a:schemeClr val="tx1"/>
                </a:solidFill>
              </a:rPr>
              <a:t>soát</a:t>
            </a:r>
            <a:r>
              <a:rPr lang="en-US" dirty="0">
                <a:solidFill>
                  <a:schemeClr val="tx1"/>
                </a:solidFill>
              </a:rPr>
              <a:t> sản xuất </a:t>
            </a:r>
            <a:r>
              <a:rPr lang="en-US" dirty="0" err="1">
                <a:solidFill>
                  <a:schemeClr val="tx1"/>
                </a:solidFill>
              </a:rPr>
              <a:t>nhận</a:t>
            </a:r>
            <a:r>
              <a:rPr lang="en-US" dirty="0">
                <a:solidFill>
                  <a:schemeClr val="tx1"/>
                </a:solidFill>
              </a:rPr>
              <a:t> thông tin từ các thiết bị sau đó tính toán và hiển thị lên màn hình kiểm </a:t>
            </a:r>
            <a:r>
              <a:rPr lang="en-US" dirty="0" err="1">
                <a:solidFill>
                  <a:schemeClr val="tx1"/>
                </a:solidFill>
              </a:rPr>
              <a:t>soát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chính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AA7F9E-5E39-4106-82BA-7E58D1817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29525" cy="1615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CAF9C6-6F10-48C2-BEFC-7E832EB5D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070"/>
            <a:ext cx="1229525" cy="1942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4E7A53-2E26-4FC2-9155-9A0778FC6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28" y="0"/>
            <a:ext cx="1687978" cy="27236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48D898-C35B-4DD6-B3F9-27EEBEF5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28" y="2709582"/>
            <a:ext cx="1687978" cy="336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B0012-DAD3-424B-90DC-96609D06F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567" y="-16136"/>
            <a:ext cx="7765228" cy="619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000547-0027-43B7-8391-BA3402614F4E}"/>
              </a:ext>
            </a:extLst>
          </p:cNvPr>
          <p:cNvSpPr/>
          <p:nvPr/>
        </p:nvSpPr>
        <p:spPr>
          <a:xfrm>
            <a:off x="0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Thông tin màn hình hiển thị trên hệ thống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501F2A-722C-40BF-9049-AD8BD9965370}"/>
              </a:ext>
            </a:extLst>
          </p:cNvPr>
          <p:cNvSpPr/>
          <p:nvPr/>
        </p:nvSpPr>
        <p:spPr>
          <a:xfrm>
            <a:off x="0" y="570156"/>
            <a:ext cx="2549562" cy="1871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Hiển thị thông tin sản phẩm đang sản xuất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BA8CB-DEC3-45BE-B61C-726041CDBAE9}"/>
              </a:ext>
            </a:extLst>
          </p:cNvPr>
          <p:cNvSpPr/>
          <p:nvPr/>
        </p:nvSpPr>
        <p:spPr>
          <a:xfrm>
            <a:off x="0" y="2444675"/>
            <a:ext cx="2549562" cy="1667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 thừa số lệnh, số lô sản xuất từ hệ thống ERP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C49E7-28F4-457E-B571-A1E849B039B8}"/>
              </a:ext>
            </a:extLst>
          </p:cNvPr>
          <p:cNvSpPr/>
          <p:nvPr/>
        </p:nvSpPr>
        <p:spPr>
          <a:xfrm>
            <a:off x="0" y="4141694"/>
            <a:ext cx="2549562" cy="27270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 thừa các thông tin khai báo lỗi và hiển thị thông tin lỗi theo lệnh sản xuất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E20694-87E8-4890-8B93-B5B0CE5D6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62" y="559398"/>
            <a:ext cx="9642438" cy="63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8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957237-7927-4699-AB1A-39709467B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62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616B58-3884-4ADC-8D88-647D61296FF1}"/>
              </a:ext>
            </a:extLst>
          </p:cNvPr>
          <p:cNvSpPr/>
          <p:nvPr/>
        </p:nvSpPr>
        <p:spPr>
          <a:xfrm>
            <a:off x="1" y="2300833"/>
            <a:ext cx="2587214" cy="15544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Hiển thị thông tin mã lệnh , lô sản xuất, Số l</a:t>
            </a:r>
            <a:r>
              <a:rPr lang="vi-VN" b="1" dirty="0">
                <a:ln/>
                <a:solidFill>
                  <a:srgbClr val="FF0000"/>
                </a:solidFill>
              </a:rPr>
              <a:t>ư</a:t>
            </a:r>
            <a:r>
              <a:rPr lang="en-US" b="1" dirty="0" err="1">
                <a:ln/>
                <a:solidFill>
                  <a:srgbClr val="FF0000"/>
                </a:solidFill>
              </a:rPr>
              <a:t>ợng</a:t>
            </a:r>
            <a:r>
              <a:rPr lang="en-US" b="1" dirty="0">
                <a:ln/>
                <a:solidFill>
                  <a:srgbClr val="FF0000"/>
                </a:solidFill>
              </a:rPr>
              <a:t> theo kế </a:t>
            </a:r>
            <a:r>
              <a:rPr lang="en-US" b="1" dirty="0" err="1">
                <a:ln/>
                <a:solidFill>
                  <a:srgbClr val="FF0000"/>
                </a:solidFill>
              </a:rPr>
              <a:t>hoạch</a:t>
            </a:r>
            <a:r>
              <a:rPr lang="en-US" b="1" dirty="0">
                <a:ln/>
                <a:solidFill>
                  <a:srgbClr val="FF0000"/>
                </a:solidFill>
              </a:rPr>
              <a:t>, đ</a:t>
            </a:r>
            <a:r>
              <a:rPr lang="vi-VN" b="1" dirty="0">
                <a:ln/>
                <a:solidFill>
                  <a:srgbClr val="FF0000"/>
                </a:solidFill>
              </a:rPr>
              <a:t>ơ</a:t>
            </a:r>
            <a:r>
              <a:rPr lang="en-US" b="1" dirty="0">
                <a:ln/>
                <a:solidFill>
                  <a:srgbClr val="FF0000"/>
                </a:solidFill>
              </a:rPr>
              <a:t>n hàng.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9FB00C-DEEB-47DC-8339-D8351F8BFBFA}"/>
              </a:ext>
            </a:extLst>
          </p:cNvPr>
          <p:cNvSpPr/>
          <p:nvPr/>
        </p:nvSpPr>
        <p:spPr>
          <a:xfrm>
            <a:off x="0" y="3855313"/>
            <a:ext cx="2587214" cy="14899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 dirty="0">
              <a:ln/>
              <a:solidFill>
                <a:srgbClr val="FF0000"/>
              </a:solidFill>
            </a:endParaRPr>
          </a:p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Kiểm </a:t>
            </a:r>
            <a:r>
              <a:rPr lang="en-US" b="1" dirty="0" err="1">
                <a:ln/>
                <a:solidFill>
                  <a:srgbClr val="FF0000"/>
                </a:solidFill>
              </a:rPr>
              <a:t>soát</a:t>
            </a:r>
            <a:r>
              <a:rPr lang="en-US" b="1" dirty="0">
                <a:ln/>
                <a:solidFill>
                  <a:srgbClr val="FF0000"/>
                </a:solidFill>
              </a:rPr>
              <a:t> số l</a:t>
            </a:r>
            <a:r>
              <a:rPr lang="vi-VN" b="1" dirty="0">
                <a:ln/>
                <a:solidFill>
                  <a:srgbClr val="FF0000"/>
                </a:solidFill>
              </a:rPr>
              <a:t>ư</a:t>
            </a:r>
            <a:r>
              <a:rPr lang="en-US" b="1" dirty="0" err="1">
                <a:ln/>
                <a:solidFill>
                  <a:srgbClr val="FF0000"/>
                </a:solidFill>
              </a:rPr>
              <a:t>ợng</a:t>
            </a:r>
            <a:r>
              <a:rPr lang="en-US" b="1" dirty="0">
                <a:ln/>
                <a:solidFill>
                  <a:srgbClr val="FF0000"/>
                </a:solidFill>
              </a:rPr>
              <a:t> đầu vào, </a:t>
            </a:r>
            <a:r>
              <a:rPr lang="en-US" b="1" dirty="0" err="1">
                <a:ln/>
                <a:solidFill>
                  <a:srgbClr val="FF0000"/>
                </a:solidFill>
              </a:rPr>
              <a:t>sp</a:t>
            </a:r>
            <a:r>
              <a:rPr lang="en-US" b="1" dirty="0">
                <a:ln/>
                <a:solidFill>
                  <a:srgbClr val="FF0000"/>
                </a:solidFill>
              </a:rPr>
              <a:t> đầu ra</a:t>
            </a:r>
          </a:p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Thống kê tỉ </a:t>
            </a:r>
            <a:r>
              <a:rPr lang="en-US" b="1" dirty="0" err="1">
                <a:ln/>
                <a:solidFill>
                  <a:srgbClr val="FF0000"/>
                </a:solidFill>
              </a:rPr>
              <a:t>lệ</a:t>
            </a:r>
            <a:r>
              <a:rPr lang="en-US" b="1" dirty="0">
                <a:ln/>
                <a:solidFill>
                  <a:srgbClr val="FF0000"/>
                </a:solidFill>
              </a:rPr>
              <a:t>  </a:t>
            </a:r>
            <a:r>
              <a:rPr lang="en-US" b="1" dirty="0" err="1">
                <a:ln/>
                <a:solidFill>
                  <a:srgbClr val="FF0000"/>
                </a:solidFill>
              </a:rPr>
              <a:t>hoàn</a:t>
            </a:r>
            <a:r>
              <a:rPr lang="en-US" b="1" dirty="0">
                <a:ln/>
                <a:solidFill>
                  <a:srgbClr val="FF0000"/>
                </a:solidFill>
              </a:rPr>
              <a:t> thành </a:t>
            </a:r>
            <a:r>
              <a:rPr lang="en-US" b="1" dirty="0" err="1">
                <a:ln/>
                <a:solidFill>
                  <a:srgbClr val="FF0000"/>
                </a:solidFill>
              </a:rPr>
              <a:t>theo</a:t>
            </a:r>
            <a:r>
              <a:rPr lang="en-US" b="1" dirty="0">
                <a:ln/>
                <a:solidFill>
                  <a:srgbClr val="FF0000"/>
                </a:solidFill>
              </a:rPr>
              <a:t> lệnh sx.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9064BC-15E9-4275-BBD7-919B339EAD3B}"/>
              </a:ext>
            </a:extLst>
          </p:cNvPr>
          <p:cNvSpPr/>
          <p:nvPr/>
        </p:nvSpPr>
        <p:spPr>
          <a:xfrm>
            <a:off x="1" y="5345246"/>
            <a:ext cx="2587214" cy="13984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Hiển thị </a:t>
            </a:r>
            <a:r>
              <a:rPr lang="en-US" b="1" dirty="0" err="1">
                <a:ln/>
                <a:solidFill>
                  <a:srgbClr val="FF0000"/>
                </a:solidFill>
              </a:rPr>
              <a:t>biểu</a:t>
            </a:r>
            <a:r>
              <a:rPr lang="en-US" b="1" dirty="0">
                <a:ln/>
                <a:solidFill>
                  <a:srgbClr val="FF0000"/>
                </a:solidFill>
              </a:rPr>
              <a:t> </a:t>
            </a:r>
            <a:r>
              <a:rPr lang="en-US" b="1" dirty="0" err="1">
                <a:ln/>
                <a:solidFill>
                  <a:srgbClr val="FF0000"/>
                </a:solidFill>
              </a:rPr>
              <a:t>đồ</a:t>
            </a:r>
            <a:r>
              <a:rPr lang="en-US" b="1" dirty="0">
                <a:ln/>
                <a:solidFill>
                  <a:srgbClr val="FF0000"/>
                </a:solidFill>
              </a:rPr>
              <a:t> trực quan </a:t>
            </a:r>
            <a:r>
              <a:rPr lang="en-US" b="1" dirty="0" err="1">
                <a:ln/>
                <a:solidFill>
                  <a:srgbClr val="FF0000"/>
                </a:solidFill>
              </a:rPr>
              <a:t>tốc</a:t>
            </a:r>
            <a:r>
              <a:rPr lang="en-US" b="1" dirty="0">
                <a:ln/>
                <a:solidFill>
                  <a:srgbClr val="FF0000"/>
                </a:solidFill>
              </a:rPr>
              <a:t> độ </a:t>
            </a:r>
            <a:r>
              <a:rPr lang="en-US" b="1" dirty="0" err="1">
                <a:ln/>
                <a:solidFill>
                  <a:srgbClr val="FF0000"/>
                </a:solidFill>
              </a:rPr>
              <a:t>hoàn</a:t>
            </a:r>
            <a:r>
              <a:rPr lang="en-US" b="1" dirty="0">
                <a:ln/>
                <a:solidFill>
                  <a:srgbClr val="FF0000"/>
                </a:solidFill>
              </a:rPr>
              <a:t> thành kế </a:t>
            </a:r>
            <a:r>
              <a:rPr lang="en-US" b="1" dirty="0" err="1">
                <a:ln/>
                <a:solidFill>
                  <a:srgbClr val="FF0000"/>
                </a:solidFill>
              </a:rPr>
              <a:t>hoạch</a:t>
            </a:r>
            <a:r>
              <a:rPr lang="en-US" b="1" dirty="0">
                <a:ln/>
                <a:solidFill>
                  <a:srgbClr val="FF0000"/>
                </a:solidFill>
              </a:rPr>
              <a:t>, % lỗi, sản l</a:t>
            </a:r>
            <a:r>
              <a:rPr lang="vi-VN" b="1" dirty="0">
                <a:ln/>
                <a:solidFill>
                  <a:srgbClr val="FF0000"/>
                </a:solidFill>
              </a:rPr>
              <a:t>ư</a:t>
            </a:r>
            <a:r>
              <a:rPr lang="en-US" b="1" dirty="0" err="1">
                <a:ln/>
                <a:solidFill>
                  <a:srgbClr val="FF0000"/>
                </a:solidFill>
              </a:rPr>
              <a:t>ợng</a:t>
            </a:r>
            <a:r>
              <a:rPr lang="en-US" b="1" dirty="0">
                <a:ln/>
                <a:solidFill>
                  <a:srgbClr val="FF0000"/>
                </a:solidFill>
              </a:rPr>
              <a:t> theo giờ</a:t>
            </a:r>
          </a:p>
        </p:txBody>
      </p:sp>
      <p:sp>
        <p:nvSpPr>
          <p:cNvPr id="14" name="Arrow: Left-Up 13">
            <a:extLst>
              <a:ext uri="{FF2B5EF4-FFF2-40B4-BE49-F238E27FC236}">
                <a16:creationId xmlns:a16="http://schemas.microsoft.com/office/drawing/2014/main" id="{FDC0B2DE-C38B-4E76-AB03-4691BA58A007}"/>
              </a:ext>
            </a:extLst>
          </p:cNvPr>
          <p:cNvSpPr/>
          <p:nvPr/>
        </p:nvSpPr>
        <p:spPr>
          <a:xfrm>
            <a:off x="2463500" y="2456819"/>
            <a:ext cx="841298" cy="1151068"/>
          </a:xfrm>
          <a:prstGeom prst="leftUpArrow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94F684-D7AC-405A-B0C0-7D61FC0ECBC2}"/>
              </a:ext>
            </a:extLst>
          </p:cNvPr>
          <p:cNvSpPr/>
          <p:nvPr/>
        </p:nvSpPr>
        <p:spPr>
          <a:xfrm>
            <a:off x="9052560" y="2167666"/>
            <a:ext cx="3139440" cy="13393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Kiểm </a:t>
            </a:r>
            <a:r>
              <a:rPr lang="en-US" b="1" dirty="0" err="1">
                <a:ln/>
                <a:solidFill>
                  <a:schemeClr val="accent1"/>
                </a:solidFill>
              </a:rPr>
              <a:t>soát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thời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gian</a:t>
            </a:r>
            <a:r>
              <a:rPr lang="en-US" b="1" dirty="0">
                <a:ln/>
                <a:solidFill>
                  <a:schemeClr val="accent1"/>
                </a:solidFill>
              </a:rPr>
              <a:t> chạy/ </a:t>
            </a:r>
            <a:r>
              <a:rPr lang="en-US" b="1" dirty="0" err="1">
                <a:ln/>
                <a:solidFill>
                  <a:schemeClr val="accent1"/>
                </a:solidFill>
              </a:rPr>
              <a:t>dừng</a:t>
            </a:r>
            <a:r>
              <a:rPr lang="en-US" b="1" dirty="0">
                <a:ln/>
                <a:solidFill>
                  <a:schemeClr val="accent1"/>
                </a:solidFill>
              </a:rPr>
              <a:t> máy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56CE3A-5A44-4C8E-8B14-70F28B6D8CE1}"/>
              </a:ext>
            </a:extLst>
          </p:cNvPr>
          <p:cNvSpPr/>
          <p:nvPr/>
        </p:nvSpPr>
        <p:spPr>
          <a:xfrm>
            <a:off x="9052560" y="3562573"/>
            <a:ext cx="3139440" cy="8157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Thống kê </a:t>
            </a:r>
            <a:r>
              <a:rPr lang="en-US" b="1" dirty="0" err="1">
                <a:ln/>
                <a:solidFill>
                  <a:schemeClr val="accent1"/>
                </a:solidFill>
              </a:rPr>
              <a:t>tốc</a:t>
            </a:r>
            <a:r>
              <a:rPr lang="en-US" b="1" dirty="0">
                <a:ln/>
                <a:solidFill>
                  <a:schemeClr val="accent1"/>
                </a:solidFill>
              </a:rPr>
              <a:t> độ </a:t>
            </a:r>
            <a:r>
              <a:rPr lang="en-US" b="1" dirty="0" err="1">
                <a:ln/>
                <a:solidFill>
                  <a:schemeClr val="accent1"/>
                </a:solidFill>
              </a:rPr>
              <a:t>thực</a:t>
            </a:r>
            <a:r>
              <a:rPr lang="en-US" b="1" dirty="0">
                <a:ln/>
                <a:solidFill>
                  <a:schemeClr val="accent1"/>
                </a:solidFill>
              </a:rPr>
              <a:t> của máy, </a:t>
            </a:r>
            <a:r>
              <a:rPr lang="en-US" b="1" dirty="0" err="1">
                <a:ln/>
                <a:solidFill>
                  <a:schemeClr val="accent1"/>
                </a:solidFill>
              </a:rPr>
              <a:t>hiệu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suất</a:t>
            </a:r>
            <a:r>
              <a:rPr lang="en-US" b="1" dirty="0">
                <a:ln/>
                <a:solidFill>
                  <a:schemeClr val="accent1"/>
                </a:solidFill>
              </a:rPr>
              <a:t> máy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92F3957-09D3-4C3F-9946-CF1E51C42393}"/>
              </a:ext>
            </a:extLst>
          </p:cNvPr>
          <p:cNvSpPr/>
          <p:nvPr/>
        </p:nvSpPr>
        <p:spPr>
          <a:xfrm>
            <a:off x="8229601" y="2606038"/>
            <a:ext cx="822960" cy="462581"/>
          </a:xfrm>
          <a:prstGeom prst="rightArrow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2118885-846B-4B68-B4AB-06729E5AE664}"/>
              </a:ext>
            </a:extLst>
          </p:cNvPr>
          <p:cNvSpPr/>
          <p:nvPr/>
        </p:nvSpPr>
        <p:spPr>
          <a:xfrm>
            <a:off x="8229600" y="3611430"/>
            <a:ext cx="822960" cy="462581"/>
          </a:xfrm>
          <a:prstGeom prst="rightArrow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43969A7-17B7-45C7-9905-E9E26D586CBC}"/>
              </a:ext>
            </a:extLst>
          </p:cNvPr>
          <p:cNvSpPr/>
          <p:nvPr/>
        </p:nvSpPr>
        <p:spPr>
          <a:xfrm>
            <a:off x="8229600" y="4616822"/>
            <a:ext cx="822960" cy="462581"/>
          </a:xfrm>
          <a:prstGeom prst="rightArrow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B9A9D-F1B0-4942-9BB6-07F425EBF237}"/>
              </a:ext>
            </a:extLst>
          </p:cNvPr>
          <p:cNvSpPr/>
          <p:nvPr/>
        </p:nvSpPr>
        <p:spPr>
          <a:xfrm>
            <a:off x="9052560" y="4450974"/>
            <a:ext cx="3139440" cy="815789"/>
          </a:xfrm>
          <a:prstGeom prst="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Tính toán tổng số l</a:t>
            </a:r>
            <a:r>
              <a:rPr lang="vi-VN" b="1" dirty="0">
                <a:ln/>
                <a:solidFill>
                  <a:schemeClr val="accent1"/>
                </a:solidFill>
              </a:rPr>
              <a:t>ư</a:t>
            </a:r>
            <a:r>
              <a:rPr lang="en-US" b="1" dirty="0" err="1">
                <a:ln/>
                <a:solidFill>
                  <a:schemeClr val="accent1"/>
                </a:solidFill>
              </a:rPr>
              <a:t>ợng</a:t>
            </a:r>
            <a:r>
              <a:rPr lang="en-US" b="1" dirty="0">
                <a:ln/>
                <a:solidFill>
                  <a:schemeClr val="accent1"/>
                </a:solidFill>
              </a:rPr>
              <a:t> lỗi </a:t>
            </a:r>
            <a:r>
              <a:rPr lang="en-US" b="1" dirty="0" err="1">
                <a:ln/>
                <a:solidFill>
                  <a:schemeClr val="accent1"/>
                </a:solidFill>
              </a:rPr>
              <a:t>nhận</a:t>
            </a:r>
            <a:r>
              <a:rPr lang="en-US" b="1" dirty="0">
                <a:ln/>
                <a:solidFill>
                  <a:schemeClr val="accent1"/>
                </a:solidFill>
              </a:rPr>
              <a:t> đ</a:t>
            </a:r>
            <a:r>
              <a:rPr lang="vi-VN" b="1" dirty="0">
                <a:ln/>
                <a:solidFill>
                  <a:schemeClr val="accent1"/>
                </a:solidFill>
              </a:rPr>
              <a:t>ư</a:t>
            </a:r>
            <a:r>
              <a:rPr lang="en-US" b="1" dirty="0" err="1">
                <a:ln/>
                <a:solidFill>
                  <a:schemeClr val="accent1"/>
                </a:solidFill>
              </a:rPr>
              <a:t>ợc</a:t>
            </a:r>
            <a:r>
              <a:rPr lang="en-US" b="1" dirty="0">
                <a:ln/>
                <a:solidFill>
                  <a:schemeClr val="accent1"/>
                </a:solidFill>
              </a:rPr>
              <a:t> từ các khai báo lỗi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E9D63D6-FD9A-4EDD-B98A-ECB163004DC2}"/>
              </a:ext>
            </a:extLst>
          </p:cNvPr>
          <p:cNvSpPr/>
          <p:nvPr/>
        </p:nvSpPr>
        <p:spPr>
          <a:xfrm>
            <a:off x="8229600" y="5432612"/>
            <a:ext cx="822960" cy="462582"/>
          </a:xfrm>
          <a:prstGeom prst="rightArrow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3B5354-6445-41E0-A174-A4C9A9C57CE1}"/>
              </a:ext>
            </a:extLst>
          </p:cNvPr>
          <p:cNvSpPr/>
          <p:nvPr/>
        </p:nvSpPr>
        <p:spPr>
          <a:xfrm>
            <a:off x="9052560" y="5401679"/>
            <a:ext cx="3139440" cy="1456321"/>
          </a:xfrm>
          <a:prstGeom prst="rect">
            <a:avLst/>
          </a:prstGeom>
          <a:solidFill>
            <a:srgbClr val="FFC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Kiểm </a:t>
            </a:r>
            <a:r>
              <a:rPr lang="en-US" b="1" dirty="0" err="1">
                <a:ln/>
                <a:solidFill>
                  <a:schemeClr val="accent1"/>
                </a:solidFill>
              </a:rPr>
              <a:t>soát</a:t>
            </a:r>
            <a:r>
              <a:rPr lang="en-US" b="1" dirty="0">
                <a:ln/>
                <a:solidFill>
                  <a:schemeClr val="accent1"/>
                </a:solidFill>
              </a:rPr>
              <a:t> tỉ </a:t>
            </a:r>
            <a:r>
              <a:rPr lang="en-US" b="1" dirty="0" err="1">
                <a:ln/>
                <a:solidFill>
                  <a:schemeClr val="accent1"/>
                </a:solidFill>
              </a:rPr>
              <a:t>lệ</a:t>
            </a:r>
            <a:r>
              <a:rPr lang="en-US" b="1" dirty="0">
                <a:ln/>
                <a:solidFill>
                  <a:schemeClr val="accent1"/>
                </a:solidFill>
              </a:rPr>
              <a:t> lỗi các công đoạn</a:t>
            </a:r>
          </a:p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Và hiển thị </a:t>
            </a:r>
            <a:r>
              <a:rPr lang="en-US" b="1" dirty="0" err="1">
                <a:ln/>
                <a:solidFill>
                  <a:schemeClr val="accent1"/>
                </a:solidFill>
              </a:rPr>
              <a:t>vùng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nhiệt</a:t>
            </a:r>
            <a:r>
              <a:rPr lang="en-US" b="1" dirty="0">
                <a:ln/>
                <a:solidFill>
                  <a:schemeClr val="accent1"/>
                </a:solidFill>
              </a:rPr>
              <a:t> độ tại khâu </a:t>
            </a:r>
            <a:r>
              <a:rPr lang="en-US" b="1" dirty="0" err="1">
                <a:ln/>
                <a:solidFill>
                  <a:schemeClr val="accent1"/>
                </a:solidFill>
              </a:rPr>
              <a:t>luyện</a:t>
            </a:r>
            <a:endParaRPr lang="en-US" b="1" dirty="0">
              <a:ln/>
              <a:solidFill>
                <a:schemeClr val="accen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CD22C0-DF08-43D8-AA01-EF600FB8E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9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61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313FA-030E-4582-84F0-3072FE56A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5" y="482404"/>
            <a:ext cx="4508334" cy="328815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D8AD1-47D1-413D-95DE-194A952D2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5" y="3770556"/>
            <a:ext cx="4508334" cy="30874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233D82-7269-489D-8940-E240241DC1CC}"/>
              </a:ext>
            </a:extLst>
          </p:cNvPr>
          <p:cNvSpPr/>
          <p:nvPr/>
        </p:nvSpPr>
        <p:spPr>
          <a:xfrm>
            <a:off x="6750425" y="1640541"/>
            <a:ext cx="4508334" cy="6508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rgbClr val="FF0000"/>
                </a:solidFill>
              </a:rPr>
              <a:t>- Thống kê  số l</a:t>
            </a:r>
            <a:r>
              <a:rPr lang="vi-VN" b="1" dirty="0">
                <a:ln/>
                <a:solidFill>
                  <a:srgbClr val="FF0000"/>
                </a:solidFill>
              </a:rPr>
              <a:t>ư</a:t>
            </a:r>
            <a:r>
              <a:rPr lang="en-US" b="1" dirty="0" err="1">
                <a:ln/>
                <a:solidFill>
                  <a:srgbClr val="FF0000"/>
                </a:solidFill>
              </a:rPr>
              <a:t>ợng</a:t>
            </a:r>
            <a:r>
              <a:rPr lang="en-US" b="1" dirty="0">
                <a:ln/>
                <a:solidFill>
                  <a:srgbClr val="FF0000"/>
                </a:solidFill>
              </a:rPr>
              <a:t> lỗi ,tính toán tỉ </a:t>
            </a:r>
            <a:r>
              <a:rPr lang="en-US" b="1" dirty="0" err="1">
                <a:ln/>
                <a:solidFill>
                  <a:srgbClr val="FF0000"/>
                </a:solidFill>
              </a:rPr>
              <a:t>lệ</a:t>
            </a:r>
            <a:r>
              <a:rPr lang="en-US" b="1" dirty="0">
                <a:ln/>
                <a:solidFill>
                  <a:srgbClr val="FF0000"/>
                </a:solidFill>
              </a:rPr>
              <a:t>  lỗi                                     theo các công đoạn sản xuất.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5353EC-B1C5-4695-9722-7B62713F91E4}"/>
              </a:ext>
            </a:extLst>
          </p:cNvPr>
          <p:cNvSpPr/>
          <p:nvPr/>
        </p:nvSpPr>
        <p:spPr>
          <a:xfrm>
            <a:off x="6750425" y="4324574"/>
            <a:ext cx="4508334" cy="1635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Hiển thị </a:t>
            </a:r>
            <a:r>
              <a:rPr lang="en-US" b="1" dirty="0" err="1">
                <a:ln/>
                <a:solidFill>
                  <a:schemeClr val="accent2">
                    <a:lumMod val="75000"/>
                  </a:schemeClr>
                </a:solidFill>
              </a:rPr>
              <a:t>biểu</a:t>
            </a:r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ln/>
                <a:solidFill>
                  <a:schemeClr val="accent2">
                    <a:lumMod val="75000"/>
                  </a:schemeClr>
                </a:solidFill>
              </a:rPr>
              <a:t>đồ</a:t>
            </a:r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 lỗi chi tiết trên toàn hệ thống.</a:t>
            </a:r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8DEB574B-B976-412D-9532-E8402EEC4120}"/>
              </a:ext>
            </a:extLst>
          </p:cNvPr>
          <p:cNvSpPr/>
          <p:nvPr/>
        </p:nvSpPr>
        <p:spPr>
          <a:xfrm>
            <a:off x="4749501" y="1979407"/>
            <a:ext cx="1920240" cy="311972"/>
          </a:xfrm>
          <a:prstGeom prst="notchedRightArrow">
            <a:avLst>
              <a:gd name="adj1" fmla="val 50000"/>
              <a:gd name="adj2" fmla="val 244827"/>
            </a:avLst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3D15C0A7-D3FB-450E-8C34-B97DEA085F95}"/>
              </a:ext>
            </a:extLst>
          </p:cNvPr>
          <p:cNvSpPr/>
          <p:nvPr/>
        </p:nvSpPr>
        <p:spPr>
          <a:xfrm>
            <a:off x="4749501" y="4912659"/>
            <a:ext cx="1920240" cy="311972"/>
          </a:xfrm>
          <a:prstGeom prst="notchedRightArrow">
            <a:avLst>
              <a:gd name="adj1" fmla="val 50000"/>
              <a:gd name="adj2" fmla="val 244827"/>
            </a:avLst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AFF882-A5BF-4241-83BA-CD0D40C06382}"/>
              </a:ext>
            </a:extLst>
          </p:cNvPr>
          <p:cNvSpPr/>
          <p:nvPr/>
        </p:nvSpPr>
        <p:spPr>
          <a:xfrm>
            <a:off x="6750425" y="2291379"/>
            <a:ext cx="4508334" cy="8767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rgbClr val="FF0000"/>
                </a:solidFill>
              </a:rPr>
              <a:t>- Hiển thị lên </a:t>
            </a:r>
            <a:r>
              <a:rPr lang="en-US" b="1" dirty="0" err="1">
                <a:ln/>
                <a:solidFill>
                  <a:srgbClr val="FF0000"/>
                </a:solidFill>
              </a:rPr>
              <a:t>biểu</a:t>
            </a:r>
            <a:r>
              <a:rPr lang="en-US" b="1" dirty="0">
                <a:ln/>
                <a:solidFill>
                  <a:srgbClr val="FF0000"/>
                </a:solidFill>
              </a:rPr>
              <a:t> </a:t>
            </a:r>
            <a:r>
              <a:rPr lang="en-US" b="1" dirty="0" err="1">
                <a:ln/>
                <a:solidFill>
                  <a:srgbClr val="FF0000"/>
                </a:solidFill>
              </a:rPr>
              <a:t>đồ</a:t>
            </a:r>
            <a:r>
              <a:rPr lang="en-US" b="1" dirty="0">
                <a:ln/>
                <a:solidFill>
                  <a:srgbClr val="FF0000"/>
                </a:solidFill>
              </a:rPr>
              <a:t> kiểm </a:t>
            </a:r>
            <a:r>
              <a:rPr lang="en-US" b="1" dirty="0" err="1">
                <a:ln/>
                <a:solidFill>
                  <a:srgbClr val="FF0000"/>
                </a:solidFill>
              </a:rPr>
              <a:t>soát</a:t>
            </a:r>
            <a:endParaRPr lang="en-US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F83823-8B43-4608-BF91-47C1F51CA458}"/>
              </a:ext>
            </a:extLst>
          </p:cNvPr>
          <p:cNvSpPr/>
          <p:nvPr/>
        </p:nvSpPr>
        <p:spPr>
          <a:xfrm>
            <a:off x="0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Các </a:t>
            </a:r>
            <a:r>
              <a:rPr lang="en-US" b="1" dirty="0" err="1">
                <a:solidFill>
                  <a:schemeClr val="tx1"/>
                </a:solidFill>
              </a:rPr>
              <a:t>quy</a:t>
            </a:r>
            <a:r>
              <a:rPr lang="en-US" b="1" dirty="0">
                <a:solidFill>
                  <a:schemeClr val="tx1"/>
                </a:solidFill>
              </a:rPr>
              <a:t> trình sản xuất trên hệ thống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08BE80-33A4-4467-A0CB-1D20C61A137F}"/>
              </a:ext>
            </a:extLst>
          </p:cNvPr>
          <p:cNvSpPr/>
          <p:nvPr/>
        </p:nvSpPr>
        <p:spPr>
          <a:xfrm>
            <a:off x="-1" y="6491145"/>
            <a:ext cx="12192001" cy="366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Công đoạn lắp </a:t>
            </a:r>
            <a:r>
              <a:rPr lang="en-US" dirty="0" err="1"/>
              <a:t>ráp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2E9B6F-5B52-4F96-8855-134F1AEFF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98"/>
            <a:ext cx="6181332" cy="59317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5B0438-063B-46A7-938D-2E30E96F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32" y="559398"/>
            <a:ext cx="6010667" cy="59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253495-D273-44AD-8578-901CB03DE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16706" cy="6266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6C5771-7DDC-4241-921B-7F3C94E3C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6" y="-1"/>
            <a:ext cx="6275294" cy="6266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6B145B-52D3-4C12-B787-7BD0821361BE}"/>
              </a:ext>
            </a:extLst>
          </p:cNvPr>
          <p:cNvSpPr/>
          <p:nvPr/>
        </p:nvSpPr>
        <p:spPr>
          <a:xfrm>
            <a:off x="0" y="6266329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Công đoạn – </a:t>
            </a:r>
            <a:r>
              <a:rPr lang="en-US" dirty="0" err="1"/>
              <a:t>Ghim</a:t>
            </a:r>
            <a:r>
              <a:rPr lang="en-US" dirty="0"/>
              <a:t> </a:t>
            </a:r>
            <a:r>
              <a:rPr lang="en-US" dirty="0" err="1"/>
              <a:t>đinh</a:t>
            </a:r>
            <a:r>
              <a:rPr lang="en-US" dirty="0"/>
              <a:t> -  thử sáng lần 1 – Lắp cover</a:t>
            </a:r>
          </a:p>
        </p:txBody>
      </p:sp>
    </p:spTree>
    <p:extLst>
      <p:ext uri="{BB962C8B-B14F-4D97-AF65-F5344CB8AC3E}">
        <p14:creationId xmlns:p14="http://schemas.microsoft.com/office/powerpoint/2010/main" val="50964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FE7C46-CC36-4D76-9FEF-6A3253008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476910" cy="6028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54981-40B2-453D-B974-7E54C58E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97" y="13688"/>
            <a:ext cx="4593603" cy="6028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BACC3-2E63-4533-BB0A-A496E1E14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11" y="0"/>
            <a:ext cx="4121486" cy="60284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01CCB0-4C24-4834-91B5-51DA4DB78009}"/>
              </a:ext>
            </a:extLst>
          </p:cNvPr>
          <p:cNvSpPr/>
          <p:nvPr/>
        </p:nvSpPr>
        <p:spPr>
          <a:xfrm>
            <a:off x="0" y="6042158"/>
            <a:ext cx="3476910" cy="8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Công đoạn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đèn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1B5F43-B88A-4CFF-99BA-997C7A6CCE29}"/>
              </a:ext>
            </a:extLst>
          </p:cNvPr>
          <p:cNvSpPr/>
          <p:nvPr/>
        </p:nvSpPr>
        <p:spPr>
          <a:xfrm>
            <a:off x="3476907" y="6030523"/>
            <a:ext cx="4121486" cy="8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Thử sáng lần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C1949E-3B23-4A4D-BB90-7FB86D1C8905}"/>
              </a:ext>
            </a:extLst>
          </p:cNvPr>
          <p:cNvSpPr/>
          <p:nvPr/>
        </p:nvSpPr>
        <p:spPr>
          <a:xfrm>
            <a:off x="7598395" y="6018888"/>
            <a:ext cx="4593603" cy="8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Bao </a:t>
            </a:r>
            <a:r>
              <a:rPr lang="en-US" dirty="0" err="1"/>
              <a:t>gói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1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D8232D-2B23-48FE-BEE2-6C82E5F0C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98"/>
            <a:ext cx="4120179" cy="5368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62D2B8-814E-479E-82A8-52C4A8325154}"/>
              </a:ext>
            </a:extLst>
          </p:cNvPr>
          <p:cNvSpPr/>
          <p:nvPr/>
        </p:nvSpPr>
        <p:spPr>
          <a:xfrm>
            <a:off x="0" y="5927464"/>
            <a:ext cx="4120179" cy="930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Nhận</a:t>
            </a:r>
            <a:r>
              <a:rPr lang="en-US" dirty="0">
                <a:solidFill>
                  <a:schemeClr val="tx1"/>
                </a:solidFill>
              </a:rPr>
              <a:t> dạng lỗi </a:t>
            </a:r>
            <a:r>
              <a:rPr lang="en-US" dirty="0" err="1">
                <a:solidFill>
                  <a:schemeClr val="tx1"/>
                </a:solidFill>
              </a:rPr>
              <a:t>bôi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keo</a:t>
            </a:r>
            <a:r>
              <a:rPr lang="en-US" dirty="0">
                <a:solidFill>
                  <a:schemeClr val="tx1"/>
                </a:solidFill>
              </a:rPr>
              <a:t> tự động bằng hệ thống Camera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8E4605-9E9F-4799-A3F3-02E39668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559398"/>
            <a:ext cx="4034117" cy="5368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17CA90-349E-416D-9EFC-6DEB5BDF1804}"/>
              </a:ext>
            </a:extLst>
          </p:cNvPr>
          <p:cNvSpPr/>
          <p:nvPr/>
        </p:nvSpPr>
        <p:spPr>
          <a:xfrm>
            <a:off x="-1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Các thiết </a:t>
            </a:r>
            <a:r>
              <a:rPr lang="en-US" b="1" dirty="0" err="1">
                <a:solidFill>
                  <a:schemeClr val="tx1"/>
                </a:solidFill>
              </a:rPr>
              <a:t>nhận</a:t>
            </a:r>
            <a:r>
              <a:rPr lang="en-US" b="1" dirty="0">
                <a:solidFill>
                  <a:schemeClr val="tx1"/>
                </a:solidFill>
              </a:rPr>
              <a:t> dạng lỗi trên dây </a:t>
            </a:r>
            <a:r>
              <a:rPr lang="en-US" b="1" dirty="0" err="1">
                <a:solidFill>
                  <a:schemeClr val="tx1"/>
                </a:solidFill>
              </a:rPr>
              <a:t>chuyền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0A3039-47DC-4BA7-849F-BF30BDC63150}"/>
              </a:ext>
            </a:extLst>
          </p:cNvPr>
          <p:cNvSpPr/>
          <p:nvPr/>
        </p:nvSpPr>
        <p:spPr>
          <a:xfrm>
            <a:off x="4120179" y="5927464"/>
            <a:ext cx="4034117" cy="930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Phát </a:t>
            </a:r>
            <a:r>
              <a:rPr lang="en-US" dirty="0" err="1">
                <a:solidFill>
                  <a:schemeClr val="tx1"/>
                </a:solidFill>
              </a:rPr>
              <a:t>hiện</a:t>
            </a:r>
            <a:r>
              <a:rPr lang="en-US" dirty="0">
                <a:solidFill>
                  <a:schemeClr val="tx1"/>
                </a:solidFill>
              </a:rPr>
              <a:t> lỗi bằng các thiết bị cảm </a:t>
            </a:r>
            <a:r>
              <a:rPr lang="en-US" dirty="0" err="1">
                <a:solidFill>
                  <a:schemeClr val="tx1"/>
                </a:solidFill>
              </a:rPr>
              <a:t>biến</a:t>
            </a:r>
            <a:r>
              <a:rPr lang="en-US" dirty="0">
                <a:solidFill>
                  <a:schemeClr val="tx1"/>
                </a:solidFill>
              </a:rPr>
              <a:t> tự động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A6557-1EAF-4172-8AC7-992873C43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96" y="559399"/>
            <a:ext cx="4037704" cy="5368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E82640-E5F9-4258-877B-6579146AB97D}"/>
              </a:ext>
            </a:extLst>
          </p:cNvPr>
          <p:cNvSpPr/>
          <p:nvPr/>
        </p:nvSpPr>
        <p:spPr>
          <a:xfrm>
            <a:off x="8157883" y="5927464"/>
            <a:ext cx="4034117" cy="930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Đo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độ </a:t>
            </a:r>
            <a:r>
              <a:rPr lang="en-US" dirty="0" err="1">
                <a:solidFill>
                  <a:schemeClr val="tx1"/>
                </a:solidFill>
              </a:rPr>
              <a:t>vùng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tại khâu </a:t>
            </a:r>
            <a:r>
              <a:rPr lang="en-US" dirty="0" err="1">
                <a:solidFill>
                  <a:schemeClr val="tx1"/>
                </a:solidFill>
              </a:rPr>
              <a:t>luyện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0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7CF28C-99F6-4DE6-B693-FD3862B84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4094"/>
            <a:ext cx="6096000" cy="5658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555CBA-C3F1-4C49-A2F5-3087EA752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094"/>
            <a:ext cx="6096000" cy="5658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FEBA9F-61A2-417A-85B4-DED4110D2C1A}"/>
              </a:ext>
            </a:extLst>
          </p:cNvPr>
          <p:cNvSpPr/>
          <p:nvPr/>
        </p:nvSpPr>
        <p:spPr>
          <a:xfrm>
            <a:off x="0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Các thiết bị </a:t>
            </a:r>
            <a:r>
              <a:rPr lang="en-US" b="1" dirty="0" err="1">
                <a:solidFill>
                  <a:schemeClr val="tx1"/>
                </a:solidFill>
              </a:rPr>
              <a:t>hỗ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trợ</a:t>
            </a:r>
            <a:r>
              <a:rPr lang="en-US" b="1" dirty="0">
                <a:solidFill>
                  <a:schemeClr val="tx1"/>
                </a:solidFill>
              </a:rPr>
              <a:t> khai báo thông tin lỗi trực tiếp trên dây </a:t>
            </a:r>
            <a:r>
              <a:rPr lang="en-US" b="1" dirty="0" err="1">
                <a:solidFill>
                  <a:schemeClr val="tx1"/>
                </a:solidFill>
              </a:rPr>
              <a:t>chuyền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48C7F-2109-436D-9226-217DBE9C7136}"/>
              </a:ext>
            </a:extLst>
          </p:cNvPr>
          <p:cNvSpPr/>
          <p:nvPr/>
        </p:nvSpPr>
        <p:spPr>
          <a:xfrm>
            <a:off x="0" y="6142616"/>
            <a:ext cx="6096000" cy="7153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Màn hình cảm </a:t>
            </a:r>
            <a:r>
              <a:rPr lang="en-US" dirty="0" err="1">
                <a:solidFill>
                  <a:schemeClr val="tx1"/>
                </a:solidFill>
              </a:rPr>
              <a:t>ứng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hỗ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trợ</a:t>
            </a:r>
            <a:r>
              <a:rPr lang="en-US" dirty="0">
                <a:solidFill>
                  <a:schemeClr val="tx1"/>
                </a:solidFill>
              </a:rPr>
              <a:t> khai báo thông tin lỗi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600F66-DDFC-4F93-B229-0876ADE40C82}"/>
              </a:ext>
            </a:extLst>
          </p:cNvPr>
          <p:cNvSpPr/>
          <p:nvPr/>
        </p:nvSpPr>
        <p:spPr>
          <a:xfrm>
            <a:off x="6095999" y="6142616"/>
            <a:ext cx="6096000" cy="7153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Nút </a:t>
            </a:r>
            <a:r>
              <a:rPr lang="en-US" dirty="0" err="1">
                <a:solidFill>
                  <a:schemeClr val="tx1"/>
                </a:solidFill>
              </a:rPr>
              <a:t>bấm</a:t>
            </a:r>
            <a:r>
              <a:rPr lang="en-US" dirty="0">
                <a:solidFill>
                  <a:schemeClr val="tx1"/>
                </a:solidFill>
              </a:rPr>
              <a:t> khai báo lỗi</a:t>
            </a:r>
          </a:p>
        </p:txBody>
      </p:sp>
    </p:spTree>
    <p:extLst>
      <p:ext uri="{BB962C8B-B14F-4D97-AF65-F5344CB8AC3E}">
        <p14:creationId xmlns:p14="http://schemas.microsoft.com/office/powerpoint/2010/main" val="12600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400767-2C09-43A5-82BB-72A7AAA973F0}"/>
              </a:ext>
            </a:extLst>
          </p:cNvPr>
          <p:cNvSpPr txBox="1"/>
          <p:nvPr/>
        </p:nvSpPr>
        <p:spPr>
          <a:xfrm>
            <a:off x="100338" y="70954"/>
            <a:ext cx="12078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 </a:t>
            </a:r>
            <a:r>
              <a:rPr lang="en-US" dirty="0" err="1"/>
              <a:t>Toàn</a:t>
            </a:r>
            <a:r>
              <a:rPr lang="en-US" dirty="0"/>
              <a:t> bộ thông tin sản xuất của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 sản xuất sản </a:t>
            </a:r>
            <a:r>
              <a:rPr lang="en-US" dirty="0" err="1"/>
              <a:t>phẩm</a:t>
            </a:r>
            <a:r>
              <a:rPr lang="en-US" dirty="0"/>
              <a:t> đã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lên hệ thống, kiểm </a:t>
            </a:r>
            <a:r>
              <a:rPr lang="en-US" dirty="0" err="1"/>
              <a:t>soát</a:t>
            </a:r>
            <a:r>
              <a:rPr lang="en-US" dirty="0"/>
              <a:t> thống kê </a:t>
            </a:r>
            <a:r>
              <a:rPr lang="en-US" dirty="0" err="1"/>
              <a:t>toàn</a:t>
            </a:r>
            <a:r>
              <a:rPr lang="en-US" dirty="0"/>
              <a:t> bộ thông tin từ </a:t>
            </a:r>
            <a:r>
              <a:rPr lang="en-US" dirty="0" err="1"/>
              <a:t>khâu</a:t>
            </a:r>
            <a:r>
              <a:rPr lang="en-US" dirty="0"/>
              <a:t> đầu vào đến </a:t>
            </a:r>
            <a:r>
              <a:rPr lang="en-US" dirty="0" err="1"/>
              <a:t>khâu</a:t>
            </a:r>
            <a:r>
              <a:rPr lang="en-US" dirty="0"/>
              <a:t> bao </a:t>
            </a:r>
            <a:r>
              <a:rPr lang="en-US" dirty="0" err="1"/>
              <a:t>gói</a:t>
            </a:r>
            <a:r>
              <a:rPr lang="en-US" dirty="0"/>
              <a:t> nhập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đèn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chỉnh.</a:t>
            </a:r>
          </a:p>
          <a:p>
            <a:pPr marL="285750" indent="-285750">
              <a:buFontTx/>
              <a:buChar char="-"/>
            </a:pPr>
            <a:r>
              <a:rPr lang="en-US" dirty="0"/>
              <a:t>Giúp các bộ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, thống kê nhanh, </a:t>
            </a:r>
            <a:r>
              <a:rPr lang="en-US" dirty="0" err="1"/>
              <a:t>đánh</a:t>
            </a:r>
            <a:r>
              <a:rPr lang="en-US" dirty="0"/>
              <a:t> giá </a:t>
            </a:r>
            <a:r>
              <a:rPr lang="en-US" dirty="0" err="1"/>
              <a:t>kịp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sản </a:t>
            </a:r>
            <a:r>
              <a:rPr lang="en-US" dirty="0" err="1"/>
              <a:t>phẩm</a:t>
            </a:r>
            <a:r>
              <a:rPr lang="en-US" dirty="0"/>
              <a:t> đang sản xuất trực tiếp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5C627-3A79-4941-BF85-C30443E32183}"/>
              </a:ext>
            </a:extLst>
          </p:cNvPr>
          <p:cNvSpPr txBox="1"/>
          <p:nvPr/>
        </p:nvSpPr>
        <p:spPr>
          <a:xfrm>
            <a:off x="4242589" y="6531429"/>
            <a:ext cx="439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Màn </a:t>
            </a:r>
            <a:r>
              <a:rPr lang="en-US" dirty="0" err="1"/>
              <a:t>hình</a:t>
            </a:r>
            <a:r>
              <a:rPr lang="en-US" dirty="0"/>
              <a:t> thống kê chi </a:t>
            </a:r>
            <a:r>
              <a:rPr lang="en-US" dirty="0" err="1"/>
              <a:t>tiết</a:t>
            </a:r>
            <a:r>
              <a:rPr lang="en-US" dirty="0"/>
              <a:t> thông tin sản xuất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821AC-8357-47DE-858C-EDFE1DDAB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284"/>
            <a:ext cx="12192000" cy="54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2EF6BD-0979-4958-AB51-FE467580D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5375" cy="6159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46A53-97E5-4993-8E54-58D662DE7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75" y="0"/>
            <a:ext cx="3537140" cy="6159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50DEE4-03A3-4DD1-A160-39B6A676B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15" y="-61399"/>
            <a:ext cx="4389485" cy="62278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70A5D8-280B-4828-8930-9DF96B0EFCA4}"/>
              </a:ext>
            </a:extLst>
          </p:cNvPr>
          <p:cNvSpPr/>
          <p:nvPr/>
        </p:nvSpPr>
        <p:spPr>
          <a:xfrm>
            <a:off x="0" y="6142616"/>
            <a:ext cx="12192000" cy="7153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Màn hình cảm </a:t>
            </a:r>
            <a:r>
              <a:rPr lang="en-US" dirty="0" err="1">
                <a:solidFill>
                  <a:schemeClr val="tx1"/>
                </a:solidFill>
              </a:rPr>
              <a:t>ứng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hỗ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trợ</a:t>
            </a:r>
            <a:r>
              <a:rPr lang="en-US" dirty="0">
                <a:solidFill>
                  <a:schemeClr val="tx1"/>
                </a:solidFill>
              </a:rPr>
              <a:t> khai báo thông tin lỗi tại các vị trí làm việc trên dây </a:t>
            </a:r>
            <a:r>
              <a:rPr lang="en-US" dirty="0" err="1">
                <a:solidFill>
                  <a:schemeClr val="tx1"/>
                </a:solidFill>
              </a:rPr>
              <a:t>chuyền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8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C19CF5-3891-4F07-8207-701324C49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408"/>
            <a:ext cx="1229525" cy="24668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1B16AB-4FCE-4AB5-AA85-E2286AB96043}"/>
              </a:ext>
            </a:extLst>
          </p:cNvPr>
          <p:cNvSpPr/>
          <p:nvPr/>
        </p:nvSpPr>
        <p:spPr>
          <a:xfrm>
            <a:off x="1" y="6024282"/>
            <a:ext cx="2909106" cy="8337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Các thông tin lỗi khai báo tại dây </a:t>
            </a:r>
            <a:r>
              <a:rPr lang="en-US" dirty="0" err="1">
                <a:solidFill>
                  <a:schemeClr val="tx1"/>
                </a:solidFill>
              </a:rPr>
              <a:t>chuyền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EDECF3D-3015-4AE6-A809-3FE7B54BD7F8}"/>
              </a:ext>
            </a:extLst>
          </p:cNvPr>
          <p:cNvSpPr/>
          <p:nvPr/>
        </p:nvSpPr>
        <p:spPr>
          <a:xfrm>
            <a:off x="2909106" y="3033656"/>
            <a:ext cx="1469256" cy="52375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48D669-0A07-43AA-A19A-50234DCA0F0E}"/>
              </a:ext>
            </a:extLst>
          </p:cNvPr>
          <p:cNvSpPr/>
          <p:nvPr/>
        </p:nvSpPr>
        <p:spPr>
          <a:xfrm>
            <a:off x="4378362" y="6287845"/>
            <a:ext cx="7813638" cy="5304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Hệ thống kiểm </a:t>
            </a:r>
            <a:r>
              <a:rPr lang="en-US" dirty="0" err="1">
                <a:solidFill>
                  <a:schemeClr val="tx1"/>
                </a:solidFill>
              </a:rPr>
              <a:t>soát</a:t>
            </a:r>
            <a:r>
              <a:rPr lang="en-US" dirty="0">
                <a:solidFill>
                  <a:schemeClr val="tx1"/>
                </a:solidFill>
              </a:rPr>
              <a:t> sản xuất </a:t>
            </a:r>
            <a:r>
              <a:rPr lang="en-US" dirty="0" err="1">
                <a:solidFill>
                  <a:schemeClr val="tx1"/>
                </a:solidFill>
              </a:rPr>
              <a:t>nhận</a:t>
            </a:r>
            <a:r>
              <a:rPr lang="en-US" dirty="0">
                <a:solidFill>
                  <a:schemeClr val="tx1"/>
                </a:solidFill>
              </a:rPr>
              <a:t> thông tin từ các thiết bị sau đó tính toán và hiển thị lên màn hình kiểm </a:t>
            </a:r>
            <a:r>
              <a:rPr lang="en-US" dirty="0" err="1">
                <a:solidFill>
                  <a:schemeClr val="tx1"/>
                </a:solidFill>
              </a:rPr>
              <a:t>soát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chính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AA7F9E-5E39-4106-82BA-7E58D1817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29525" cy="16150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CAF9C6-6F10-48C2-BEFC-7E832EB5D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070"/>
            <a:ext cx="1229525" cy="19423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4E7A53-2E26-4FC2-9155-9A0778FC6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28" y="0"/>
            <a:ext cx="1687978" cy="27236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48D898-C35B-4DD6-B3F9-27EEBEF5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28" y="2709582"/>
            <a:ext cx="1687978" cy="336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578037-7118-4BFF-AE03-4E83618BB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60" y="3719"/>
            <a:ext cx="7813639" cy="62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4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000547-0027-43B7-8391-BA3402614F4E}"/>
              </a:ext>
            </a:extLst>
          </p:cNvPr>
          <p:cNvSpPr/>
          <p:nvPr/>
        </p:nvSpPr>
        <p:spPr>
          <a:xfrm>
            <a:off x="0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Thông tin màn hình hiển thị trên hệ thống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501F2A-722C-40BF-9049-AD8BD9965370}"/>
              </a:ext>
            </a:extLst>
          </p:cNvPr>
          <p:cNvSpPr/>
          <p:nvPr/>
        </p:nvSpPr>
        <p:spPr>
          <a:xfrm>
            <a:off x="0" y="570156"/>
            <a:ext cx="2549562" cy="1871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Hiển thị thông tin sản phẩm đang sản xuất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BA8CB-DEC3-45BE-B61C-726041CDBAE9}"/>
              </a:ext>
            </a:extLst>
          </p:cNvPr>
          <p:cNvSpPr/>
          <p:nvPr/>
        </p:nvSpPr>
        <p:spPr>
          <a:xfrm>
            <a:off x="0" y="2444675"/>
            <a:ext cx="2549562" cy="16674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 thừa số lệnh, số lô sản xuất từ hệ thống ERP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C49E7-28F4-457E-B571-A1E849B039B8}"/>
              </a:ext>
            </a:extLst>
          </p:cNvPr>
          <p:cNvSpPr/>
          <p:nvPr/>
        </p:nvSpPr>
        <p:spPr>
          <a:xfrm>
            <a:off x="0" y="4141694"/>
            <a:ext cx="2549562" cy="27270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 thừa các thông tin khai báo lỗi và hiển thị thông tin lỗi theo lệnh sản xuất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5E8D5-A776-4C35-B4EA-D65246244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62" y="590067"/>
            <a:ext cx="9642438" cy="62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660DB-6329-456F-98C8-C8A705CE6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3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4A3BE4-028C-4250-BB8C-7C73613A3048}"/>
              </a:ext>
            </a:extLst>
          </p:cNvPr>
          <p:cNvSpPr/>
          <p:nvPr/>
        </p:nvSpPr>
        <p:spPr>
          <a:xfrm>
            <a:off x="0" y="2415093"/>
            <a:ext cx="3076687" cy="15544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Hiển thị thông tin mã lệnh , lô sản xuất, Số l</a:t>
            </a:r>
            <a:r>
              <a:rPr lang="vi-VN" b="1" dirty="0">
                <a:ln/>
                <a:solidFill>
                  <a:srgbClr val="FF0000"/>
                </a:solidFill>
              </a:rPr>
              <a:t>ư</a:t>
            </a:r>
            <a:r>
              <a:rPr lang="en-US" b="1" dirty="0" err="1">
                <a:ln/>
                <a:solidFill>
                  <a:srgbClr val="FF0000"/>
                </a:solidFill>
              </a:rPr>
              <a:t>ợng</a:t>
            </a:r>
            <a:r>
              <a:rPr lang="en-US" b="1" dirty="0">
                <a:ln/>
                <a:solidFill>
                  <a:srgbClr val="FF0000"/>
                </a:solidFill>
              </a:rPr>
              <a:t> theo kế </a:t>
            </a:r>
            <a:r>
              <a:rPr lang="en-US" b="1" dirty="0" err="1">
                <a:ln/>
                <a:solidFill>
                  <a:srgbClr val="FF0000"/>
                </a:solidFill>
              </a:rPr>
              <a:t>hoạch</a:t>
            </a:r>
            <a:r>
              <a:rPr lang="en-US" b="1" dirty="0">
                <a:ln/>
                <a:solidFill>
                  <a:srgbClr val="FF0000"/>
                </a:solidFill>
              </a:rPr>
              <a:t>, đ</a:t>
            </a:r>
            <a:r>
              <a:rPr lang="vi-VN" b="1" dirty="0">
                <a:ln/>
                <a:solidFill>
                  <a:srgbClr val="FF0000"/>
                </a:solidFill>
              </a:rPr>
              <a:t>ơ</a:t>
            </a:r>
            <a:r>
              <a:rPr lang="en-US" b="1" dirty="0">
                <a:ln/>
                <a:solidFill>
                  <a:srgbClr val="FF0000"/>
                </a:solidFill>
              </a:rPr>
              <a:t>n hàng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1E065-6DB0-4C83-A06C-B19CD31F8530}"/>
              </a:ext>
            </a:extLst>
          </p:cNvPr>
          <p:cNvSpPr/>
          <p:nvPr/>
        </p:nvSpPr>
        <p:spPr>
          <a:xfrm>
            <a:off x="-1" y="3969573"/>
            <a:ext cx="3076687" cy="14899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Kiểm </a:t>
            </a:r>
            <a:r>
              <a:rPr lang="en-US" b="1" dirty="0" err="1">
                <a:ln/>
                <a:solidFill>
                  <a:srgbClr val="FF0000"/>
                </a:solidFill>
              </a:rPr>
              <a:t>soát</a:t>
            </a:r>
            <a:r>
              <a:rPr lang="en-US" b="1" dirty="0">
                <a:ln/>
                <a:solidFill>
                  <a:srgbClr val="FF0000"/>
                </a:solidFill>
              </a:rPr>
              <a:t> số l</a:t>
            </a:r>
            <a:r>
              <a:rPr lang="vi-VN" b="1" dirty="0">
                <a:ln/>
                <a:solidFill>
                  <a:srgbClr val="FF0000"/>
                </a:solidFill>
              </a:rPr>
              <a:t>ư</a:t>
            </a:r>
            <a:r>
              <a:rPr lang="en-US" b="1" dirty="0" err="1">
                <a:ln/>
                <a:solidFill>
                  <a:srgbClr val="FF0000"/>
                </a:solidFill>
              </a:rPr>
              <a:t>ợng</a:t>
            </a:r>
            <a:r>
              <a:rPr lang="en-US" b="1" dirty="0">
                <a:ln/>
                <a:solidFill>
                  <a:srgbClr val="FF0000"/>
                </a:solidFill>
              </a:rPr>
              <a:t> đầu vào, </a:t>
            </a:r>
            <a:r>
              <a:rPr lang="en-US" b="1" dirty="0" err="1">
                <a:ln/>
                <a:solidFill>
                  <a:srgbClr val="FF0000"/>
                </a:solidFill>
              </a:rPr>
              <a:t>sp</a:t>
            </a:r>
            <a:r>
              <a:rPr lang="en-US" b="1" dirty="0">
                <a:ln/>
                <a:solidFill>
                  <a:srgbClr val="FF0000"/>
                </a:solidFill>
              </a:rPr>
              <a:t> đầu ra</a:t>
            </a:r>
          </a:p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Thống kê tỉ </a:t>
            </a:r>
            <a:r>
              <a:rPr lang="en-US" b="1" dirty="0" err="1">
                <a:ln/>
                <a:solidFill>
                  <a:srgbClr val="FF0000"/>
                </a:solidFill>
              </a:rPr>
              <a:t>lệ</a:t>
            </a:r>
            <a:r>
              <a:rPr lang="en-US" b="1" dirty="0">
                <a:ln/>
                <a:solidFill>
                  <a:srgbClr val="FF0000"/>
                </a:solidFill>
              </a:rPr>
              <a:t>  </a:t>
            </a:r>
            <a:r>
              <a:rPr lang="en-US" b="1" dirty="0" err="1">
                <a:ln/>
                <a:solidFill>
                  <a:srgbClr val="FF0000"/>
                </a:solidFill>
              </a:rPr>
              <a:t>hoàn</a:t>
            </a:r>
            <a:r>
              <a:rPr lang="en-US" b="1" dirty="0">
                <a:ln/>
                <a:solidFill>
                  <a:srgbClr val="FF0000"/>
                </a:solidFill>
              </a:rPr>
              <a:t> thành theo lệnh, DPPM lỗi</a:t>
            </a:r>
          </a:p>
          <a:p>
            <a:pPr algn="ctr"/>
            <a:endParaRPr lang="en-US" b="1" dirty="0">
              <a:ln/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670568-B33B-4D13-9022-DF8602B19258}"/>
              </a:ext>
            </a:extLst>
          </p:cNvPr>
          <p:cNvSpPr/>
          <p:nvPr/>
        </p:nvSpPr>
        <p:spPr>
          <a:xfrm>
            <a:off x="0" y="5459506"/>
            <a:ext cx="3076687" cy="13984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Hiển thị </a:t>
            </a:r>
            <a:r>
              <a:rPr lang="en-US" b="1" dirty="0" err="1">
                <a:ln/>
                <a:solidFill>
                  <a:srgbClr val="FF0000"/>
                </a:solidFill>
              </a:rPr>
              <a:t>biểu</a:t>
            </a:r>
            <a:r>
              <a:rPr lang="en-US" b="1" dirty="0">
                <a:ln/>
                <a:solidFill>
                  <a:srgbClr val="FF0000"/>
                </a:solidFill>
              </a:rPr>
              <a:t> </a:t>
            </a:r>
            <a:r>
              <a:rPr lang="en-US" b="1" dirty="0" err="1">
                <a:ln/>
                <a:solidFill>
                  <a:srgbClr val="FF0000"/>
                </a:solidFill>
              </a:rPr>
              <a:t>đồ</a:t>
            </a:r>
            <a:r>
              <a:rPr lang="en-US" b="1" dirty="0">
                <a:ln/>
                <a:solidFill>
                  <a:srgbClr val="FF0000"/>
                </a:solidFill>
              </a:rPr>
              <a:t> trực quan </a:t>
            </a:r>
            <a:r>
              <a:rPr lang="en-US" b="1" dirty="0" err="1">
                <a:ln/>
                <a:solidFill>
                  <a:srgbClr val="FF0000"/>
                </a:solidFill>
              </a:rPr>
              <a:t>tốc</a:t>
            </a:r>
            <a:r>
              <a:rPr lang="en-US" b="1" dirty="0">
                <a:ln/>
                <a:solidFill>
                  <a:srgbClr val="FF0000"/>
                </a:solidFill>
              </a:rPr>
              <a:t> độ </a:t>
            </a:r>
            <a:r>
              <a:rPr lang="en-US" b="1" dirty="0" err="1">
                <a:ln/>
                <a:solidFill>
                  <a:srgbClr val="FF0000"/>
                </a:solidFill>
              </a:rPr>
              <a:t>hoàn</a:t>
            </a:r>
            <a:r>
              <a:rPr lang="en-US" b="1" dirty="0">
                <a:ln/>
                <a:solidFill>
                  <a:srgbClr val="FF0000"/>
                </a:solidFill>
              </a:rPr>
              <a:t> thành kế </a:t>
            </a:r>
            <a:r>
              <a:rPr lang="en-US" b="1" dirty="0" err="1">
                <a:ln/>
                <a:solidFill>
                  <a:srgbClr val="FF0000"/>
                </a:solidFill>
              </a:rPr>
              <a:t>hoạch</a:t>
            </a:r>
            <a:r>
              <a:rPr lang="en-US" b="1" dirty="0">
                <a:ln/>
                <a:solidFill>
                  <a:srgbClr val="FF0000"/>
                </a:solidFill>
              </a:rPr>
              <a:t>, % lỗi, sản l</a:t>
            </a:r>
            <a:r>
              <a:rPr lang="vi-VN" b="1" dirty="0">
                <a:ln/>
                <a:solidFill>
                  <a:srgbClr val="FF0000"/>
                </a:solidFill>
              </a:rPr>
              <a:t>ư</a:t>
            </a:r>
            <a:r>
              <a:rPr lang="en-US" b="1" dirty="0" err="1">
                <a:ln/>
                <a:solidFill>
                  <a:srgbClr val="FF0000"/>
                </a:solidFill>
              </a:rPr>
              <a:t>ợng</a:t>
            </a:r>
            <a:r>
              <a:rPr lang="en-US" b="1" dirty="0">
                <a:ln/>
                <a:solidFill>
                  <a:srgbClr val="FF0000"/>
                </a:solidFill>
              </a:rPr>
              <a:t> theo giờ</a:t>
            </a:r>
          </a:p>
        </p:txBody>
      </p:sp>
      <p:sp>
        <p:nvSpPr>
          <p:cNvPr id="12" name="Arrow: Left-Up 11">
            <a:extLst>
              <a:ext uri="{FF2B5EF4-FFF2-40B4-BE49-F238E27FC236}">
                <a16:creationId xmlns:a16="http://schemas.microsoft.com/office/drawing/2014/main" id="{E52D4200-9A14-42ED-BB4D-85A78410F60C}"/>
              </a:ext>
            </a:extLst>
          </p:cNvPr>
          <p:cNvSpPr/>
          <p:nvPr/>
        </p:nvSpPr>
        <p:spPr>
          <a:xfrm>
            <a:off x="3076686" y="3757889"/>
            <a:ext cx="917177" cy="900172"/>
          </a:xfrm>
          <a:prstGeom prst="lef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94F684-D7AC-405A-B0C0-7D61FC0ECBC2}"/>
              </a:ext>
            </a:extLst>
          </p:cNvPr>
          <p:cNvSpPr/>
          <p:nvPr/>
        </p:nvSpPr>
        <p:spPr>
          <a:xfrm>
            <a:off x="9052560" y="2167666"/>
            <a:ext cx="3139440" cy="13393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Kiểm </a:t>
            </a:r>
            <a:r>
              <a:rPr lang="en-US" b="1" dirty="0" err="1">
                <a:ln/>
                <a:solidFill>
                  <a:schemeClr val="accent1"/>
                </a:solidFill>
              </a:rPr>
              <a:t>soát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thời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gian</a:t>
            </a:r>
            <a:r>
              <a:rPr lang="en-US" b="1" dirty="0">
                <a:ln/>
                <a:solidFill>
                  <a:schemeClr val="accent1"/>
                </a:solidFill>
              </a:rPr>
              <a:t> chạy/ </a:t>
            </a:r>
            <a:r>
              <a:rPr lang="en-US" b="1" dirty="0" err="1">
                <a:ln/>
                <a:solidFill>
                  <a:schemeClr val="accent1"/>
                </a:solidFill>
              </a:rPr>
              <a:t>dừng</a:t>
            </a:r>
            <a:r>
              <a:rPr lang="en-US" b="1" dirty="0">
                <a:ln/>
                <a:solidFill>
                  <a:schemeClr val="accent1"/>
                </a:solidFill>
              </a:rPr>
              <a:t> máy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56CE3A-5A44-4C8E-8B14-70F28B6D8CE1}"/>
              </a:ext>
            </a:extLst>
          </p:cNvPr>
          <p:cNvSpPr/>
          <p:nvPr/>
        </p:nvSpPr>
        <p:spPr>
          <a:xfrm>
            <a:off x="9052560" y="3562573"/>
            <a:ext cx="3139440" cy="8157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Thống kê </a:t>
            </a:r>
            <a:r>
              <a:rPr lang="en-US" b="1" dirty="0" err="1">
                <a:ln/>
                <a:solidFill>
                  <a:schemeClr val="accent1"/>
                </a:solidFill>
              </a:rPr>
              <a:t>tốc</a:t>
            </a:r>
            <a:r>
              <a:rPr lang="en-US" b="1" dirty="0">
                <a:ln/>
                <a:solidFill>
                  <a:schemeClr val="accent1"/>
                </a:solidFill>
              </a:rPr>
              <a:t> độ </a:t>
            </a:r>
            <a:r>
              <a:rPr lang="en-US" b="1" dirty="0" err="1">
                <a:ln/>
                <a:solidFill>
                  <a:schemeClr val="accent1"/>
                </a:solidFill>
              </a:rPr>
              <a:t>thực</a:t>
            </a:r>
            <a:r>
              <a:rPr lang="en-US" b="1" dirty="0">
                <a:ln/>
                <a:solidFill>
                  <a:schemeClr val="accent1"/>
                </a:solidFill>
              </a:rPr>
              <a:t> của máy, </a:t>
            </a:r>
            <a:r>
              <a:rPr lang="en-US" b="1" dirty="0" err="1">
                <a:ln/>
                <a:solidFill>
                  <a:schemeClr val="accent1"/>
                </a:solidFill>
              </a:rPr>
              <a:t>hiệu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suất</a:t>
            </a:r>
            <a:r>
              <a:rPr lang="en-US" b="1" dirty="0">
                <a:ln/>
                <a:solidFill>
                  <a:schemeClr val="accent1"/>
                </a:solidFill>
              </a:rPr>
              <a:t> máy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92F3957-09D3-4C3F-9946-CF1E51C42393}"/>
              </a:ext>
            </a:extLst>
          </p:cNvPr>
          <p:cNvSpPr/>
          <p:nvPr/>
        </p:nvSpPr>
        <p:spPr>
          <a:xfrm>
            <a:off x="8229601" y="2606038"/>
            <a:ext cx="822960" cy="462581"/>
          </a:xfrm>
          <a:prstGeom prst="rightArrow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2118885-846B-4B68-B4AB-06729E5AE664}"/>
              </a:ext>
            </a:extLst>
          </p:cNvPr>
          <p:cNvSpPr/>
          <p:nvPr/>
        </p:nvSpPr>
        <p:spPr>
          <a:xfrm>
            <a:off x="8229600" y="3611430"/>
            <a:ext cx="822960" cy="462581"/>
          </a:xfrm>
          <a:prstGeom prst="rightArrow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43969A7-17B7-45C7-9905-E9E26D586CBC}"/>
              </a:ext>
            </a:extLst>
          </p:cNvPr>
          <p:cNvSpPr/>
          <p:nvPr/>
        </p:nvSpPr>
        <p:spPr>
          <a:xfrm>
            <a:off x="8229600" y="4616822"/>
            <a:ext cx="822960" cy="462581"/>
          </a:xfrm>
          <a:prstGeom prst="rightArrow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B9A9D-F1B0-4942-9BB6-07F425EBF237}"/>
              </a:ext>
            </a:extLst>
          </p:cNvPr>
          <p:cNvSpPr/>
          <p:nvPr/>
        </p:nvSpPr>
        <p:spPr>
          <a:xfrm>
            <a:off x="9052560" y="4450974"/>
            <a:ext cx="3139440" cy="815789"/>
          </a:xfrm>
          <a:prstGeom prst="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Tính toán tổng số l</a:t>
            </a:r>
            <a:r>
              <a:rPr lang="vi-VN" b="1" dirty="0">
                <a:ln/>
                <a:solidFill>
                  <a:schemeClr val="accent1"/>
                </a:solidFill>
              </a:rPr>
              <a:t>ư</a:t>
            </a:r>
            <a:r>
              <a:rPr lang="en-US" b="1" dirty="0" err="1">
                <a:ln/>
                <a:solidFill>
                  <a:schemeClr val="accent1"/>
                </a:solidFill>
              </a:rPr>
              <a:t>ợng</a:t>
            </a:r>
            <a:r>
              <a:rPr lang="en-US" b="1" dirty="0">
                <a:ln/>
                <a:solidFill>
                  <a:schemeClr val="accent1"/>
                </a:solidFill>
              </a:rPr>
              <a:t> lỗi </a:t>
            </a:r>
            <a:r>
              <a:rPr lang="en-US" b="1" dirty="0" err="1">
                <a:ln/>
                <a:solidFill>
                  <a:schemeClr val="accent1"/>
                </a:solidFill>
              </a:rPr>
              <a:t>nhận</a:t>
            </a:r>
            <a:r>
              <a:rPr lang="en-US" b="1" dirty="0">
                <a:ln/>
                <a:solidFill>
                  <a:schemeClr val="accent1"/>
                </a:solidFill>
              </a:rPr>
              <a:t> đ</a:t>
            </a:r>
            <a:r>
              <a:rPr lang="vi-VN" b="1" dirty="0">
                <a:ln/>
                <a:solidFill>
                  <a:schemeClr val="accent1"/>
                </a:solidFill>
              </a:rPr>
              <a:t>ư</a:t>
            </a:r>
            <a:r>
              <a:rPr lang="en-US" b="1" dirty="0" err="1">
                <a:ln/>
                <a:solidFill>
                  <a:schemeClr val="accent1"/>
                </a:solidFill>
              </a:rPr>
              <a:t>ợc</a:t>
            </a:r>
            <a:r>
              <a:rPr lang="en-US" b="1" dirty="0">
                <a:ln/>
                <a:solidFill>
                  <a:schemeClr val="accent1"/>
                </a:solidFill>
              </a:rPr>
              <a:t> từ các khai báo lỗi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E9D63D6-FD9A-4EDD-B98A-ECB163004DC2}"/>
              </a:ext>
            </a:extLst>
          </p:cNvPr>
          <p:cNvSpPr/>
          <p:nvPr/>
        </p:nvSpPr>
        <p:spPr>
          <a:xfrm>
            <a:off x="8229600" y="5432612"/>
            <a:ext cx="822960" cy="462582"/>
          </a:xfrm>
          <a:prstGeom prst="rightArrow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3B5354-6445-41E0-A174-A4C9A9C57CE1}"/>
              </a:ext>
            </a:extLst>
          </p:cNvPr>
          <p:cNvSpPr/>
          <p:nvPr/>
        </p:nvSpPr>
        <p:spPr>
          <a:xfrm>
            <a:off x="9052560" y="5401679"/>
            <a:ext cx="3139440" cy="1456321"/>
          </a:xfrm>
          <a:prstGeom prst="rect">
            <a:avLst/>
          </a:prstGeom>
          <a:solidFill>
            <a:srgbClr val="FFC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Kiểm </a:t>
            </a:r>
            <a:r>
              <a:rPr lang="en-US" b="1" dirty="0" err="1">
                <a:ln/>
                <a:solidFill>
                  <a:schemeClr val="accent1"/>
                </a:solidFill>
              </a:rPr>
              <a:t>soát</a:t>
            </a:r>
            <a:r>
              <a:rPr lang="en-US" b="1" dirty="0">
                <a:ln/>
                <a:solidFill>
                  <a:schemeClr val="accent1"/>
                </a:solidFill>
              </a:rPr>
              <a:t> tỉ </a:t>
            </a:r>
            <a:r>
              <a:rPr lang="en-US" b="1" dirty="0" err="1">
                <a:ln/>
                <a:solidFill>
                  <a:schemeClr val="accent1"/>
                </a:solidFill>
              </a:rPr>
              <a:t>lệ</a:t>
            </a:r>
            <a:r>
              <a:rPr lang="en-US" b="1" dirty="0">
                <a:ln/>
                <a:solidFill>
                  <a:schemeClr val="accent1"/>
                </a:solidFill>
              </a:rPr>
              <a:t> lỗi các công đoạn</a:t>
            </a:r>
          </a:p>
          <a:p>
            <a:pPr algn="ctr"/>
            <a:r>
              <a:rPr lang="en-US" b="1" dirty="0">
                <a:ln/>
                <a:solidFill>
                  <a:schemeClr val="accent1"/>
                </a:solidFill>
              </a:rPr>
              <a:t>Và hiển thị </a:t>
            </a:r>
            <a:r>
              <a:rPr lang="en-US" b="1" dirty="0" err="1">
                <a:ln/>
                <a:solidFill>
                  <a:schemeClr val="accent1"/>
                </a:solidFill>
              </a:rPr>
              <a:t>vùng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nhiệt</a:t>
            </a:r>
            <a:r>
              <a:rPr lang="en-US" b="1" dirty="0">
                <a:ln/>
                <a:solidFill>
                  <a:schemeClr val="accent1"/>
                </a:solidFill>
              </a:rPr>
              <a:t> độ tại </a:t>
            </a:r>
            <a:r>
              <a:rPr lang="en-US" b="1" dirty="0" err="1">
                <a:ln/>
                <a:solidFill>
                  <a:schemeClr val="accent1"/>
                </a:solidFill>
              </a:rPr>
              <a:t>khâu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luyện</a:t>
            </a:r>
            <a:r>
              <a:rPr lang="en-US" b="1" dirty="0">
                <a:ln/>
                <a:solidFill>
                  <a:schemeClr val="accent1"/>
                </a:solidFill>
              </a:rPr>
              <a:t>, </a:t>
            </a:r>
            <a:r>
              <a:rPr lang="en-US" b="1" dirty="0" err="1">
                <a:ln/>
                <a:solidFill>
                  <a:schemeClr val="accent1"/>
                </a:solidFill>
              </a:rPr>
              <a:t>điện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áp</a:t>
            </a:r>
            <a:r>
              <a:rPr lang="en-US" b="1" dirty="0">
                <a:ln/>
                <a:solidFill>
                  <a:schemeClr val="accent1"/>
                </a:solidFill>
              </a:rPr>
              <a:t> </a:t>
            </a:r>
            <a:r>
              <a:rPr lang="en-US" b="1" dirty="0" err="1">
                <a:ln/>
                <a:solidFill>
                  <a:schemeClr val="accent1"/>
                </a:solidFill>
              </a:rPr>
              <a:t>vùng</a:t>
            </a:r>
            <a:endParaRPr lang="en-US" b="1" dirty="0">
              <a:ln/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9F56B-3132-4318-9FB4-F55F4FBEF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2"/>
            <a:ext cx="8076217" cy="683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49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3313FA-030E-4582-84F0-3072FE56A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5" y="482404"/>
            <a:ext cx="4508334" cy="328815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D8AD1-47D1-413D-95DE-194A952D2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5" y="3770556"/>
            <a:ext cx="4508334" cy="30874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233D82-7269-489D-8940-E240241DC1CC}"/>
              </a:ext>
            </a:extLst>
          </p:cNvPr>
          <p:cNvSpPr/>
          <p:nvPr/>
        </p:nvSpPr>
        <p:spPr>
          <a:xfrm>
            <a:off x="6750425" y="1640541"/>
            <a:ext cx="4508334" cy="6508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rgbClr val="FF0000"/>
                </a:solidFill>
              </a:rPr>
              <a:t>- Thống kê  số l</a:t>
            </a:r>
            <a:r>
              <a:rPr lang="vi-VN" b="1" dirty="0">
                <a:ln/>
                <a:solidFill>
                  <a:srgbClr val="FF0000"/>
                </a:solidFill>
              </a:rPr>
              <a:t>ư</a:t>
            </a:r>
            <a:r>
              <a:rPr lang="en-US" b="1" dirty="0" err="1">
                <a:ln/>
                <a:solidFill>
                  <a:srgbClr val="FF0000"/>
                </a:solidFill>
              </a:rPr>
              <a:t>ợng</a:t>
            </a:r>
            <a:r>
              <a:rPr lang="en-US" b="1" dirty="0">
                <a:ln/>
                <a:solidFill>
                  <a:srgbClr val="FF0000"/>
                </a:solidFill>
              </a:rPr>
              <a:t> lỗi ,tính toán tỉ </a:t>
            </a:r>
            <a:r>
              <a:rPr lang="en-US" b="1" dirty="0" err="1">
                <a:ln/>
                <a:solidFill>
                  <a:srgbClr val="FF0000"/>
                </a:solidFill>
              </a:rPr>
              <a:t>lệ</a:t>
            </a:r>
            <a:r>
              <a:rPr lang="en-US" b="1" dirty="0">
                <a:ln/>
                <a:solidFill>
                  <a:srgbClr val="FF0000"/>
                </a:solidFill>
              </a:rPr>
              <a:t>  lỗi                                     theo các công đoạn sản xuất.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5353EC-B1C5-4695-9722-7B62713F91E4}"/>
              </a:ext>
            </a:extLst>
          </p:cNvPr>
          <p:cNvSpPr/>
          <p:nvPr/>
        </p:nvSpPr>
        <p:spPr>
          <a:xfrm>
            <a:off x="6750425" y="4324574"/>
            <a:ext cx="4508334" cy="1635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Hiển thị </a:t>
            </a:r>
            <a:r>
              <a:rPr lang="en-US" b="1" dirty="0" err="1">
                <a:ln/>
                <a:solidFill>
                  <a:schemeClr val="accent2">
                    <a:lumMod val="75000"/>
                  </a:schemeClr>
                </a:solidFill>
              </a:rPr>
              <a:t>biểu</a:t>
            </a:r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ln/>
                <a:solidFill>
                  <a:schemeClr val="accent2">
                    <a:lumMod val="75000"/>
                  </a:schemeClr>
                </a:solidFill>
              </a:rPr>
              <a:t>đồ</a:t>
            </a:r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 lỗi chi tiết trên toàn hệ thống.</a:t>
            </a:r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8DEB574B-B976-412D-9532-E8402EEC4120}"/>
              </a:ext>
            </a:extLst>
          </p:cNvPr>
          <p:cNvSpPr/>
          <p:nvPr/>
        </p:nvSpPr>
        <p:spPr>
          <a:xfrm>
            <a:off x="4749501" y="1979407"/>
            <a:ext cx="1920240" cy="311972"/>
          </a:xfrm>
          <a:prstGeom prst="notchedRightArrow">
            <a:avLst>
              <a:gd name="adj1" fmla="val 50000"/>
              <a:gd name="adj2" fmla="val 244827"/>
            </a:avLst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3D15C0A7-D3FB-450E-8C34-B97DEA085F95}"/>
              </a:ext>
            </a:extLst>
          </p:cNvPr>
          <p:cNvSpPr/>
          <p:nvPr/>
        </p:nvSpPr>
        <p:spPr>
          <a:xfrm>
            <a:off x="4749501" y="4912659"/>
            <a:ext cx="1920240" cy="311972"/>
          </a:xfrm>
          <a:prstGeom prst="notchedRightArrow">
            <a:avLst>
              <a:gd name="adj1" fmla="val 50000"/>
              <a:gd name="adj2" fmla="val 244827"/>
            </a:avLst>
          </a:prstGeom>
          <a:solidFill>
            <a:schemeClr val="accent2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AFF882-A5BF-4241-83BA-CD0D40C06382}"/>
              </a:ext>
            </a:extLst>
          </p:cNvPr>
          <p:cNvSpPr/>
          <p:nvPr/>
        </p:nvSpPr>
        <p:spPr>
          <a:xfrm>
            <a:off x="6750425" y="2291379"/>
            <a:ext cx="4508334" cy="8767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rgbClr val="FF0000"/>
                </a:solidFill>
              </a:rPr>
              <a:t>- Hiển thị lên </a:t>
            </a:r>
            <a:r>
              <a:rPr lang="en-US" b="1" dirty="0" err="1">
                <a:ln/>
                <a:solidFill>
                  <a:srgbClr val="FF0000"/>
                </a:solidFill>
              </a:rPr>
              <a:t>biểu</a:t>
            </a:r>
            <a:r>
              <a:rPr lang="en-US" b="1" dirty="0">
                <a:ln/>
                <a:solidFill>
                  <a:srgbClr val="FF0000"/>
                </a:solidFill>
              </a:rPr>
              <a:t> </a:t>
            </a:r>
            <a:r>
              <a:rPr lang="en-US" b="1" dirty="0" err="1">
                <a:ln/>
                <a:solidFill>
                  <a:srgbClr val="FF0000"/>
                </a:solidFill>
              </a:rPr>
              <a:t>đồ</a:t>
            </a:r>
            <a:r>
              <a:rPr lang="en-US" b="1" dirty="0">
                <a:ln/>
                <a:solidFill>
                  <a:srgbClr val="FF0000"/>
                </a:solidFill>
              </a:rPr>
              <a:t> kiểm </a:t>
            </a:r>
            <a:r>
              <a:rPr lang="en-US" b="1" dirty="0" err="1">
                <a:ln/>
                <a:solidFill>
                  <a:srgbClr val="FF0000"/>
                </a:solidFill>
              </a:rPr>
              <a:t>soát</a:t>
            </a:r>
            <a:endParaRPr lang="en-US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48FA2-22F7-4E8A-8DA3-371F47B2B9B1}"/>
              </a:ext>
            </a:extLst>
          </p:cNvPr>
          <p:cNvSpPr/>
          <p:nvPr/>
        </p:nvSpPr>
        <p:spPr>
          <a:xfrm>
            <a:off x="0" y="6252963"/>
            <a:ext cx="12192000" cy="5471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FF0000"/>
                </a:solidFill>
              </a:rPr>
              <a:t>Hiển thị  theo </a:t>
            </a:r>
            <a:r>
              <a:rPr lang="en-US" b="1" dirty="0" err="1">
                <a:ln/>
                <a:solidFill>
                  <a:srgbClr val="FF0000"/>
                </a:solidFill>
              </a:rPr>
              <a:t>tần</a:t>
            </a:r>
            <a:r>
              <a:rPr lang="en-US" b="1" dirty="0">
                <a:ln/>
                <a:solidFill>
                  <a:srgbClr val="FF0000"/>
                </a:solidFill>
              </a:rPr>
              <a:t> </a:t>
            </a:r>
            <a:r>
              <a:rPr lang="en-US" b="1" dirty="0" err="1">
                <a:ln/>
                <a:solidFill>
                  <a:srgbClr val="FF0000"/>
                </a:solidFill>
              </a:rPr>
              <a:t>suất</a:t>
            </a:r>
            <a:r>
              <a:rPr lang="en-US" b="1" dirty="0">
                <a:ln/>
                <a:solidFill>
                  <a:srgbClr val="FF0000"/>
                </a:solidFill>
              </a:rPr>
              <a:t> </a:t>
            </a:r>
            <a:r>
              <a:rPr lang="en-US" b="1" dirty="0" err="1">
                <a:ln/>
                <a:solidFill>
                  <a:srgbClr val="FF0000"/>
                </a:solidFill>
              </a:rPr>
              <a:t>biểu</a:t>
            </a:r>
            <a:r>
              <a:rPr lang="en-US" b="1" dirty="0">
                <a:ln/>
                <a:solidFill>
                  <a:srgbClr val="FF0000"/>
                </a:solidFill>
              </a:rPr>
              <a:t> </a:t>
            </a:r>
            <a:r>
              <a:rPr lang="en-US" b="1" dirty="0" err="1">
                <a:ln/>
                <a:solidFill>
                  <a:srgbClr val="FF0000"/>
                </a:solidFill>
              </a:rPr>
              <a:t>đồ</a:t>
            </a:r>
            <a:r>
              <a:rPr lang="en-US" b="1" dirty="0">
                <a:ln/>
                <a:solidFill>
                  <a:srgbClr val="FF0000"/>
                </a:solidFill>
              </a:rPr>
              <a:t> tỉ </a:t>
            </a:r>
            <a:r>
              <a:rPr lang="en-US" b="1" dirty="0" err="1">
                <a:ln/>
                <a:solidFill>
                  <a:srgbClr val="FF0000"/>
                </a:solidFill>
              </a:rPr>
              <a:t>lệ</a:t>
            </a:r>
            <a:r>
              <a:rPr lang="en-US" b="1" dirty="0">
                <a:ln/>
                <a:solidFill>
                  <a:srgbClr val="FF0000"/>
                </a:solidFill>
              </a:rPr>
              <a:t> lỗi các công đoạn theo /giờ chạy theo các khâu sản xuất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24E0C-6863-466A-A3C9-D559F5658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56"/>
            <a:ext cx="12106319" cy="617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5CFD77-FE0F-4A9F-9ACD-08E92250A2CE}"/>
              </a:ext>
            </a:extLst>
          </p:cNvPr>
          <p:cNvSpPr/>
          <p:nvPr/>
        </p:nvSpPr>
        <p:spPr>
          <a:xfrm>
            <a:off x="0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Cảnh</a:t>
            </a:r>
            <a:r>
              <a:rPr lang="en-US" b="1" dirty="0">
                <a:solidFill>
                  <a:schemeClr val="tx1"/>
                </a:solidFill>
              </a:rPr>
              <a:t> báo lỗi khi số l</a:t>
            </a:r>
            <a:r>
              <a:rPr lang="vi-VN" b="1" dirty="0">
                <a:solidFill>
                  <a:schemeClr val="tx1"/>
                </a:solidFill>
              </a:rPr>
              <a:t>ư</a:t>
            </a:r>
            <a:r>
              <a:rPr lang="en-US" b="1" dirty="0" err="1">
                <a:solidFill>
                  <a:schemeClr val="tx1"/>
                </a:solidFill>
              </a:rPr>
              <a:t>ợng</a:t>
            </a:r>
            <a:r>
              <a:rPr lang="en-US" b="1" dirty="0">
                <a:solidFill>
                  <a:schemeClr val="tx1"/>
                </a:solidFill>
              </a:rPr>
              <a:t> lỗi v</a:t>
            </a:r>
            <a:r>
              <a:rPr lang="vi-VN" b="1" dirty="0">
                <a:solidFill>
                  <a:schemeClr val="tx1"/>
                </a:solidFill>
              </a:rPr>
              <a:t>ư</a:t>
            </a:r>
            <a:r>
              <a:rPr lang="en-US" b="1" dirty="0" err="1">
                <a:solidFill>
                  <a:schemeClr val="tx1"/>
                </a:solidFill>
              </a:rPr>
              <a:t>ợt</a:t>
            </a:r>
            <a:r>
              <a:rPr lang="en-US" b="1" dirty="0">
                <a:solidFill>
                  <a:schemeClr val="tx1"/>
                </a:solidFill>
              </a:rPr>
              <a:t> tỉ </a:t>
            </a:r>
            <a:r>
              <a:rPr lang="en-US" b="1" dirty="0" err="1">
                <a:solidFill>
                  <a:schemeClr val="tx1"/>
                </a:solidFill>
              </a:rPr>
              <a:t>lệ</a:t>
            </a:r>
            <a:r>
              <a:rPr lang="en-US" b="1" dirty="0">
                <a:solidFill>
                  <a:schemeClr val="tx1"/>
                </a:solidFill>
              </a:rPr>
              <a:t> % cho </a:t>
            </a:r>
            <a:r>
              <a:rPr lang="en-US" b="1" dirty="0" err="1">
                <a:solidFill>
                  <a:schemeClr val="tx1"/>
                </a:solidFill>
              </a:rPr>
              <a:t>phép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6C1CB-DC64-44AD-9002-3468FF7AB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" y="1097827"/>
            <a:ext cx="4400436" cy="3334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2756A4-14D6-4DDA-A7D7-ADFB5D1B468B}"/>
              </a:ext>
            </a:extLst>
          </p:cNvPr>
          <p:cNvSpPr/>
          <p:nvPr/>
        </p:nvSpPr>
        <p:spPr>
          <a:xfrm>
            <a:off x="40154" y="4599377"/>
            <a:ext cx="4400436" cy="16973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 Khi hệ thống phát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lỗi tại các công đoạn v</a:t>
            </a:r>
            <a:r>
              <a:rPr lang="vi-VN" b="1" dirty="0">
                <a:solidFill>
                  <a:schemeClr val="accent2">
                    <a:lumMod val="75000"/>
                  </a:schemeClr>
                </a:solidFill>
              </a:rPr>
              <a:t>ư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ợt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quá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giới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hạn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% cho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phép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 - Hệ thống gửi thông tin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cảnh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báo lỗi xuống các vị trí t</a:t>
            </a:r>
            <a:r>
              <a:rPr lang="vi-VN" b="1" dirty="0">
                <a:solidFill>
                  <a:schemeClr val="accent2">
                    <a:lumMod val="75000"/>
                  </a:schemeClr>
                </a:solidFill>
              </a:rPr>
              <a:t>ư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ợng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ứng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trên đầu dây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chuyền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2C0BE4-105D-4BFC-8BEF-BD46D7780884}"/>
              </a:ext>
            </a:extLst>
          </p:cNvPr>
          <p:cNvSpPr/>
          <p:nvPr/>
        </p:nvSpPr>
        <p:spPr>
          <a:xfrm>
            <a:off x="6838835" y="4599377"/>
            <a:ext cx="5015511" cy="19273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       - Hệ thống hiển thị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cảnh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báo các công đoạn lỗi v</a:t>
            </a:r>
            <a:r>
              <a:rPr lang="vi-VN" b="1" dirty="0">
                <a:solidFill>
                  <a:schemeClr val="accent2">
                    <a:lumMod val="75000"/>
                  </a:schemeClr>
                </a:solidFill>
              </a:rPr>
              <a:t>ư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ợt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giới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hạn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- Cho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phép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điều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khiển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tắt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bật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cảnh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báo lỗi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      - Tự động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cảnh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báo lại theo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tần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suất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gian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1489043D-FD27-408E-8BEA-FF49B7ECCD98}"/>
              </a:ext>
            </a:extLst>
          </p:cNvPr>
          <p:cNvSpPr/>
          <p:nvPr/>
        </p:nvSpPr>
        <p:spPr>
          <a:xfrm>
            <a:off x="4577475" y="2540608"/>
            <a:ext cx="2173754" cy="448987"/>
          </a:xfrm>
          <a:prstGeom prst="notchedRightArrow">
            <a:avLst>
              <a:gd name="adj1" fmla="val 50000"/>
              <a:gd name="adj2" fmla="val 120732"/>
            </a:avLst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610F7-0959-464B-A643-061AA70ED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512" y="1445036"/>
            <a:ext cx="5048833" cy="28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ED57BB-D1B1-4462-ACE5-20520F5FF419}"/>
              </a:ext>
            </a:extLst>
          </p:cNvPr>
          <p:cNvSpPr/>
          <p:nvPr/>
        </p:nvSpPr>
        <p:spPr>
          <a:xfrm>
            <a:off x="0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Hiển thị thông tin sản xuất trên màn hình kiểm </a:t>
            </a:r>
            <a:r>
              <a:rPr lang="en-US" b="1" dirty="0" err="1">
                <a:solidFill>
                  <a:schemeClr val="tx1"/>
                </a:solidFill>
              </a:rPr>
              <a:t>soát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1BEB8-C7F9-4971-96C1-A96372F15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98"/>
            <a:ext cx="12192000" cy="62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15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2AE64-ACE8-4F88-99BD-D3A32F6A7B73}"/>
              </a:ext>
            </a:extLst>
          </p:cNvPr>
          <p:cNvSpPr txBox="1"/>
          <p:nvPr/>
        </p:nvSpPr>
        <p:spPr>
          <a:xfrm>
            <a:off x="171081" y="194679"/>
            <a:ext cx="119402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Toàn</a:t>
            </a:r>
            <a:r>
              <a:rPr lang="en-US" dirty="0"/>
              <a:t> bộ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sản xuất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thống kê, phân </a:t>
            </a:r>
            <a:r>
              <a:rPr lang="en-US" dirty="0" err="1"/>
              <a:t>tích</a:t>
            </a:r>
            <a:r>
              <a:rPr lang="en-US" dirty="0"/>
              <a:t> và hiển thị trực tiếp trên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 sản xuất. </a:t>
            </a:r>
          </a:p>
          <a:p>
            <a:pPr marL="285750" indent="-285750">
              <a:buFontTx/>
              <a:buChar char="-"/>
            </a:pPr>
            <a:r>
              <a:rPr lang="en-US" dirty="0"/>
              <a:t>Giúp </a:t>
            </a:r>
            <a:r>
              <a:rPr lang="en-US" dirty="0" err="1"/>
              <a:t>cho</a:t>
            </a:r>
            <a:r>
              <a:rPr lang="en-US" dirty="0"/>
              <a:t> các bộ </a:t>
            </a:r>
            <a:r>
              <a:rPr lang="en-US" dirty="0" err="1"/>
              <a:t>phẩn</a:t>
            </a:r>
            <a:r>
              <a:rPr lang="en-US" dirty="0"/>
              <a:t>  sản xuất  trực tiếp có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nhanh </a:t>
            </a:r>
            <a:r>
              <a:rPr lang="en-US" dirty="0" err="1"/>
              <a:t>toàn</a:t>
            </a:r>
            <a:r>
              <a:rPr lang="en-US" dirty="0"/>
              <a:t> bộ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sản xuất của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 đang chạy, thống kê </a:t>
            </a:r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lỗi, các thông tin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cách trực </a:t>
            </a:r>
            <a:r>
              <a:rPr lang="en-US" dirty="0" err="1"/>
              <a:t>quan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báo khi </a:t>
            </a:r>
            <a:r>
              <a:rPr lang="en-US" dirty="0" err="1"/>
              <a:t>xảy</a:t>
            </a:r>
            <a:r>
              <a:rPr lang="en-US" dirty="0"/>
              <a:t> ra tình trạng lỗi v</a:t>
            </a:r>
            <a:r>
              <a:rPr lang="vi-VN" dirty="0"/>
              <a:t>ư</a:t>
            </a:r>
            <a:r>
              <a:rPr lang="en-US" dirty="0" err="1"/>
              <a:t>ợt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dirty="0"/>
              <a:t>Thống kê nhanh các thông tin lỗi.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Hỗ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bộ </a:t>
            </a:r>
            <a:r>
              <a:rPr lang="en-US" dirty="0" err="1"/>
              <a:t>phận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hành sản xuất đ</a:t>
            </a:r>
            <a:r>
              <a:rPr lang="vi-VN" dirty="0"/>
              <a:t>ư</a:t>
            </a:r>
            <a:r>
              <a:rPr lang="en-US" dirty="0"/>
              <a:t>a ra </a:t>
            </a:r>
            <a:r>
              <a:rPr lang="en-US" dirty="0" err="1"/>
              <a:t>quyết</a:t>
            </a:r>
            <a:r>
              <a:rPr lang="en-US" dirty="0"/>
              <a:t> định </a:t>
            </a:r>
            <a:r>
              <a:rPr lang="en-US" dirty="0" err="1"/>
              <a:t>kịp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, đúng </a:t>
            </a:r>
            <a:r>
              <a:rPr lang="en-US" dirty="0" err="1"/>
              <a:t>đắn</a:t>
            </a:r>
            <a:r>
              <a:rPr lang="en-US" dirty="0"/>
              <a:t> với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lô</a:t>
            </a:r>
            <a:r>
              <a:rPr lang="en-US" dirty="0"/>
              <a:t> hàng sản xuất </a:t>
            </a:r>
            <a:r>
              <a:rPr lang="en-US" dirty="0" err="1"/>
              <a:t>một</a:t>
            </a:r>
            <a:r>
              <a:rPr lang="en-US" dirty="0"/>
              <a:t> cách nhanh </a:t>
            </a:r>
            <a:r>
              <a:rPr lang="en-US" dirty="0" err="1"/>
              <a:t>chóng</a:t>
            </a:r>
            <a:r>
              <a:rPr lang="en-US" dirty="0"/>
              <a:t> và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5524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B090BB-6F06-433C-BAF3-D575847DE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443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7E8AC-A9B9-4CDD-9F9D-E9FB71C5E69E}"/>
              </a:ext>
            </a:extLst>
          </p:cNvPr>
          <p:cNvSpPr txBox="1"/>
          <p:nvPr/>
        </p:nvSpPr>
        <p:spPr>
          <a:xfrm>
            <a:off x="3277496" y="6556786"/>
            <a:ext cx="563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Màn </a:t>
            </a:r>
            <a:r>
              <a:rPr lang="en-US" dirty="0" err="1"/>
              <a:t>hình</a:t>
            </a:r>
            <a:r>
              <a:rPr lang="en-US" dirty="0"/>
              <a:t> kiểm </a:t>
            </a:r>
            <a:r>
              <a:rPr lang="en-US" dirty="0" err="1"/>
              <a:t>soát</a:t>
            </a:r>
            <a:r>
              <a:rPr lang="en-US" dirty="0"/>
              <a:t> thông tin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88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37F438-1D0B-41DC-90E0-F00ACAB58753}"/>
              </a:ext>
            </a:extLst>
          </p:cNvPr>
          <p:cNvSpPr/>
          <p:nvPr/>
        </p:nvSpPr>
        <p:spPr>
          <a:xfrm>
            <a:off x="0" y="113643"/>
            <a:ext cx="45227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II.  </a:t>
            </a:r>
            <a:r>
              <a:rPr lang="en-US" sz="2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Truy</a:t>
            </a:r>
            <a:r>
              <a:rPr 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xuất </a:t>
            </a:r>
            <a:r>
              <a:rPr lang="en-US" sz="2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ữ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liệu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trên hệ thống.</a:t>
            </a:r>
            <a:endParaRPr lang="en-US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EED76-09BA-4DF6-A291-9DF9B06E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716"/>
            <a:ext cx="8182222" cy="4295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29BEF-BC12-4431-97CB-D240F020AA3F}"/>
              </a:ext>
            </a:extLst>
          </p:cNvPr>
          <p:cNvSpPr txBox="1"/>
          <p:nvPr/>
        </p:nvSpPr>
        <p:spPr>
          <a:xfrm>
            <a:off x="8921322" y="1454512"/>
            <a:ext cx="3202769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Click </a:t>
            </a:r>
            <a:r>
              <a:rPr lang="en-US" dirty="0" err="1"/>
              <a:t>chuột</a:t>
            </a:r>
            <a:r>
              <a:rPr lang="en-US" dirty="0"/>
              <a:t> vào icon có </a:t>
            </a:r>
            <a:r>
              <a:rPr lang="en-US" dirty="0" err="1"/>
              <a:t>chữ</a:t>
            </a:r>
            <a:r>
              <a:rPr lang="en-US" dirty="0"/>
              <a:t> “Excel” , hệ thống </a:t>
            </a:r>
            <a:r>
              <a:rPr lang="en-US" dirty="0" err="1"/>
              <a:t>sẽ</a:t>
            </a:r>
            <a:r>
              <a:rPr lang="en-US" dirty="0"/>
              <a:t> tự động xuất ra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tức</a:t>
            </a:r>
            <a:r>
              <a:rPr lang="en-US" dirty="0"/>
              <a:t> thì thông tin các thông số, sản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đang chạy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, hệ thống tự động xuất ra file excel chi </a:t>
            </a:r>
            <a:r>
              <a:rPr lang="en-US" dirty="0" err="1"/>
              <a:t>tiết</a:t>
            </a:r>
            <a:r>
              <a:rPr lang="en-US" dirty="0"/>
              <a:t> thông tin.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24D1A63-423E-4798-BE3E-7AAFB12BDE3C}"/>
              </a:ext>
            </a:extLst>
          </p:cNvPr>
          <p:cNvSpPr/>
          <p:nvPr/>
        </p:nvSpPr>
        <p:spPr>
          <a:xfrm rot="18492238">
            <a:off x="7287189" y="3577651"/>
            <a:ext cx="1867007" cy="362110"/>
          </a:xfrm>
          <a:prstGeom prst="rightArrow">
            <a:avLst>
              <a:gd name="adj1" fmla="val 50000"/>
              <a:gd name="adj2" fmla="val 186538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E7D338-2FFA-4937-938C-51240940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3057"/>
            <a:ext cx="12324659" cy="126565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15F86B4-C74D-483A-A6C4-9F4AF06EA173}"/>
              </a:ext>
            </a:extLst>
          </p:cNvPr>
          <p:cNvSpPr/>
          <p:nvPr/>
        </p:nvSpPr>
        <p:spPr>
          <a:xfrm rot="5400000">
            <a:off x="8680897" y="4254670"/>
            <a:ext cx="1867007" cy="362110"/>
          </a:xfrm>
          <a:prstGeom prst="rightArrow">
            <a:avLst>
              <a:gd name="adj1" fmla="val 50000"/>
              <a:gd name="adj2" fmla="val 186538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9D260D-1534-4823-BA90-5B2837112073}"/>
              </a:ext>
            </a:extLst>
          </p:cNvPr>
          <p:cNvSpPr txBox="1"/>
          <p:nvPr/>
        </p:nvSpPr>
        <p:spPr>
          <a:xfrm>
            <a:off x="9693587" y="3974060"/>
            <a:ext cx="2109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thông tin sản xuất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D6CE6-1F53-44D8-98C1-A4486866416F}"/>
              </a:ext>
            </a:extLst>
          </p:cNvPr>
          <p:cNvSpPr/>
          <p:nvPr/>
        </p:nvSpPr>
        <p:spPr>
          <a:xfrm>
            <a:off x="8225" y="491050"/>
            <a:ext cx="32666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 </a:t>
            </a:r>
            <a:r>
              <a:rPr lang="en-US" sz="24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ữ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liệu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trực tiếp.</a:t>
            </a:r>
            <a:endParaRPr lang="en-US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2642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D6AC60-5CE0-4E4D-B694-2010DD1569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" y="840621"/>
            <a:ext cx="12113012" cy="59836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B60680-E5E6-470D-898F-2CC966C141B8}"/>
              </a:ext>
            </a:extLst>
          </p:cNvPr>
          <p:cNvSpPr/>
          <p:nvPr/>
        </p:nvSpPr>
        <p:spPr>
          <a:xfrm>
            <a:off x="0" y="9624"/>
            <a:ext cx="66258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Xuất </a:t>
            </a:r>
            <a:r>
              <a:rPr lang="en-US" sz="24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ữ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liệu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thống kê quá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kết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quả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theo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thời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gian</a:t>
            </a: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5C1DF-41B1-49A3-BBDA-8666BC241D76}"/>
              </a:ext>
            </a:extLst>
          </p:cNvPr>
          <p:cNvSpPr txBox="1"/>
          <p:nvPr/>
        </p:nvSpPr>
        <p:spPr>
          <a:xfrm>
            <a:off x="81814" y="471289"/>
            <a:ext cx="1192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Truy</a:t>
            </a:r>
            <a:r>
              <a:rPr lang="en-US" dirty="0"/>
              <a:t> cập hệ thống “ QLCL ONLINE” tìm </a:t>
            </a:r>
            <a:r>
              <a:rPr lang="en-US" dirty="0" err="1"/>
              <a:t>kiếm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hệ thống </a:t>
            </a:r>
            <a:r>
              <a:rPr lang="en-US" dirty="0" err="1"/>
              <a:t>cho</a:t>
            </a:r>
            <a:r>
              <a:rPr lang="en-US" dirty="0"/>
              <a:t> ra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sản xuất của </a:t>
            </a:r>
            <a:r>
              <a:rPr lang="en-US" dirty="0" err="1"/>
              <a:t>từng</a:t>
            </a:r>
            <a:r>
              <a:rPr lang="en-US" dirty="0"/>
              <a:t> máy trên </a:t>
            </a:r>
            <a:r>
              <a:rPr lang="en-US" dirty="0" err="1"/>
              <a:t>dây</a:t>
            </a:r>
            <a:r>
              <a:rPr lang="en-US" dirty="0"/>
              <a:t> </a:t>
            </a:r>
            <a:r>
              <a:rPr lang="en-US" dirty="0" err="1"/>
              <a:t>chuyền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9939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05F9C-CDB7-416C-9D16-D7FF758FD0B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771"/>
            <a:ext cx="12137075" cy="61072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4F4827-3A6E-4968-9D07-A7DADFF0ED18}"/>
              </a:ext>
            </a:extLst>
          </p:cNvPr>
          <p:cNvSpPr txBox="1"/>
          <p:nvPr/>
        </p:nvSpPr>
        <p:spPr>
          <a:xfrm>
            <a:off x="43313" y="57403"/>
            <a:ext cx="1192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chiết</a:t>
            </a:r>
            <a:r>
              <a:rPr lang="en-US" dirty="0"/>
              <a:t> xuất từ </a:t>
            </a:r>
            <a:r>
              <a:rPr lang="en-US"/>
              <a:t>hệ thống báo cáo.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5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19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F83823-8B43-4608-BF91-47C1F51CA458}"/>
              </a:ext>
            </a:extLst>
          </p:cNvPr>
          <p:cNvSpPr/>
          <p:nvPr/>
        </p:nvSpPr>
        <p:spPr>
          <a:xfrm>
            <a:off x="0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Các </a:t>
            </a:r>
            <a:r>
              <a:rPr lang="en-US" b="1" dirty="0" err="1">
                <a:solidFill>
                  <a:schemeClr val="tx1"/>
                </a:solidFill>
              </a:rPr>
              <a:t>quy</a:t>
            </a:r>
            <a:r>
              <a:rPr lang="en-US" b="1" dirty="0">
                <a:solidFill>
                  <a:schemeClr val="tx1"/>
                </a:solidFill>
              </a:rPr>
              <a:t> trình sản xuất trên hệ thống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08BE80-33A4-4467-A0CB-1D20C61A137F}"/>
              </a:ext>
            </a:extLst>
          </p:cNvPr>
          <p:cNvSpPr/>
          <p:nvPr/>
        </p:nvSpPr>
        <p:spPr>
          <a:xfrm>
            <a:off x="-1" y="6491145"/>
            <a:ext cx="12192001" cy="366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Công đoạn lắp </a:t>
            </a:r>
            <a:r>
              <a:rPr lang="en-US" dirty="0" err="1"/>
              <a:t>ráp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2E9B6F-5B52-4F96-8855-134F1AEFF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98"/>
            <a:ext cx="6181332" cy="59317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5B0438-063B-46A7-938D-2E30E96F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32" y="559398"/>
            <a:ext cx="6010667" cy="59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253495-D273-44AD-8578-901CB03DE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916706" cy="6266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6C5771-7DDC-4241-921B-7F3C94E3C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06" y="-1"/>
            <a:ext cx="6275294" cy="6266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6B145B-52D3-4C12-B787-7BD0821361BE}"/>
              </a:ext>
            </a:extLst>
          </p:cNvPr>
          <p:cNvSpPr/>
          <p:nvPr/>
        </p:nvSpPr>
        <p:spPr>
          <a:xfrm>
            <a:off x="0" y="6266329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Công đoạn – </a:t>
            </a:r>
            <a:r>
              <a:rPr lang="en-US" dirty="0" err="1"/>
              <a:t>Ghim</a:t>
            </a:r>
            <a:r>
              <a:rPr lang="en-US" dirty="0"/>
              <a:t> </a:t>
            </a:r>
            <a:r>
              <a:rPr lang="en-US" dirty="0" err="1"/>
              <a:t>đinh</a:t>
            </a:r>
            <a:r>
              <a:rPr lang="en-US" dirty="0"/>
              <a:t> -  thử sáng lần 1 – Lắp cover</a:t>
            </a:r>
          </a:p>
        </p:txBody>
      </p:sp>
    </p:spTree>
    <p:extLst>
      <p:ext uri="{BB962C8B-B14F-4D97-AF65-F5344CB8AC3E}">
        <p14:creationId xmlns:p14="http://schemas.microsoft.com/office/powerpoint/2010/main" val="147913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FE7C46-CC36-4D76-9FEF-6A3253008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476910" cy="6028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54981-40B2-453D-B974-7E54C58E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97" y="13688"/>
            <a:ext cx="4593603" cy="6028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BACC3-2E63-4533-BB0A-A496E1E14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11" y="0"/>
            <a:ext cx="4121486" cy="60284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01CCB0-4C24-4834-91B5-51DA4DB78009}"/>
              </a:ext>
            </a:extLst>
          </p:cNvPr>
          <p:cNvSpPr/>
          <p:nvPr/>
        </p:nvSpPr>
        <p:spPr>
          <a:xfrm>
            <a:off x="0" y="6042158"/>
            <a:ext cx="3476910" cy="8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Công đoạn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đèn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1B5F43-B88A-4CFF-99BA-997C7A6CCE29}"/>
              </a:ext>
            </a:extLst>
          </p:cNvPr>
          <p:cNvSpPr/>
          <p:nvPr/>
        </p:nvSpPr>
        <p:spPr>
          <a:xfrm>
            <a:off x="3476907" y="6030523"/>
            <a:ext cx="4121486" cy="8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Thử sáng lần 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C1949E-3B23-4A4D-BB90-7FB86D1C8905}"/>
              </a:ext>
            </a:extLst>
          </p:cNvPr>
          <p:cNvSpPr/>
          <p:nvPr/>
        </p:nvSpPr>
        <p:spPr>
          <a:xfrm>
            <a:off x="7598395" y="6018888"/>
            <a:ext cx="4593603" cy="815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Bao </a:t>
            </a:r>
            <a:r>
              <a:rPr lang="en-US" dirty="0" err="1"/>
              <a:t>gói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38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D8232D-2B23-48FE-BEE2-6C82E5F0C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98"/>
            <a:ext cx="4120179" cy="5368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62D2B8-814E-479E-82A8-52C4A8325154}"/>
              </a:ext>
            </a:extLst>
          </p:cNvPr>
          <p:cNvSpPr/>
          <p:nvPr/>
        </p:nvSpPr>
        <p:spPr>
          <a:xfrm>
            <a:off x="0" y="5927464"/>
            <a:ext cx="4120179" cy="930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Nhận</a:t>
            </a:r>
            <a:r>
              <a:rPr lang="en-US" dirty="0">
                <a:solidFill>
                  <a:schemeClr val="tx1"/>
                </a:solidFill>
              </a:rPr>
              <a:t> dạng lỗi </a:t>
            </a:r>
            <a:r>
              <a:rPr lang="en-US" dirty="0" err="1">
                <a:solidFill>
                  <a:schemeClr val="tx1"/>
                </a:solidFill>
              </a:rPr>
              <a:t>bôi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keo</a:t>
            </a:r>
            <a:r>
              <a:rPr lang="en-US" dirty="0">
                <a:solidFill>
                  <a:schemeClr val="tx1"/>
                </a:solidFill>
              </a:rPr>
              <a:t> tự động bằng hệ thống Camera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8E4605-9E9F-4799-A3F3-02E39668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179" y="559398"/>
            <a:ext cx="4034117" cy="5368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17CA90-349E-416D-9EFC-6DEB5BDF1804}"/>
              </a:ext>
            </a:extLst>
          </p:cNvPr>
          <p:cNvSpPr/>
          <p:nvPr/>
        </p:nvSpPr>
        <p:spPr>
          <a:xfrm>
            <a:off x="-1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Các thiết </a:t>
            </a:r>
            <a:r>
              <a:rPr lang="en-US" b="1" dirty="0" err="1">
                <a:solidFill>
                  <a:schemeClr val="tx1"/>
                </a:solidFill>
              </a:rPr>
              <a:t>nhận</a:t>
            </a:r>
            <a:r>
              <a:rPr lang="en-US" b="1" dirty="0">
                <a:solidFill>
                  <a:schemeClr val="tx1"/>
                </a:solidFill>
              </a:rPr>
              <a:t> dạng lỗi trên dây </a:t>
            </a:r>
            <a:r>
              <a:rPr lang="en-US" b="1" dirty="0" err="1">
                <a:solidFill>
                  <a:schemeClr val="tx1"/>
                </a:solidFill>
              </a:rPr>
              <a:t>chuyền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0A3039-47DC-4BA7-849F-BF30BDC63150}"/>
              </a:ext>
            </a:extLst>
          </p:cNvPr>
          <p:cNvSpPr/>
          <p:nvPr/>
        </p:nvSpPr>
        <p:spPr>
          <a:xfrm>
            <a:off x="4120179" y="5927464"/>
            <a:ext cx="4034117" cy="930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Phát </a:t>
            </a:r>
            <a:r>
              <a:rPr lang="en-US" dirty="0" err="1">
                <a:solidFill>
                  <a:schemeClr val="tx1"/>
                </a:solidFill>
              </a:rPr>
              <a:t>hiện</a:t>
            </a:r>
            <a:r>
              <a:rPr lang="en-US" dirty="0">
                <a:solidFill>
                  <a:schemeClr val="tx1"/>
                </a:solidFill>
              </a:rPr>
              <a:t> lỗi bằng các thiết bị cảm </a:t>
            </a:r>
            <a:r>
              <a:rPr lang="en-US" dirty="0" err="1">
                <a:solidFill>
                  <a:schemeClr val="tx1"/>
                </a:solidFill>
              </a:rPr>
              <a:t>biến</a:t>
            </a:r>
            <a:r>
              <a:rPr lang="en-US" dirty="0">
                <a:solidFill>
                  <a:schemeClr val="tx1"/>
                </a:solidFill>
              </a:rPr>
              <a:t> tự động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A6557-1EAF-4172-8AC7-992873C43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296" y="559399"/>
            <a:ext cx="4037704" cy="5368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E82640-E5F9-4258-877B-6579146AB97D}"/>
              </a:ext>
            </a:extLst>
          </p:cNvPr>
          <p:cNvSpPr/>
          <p:nvPr/>
        </p:nvSpPr>
        <p:spPr>
          <a:xfrm>
            <a:off x="8157883" y="5927464"/>
            <a:ext cx="4034117" cy="930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Đo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độ </a:t>
            </a:r>
            <a:r>
              <a:rPr lang="en-US" dirty="0" err="1">
                <a:solidFill>
                  <a:schemeClr val="tx1"/>
                </a:solidFill>
              </a:rPr>
              <a:t>vùng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nhiệt</a:t>
            </a:r>
            <a:r>
              <a:rPr lang="en-US" dirty="0">
                <a:solidFill>
                  <a:schemeClr val="tx1"/>
                </a:solidFill>
              </a:rPr>
              <a:t> tại khâu </a:t>
            </a:r>
            <a:r>
              <a:rPr lang="en-US" dirty="0" err="1">
                <a:solidFill>
                  <a:schemeClr val="tx1"/>
                </a:solidFill>
              </a:rPr>
              <a:t>luyện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7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7CF28C-99F6-4DE6-B693-FD3862B84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4094"/>
            <a:ext cx="6096000" cy="5658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555CBA-C3F1-4C49-A2F5-3087EA752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094"/>
            <a:ext cx="6096000" cy="56585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CFEBA9F-61A2-417A-85B4-DED4110D2C1A}"/>
              </a:ext>
            </a:extLst>
          </p:cNvPr>
          <p:cNvSpPr/>
          <p:nvPr/>
        </p:nvSpPr>
        <p:spPr>
          <a:xfrm>
            <a:off x="0" y="0"/>
            <a:ext cx="12191999" cy="559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Các thiết bị </a:t>
            </a:r>
            <a:r>
              <a:rPr lang="en-US" b="1" dirty="0" err="1">
                <a:solidFill>
                  <a:schemeClr val="tx1"/>
                </a:solidFill>
              </a:rPr>
              <a:t>hỗ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trợ</a:t>
            </a:r>
            <a:r>
              <a:rPr lang="en-US" b="1" dirty="0">
                <a:solidFill>
                  <a:schemeClr val="tx1"/>
                </a:solidFill>
              </a:rPr>
              <a:t> khai báo thông tin lỗi trực tiếp trên dây </a:t>
            </a:r>
            <a:r>
              <a:rPr lang="en-US" b="1" dirty="0" err="1">
                <a:solidFill>
                  <a:schemeClr val="tx1"/>
                </a:solidFill>
              </a:rPr>
              <a:t>chuyền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B48C7F-2109-436D-9226-217DBE9C7136}"/>
              </a:ext>
            </a:extLst>
          </p:cNvPr>
          <p:cNvSpPr/>
          <p:nvPr/>
        </p:nvSpPr>
        <p:spPr>
          <a:xfrm>
            <a:off x="0" y="6142616"/>
            <a:ext cx="6096000" cy="7153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Màn hình cảm </a:t>
            </a:r>
            <a:r>
              <a:rPr lang="en-US" dirty="0" err="1">
                <a:solidFill>
                  <a:schemeClr val="tx1"/>
                </a:solidFill>
              </a:rPr>
              <a:t>ứng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hỗ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trợ</a:t>
            </a:r>
            <a:r>
              <a:rPr lang="en-US" dirty="0">
                <a:solidFill>
                  <a:schemeClr val="tx1"/>
                </a:solidFill>
              </a:rPr>
              <a:t> khai báo thông tin lỗi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600F66-DDFC-4F93-B229-0876ADE40C82}"/>
              </a:ext>
            </a:extLst>
          </p:cNvPr>
          <p:cNvSpPr/>
          <p:nvPr/>
        </p:nvSpPr>
        <p:spPr>
          <a:xfrm>
            <a:off x="6095999" y="6142616"/>
            <a:ext cx="6096000" cy="7153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Nút </a:t>
            </a:r>
            <a:r>
              <a:rPr lang="en-US" dirty="0" err="1">
                <a:solidFill>
                  <a:schemeClr val="tx1"/>
                </a:solidFill>
              </a:rPr>
              <a:t>bấm</a:t>
            </a:r>
            <a:r>
              <a:rPr lang="en-US" dirty="0">
                <a:solidFill>
                  <a:schemeClr val="tx1"/>
                </a:solidFill>
              </a:rPr>
              <a:t> khai báo lỗi</a:t>
            </a:r>
          </a:p>
        </p:txBody>
      </p:sp>
    </p:spTree>
    <p:extLst>
      <p:ext uri="{BB962C8B-B14F-4D97-AF65-F5344CB8AC3E}">
        <p14:creationId xmlns:p14="http://schemas.microsoft.com/office/powerpoint/2010/main" val="24741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2EF6BD-0979-4958-AB51-FE467580D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5375" cy="6159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46A53-97E5-4993-8E54-58D662DE7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75" y="0"/>
            <a:ext cx="3537140" cy="6159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50DEE4-03A3-4DD1-A160-39B6A676B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15" y="-61399"/>
            <a:ext cx="4389485" cy="62278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70A5D8-280B-4828-8930-9DF96B0EFCA4}"/>
              </a:ext>
            </a:extLst>
          </p:cNvPr>
          <p:cNvSpPr/>
          <p:nvPr/>
        </p:nvSpPr>
        <p:spPr>
          <a:xfrm>
            <a:off x="0" y="6142616"/>
            <a:ext cx="12192000" cy="7153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Màn hình cảm </a:t>
            </a:r>
            <a:r>
              <a:rPr lang="en-US" dirty="0" err="1">
                <a:solidFill>
                  <a:schemeClr val="tx1"/>
                </a:solidFill>
              </a:rPr>
              <a:t>ứng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hỗ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trợ</a:t>
            </a:r>
            <a:r>
              <a:rPr lang="en-US" dirty="0">
                <a:solidFill>
                  <a:schemeClr val="tx1"/>
                </a:solidFill>
              </a:rPr>
              <a:t> khai báo thông tin lỗi tại các vị trí làm việc trên dây </a:t>
            </a:r>
            <a:r>
              <a:rPr lang="en-US" dirty="0" err="1">
                <a:solidFill>
                  <a:schemeClr val="tx1"/>
                </a:solidFill>
              </a:rPr>
              <a:t>chuyền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9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1609</Words>
  <Application>Microsoft Office PowerPoint</Application>
  <PresentationFormat>Widescreen</PresentationFormat>
  <Paragraphs>98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Siro</dc:creator>
  <cp:lastModifiedBy>Phung Thi Hao</cp:lastModifiedBy>
  <cp:revision>9</cp:revision>
  <dcterms:created xsi:type="dcterms:W3CDTF">2019-08-31T07:04:13Z</dcterms:created>
  <dcterms:modified xsi:type="dcterms:W3CDTF">2020-10-10T01:21:48Z</dcterms:modified>
</cp:coreProperties>
</file>