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349" r:id="rId2"/>
    <p:sldId id="351" r:id="rId3"/>
    <p:sldId id="348" r:id="rId4"/>
    <p:sldId id="345" r:id="rId5"/>
    <p:sldId id="258" r:id="rId6"/>
    <p:sldId id="346" r:id="rId7"/>
    <p:sldId id="268" r:id="rId8"/>
    <p:sldId id="270" r:id="rId9"/>
    <p:sldId id="275" r:id="rId10"/>
    <p:sldId id="319" r:id="rId11"/>
    <p:sldId id="277" r:id="rId12"/>
    <p:sldId id="320" r:id="rId13"/>
    <p:sldId id="321" r:id="rId14"/>
    <p:sldId id="263" r:id="rId15"/>
    <p:sldId id="322" r:id="rId16"/>
    <p:sldId id="324" r:id="rId17"/>
    <p:sldId id="284" r:id="rId18"/>
    <p:sldId id="283" r:id="rId19"/>
    <p:sldId id="287" r:id="rId20"/>
    <p:sldId id="289" r:id="rId21"/>
    <p:sldId id="291" r:id="rId22"/>
    <p:sldId id="293" r:id="rId23"/>
    <p:sldId id="294" r:id="rId24"/>
    <p:sldId id="330" r:id="rId25"/>
    <p:sldId id="332" r:id="rId26"/>
    <p:sldId id="343" r:id="rId27"/>
    <p:sldId id="344" r:id="rId28"/>
    <p:sldId id="35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 Siro" initials="mS" lastIdx="3" clrIdx="0">
    <p:extLst>
      <p:ext uri="{19B8F6BF-5375-455C-9EA6-DF929625EA0E}">
        <p15:presenceInfo xmlns:p15="http://schemas.microsoft.com/office/powerpoint/2012/main" userId="9283eb5b4d56ba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111" d="100"/>
          <a:sy n="111" d="100"/>
        </p:scale>
        <p:origin x="3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86A72-DAFE-4C03-A36F-9979645F3DA9}"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n-US"/>
        </a:p>
      </dgm:t>
    </dgm:pt>
    <dgm:pt modelId="{2D35D51D-83EA-4746-9593-F125B226C016}">
      <dgm:prSet phldrT="[Text]"/>
      <dgm:spPr/>
      <dgm:t>
        <a:bodyPr/>
        <a:lstStyle/>
        <a:p>
          <a:r>
            <a:rPr lang="en-US" dirty="0" err="1">
              <a:latin typeface="Calibri" panose="020F0502020204030204" pitchFamily="34" charset="0"/>
              <a:cs typeface="Calibri" panose="020F0502020204030204" pitchFamily="34" charset="0"/>
            </a:rPr>
            <a:t>Tạo thông báo chung</a:t>
          </a:r>
          <a:endParaRPr lang="en-US" dirty="0">
            <a:latin typeface="Calibri" panose="020F0502020204030204" pitchFamily="34" charset="0"/>
            <a:cs typeface="Calibri" panose="020F0502020204030204" pitchFamily="34" charset="0"/>
          </a:endParaRPr>
        </a:p>
      </dgm:t>
    </dgm:pt>
    <dgm:pt modelId="{15B49546-BEC4-4B99-B63E-D994C7C66EA1}" type="parTrans" cxnId="{08F52A91-7BF5-4B24-AF3F-0EBFC06276A6}">
      <dgm:prSet/>
      <dgm:spPr/>
      <dgm:t>
        <a:bodyPr/>
        <a:lstStyle/>
        <a:p>
          <a:endParaRPr lang="en-US"/>
        </a:p>
      </dgm:t>
    </dgm:pt>
    <dgm:pt modelId="{0A155FD3-6796-4FD7-A3F2-80597AC95B64}" type="sibTrans" cxnId="{08F52A91-7BF5-4B24-AF3F-0EBFC06276A6}">
      <dgm:prSet/>
      <dgm:spPr/>
      <dgm:t>
        <a:bodyPr/>
        <a:lstStyle/>
        <a:p>
          <a:endParaRPr lang="en-US"/>
        </a:p>
      </dgm:t>
    </dgm:pt>
    <dgm:pt modelId="{19D7509A-7D6C-4451-A3FD-6AB6094289F9}">
      <dgm:prSet phldrT="[Text]"/>
      <dgm:spPr/>
      <dgm:t>
        <a:bodyPr/>
        <a:lstStyle/>
        <a:p>
          <a:r>
            <a:rPr lang="en-US" dirty="0">
              <a:latin typeface="Calibri" panose="020F0502020204030204" pitchFamily="34" charset="0"/>
              <a:cs typeface="Calibri" panose="020F0502020204030204" pitchFamily="34" charset="0"/>
            </a:rPr>
            <a:t>Thông báo hiển thị trên bản tin</a:t>
          </a:r>
        </a:p>
      </dgm:t>
    </dgm:pt>
    <dgm:pt modelId="{88CD8338-731F-4256-8481-AED43CD38D37}" type="parTrans" cxnId="{E7EF68C2-D6FA-4BCF-AF3B-3AF07C91EE86}">
      <dgm:prSet/>
      <dgm:spPr/>
      <dgm:t>
        <a:bodyPr/>
        <a:lstStyle/>
        <a:p>
          <a:endParaRPr lang="en-US"/>
        </a:p>
      </dgm:t>
    </dgm:pt>
    <dgm:pt modelId="{2F9DFC3E-CBB3-4446-9D70-5785D5AF918D}" type="sibTrans" cxnId="{E7EF68C2-D6FA-4BCF-AF3B-3AF07C91EE86}">
      <dgm:prSet/>
      <dgm:spPr/>
      <dgm:t>
        <a:bodyPr/>
        <a:lstStyle/>
        <a:p>
          <a:endParaRPr lang="en-US"/>
        </a:p>
      </dgm:t>
    </dgm:pt>
    <dgm:pt modelId="{C8E5753F-155E-433F-A73C-554D9A59E4B1}">
      <dgm:prSet phldrT="[Text]"/>
      <dgm:spPr/>
      <dgm:t>
        <a:bodyPr/>
        <a:lstStyle/>
        <a:p>
          <a:r>
            <a:rPr lang="en-US">
              <a:latin typeface="Calibri" panose="020F0502020204030204" pitchFamily="34" charset="0"/>
              <a:cs typeface="Calibri" panose="020F0502020204030204" pitchFamily="34" charset="0"/>
            </a:rPr>
            <a:t>Nhận thông báo</a:t>
          </a:r>
        </a:p>
      </dgm:t>
    </dgm:pt>
    <dgm:pt modelId="{AE67FE24-964D-43E3-B3A1-491C99FEF18C}" type="parTrans" cxnId="{114210A5-41D3-4B82-89DC-8CD77B79DCBC}">
      <dgm:prSet/>
      <dgm:spPr/>
      <dgm:t>
        <a:bodyPr/>
        <a:lstStyle/>
        <a:p>
          <a:endParaRPr lang="en-US"/>
        </a:p>
      </dgm:t>
    </dgm:pt>
    <dgm:pt modelId="{A73BF993-C669-4302-8597-6BC69B42E209}" type="sibTrans" cxnId="{114210A5-41D3-4B82-89DC-8CD77B79DCBC}">
      <dgm:prSet/>
      <dgm:spPr/>
      <dgm:t>
        <a:bodyPr/>
        <a:lstStyle/>
        <a:p>
          <a:endParaRPr lang="en-US"/>
        </a:p>
      </dgm:t>
    </dgm:pt>
    <dgm:pt modelId="{08922012-69D7-4381-964D-CA5C4631AFD5}" type="pres">
      <dgm:prSet presAssocID="{4F386A72-DAFE-4C03-A36F-9979645F3DA9}" presName="Name0" presStyleCnt="0">
        <dgm:presLayoutVars>
          <dgm:dir/>
          <dgm:animLvl val="lvl"/>
          <dgm:resizeHandles val="exact"/>
        </dgm:presLayoutVars>
      </dgm:prSet>
      <dgm:spPr/>
    </dgm:pt>
    <dgm:pt modelId="{B54F276E-83F7-4DA3-89BB-C92B6E58C34B}" type="pres">
      <dgm:prSet presAssocID="{2D35D51D-83EA-4746-9593-F125B226C016}" presName="parTxOnly" presStyleLbl="node1" presStyleIdx="0" presStyleCnt="3">
        <dgm:presLayoutVars>
          <dgm:chMax val="0"/>
          <dgm:chPref val="0"/>
          <dgm:bulletEnabled val="1"/>
        </dgm:presLayoutVars>
      </dgm:prSet>
      <dgm:spPr/>
    </dgm:pt>
    <dgm:pt modelId="{4375EF30-3D7D-4575-96D9-48E570E5C380}" type="pres">
      <dgm:prSet presAssocID="{0A155FD3-6796-4FD7-A3F2-80597AC95B64}" presName="parTxOnlySpace" presStyleCnt="0"/>
      <dgm:spPr/>
    </dgm:pt>
    <dgm:pt modelId="{997D24C5-F3E7-4CA0-ABBE-9A5161E6C2A2}" type="pres">
      <dgm:prSet presAssocID="{19D7509A-7D6C-4451-A3FD-6AB6094289F9}" presName="parTxOnly" presStyleLbl="node1" presStyleIdx="1" presStyleCnt="3" custLinFactNeighborX="-13469">
        <dgm:presLayoutVars>
          <dgm:chMax val="0"/>
          <dgm:chPref val="0"/>
          <dgm:bulletEnabled val="1"/>
        </dgm:presLayoutVars>
      </dgm:prSet>
      <dgm:spPr/>
    </dgm:pt>
    <dgm:pt modelId="{2940D439-73E4-41ED-A93D-C175000E1F3F}" type="pres">
      <dgm:prSet presAssocID="{2F9DFC3E-CBB3-4446-9D70-5785D5AF918D}" presName="parTxOnlySpace" presStyleCnt="0"/>
      <dgm:spPr/>
    </dgm:pt>
    <dgm:pt modelId="{4E85B259-2671-4757-83E6-74970B9D3E66}" type="pres">
      <dgm:prSet presAssocID="{C8E5753F-155E-433F-A73C-554D9A59E4B1}" presName="parTxOnly" presStyleLbl="node1" presStyleIdx="2" presStyleCnt="3">
        <dgm:presLayoutVars>
          <dgm:chMax val="0"/>
          <dgm:chPref val="0"/>
          <dgm:bulletEnabled val="1"/>
        </dgm:presLayoutVars>
      </dgm:prSet>
      <dgm:spPr/>
    </dgm:pt>
  </dgm:ptLst>
  <dgm:cxnLst>
    <dgm:cxn modelId="{08F52A91-7BF5-4B24-AF3F-0EBFC06276A6}" srcId="{4F386A72-DAFE-4C03-A36F-9979645F3DA9}" destId="{2D35D51D-83EA-4746-9593-F125B226C016}" srcOrd="0" destOrd="0" parTransId="{15B49546-BEC4-4B99-B63E-D994C7C66EA1}" sibTransId="{0A155FD3-6796-4FD7-A3F2-80597AC95B64}"/>
    <dgm:cxn modelId="{114210A5-41D3-4B82-89DC-8CD77B79DCBC}" srcId="{4F386A72-DAFE-4C03-A36F-9979645F3DA9}" destId="{C8E5753F-155E-433F-A73C-554D9A59E4B1}" srcOrd="2" destOrd="0" parTransId="{AE67FE24-964D-43E3-B3A1-491C99FEF18C}" sibTransId="{A73BF993-C669-4302-8597-6BC69B42E209}"/>
    <dgm:cxn modelId="{6ABBE6A8-AB19-4CB1-8C4A-20DDDF6B63BE}" type="presOf" srcId="{4F386A72-DAFE-4C03-A36F-9979645F3DA9}" destId="{08922012-69D7-4381-964D-CA5C4631AFD5}" srcOrd="0" destOrd="0" presId="urn:microsoft.com/office/officeart/2005/8/layout/chevron1"/>
    <dgm:cxn modelId="{E7EF68C2-D6FA-4BCF-AF3B-3AF07C91EE86}" srcId="{4F386A72-DAFE-4C03-A36F-9979645F3DA9}" destId="{19D7509A-7D6C-4451-A3FD-6AB6094289F9}" srcOrd="1" destOrd="0" parTransId="{88CD8338-731F-4256-8481-AED43CD38D37}" sibTransId="{2F9DFC3E-CBB3-4446-9D70-5785D5AF918D}"/>
    <dgm:cxn modelId="{D77506C3-3B48-4DCF-8720-DD5C774574EC}" type="presOf" srcId="{19D7509A-7D6C-4451-A3FD-6AB6094289F9}" destId="{997D24C5-F3E7-4CA0-ABBE-9A5161E6C2A2}" srcOrd="0" destOrd="0" presId="urn:microsoft.com/office/officeart/2005/8/layout/chevron1"/>
    <dgm:cxn modelId="{97170CCF-AC79-467F-AA29-8F14AF6D54B3}" type="presOf" srcId="{2D35D51D-83EA-4746-9593-F125B226C016}" destId="{B54F276E-83F7-4DA3-89BB-C92B6E58C34B}" srcOrd="0" destOrd="0" presId="urn:microsoft.com/office/officeart/2005/8/layout/chevron1"/>
    <dgm:cxn modelId="{2AAD8CF7-D386-4064-9AED-28B0C32816EE}" type="presOf" srcId="{C8E5753F-155E-433F-A73C-554D9A59E4B1}" destId="{4E85B259-2671-4757-83E6-74970B9D3E66}" srcOrd="0" destOrd="0" presId="urn:microsoft.com/office/officeart/2005/8/layout/chevron1"/>
    <dgm:cxn modelId="{CC6AC521-043F-4A94-BEE6-CB245EB46A53}" type="presParOf" srcId="{08922012-69D7-4381-964D-CA5C4631AFD5}" destId="{B54F276E-83F7-4DA3-89BB-C92B6E58C34B}" srcOrd="0" destOrd="0" presId="urn:microsoft.com/office/officeart/2005/8/layout/chevron1"/>
    <dgm:cxn modelId="{BB6B4D04-0185-4C79-BB0E-CB90DC587F66}" type="presParOf" srcId="{08922012-69D7-4381-964D-CA5C4631AFD5}" destId="{4375EF30-3D7D-4575-96D9-48E570E5C380}" srcOrd="1" destOrd="0" presId="urn:microsoft.com/office/officeart/2005/8/layout/chevron1"/>
    <dgm:cxn modelId="{EEF4B510-6A69-4031-ACDD-B4D74EE714F3}" type="presParOf" srcId="{08922012-69D7-4381-964D-CA5C4631AFD5}" destId="{997D24C5-F3E7-4CA0-ABBE-9A5161E6C2A2}" srcOrd="2" destOrd="0" presId="urn:microsoft.com/office/officeart/2005/8/layout/chevron1"/>
    <dgm:cxn modelId="{FDAB8FE1-27FC-43F9-A355-8EB5C4537EA2}" type="presParOf" srcId="{08922012-69D7-4381-964D-CA5C4631AFD5}" destId="{2940D439-73E4-41ED-A93D-C175000E1F3F}" srcOrd="3" destOrd="0" presId="urn:microsoft.com/office/officeart/2005/8/layout/chevron1"/>
    <dgm:cxn modelId="{F9A5BEEA-CC4A-4559-9EDE-DF0AEC13F45E}" type="presParOf" srcId="{08922012-69D7-4381-964D-CA5C4631AFD5}" destId="{4E85B259-2671-4757-83E6-74970B9D3E66}"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276E-83F7-4DA3-89BB-C92B6E58C34B}">
      <dsp:nvSpPr>
        <dsp:cNvPr id="0" name=""/>
        <dsp:cNvSpPr/>
      </dsp:nvSpPr>
      <dsp:spPr>
        <a:xfrm>
          <a:off x="2812" y="952516"/>
          <a:ext cx="3426990" cy="137079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err="1">
              <a:latin typeface="Calibri" panose="020F0502020204030204" pitchFamily="34" charset="0"/>
              <a:cs typeface="Calibri" panose="020F0502020204030204" pitchFamily="34" charset="0"/>
            </a:rPr>
            <a:t>Tạo thông báo chung</a:t>
          </a:r>
          <a:endParaRPr lang="en-US" sz="3000" kern="1200" dirty="0">
            <a:latin typeface="Calibri" panose="020F0502020204030204" pitchFamily="34" charset="0"/>
            <a:cs typeface="Calibri" panose="020F0502020204030204" pitchFamily="34" charset="0"/>
          </a:endParaRPr>
        </a:p>
      </dsp:txBody>
      <dsp:txXfrm>
        <a:off x="688210" y="952516"/>
        <a:ext cx="2056194" cy="1370796"/>
      </dsp:txXfrm>
    </dsp:sp>
    <dsp:sp modelId="{997D24C5-F3E7-4CA0-ABBE-9A5161E6C2A2}">
      <dsp:nvSpPr>
        <dsp:cNvPr id="0" name=""/>
        <dsp:cNvSpPr/>
      </dsp:nvSpPr>
      <dsp:spPr>
        <a:xfrm>
          <a:off x="3040946" y="952516"/>
          <a:ext cx="3426990" cy="1370796"/>
        </a:xfrm>
        <a:prstGeom prst="chevron">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Thông báo hiển thị trên bản tin</a:t>
          </a:r>
        </a:p>
      </dsp:txBody>
      <dsp:txXfrm>
        <a:off x="3726344" y="952516"/>
        <a:ext cx="2056194" cy="1370796"/>
      </dsp:txXfrm>
    </dsp:sp>
    <dsp:sp modelId="{4E85B259-2671-4757-83E6-74970B9D3E66}">
      <dsp:nvSpPr>
        <dsp:cNvPr id="0" name=""/>
        <dsp:cNvSpPr/>
      </dsp:nvSpPr>
      <dsp:spPr>
        <a:xfrm>
          <a:off x="6171396" y="952516"/>
          <a:ext cx="3426990" cy="1370796"/>
        </a:xfrm>
        <a:prstGeom prst="chevr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Nhận thông báo</a:t>
          </a:r>
        </a:p>
      </dsp:txBody>
      <dsp:txXfrm>
        <a:off x="6856794" y="952516"/>
        <a:ext cx="2056194" cy="13707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0A116-C4F9-4903-AC1D-B62B11550B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EB8A31-07E6-4CDC-B313-4A0F12F0B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53F835-6A11-4E63-8989-688C59EAF42D}"/>
              </a:ext>
            </a:extLst>
          </p:cNvPr>
          <p:cNvSpPr>
            <a:spLocks noGrp="1"/>
          </p:cNvSpPr>
          <p:nvPr>
            <p:ph type="dt" sz="half" idx="10"/>
          </p:nvPr>
        </p:nvSpPr>
        <p:spPr/>
        <p:txBody>
          <a:bodyPr/>
          <a:lstStyle/>
          <a:p>
            <a:fld id="{02AC24A9-CCB6-4F8D-B8DB-C2F3692CFA5A}" type="datetimeFigureOut">
              <a:rPr lang="en-US" smtClean="0"/>
              <a:t>4/4/2020</a:t>
            </a:fld>
            <a:endParaRPr lang="en-US" dirty="0"/>
          </a:p>
        </p:txBody>
      </p:sp>
      <p:sp>
        <p:nvSpPr>
          <p:cNvPr id="5" name="Footer Placeholder 4">
            <a:extLst>
              <a:ext uri="{FF2B5EF4-FFF2-40B4-BE49-F238E27FC236}">
                <a16:creationId xmlns:a16="http://schemas.microsoft.com/office/drawing/2014/main" id="{3851A9D6-B1B8-405A-A3E9-3180C0B6E5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D178F9-EFF8-43A6-AB3F-21F5532B8EFB}"/>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561269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3FA1-6E27-4C03-95F9-6DDAAF11F0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50A770-DC0C-486B-8415-FBB7AD7536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4066A-3143-4D1A-BBFB-C05D695ECA99}"/>
              </a:ext>
            </a:extLst>
          </p:cNvPr>
          <p:cNvSpPr>
            <a:spLocks noGrp="1"/>
          </p:cNvSpPr>
          <p:nvPr>
            <p:ph type="dt" sz="half" idx="10"/>
          </p:nvPr>
        </p:nvSpPr>
        <p:spPr/>
        <p:txBody>
          <a:bodyPr/>
          <a:lstStyle/>
          <a:p>
            <a:fld id="{02AC24A9-CCB6-4F8D-B8DB-C2F3692CFA5A}" type="datetimeFigureOut">
              <a:rPr lang="en-US" smtClean="0"/>
              <a:t>4/4/2020</a:t>
            </a:fld>
            <a:endParaRPr lang="en-US"/>
          </a:p>
        </p:txBody>
      </p:sp>
      <p:sp>
        <p:nvSpPr>
          <p:cNvPr id="5" name="Footer Placeholder 4">
            <a:extLst>
              <a:ext uri="{FF2B5EF4-FFF2-40B4-BE49-F238E27FC236}">
                <a16:creationId xmlns:a16="http://schemas.microsoft.com/office/drawing/2014/main" id="{2B3443B2-A4AB-4845-8657-C7D60A3BD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0BA6D-CFA1-4CB2-80A3-D47BC751DCC9}"/>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6358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6A0EB4-9DFD-48CF-AD9C-5B2E76321F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6CA248-26B3-43E4-8945-B0AD3A69AD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04D89-6937-4691-A47A-8C59A51DE1DB}"/>
              </a:ext>
            </a:extLst>
          </p:cNvPr>
          <p:cNvSpPr>
            <a:spLocks noGrp="1"/>
          </p:cNvSpPr>
          <p:nvPr>
            <p:ph type="dt" sz="half" idx="10"/>
          </p:nvPr>
        </p:nvSpPr>
        <p:spPr/>
        <p:txBody>
          <a:bodyPr/>
          <a:lstStyle/>
          <a:p>
            <a:fld id="{02AC24A9-CCB6-4F8D-B8DB-C2F3692CFA5A}" type="datetimeFigureOut">
              <a:rPr lang="en-US" smtClean="0"/>
              <a:t>4/4/2020</a:t>
            </a:fld>
            <a:endParaRPr lang="en-US"/>
          </a:p>
        </p:txBody>
      </p:sp>
      <p:sp>
        <p:nvSpPr>
          <p:cNvPr id="5" name="Footer Placeholder 4">
            <a:extLst>
              <a:ext uri="{FF2B5EF4-FFF2-40B4-BE49-F238E27FC236}">
                <a16:creationId xmlns:a16="http://schemas.microsoft.com/office/drawing/2014/main" id="{1964ABB4-82D4-4C53-BE23-6D455FF53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DDD8B-82A6-4686-A060-B709233BFF6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3099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CB01-71CE-4C72-860A-332867814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624D73-0BEB-4916-8B66-DB21604329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D4791-3D05-443A-9271-10EE71DC5DB8}"/>
              </a:ext>
            </a:extLst>
          </p:cNvPr>
          <p:cNvSpPr>
            <a:spLocks noGrp="1"/>
          </p:cNvSpPr>
          <p:nvPr>
            <p:ph type="dt" sz="half" idx="10"/>
          </p:nvPr>
        </p:nvSpPr>
        <p:spPr/>
        <p:txBody>
          <a:bodyPr/>
          <a:lstStyle/>
          <a:p>
            <a:fld id="{02AC24A9-CCB6-4F8D-B8DB-C2F3692CFA5A}" type="datetimeFigureOut">
              <a:rPr lang="en-US" smtClean="0"/>
              <a:t>4/4/2020</a:t>
            </a:fld>
            <a:endParaRPr lang="en-US"/>
          </a:p>
        </p:txBody>
      </p:sp>
      <p:sp>
        <p:nvSpPr>
          <p:cNvPr id="5" name="Footer Placeholder 4">
            <a:extLst>
              <a:ext uri="{FF2B5EF4-FFF2-40B4-BE49-F238E27FC236}">
                <a16:creationId xmlns:a16="http://schemas.microsoft.com/office/drawing/2014/main" id="{B38540FC-AC28-4206-BD65-7D99FF2A9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3F201-0598-4CC7-8C9B-590BF1CA22A6}"/>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9232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DE38-B54E-40A1-AF3D-D662561065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D3A935-22DB-4BDE-B921-AEB08BFCE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4C825A-6390-41F9-B6B9-43FE013336AA}"/>
              </a:ext>
            </a:extLst>
          </p:cNvPr>
          <p:cNvSpPr>
            <a:spLocks noGrp="1"/>
          </p:cNvSpPr>
          <p:nvPr>
            <p:ph type="dt" sz="half" idx="10"/>
          </p:nvPr>
        </p:nvSpPr>
        <p:spPr/>
        <p:txBody>
          <a:bodyPr/>
          <a:lstStyle/>
          <a:p>
            <a:fld id="{02AC24A9-CCB6-4F8D-B8DB-C2F3692CFA5A}" type="datetimeFigureOut">
              <a:rPr lang="en-US" smtClean="0"/>
              <a:t>4/4/2020</a:t>
            </a:fld>
            <a:endParaRPr lang="en-US"/>
          </a:p>
        </p:txBody>
      </p:sp>
      <p:sp>
        <p:nvSpPr>
          <p:cNvPr id="5" name="Footer Placeholder 4">
            <a:extLst>
              <a:ext uri="{FF2B5EF4-FFF2-40B4-BE49-F238E27FC236}">
                <a16:creationId xmlns:a16="http://schemas.microsoft.com/office/drawing/2014/main" id="{AFCB4A8A-4C29-43AE-A04B-5B232AD15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F6D0F-C512-47E3-AE68-6224F80FDB7F}"/>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92834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3751C-A998-45DB-964B-6DDBBFC4BD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E3944E-CABC-43F8-87ED-6365E98426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DC1DC6-3F6A-44D8-8D11-17B3257CE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840D6D-7C0A-48AB-A929-BF1FF41BE176}"/>
              </a:ext>
            </a:extLst>
          </p:cNvPr>
          <p:cNvSpPr>
            <a:spLocks noGrp="1"/>
          </p:cNvSpPr>
          <p:nvPr>
            <p:ph type="dt" sz="half" idx="10"/>
          </p:nvPr>
        </p:nvSpPr>
        <p:spPr/>
        <p:txBody>
          <a:bodyPr/>
          <a:lstStyle/>
          <a:p>
            <a:fld id="{02AC24A9-CCB6-4F8D-B8DB-C2F3692CFA5A}" type="datetimeFigureOut">
              <a:rPr lang="en-US" smtClean="0"/>
              <a:t>4/4/2020</a:t>
            </a:fld>
            <a:endParaRPr lang="en-US"/>
          </a:p>
        </p:txBody>
      </p:sp>
      <p:sp>
        <p:nvSpPr>
          <p:cNvPr id="6" name="Footer Placeholder 5">
            <a:extLst>
              <a:ext uri="{FF2B5EF4-FFF2-40B4-BE49-F238E27FC236}">
                <a16:creationId xmlns:a16="http://schemas.microsoft.com/office/drawing/2014/main" id="{3670D11C-67C9-4192-82D2-294C5B1C7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82163B-19A5-4E58-A03B-BF9D1D6BD94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8921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F2C40-8136-4BB9-84C2-C48DEC3CC2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5AD3D1-D151-4DBD-AFC1-BB589DACCE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6A4F4C-584F-472A-984D-2E01DC2A8C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EFDAD1-B994-459A-9742-708903D856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ABA3C5-2248-4559-87A2-8A32CF328C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419449-7346-471D-9004-5EC1C759D1CA}"/>
              </a:ext>
            </a:extLst>
          </p:cNvPr>
          <p:cNvSpPr>
            <a:spLocks noGrp="1"/>
          </p:cNvSpPr>
          <p:nvPr>
            <p:ph type="dt" sz="half" idx="10"/>
          </p:nvPr>
        </p:nvSpPr>
        <p:spPr/>
        <p:txBody>
          <a:bodyPr/>
          <a:lstStyle/>
          <a:p>
            <a:fld id="{02AC24A9-CCB6-4F8D-B8DB-C2F3692CFA5A}" type="datetimeFigureOut">
              <a:rPr lang="en-US" smtClean="0"/>
              <a:t>4/4/2020</a:t>
            </a:fld>
            <a:endParaRPr lang="en-US"/>
          </a:p>
        </p:txBody>
      </p:sp>
      <p:sp>
        <p:nvSpPr>
          <p:cNvPr id="8" name="Footer Placeholder 7">
            <a:extLst>
              <a:ext uri="{FF2B5EF4-FFF2-40B4-BE49-F238E27FC236}">
                <a16:creationId xmlns:a16="http://schemas.microsoft.com/office/drawing/2014/main" id="{2ED3718E-C703-44F2-AA92-5E1782FA27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CF07A4-D30F-4EE1-A02F-4568E59DEFBD}"/>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9447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3388-1622-475B-846C-4C44FED122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84D801-BFA7-4A55-95A5-DABDC33C854F}"/>
              </a:ext>
            </a:extLst>
          </p:cNvPr>
          <p:cNvSpPr>
            <a:spLocks noGrp="1"/>
          </p:cNvSpPr>
          <p:nvPr>
            <p:ph type="dt" sz="half" idx="10"/>
          </p:nvPr>
        </p:nvSpPr>
        <p:spPr/>
        <p:txBody>
          <a:bodyPr/>
          <a:lstStyle/>
          <a:p>
            <a:fld id="{02AC24A9-CCB6-4F8D-B8DB-C2F3692CFA5A}" type="datetimeFigureOut">
              <a:rPr lang="en-US" smtClean="0"/>
              <a:t>4/4/2020</a:t>
            </a:fld>
            <a:endParaRPr lang="en-US"/>
          </a:p>
        </p:txBody>
      </p:sp>
      <p:sp>
        <p:nvSpPr>
          <p:cNvPr id="4" name="Footer Placeholder 3">
            <a:extLst>
              <a:ext uri="{FF2B5EF4-FFF2-40B4-BE49-F238E27FC236}">
                <a16:creationId xmlns:a16="http://schemas.microsoft.com/office/drawing/2014/main" id="{F56DFF62-D651-486B-821F-95A3C4605A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6CD9A6-597E-4298-81BC-950766A20FB4}"/>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7840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D236D-6B3B-41CF-9E3D-B1423198241A}"/>
              </a:ext>
            </a:extLst>
          </p:cNvPr>
          <p:cNvSpPr>
            <a:spLocks noGrp="1"/>
          </p:cNvSpPr>
          <p:nvPr>
            <p:ph type="dt" sz="half" idx="10"/>
          </p:nvPr>
        </p:nvSpPr>
        <p:spPr/>
        <p:txBody>
          <a:bodyPr/>
          <a:lstStyle/>
          <a:p>
            <a:fld id="{02AC24A9-CCB6-4F8D-B8DB-C2F3692CFA5A}" type="datetimeFigureOut">
              <a:rPr lang="en-US" smtClean="0"/>
              <a:t>4/4/2020</a:t>
            </a:fld>
            <a:endParaRPr lang="en-US"/>
          </a:p>
        </p:txBody>
      </p:sp>
      <p:sp>
        <p:nvSpPr>
          <p:cNvPr id="3" name="Footer Placeholder 2">
            <a:extLst>
              <a:ext uri="{FF2B5EF4-FFF2-40B4-BE49-F238E27FC236}">
                <a16:creationId xmlns:a16="http://schemas.microsoft.com/office/drawing/2014/main" id="{91C557A1-20B6-422F-9802-FA2F9E093C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42CC12-FBE0-47ED-B067-D0915B973ED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2438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A9B9-3B2A-4FE9-BE46-D1FFD14AB4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35102-A43C-452E-83A7-5AAB6D8170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34E9BF-C26C-49A3-BF6F-6A07175A8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C7CECF-E886-48D4-9015-2B9F02443D3E}"/>
              </a:ext>
            </a:extLst>
          </p:cNvPr>
          <p:cNvSpPr>
            <a:spLocks noGrp="1"/>
          </p:cNvSpPr>
          <p:nvPr>
            <p:ph type="dt" sz="half" idx="10"/>
          </p:nvPr>
        </p:nvSpPr>
        <p:spPr/>
        <p:txBody>
          <a:bodyPr/>
          <a:lstStyle/>
          <a:p>
            <a:fld id="{02AC24A9-CCB6-4F8D-B8DB-C2F3692CFA5A}" type="datetimeFigureOut">
              <a:rPr lang="en-US" smtClean="0"/>
              <a:t>4/4/2020</a:t>
            </a:fld>
            <a:endParaRPr lang="en-US" dirty="0"/>
          </a:p>
        </p:txBody>
      </p:sp>
      <p:sp>
        <p:nvSpPr>
          <p:cNvPr id="6" name="Footer Placeholder 5">
            <a:extLst>
              <a:ext uri="{FF2B5EF4-FFF2-40B4-BE49-F238E27FC236}">
                <a16:creationId xmlns:a16="http://schemas.microsoft.com/office/drawing/2014/main" id="{9FE98133-F50D-4E81-845D-001690F5F4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86444-FBE8-4AFD-994D-6196019C45D7}"/>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655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7CAE-B8FF-476A-AED3-0583C4A67F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F82898-DAF7-476D-B4EC-FAC30636AA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0AA04C-469F-4A1C-8E72-30585EAEF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3F03C-C802-4580-A9AD-718832FC98B8}"/>
              </a:ext>
            </a:extLst>
          </p:cNvPr>
          <p:cNvSpPr>
            <a:spLocks noGrp="1"/>
          </p:cNvSpPr>
          <p:nvPr>
            <p:ph type="dt" sz="half" idx="10"/>
          </p:nvPr>
        </p:nvSpPr>
        <p:spPr/>
        <p:txBody>
          <a:bodyPr/>
          <a:lstStyle/>
          <a:p>
            <a:fld id="{02AC24A9-CCB6-4F8D-B8DB-C2F3692CFA5A}" type="datetimeFigureOut">
              <a:rPr lang="en-US" smtClean="0"/>
              <a:t>4/4/2020</a:t>
            </a:fld>
            <a:endParaRPr lang="en-US"/>
          </a:p>
        </p:txBody>
      </p:sp>
      <p:sp>
        <p:nvSpPr>
          <p:cNvPr id="6" name="Footer Placeholder 5">
            <a:extLst>
              <a:ext uri="{FF2B5EF4-FFF2-40B4-BE49-F238E27FC236}">
                <a16:creationId xmlns:a16="http://schemas.microsoft.com/office/drawing/2014/main" id="{E6FB4753-164C-4E3C-965F-319C7CF95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AC87A9-1EA2-4390-A4BC-B452EE96D5DF}"/>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408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ECEFE6-8464-4075-9923-45635ADEE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059655-2344-4052-8B4A-D1CA8FA52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E39A3-C40A-4E91-8DF6-4E887A4DD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4/4/2020</a:t>
            </a:fld>
            <a:endParaRPr lang="en-US"/>
          </a:p>
        </p:txBody>
      </p:sp>
      <p:sp>
        <p:nvSpPr>
          <p:cNvPr id="5" name="Footer Placeholder 4">
            <a:extLst>
              <a:ext uri="{FF2B5EF4-FFF2-40B4-BE49-F238E27FC236}">
                <a16:creationId xmlns:a16="http://schemas.microsoft.com/office/drawing/2014/main" id="{92350109-6691-4979-9592-02D976E8F0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5C3372-C745-484F-92D6-BE947E88F4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00295817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20ISO%20online-%20S&#417;%20&#273;&#7891;%20t&#7893;ng%20quan.mmap"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Quy%20tr&#236;nh%20Upload%20t&#224;i%20li&#7879;u.mmap"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192.168.68.8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17C1B0-4382-4851-AC28-7E86212412BF}"/>
              </a:ext>
            </a:extLst>
          </p:cNvPr>
          <p:cNvPicPr>
            <a:picLocks noChangeAspect="1"/>
          </p:cNvPicPr>
          <p:nvPr/>
        </p:nvPicPr>
        <p:blipFill rotWithShape="1">
          <a:blip r:embed="rId2"/>
          <a:srcRect l="15337" t="3517" r="3656" b="1"/>
          <a:stretch/>
        </p:blipFill>
        <p:spPr>
          <a:xfrm>
            <a:off x="2088772" y="2123613"/>
            <a:ext cx="8014456" cy="4196780"/>
          </a:xfrm>
          <a:prstGeom prst="rect">
            <a:avLst/>
          </a:prstGeom>
        </p:spPr>
      </p:pic>
      <p:sp>
        <p:nvSpPr>
          <p:cNvPr id="7" name="Rectangle 6">
            <a:extLst>
              <a:ext uri="{FF2B5EF4-FFF2-40B4-BE49-F238E27FC236}">
                <a16:creationId xmlns:a16="http://schemas.microsoft.com/office/drawing/2014/main" id="{E610268A-9015-40FB-AF5B-611C76782020}"/>
              </a:ext>
            </a:extLst>
          </p:cNvPr>
          <p:cNvSpPr/>
          <p:nvPr/>
        </p:nvSpPr>
        <p:spPr>
          <a:xfrm>
            <a:off x="594467" y="1812387"/>
            <a:ext cx="11221342" cy="1015663"/>
          </a:xfrm>
          <a:prstGeom prst="rect">
            <a:avLst/>
          </a:prstGeom>
          <a:noFill/>
        </p:spPr>
        <p:txBody>
          <a:bodyPr wrap="none" lIns="91440" tIns="45720" rIns="91440" bIns="45720">
            <a:spAutoFit/>
          </a:bodyPr>
          <a:lstStyle/>
          <a:p>
            <a:pPr algn="ctr"/>
            <a:r>
              <a:rPr lang="en-US" sz="6000" b="1" dirty="0">
                <a:ln w="6600">
                  <a:solidFill>
                    <a:schemeClr val="accent2"/>
                  </a:solidFill>
                  <a:prstDash val="solid"/>
                </a:ln>
                <a:solidFill>
                  <a:srgbClr val="FFC000"/>
                </a:solidFill>
                <a:effectLst>
                  <a:outerShdw dist="38100" dir="2700000" algn="tl" rotWithShape="0">
                    <a:schemeClr val="accent2"/>
                  </a:outerShdw>
                </a:effectLst>
              </a:rPr>
              <a:t>GIỚI THIỆU HỆ THỐNG ISO ONLINE</a:t>
            </a:r>
          </a:p>
        </p:txBody>
      </p:sp>
      <p:sp>
        <p:nvSpPr>
          <p:cNvPr id="8" name="Rectangle 7">
            <a:extLst>
              <a:ext uri="{FF2B5EF4-FFF2-40B4-BE49-F238E27FC236}">
                <a16:creationId xmlns:a16="http://schemas.microsoft.com/office/drawing/2014/main" id="{799CEB9B-41D1-439D-AFD6-2DE04003BB23}"/>
              </a:ext>
            </a:extLst>
          </p:cNvPr>
          <p:cNvSpPr/>
          <p:nvPr/>
        </p:nvSpPr>
        <p:spPr>
          <a:xfrm>
            <a:off x="2917886" y="141009"/>
            <a:ext cx="6356227" cy="707886"/>
          </a:xfrm>
          <a:prstGeom prst="rect">
            <a:avLst/>
          </a:prstGeom>
          <a:noFill/>
        </p:spPr>
        <p:txBody>
          <a:bodyPr wrap="none" lIns="91440" tIns="45720" rIns="91440" bIns="45720">
            <a:spAutoFit/>
          </a:bodyPr>
          <a:lstStyle/>
          <a:p>
            <a:pPr algn="ctr"/>
            <a:r>
              <a:rPr lang="en-US" sz="2000" b="1"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Công ty </a:t>
            </a:r>
            <a:r>
              <a:rPr lang="en-US" sz="2000" b="1" cap="none" spc="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cổ</a:t>
            </a:r>
            <a:r>
              <a:rPr lang="en-US" sz="2000" b="1"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phần </a:t>
            </a:r>
            <a:r>
              <a:rPr lang="en-US" sz="2000" b="1" cap="none" spc="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bóng</a:t>
            </a:r>
            <a:r>
              <a:rPr lang="en-US" sz="2000" b="1"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cap="none" spc="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đèn</a:t>
            </a:r>
            <a:r>
              <a:rPr lang="en-US" sz="2000" b="1"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cap="none" spc="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phích</a:t>
            </a:r>
            <a:r>
              <a:rPr lang="en-US" sz="2000" b="1"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n</a:t>
            </a:r>
            <a:r>
              <a:rPr lang="vi-VN" sz="2000" b="1"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ư</a:t>
            </a:r>
            <a:r>
              <a:rPr lang="en-US" sz="2000" b="1" cap="none" spc="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ớc</a:t>
            </a:r>
            <a:r>
              <a:rPr lang="en-US" sz="2000" b="1"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cap="none" spc="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Rạng</a:t>
            </a:r>
            <a:r>
              <a:rPr lang="en-US" sz="2000" b="1"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Đông</a:t>
            </a:r>
          </a:p>
          <a:p>
            <a:pPr algn="ctr"/>
            <a:r>
              <a:rPr lang="en-US" sz="2000" b="1"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X</a:t>
            </a:r>
            <a:r>
              <a:rPr lang="vi-VN" sz="2000" b="1"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ư</a:t>
            </a:r>
            <a:r>
              <a:rPr lang="en-US" sz="2000" b="1" cap="none" spc="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ởng</a:t>
            </a:r>
            <a:r>
              <a:rPr lang="en-US" sz="2000" b="1" cap="none" spc="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LED - ĐT </a:t>
            </a:r>
            <a:r>
              <a:rPr lang="en-US" sz="2000" b="1"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&amp; TBCS</a:t>
            </a:r>
          </a:p>
        </p:txBody>
      </p:sp>
      <p:pic>
        <p:nvPicPr>
          <p:cNvPr id="9" name="Picture 8">
            <a:extLst>
              <a:ext uri="{FF2B5EF4-FFF2-40B4-BE49-F238E27FC236}">
                <a16:creationId xmlns:a16="http://schemas.microsoft.com/office/drawing/2014/main" id="{18278776-4546-4CA5-98A1-1778495E9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76" y="79288"/>
            <a:ext cx="1587260" cy="357271"/>
          </a:xfrm>
          <a:prstGeom prst="rect">
            <a:avLst/>
          </a:prstGeom>
        </p:spPr>
      </p:pic>
      <p:sp>
        <p:nvSpPr>
          <p:cNvPr id="5" name="TextBox 4">
            <a:extLst>
              <a:ext uri="{FF2B5EF4-FFF2-40B4-BE49-F238E27FC236}">
                <a16:creationId xmlns:a16="http://schemas.microsoft.com/office/drawing/2014/main" id="{1AE97BA0-EF3B-4AF7-8E5D-350E611BC6CE}"/>
              </a:ext>
            </a:extLst>
          </p:cNvPr>
          <p:cNvSpPr txBox="1"/>
          <p:nvPr/>
        </p:nvSpPr>
        <p:spPr>
          <a:xfrm>
            <a:off x="4132052" y="6429326"/>
            <a:ext cx="3597216" cy="338554"/>
          </a:xfrm>
          <a:prstGeom prst="rect">
            <a:avLst/>
          </a:prstGeom>
          <a:noFill/>
        </p:spPr>
        <p:txBody>
          <a:bodyPr wrap="square" rtlCol="0">
            <a:spAutoFit/>
          </a:bodyPr>
          <a:lstStyle/>
          <a:p>
            <a:pPr algn="ctr"/>
            <a:r>
              <a:rPr lang="en-US" sz="1600">
                <a:solidFill>
                  <a:srgbClr val="00B050"/>
                </a:solidFill>
                <a:latin typeface="Arial" panose="020B0604020202020204" pitchFamily="34" charset="0"/>
                <a:cs typeface="Arial" panose="020B0604020202020204" pitchFamily="34" charset="0"/>
              </a:rPr>
              <a:t>Tháng 3.2020</a:t>
            </a:r>
          </a:p>
        </p:txBody>
      </p:sp>
    </p:spTree>
    <p:extLst>
      <p:ext uri="{BB962C8B-B14F-4D97-AF65-F5344CB8AC3E}">
        <p14:creationId xmlns:p14="http://schemas.microsoft.com/office/powerpoint/2010/main" val="160975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3517" y="94891"/>
            <a:ext cx="6328378" cy="6625086"/>
          </a:xfrm>
          <a:prstGeom prst="rect">
            <a:avLst/>
          </a:prstGeom>
        </p:spPr>
      </p:pic>
      <p:sp>
        <p:nvSpPr>
          <p:cNvPr id="4" name="TextBox 3">
            <a:extLst>
              <a:ext uri="{FF2B5EF4-FFF2-40B4-BE49-F238E27FC236}">
                <a16:creationId xmlns:a16="http://schemas.microsoft.com/office/drawing/2014/main" id="{DD3A7593-0099-46DC-81A0-B9E71173A0BA}"/>
              </a:ext>
            </a:extLst>
          </p:cNvPr>
          <p:cNvSpPr txBox="1"/>
          <p:nvPr/>
        </p:nvSpPr>
        <p:spPr>
          <a:xfrm>
            <a:off x="6791864" y="266596"/>
            <a:ext cx="5296619" cy="6324808"/>
          </a:xfrm>
          <a:prstGeom prst="rect">
            <a:avLst/>
          </a:prstGeom>
          <a:solidFill>
            <a:schemeClr val="accent4">
              <a:lumMod val="20000"/>
              <a:lumOff val="80000"/>
            </a:schemeClr>
          </a:solidFill>
        </p:spPr>
        <p:txBody>
          <a:bodyPr wrap="square" rtlCol="0">
            <a:spAutoFit/>
          </a:bodyPr>
          <a:lstStyle/>
          <a:p>
            <a:pPr fontAlgn="t">
              <a:spcBef>
                <a:spcPts val="600"/>
              </a:spcBef>
            </a:pPr>
            <a:r>
              <a:rPr lang="en-US" dirty="0">
                <a:latin typeface="Times New Roman" panose="02020603050405020304" pitchFamily="18" charset="0"/>
                <a:cs typeface="Times New Roman" panose="02020603050405020304" pitchFamily="18" charset="0"/>
              </a:rPr>
              <a:t>① Nhập tên Folder: Tên phải viết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không </a:t>
            </a:r>
            <a:r>
              <a:rPr lang="en-US" dirty="0" err="1">
                <a:latin typeface="Times New Roman" panose="02020603050405020304" pitchFamily="18" charset="0"/>
                <a:cs typeface="Times New Roman" panose="02020603050405020304" pitchFamily="18" charset="0"/>
              </a:rPr>
              <a:t>dấu</a:t>
            </a:r>
            <a:r>
              <a:rPr lang="en-US" dirty="0">
                <a:latin typeface="Times New Roman" panose="02020603050405020304" pitchFamily="18" charset="0"/>
                <a:cs typeface="Times New Roman" panose="02020603050405020304" pitchFamily="18" charset="0"/>
              </a:rPr>
              <a:t>, chỉ được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vài</a:t>
            </a:r>
            <a:r>
              <a:rPr lang="en-US" dirty="0">
                <a:latin typeface="Times New Roman" panose="02020603050405020304" pitchFamily="18" charset="0"/>
                <a:cs typeface="Times New Roman" panose="02020603050405020304" pitchFamily="18" charset="0"/>
              </a:rPr>
              <a:t> ký tự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như: _-()=&amp;#!+&lt;&gt;,.?</a:t>
            </a:r>
          </a:p>
          <a:p>
            <a:pPr fontAlgn="t">
              <a:spcBef>
                <a:spcPts val="600"/>
              </a:spcBef>
            </a:pPr>
            <a:r>
              <a:rPr lang="en-US">
                <a:latin typeface="Times New Roman" panose="02020603050405020304" pitchFamily="18" charset="0"/>
                <a:cs typeface="Times New Roman" panose="02020603050405020304" pitchFamily="18" charset="0"/>
              </a:rPr>
              <a:t>② </a:t>
            </a:r>
            <a:r>
              <a:rPr lang="en-US" dirty="0">
                <a:latin typeface="Times New Roman" panose="02020603050405020304" pitchFamily="18" charset="0"/>
                <a:cs typeface="Times New Roman" panose="02020603050405020304" pitchFamily="18" charset="0"/>
              </a:rPr>
              <a:t>Nhập tên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ban cần phân quyền</a:t>
            </a:r>
            <a:r>
              <a:rPr lang="en-US">
                <a:latin typeface="Times New Roman" panose="02020603050405020304" pitchFamily="18" charset="0"/>
                <a:cs typeface="Times New Roman" panose="02020603050405020304" pitchFamily="18" charset="0"/>
              </a:rPr>
              <a:t>. Hệ </a:t>
            </a:r>
            <a:r>
              <a:rPr lang="en-US" dirty="0">
                <a:latin typeface="Times New Roman" panose="02020603050405020304" pitchFamily="18" charset="0"/>
                <a:cs typeface="Times New Roman" panose="02020603050405020304" pitchFamily="18" charset="0"/>
              </a:rPr>
              <a:t>thống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gợi</a:t>
            </a:r>
            <a:r>
              <a:rPr lang="en-US" dirty="0">
                <a:latin typeface="Times New Roman" panose="02020603050405020304" pitchFamily="18" charset="0"/>
                <a:cs typeface="Times New Roman" panose="02020603050405020304" pitchFamily="18" charset="0"/>
              </a:rPr>
              <a:t> ý về tên </a:t>
            </a: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click chọn tên</a:t>
            </a:r>
          </a:p>
          <a:p>
            <a:pPr fontAlgn="t">
              <a:spcBef>
                <a:spcPts val="600"/>
              </a:spcBef>
            </a:pPr>
            <a:r>
              <a:rPr lang="en-US" dirty="0">
                <a:latin typeface="Times New Roman" panose="02020603050405020304" pitchFamily="18" charset="0"/>
                <a:cs typeface="Times New Roman" panose="02020603050405020304" pitchFamily="18" charset="0"/>
              </a:rPr>
              <a:t>③ Nhập tên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nhân cần phân quyền, hệ thống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gợi</a:t>
            </a:r>
            <a:r>
              <a:rPr lang="en-US" dirty="0">
                <a:latin typeface="Times New Roman" panose="02020603050405020304" pitchFamily="18" charset="0"/>
                <a:cs typeface="Times New Roman" panose="02020603050405020304" pitchFamily="18" charset="0"/>
              </a:rPr>
              <a:t> ý về tên </a:t>
            </a: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click chọn tên</a:t>
            </a:r>
          </a:p>
          <a:p>
            <a:pPr fontAlgn="t">
              <a:spcBef>
                <a:spcPts val="600"/>
              </a:spcBef>
            </a:pPr>
            <a:r>
              <a:rPr lang="en-US" dirty="0">
                <a:latin typeface="Times New Roman" panose="02020603050405020304" pitchFamily="18" charset="0"/>
                <a:cs typeface="Times New Roman" panose="02020603050405020304" pitchFamily="18" charset="0"/>
              </a:rPr>
              <a:t>④ Click “</a:t>
            </a:r>
            <a:r>
              <a:rPr lang="en-US" dirty="0" err="1">
                <a:latin typeface="Times New Roman" panose="02020603050405020304" pitchFamily="18" charset="0"/>
                <a:cs typeface="Times New Roman" panose="02020603050405020304" pitchFamily="18" charset="0"/>
              </a:rPr>
              <a:t>Thêm</a:t>
            </a:r>
            <a:r>
              <a:rPr lang="en-US" dirty="0">
                <a:latin typeface="Times New Roman" panose="02020603050405020304" pitchFamily="18" charset="0"/>
                <a:cs typeface="Times New Roman" panose="02020603050405020304" pitchFamily="18" charset="0"/>
              </a:rPr>
              <a:t> nhóm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nhân mới” để </a:t>
            </a:r>
            <a:r>
              <a:rPr lang="en-US" dirty="0" err="1">
                <a:latin typeface="Times New Roman" panose="02020603050405020304" pitchFamily="18" charset="0"/>
                <a:cs typeface="Times New Roman" panose="02020603050405020304" pitchFamily="18" charset="0"/>
              </a:rPr>
              <a:t>thêm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nhân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phân quyền</a:t>
            </a:r>
          </a:p>
          <a:p>
            <a:pPr fontAlgn="t">
              <a:spcBef>
                <a:spcPts val="600"/>
              </a:spcBef>
            </a:pPr>
            <a:r>
              <a:rPr lang="en-US" dirty="0">
                <a:latin typeface="Times New Roman" panose="02020603050405020304" pitchFamily="18" charset="0"/>
                <a:cs typeface="Times New Roman" panose="02020603050405020304" pitchFamily="18" charset="0"/>
              </a:rPr>
              <a:t>⑤ Chọn </a:t>
            </a:r>
            <a:r>
              <a:rPr lang="en-US" dirty="0" err="1">
                <a:latin typeface="Times New Roman" panose="02020603050405020304" pitchFamily="18" charset="0"/>
                <a:cs typeface="Times New Roman" panose="02020603050405020304" pitchFamily="18" charset="0"/>
              </a:rPr>
              <a:t>mức</a:t>
            </a:r>
            <a:r>
              <a:rPr lang="en-US" dirty="0">
                <a:latin typeface="Times New Roman" panose="02020603050405020304" pitchFamily="18" charset="0"/>
                <a:cs typeface="Times New Roman" panose="02020603050405020304" pitchFamily="18" charset="0"/>
              </a:rPr>
              <a:t> phân quyền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người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ban</a:t>
            </a:r>
            <a:r>
              <a:rPr lang="en-US">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fontAlgn="t">
              <a:spcBef>
                <a:spcPts val="600"/>
              </a:spcBef>
            </a:pPr>
            <a:r>
              <a:rPr lang="en-US" dirty="0">
                <a:latin typeface="Times New Roman" panose="02020603050405020304" pitchFamily="18" charset="0"/>
                <a:cs typeface="Times New Roman" panose="02020603050405020304" pitchFamily="18" charset="0"/>
              </a:rPr>
              <a:t>⑥ Click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ý để tạo folder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click “</a:t>
            </a:r>
            <a:r>
              <a:rPr lang="en-US" dirty="0" err="1">
                <a:latin typeface="Times New Roman" panose="02020603050405020304" pitchFamily="18" charset="0"/>
                <a:cs typeface="Times New Roman" panose="02020603050405020304" pitchFamily="18" charset="0"/>
              </a:rPr>
              <a:t>Hủy</a:t>
            </a:r>
            <a:r>
              <a:rPr lang="en-US" dirty="0">
                <a:latin typeface="Times New Roman" panose="02020603050405020304" pitchFamily="18" charset="0"/>
                <a:cs typeface="Times New Roman" panose="02020603050405020304" pitchFamily="18" charset="0"/>
              </a:rPr>
              <a:t> bỏ” để </a:t>
            </a:r>
            <a:r>
              <a:rPr lang="en-US" dirty="0" err="1">
                <a:latin typeface="Times New Roman" panose="02020603050405020304" pitchFamily="18" charset="0"/>
                <a:cs typeface="Times New Roman" panose="02020603050405020304" pitchFamily="18" charset="0"/>
              </a:rPr>
              <a:t>hủy</a:t>
            </a:r>
            <a:r>
              <a:rPr lang="en-US" dirty="0">
                <a:latin typeface="Times New Roman" panose="02020603050405020304" pitchFamily="18" charset="0"/>
                <a:cs typeface="Times New Roman" panose="02020603050405020304" pitchFamily="18" charset="0"/>
              </a:rPr>
              <a:t> bỏ </a:t>
            </a:r>
            <a:r>
              <a:rPr lang="en-US" dirty="0" err="1">
                <a:latin typeface="Times New Roman" panose="02020603050405020304" pitchFamily="18" charset="0"/>
                <a:cs typeface="Times New Roman" panose="02020603050405020304" pitchFamily="18" charset="0"/>
              </a:rPr>
              <a:t>thao</a:t>
            </a:r>
            <a:r>
              <a:rPr lang="en-US" dirty="0">
                <a:latin typeface="Times New Roman" panose="02020603050405020304" pitchFamily="18" charset="0"/>
                <a:cs typeface="Times New Roman" panose="02020603050405020304" pitchFamily="18" charset="0"/>
              </a:rPr>
              <a:t> tác tạo folder)</a:t>
            </a:r>
          </a:p>
          <a:p>
            <a:pPr fontAlgn="t">
              <a:spcBef>
                <a:spcPts val="600"/>
              </a:spcBef>
            </a:pP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ý: Khi tạo folder, hệ thống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ko gửi thông báo đến người </a:t>
            </a:r>
            <a:r>
              <a:rPr lang="en-US" dirty="0" err="1">
                <a:latin typeface="Times New Roman" panose="02020603050405020304" pitchFamily="18" charset="0"/>
                <a:cs typeface="Times New Roman" panose="02020603050405020304" pitchFamily="18" charset="0"/>
              </a:rPr>
              <a:t>dùng</a:t>
            </a:r>
            <a:endParaRPr lang="en-US" dirty="0">
              <a:latin typeface="Times New Roman" panose="02020603050405020304" pitchFamily="18" charset="0"/>
              <a:cs typeface="Times New Roman" panose="02020603050405020304" pitchFamily="18" charset="0"/>
            </a:endParaRPr>
          </a:p>
          <a:p>
            <a:pPr fontAlgn="t">
              <a:spcBef>
                <a:spcPts val="600"/>
              </a:spcBef>
            </a:pPr>
            <a:r>
              <a:rPr lang="en-US" u="sng" dirty="0" err="1">
                <a:latin typeface="Times New Roman" panose="02020603050405020304" pitchFamily="18" charset="0"/>
                <a:cs typeface="Times New Roman" panose="02020603050405020304" pitchFamily="18" charset="0"/>
              </a:rPr>
              <a:t>Chú</a:t>
            </a:r>
            <a:r>
              <a:rPr lang="en-US" u="sng" dirty="0">
                <a:latin typeface="Times New Roman" panose="02020603050405020304" pitchFamily="18" charset="0"/>
                <a:cs typeface="Times New Roman" panose="02020603050405020304" pitchFamily="18" charset="0"/>
              </a:rPr>
              <a:t> ý khi phân quyền:</a:t>
            </a:r>
            <a:endParaRPr lang="en-US" dirty="0">
              <a:latin typeface="Times New Roman" panose="02020603050405020304" pitchFamily="18" charset="0"/>
              <a:cs typeface="Times New Roman" panose="02020603050405020304" pitchFamily="18" charset="0"/>
            </a:endParaRPr>
          </a:p>
          <a:p>
            <a:pPr fontAlgn="t">
              <a:spcBef>
                <a:spcPts val="600"/>
              </a:spcBef>
            </a:pPr>
            <a:r>
              <a:rPr lang="en-US" dirty="0">
                <a:latin typeface="Times New Roman" panose="02020603050405020304" pitchFamily="18" charset="0"/>
                <a:cs typeface="Times New Roman" panose="02020603050405020304" pitchFamily="18" charset="0"/>
              </a:rPr>
              <a:t>Phân quyền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trong phải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bảo nằm trong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phân quyền của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trước nó</a:t>
            </a:r>
          </a:p>
          <a:p>
            <a:pPr fontAlgn="t">
              <a:spcBef>
                <a:spcPts val="600"/>
              </a:spcBef>
            </a:pPr>
            <a:r>
              <a:rPr lang="en-US" dirty="0">
                <a:latin typeface="Times New Roman" panose="02020603050405020304" pitchFamily="18" charset="0"/>
                <a:cs typeface="Times New Roman" panose="02020603050405020304" pitchFamily="18" charset="0"/>
              </a:rPr>
              <a:t>Chỉ có </a:t>
            </a: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quyền và quyền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được thay đổi phân quyền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người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trong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cho</a:t>
            </a:r>
            <a:r>
              <a:rPr lang="en-US">
                <a:latin typeface="Times New Roman" panose="02020603050405020304" pitchFamily="18" charset="0"/>
                <a:cs typeface="Times New Roman" panose="02020603050405020304" pitchFamily="18" charset="0"/>
              </a:rPr>
              <a:t> phép</a:t>
            </a:r>
            <a:endParaRPr lang="en-US" dirty="0">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id="{0D68B529-69FA-40DB-B5CF-09166BD92AAC}"/>
              </a:ext>
            </a:extLst>
          </p:cNvPr>
          <p:cNvSpPr/>
          <p:nvPr/>
        </p:nvSpPr>
        <p:spPr>
          <a:xfrm>
            <a:off x="5644551" y="586596"/>
            <a:ext cx="1147313" cy="437611"/>
          </a:xfrm>
          <a:prstGeom prst="rightArrow">
            <a:avLst>
              <a:gd name="adj1" fmla="val 50000"/>
              <a:gd name="adj2" fmla="val 183891"/>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98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9000">
              <a:schemeClr val="accent6">
                <a:lumMod val="20000"/>
                <a:lumOff val="8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597" y="106193"/>
            <a:ext cx="11433169" cy="581063"/>
          </a:xfr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bodyPr>
          <a:lstStyle/>
          <a:p>
            <a:pPr lvl="1" algn="l" defTabSz="457200" rtl="0">
              <a:spcBef>
                <a:spcPct val="0"/>
              </a:spcBef>
            </a:pPr>
            <a:r>
              <a:rPr lang="en-US" sz="3200" b="1" dirty="0">
                <a:latin typeface="Times New Roman" panose="02020603050405020304" pitchFamily="18" charset="0"/>
                <a:cs typeface="Times New Roman" panose="02020603050405020304" pitchFamily="18" charset="0"/>
              </a:rPr>
              <a:t>4.3. </a:t>
            </a:r>
            <a:r>
              <a:rPr lang="en-US" sz="3200" b="1" i="1" dirty="0">
                <a:latin typeface="Times New Roman" panose="02020603050405020304" pitchFamily="18" charset="0"/>
                <a:cs typeface="Times New Roman" panose="02020603050405020304" pitchFamily="18" charset="0"/>
              </a:rPr>
              <a:t>H</a:t>
            </a:r>
            <a:r>
              <a:rPr lang="vi-VN" sz="3200" b="1" i="1" dirty="0">
                <a:latin typeface="Times New Roman" panose="02020603050405020304" pitchFamily="18" charset="0"/>
                <a:cs typeface="Times New Roman" panose="02020603050405020304" pitchFamily="18" charset="0"/>
              </a:rPr>
              <a:t>ư</a:t>
            </a:r>
            <a:r>
              <a:rPr lang="en-US" sz="3200" b="1" i="1" dirty="0" err="1">
                <a:latin typeface="Times New Roman" panose="02020603050405020304" pitchFamily="18" charset="0"/>
                <a:cs typeface="Times New Roman" panose="02020603050405020304" pitchFamily="18" charset="0"/>
              </a:rPr>
              <a:t>ớng</a:t>
            </a:r>
            <a:r>
              <a:rPr lang="en-US" sz="3200" b="1" i="1" dirty="0">
                <a:latin typeface="Times New Roman" panose="02020603050405020304" pitchFamily="18" charset="0"/>
                <a:cs typeface="Times New Roman" panose="02020603050405020304" pitchFamily="18" charset="0"/>
              </a:rPr>
              <a:t> dẫn tạo File chia </a:t>
            </a:r>
            <a:r>
              <a:rPr lang="en-US" sz="3200" b="1" i="1" dirty="0" err="1">
                <a:latin typeface="Times New Roman" panose="02020603050405020304" pitchFamily="18" charset="0"/>
                <a:cs typeface="Times New Roman" panose="02020603050405020304" pitchFamily="18" charset="0"/>
              </a:rPr>
              <a:t>sẻ</a:t>
            </a:r>
            <a:r>
              <a:rPr lang="en-US" sz="3200" b="1" i="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81245" y="987357"/>
            <a:ext cx="11178245" cy="4316163"/>
          </a:xfrm>
          <a:prstGeom prst="rect">
            <a:avLst/>
          </a:prstGeom>
          <a:noFill/>
          <a:ln>
            <a:noFill/>
          </a:ln>
        </p:spPr>
      </p:pic>
      <p:sp>
        <p:nvSpPr>
          <p:cNvPr id="4" name="Rectangle 3"/>
          <p:cNvSpPr/>
          <p:nvPr/>
        </p:nvSpPr>
        <p:spPr>
          <a:xfrm>
            <a:off x="476597" y="5532750"/>
            <a:ext cx="11493730" cy="1077218"/>
          </a:xfrm>
          <a:prstGeom prst="rect">
            <a:avLst/>
          </a:prstGeom>
          <a:solidFill>
            <a:schemeClr val="accent4">
              <a:lumMod val="20000"/>
              <a:lumOff val="80000"/>
            </a:schemeClr>
          </a:solidFill>
        </p:spPr>
        <p:txBody>
          <a:bodyPr wrap="square">
            <a:spAutoFit/>
          </a:bodyPr>
          <a:lstStyle/>
          <a:p>
            <a:r>
              <a:rPr lang="en-US" sz="3200" dirty="0">
                <a:latin typeface="Times New Roman" panose="02020603050405020304" pitchFamily="18" charset="0"/>
                <a:cs typeface="Times New Roman" panose="02020603050405020304" pitchFamily="18" charset="0"/>
              </a:rPr>
              <a:t>Click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cộng</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phía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link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 Click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tệp</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tệp</a:t>
            </a:r>
            <a:r>
              <a:rPr lang="en-US" sz="3200" dirty="0">
                <a:latin typeface="Times New Roman" panose="02020603050405020304" pitchFamily="18" charset="0"/>
                <a:cs typeface="Times New Roman" panose="02020603050405020304" pitchFamily="18" charset="0"/>
              </a:rPr>
              <a:t> tin</a:t>
            </a:r>
          </a:p>
        </p:txBody>
      </p:sp>
    </p:spTree>
    <p:extLst>
      <p:ext uri="{BB962C8B-B14F-4D97-AF65-F5344CB8AC3E}">
        <p14:creationId xmlns:p14="http://schemas.microsoft.com/office/powerpoint/2010/main" val="3592445537"/>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4866" r="5136"/>
          <a:stretch/>
        </p:blipFill>
        <p:spPr>
          <a:xfrm>
            <a:off x="793630" y="69011"/>
            <a:ext cx="10783020" cy="3519055"/>
          </a:xfrm>
          <a:prstGeom prst="rect">
            <a:avLst/>
          </a:prstGeom>
        </p:spPr>
      </p:pic>
      <p:sp>
        <p:nvSpPr>
          <p:cNvPr id="5" name="TextBox 4">
            <a:extLst>
              <a:ext uri="{FF2B5EF4-FFF2-40B4-BE49-F238E27FC236}">
                <a16:creationId xmlns:a16="http://schemas.microsoft.com/office/drawing/2014/main" id="{F631528A-EF4D-46F3-831A-123953F061E1}"/>
              </a:ext>
            </a:extLst>
          </p:cNvPr>
          <p:cNvSpPr txBox="1"/>
          <p:nvPr/>
        </p:nvSpPr>
        <p:spPr>
          <a:xfrm>
            <a:off x="793630" y="3734069"/>
            <a:ext cx="10783020" cy="2854628"/>
          </a:xfrm>
          <a:prstGeom prst="rect">
            <a:avLst/>
          </a:prstGeom>
          <a:gradFill>
            <a:gsLst>
              <a:gs pos="59000">
                <a:schemeClr val="accent6">
                  <a:lumMod val="20000"/>
                  <a:lumOff val="80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fontAlgn="t">
              <a:spcBef>
                <a:spcPts val="300"/>
              </a:spcBef>
            </a:pPr>
            <a:r>
              <a:rPr lang="en-US" dirty="0">
                <a:latin typeface="Times New Roman" panose="02020603050405020304" pitchFamily="18" charset="0"/>
                <a:cs typeface="Times New Roman" panose="02020603050405020304" pitchFamily="18" charset="0"/>
              </a:rPr>
              <a:t>① Nhập Tên </a:t>
            </a:r>
            <a:r>
              <a:rPr lang="en-US" dirty="0" err="1">
                <a:latin typeface="Times New Roman" panose="02020603050405020304" pitchFamily="18" charset="0"/>
                <a:cs typeface="Times New Roman" panose="02020603050405020304" pitchFamily="18" charset="0"/>
              </a:rPr>
              <a:t>tệp</a:t>
            </a:r>
            <a:r>
              <a:rPr lang="en-US" dirty="0">
                <a:latin typeface="Times New Roman" panose="02020603050405020304" pitchFamily="18" charset="0"/>
                <a:cs typeface="Times New Roman" panose="02020603050405020304" pitchFamily="18" charset="0"/>
              </a:rPr>
              <a:t> tin: Tên phải viết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không </a:t>
            </a:r>
            <a:r>
              <a:rPr lang="en-US" dirty="0" err="1">
                <a:latin typeface="Times New Roman" panose="02020603050405020304" pitchFamily="18" charset="0"/>
                <a:cs typeface="Times New Roman" panose="02020603050405020304" pitchFamily="18" charset="0"/>
              </a:rPr>
              <a:t>dấu</a:t>
            </a:r>
            <a:r>
              <a:rPr lang="en-US" dirty="0">
                <a:latin typeface="Times New Roman" panose="02020603050405020304" pitchFamily="18" charset="0"/>
                <a:cs typeface="Times New Roman" panose="02020603050405020304" pitchFamily="18" charset="0"/>
              </a:rPr>
              <a:t>, chỉ được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vài</a:t>
            </a:r>
            <a:r>
              <a:rPr lang="en-US" dirty="0">
                <a:latin typeface="Times New Roman" panose="02020603050405020304" pitchFamily="18" charset="0"/>
                <a:cs typeface="Times New Roman" panose="02020603050405020304" pitchFamily="18" charset="0"/>
              </a:rPr>
              <a:t> ký tự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như: _-()=&amp;#!+&lt;&gt;,.?</a:t>
            </a:r>
          </a:p>
          <a:p>
            <a:pPr fontAlgn="t">
              <a:spcBef>
                <a:spcPts val="300"/>
              </a:spcBef>
            </a:pPr>
            <a:r>
              <a:rPr lang="en-US" dirty="0">
                <a:latin typeface="Times New Roman" panose="02020603050405020304" pitchFamily="18" charset="0"/>
                <a:cs typeface="Times New Roman" panose="02020603050405020304" pitchFamily="18" charset="0"/>
              </a:rPr>
              <a:t>② </a:t>
            </a:r>
            <a:r>
              <a:rPr lang="en-US" dirty="0" err="1">
                <a:latin typeface="Times New Roman" panose="02020603050405020304" pitchFamily="18" charset="0"/>
                <a:cs typeface="Times New Roman" panose="02020603050405020304" pitchFamily="18" charset="0"/>
              </a:rPr>
              <a:t>Nhấn</a:t>
            </a:r>
            <a:r>
              <a:rPr lang="en-US" dirty="0">
                <a:latin typeface="Times New Roman" panose="02020603050405020304" pitchFamily="18" charset="0"/>
                <a:cs typeface="Times New Roman" panose="02020603050405020304" pitchFamily="18" charset="0"/>
              </a:rPr>
              <a:t> “Browse” để chọn file cần </a:t>
            </a:r>
            <a:r>
              <a:rPr lang="en-US" dirty="0" err="1">
                <a:latin typeface="Times New Roman" panose="02020603050405020304" pitchFamily="18" charset="0"/>
                <a:cs typeface="Times New Roman" panose="02020603050405020304" pitchFamily="18" charset="0"/>
              </a:rPr>
              <a:t>tải</a:t>
            </a:r>
            <a:r>
              <a:rPr lang="en-US" dirty="0">
                <a:latin typeface="Times New Roman" panose="02020603050405020304" pitchFamily="18" charset="0"/>
                <a:cs typeface="Times New Roman" panose="02020603050405020304" pitchFamily="18" charset="0"/>
              </a:rPr>
              <a:t> lên</a:t>
            </a:r>
          </a:p>
          <a:p>
            <a:pPr fontAlgn="t">
              <a:spcBef>
                <a:spcPts val="300"/>
              </a:spcBef>
            </a:pPr>
            <a:r>
              <a:rPr lang="en-US" dirty="0">
                <a:latin typeface="Times New Roman" panose="02020603050405020304" pitchFamily="18" charset="0"/>
                <a:cs typeface="Times New Roman" panose="02020603050405020304" pitchFamily="18" charset="0"/>
              </a:rPr>
              <a:t>③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thông tin cần lưu ý</a:t>
            </a:r>
          </a:p>
          <a:p>
            <a:pPr fontAlgn="t">
              <a:spcBef>
                <a:spcPts val="300"/>
              </a:spcBef>
            </a:pPr>
            <a:r>
              <a:rPr lang="en-US" dirty="0">
                <a:latin typeface="Times New Roman" panose="02020603050405020304" pitchFamily="18" charset="0"/>
                <a:cs typeface="Times New Roman" panose="02020603050405020304" pitchFamily="18" charset="0"/>
              </a:rPr>
              <a:t>④ Chọn trạng thái:</a:t>
            </a:r>
          </a:p>
          <a:p>
            <a:pPr fontAlgn="t">
              <a:spcBef>
                <a:spcPts val="300"/>
              </a:spcBef>
            </a:pPr>
            <a:r>
              <a:rPr lang="en-US">
                <a:latin typeface="Times New Roman" panose="02020603050405020304" pitchFamily="18" charset="0"/>
                <a:cs typeface="Times New Roman" panose="02020603050405020304" pitchFamily="18" charset="0"/>
              </a:rPr>
              <a:t>- Đang </a:t>
            </a:r>
            <a:r>
              <a:rPr lang="en-US" dirty="0" err="1">
                <a:latin typeface="Times New Roman" panose="02020603050405020304" pitchFamily="18" charset="0"/>
                <a:cs typeface="Times New Roman" panose="02020603050405020304" pitchFamily="18" charset="0"/>
              </a:rPr>
              <a:t>chờ</a:t>
            </a:r>
            <a:r>
              <a:rPr lang="en-US" dirty="0">
                <a:latin typeface="Times New Roman" panose="02020603050405020304" pitchFamily="18" charset="0"/>
                <a:cs typeface="Times New Roman" panose="02020603050405020304" pitchFamily="18" charset="0"/>
              </a:rPr>
              <a:t> duyệt: Click vào “Đang </a:t>
            </a:r>
            <a:r>
              <a:rPr lang="en-US" dirty="0" err="1">
                <a:latin typeface="Times New Roman" panose="02020603050405020304" pitchFamily="18" charset="0"/>
                <a:cs typeface="Times New Roman" panose="02020603050405020304" pitchFamily="18" charset="0"/>
              </a:rPr>
              <a:t>chờ</a:t>
            </a:r>
            <a:r>
              <a:rPr lang="en-US" dirty="0">
                <a:latin typeface="Times New Roman" panose="02020603050405020304" pitchFamily="18" charset="0"/>
                <a:cs typeface="Times New Roman" panose="02020603050405020304" pitchFamily="18" charset="0"/>
              </a:rPr>
              <a:t> duyệt”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với </a:t>
            </a:r>
            <a:r>
              <a:rPr lang="en-US" dirty="0" err="1">
                <a:latin typeface="Times New Roman" panose="02020603050405020304" pitchFamily="18" charset="0"/>
                <a:cs typeface="Times New Roman" panose="02020603050405020304" pitchFamily="18" charset="0"/>
              </a:rPr>
              <a:t>nhứng</a:t>
            </a:r>
            <a:r>
              <a:rPr lang="en-US" dirty="0">
                <a:latin typeface="Times New Roman" panose="02020603050405020304" pitchFamily="18" charset="0"/>
                <a:cs typeface="Times New Roman" panose="02020603050405020304" pitchFamily="18" charset="0"/>
              </a:rPr>
              <a:t> file cần được duyệt</a:t>
            </a:r>
            <a:r>
              <a:rPr lang="en-US">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fontAlgn="t">
              <a:spcBef>
                <a:spcPts val="300"/>
              </a:spcBef>
            </a:pPr>
            <a:r>
              <a:rPr lang="en-US">
                <a:latin typeface="Times New Roman" panose="02020603050405020304" pitchFamily="18" charset="0"/>
                <a:cs typeface="Times New Roman" panose="02020603050405020304" pitchFamily="18" charset="0"/>
              </a:rPr>
              <a:t>- Đang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Click vào “Đang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với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file có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mà không cần duyệt</a:t>
            </a:r>
            <a:r>
              <a:rPr lang="en-US">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fontAlgn="t">
              <a:spcBef>
                <a:spcPts val="300"/>
              </a:spcBef>
            </a:pPr>
            <a:r>
              <a:rPr lang="en-US">
                <a:latin typeface="Times New Roman" panose="02020603050405020304" pitchFamily="18" charset="0"/>
                <a:cs typeface="Times New Roman" panose="02020603050405020304" pitchFamily="18" charset="0"/>
              </a:rPr>
              <a:t>- Đã </a:t>
            </a:r>
            <a:r>
              <a:rPr lang="en-US" dirty="0">
                <a:latin typeface="Times New Roman" panose="02020603050405020304" pitchFamily="18" charset="0"/>
                <a:cs typeface="Times New Roman" panose="02020603050405020304" pitchFamily="18" charset="0"/>
              </a:rPr>
              <a:t>lỗi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Click vào “Đã lỗi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với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file đã hết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endParaRPr lang="en-US" dirty="0">
              <a:latin typeface="Times New Roman" panose="02020603050405020304" pitchFamily="18" charset="0"/>
              <a:cs typeface="Times New Roman" panose="02020603050405020304" pitchFamily="18" charset="0"/>
            </a:endParaRPr>
          </a:p>
          <a:p>
            <a:pPr fontAlgn="t">
              <a:spcBef>
                <a:spcPts val="300"/>
              </a:spcBef>
            </a:pPr>
            <a:r>
              <a:rPr lang="en-US" dirty="0">
                <a:latin typeface="Times New Roman" panose="02020603050405020304" pitchFamily="18" charset="0"/>
                <a:cs typeface="Times New Roman" panose="02020603050405020304" pitchFamily="18" charset="0"/>
              </a:rPr>
              <a:t>⑤ Nếu trong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4 chọn trạng thái “Đang </a:t>
            </a:r>
            <a:r>
              <a:rPr lang="en-US" dirty="0" err="1">
                <a:latin typeface="Times New Roman" panose="02020603050405020304" pitchFamily="18" charset="0"/>
                <a:cs typeface="Times New Roman" panose="02020603050405020304" pitchFamily="18" charset="0"/>
              </a:rPr>
              <a:t>chờ</a:t>
            </a:r>
            <a:r>
              <a:rPr lang="en-US" dirty="0">
                <a:latin typeface="Times New Roman" panose="02020603050405020304" pitchFamily="18" charset="0"/>
                <a:cs typeface="Times New Roman" panose="02020603050405020304" pitchFamily="18" charset="0"/>
              </a:rPr>
              <a:t> duyệt” thì phải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Chọn người duyệt: Click “Chọn người duyệt” để chọn người có quyền duyệt </a:t>
            </a:r>
            <a:r>
              <a:rPr lang="en-US">
                <a:latin typeface="Times New Roman" panose="02020603050405020304" pitchFamily="18" charset="0"/>
                <a:cs typeface="Times New Roman" panose="02020603050405020304" pitchFamily="18" charset="0"/>
              </a:rPr>
              <a:t>file.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038928"/>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9000">
              <a:schemeClr val="accent6">
                <a:lumMod val="20000"/>
                <a:lumOff val="8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stretch>
            <a:fillRect/>
          </a:stretch>
        </p:blipFill>
        <p:spPr>
          <a:xfrm>
            <a:off x="593387" y="995158"/>
            <a:ext cx="11009142" cy="5311201"/>
          </a:xfrm>
          <a:prstGeom prst="rect">
            <a:avLst/>
          </a:prstGeom>
        </p:spPr>
      </p:pic>
      <p:sp>
        <p:nvSpPr>
          <p:cNvPr id="5" name="TextBox 4">
            <a:extLst>
              <a:ext uri="{FF2B5EF4-FFF2-40B4-BE49-F238E27FC236}">
                <a16:creationId xmlns:a16="http://schemas.microsoft.com/office/drawing/2014/main" id="{D67A6F36-8E23-4C12-A13C-A23511982230}"/>
              </a:ext>
            </a:extLst>
          </p:cNvPr>
          <p:cNvSpPr txBox="1"/>
          <p:nvPr/>
        </p:nvSpPr>
        <p:spPr>
          <a:xfrm>
            <a:off x="593387" y="107004"/>
            <a:ext cx="11598613"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Sau khi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sẻ</a:t>
            </a:r>
            <a:r>
              <a:rPr lang="en-US" dirty="0">
                <a:latin typeface="Times New Roman" panose="02020603050405020304" pitchFamily="18" charset="0"/>
                <a:cs typeface="Times New Roman" panose="02020603050405020304" pitchFamily="18" charset="0"/>
              </a:rPr>
              <a:t> file, ng</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a:t>
            </a:r>
            <a:r>
              <a:rPr lang="en-US" dirty="0">
                <a:latin typeface="Times New Roman" panose="02020603050405020304" pitchFamily="18" charset="0"/>
                <a:cs typeface="Times New Roman" panose="02020603050405020304" pitchFamily="18" charset="0"/>
              </a:rPr>
              <a:t> cập trên hệ thống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đ</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ợc</a:t>
            </a:r>
            <a:r>
              <a:rPr lang="en-US" dirty="0">
                <a:latin typeface="Times New Roman" panose="02020603050405020304" pitchFamily="18" charset="0"/>
                <a:cs typeface="Times New Roman" panose="02020603050405020304" pitchFamily="18" charset="0"/>
              </a:rPr>
              <a:t> thông tin trong mục thông báo và có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xem trực </a:t>
            </a:r>
            <a:r>
              <a:rPr lang="en-US" b="1">
                <a:solidFill>
                  <a:srgbClr val="C00000"/>
                </a:solidFill>
                <a:latin typeface="Times New Roman" panose="02020603050405020304" pitchFamily="18" charset="0"/>
                <a:cs typeface="Times New Roman" panose="02020603050405020304" pitchFamily="18" charset="0"/>
              </a:rPr>
              <a:t>tiếp nội </a:t>
            </a:r>
            <a:r>
              <a:rPr lang="en-US" b="1" dirty="0">
                <a:solidFill>
                  <a:srgbClr val="C00000"/>
                </a:solidFill>
                <a:latin typeface="Times New Roman" panose="02020603050405020304" pitchFamily="18" charset="0"/>
                <a:cs typeface="Times New Roman" panose="02020603050405020304" pitchFamily="18" charset="0"/>
              </a:rPr>
              <a:t>dung trên </a:t>
            </a:r>
            <a:r>
              <a:rPr lang="en-US" b="1">
                <a:solidFill>
                  <a:srgbClr val="C00000"/>
                </a:solidFill>
                <a:latin typeface="Times New Roman" panose="02020603050405020304" pitchFamily="18" charset="0"/>
                <a:cs typeface="Times New Roman" panose="02020603050405020304" pitchFamily="18" charset="0"/>
              </a:rPr>
              <a:t>hệ thống đối với các file PDF</a:t>
            </a:r>
            <a:endParaRPr lang="en-US"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135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9000">
              <a:schemeClr val="accent6">
                <a:lumMod val="20000"/>
                <a:lumOff val="8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95400" y="1285307"/>
          <a:ext cx="9601200" cy="3275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24348BB-FCC0-4275-9DC8-CF1B5DFDFB05}"/>
              </a:ext>
            </a:extLst>
          </p:cNvPr>
          <p:cNvSpPr txBox="1"/>
          <p:nvPr/>
        </p:nvSpPr>
        <p:spPr>
          <a:xfrm>
            <a:off x="877455" y="4045527"/>
            <a:ext cx="10524176" cy="1200329"/>
          </a:xfrm>
          <a:prstGeom prst="rect">
            <a:avLst/>
          </a:prstGeom>
          <a:noFill/>
        </p:spPr>
        <p:txBody>
          <a:bodyPr wrap="square" rtlCol="0">
            <a:spAutoFit/>
          </a:bodyPr>
          <a:lstStyle/>
          <a:p>
            <a:pPr marL="285750" indent="-285750">
              <a:buFontTx/>
              <a:buChar char="-"/>
            </a:pPr>
            <a:r>
              <a:rPr lang="en-US" dirty="0"/>
              <a:t>Tạo nội dung thông báo trên mục thông báo </a:t>
            </a:r>
            <a:r>
              <a:rPr lang="en-US" dirty="0" err="1"/>
              <a:t>chung</a:t>
            </a:r>
            <a:r>
              <a:rPr lang="en-US" dirty="0"/>
              <a:t> &gt;&gt; Đăng </a:t>
            </a:r>
            <a:r>
              <a:rPr lang="en-US" dirty="0" err="1"/>
              <a:t>tải</a:t>
            </a:r>
            <a:r>
              <a:rPr lang="en-US" dirty="0"/>
              <a:t> nội dung.</a:t>
            </a:r>
          </a:p>
          <a:p>
            <a:pPr marL="285750" indent="-285750">
              <a:buFontTx/>
              <a:buChar char="-"/>
            </a:pPr>
            <a:r>
              <a:rPr lang="en-US" dirty="0"/>
              <a:t>Thông báo đến </a:t>
            </a:r>
            <a:r>
              <a:rPr lang="en-US" dirty="0" err="1"/>
              <a:t>tất</a:t>
            </a:r>
            <a:r>
              <a:rPr lang="en-US" dirty="0"/>
              <a:t> cả ng</a:t>
            </a:r>
            <a:r>
              <a:rPr lang="vi-VN" dirty="0"/>
              <a:t>ư</a:t>
            </a:r>
            <a:r>
              <a:rPr lang="en-US" dirty="0" err="1"/>
              <a:t>ời</a:t>
            </a:r>
            <a:r>
              <a:rPr lang="en-US" dirty="0"/>
              <a:t> </a:t>
            </a:r>
            <a:r>
              <a:rPr lang="en-US" dirty="0" err="1"/>
              <a:t>dùng</a:t>
            </a:r>
            <a:r>
              <a:rPr lang="en-US" dirty="0"/>
              <a:t> khi </a:t>
            </a:r>
            <a:r>
              <a:rPr lang="en-US" dirty="0" err="1"/>
              <a:t>đăng</a:t>
            </a:r>
            <a:r>
              <a:rPr lang="en-US" dirty="0"/>
              <a:t> nhập vào hệ thống thông qua bản tin thông báo.</a:t>
            </a:r>
          </a:p>
          <a:p>
            <a:pPr marL="285750" indent="-285750">
              <a:buFontTx/>
              <a:buChar char="-"/>
            </a:pPr>
            <a:r>
              <a:rPr lang="en-US" dirty="0"/>
              <a:t>Ng</a:t>
            </a:r>
            <a:r>
              <a:rPr lang="vi-VN" dirty="0"/>
              <a:t>ư</a:t>
            </a:r>
            <a:r>
              <a:rPr lang="en-US" dirty="0" err="1"/>
              <a:t>ời</a:t>
            </a:r>
            <a:r>
              <a:rPr lang="en-US" dirty="0"/>
              <a:t> </a:t>
            </a:r>
            <a:r>
              <a:rPr lang="en-US" dirty="0" err="1"/>
              <a:t>dùng</a:t>
            </a:r>
            <a:r>
              <a:rPr lang="en-US" dirty="0"/>
              <a:t> </a:t>
            </a:r>
            <a:r>
              <a:rPr lang="en-US" dirty="0" err="1"/>
              <a:t>đọc</a:t>
            </a:r>
            <a:r>
              <a:rPr lang="en-US" dirty="0"/>
              <a:t> và cập nhật thông báo.</a:t>
            </a:r>
          </a:p>
          <a:p>
            <a:pPr marL="285750" indent="-285750">
              <a:buFontTx/>
              <a:buChar char="-"/>
            </a:pPr>
            <a:endParaRPr lang="en-US" dirty="0"/>
          </a:p>
        </p:txBody>
      </p:sp>
      <p:pic>
        <p:nvPicPr>
          <p:cNvPr id="5" name="Picture 4">
            <a:extLst>
              <a:ext uri="{FF2B5EF4-FFF2-40B4-BE49-F238E27FC236}">
                <a16:creationId xmlns:a16="http://schemas.microsoft.com/office/drawing/2014/main" id="{94B1901A-D4DE-4AC7-81C9-CA7B6EF986EF}"/>
              </a:ext>
            </a:extLst>
          </p:cNvPr>
          <p:cNvPicPr>
            <a:picLocks noChangeAspect="1"/>
          </p:cNvPicPr>
          <p:nvPr/>
        </p:nvPicPr>
        <p:blipFill>
          <a:blip r:embed="rId7"/>
          <a:stretch>
            <a:fillRect/>
          </a:stretch>
        </p:blipFill>
        <p:spPr>
          <a:xfrm>
            <a:off x="199011" y="884406"/>
            <a:ext cx="11881063" cy="5486400"/>
          </a:xfrm>
          <a:prstGeom prst="rect">
            <a:avLst/>
          </a:prstGeom>
        </p:spPr>
      </p:pic>
      <p:sp>
        <p:nvSpPr>
          <p:cNvPr id="8" name="TextBox 7">
            <a:extLst>
              <a:ext uri="{FF2B5EF4-FFF2-40B4-BE49-F238E27FC236}">
                <a16:creationId xmlns:a16="http://schemas.microsoft.com/office/drawing/2014/main" id="{FCE3143A-86FA-4D36-BCBC-3F33F71E30EA}"/>
              </a:ext>
            </a:extLst>
          </p:cNvPr>
          <p:cNvSpPr txBox="1"/>
          <p:nvPr/>
        </p:nvSpPr>
        <p:spPr>
          <a:xfrm>
            <a:off x="1942612" y="199687"/>
            <a:ext cx="927104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a:t>
            </a:r>
            <a:r>
              <a:rPr lang="vi-VN" sz="2000" dirty="0">
                <a:latin typeface="Times New Roman" panose="02020603050405020304" pitchFamily="18" charset="0"/>
                <a:cs typeface="Times New Roman" panose="02020603050405020304" pitchFamily="18" charset="0"/>
              </a:rPr>
              <a:t>ư</a:t>
            </a:r>
            <a:r>
              <a:rPr lang="en-US" sz="2000" dirty="0">
                <a:latin typeface="Times New Roman" panose="02020603050405020304" pitchFamily="18" charset="0"/>
                <a:cs typeface="Times New Roman" panose="02020603050405020304" pitchFamily="18" charset="0"/>
              </a:rPr>
              <a:t> mục có file mới up, chưa </a:t>
            </a:r>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có </a:t>
            </a:r>
            <a:r>
              <a:rPr lang="en-US" sz="2000" dirty="0" err="1">
                <a:latin typeface="Times New Roman" panose="02020603050405020304" pitchFamily="18" charset="0"/>
                <a:cs typeface="Times New Roman" panose="02020603050405020304" pitchFamily="18" charset="0"/>
              </a:rPr>
              <a:t>màu</a:t>
            </a:r>
            <a:r>
              <a:rPr lang="en-US" sz="2000" dirty="0">
                <a:latin typeface="Times New Roman" panose="02020603050405020304" pitchFamily="18" charset="0"/>
                <a:cs typeface="Times New Roman" panose="02020603050405020304" pitchFamily="18" charset="0"/>
              </a:rPr>
              <a:t> khác và hiển thị </a:t>
            </a:r>
            <a:r>
              <a:rPr lang="en-US" sz="2000" dirty="0" err="1">
                <a:latin typeface="Times New Roman" panose="02020603050405020304" pitchFamily="18" charset="0"/>
                <a:cs typeface="Times New Roman" panose="02020603050405020304" pitchFamily="18" charset="0"/>
              </a:rPr>
              <a:t>chữ</a:t>
            </a:r>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new</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17902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9000">
              <a:schemeClr val="accent6">
                <a:lumMod val="20000"/>
                <a:lumOff val="8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423" y="-27119"/>
            <a:ext cx="11834577" cy="844537"/>
          </a:xfr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Autofit/>
          </a:bodyPr>
          <a:lstStyle/>
          <a:p>
            <a:pPr algn="l"/>
            <a:r>
              <a:rPr lang="en-US" sz="3600" b="1">
                <a:solidFill>
                  <a:schemeClr val="tx1"/>
                </a:solidFill>
                <a:latin typeface="Times New Roman" panose="02020603050405020304" pitchFamily="18" charset="0"/>
                <a:cs typeface="Times New Roman" panose="02020603050405020304" pitchFamily="18" charset="0"/>
              </a:rPr>
              <a:t>4.4 H</a:t>
            </a:r>
            <a:r>
              <a:rPr lang="vi-VN" sz="3600" b="1" dirty="0">
                <a:solidFill>
                  <a:schemeClr val="tx1"/>
                </a:solidFill>
                <a:latin typeface="Times New Roman" panose="02020603050405020304" pitchFamily="18" charset="0"/>
                <a:cs typeface="Times New Roman" panose="02020603050405020304" pitchFamily="18" charset="0"/>
              </a:rPr>
              <a:t>ư</a:t>
            </a:r>
            <a:r>
              <a:rPr lang="en-US" sz="3600" b="1" dirty="0" err="1">
                <a:latin typeface="Times New Roman" panose="02020603050405020304" pitchFamily="18" charset="0"/>
                <a:cs typeface="Times New Roman" panose="02020603050405020304" pitchFamily="18" charset="0"/>
              </a:rPr>
              <a:t>ớng</a:t>
            </a:r>
            <a:r>
              <a:rPr lang="en-US" sz="3600" b="1" dirty="0">
                <a:latin typeface="Times New Roman" panose="02020603050405020304" pitchFamily="18" charset="0"/>
                <a:cs typeface="Times New Roman" panose="02020603050405020304" pitchFamily="18" charset="0"/>
              </a:rPr>
              <a:t> </a:t>
            </a:r>
            <a:r>
              <a:rPr lang="en-US" sz="3600" b="1">
                <a:latin typeface="Times New Roman" panose="02020603050405020304" pitchFamily="18" charset="0"/>
                <a:cs typeface="Times New Roman" panose="02020603050405020304" pitchFamily="18" charset="0"/>
              </a:rPr>
              <a:t>dẫn </a:t>
            </a:r>
            <a:r>
              <a:rPr lang="en-US" sz="3600" b="1" i="1">
                <a:latin typeface="Times New Roman" panose="02020603050405020304" pitchFamily="18" charset="0"/>
                <a:cs typeface="Times New Roman" panose="02020603050405020304" pitchFamily="18" charset="0"/>
              </a:rPr>
              <a:t>xem tài liệu</a:t>
            </a:r>
            <a:r>
              <a:rPr lang="en-US" sz="3600" b="1" i="1"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3766" y="5101029"/>
            <a:ext cx="5465291" cy="939553"/>
          </a:xfrm>
        </p:spPr>
        <p:txBody>
          <a:bodyPr>
            <a:normAutofit/>
          </a:bodyPr>
          <a:lstStyle/>
          <a:p>
            <a:pPr marL="0" indent="0">
              <a:buNone/>
            </a:pPr>
            <a:r>
              <a:rPr lang="en-US" sz="2300" dirty="0">
                <a:latin typeface="Times New Roman" panose="02020603050405020304" pitchFamily="18" charset="0"/>
                <a:cs typeface="Times New Roman" panose="02020603050405020304" pitchFamily="18" charset="0"/>
              </a:rPr>
              <a:t>① </a:t>
            </a:r>
            <a:r>
              <a:rPr lang="en-US" sz="2300" dirty="0" err="1">
                <a:latin typeface="Times New Roman" panose="02020603050405020304" pitchFamily="18" charset="0"/>
                <a:cs typeface="Times New Roman" panose="02020603050405020304" pitchFamily="18" charset="0"/>
              </a:rPr>
              <a:t>Truy</a:t>
            </a:r>
            <a:r>
              <a:rPr lang="en-US" sz="2300" dirty="0">
                <a:latin typeface="Times New Roman" panose="02020603050405020304" pitchFamily="18" charset="0"/>
                <a:cs typeface="Times New Roman" panose="02020603050405020304" pitchFamily="18" charset="0"/>
              </a:rPr>
              <a:t> cập vào hệ thống và Click vào tên danh mục  tài </a:t>
            </a:r>
            <a:r>
              <a:rPr lang="en-US" sz="2300" dirty="0" err="1">
                <a:latin typeface="Times New Roman" panose="02020603050405020304" pitchFamily="18" charset="0"/>
                <a:cs typeface="Times New Roman" panose="02020603050405020304" pitchFamily="18" charset="0"/>
              </a:rPr>
              <a:t>liệu</a:t>
            </a:r>
            <a:r>
              <a:rPr lang="en-US" sz="2300" dirty="0">
                <a:latin typeface="Times New Roman" panose="02020603050405020304" pitchFamily="18" charset="0"/>
                <a:cs typeface="Times New Roman" panose="02020603050405020304" pitchFamily="18" charset="0"/>
              </a:rPr>
              <a:t> cần xem</a:t>
            </a:r>
          </a:p>
        </p:txBody>
      </p:sp>
      <p:pic>
        <p:nvPicPr>
          <p:cNvPr id="4" name="Content Placeholder 3"/>
          <p:cNvPicPr>
            <a:picLocks/>
          </p:cNvPicPr>
          <p:nvPr/>
        </p:nvPicPr>
        <p:blipFill rotWithShape="1">
          <a:blip r:embed="rId2" cstate="print">
            <a:extLst>
              <a:ext uri="{28A0092B-C50C-407E-A947-70E740481C1C}">
                <a14:useLocalDpi xmlns:a14="http://schemas.microsoft.com/office/drawing/2010/main" val="0"/>
              </a:ext>
            </a:extLst>
          </a:blip>
          <a:srcRect b="8472"/>
          <a:stretch/>
        </p:blipFill>
        <p:spPr bwMode="auto">
          <a:xfrm>
            <a:off x="329441" y="1357746"/>
            <a:ext cx="5262634" cy="3174934"/>
          </a:xfrm>
          <a:prstGeom prst="rect">
            <a:avLst/>
          </a:prstGeom>
          <a:noFill/>
          <a:ln>
            <a:noFill/>
          </a:ln>
        </p:spPr>
      </p:pic>
      <p:pic>
        <p:nvPicPr>
          <p:cNvPr id="5" name="Picture 4">
            <a:extLst>
              <a:ext uri="{FF2B5EF4-FFF2-40B4-BE49-F238E27FC236}">
                <a16:creationId xmlns:a16="http://schemas.microsoft.com/office/drawing/2014/main" id="{D99F753C-06D0-412D-8C11-EAABC14F5B70}"/>
              </a:ext>
            </a:extLst>
          </p:cNvPr>
          <p:cNvPicPr>
            <a:picLocks noChangeAspect="1"/>
          </p:cNvPicPr>
          <p:nvPr/>
        </p:nvPicPr>
        <p:blipFill>
          <a:blip r:embed="rId3"/>
          <a:stretch>
            <a:fillRect/>
          </a:stretch>
        </p:blipFill>
        <p:spPr>
          <a:xfrm>
            <a:off x="6095999" y="1357746"/>
            <a:ext cx="5698539" cy="3277445"/>
          </a:xfrm>
          <a:prstGeom prst="rect">
            <a:avLst/>
          </a:prstGeom>
        </p:spPr>
      </p:pic>
      <p:sp>
        <p:nvSpPr>
          <p:cNvPr id="6" name="Title 1">
            <a:extLst>
              <a:ext uri="{FF2B5EF4-FFF2-40B4-BE49-F238E27FC236}">
                <a16:creationId xmlns:a16="http://schemas.microsoft.com/office/drawing/2014/main" id="{2B21CCF9-6A50-496C-8372-2B83A1F605F9}"/>
              </a:ext>
            </a:extLst>
          </p:cNvPr>
          <p:cNvSpPr txBox="1">
            <a:spLocks/>
          </p:cNvSpPr>
          <p:nvPr/>
        </p:nvSpPr>
        <p:spPr>
          <a:xfrm>
            <a:off x="6156254" y="4952514"/>
            <a:ext cx="5811980" cy="9772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300" dirty="0">
                <a:solidFill>
                  <a:schemeClr val="dk1"/>
                </a:solidFill>
                <a:latin typeface="Times New Roman" panose="02020603050405020304" pitchFamily="18" charset="0"/>
                <a:cs typeface="Times New Roman" panose="02020603050405020304" pitchFamily="18" charset="0"/>
              </a:rPr>
              <a:t>② Click vào “Xem tài </a:t>
            </a:r>
            <a:r>
              <a:rPr lang="en-US" sz="2300" dirty="0" err="1">
                <a:solidFill>
                  <a:schemeClr val="dk1"/>
                </a:solidFill>
                <a:latin typeface="Times New Roman" panose="02020603050405020304" pitchFamily="18" charset="0"/>
                <a:cs typeface="Times New Roman" panose="02020603050405020304" pitchFamily="18" charset="0"/>
              </a:rPr>
              <a:t>liệu</a:t>
            </a:r>
            <a:r>
              <a:rPr lang="en-US" sz="2300" dirty="0">
                <a:solidFill>
                  <a:schemeClr val="dk1"/>
                </a:solidFill>
                <a:latin typeface="Times New Roman" panose="02020603050405020304" pitchFamily="18" charset="0"/>
                <a:cs typeface="Times New Roman" panose="02020603050405020304" pitchFamily="18" charset="0"/>
              </a:rPr>
              <a:t>” để </a:t>
            </a:r>
            <a:r>
              <a:rPr lang="en-US" sz="2300" dirty="0" err="1">
                <a:solidFill>
                  <a:schemeClr val="dk1"/>
                </a:solidFill>
                <a:latin typeface="Times New Roman" panose="02020603050405020304" pitchFamily="18" charset="0"/>
                <a:cs typeface="Times New Roman" panose="02020603050405020304" pitchFamily="18" charset="0"/>
              </a:rPr>
              <a:t>đọc</a:t>
            </a:r>
            <a:r>
              <a:rPr lang="en-US" sz="2300" dirty="0">
                <a:solidFill>
                  <a:schemeClr val="dk1"/>
                </a:solidFill>
                <a:latin typeface="Times New Roman" panose="02020603050405020304" pitchFamily="18" charset="0"/>
                <a:cs typeface="Times New Roman" panose="02020603050405020304" pitchFamily="18" charset="0"/>
              </a:rPr>
              <a:t>. Click vào “</a:t>
            </a:r>
            <a:r>
              <a:rPr lang="en-US" sz="2300" dirty="0" err="1">
                <a:solidFill>
                  <a:schemeClr val="dk1"/>
                </a:solidFill>
                <a:latin typeface="Times New Roman" panose="02020603050405020304" pitchFamily="18" charset="0"/>
                <a:cs typeface="Times New Roman" panose="02020603050405020304" pitchFamily="18" charset="0"/>
              </a:rPr>
              <a:t>Đóng</a:t>
            </a:r>
            <a:r>
              <a:rPr lang="en-US" sz="2300" dirty="0">
                <a:solidFill>
                  <a:schemeClr val="dk1"/>
                </a:solidFill>
                <a:latin typeface="Times New Roman" panose="02020603050405020304" pitchFamily="18" charset="0"/>
                <a:cs typeface="Times New Roman" panose="02020603050405020304" pitchFamily="18" charset="0"/>
              </a:rPr>
              <a:t>” để </a:t>
            </a:r>
            <a:r>
              <a:rPr lang="en-US" sz="2300" dirty="0" err="1">
                <a:solidFill>
                  <a:schemeClr val="dk1"/>
                </a:solidFill>
                <a:latin typeface="Times New Roman" panose="02020603050405020304" pitchFamily="18" charset="0"/>
                <a:cs typeface="Times New Roman" panose="02020603050405020304" pitchFamily="18" charset="0"/>
              </a:rPr>
              <a:t>thoát</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8464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9000">
              <a:schemeClr val="accent6">
                <a:lumMod val="20000"/>
                <a:lumOff val="8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613" y="63175"/>
            <a:ext cx="9601196" cy="646331"/>
          </a:xfrm>
        </p:spPr>
        <p:txBody>
          <a:bodyPr>
            <a:normAutofit/>
          </a:bodyPr>
          <a:lstStyle/>
          <a:p>
            <a:pPr algn="l"/>
            <a:r>
              <a:rPr lang="en-US" sz="2800" b="1" dirty="0">
                <a:latin typeface="Times New Roman" panose="02020603050405020304" pitchFamily="18" charset="0"/>
                <a:cs typeface="Times New Roman" panose="02020603050405020304" pitchFamily="18" charset="0"/>
              </a:rPr>
              <a:t>4.5</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i="1" dirty="0">
                <a:solidFill>
                  <a:schemeClr val="tx1"/>
                </a:solidFill>
                <a:latin typeface="Times New Roman" panose="02020603050405020304" pitchFamily="18" charset="0"/>
                <a:cs typeface="Times New Roman" panose="02020603050405020304" pitchFamily="18" charset="0"/>
              </a:rPr>
              <a:t>Download File trên hệ thống.</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6" name="Content Placeholder 3">
            <a:extLst>
              <a:ext uri="{FF2B5EF4-FFF2-40B4-BE49-F238E27FC236}">
                <a16:creationId xmlns:a16="http://schemas.microsoft.com/office/drawing/2014/main" id="{4C59B442-696F-4F7E-A192-6A49579AE808}"/>
              </a:ext>
            </a:extLst>
          </p:cNvPr>
          <p:cNvPicPr>
            <a:picLocks/>
          </p:cNvPicPr>
          <p:nvPr/>
        </p:nvPicPr>
        <p:blipFill>
          <a:blip r:embed="rId2"/>
          <a:stretch>
            <a:fillRect/>
          </a:stretch>
        </p:blipFill>
        <p:spPr>
          <a:xfrm>
            <a:off x="4703895" y="1032717"/>
            <a:ext cx="6712250" cy="3677829"/>
          </a:xfrm>
          <a:prstGeom prst="rect">
            <a:avLst/>
          </a:prstGeom>
        </p:spPr>
      </p:pic>
      <p:sp>
        <p:nvSpPr>
          <p:cNvPr id="7" name="Title 1">
            <a:extLst>
              <a:ext uri="{FF2B5EF4-FFF2-40B4-BE49-F238E27FC236}">
                <a16:creationId xmlns:a16="http://schemas.microsoft.com/office/drawing/2014/main" id="{B876348F-0B8F-4566-B431-CB7C3C601534}"/>
              </a:ext>
            </a:extLst>
          </p:cNvPr>
          <p:cNvSpPr txBox="1">
            <a:spLocks/>
          </p:cNvSpPr>
          <p:nvPr/>
        </p:nvSpPr>
        <p:spPr>
          <a:xfrm>
            <a:off x="492905" y="1489916"/>
            <a:ext cx="4009821" cy="23962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342900" indent="-342900">
              <a:spcBef>
                <a:spcPts val="600"/>
              </a:spcBef>
              <a:buFont typeface="Wingdings" panose="05000000000000000000" pitchFamily="2" charset="2"/>
              <a:buChar char="Ø"/>
            </a:pPr>
            <a:r>
              <a:rPr lang="en-US" sz="2400" dirty="0">
                <a:solidFill>
                  <a:schemeClr val="dk1"/>
                </a:solidFill>
                <a:latin typeface="Times New Roman" panose="02020603050405020304" pitchFamily="18" charset="0"/>
                <a:cs typeface="Times New Roman" panose="02020603050405020304" pitchFamily="18" charset="0"/>
              </a:rPr>
              <a:t>Click vào “Download” để download tài </a:t>
            </a:r>
            <a:r>
              <a:rPr lang="en-US" sz="2400" dirty="0" err="1">
                <a:solidFill>
                  <a:schemeClr val="dk1"/>
                </a:solidFill>
                <a:latin typeface="Times New Roman" panose="02020603050405020304" pitchFamily="18" charset="0"/>
                <a:cs typeface="Times New Roman" panose="02020603050405020304" pitchFamily="18" charset="0"/>
              </a:rPr>
              <a:t>liệu</a:t>
            </a:r>
            <a:r>
              <a:rPr lang="en-US" sz="2400" dirty="0">
                <a:solidFill>
                  <a:schemeClr val="dk1"/>
                </a:solidFill>
                <a:latin typeface="Times New Roman" panose="02020603050405020304" pitchFamily="18" charset="0"/>
                <a:cs typeface="Times New Roman" panose="02020603050405020304" pitchFamily="18" charset="0"/>
              </a:rPr>
              <a:t> về máy. Click vào “</a:t>
            </a:r>
            <a:r>
              <a:rPr lang="en-US" sz="2400" dirty="0" err="1">
                <a:solidFill>
                  <a:schemeClr val="dk1"/>
                </a:solidFill>
                <a:latin typeface="Times New Roman" panose="02020603050405020304" pitchFamily="18" charset="0"/>
                <a:cs typeface="Times New Roman" panose="02020603050405020304" pitchFamily="18" charset="0"/>
              </a:rPr>
              <a:t>Đóng</a:t>
            </a:r>
            <a:r>
              <a:rPr lang="en-US" sz="2400" dirty="0">
                <a:solidFill>
                  <a:schemeClr val="dk1"/>
                </a:solidFill>
                <a:latin typeface="Times New Roman" panose="02020603050405020304" pitchFamily="18" charset="0"/>
                <a:cs typeface="Times New Roman" panose="02020603050405020304" pitchFamily="18" charset="0"/>
              </a:rPr>
              <a:t>” để </a:t>
            </a:r>
            <a:r>
              <a:rPr lang="en-US" sz="2400" dirty="0" err="1">
                <a:solidFill>
                  <a:schemeClr val="dk1"/>
                </a:solidFill>
                <a:latin typeface="Times New Roman" panose="02020603050405020304" pitchFamily="18" charset="0"/>
                <a:cs typeface="Times New Roman" panose="02020603050405020304" pitchFamily="18" charset="0"/>
              </a:rPr>
              <a:t>thoát</a:t>
            </a:r>
            <a:endParaRPr lang="en-US" sz="2400" dirty="0">
              <a:solidFill>
                <a:schemeClr val="dk1"/>
              </a:solidFill>
              <a:latin typeface="Times New Roman" panose="02020603050405020304" pitchFamily="18" charset="0"/>
              <a:cs typeface="Times New Roman" panose="02020603050405020304" pitchFamily="18" charset="0"/>
            </a:endParaRPr>
          </a:p>
          <a:p>
            <a:pPr marL="342900" indent="-342900">
              <a:spcBef>
                <a:spcPts val="600"/>
              </a:spcBef>
              <a:buFont typeface="Wingdings" panose="05000000000000000000" pitchFamily="2" charset="2"/>
              <a:buChar char="Ø"/>
            </a:pPr>
            <a:r>
              <a:rPr lang="en-US" sz="2400" i="1" dirty="0">
                <a:solidFill>
                  <a:srgbClr val="FF0000"/>
                </a:solidFill>
                <a:latin typeface="Times New Roman" panose="02020603050405020304" pitchFamily="18" charset="0"/>
                <a:cs typeface="Times New Roman" panose="02020603050405020304" pitchFamily="18" charset="0"/>
              </a:rPr>
              <a:t>Chỉ tài khoản đ</a:t>
            </a:r>
            <a:r>
              <a:rPr lang="vi-VN" sz="2400" i="1" dirty="0">
                <a:solidFill>
                  <a:srgbClr val="FF0000"/>
                </a:solidFill>
                <a:latin typeface="Times New Roman" panose="02020603050405020304" pitchFamily="18" charset="0"/>
                <a:cs typeface="Times New Roman" panose="02020603050405020304" pitchFamily="18" charset="0"/>
              </a:rPr>
              <a:t>ư</a:t>
            </a:r>
            <a:r>
              <a:rPr lang="en-US" sz="2400" i="1" dirty="0" err="1">
                <a:solidFill>
                  <a:srgbClr val="FF0000"/>
                </a:solidFill>
                <a:latin typeface="Times New Roman" panose="02020603050405020304" pitchFamily="18" charset="0"/>
                <a:cs typeface="Times New Roman" panose="02020603050405020304" pitchFamily="18" charset="0"/>
              </a:rPr>
              <a:t>ợc</a:t>
            </a:r>
            <a:r>
              <a:rPr lang="en-US" sz="2400" i="1" dirty="0">
                <a:solidFill>
                  <a:srgbClr val="FF0000"/>
                </a:solidFill>
                <a:latin typeface="Times New Roman" panose="02020603050405020304" pitchFamily="18" charset="0"/>
                <a:cs typeface="Times New Roman" panose="02020603050405020304" pitchFamily="18" charset="0"/>
              </a:rPr>
              <a:t> download file mới hiển thị mục này</a:t>
            </a:r>
          </a:p>
        </p:txBody>
      </p:sp>
      <p:sp>
        <p:nvSpPr>
          <p:cNvPr id="8" name="Rectangle 7">
            <a:extLst>
              <a:ext uri="{FF2B5EF4-FFF2-40B4-BE49-F238E27FC236}">
                <a16:creationId xmlns:a16="http://schemas.microsoft.com/office/drawing/2014/main" id="{706225AC-7CA3-47DF-99B7-0110F6AFF466}"/>
              </a:ext>
            </a:extLst>
          </p:cNvPr>
          <p:cNvSpPr/>
          <p:nvPr/>
        </p:nvSpPr>
        <p:spPr>
          <a:xfrm>
            <a:off x="271233" y="5178952"/>
            <a:ext cx="11283458"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Tài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download về máy có tên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định dạng: </a:t>
            </a:r>
            <a:r>
              <a:rPr lang="en-US" sz="2400" dirty="0" err="1">
                <a:latin typeface="Times New Roman" panose="02020603050405020304" pitchFamily="18" charset="0"/>
                <a:cs typeface="Times New Roman" panose="02020603050405020304" pitchFamily="18" charset="0"/>
              </a:rPr>
              <a:t>RAL_ISO_Ten</a:t>
            </a:r>
            <a:r>
              <a:rPr lang="en-US" sz="2400" dirty="0">
                <a:latin typeface="Times New Roman" panose="02020603050405020304" pitchFamily="18" charset="0"/>
                <a:cs typeface="Times New Roman" panose="02020603050405020304" pitchFamily="18" charset="0"/>
              </a:rPr>
              <a:t> file</a:t>
            </a:r>
          </a:p>
          <a:p>
            <a:r>
              <a:rPr lang="en-US" sz="2400" dirty="0">
                <a:latin typeface="Times New Roman" panose="02020603050405020304" pitchFamily="18" charset="0"/>
                <a:cs typeface="Times New Roman" panose="02020603050405020304" pitchFamily="18" charset="0"/>
              </a:rPr>
              <a:t>VD: </a:t>
            </a:r>
            <a:r>
              <a:rPr lang="en-US" sz="2400" dirty="0" err="1">
                <a:latin typeface="Times New Roman" panose="02020603050405020304" pitchFamily="18" charset="0"/>
                <a:cs typeface="Times New Roman" panose="02020603050405020304" pitchFamily="18" charset="0"/>
              </a:rPr>
              <a:t>Tải</a:t>
            </a:r>
            <a:r>
              <a:rPr lang="en-US" sz="2400" dirty="0">
                <a:latin typeface="Times New Roman" panose="02020603050405020304" pitchFamily="18" charset="0"/>
                <a:cs typeface="Times New Roman" panose="02020603050405020304" pitchFamily="18" charset="0"/>
              </a:rPr>
              <a:t> file có tên: TAI LIEU ISO 14001. File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khi </a:t>
            </a:r>
            <a:r>
              <a:rPr lang="en-US" sz="2400" dirty="0" err="1">
                <a:latin typeface="Times New Roman" panose="02020603050405020304" pitchFamily="18" charset="0"/>
                <a:cs typeface="Times New Roman" panose="02020603050405020304" pitchFamily="18" charset="0"/>
              </a:rPr>
              <a:t>tải</a:t>
            </a:r>
            <a:r>
              <a:rPr lang="en-US" sz="2400" dirty="0">
                <a:latin typeface="Times New Roman" panose="02020603050405020304" pitchFamily="18" charset="0"/>
                <a:cs typeface="Times New Roman" panose="02020603050405020304" pitchFamily="18" charset="0"/>
              </a:rPr>
              <a:t> về máy: RAL_ISO_ TAI LIEU ISO 14001</a:t>
            </a:r>
          </a:p>
        </p:txBody>
      </p:sp>
    </p:spTree>
    <p:extLst>
      <p:ext uri="{BB962C8B-B14F-4D97-AF65-F5344CB8AC3E}">
        <p14:creationId xmlns:p14="http://schemas.microsoft.com/office/powerpoint/2010/main" val="9741159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9000">
              <a:schemeClr val="accent6">
                <a:lumMod val="20000"/>
                <a:lumOff val="8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837" y="187279"/>
            <a:ext cx="9601196" cy="531290"/>
          </a:xfrm>
        </p:spPr>
        <p:txBody>
          <a:bodyPr>
            <a:noAutofit/>
          </a:bodyPr>
          <a:lstStyle/>
          <a:p>
            <a:pPr lvl="0" algn="l"/>
            <a:r>
              <a:rPr lang="en-US" sz="3200" b="1">
                <a:solidFill>
                  <a:schemeClr val="tx1"/>
                </a:solidFill>
                <a:latin typeface="Times New Roman" panose="02020603050405020304" pitchFamily="18" charset="0"/>
                <a:cs typeface="Times New Roman" panose="02020603050405020304" pitchFamily="18" charset="0"/>
              </a:rPr>
              <a:t>4.6</a:t>
            </a:r>
            <a:r>
              <a:rPr lang="en-US" sz="320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Sửa</a:t>
            </a:r>
            <a:r>
              <a:rPr lang="en-US" sz="3200" b="1" i="1" dirty="0">
                <a:solidFill>
                  <a:schemeClr val="tx1"/>
                </a:solidFill>
                <a:latin typeface="Times New Roman" panose="02020603050405020304" pitchFamily="18" charset="0"/>
                <a:cs typeface="Times New Roman" panose="02020603050405020304" pitchFamily="18" charset="0"/>
              </a:rPr>
              <a:t> tài </a:t>
            </a:r>
            <a:r>
              <a:rPr lang="en-US" sz="3200" b="1" i="1" dirty="0" err="1">
                <a:solidFill>
                  <a:schemeClr val="tx1"/>
                </a:solidFill>
                <a:latin typeface="Times New Roman" panose="02020603050405020304" pitchFamily="18" charset="0"/>
                <a:cs typeface="Times New Roman" panose="02020603050405020304" pitchFamily="18" charset="0"/>
              </a:rPr>
              <a:t>liệu</a:t>
            </a:r>
            <a:r>
              <a:rPr lang="en-US" sz="3200" b="1" i="1"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33920" y="4659692"/>
            <a:ext cx="4915025" cy="531290"/>
          </a:xfrm>
        </p:spPr>
        <p:txBody>
          <a:bodyPr>
            <a:normAutofit/>
          </a:bodyPr>
          <a:lstStyle/>
          <a:p>
            <a:pPr marL="0" indent="0">
              <a:buNone/>
            </a:pPr>
            <a:r>
              <a:rPr lang="en-US" sz="2800" dirty="0">
                <a:solidFill>
                  <a:schemeClr val="dk1"/>
                </a:solidFill>
                <a:latin typeface="Times New Roman" panose="02020603050405020304" pitchFamily="18" charset="0"/>
                <a:cs typeface="Times New Roman" panose="02020603050405020304" pitchFamily="18" charset="0"/>
              </a:rPr>
              <a:t>① Click vào tên tài </a:t>
            </a:r>
            <a:r>
              <a:rPr lang="en-US" sz="2800" dirty="0" err="1">
                <a:solidFill>
                  <a:schemeClr val="dk1"/>
                </a:solidFill>
                <a:latin typeface="Times New Roman" panose="02020603050405020304" pitchFamily="18" charset="0"/>
                <a:cs typeface="Times New Roman" panose="02020603050405020304" pitchFamily="18" charset="0"/>
              </a:rPr>
              <a:t>liệu</a:t>
            </a:r>
            <a:r>
              <a:rPr lang="en-US" sz="2800" dirty="0">
                <a:solidFill>
                  <a:schemeClr val="dk1"/>
                </a:solidFill>
                <a:latin typeface="Times New Roman" panose="02020603050405020304" pitchFamily="18" charset="0"/>
                <a:cs typeface="Times New Roman" panose="02020603050405020304" pitchFamily="18" charset="0"/>
              </a:rPr>
              <a:t> cần </a:t>
            </a:r>
            <a:r>
              <a:rPr lang="en-US" sz="2800" dirty="0" err="1">
                <a:solidFill>
                  <a:schemeClr val="dk1"/>
                </a:solidFill>
                <a:latin typeface="Times New Roman" panose="02020603050405020304" pitchFamily="18" charset="0"/>
                <a:cs typeface="Times New Roman" panose="02020603050405020304" pitchFamily="18" charset="0"/>
              </a:rPr>
              <a:t>sửa</a:t>
            </a:r>
            <a:endParaRPr lang="en-US" sz="2800" dirty="0">
              <a:solidFill>
                <a:schemeClr val="dk1"/>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021" y="954659"/>
            <a:ext cx="4714924" cy="3734385"/>
          </a:xfrm>
          <a:prstGeom prst="rect">
            <a:avLst/>
          </a:prstGeom>
          <a:noFill/>
          <a:ln>
            <a:noFill/>
          </a:ln>
        </p:spPr>
      </p:pic>
      <p:pic>
        <p:nvPicPr>
          <p:cNvPr id="5" name="Content Placeholder 3">
            <a:extLst>
              <a:ext uri="{FF2B5EF4-FFF2-40B4-BE49-F238E27FC236}">
                <a16:creationId xmlns:a16="http://schemas.microsoft.com/office/drawing/2014/main" id="{5183E06E-93C1-4980-A0F3-D7EAF2D1E815}"/>
              </a:ext>
            </a:extLst>
          </p:cNvPr>
          <p:cNvPicPr>
            <a:picLocks/>
          </p:cNvPicPr>
          <p:nvPr/>
        </p:nvPicPr>
        <p:blipFill>
          <a:blip r:embed="rId3"/>
          <a:stretch>
            <a:fillRect/>
          </a:stretch>
        </p:blipFill>
        <p:spPr>
          <a:xfrm>
            <a:off x="5865780" y="954659"/>
            <a:ext cx="5797684" cy="3198015"/>
          </a:xfrm>
          <a:prstGeom prst="rect">
            <a:avLst/>
          </a:prstGeom>
        </p:spPr>
      </p:pic>
      <p:sp>
        <p:nvSpPr>
          <p:cNvPr id="6" name="Title 1">
            <a:extLst>
              <a:ext uri="{FF2B5EF4-FFF2-40B4-BE49-F238E27FC236}">
                <a16:creationId xmlns:a16="http://schemas.microsoft.com/office/drawing/2014/main" id="{61116B1A-BA3D-424A-AE25-62FD63CD230B}"/>
              </a:ext>
            </a:extLst>
          </p:cNvPr>
          <p:cNvSpPr txBox="1">
            <a:spLocks/>
          </p:cNvSpPr>
          <p:nvPr/>
        </p:nvSpPr>
        <p:spPr>
          <a:xfrm>
            <a:off x="5865780" y="4589071"/>
            <a:ext cx="6011695" cy="8727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sz="2400" dirty="0">
                <a:solidFill>
                  <a:schemeClr val="dk1"/>
                </a:solidFill>
                <a:latin typeface="Times New Roman" panose="02020603050405020304" pitchFamily="18" charset="0"/>
                <a:cs typeface="Times New Roman" panose="02020603050405020304" pitchFamily="18" charset="0"/>
              </a:rPr>
              <a:t>②   Click vào “</a:t>
            </a:r>
            <a:r>
              <a:rPr lang="en-US" sz="2400" dirty="0" err="1">
                <a:solidFill>
                  <a:schemeClr val="dk1"/>
                </a:solidFill>
                <a:latin typeface="Times New Roman" panose="02020603050405020304" pitchFamily="18" charset="0"/>
                <a:cs typeface="Times New Roman" panose="02020603050405020304" pitchFamily="18" charset="0"/>
              </a:rPr>
              <a:t>Sửa</a:t>
            </a:r>
            <a:r>
              <a:rPr lang="en-US" sz="2400" dirty="0">
                <a:solidFill>
                  <a:schemeClr val="dk1"/>
                </a:solidFill>
                <a:latin typeface="Times New Roman" panose="02020603050405020304" pitchFamily="18" charset="0"/>
                <a:cs typeface="Times New Roman" panose="02020603050405020304" pitchFamily="18" charset="0"/>
              </a:rPr>
              <a:t> tài </a:t>
            </a:r>
            <a:r>
              <a:rPr lang="en-US" sz="2400" dirty="0" err="1">
                <a:solidFill>
                  <a:schemeClr val="dk1"/>
                </a:solidFill>
                <a:latin typeface="Times New Roman" panose="02020603050405020304" pitchFamily="18" charset="0"/>
                <a:cs typeface="Times New Roman" panose="02020603050405020304" pitchFamily="18" charset="0"/>
              </a:rPr>
              <a:t>liệu</a:t>
            </a:r>
            <a:r>
              <a:rPr lang="en-US" sz="2400" dirty="0">
                <a:solidFill>
                  <a:schemeClr val="dk1"/>
                </a:solidFill>
                <a:latin typeface="Times New Roman" panose="02020603050405020304" pitchFamily="18" charset="0"/>
                <a:cs typeface="Times New Roman" panose="02020603050405020304" pitchFamily="18" charset="0"/>
              </a:rPr>
              <a:t>” để </a:t>
            </a:r>
            <a:r>
              <a:rPr lang="en-US" sz="2400" dirty="0" err="1">
                <a:solidFill>
                  <a:schemeClr val="dk1"/>
                </a:solidFill>
                <a:latin typeface="Times New Roman" panose="02020603050405020304" pitchFamily="18" charset="0"/>
                <a:cs typeface="Times New Roman" panose="02020603050405020304" pitchFamily="18" charset="0"/>
              </a:rPr>
              <a:t>sửa</a:t>
            </a:r>
            <a:r>
              <a:rPr lang="en-US" sz="2400" dirty="0">
                <a:solidFill>
                  <a:schemeClr val="dk1"/>
                </a:solidFill>
                <a:latin typeface="Times New Roman" panose="02020603050405020304" pitchFamily="18" charset="0"/>
                <a:cs typeface="Times New Roman" panose="02020603050405020304" pitchFamily="18" charset="0"/>
              </a:rPr>
              <a:t> tài </a:t>
            </a:r>
            <a:r>
              <a:rPr lang="en-US" sz="2400" dirty="0" err="1">
                <a:solidFill>
                  <a:schemeClr val="dk1"/>
                </a:solidFill>
                <a:latin typeface="Times New Roman" panose="02020603050405020304" pitchFamily="18" charset="0"/>
                <a:cs typeface="Times New Roman" panose="02020603050405020304" pitchFamily="18" charset="0"/>
              </a:rPr>
              <a:t>liệu</a:t>
            </a:r>
            <a:r>
              <a:rPr lang="en-US" sz="2400" dirty="0">
                <a:solidFill>
                  <a:schemeClr val="dk1"/>
                </a:solidFill>
                <a:latin typeface="Times New Roman" panose="02020603050405020304" pitchFamily="18" charset="0"/>
                <a:cs typeface="Times New Roman" panose="02020603050405020304" pitchFamily="18" charset="0"/>
              </a:rPr>
              <a:t>. Click vào “</a:t>
            </a:r>
            <a:r>
              <a:rPr lang="en-US" sz="2400" dirty="0" err="1">
                <a:solidFill>
                  <a:schemeClr val="dk1"/>
                </a:solidFill>
                <a:latin typeface="Times New Roman" panose="02020603050405020304" pitchFamily="18" charset="0"/>
                <a:cs typeface="Times New Roman" panose="02020603050405020304" pitchFamily="18" charset="0"/>
              </a:rPr>
              <a:t>Đóng</a:t>
            </a:r>
            <a:r>
              <a:rPr lang="en-US" sz="2400" dirty="0">
                <a:solidFill>
                  <a:schemeClr val="dk1"/>
                </a:solidFill>
                <a:latin typeface="Times New Roman" panose="02020603050405020304" pitchFamily="18" charset="0"/>
                <a:cs typeface="Times New Roman" panose="02020603050405020304" pitchFamily="18" charset="0"/>
              </a:rPr>
              <a:t>” để </a:t>
            </a:r>
            <a:r>
              <a:rPr lang="en-US" sz="2400" dirty="0" err="1">
                <a:solidFill>
                  <a:schemeClr val="dk1"/>
                </a:solidFill>
                <a:latin typeface="Times New Roman" panose="02020603050405020304" pitchFamily="18" charset="0"/>
                <a:cs typeface="Times New Roman" panose="02020603050405020304" pitchFamily="18" charset="0"/>
              </a:rPr>
              <a:t>thoát</a:t>
            </a:r>
            <a:endParaRPr lang="en-US"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5AA34AA-9468-4EF7-A341-F34437104CD8}"/>
              </a:ext>
            </a:extLst>
          </p:cNvPr>
          <p:cNvSpPr/>
          <p:nvPr/>
        </p:nvSpPr>
        <p:spPr>
          <a:xfrm>
            <a:off x="734172" y="5898262"/>
            <a:ext cx="11368392" cy="461665"/>
          </a:xfrm>
          <a:prstGeom prst="rect">
            <a:avLst/>
          </a:prstGeom>
        </p:spPr>
        <p:txBody>
          <a:bodyPr wrap="square">
            <a:spAutoFit/>
          </a:bodyPr>
          <a:lstStyle/>
          <a:p>
            <a:r>
              <a:rPr lang="en-US" sz="2400" b="1" i="1" dirty="0">
                <a:solidFill>
                  <a:srgbClr val="FF0000"/>
                </a:solidFill>
                <a:latin typeface="Times New Roman" panose="02020603050405020304" pitchFamily="18" charset="0"/>
                <a:cs typeface="Times New Roman" panose="02020603050405020304" pitchFamily="18" charset="0"/>
              </a:rPr>
              <a:t> * Chỉ phân quyền </a:t>
            </a:r>
            <a:r>
              <a:rPr lang="en-US" sz="2400" b="1" i="1" dirty="0" err="1">
                <a:solidFill>
                  <a:srgbClr val="FF0000"/>
                </a:solidFill>
                <a:latin typeface="Times New Roman" panose="02020603050405020304" pitchFamily="18" charset="0"/>
                <a:cs typeface="Times New Roman" panose="02020603050405020304" pitchFamily="18" charset="0"/>
              </a:rPr>
              <a:t>ghi</a:t>
            </a:r>
            <a:r>
              <a:rPr lang="en-US" sz="2400" b="1" i="1" dirty="0">
                <a:solidFill>
                  <a:srgbClr val="FF0000"/>
                </a:solidFill>
                <a:latin typeface="Times New Roman" panose="02020603050405020304" pitchFamily="18" charset="0"/>
                <a:cs typeface="Times New Roman" panose="02020603050405020304" pitchFamily="18" charset="0"/>
              </a:rPr>
              <a:t> mới </a:t>
            </a:r>
            <a:r>
              <a:rPr lang="en-US" sz="2400" b="1" i="1" dirty="0" err="1">
                <a:solidFill>
                  <a:srgbClr val="FF0000"/>
                </a:solidFill>
                <a:latin typeface="Times New Roman" panose="02020603050405020304" pitchFamily="18" charset="0"/>
                <a:cs typeface="Times New Roman" panose="02020603050405020304" pitchFamily="18" charset="0"/>
              </a:rPr>
              <a:t>sửa</a:t>
            </a:r>
            <a:r>
              <a:rPr lang="en-US" sz="2400" b="1" i="1" dirty="0">
                <a:solidFill>
                  <a:srgbClr val="FF0000"/>
                </a:solidFill>
                <a:latin typeface="Times New Roman" panose="02020603050405020304" pitchFamily="18" charset="0"/>
                <a:cs typeface="Times New Roman" panose="02020603050405020304" pitchFamily="18" charset="0"/>
              </a:rPr>
              <a:t> đ</a:t>
            </a:r>
            <a:r>
              <a:rPr lang="vi-VN" sz="2400" b="1" i="1" dirty="0">
                <a:solidFill>
                  <a:srgbClr val="FF0000"/>
                </a:solidFill>
                <a:latin typeface="Times New Roman" panose="02020603050405020304" pitchFamily="18" charset="0"/>
                <a:cs typeface="Times New Roman" panose="02020603050405020304" pitchFamily="18" charset="0"/>
              </a:rPr>
              <a:t>ư</a:t>
            </a:r>
            <a:r>
              <a:rPr lang="en-US" sz="2400" b="1" i="1" dirty="0" err="1">
                <a:solidFill>
                  <a:srgbClr val="FF0000"/>
                </a:solidFill>
                <a:latin typeface="Times New Roman" panose="02020603050405020304" pitchFamily="18" charset="0"/>
                <a:cs typeface="Times New Roman" panose="02020603050405020304" pitchFamily="18" charset="0"/>
              </a:rPr>
              <a:t>ợc</a:t>
            </a:r>
            <a:r>
              <a:rPr lang="en-US" sz="2400" b="1" i="1" dirty="0">
                <a:solidFill>
                  <a:srgbClr val="FF0000"/>
                </a:solidFill>
                <a:latin typeface="Times New Roman" panose="02020603050405020304" pitchFamily="18" charset="0"/>
                <a:cs typeface="Times New Roman" panose="02020603050405020304" pitchFamily="18" charset="0"/>
              </a:rPr>
              <a:t> file tài </a:t>
            </a:r>
            <a:r>
              <a:rPr lang="en-US" sz="2400" b="1" i="1" dirty="0" err="1">
                <a:solidFill>
                  <a:srgbClr val="FF0000"/>
                </a:solidFill>
                <a:latin typeface="Times New Roman" panose="02020603050405020304" pitchFamily="18" charset="0"/>
                <a:cs typeface="Times New Roman" panose="02020603050405020304" pitchFamily="18" charset="0"/>
              </a:rPr>
              <a:t>liệu</a:t>
            </a:r>
            <a:endParaRPr lang="en-US"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8396310"/>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9000">
              <a:schemeClr val="accent6">
                <a:lumMod val="20000"/>
                <a:lumOff val="8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862" y="137949"/>
            <a:ext cx="11267703" cy="1166691"/>
          </a:xfrm>
        </p:spPr>
        <p:txBody>
          <a:bodyPr>
            <a:noAutofit/>
          </a:bodyPr>
          <a:lstStyle/>
          <a:p>
            <a:pPr algn="l"/>
            <a:br>
              <a:rPr lang="en-US" sz="2600" dirty="0">
                <a:solidFill>
                  <a:schemeClr val="tx1"/>
                </a:solidFill>
                <a:latin typeface="Times New Roman" panose="02020603050405020304" pitchFamily="18" charset="0"/>
                <a:cs typeface="Times New Roman" panose="02020603050405020304" pitchFamily="18" charset="0"/>
              </a:rPr>
            </a:br>
            <a:r>
              <a:rPr lang="en-US" sz="2600" dirty="0">
                <a:solidFill>
                  <a:schemeClr val="tx1"/>
                </a:solidFill>
                <a:latin typeface="Times New Roman" panose="02020603050405020304" pitchFamily="18" charset="0"/>
                <a:cs typeface="Times New Roman" panose="02020603050405020304" pitchFamily="18" charset="0"/>
              </a:rPr>
              <a:t>- Khi 1 file được cập nhật, </a:t>
            </a:r>
            <a:r>
              <a:rPr lang="en-US" sz="2600" dirty="0" err="1">
                <a:solidFill>
                  <a:schemeClr val="tx1"/>
                </a:solidFill>
                <a:latin typeface="Times New Roman" panose="02020603050405020304" pitchFamily="18" charset="0"/>
                <a:cs typeface="Times New Roman" panose="02020603050405020304" pitchFamily="18" charset="0"/>
              </a:rPr>
              <a:t>lịch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sử</a:t>
            </a:r>
            <a:r>
              <a:rPr lang="en-US" sz="2600" dirty="0">
                <a:solidFill>
                  <a:schemeClr val="tx1"/>
                </a:solidFill>
                <a:latin typeface="Times New Roman" panose="02020603050405020304" pitchFamily="18" charset="0"/>
                <a:cs typeface="Times New Roman" panose="02020603050405020304" pitchFamily="18" charset="0"/>
              </a:rPr>
              <a:t> cập nhật được lưu lại trong “</a:t>
            </a:r>
            <a:r>
              <a:rPr lang="en-US" sz="2600" dirty="0" err="1">
                <a:solidFill>
                  <a:srgbClr val="FF0000"/>
                </a:solidFill>
                <a:latin typeface="Times New Roman" panose="02020603050405020304" pitchFamily="18" charset="0"/>
                <a:cs typeface="Times New Roman" panose="02020603050405020304" pitchFamily="18" charset="0"/>
              </a:rPr>
              <a:t>phiên</a:t>
            </a:r>
            <a:r>
              <a:rPr lang="en-US" sz="2600" dirty="0">
                <a:solidFill>
                  <a:srgbClr val="FF0000"/>
                </a:solidFill>
                <a:latin typeface="Times New Roman" panose="02020603050405020304" pitchFamily="18" charset="0"/>
                <a:cs typeface="Times New Roman" panose="02020603050405020304" pitchFamily="18" charset="0"/>
              </a:rPr>
              <a:t> bản cũ</a:t>
            </a:r>
            <a:r>
              <a:rPr lang="en-US" sz="2600" dirty="0">
                <a:solidFill>
                  <a:schemeClr val="tx1"/>
                </a:solidFill>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Ng</a:t>
            </a:r>
            <a:r>
              <a:rPr lang="vi-VN" sz="2600" dirty="0">
                <a:latin typeface="Times New Roman" panose="02020603050405020304" pitchFamily="18" charset="0"/>
                <a:cs typeface="Times New Roman" panose="02020603050405020304" pitchFamily="18" charset="0"/>
              </a:rPr>
              <a:t>ư</a:t>
            </a:r>
            <a:r>
              <a:rPr lang="en-US" sz="2600" dirty="0" err="1">
                <a:latin typeface="Times New Roman" panose="02020603050405020304" pitchFamily="18" charset="0"/>
                <a:cs typeface="Times New Roman" panose="02020603050405020304" pitchFamily="18" charset="0"/>
              </a:rPr>
              <a:t>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dùng</a:t>
            </a:r>
            <a:r>
              <a:rPr lang="en-US" sz="2600" dirty="0">
                <a:latin typeface="Times New Roman" panose="02020603050405020304" pitchFamily="18" charset="0"/>
                <a:cs typeface="Times New Roman" panose="02020603050405020304" pitchFamily="18" charset="0"/>
              </a:rPr>
              <a:t> có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xem lại các </a:t>
            </a:r>
            <a:r>
              <a:rPr lang="en-US" sz="2600" dirty="0" err="1">
                <a:latin typeface="Times New Roman" panose="02020603050405020304" pitchFamily="18" charset="0"/>
                <a:cs typeface="Times New Roman" panose="02020603050405020304" pitchFamily="18" charset="0"/>
              </a:rPr>
              <a:t>phiên</a:t>
            </a:r>
            <a:r>
              <a:rPr lang="en-US" sz="2600" dirty="0">
                <a:latin typeface="Times New Roman" panose="02020603050405020304" pitchFamily="18" charset="0"/>
                <a:cs typeface="Times New Roman" panose="02020603050405020304" pitchFamily="18" charset="0"/>
              </a:rPr>
              <a:t> bản cũ của tài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đ</a:t>
            </a:r>
            <a:r>
              <a:rPr lang="vi-VN" sz="2600" dirty="0">
                <a:latin typeface="Times New Roman" panose="02020603050405020304" pitchFamily="18" charset="0"/>
                <a:cs typeface="Times New Roman" panose="02020603050405020304" pitchFamily="18" charset="0"/>
              </a:rPr>
              <a:t>ư</a:t>
            </a:r>
            <a:r>
              <a:rPr lang="en-US" sz="2600" dirty="0" err="1">
                <a:latin typeface="Times New Roman" panose="02020603050405020304" pitchFamily="18" charset="0"/>
                <a:cs typeface="Times New Roman" panose="02020603050405020304" pitchFamily="18" charset="0"/>
              </a:rPr>
              <a:t>ợc</a:t>
            </a:r>
            <a:r>
              <a:rPr lang="en-US" sz="2600" dirty="0">
                <a:latin typeface="Times New Roman" panose="02020603050405020304" pitchFamily="18" charset="0"/>
                <a:cs typeface="Times New Roman" panose="02020603050405020304" pitchFamily="18" charset="0"/>
              </a:rPr>
              <a:t> l</a:t>
            </a:r>
            <a:r>
              <a:rPr lang="vi-VN" sz="2600" dirty="0">
                <a:latin typeface="Times New Roman" panose="02020603050405020304" pitchFamily="18" charset="0"/>
                <a:cs typeface="Times New Roman" panose="02020603050405020304" pitchFamily="18" charset="0"/>
              </a:rPr>
              <a:t>ư</a:t>
            </a:r>
            <a:r>
              <a:rPr lang="en-US" sz="2600" dirty="0">
                <a:latin typeface="Times New Roman" panose="02020603050405020304" pitchFamily="18" charset="0"/>
                <a:cs typeface="Times New Roman" panose="02020603050405020304" pitchFamily="18" charset="0"/>
              </a:rPr>
              <a:t>u trên hệ thống.</a:t>
            </a:r>
            <a:br>
              <a:rPr lang="en-US" sz="2600" dirty="0">
                <a:latin typeface="Times New Roman" panose="02020603050405020304" pitchFamily="18" charset="0"/>
                <a:cs typeface="Times New Roman" panose="02020603050405020304" pitchFamily="18" charset="0"/>
              </a:rPr>
            </a:br>
            <a:endParaRPr lang="en-US" sz="2600" dirty="0">
              <a:latin typeface="Times New Roman" panose="02020603050405020304" pitchFamily="18" charset="0"/>
              <a:cs typeface="Times New Roman" panose="02020603050405020304" pitchFamily="18" charset="0"/>
            </a:endParaRPr>
          </a:p>
        </p:txBody>
      </p:sp>
      <p:pic>
        <p:nvPicPr>
          <p:cNvPr id="8" name="Content Placeholder 3">
            <a:extLst>
              <a:ext uri="{FF2B5EF4-FFF2-40B4-BE49-F238E27FC236}">
                <a16:creationId xmlns:a16="http://schemas.microsoft.com/office/drawing/2014/main" id="{F3B145CE-9341-4C81-815A-505D7CEBDBD7}"/>
              </a:ext>
            </a:extLst>
          </p:cNvPr>
          <p:cNvPicPr>
            <a:picLocks noGrp="1"/>
          </p:cNvPicPr>
          <p:nvPr>
            <p:ph idx="1"/>
          </p:nvPr>
        </p:nvPicPr>
        <p:blipFill>
          <a:blip r:embed="rId2"/>
          <a:stretch>
            <a:fillRect/>
          </a:stretch>
        </p:blipFill>
        <p:spPr>
          <a:xfrm>
            <a:off x="6096000" y="1601658"/>
            <a:ext cx="6070059" cy="3394953"/>
          </a:xfrm>
          <a:prstGeom prst="rect">
            <a:avLst/>
          </a:prstGeom>
        </p:spPr>
      </p:pic>
      <p:sp>
        <p:nvSpPr>
          <p:cNvPr id="6" name="Title 1">
            <a:extLst>
              <a:ext uri="{FF2B5EF4-FFF2-40B4-BE49-F238E27FC236}">
                <a16:creationId xmlns:a16="http://schemas.microsoft.com/office/drawing/2014/main" id="{FF261486-5606-4AD4-BF69-F67A08651B43}"/>
              </a:ext>
            </a:extLst>
          </p:cNvPr>
          <p:cNvSpPr txBox="1">
            <a:spLocks/>
          </p:cNvSpPr>
          <p:nvPr/>
        </p:nvSpPr>
        <p:spPr>
          <a:xfrm>
            <a:off x="912195" y="5161007"/>
            <a:ext cx="4498490" cy="463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sz="1800" dirty="0">
                <a:solidFill>
                  <a:schemeClr val="dk1"/>
                </a:solidFill>
                <a:latin typeface="Times New Roman" panose="02020603050405020304" pitchFamily="18" charset="0"/>
                <a:cs typeface="Times New Roman" panose="02020603050405020304" pitchFamily="18" charset="0"/>
              </a:rPr>
              <a:t>① Click vào tên tài </a:t>
            </a:r>
            <a:r>
              <a:rPr lang="en-US" sz="1800" dirty="0" err="1">
                <a:solidFill>
                  <a:schemeClr val="dk1"/>
                </a:solidFill>
                <a:latin typeface="Times New Roman" panose="02020603050405020304" pitchFamily="18" charset="0"/>
                <a:cs typeface="Times New Roman" panose="02020603050405020304" pitchFamily="18" charset="0"/>
              </a:rPr>
              <a:t>liệu</a:t>
            </a:r>
            <a:r>
              <a:rPr lang="en-US" sz="1800" dirty="0">
                <a:solidFill>
                  <a:schemeClr val="dk1"/>
                </a:solidFill>
                <a:latin typeface="Times New Roman" panose="02020603050405020304" pitchFamily="18" charset="0"/>
                <a:cs typeface="Times New Roman" panose="02020603050405020304" pitchFamily="18" charset="0"/>
              </a:rPr>
              <a:t> cần xem </a:t>
            </a:r>
            <a:r>
              <a:rPr lang="en-US" sz="1800" dirty="0" err="1">
                <a:solidFill>
                  <a:schemeClr val="dk1"/>
                </a:solidFill>
                <a:latin typeface="Times New Roman" panose="02020603050405020304" pitchFamily="18" charset="0"/>
                <a:cs typeface="Times New Roman" panose="02020603050405020304" pitchFamily="18" charset="0"/>
              </a:rPr>
              <a:t>phiên</a:t>
            </a:r>
            <a:r>
              <a:rPr lang="en-US" sz="1800" dirty="0">
                <a:solidFill>
                  <a:schemeClr val="dk1"/>
                </a:solidFill>
                <a:latin typeface="Times New Roman" panose="02020603050405020304" pitchFamily="18" charset="0"/>
                <a:cs typeface="Times New Roman" panose="02020603050405020304" pitchFamily="18" charset="0"/>
              </a:rPr>
              <a:t> bản cũ</a:t>
            </a:r>
            <a:br>
              <a:rPr lang="en-US" sz="1800" dirty="0">
                <a:solidFill>
                  <a:schemeClr val="dk1"/>
                </a:solidFill>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57AE521-9185-4FE8-B0BE-F7519C6B94C9}"/>
              </a:ext>
            </a:extLst>
          </p:cNvPr>
          <p:cNvPicPr/>
          <p:nvPr/>
        </p:nvPicPr>
        <p:blipFill>
          <a:blip r:embed="rId3"/>
          <a:stretch>
            <a:fillRect/>
          </a:stretch>
        </p:blipFill>
        <p:spPr>
          <a:xfrm>
            <a:off x="406356" y="1549615"/>
            <a:ext cx="5498333" cy="3499040"/>
          </a:xfrm>
          <a:prstGeom prst="rect">
            <a:avLst/>
          </a:prstGeom>
        </p:spPr>
      </p:pic>
      <p:sp>
        <p:nvSpPr>
          <p:cNvPr id="9" name="Arrow: Right 8">
            <a:extLst>
              <a:ext uri="{FF2B5EF4-FFF2-40B4-BE49-F238E27FC236}">
                <a16:creationId xmlns:a16="http://schemas.microsoft.com/office/drawing/2014/main" id="{19ABD30B-5C25-47F2-A2E2-009C230747D5}"/>
              </a:ext>
            </a:extLst>
          </p:cNvPr>
          <p:cNvSpPr/>
          <p:nvPr/>
        </p:nvSpPr>
        <p:spPr>
          <a:xfrm>
            <a:off x="5309679" y="3210128"/>
            <a:ext cx="1190019" cy="583660"/>
          </a:xfrm>
          <a:prstGeom prst="rightArrow">
            <a:avLst>
              <a:gd name="adj1" fmla="val 54444"/>
              <a:gd name="adj2" fmla="val 73333"/>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04A2DD5-677D-40D9-AD15-D74C0B0595A3}"/>
              </a:ext>
            </a:extLst>
          </p:cNvPr>
          <p:cNvSpPr txBox="1">
            <a:spLocks/>
          </p:cNvSpPr>
          <p:nvPr/>
        </p:nvSpPr>
        <p:spPr>
          <a:xfrm>
            <a:off x="6096000" y="5140822"/>
            <a:ext cx="5998206" cy="9664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sz="1800" dirty="0">
                <a:solidFill>
                  <a:schemeClr val="dk1"/>
                </a:solidFill>
                <a:latin typeface="Times New Roman" panose="02020603050405020304" pitchFamily="18" charset="0"/>
                <a:cs typeface="Times New Roman" panose="02020603050405020304" pitchFamily="18" charset="0"/>
              </a:rPr>
              <a:t>② Click vào “</a:t>
            </a:r>
            <a:r>
              <a:rPr lang="en-US" sz="1800" dirty="0" err="1">
                <a:solidFill>
                  <a:schemeClr val="dk1"/>
                </a:solidFill>
                <a:latin typeface="Times New Roman" panose="02020603050405020304" pitchFamily="18" charset="0"/>
                <a:cs typeface="Times New Roman" panose="02020603050405020304" pitchFamily="18" charset="0"/>
              </a:rPr>
              <a:t>Phiên</a:t>
            </a:r>
            <a:r>
              <a:rPr lang="en-US" sz="1800" dirty="0">
                <a:solidFill>
                  <a:schemeClr val="dk1"/>
                </a:solidFill>
                <a:latin typeface="Times New Roman" panose="02020603050405020304" pitchFamily="18" charset="0"/>
                <a:cs typeface="Times New Roman" panose="02020603050405020304" pitchFamily="18" charset="0"/>
              </a:rPr>
              <a:t> bản cũ” để xem </a:t>
            </a:r>
            <a:r>
              <a:rPr lang="en-US" sz="1800" dirty="0" err="1">
                <a:solidFill>
                  <a:schemeClr val="dk1"/>
                </a:solidFill>
                <a:latin typeface="Times New Roman" panose="02020603050405020304" pitchFamily="18" charset="0"/>
                <a:cs typeface="Times New Roman" panose="02020603050405020304" pitchFamily="18" charset="0"/>
              </a:rPr>
              <a:t>lịch</a:t>
            </a:r>
            <a:r>
              <a:rPr lang="en-US" sz="1800" dirty="0">
                <a:solidFill>
                  <a:schemeClr val="dk1"/>
                </a:solidFill>
                <a:latin typeface="Times New Roman" panose="02020603050405020304" pitchFamily="18" charset="0"/>
                <a:cs typeface="Times New Roman" panose="02020603050405020304" pitchFamily="18" charset="0"/>
              </a:rPr>
              <a:t> </a:t>
            </a:r>
            <a:r>
              <a:rPr lang="en-US" sz="1800" dirty="0" err="1">
                <a:solidFill>
                  <a:schemeClr val="dk1"/>
                </a:solidFill>
                <a:latin typeface="Times New Roman" panose="02020603050405020304" pitchFamily="18" charset="0"/>
                <a:cs typeface="Times New Roman" panose="02020603050405020304" pitchFamily="18" charset="0"/>
              </a:rPr>
              <a:t>sử</a:t>
            </a:r>
            <a:r>
              <a:rPr lang="en-US" sz="1800" dirty="0">
                <a:solidFill>
                  <a:schemeClr val="dk1"/>
                </a:solidFill>
                <a:latin typeface="Times New Roman" panose="02020603050405020304" pitchFamily="18" charset="0"/>
                <a:cs typeface="Times New Roman" panose="02020603050405020304" pitchFamily="18" charset="0"/>
              </a:rPr>
              <a:t> cập nhật file. </a:t>
            </a:r>
          </a:p>
          <a:p>
            <a:r>
              <a:rPr lang="en-US" sz="1800" dirty="0">
                <a:solidFill>
                  <a:schemeClr val="dk1"/>
                </a:solidFill>
                <a:latin typeface="Times New Roman" panose="02020603050405020304" pitchFamily="18" charset="0"/>
                <a:cs typeface="Times New Roman" panose="02020603050405020304" pitchFamily="18" charset="0"/>
              </a:rPr>
              <a:t>Click vào “</a:t>
            </a:r>
            <a:r>
              <a:rPr lang="en-US" sz="1800" dirty="0" err="1">
                <a:solidFill>
                  <a:schemeClr val="dk1"/>
                </a:solidFill>
                <a:latin typeface="Times New Roman" panose="02020603050405020304" pitchFamily="18" charset="0"/>
                <a:cs typeface="Times New Roman" panose="02020603050405020304" pitchFamily="18" charset="0"/>
              </a:rPr>
              <a:t>Đóng</a:t>
            </a:r>
            <a:r>
              <a:rPr lang="en-US" sz="1800" dirty="0">
                <a:solidFill>
                  <a:schemeClr val="dk1"/>
                </a:solidFill>
                <a:latin typeface="Times New Roman" panose="02020603050405020304" pitchFamily="18" charset="0"/>
                <a:cs typeface="Times New Roman" panose="02020603050405020304" pitchFamily="18" charset="0"/>
              </a:rPr>
              <a:t>” để </a:t>
            </a:r>
            <a:r>
              <a:rPr lang="en-US" sz="1800" dirty="0" err="1">
                <a:solidFill>
                  <a:schemeClr val="dk1"/>
                </a:solidFill>
                <a:latin typeface="Times New Roman" panose="02020603050405020304" pitchFamily="18" charset="0"/>
                <a:cs typeface="Times New Roman" panose="02020603050405020304" pitchFamily="18" charset="0"/>
              </a:rPr>
              <a:t>thoát</a:t>
            </a:r>
            <a:r>
              <a:rPr lang="en-US" sz="1800" dirty="0">
                <a:solidFill>
                  <a:schemeClr val="dk1"/>
                </a:solidFill>
                <a:latin typeface="Times New Roman" panose="02020603050405020304" pitchFamily="18" charset="0"/>
                <a:cs typeface="Times New Roman" panose="02020603050405020304" pitchFamily="18" charset="0"/>
              </a:rPr>
              <a:t>. Màn </a:t>
            </a:r>
            <a:r>
              <a:rPr lang="en-US" sz="1800" dirty="0" err="1">
                <a:solidFill>
                  <a:schemeClr val="dk1"/>
                </a:solidFill>
                <a:latin typeface="Times New Roman" panose="02020603050405020304" pitchFamily="18" charset="0"/>
                <a:cs typeface="Times New Roman" panose="02020603050405020304" pitchFamily="18" charset="0"/>
              </a:rPr>
              <a:t>hình</a:t>
            </a:r>
            <a:r>
              <a:rPr lang="en-US" sz="1800" dirty="0">
                <a:solidFill>
                  <a:schemeClr val="dk1"/>
                </a:solidFill>
                <a:latin typeface="Times New Roman" panose="02020603050405020304" pitchFamily="18" charset="0"/>
                <a:cs typeface="Times New Roman" panose="02020603050405020304" pitchFamily="18" charset="0"/>
              </a:rPr>
              <a:t> hiển thị danh sách các lần cập nhật</a:t>
            </a:r>
            <a:br>
              <a:rPr lang="en-US" sz="1800" dirty="0">
                <a:solidFill>
                  <a:schemeClr val="dk1"/>
                </a:solidFill>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D6EDD718-E95A-4302-A353-016F80293E63}"/>
              </a:ext>
            </a:extLst>
          </p:cNvPr>
          <p:cNvSpPr/>
          <p:nvPr/>
        </p:nvSpPr>
        <p:spPr>
          <a:xfrm>
            <a:off x="912195" y="6034952"/>
            <a:ext cx="9362032"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③ Click “</a:t>
            </a:r>
            <a:r>
              <a:rPr lang="en-US" dirty="0" err="1">
                <a:latin typeface="Times New Roman" panose="02020603050405020304" pitchFamily="18" charset="0"/>
                <a:cs typeface="Times New Roman" panose="02020603050405020304" pitchFamily="18" charset="0"/>
              </a:rPr>
              <a:t>Xem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xem</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223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9000">
              <a:schemeClr val="accent6">
                <a:lumMod val="20000"/>
                <a:lumOff val="8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398" y="0"/>
            <a:ext cx="11412208" cy="589558"/>
          </a:xfr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l"/>
            <a:r>
              <a:rPr lang="en-US" sz="3200" b="1">
                <a:solidFill>
                  <a:schemeClr val="tx1"/>
                </a:solidFill>
                <a:latin typeface="Times New Roman" panose="02020603050405020304" pitchFamily="18" charset="0"/>
                <a:cs typeface="Times New Roman" panose="02020603050405020304" pitchFamily="18" charset="0"/>
              </a:rPr>
              <a:t>4.7 H</a:t>
            </a:r>
            <a:r>
              <a:rPr lang="vi-VN" sz="3200" b="1" dirty="0">
                <a:solidFill>
                  <a:schemeClr val="tx1"/>
                </a:solidFill>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ớng</a:t>
            </a:r>
            <a:r>
              <a:rPr lang="en-US" sz="3200" b="1" dirty="0">
                <a:latin typeface="Times New Roman" panose="02020603050405020304" pitchFamily="18" charset="0"/>
                <a:cs typeface="Times New Roman" panose="02020603050405020304" pitchFamily="18" charset="0"/>
              </a:rPr>
              <a:t> dẫn </a:t>
            </a: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năng</a:t>
            </a:r>
            <a:r>
              <a:rPr lang="en-US" sz="3200" b="1">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a:t>
            </a:r>
            <a:r>
              <a:rPr lang="en-US" sz="3200" b="1" i="1" dirty="0">
                <a:solidFill>
                  <a:schemeClr val="tx1"/>
                </a:solidFill>
                <a:latin typeface="Times New Roman" panose="02020603050405020304" pitchFamily="18" charset="0"/>
                <a:cs typeface="Times New Roman" panose="02020603050405020304" pitchFamily="18" charset="0"/>
              </a:rPr>
              <a:t>Phê duyệt”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56884" y="746635"/>
            <a:ext cx="11316067" cy="793794"/>
          </a:xfrm>
        </p:spPr>
        <p:txBody>
          <a:bodyPr>
            <a:normAutofit/>
          </a:bodyPr>
          <a:lstStyle/>
          <a:p>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Cá</a:t>
            </a:r>
            <a:r>
              <a:rPr lang="en-US" sz="1800" dirty="0">
                <a:latin typeface="Times New Roman" panose="02020603050405020304" pitchFamily="18" charset="0"/>
                <a:cs typeface="Times New Roman" panose="02020603050405020304" pitchFamily="18" charset="0"/>
              </a:rPr>
              <a:t> nhân được phân quyền phê duyệt mới đ</a:t>
            </a:r>
            <a:r>
              <a:rPr lang="vi-VN" sz="1800" dirty="0">
                <a:latin typeface="Times New Roman" panose="02020603050405020304" pitchFamily="18" charset="0"/>
                <a:cs typeface="Times New Roman" panose="02020603050405020304" pitchFamily="18" charset="0"/>
              </a:rPr>
              <a:t>ư</a:t>
            </a:r>
            <a:r>
              <a:rPr lang="en-US" sz="1800" dirty="0" err="1">
                <a:latin typeface="Times New Roman" panose="02020603050405020304" pitchFamily="18" charset="0"/>
                <a:cs typeface="Times New Roman" panose="02020603050405020304" pitchFamily="18" charset="0"/>
              </a:rPr>
              <a:t>ợc</a:t>
            </a:r>
            <a:r>
              <a:rPr lang="en-US" sz="1800" dirty="0">
                <a:latin typeface="Times New Roman" panose="02020603050405020304" pitchFamily="18" charset="0"/>
                <a:cs typeface="Times New Roman" panose="02020603050405020304" pitchFamily="18" charset="0"/>
              </a:rPr>
              <a:t> chọn để phê duyệt tài </a:t>
            </a:r>
            <a:r>
              <a:rPr lang="en-US" sz="1800" dirty="0" err="1">
                <a:latin typeface="Times New Roman" panose="02020603050405020304" pitchFamily="18" charset="0"/>
                <a:cs typeface="Times New Roman" panose="02020603050405020304" pitchFamily="18" charset="0"/>
              </a:rPr>
              <a:t>liệu</a:t>
            </a:r>
            <a:endParaRPr lang="en-US" sz="1800" dirty="0">
              <a:latin typeface="Times New Roman" panose="02020603050405020304" pitchFamily="18" charset="0"/>
              <a:cs typeface="Times New Roman" panose="02020603050405020304" pitchFamily="18" charset="0"/>
            </a:endParaRPr>
          </a:p>
          <a:p>
            <a:r>
              <a:rPr lang="en-US" sz="1800" dirty="0" err="1">
                <a:latin typeface="Times New Roman" panose="02020603050405020304" pitchFamily="18" charset="0"/>
                <a:cs typeface="Times New Roman" panose="02020603050405020304" pitchFamily="18" charset="0"/>
              </a:rPr>
              <a:t>Cá</a:t>
            </a:r>
            <a:r>
              <a:rPr lang="en-US" sz="1800" dirty="0">
                <a:latin typeface="Times New Roman" panose="02020603050405020304" pitchFamily="18" charset="0"/>
                <a:cs typeface="Times New Roman" panose="02020603050405020304" pitchFamily="18" charset="0"/>
              </a:rPr>
              <a:t> nhân đ</a:t>
            </a:r>
            <a:r>
              <a:rPr lang="vi-VN" sz="1800" dirty="0">
                <a:latin typeface="Times New Roman" panose="02020603050405020304" pitchFamily="18" charset="0"/>
                <a:cs typeface="Times New Roman" panose="02020603050405020304" pitchFamily="18" charset="0"/>
              </a:rPr>
              <a:t>ư</a:t>
            </a:r>
            <a:r>
              <a:rPr lang="en-US" sz="1800" dirty="0" err="1">
                <a:latin typeface="Times New Roman" panose="02020603050405020304" pitchFamily="18" charset="0"/>
                <a:cs typeface="Times New Roman" panose="02020603050405020304" pitchFamily="18" charset="0"/>
              </a:rPr>
              <a:t>ợc</a:t>
            </a:r>
            <a:r>
              <a:rPr lang="en-US" sz="1800" dirty="0">
                <a:latin typeface="Times New Roman" panose="02020603050405020304" pitchFamily="18" charset="0"/>
                <a:cs typeface="Times New Roman" panose="02020603050405020304" pitchFamily="18" charset="0"/>
              </a:rPr>
              <a:t> yêu cầu duyệt tài </a:t>
            </a:r>
            <a:r>
              <a:rPr lang="en-US" sz="1800" dirty="0" err="1">
                <a:latin typeface="Times New Roman" panose="02020603050405020304" pitchFamily="18" charset="0"/>
                <a:cs typeface="Times New Roman" panose="02020603050405020304" pitchFamily="18" charset="0"/>
              </a:rPr>
              <a:t>liệu</a:t>
            </a:r>
            <a:r>
              <a:rPr lang="en-US" sz="1800" dirty="0">
                <a:latin typeface="Times New Roman" panose="02020603050405020304" pitchFamily="18" charset="0"/>
                <a:cs typeface="Times New Roman" panose="02020603050405020304" pitchFamily="18" charset="0"/>
              </a:rPr>
              <a:t> mới </a:t>
            </a:r>
            <a:r>
              <a:rPr lang="en-US" sz="1800" dirty="0" err="1">
                <a:latin typeface="Times New Roman" panose="02020603050405020304" pitchFamily="18" charset="0"/>
                <a:cs typeface="Times New Roman" panose="02020603050405020304" pitchFamily="18" charset="0"/>
              </a:rPr>
              <a:t>nhận</a:t>
            </a:r>
            <a:r>
              <a:rPr lang="en-US" sz="1800" dirty="0">
                <a:latin typeface="Times New Roman" panose="02020603050405020304" pitchFamily="18" charset="0"/>
                <a:cs typeface="Times New Roman" panose="02020603050405020304" pitchFamily="18" charset="0"/>
              </a:rPr>
              <a:t> đ</a:t>
            </a:r>
            <a:r>
              <a:rPr lang="vi-VN" sz="1800" dirty="0">
                <a:latin typeface="Times New Roman" panose="02020603050405020304" pitchFamily="18" charset="0"/>
                <a:cs typeface="Times New Roman" panose="02020603050405020304" pitchFamily="18" charset="0"/>
              </a:rPr>
              <a:t>ư</a:t>
            </a:r>
            <a:r>
              <a:rPr lang="en-US" sz="1800" dirty="0" err="1">
                <a:latin typeface="Times New Roman" panose="02020603050405020304" pitchFamily="18" charset="0"/>
                <a:cs typeface="Times New Roman" panose="02020603050405020304" pitchFamily="18" charset="0"/>
              </a:rPr>
              <a:t>ợc</a:t>
            </a:r>
            <a:r>
              <a:rPr lang="en-US" sz="1800" dirty="0">
                <a:latin typeface="Times New Roman" panose="02020603050405020304" pitchFamily="18" charset="0"/>
                <a:cs typeface="Times New Roman" panose="02020603050405020304" pitchFamily="18" charset="0"/>
              </a:rPr>
              <a:t> thông báo có file cần </a:t>
            </a:r>
            <a:r>
              <a:rPr lang="en-US" sz="1800">
                <a:latin typeface="Times New Roman" panose="02020603050405020304" pitchFamily="18" charset="0"/>
                <a:cs typeface="Times New Roman" panose="02020603050405020304" pitchFamily="18" charset="0"/>
              </a:rPr>
              <a:t>phê duyệt. Để đến file phê duyệt có 3 cách:</a:t>
            </a:r>
            <a:endParaRPr lang="en-US" sz="1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34FE8D1-F21B-4CCA-9FB5-CC03C883227F}"/>
              </a:ext>
            </a:extLst>
          </p:cNvPr>
          <p:cNvPicPr/>
          <p:nvPr/>
        </p:nvPicPr>
        <p:blipFill>
          <a:blip r:embed="rId2"/>
          <a:stretch>
            <a:fillRect/>
          </a:stretch>
        </p:blipFill>
        <p:spPr>
          <a:xfrm>
            <a:off x="237336" y="1494890"/>
            <a:ext cx="5520593" cy="2037806"/>
          </a:xfrm>
          <a:prstGeom prst="rect">
            <a:avLst/>
          </a:prstGeom>
        </p:spPr>
      </p:pic>
      <p:sp>
        <p:nvSpPr>
          <p:cNvPr id="5" name="Rectangle 4">
            <a:extLst>
              <a:ext uri="{FF2B5EF4-FFF2-40B4-BE49-F238E27FC236}">
                <a16:creationId xmlns:a16="http://schemas.microsoft.com/office/drawing/2014/main" id="{CF938739-30FC-4AFE-8F3A-E4B113068EAA}"/>
              </a:ext>
            </a:extLst>
          </p:cNvPr>
          <p:cNvSpPr/>
          <p:nvPr/>
        </p:nvSpPr>
        <p:spPr>
          <a:xfrm>
            <a:off x="237335" y="5961937"/>
            <a:ext cx="5520593" cy="830997"/>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① Đăng nhập vào tài khoản, màn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popup thông báo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ra → Click “Xem thông </a:t>
            </a:r>
            <a:r>
              <a:rPr lang="en-US" sz="1600">
                <a:latin typeface="Times New Roman" panose="02020603050405020304" pitchFamily="18" charset="0"/>
                <a:cs typeface="Times New Roman" panose="02020603050405020304" pitchFamily="18" charset="0"/>
              </a:rPr>
              <a:t>báo”→ </a:t>
            </a:r>
            <a:r>
              <a:rPr lang="en-US" sz="1600" dirty="0">
                <a:latin typeface="Times New Roman" panose="02020603050405020304" pitchFamily="18" charset="0"/>
                <a:cs typeface="Times New Roman" panose="02020603050405020304" pitchFamily="18" charset="0"/>
              </a:rPr>
              <a:t>Click vào đường link để đến màn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phê duyệt</a:t>
            </a:r>
          </a:p>
        </p:txBody>
      </p:sp>
      <p:pic>
        <p:nvPicPr>
          <p:cNvPr id="6" name="Picture 5">
            <a:extLst>
              <a:ext uri="{FF2B5EF4-FFF2-40B4-BE49-F238E27FC236}">
                <a16:creationId xmlns:a16="http://schemas.microsoft.com/office/drawing/2014/main" id="{B219EE38-87FB-45D0-B130-1E4CE64F664F}"/>
              </a:ext>
            </a:extLst>
          </p:cNvPr>
          <p:cNvPicPr/>
          <p:nvPr/>
        </p:nvPicPr>
        <p:blipFill rotWithShape="1">
          <a:blip r:embed="rId3"/>
          <a:srcRect b="13968"/>
          <a:stretch/>
        </p:blipFill>
        <p:spPr>
          <a:xfrm>
            <a:off x="237334" y="3800281"/>
            <a:ext cx="5520593" cy="2037806"/>
          </a:xfrm>
          <a:prstGeom prst="rect">
            <a:avLst/>
          </a:prstGeom>
        </p:spPr>
      </p:pic>
      <p:pic>
        <p:nvPicPr>
          <p:cNvPr id="9" name="Content Placeholder 3">
            <a:extLst>
              <a:ext uri="{FF2B5EF4-FFF2-40B4-BE49-F238E27FC236}">
                <a16:creationId xmlns:a16="http://schemas.microsoft.com/office/drawing/2014/main" id="{ECD7152F-F6F3-44C0-A9F4-FDAB41F50185}"/>
              </a:ext>
            </a:extLst>
          </p:cNvPr>
          <p:cNvPicPr>
            <a:picLocks/>
          </p:cNvPicPr>
          <p:nvPr/>
        </p:nvPicPr>
        <p:blipFill>
          <a:blip r:embed="rId4"/>
          <a:stretch>
            <a:fillRect/>
          </a:stretch>
        </p:blipFill>
        <p:spPr>
          <a:xfrm>
            <a:off x="6213722" y="1493717"/>
            <a:ext cx="5626884" cy="1921397"/>
          </a:xfrm>
          <a:prstGeom prst="rect">
            <a:avLst/>
          </a:prstGeom>
        </p:spPr>
      </p:pic>
      <p:sp>
        <p:nvSpPr>
          <p:cNvPr id="10" name="Title 1">
            <a:extLst>
              <a:ext uri="{FF2B5EF4-FFF2-40B4-BE49-F238E27FC236}">
                <a16:creationId xmlns:a16="http://schemas.microsoft.com/office/drawing/2014/main" id="{ECC8511F-5B34-4A52-8417-7EB11B56EA50}"/>
              </a:ext>
            </a:extLst>
          </p:cNvPr>
          <p:cNvSpPr txBox="1">
            <a:spLocks/>
          </p:cNvSpPr>
          <p:nvPr/>
        </p:nvSpPr>
        <p:spPr>
          <a:xfrm>
            <a:off x="6213722" y="3532696"/>
            <a:ext cx="5626884" cy="535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Times New Roman" panose="02020603050405020304" pitchFamily="18" charset="0"/>
                <a:cs typeface="Times New Roman" panose="02020603050405020304" pitchFamily="18" charset="0"/>
              </a:rPr>
              <a:t>② Hoặc Click vào hình chuông để mở thông báo → Click vào đường link để đến màn hình phê duyệt</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4082395"/>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a:extLst>
              <a:ext uri="{FF2B5EF4-FFF2-40B4-BE49-F238E27FC236}">
                <a16:creationId xmlns:a16="http://schemas.microsoft.com/office/drawing/2014/main" id="{41DE7B21-03CD-4F54-AACC-5C96D49D169E}"/>
              </a:ext>
            </a:extLst>
          </p:cNvPr>
          <p:cNvPicPr>
            <a:picLocks noChangeAspect="1"/>
          </p:cNvPicPr>
          <p:nvPr/>
        </p:nvPicPr>
        <p:blipFill rotWithShape="1">
          <a:blip r:embed="rId2"/>
          <a:srcRect/>
          <a:stretch/>
        </p:blipFill>
        <p:spPr>
          <a:xfrm>
            <a:off x="20" y="-86905"/>
            <a:ext cx="12191980" cy="6857990"/>
          </a:xfrm>
          <a:prstGeom prst="rect">
            <a:avLst/>
          </a:prstGeom>
        </p:spPr>
      </p:pic>
      <p:sp>
        <p:nvSpPr>
          <p:cNvPr id="5" name="Rectangle 4">
            <a:extLst>
              <a:ext uri="{FF2B5EF4-FFF2-40B4-BE49-F238E27FC236}">
                <a16:creationId xmlns:a16="http://schemas.microsoft.com/office/drawing/2014/main" id="{1BB37A56-0DCD-44BA-BEC6-EFE2C50370FA}"/>
              </a:ext>
            </a:extLst>
          </p:cNvPr>
          <p:cNvSpPr/>
          <p:nvPr/>
        </p:nvSpPr>
        <p:spPr>
          <a:xfrm>
            <a:off x="0" y="0"/>
            <a:ext cx="3225338"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a:ln/>
                <a:solidFill>
                  <a:schemeClr val="tx1">
                    <a:lumMod val="95000"/>
                    <a:lumOff val="5000"/>
                  </a:schemeClr>
                </a:solidFill>
                <a:effectLst/>
              </a:rPr>
              <a:t>Phụ</a:t>
            </a:r>
            <a:r>
              <a:rPr lang="en-US" sz="5400" b="1" cap="none" spc="0" dirty="0">
                <a:ln/>
                <a:solidFill>
                  <a:schemeClr val="tx1">
                    <a:lumMod val="95000"/>
                    <a:lumOff val="5000"/>
                  </a:schemeClr>
                </a:solidFill>
                <a:effectLst/>
              </a:rPr>
              <a:t> </a:t>
            </a:r>
            <a:r>
              <a:rPr lang="en-US" sz="5400" b="1" cap="none" spc="0" dirty="0" err="1">
                <a:ln/>
                <a:solidFill>
                  <a:schemeClr val="tx1">
                    <a:lumMod val="95000"/>
                    <a:lumOff val="5000"/>
                  </a:schemeClr>
                </a:solidFill>
                <a:effectLst/>
              </a:rPr>
              <a:t>lục</a:t>
            </a:r>
            <a:endParaRPr lang="en-US" sz="5400" b="1" cap="none" spc="0" dirty="0">
              <a:ln/>
              <a:solidFill>
                <a:schemeClr val="tx1">
                  <a:lumMod val="95000"/>
                  <a:lumOff val="5000"/>
                </a:schemeClr>
              </a:solidFill>
              <a:effectLst/>
            </a:endParaRPr>
          </a:p>
        </p:txBody>
      </p:sp>
      <p:sp>
        <p:nvSpPr>
          <p:cNvPr id="2" name="TextBox 1">
            <a:extLst>
              <a:ext uri="{FF2B5EF4-FFF2-40B4-BE49-F238E27FC236}">
                <a16:creationId xmlns:a16="http://schemas.microsoft.com/office/drawing/2014/main" id="{69CC5125-D244-4067-B34E-860620089AC2}"/>
              </a:ext>
            </a:extLst>
          </p:cNvPr>
          <p:cNvSpPr txBox="1"/>
          <p:nvPr/>
        </p:nvSpPr>
        <p:spPr>
          <a:xfrm>
            <a:off x="238539" y="923330"/>
            <a:ext cx="8939538" cy="5509200"/>
          </a:xfrm>
          <a:prstGeom prst="rect">
            <a:avLst/>
          </a:prstGeom>
          <a:noFill/>
        </p:spPr>
        <p:txBody>
          <a:bodyPr wrap="square" rtlCol="0">
            <a:spAutoFit/>
          </a:bodyPr>
          <a:lstStyle/>
          <a:p>
            <a:pPr marL="342900" indent="-342900">
              <a:buAutoNum type="arabicPeriod"/>
            </a:pP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Giới</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thiệu</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hệ thống ISO ONLINE</a:t>
            </a:r>
          </a:p>
          <a:p>
            <a:pPr marL="342900" indent="-342900">
              <a:buAutoNum type="arabicPeriod"/>
            </a:pP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Cấu</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trúc</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hệ thống.</a:t>
            </a:r>
          </a:p>
          <a:p>
            <a:pPr marL="342900" indent="-342900">
              <a:buAutoNum type="arabicPeriod"/>
            </a:pP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Quy</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chi </a:t>
            </a: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tiết</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hệ thống ISO ONLINE.</a:t>
            </a:r>
          </a:p>
          <a:p>
            <a:pPr marL="342900" indent="-342900">
              <a:buAutoNum type="arabicPeriod"/>
            </a:pP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H</a:t>
            </a:r>
            <a:r>
              <a:rPr lang="vi-VN" sz="2200" b="1" dirty="0">
                <a:solidFill>
                  <a:schemeClr val="tx1">
                    <a:lumMod val="95000"/>
                    <a:lumOff val="5000"/>
                  </a:schemeClr>
                </a:solidFill>
                <a:latin typeface="Times New Roman" panose="02020603050405020304" pitchFamily="18" charset="0"/>
                <a:cs typeface="Times New Roman" panose="02020603050405020304" pitchFamily="18" charset="0"/>
              </a:rPr>
              <a:t>ư</a:t>
            </a: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ớng</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dẫn </a:t>
            </a: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hệ thống:</a:t>
            </a:r>
          </a:p>
          <a:p>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4.1. </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Đăng nhập/Đăng ký/Đăng xuất tài khoản.</a:t>
            </a:r>
          </a:p>
          <a:p>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4.2. H</a:t>
            </a:r>
            <a:r>
              <a:rPr lang="vi-VN" sz="2200" b="1" i="1" dirty="0">
                <a:solidFill>
                  <a:schemeClr val="tx1">
                    <a:lumMod val="95000"/>
                    <a:lumOff val="5000"/>
                  </a:schemeClr>
                </a:solidFill>
                <a:latin typeface="Times New Roman" panose="02020603050405020304" pitchFamily="18" charset="0"/>
                <a:cs typeface="Times New Roman" panose="02020603050405020304" pitchFamily="18" charset="0"/>
              </a:rPr>
              <a:t>ư</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ớng</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dẫn tạo Folder trên hệ thống.</a:t>
            </a:r>
          </a:p>
          <a:p>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4.3. H</a:t>
            </a:r>
            <a:r>
              <a:rPr lang="vi-VN" sz="2200" b="1" i="1" dirty="0">
                <a:solidFill>
                  <a:schemeClr val="tx1">
                    <a:lumMod val="95000"/>
                    <a:lumOff val="5000"/>
                  </a:schemeClr>
                </a:solidFill>
                <a:latin typeface="Times New Roman" panose="02020603050405020304" pitchFamily="18" charset="0"/>
                <a:cs typeface="Times New Roman" panose="02020603050405020304" pitchFamily="18" charset="0"/>
              </a:rPr>
              <a:t>ư</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ớng</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dẫn tạo File chia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sẻ</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4.4. Xem tài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liệu</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4.5. Download file trên hệ thống.</a:t>
            </a:r>
          </a:p>
          <a:p>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4.6.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Sửa</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tài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liệu</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200" b="1"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4.7. H</a:t>
            </a:r>
            <a:r>
              <a:rPr lang="vi-VN" sz="2200" b="1" dirty="0">
                <a:solidFill>
                  <a:schemeClr val="tx1">
                    <a:lumMod val="95000"/>
                    <a:lumOff val="5000"/>
                  </a:schemeClr>
                </a:solidFill>
                <a:latin typeface="Times New Roman" panose="02020603050405020304" pitchFamily="18" charset="0"/>
                <a:cs typeface="Times New Roman" panose="02020603050405020304" pitchFamily="18" charset="0"/>
              </a:rPr>
              <a:t>ư</a:t>
            </a: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ớng</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dẫn </a:t>
            </a: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năng</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“Phê duyệt”.</a:t>
            </a:r>
          </a:p>
          <a:p>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4.8. </a:t>
            </a: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thông báo và tạo thông báo.</a:t>
            </a:r>
          </a:p>
          <a:p>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4.8.1. </a:t>
            </a: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thông báo và xem </a:t>
            </a: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hộp</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tin </a:t>
            </a: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nhắn</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4.8.2. Tạo tin thông báo nội bộ.</a:t>
            </a:r>
          </a:p>
          <a:p>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5. </a:t>
            </a: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luận</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6. Định h</a:t>
            </a:r>
            <a:r>
              <a:rPr lang="vi-VN" sz="2200" b="1" dirty="0">
                <a:solidFill>
                  <a:schemeClr val="tx1">
                    <a:lumMod val="95000"/>
                    <a:lumOff val="5000"/>
                  </a:schemeClr>
                </a:solidFill>
                <a:latin typeface="Times New Roman" panose="02020603050405020304" pitchFamily="18" charset="0"/>
                <a:cs typeface="Times New Roman" panose="02020603050405020304" pitchFamily="18" charset="0"/>
              </a:rPr>
              <a:t>ư</a:t>
            </a: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ớng</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phát </a:t>
            </a:r>
            <a:r>
              <a:rPr lang="en-US" sz="2200" b="1"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hệ thống.</a:t>
            </a:r>
          </a:p>
        </p:txBody>
      </p:sp>
    </p:spTree>
    <p:extLst>
      <p:ext uri="{BB962C8B-B14F-4D97-AF65-F5344CB8AC3E}">
        <p14:creationId xmlns:p14="http://schemas.microsoft.com/office/powerpoint/2010/main" val="2342261809"/>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9000">
              <a:schemeClr val="accent6">
                <a:lumMod val="20000"/>
                <a:lumOff val="8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279" y="134534"/>
            <a:ext cx="8596668" cy="1320800"/>
          </a:xfrm>
        </p:spPr>
        <p:txBody>
          <a:bodyPr>
            <a:noAutofit/>
          </a:bodyPr>
          <a:lstStyle/>
          <a:p>
            <a:pPr algn="l"/>
            <a:br>
              <a:rPr lang="en-US" sz="3600" dirty="0">
                <a:solidFill>
                  <a:schemeClr val="tx1"/>
                </a:solidFill>
                <a:latin typeface="Calibri" panose="020F0502020204030204" pitchFamily="34" charset="0"/>
                <a:cs typeface="Calibri" panose="020F0502020204030204" pitchFamily="34" charset="0"/>
              </a:rPr>
            </a:br>
            <a:endParaRPr lang="en-US" sz="3600" dirty="0">
              <a:solidFill>
                <a:schemeClr val="tx1"/>
              </a:solidFill>
              <a:latin typeface="Calibri" panose="020F0502020204030204" pitchFamily="34" charset="0"/>
              <a:cs typeface="Calibri" panose="020F0502020204030204" pitchFamily="34" charset="0"/>
            </a:endParaRPr>
          </a:p>
        </p:txBody>
      </p:sp>
      <p:pic>
        <p:nvPicPr>
          <p:cNvPr id="5" name="Picture 4"/>
          <p:cNvPicPr/>
          <p:nvPr/>
        </p:nvPicPr>
        <p:blipFill>
          <a:blip r:embed="rId2"/>
          <a:stretch>
            <a:fillRect/>
          </a:stretch>
        </p:blipFill>
        <p:spPr>
          <a:xfrm>
            <a:off x="6171303" y="515099"/>
            <a:ext cx="5814417" cy="3083360"/>
          </a:xfrm>
          <a:prstGeom prst="rect">
            <a:avLst/>
          </a:prstGeom>
        </p:spPr>
      </p:pic>
      <p:sp>
        <p:nvSpPr>
          <p:cNvPr id="6" name="Rectangle 5"/>
          <p:cNvSpPr/>
          <p:nvPr/>
        </p:nvSpPr>
        <p:spPr>
          <a:xfrm>
            <a:off x="783185" y="4910081"/>
            <a:ext cx="10976605" cy="923330"/>
          </a:xfrm>
          <a:prstGeom prst="rect">
            <a:avLst/>
          </a:prstGeom>
        </p:spPr>
        <p:txBody>
          <a:bodyPr wrap="square">
            <a:spAutoFit/>
          </a:bodyPr>
          <a:lstStyle/>
          <a:p>
            <a:r>
              <a:rPr lang="en-US" dirty="0">
                <a:latin typeface="+mj-lt"/>
                <a:cs typeface="Calibri" panose="020F0502020204030204" pitchFamily="34" charset="0"/>
              </a:rPr>
              <a:t>- </a:t>
            </a:r>
            <a:r>
              <a:rPr lang="vi-VN" dirty="0">
                <a:latin typeface="+mj-lt"/>
                <a:cs typeface="Calibri" panose="020F0502020204030204" pitchFamily="34" charset="0"/>
              </a:rPr>
              <a:t>Khi 1 tệp tin được yêu cầu phê duyệt, tài khoản của người được phân quyền sẽ có thông báo</a:t>
            </a:r>
            <a:r>
              <a:rPr lang="en-US" dirty="0">
                <a:latin typeface="+mj-lt"/>
                <a:cs typeface="Calibri" panose="020F0502020204030204" pitchFamily="34" charset="0"/>
              </a:rPr>
              <a:t>.</a:t>
            </a:r>
            <a:r>
              <a:rPr lang="vi-VN" dirty="0">
                <a:latin typeface="+mj-lt"/>
                <a:cs typeface="Calibri" panose="020F0502020204030204" pitchFamily="34" charset="0"/>
              </a:rPr>
              <a:t> </a:t>
            </a:r>
          </a:p>
          <a:p>
            <a:r>
              <a:rPr lang="en-US" dirty="0">
                <a:latin typeface="+mj-lt"/>
                <a:cs typeface="Calibri" panose="020F0502020204030204" pitchFamily="34" charset="0"/>
              </a:rPr>
              <a:t>- </a:t>
            </a:r>
            <a:r>
              <a:rPr lang="vi-VN" dirty="0">
                <a:latin typeface="+mj-lt"/>
                <a:cs typeface="Calibri" panose="020F0502020204030204" pitchFamily="34" charset="0"/>
              </a:rPr>
              <a:t>Thông báo được định dạng như sau: [TẠO MỚI – ĐANG CHỜ DUYỆT] TÊN FILE</a:t>
            </a:r>
            <a:r>
              <a:rPr lang="en-US" dirty="0">
                <a:latin typeface="+mj-lt"/>
                <a:cs typeface="Calibri" panose="020F0502020204030204" pitchFamily="34" charset="0"/>
              </a:rPr>
              <a:t> :</a:t>
            </a:r>
            <a:endParaRPr lang="vi-VN" dirty="0">
              <a:latin typeface="+mj-lt"/>
              <a:cs typeface="Calibri" panose="020F0502020204030204" pitchFamily="34" charset="0"/>
            </a:endParaRPr>
          </a:p>
          <a:p>
            <a:r>
              <a:rPr lang="vi-VN" dirty="0">
                <a:latin typeface="+mj-lt"/>
                <a:cs typeface="Calibri" panose="020F0502020204030204" pitchFamily="34" charset="0"/>
              </a:rPr>
              <a:t>VD: [TẠO MỚI – ĐANG CHỜ DUYỆT] TAI LIEU ISO 14001</a:t>
            </a:r>
          </a:p>
        </p:txBody>
      </p:sp>
      <p:pic>
        <p:nvPicPr>
          <p:cNvPr id="7" name="Content Placeholder 3">
            <a:extLst>
              <a:ext uri="{FF2B5EF4-FFF2-40B4-BE49-F238E27FC236}">
                <a16:creationId xmlns:a16="http://schemas.microsoft.com/office/drawing/2014/main" id="{EEBD5DC0-5E2D-44DA-9424-C286FFC9D107}"/>
              </a:ext>
            </a:extLst>
          </p:cNvPr>
          <p:cNvPicPr>
            <a:picLocks/>
          </p:cNvPicPr>
          <p:nvPr/>
        </p:nvPicPr>
        <p:blipFill>
          <a:blip r:embed="rId3"/>
          <a:stretch>
            <a:fillRect/>
          </a:stretch>
        </p:blipFill>
        <p:spPr>
          <a:xfrm>
            <a:off x="175088" y="515100"/>
            <a:ext cx="5793038" cy="3083360"/>
          </a:xfrm>
          <a:prstGeom prst="rect">
            <a:avLst/>
          </a:prstGeom>
        </p:spPr>
      </p:pic>
      <p:sp>
        <p:nvSpPr>
          <p:cNvPr id="8" name="Rectangle 7">
            <a:extLst>
              <a:ext uri="{FF2B5EF4-FFF2-40B4-BE49-F238E27FC236}">
                <a16:creationId xmlns:a16="http://schemas.microsoft.com/office/drawing/2014/main" id="{53BF41F4-ADCD-4641-9012-CD23D1C1FE0C}"/>
              </a:ext>
            </a:extLst>
          </p:cNvPr>
          <p:cNvSpPr/>
          <p:nvPr/>
        </p:nvSpPr>
        <p:spPr>
          <a:xfrm>
            <a:off x="92011" y="3690286"/>
            <a:ext cx="5959192"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③ Click vào </a:t>
            </a:r>
            <a:r>
              <a:rPr lang="en-US" dirty="0" err="1">
                <a:latin typeface="Times New Roman" panose="02020603050405020304" pitchFamily="18" charset="0"/>
                <a:cs typeface="Times New Roman" panose="02020603050405020304" pitchFamily="18" charset="0"/>
              </a:rPr>
              <a:t>nút</a:t>
            </a:r>
            <a:r>
              <a:rPr lang="en-US" dirty="0">
                <a:latin typeface="Times New Roman" panose="02020603050405020304" pitchFamily="18" charset="0"/>
                <a:cs typeface="Times New Roman" panose="02020603050405020304" pitchFamily="18" charset="0"/>
              </a:rPr>
              <a:t> phê duyệt  → Click vào đường link đến màn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phê duyệt </a:t>
            </a:r>
            <a:r>
              <a:rPr lang="en-US" dirty="0" err="1">
                <a:latin typeface="Times New Roman" panose="02020603050405020304" pitchFamily="18" charset="0"/>
                <a:cs typeface="Times New Roman" panose="02020603050405020304" pitchFamily="18" charset="0"/>
              </a:rPr>
              <a:t>chính</a:t>
            </a:r>
            <a:endParaRPr lang="en-US"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E9580AB-84EE-48BA-AFC0-DD50C62A642D}"/>
              </a:ext>
            </a:extLst>
          </p:cNvPr>
          <p:cNvSpPr/>
          <p:nvPr/>
        </p:nvSpPr>
        <p:spPr>
          <a:xfrm>
            <a:off x="6171303" y="3690286"/>
            <a:ext cx="5814417"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③ </a:t>
            </a:r>
            <a:r>
              <a:rPr lang="en-US">
                <a:latin typeface="Times New Roman" panose="02020603050405020304" pitchFamily="18" charset="0"/>
                <a:cs typeface="Times New Roman" panose="02020603050405020304" pitchFamily="18" charset="0"/>
              </a:rPr>
              <a:t>Click chọn file để phê duyệt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103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9000">
              <a:schemeClr val="accent6">
                <a:lumMod val="20000"/>
                <a:lumOff val="8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1206" y="128424"/>
            <a:ext cx="8596668" cy="461666"/>
          </a:xfrm>
        </p:spPr>
        <p:txBody>
          <a:bodyPr>
            <a:noAutofit/>
          </a:bodyPr>
          <a:lstStyle/>
          <a:p>
            <a:pPr algn="l"/>
            <a:r>
              <a:rPr lang="en-US" sz="2000" dirty="0">
                <a:latin typeface="Times New Roman" panose="02020603050405020304" pitchFamily="18" charset="0"/>
                <a:cs typeface="Times New Roman" panose="02020603050405020304" pitchFamily="18" charset="0"/>
              </a:rPr>
              <a: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t>
            </a:r>
            <a:r>
              <a:rPr lang="en-US" sz="2000" dirty="0" err="1">
                <a:solidFill>
                  <a:schemeClr val="tx1"/>
                </a:solidFill>
                <a:latin typeface="Times New Roman" panose="02020603050405020304" pitchFamily="18" charset="0"/>
                <a:cs typeface="Times New Roman" panose="02020603050405020304" pitchFamily="18" charset="0"/>
              </a:rPr>
              <a:t>h</a:t>
            </a:r>
            <a:r>
              <a:rPr lang="en-US" sz="2000" dirty="0" err="1">
                <a:latin typeface="Times New Roman" panose="02020603050405020304" pitchFamily="18" charset="0"/>
                <a:cs typeface="Times New Roman" panose="02020603050405020304" pitchFamily="18" charset="0"/>
              </a:rPr>
              <a:t>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solidFill>
                  <a:schemeClr val="tx1"/>
                </a:solidFill>
                <a:latin typeface="Times New Roman" panose="02020603050405020304" pitchFamily="18" charset="0"/>
                <a:cs typeface="Times New Roman" panose="02020603050405020304" pitchFamily="18" charset="0"/>
              </a:rPr>
              <a:t> “Phê </a:t>
            </a:r>
            <a:r>
              <a:rPr lang="en-US" sz="2000">
                <a:solidFill>
                  <a:schemeClr val="tx1"/>
                </a:solidFill>
                <a:latin typeface="Times New Roman" panose="02020603050405020304" pitchFamily="18" charset="0"/>
                <a:cs typeface="Times New Roman" panose="02020603050405020304" pitchFamily="18" charset="0"/>
              </a:rPr>
              <a:t>duyệt”</a:t>
            </a:r>
            <a:endParaRPr lang="en-US" sz="2000" dirty="0">
              <a:latin typeface="Times New Roman" panose="02020603050405020304" pitchFamily="18" charset="0"/>
              <a:cs typeface="Times New Roman" panose="02020603050405020304" pitchFamily="18" charset="0"/>
            </a:endParaRPr>
          </a:p>
        </p:txBody>
      </p:sp>
      <p:pic>
        <p:nvPicPr>
          <p:cNvPr id="5" name="Content Placeholder 4"/>
          <p:cNvPicPr>
            <a:picLocks noGrp="1"/>
          </p:cNvPicPr>
          <p:nvPr>
            <p:ph idx="1"/>
          </p:nvPr>
        </p:nvPicPr>
        <p:blipFill>
          <a:blip r:embed="rId2"/>
          <a:stretch>
            <a:fillRect/>
          </a:stretch>
        </p:blipFill>
        <p:spPr>
          <a:xfrm>
            <a:off x="521206" y="771515"/>
            <a:ext cx="5318877" cy="4035961"/>
          </a:xfrm>
          <a:prstGeom prst="rect">
            <a:avLst/>
          </a:prstGeom>
        </p:spPr>
      </p:pic>
      <p:sp>
        <p:nvSpPr>
          <p:cNvPr id="6" name="Rectangle 5"/>
          <p:cNvSpPr/>
          <p:nvPr/>
        </p:nvSpPr>
        <p:spPr>
          <a:xfrm>
            <a:off x="851345" y="5065765"/>
            <a:ext cx="4788079"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Click “Phê duyệt” để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hành duyệt tài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p>
        </p:txBody>
      </p:sp>
      <p:pic>
        <p:nvPicPr>
          <p:cNvPr id="7" name="Content Placeholder 3">
            <a:extLst>
              <a:ext uri="{FF2B5EF4-FFF2-40B4-BE49-F238E27FC236}">
                <a16:creationId xmlns:a16="http://schemas.microsoft.com/office/drawing/2014/main" id="{3DC0D137-7894-468A-AC95-21620796812E}"/>
              </a:ext>
            </a:extLst>
          </p:cNvPr>
          <p:cNvPicPr>
            <a:picLocks/>
          </p:cNvPicPr>
          <p:nvPr/>
        </p:nvPicPr>
        <p:blipFill>
          <a:blip r:embed="rId3"/>
          <a:stretch>
            <a:fillRect/>
          </a:stretch>
        </p:blipFill>
        <p:spPr>
          <a:xfrm>
            <a:off x="6685816" y="771514"/>
            <a:ext cx="4839075" cy="4035961"/>
          </a:xfrm>
          <a:prstGeom prst="rect">
            <a:avLst/>
          </a:prstGeom>
        </p:spPr>
      </p:pic>
      <p:sp>
        <p:nvSpPr>
          <p:cNvPr id="3" name="Rectangle 2">
            <a:extLst>
              <a:ext uri="{FF2B5EF4-FFF2-40B4-BE49-F238E27FC236}">
                <a16:creationId xmlns:a16="http://schemas.microsoft.com/office/drawing/2014/main" id="{A612916A-A262-40A9-9A50-7F69C717CF7E}"/>
              </a:ext>
            </a:extLst>
          </p:cNvPr>
          <p:cNvSpPr/>
          <p:nvPr/>
        </p:nvSpPr>
        <p:spPr>
          <a:xfrm>
            <a:off x="6552578" y="4975250"/>
            <a:ext cx="5772427" cy="1754326"/>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Hệ thống phê duyệt bao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ý duyệt (5.1)</a:t>
            </a:r>
          </a:p>
          <a:p>
            <a:r>
              <a:rPr lang="en-US" dirty="0">
                <a:latin typeface="Times New Roman" panose="02020603050405020304" pitchFamily="18" charset="0"/>
                <a:cs typeface="Times New Roman" panose="02020603050405020304" pitchFamily="18" charset="0"/>
              </a:rPr>
              <a:t>	- Từ </a:t>
            </a:r>
            <a:r>
              <a:rPr lang="en-US" dirty="0" err="1">
                <a:latin typeface="Times New Roman" panose="02020603050405020304" pitchFamily="18" charset="0"/>
                <a:cs typeface="Times New Roman" panose="02020603050405020304" pitchFamily="18" charset="0"/>
              </a:rPr>
              <a:t>chối</a:t>
            </a:r>
            <a:r>
              <a:rPr lang="en-US" dirty="0">
                <a:latin typeface="Times New Roman" panose="02020603050405020304" pitchFamily="18" charset="0"/>
                <a:cs typeface="Times New Roman" panose="02020603050405020304" pitchFamily="18" charset="0"/>
              </a:rPr>
              <a:t> (5.2) </a:t>
            </a:r>
          </a:p>
          <a:p>
            <a:r>
              <a:rPr lang="en-US" dirty="0">
                <a:latin typeface="Times New Roman" panose="02020603050405020304" pitchFamily="18" charset="0"/>
                <a:cs typeface="Times New Roman" panose="02020603050405020304" pitchFamily="18" charset="0"/>
              </a:rPr>
              <a:t>	- Để duyệt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(5.3). </a:t>
            </a:r>
          </a:p>
          <a:p>
            <a:r>
              <a:rPr lang="en-US" dirty="0">
                <a:latin typeface="Times New Roman" panose="02020603050405020304" pitchFamily="18" charset="0"/>
                <a:cs typeface="Times New Roman" panose="02020603050405020304" pitchFamily="18" charset="0"/>
              </a:rPr>
              <a:t>Khi click vào 5.1 và 5.2 → Màn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điền</a:t>
            </a:r>
            <a:r>
              <a:rPr lang="en-US" dirty="0">
                <a:latin typeface="Times New Roman" panose="02020603050405020304" pitchFamily="18" charset="0"/>
                <a:cs typeface="Times New Roman" panose="02020603050405020304" pitchFamily="18" charset="0"/>
              </a:rPr>
              <a:t> nội dung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(nếu </a:t>
            </a:r>
            <a:r>
              <a:rPr lang="en-US">
                <a:latin typeface="Times New Roman" panose="02020603050405020304" pitchFamily="18" charset="0"/>
                <a:cs typeface="Times New Roman" panose="02020603050405020304" pitchFamily="18" charset="0"/>
              </a:rPr>
              <a:t>cần)</a:t>
            </a:r>
            <a:endParaRPr lang="en-US" dirty="0">
              <a:latin typeface="Times New Roman" panose="02020603050405020304" pitchFamily="18" charset="0"/>
              <a:cs typeface="Times New Roman" panose="02020603050405020304" pitchFamily="18" charset="0"/>
            </a:endParaRPr>
          </a:p>
        </p:txBody>
      </p:sp>
      <p:sp>
        <p:nvSpPr>
          <p:cNvPr id="4" name="Arrow: Right 3">
            <a:extLst>
              <a:ext uri="{FF2B5EF4-FFF2-40B4-BE49-F238E27FC236}">
                <a16:creationId xmlns:a16="http://schemas.microsoft.com/office/drawing/2014/main" id="{F9E6BC11-AF22-4412-9A91-E3C53D17644D}"/>
              </a:ext>
            </a:extLst>
          </p:cNvPr>
          <p:cNvSpPr/>
          <p:nvPr/>
        </p:nvSpPr>
        <p:spPr>
          <a:xfrm>
            <a:off x="5773430" y="2391995"/>
            <a:ext cx="912386" cy="338554"/>
          </a:xfrm>
          <a:prstGeom prst="rightArrow">
            <a:avLst>
              <a:gd name="adj1" fmla="val 50000"/>
              <a:gd name="adj2" fmla="val 1275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0790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59000">
              <a:schemeClr val="accent6">
                <a:lumMod val="20000"/>
                <a:lumOff val="8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8823" y="19888"/>
            <a:ext cx="11393075" cy="884784"/>
          </a:xfrm>
        </p:spPr>
        <p:txBody>
          <a:bodyPr>
            <a:noAutofit/>
          </a:bodyPr>
          <a:lstStyle/>
          <a:p>
            <a:pPr algn="l"/>
            <a:r>
              <a:rPr lang="en-US" sz="2000" dirty="0">
                <a:solidFill>
                  <a:schemeClr val="tx1"/>
                </a:solidFill>
                <a:latin typeface="Times New Roman" panose="02020603050405020304" pitchFamily="18" charset="0"/>
                <a:cs typeface="Times New Roman" panose="02020603050405020304" pitchFamily="18" charset="0"/>
              </a:rPr>
              <a:t>- Sau khi tài </a:t>
            </a:r>
            <a:r>
              <a:rPr lang="en-US" sz="2000" dirty="0" err="1">
                <a:solidFill>
                  <a:schemeClr val="tx1"/>
                </a:solidFill>
                <a:latin typeface="Times New Roman" panose="02020603050405020304" pitchFamily="18" charset="0"/>
                <a:cs typeface="Times New Roman" panose="02020603050405020304" pitchFamily="18" charset="0"/>
              </a:rPr>
              <a:t>liệu</a:t>
            </a:r>
            <a:r>
              <a:rPr lang="en-US" sz="2000" dirty="0">
                <a:solidFill>
                  <a:schemeClr val="tx1"/>
                </a:solidFill>
                <a:latin typeface="Times New Roman" panose="02020603050405020304" pitchFamily="18" charset="0"/>
                <a:cs typeface="Times New Roman" panose="02020603050405020304" pitchFamily="18" charset="0"/>
              </a:rPr>
              <a:t> được phê duyệt </a:t>
            </a:r>
            <a:r>
              <a:rPr lang="en-US" sz="2000" dirty="0" err="1">
                <a:solidFill>
                  <a:schemeClr val="tx1"/>
                </a:solidFill>
                <a:latin typeface="Times New Roman" panose="02020603050405020304" pitchFamily="18" charset="0"/>
                <a:cs typeface="Times New Roman" panose="02020603050405020304" pitchFamily="18" charset="0"/>
              </a:rPr>
              <a:t>hoặc</a:t>
            </a:r>
            <a:r>
              <a:rPr lang="en-US" sz="2000" dirty="0">
                <a:solidFill>
                  <a:schemeClr val="tx1"/>
                </a:solidFill>
                <a:latin typeface="Times New Roman" panose="02020603050405020304" pitchFamily="18" charset="0"/>
                <a:cs typeface="Times New Roman" panose="02020603050405020304" pitchFamily="18" charset="0"/>
              </a:rPr>
              <a:t> từ </a:t>
            </a:r>
            <a:r>
              <a:rPr lang="en-US" sz="2000" dirty="0" err="1">
                <a:solidFill>
                  <a:schemeClr val="tx1"/>
                </a:solidFill>
                <a:latin typeface="Times New Roman" panose="02020603050405020304" pitchFamily="18" charset="0"/>
                <a:cs typeface="Times New Roman" panose="02020603050405020304" pitchFamily="18" charset="0"/>
              </a:rPr>
              <a:t>chối</a:t>
            </a:r>
            <a:r>
              <a:rPr lang="en-US" sz="2000" dirty="0">
                <a:solidFill>
                  <a:schemeClr val="tx1"/>
                </a:solidFill>
                <a:latin typeface="Times New Roman" panose="02020603050405020304" pitchFamily="18" charset="0"/>
                <a:cs typeface="Times New Roman" panose="02020603050405020304" pitchFamily="18" charset="0"/>
              </a:rPr>
              <a:t>, người yêu cầu phê duyệt </a:t>
            </a:r>
            <a:r>
              <a:rPr lang="en-US" sz="2000" dirty="0" err="1">
                <a:solidFill>
                  <a:schemeClr val="tx1"/>
                </a:solidFill>
                <a:latin typeface="Times New Roman" panose="02020603050405020304" pitchFamily="18" charset="0"/>
                <a:cs typeface="Times New Roman" panose="02020603050405020304" pitchFamily="18" charset="0"/>
              </a:rPr>
              <a:t>nhận</a:t>
            </a:r>
            <a:r>
              <a:rPr lang="en-US" sz="2000" dirty="0">
                <a:solidFill>
                  <a:schemeClr val="tx1"/>
                </a:solidFill>
                <a:latin typeface="Times New Roman" panose="02020603050405020304" pitchFamily="18" charset="0"/>
                <a:cs typeface="Times New Roman" panose="02020603050405020304" pitchFamily="18" charset="0"/>
              </a:rPr>
              <a:t> được thông báo đã phê duyệt </a:t>
            </a:r>
            <a:r>
              <a:rPr lang="en-US" sz="2000" dirty="0" err="1">
                <a:solidFill>
                  <a:schemeClr val="tx1"/>
                </a:solidFill>
                <a:latin typeface="Times New Roman" panose="02020603050405020304" pitchFamily="18" charset="0"/>
                <a:cs typeface="Times New Roman" panose="02020603050405020304" pitchFamily="18" charset="0"/>
              </a:rPr>
              <a:t>hoặc</a:t>
            </a:r>
            <a:r>
              <a:rPr lang="en-US" sz="2000" dirty="0">
                <a:solidFill>
                  <a:schemeClr val="tx1"/>
                </a:solidFill>
                <a:latin typeface="Times New Roman" panose="02020603050405020304" pitchFamily="18" charset="0"/>
                <a:cs typeface="Times New Roman" panose="02020603050405020304" pitchFamily="18" charset="0"/>
              </a:rPr>
              <a:t> từ </a:t>
            </a:r>
            <a:r>
              <a:rPr lang="en-US" sz="2000" dirty="0" err="1">
                <a:solidFill>
                  <a:schemeClr val="tx1"/>
                </a:solidFill>
                <a:latin typeface="Times New Roman" panose="02020603050405020304" pitchFamily="18" charset="0"/>
                <a:cs typeface="Times New Roman" panose="02020603050405020304" pitchFamily="18" charset="0"/>
              </a:rPr>
              <a:t>chối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kèm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theo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chú</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lý</a:t>
            </a:r>
            <a:r>
              <a:rPr lang="en-US" sz="2000" dirty="0">
                <a:solidFill>
                  <a:schemeClr val="tx1"/>
                </a:solidFill>
                <a:latin typeface="Times New Roman" panose="02020603050405020304" pitchFamily="18" charset="0"/>
                <a:cs typeface="Times New Roman" panose="02020603050405020304" pitchFamily="18" charset="0"/>
              </a:rPr>
              <a:t> </a:t>
            </a:r>
            <a:r>
              <a:rPr lang="en-US" sz="2000">
                <a:solidFill>
                  <a:schemeClr val="tx1"/>
                </a:solidFill>
                <a:latin typeface="Times New Roman" panose="02020603050405020304" pitchFamily="18" charset="0"/>
                <a:cs typeface="Times New Roman" panose="02020603050405020304" pitchFamily="18" charset="0"/>
              </a:rPr>
              <a:t>do.</a:t>
            </a: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84960" y="904672"/>
            <a:ext cx="8907001" cy="4310179"/>
          </a:xfrm>
          <a:prstGeom prst="rect">
            <a:avLst/>
          </a:prstGeom>
          <a:noFill/>
          <a:ln>
            <a:noFill/>
          </a:ln>
        </p:spPr>
      </p:pic>
      <p:sp>
        <p:nvSpPr>
          <p:cNvPr id="5" name="Rectangle 4"/>
          <p:cNvSpPr/>
          <p:nvPr/>
        </p:nvSpPr>
        <p:spPr>
          <a:xfrm>
            <a:off x="498823" y="5380672"/>
            <a:ext cx="10744339" cy="1477328"/>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Thông báo đã được duyệt được định dạng như sau: [ĐÃ DUYỆT] TÊN FILE</a:t>
            </a:r>
            <a:r>
              <a:rPr lang="en-US"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VD: [ĐÃ DUYỆT] TAI LIEU ISO 14001</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 Thông báo không được duyệt được định dạng như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[KHÔNG DUYỆT] TÊN FILE :</a:t>
            </a:r>
          </a:p>
          <a:p>
            <a:r>
              <a:rPr lang="en-US" dirty="0">
                <a:latin typeface="Times New Roman" panose="02020603050405020304" pitchFamily="18" charset="0"/>
                <a:cs typeface="Times New Roman" panose="02020603050405020304" pitchFamily="18" charset="0"/>
              </a:rPr>
              <a:t>VD: [KHÔNG DUYỆT] TAI LIEU ISO 14001</a:t>
            </a:r>
          </a:p>
          <a:p>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1811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9000">
              <a:schemeClr val="accent6">
                <a:lumMod val="20000"/>
                <a:lumOff val="8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8016" y="510171"/>
            <a:ext cx="10294977" cy="584774"/>
          </a:xfrm>
        </p:spPr>
        <p:txBody>
          <a:bodyPr>
            <a:noAutofit/>
          </a:bodyPr>
          <a:lstStyle/>
          <a:p>
            <a:r>
              <a:rPr lang="en-US" sz="2400" b="1" i="1">
                <a:latin typeface="Times New Roman" panose="02020603050405020304" pitchFamily="18" charset="0"/>
                <a:cs typeface="Times New Roman" panose="02020603050405020304" pitchFamily="18" charset="0"/>
              </a:rPr>
              <a:t>4.8.1</a:t>
            </a:r>
            <a:r>
              <a:rPr lang="en-US" sz="2400" b="1" i="1">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Đọc</a:t>
            </a:r>
            <a:r>
              <a:rPr lang="en-US" sz="2400" b="1" i="1" dirty="0">
                <a:solidFill>
                  <a:schemeClr val="tx1"/>
                </a:solidFill>
                <a:latin typeface="Times New Roman" panose="02020603050405020304" pitchFamily="18" charset="0"/>
                <a:cs typeface="Times New Roman" panose="02020603050405020304" pitchFamily="18" charset="0"/>
              </a:rPr>
              <a:t> thông báo, xem </a:t>
            </a:r>
            <a:r>
              <a:rPr lang="en-US" sz="2400" b="1" i="1" dirty="0" err="1">
                <a:solidFill>
                  <a:schemeClr val="tx1"/>
                </a:solidFill>
                <a:latin typeface="Times New Roman" panose="02020603050405020304" pitchFamily="18" charset="0"/>
                <a:cs typeface="Times New Roman" panose="02020603050405020304" pitchFamily="18" charset="0"/>
              </a:rPr>
              <a:t>hộp</a:t>
            </a:r>
            <a:r>
              <a:rPr lang="en-US" sz="2400" b="1" i="1" dirty="0">
                <a:solidFill>
                  <a:schemeClr val="tx1"/>
                </a:solidFill>
                <a:latin typeface="Times New Roman" panose="02020603050405020304" pitchFamily="18" charset="0"/>
                <a:cs typeface="Times New Roman" panose="02020603050405020304" pitchFamily="18" charset="0"/>
              </a:rPr>
              <a:t> tin </a:t>
            </a:r>
            <a:r>
              <a:rPr lang="en-US" sz="2400" b="1" i="1" err="1">
                <a:solidFill>
                  <a:schemeClr val="tx1"/>
                </a:solidFill>
                <a:latin typeface="Times New Roman" panose="02020603050405020304" pitchFamily="18" charset="0"/>
                <a:cs typeface="Times New Roman" panose="02020603050405020304" pitchFamily="18" charset="0"/>
              </a:rPr>
              <a:t>nhắn</a:t>
            </a:r>
            <a:r>
              <a:rPr lang="en-US" sz="2400" b="1" i="1">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0445" y="1020340"/>
            <a:ext cx="11559286" cy="1517514"/>
          </a:xfrm>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Có 3 cách xem thông báo như </a:t>
            </a:r>
            <a:r>
              <a:rPr lang="en-US" sz="1800" dirty="0" err="1">
                <a:latin typeface="Times New Roman" panose="02020603050405020304" pitchFamily="18" charset="0"/>
                <a:cs typeface="Times New Roman" panose="02020603050405020304" pitchFamily="18" charset="0"/>
              </a:rPr>
              <a:t>sau</a:t>
            </a:r>
            <a:r>
              <a:rPr lang="en-US" sz="1800" dirty="0">
                <a:latin typeface="Times New Roman" panose="02020603050405020304" pitchFamily="18" charset="0"/>
                <a:cs typeface="Times New Roman" panose="02020603050405020304" pitchFamily="18" charset="0"/>
              </a:rPr>
              <a:t>:</a:t>
            </a:r>
          </a:p>
          <a:p>
            <a:r>
              <a:rPr lang="en-US" sz="1800" dirty="0">
                <a:latin typeface="Times New Roman" panose="02020603050405020304" pitchFamily="18" charset="0"/>
                <a:cs typeface="Times New Roman" panose="02020603050405020304" pitchFamily="18" charset="0"/>
              </a:rPr>
              <a:t>① Đăng nhập vào tài khoản, màn </a:t>
            </a:r>
            <a:r>
              <a:rPr lang="en-US" sz="1800" dirty="0" err="1">
                <a:latin typeface="Times New Roman" panose="02020603050405020304" pitchFamily="18" charset="0"/>
                <a:cs typeface="Times New Roman" panose="02020603050405020304" pitchFamily="18" charset="0"/>
              </a:rPr>
              <a:t>hình</a:t>
            </a:r>
            <a:r>
              <a:rPr lang="en-US" sz="1800" dirty="0">
                <a:latin typeface="Times New Roman" panose="02020603050405020304" pitchFamily="18" charset="0"/>
                <a:cs typeface="Times New Roman" panose="02020603050405020304" pitchFamily="18" charset="0"/>
              </a:rPr>
              <a:t> popup thông báo </a:t>
            </a:r>
            <a:r>
              <a:rPr lang="en-US" sz="1800" dirty="0" err="1">
                <a:latin typeface="Times New Roman" panose="02020603050405020304" pitchFamily="18" charset="0"/>
                <a:cs typeface="Times New Roman" panose="02020603050405020304" pitchFamily="18" charset="0"/>
              </a:rPr>
              <a:t>hiện</a:t>
            </a:r>
            <a:r>
              <a:rPr lang="en-US" sz="1800" dirty="0">
                <a:latin typeface="Times New Roman" panose="02020603050405020304" pitchFamily="18" charset="0"/>
                <a:cs typeface="Times New Roman" panose="02020603050405020304" pitchFamily="18" charset="0"/>
              </a:rPr>
              <a:t> ra → Click “Xem thông báo” (1.1) → Click vào đường link (1.2) để xem chi </a:t>
            </a:r>
            <a:r>
              <a:rPr lang="en-US" sz="1800" dirty="0" err="1">
                <a:latin typeface="Times New Roman" panose="02020603050405020304" pitchFamily="18" charset="0"/>
                <a:cs typeface="Times New Roman" panose="02020603050405020304" pitchFamily="18" charset="0"/>
              </a:rPr>
              <a:t>tiết</a:t>
            </a:r>
            <a:r>
              <a:rPr lang="en-US" sz="1800" dirty="0">
                <a:latin typeface="Times New Roman" panose="02020603050405020304" pitchFamily="18" charset="0"/>
                <a:cs typeface="Times New Roman" panose="02020603050405020304" pitchFamily="18" charset="0"/>
              </a:rPr>
              <a:t> thông báo</a:t>
            </a:r>
          </a:p>
          <a:p>
            <a:r>
              <a:rPr lang="en-US" sz="1800" dirty="0">
                <a:latin typeface="Times New Roman" panose="02020603050405020304" pitchFamily="18" charset="0"/>
                <a:cs typeface="Times New Roman" panose="02020603050405020304" pitchFamily="18" charset="0"/>
              </a:rPr>
              <a:t>Click </a:t>
            </a:r>
            <a:r>
              <a:rPr lang="en-US" sz="1800" dirty="0" err="1">
                <a:latin typeface="Times New Roman" panose="02020603050405020304" pitchFamily="18" charset="0"/>
                <a:cs typeface="Times New Roman" panose="02020603050405020304" pitchFamily="18" charset="0"/>
              </a:rPr>
              <a:t>vào</a:t>
            </a:r>
            <a:r>
              <a:rPr lang="en-US" sz="1800" dirty="0">
                <a:latin typeface="Times New Roman" panose="02020603050405020304" pitchFamily="18" charset="0"/>
                <a:cs typeface="Times New Roman" panose="02020603050405020304" pitchFamily="18" charset="0"/>
              </a:rPr>
              <a:t> “Tin </a:t>
            </a:r>
            <a:r>
              <a:rPr lang="en-US" sz="1800" dirty="0" err="1">
                <a:latin typeface="Times New Roman" panose="02020603050405020304" pitchFamily="18" charset="0"/>
                <a:cs typeface="Times New Roman" panose="02020603050405020304" pitchFamily="18" charset="0"/>
              </a:rPr>
              <a:t>hệ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hoặc</a:t>
            </a:r>
            <a:r>
              <a:rPr lang="en-US" sz="1800" dirty="0">
                <a:latin typeface="Times New Roman" panose="02020603050405020304" pitchFamily="18" charset="0"/>
                <a:cs typeface="Times New Roman" panose="02020603050405020304" pitchFamily="18" charset="0"/>
              </a:rPr>
              <a:t> “Tin </a:t>
            </a:r>
            <a:r>
              <a:rPr lang="en-US" sz="1800" dirty="0" err="1">
                <a:latin typeface="Times New Roman" panose="02020603050405020304" pitchFamily="18" charset="0"/>
                <a:cs typeface="Times New Roman" panose="02020603050405020304" pitchFamily="18" charset="0"/>
              </a:rPr>
              <a:t>nội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xem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toàn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báo</a:t>
            </a:r>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55003A8-54F3-4D17-8A34-B79D322B00E6}"/>
              </a:ext>
            </a:extLst>
          </p:cNvPr>
          <p:cNvPicPr/>
          <p:nvPr/>
        </p:nvPicPr>
        <p:blipFill>
          <a:blip r:embed="rId2"/>
          <a:stretch>
            <a:fillRect/>
          </a:stretch>
        </p:blipFill>
        <p:spPr>
          <a:xfrm>
            <a:off x="460444" y="2676698"/>
            <a:ext cx="5715061" cy="4102417"/>
          </a:xfrm>
          <a:prstGeom prst="rect">
            <a:avLst/>
          </a:prstGeom>
        </p:spPr>
      </p:pic>
      <p:pic>
        <p:nvPicPr>
          <p:cNvPr id="5" name="Picture 4">
            <a:extLst>
              <a:ext uri="{FF2B5EF4-FFF2-40B4-BE49-F238E27FC236}">
                <a16:creationId xmlns:a16="http://schemas.microsoft.com/office/drawing/2014/main" id="{308443E0-FB90-4F38-9DC3-FA1E1E8FE2F1}"/>
              </a:ext>
            </a:extLst>
          </p:cNvPr>
          <p:cNvPicPr/>
          <p:nvPr/>
        </p:nvPicPr>
        <p:blipFill>
          <a:blip r:embed="rId3"/>
          <a:stretch>
            <a:fillRect/>
          </a:stretch>
        </p:blipFill>
        <p:spPr>
          <a:xfrm>
            <a:off x="6454862" y="2723333"/>
            <a:ext cx="5321028" cy="4102417"/>
          </a:xfrm>
          <a:prstGeom prst="rect">
            <a:avLst/>
          </a:prstGeom>
        </p:spPr>
      </p:pic>
      <p:sp>
        <p:nvSpPr>
          <p:cNvPr id="6" name="Rectangle 5">
            <a:extLst>
              <a:ext uri="{FF2B5EF4-FFF2-40B4-BE49-F238E27FC236}">
                <a16:creationId xmlns:a16="http://schemas.microsoft.com/office/drawing/2014/main" id="{1E97376F-580C-4C55-9047-F8A997FCE533}"/>
              </a:ext>
            </a:extLst>
          </p:cNvPr>
          <p:cNvSpPr/>
          <p:nvPr/>
        </p:nvSpPr>
        <p:spPr>
          <a:xfrm>
            <a:off x="460444" y="0"/>
            <a:ext cx="11559286" cy="584775"/>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r>
              <a:rPr lang="en-US" sz="32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4.8 </a:t>
            </a:r>
            <a:r>
              <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 </a:t>
            </a:r>
            <a:r>
              <a:rPr lang="en-U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thông báo và tạo thông báo</a:t>
            </a:r>
          </a:p>
        </p:txBody>
      </p:sp>
    </p:spTree>
    <p:extLst>
      <p:ext uri="{BB962C8B-B14F-4D97-AF65-F5344CB8AC3E}">
        <p14:creationId xmlns:p14="http://schemas.microsoft.com/office/powerpoint/2010/main" val="26119110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59000">
              <a:schemeClr val="accent6">
                <a:lumMod val="20000"/>
                <a:lumOff val="8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57764185"/>
              </p:ext>
            </p:extLst>
          </p:nvPr>
        </p:nvGraphicFramePr>
        <p:xfrm>
          <a:off x="496388" y="300447"/>
          <a:ext cx="4646419" cy="6557554"/>
        </p:xfrm>
        <a:graphic>
          <a:graphicData uri="http://schemas.openxmlformats.org/drawingml/2006/table">
            <a:tbl>
              <a:tblPr bandRow="1">
                <a:tableStyleId>{5C22544A-7EE6-4342-B048-85BDC9FD1C3A}</a:tableStyleId>
              </a:tblPr>
              <a:tblGrid>
                <a:gridCol w="4646419">
                  <a:extLst>
                    <a:ext uri="{9D8B030D-6E8A-4147-A177-3AD203B41FA5}">
                      <a16:colId xmlns:a16="http://schemas.microsoft.com/office/drawing/2014/main" val="943511650"/>
                    </a:ext>
                  </a:extLst>
                </a:gridCol>
              </a:tblGrid>
              <a:tr h="14790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kern="1200" dirty="0">
                          <a:solidFill>
                            <a:schemeClr val="dk1"/>
                          </a:solidFill>
                          <a:effectLst/>
                          <a:latin typeface="Calibri" panose="020F0502020204030204" pitchFamily="34" charset="0"/>
                          <a:ea typeface="+mn-ea"/>
                          <a:cs typeface="Calibri" panose="020F0502020204030204" pitchFamily="34" charset="0"/>
                        </a:rPr>
                        <a:t>② Click vào </a:t>
                      </a:r>
                      <a:r>
                        <a:rPr lang="en-US" sz="2100" kern="1200" dirty="0" err="1">
                          <a:solidFill>
                            <a:schemeClr val="dk1"/>
                          </a:solidFill>
                          <a:effectLst/>
                          <a:latin typeface="Calibri" panose="020F0502020204030204" pitchFamily="34" charset="0"/>
                          <a:ea typeface="+mn-ea"/>
                          <a:cs typeface="Calibri" panose="020F0502020204030204" pitchFamily="34" charset="0"/>
                        </a:rPr>
                        <a:t>nút</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chuông</a:t>
                      </a:r>
                      <a:r>
                        <a:rPr lang="en-US" sz="2100" kern="1200" dirty="0">
                          <a:solidFill>
                            <a:schemeClr val="dk1"/>
                          </a:solidFill>
                          <a:effectLst/>
                          <a:latin typeface="Calibri" panose="020F0502020204030204" pitchFamily="34" charset="0"/>
                          <a:ea typeface="+mn-ea"/>
                          <a:cs typeface="Calibri" panose="020F0502020204030204" pitchFamily="34" charset="0"/>
                        </a:rPr>
                        <a:t> để mở thông báo  </a:t>
                      </a:r>
                    </a:p>
                    <a:p>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93966933"/>
                  </a:ext>
                </a:extLst>
              </a:tr>
              <a:tr h="19371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kern="1200" dirty="0">
                          <a:solidFill>
                            <a:schemeClr val="dk1"/>
                          </a:solidFill>
                          <a:effectLst/>
                          <a:latin typeface="Calibri" panose="020F0502020204030204" pitchFamily="34" charset="0"/>
                          <a:ea typeface="+mn-ea"/>
                          <a:cs typeface="Calibri" panose="020F0502020204030204" pitchFamily="34" charset="0"/>
                        </a:rPr>
                        <a:t>Click </a:t>
                      </a:r>
                      <a:r>
                        <a:rPr lang="en-US" sz="2100" kern="1200" dirty="0" err="1">
                          <a:solidFill>
                            <a:schemeClr val="dk1"/>
                          </a:solidFill>
                          <a:effectLst/>
                          <a:latin typeface="Calibri" panose="020F0502020204030204" pitchFamily="34" charset="0"/>
                          <a:ea typeface="+mn-ea"/>
                          <a:cs typeface="Calibri" panose="020F0502020204030204" pitchFamily="34" charset="0"/>
                        </a:rPr>
                        <a:t>vào</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đường</a:t>
                      </a:r>
                      <a:r>
                        <a:rPr lang="en-US" sz="2100" kern="1200" dirty="0">
                          <a:solidFill>
                            <a:schemeClr val="dk1"/>
                          </a:solidFill>
                          <a:effectLst/>
                          <a:latin typeface="Calibri" panose="020F0502020204030204" pitchFamily="34" charset="0"/>
                          <a:ea typeface="+mn-ea"/>
                          <a:cs typeface="Calibri" panose="020F0502020204030204" pitchFamily="34" charset="0"/>
                        </a:rPr>
                        <a:t> link </a:t>
                      </a:r>
                      <a:r>
                        <a:rPr lang="en-US" sz="2100" kern="1200" dirty="0" err="1">
                          <a:solidFill>
                            <a:schemeClr val="dk1"/>
                          </a:solidFill>
                          <a:effectLst/>
                          <a:latin typeface="Calibri" panose="020F0502020204030204" pitchFamily="34" charset="0"/>
                          <a:ea typeface="+mn-ea"/>
                          <a:cs typeface="Calibri" panose="020F0502020204030204" pitchFamily="34" charset="0"/>
                        </a:rPr>
                        <a:t>để</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xem</a:t>
                      </a:r>
                      <a:r>
                        <a:rPr lang="en-US" sz="2100" kern="1200" dirty="0">
                          <a:solidFill>
                            <a:schemeClr val="dk1"/>
                          </a:solidFill>
                          <a:effectLst/>
                          <a:latin typeface="Calibri" panose="020F0502020204030204" pitchFamily="34" charset="0"/>
                          <a:ea typeface="+mn-ea"/>
                          <a:cs typeface="Calibri" panose="020F0502020204030204" pitchFamily="34" charset="0"/>
                        </a:rPr>
                        <a:t> chi </a:t>
                      </a:r>
                      <a:r>
                        <a:rPr lang="en-US" sz="2100" kern="1200" dirty="0" err="1">
                          <a:solidFill>
                            <a:schemeClr val="dk1"/>
                          </a:solidFill>
                          <a:effectLst/>
                          <a:latin typeface="Calibri" panose="020F0502020204030204" pitchFamily="34" charset="0"/>
                          <a:ea typeface="+mn-ea"/>
                          <a:cs typeface="Calibri" panose="020F0502020204030204" pitchFamily="34" charset="0"/>
                        </a:rPr>
                        <a:t>tiết</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thông</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báo</a:t>
                      </a:r>
                      <a:r>
                        <a:rPr lang="en-US" sz="2100" kern="1200" dirty="0">
                          <a:solidFill>
                            <a:schemeClr val="dk1"/>
                          </a:solidFill>
                          <a:effectLst/>
                          <a:latin typeface="Calibri" panose="020F0502020204030204" pitchFamily="34" charset="0"/>
                          <a:ea typeface="+mn-ea"/>
                          <a:cs typeface="Calibri" panose="020F0502020204030204" pitchFamily="34" charset="0"/>
                        </a:rPr>
                        <a:t> (2.1) </a:t>
                      </a:r>
                      <a:r>
                        <a:rPr lang="en-US" sz="2100" kern="1200" dirty="0" err="1">
                          <a:solidFill>
                            <a:schemeClr val="dk1"/>
                          </a:solidFill>
                          <a:effectLst/>
                          <a:latin typeface="Calibri" panose="020F0502020204030204" pitchFamily="34" charset="0"/>
                          <a:ea typeface="+mn-ea"/>
                          <a:cs typeface="Calibri" panose="020F0502020204030204" pitchFamily="34" charset="0"/>
                        </a:rPr>
                        <a:t>hoặc</a:t>
                      </a:r>
                      <a:r>
                        <a:rPr lang="en-US" sz="2100" kern="1200" dirty="0">
                          <a:solidFill>
                            <a:schemeClr val="dk1"/>
                          </a:solidFill>
                          <a:effectLst/>
                          <a:latin typeface="Calibri" panose="020F0502020204030204" pitchFamily="34" charset="0"/>
                          <a:ea typeface="+mn-ea"/>
                          <a:cs typeface="Calibri" panose="020F0502020204030204" pitchFamily="34" charset="0"/>
                        </a:rPr>
                        <a:t> click </a:t>
                      </a:r>
                      <a:r>
                        <a:rPr lang="en-US" sz="2100" kern="1200" dirty="0" err="1">
                          <a:solidFill>
                            <a:schemeClr val="dk1"/>
                          </a:solidFill>
                          <a:effectLst/>
                          <a:latin typeface="Calibri" panose="020F0502020204030204" pitchFamily="34" charset="0"/>
                          <a:ea typeface="+mn-ea"/>
                          <a:cs typeface="Calibri" panose="020F0502020204030204" pitchFamily="34" charset="0"/>
                        </a:rPr>
                        <a:t>vào</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Xem</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tất</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cả</a:t>
                      </a:r>
                      <a:r>
                        <a:rPr lang="en-US" sz="2100" kern="1200" dirty="0">
                          <a:solidFill>
                            <a:schemeClr val="dk1"/>
                          </a:solidFill>
                          <a:effectLst/>
                          <a:latin typeface="Calibri" panose="020F0502020204030204" pitchFamily="34" charset="0"/>
                          <a:ea typeface="+mn-ea"/>
                          <a:cs typeface="Calibri" panose="020F0502020204030204" pitchFamily="34" charset="0"/>
                        </a:rPr>
                        <a:t>” (2.2) </a:t>
                      </a:r>
                      <a:r>
                        <a:rPr lang="en-US" sz="2100" kern="1200" dirty="0" err="1">
                          <a:solidFill>
                            <a:schemeClr val="dk1"/>
                          </a:solidFill>
                          <a:effectLst/>
                          <a:latin typeface="Calibri" panose="020F0502020204030204" pitchFamily="34" charset="0"/>
                          <a:ea typeface="+mn-ea"/>
                          <a:cs typeface="Calibri" panose="020F0502020204030204" pitchFamily="34" charset="0"/>
                        </a:rPr>
                        <a:t>để</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xem</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toàn</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bộ</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thông</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báo</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có</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trong</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hệ</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thống</a:t>
                      </a:r>
                      <a:endParaRPr lang="en-US" sz="2100" kern="1200" dirty="0">
                        <a:solidFill>
                          <a:schemeClr val="dk1"/>
                        </a:solidFill>
                        <a:effectLst/>
                        <a:latin typeface="Calibri" panose="020F0502020204030204" pitchFamily="34" charset="0"/>
                        <a:ea typeface="+mn-ea"/>
                        <a:cs typeface="Calibri" panose="020F0502020204030204" pitchFamily="34" charset="0"/>
                      </a:endParaRPr>
                    </a:p>
                    <a:p>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01198921"/>
                  </a:ext>
                </a:extLst>
              </a:tr>
              <a:tr h="15706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kern="1200" dirty="0">
                          <a:solidFill>
                            <a:schemeClr val="dk1"/>
                          </a:solidFill>
                          <a:effectLst/>
                          <a:latin typeface="Calibri" panose="020F0502020204030204" pitchFamily="34" charset="0"/>
                          <a:ea typeface="+mn-ea"/>
                          <a:cs typeface="Calibri" panose="020F0502020204030204" pitchFamily="34" charset="0"/>
                        </a:rPr>
                        <a:t>Click </a:t>
                      </a:r>
                      <a:r>
                        <a:rPr lang="en-US" sz="2100" kern="1200" dirty="0" err="1">
                          <a:solidFill>
                            <a:schemeClr val="dk1"/>
                          </a:solidFill>
                          <a:effectLst/>
                          <a:latin typeface="Calibri" panose="020F0502020204030204" pitchFamily="34" charset="0"/>
                          <a:ea typeface="+mn-ea"/>
                          <a:cs typeface="Calibri" panose="020F0502020204030204" pitchFamily="34" charset="0"/>
                        </a:rPr>
                        <a:t>vào</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Xem</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tất</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cả</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bên</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bảng</a:t>
                      </a:r>
                      <a:r>
                        <a:rPr lang="en-US" sz="2100" kern="1200" dirty="0">
                          <a:solidFill>
                            <a:schemeClr val="dk1"/>
                          </a:solidFill>
                          <a:effectLst/>
                          <a:latin typeface="Calibri" panose="020F0502020204030204" pitchFamily="34" charset="0"/>
                          <a:ea typeface="+mn-ea"/>
                          <a:cs typeface="Calibri" panose="020F0502020204030204" pitchFamily="34" charset="0"/>
                        </a:rPr>
                        <a:t> Tin </a:t>
                      </a:r>
                      <a:r>
                        <a:rPr lang="en-US" sz="2100" kern="1200" dirty="0" err="1">
                          <a:solidFill>
                            <a:schemeClr val="dk1"/>
                          </a:solidFill>
                          <a:effectLst/>
                          <a:latin typeface="Calibri" panose="020F0502020204030204" pitchFamily="34" charset="0"/>
                          <a:ea typeface="+mn-ea"/>
                          <a:cs typeface="Calibri" panose="020F0502020204030204" pitchFamily="34" charset="0"/>
                        </a:rPr>
                        <a:t>hệ</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thống</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hoặc</a:t>
                      </a:r>
                      <a:r>
                        <a:rPr lang="en-US" sz="2100" kern="1200" dirty="0">
                          <a:solidFill>
                            <a:schemeClr val="dk1"/>
                          </a:solidFill>
                          <a:effectLst/>
                          <a:latin typeface="Calibri" panose="020F0502020204030204" pitchFamily="34" charset="0"/>
                          <a:ea typeface="+mn-ea"/>
                          <a:cs typeface="Calibri" panose="020F0502020204030204" pitchFamily="34" charset="0"/>
                        </a:rPr>
                        <a:t> “Tin </a:t>
                      </a:r>
                      <a:r>
                        <a:rPr lang="en-US" sz="2100" kern="1200" dirty="0" err="1">
                          <a:solidFill>
                            <a:schemeClr val="dk1"/>
                          </a:solidFill>
                          <a:effectLst/>
                          <a:latin typeface="Calibri" panose="020F0502020204030204" pitchFamily="34" charset="0"/>
                          <a:ea typeface="+mn-ea"/>
                          <a:cs typeface="Calibri" panose="020F0502020204030204" pitchFamily="34" charset="0"/>
                        </a:rPr>
                        <a:t>nội</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bộ</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để</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xem</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toàn</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bộ</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thông</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báo</a:t>
                      </a:r>
                      <a:endParaRPr lang="en-US" sz="2100" kern="1200" dirty="0">
                        <a:solidFill>
                          <a:schemeClr val="dk1"/>
                        </a:solidFill>
                        <a:effectLst/>
                        <a:latin typeface="Calibri" panose="020F0502020204030204" pitchFamily="34" charset="0"/>
                        <a:ea typeface="+mn-ea"/>
                        <a:cs typeface="Calibri" panose="020F0502020204030204" pitchFamily="34" charset="0"/>
                      </a:endParaRPr>
                    </a:p>
                    <a:p>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67944684"/>
                  </a:ext>
                </a:extLst>
              </a:tr>
              <a:tr h="15706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kern="1200" dirty="0">
                          <a:solidFill>
                            <a:schemeClr val="dk1"/>
                          </a:solidFill>
                          <a:effectLst/>
                          <a:latin typeface="Calibri" panose="020F0502020204030204" pitchFamily="34" charset="0"/>
                          <a:ea typeface="+mn-ea"/>
                          <a:cs typeface="Calibri" panose="020F0502020204030204" pitchFamily="34" charset="0"/>
                        </a:rPr>
                        <a:t>Click </a:t>
                      </a:r>
                      <a:r>
                        <a:rPr lang="en-US" sz="2100" kern="1200" dirty="0" err="1">
                          <a:solidFill>
                            <a:schemeClr val="dk1"/>
                          </a:solidFill>
                          <a:effectLst/>
                          <a:latin typeface="Calibri" panose="020F0502020204030204" pitchFamily="34" charset="0"/>
                          <a:ea typeface="+mn-ea"/>
                          <a:cs typeface="Calibri" panose="020F0502020204030204" pitchFamily="34" charset="0"/>
                        </a:rPr>
                        <a:t>vào</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đường</a:t>
                      </a:r>
                      <a:r>
                        <a:rPr lang="en-US" sz="2100" kern="1200" dirty="0">
                          <a:solidFill>
                            <a:schemeClr val="dk1"/>
                          </a:solidFill>
                          <a:effectLst/>
                          <a:latin typeface="Calibri" panose="020F0502020204030204" pitchFamily="34" charset="0"/>
                          <a:ea typeface="+mn-ea"/>
                          <a:cs typeface="Calibri" panose="020F0502020204030204" pitchFamily="34" charset="0"/>
                        </a:rPr>
                        <a:t> link </a:t>
                      </a:r>
                      <a:r>
                        <a:rPr lang="en-US" sz="2100" kern="1200" dirty="0" err="1">
                          <a:solidFill>
                            <a:schemeClr val="dk1"/>
                          </a:solidFill>
                          <a:effectLst/>
                          <a:latin typeface="Calibri" panose="020F0502020204030204" pitchFamily="34" charset="0"/>
                          <a:ea typeface="+mn-ea"/>
                          <a:cs typeface="Calibri" panose="020F0502020204030204" pitchFamily="34" charset="0"/>
                        </a:rPr>
                        <a:t>từng</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thông</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báo</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để</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xem</a:t>
                      </a:r>
                      <a:r>
                        <a:rPr lang="en-US" sz="2100" kern="1200" dirty="0">
                          <a:solidFill>
                            <a:schemeClr val="dk1"/>
                          </a:solidFill>
                          <a:effectLst/>
                          <a:latin typeface="Calibri" panose="020F0502020204030204" pitchFamily="34" charset="0"/>
                          <a:ea typeface="+mn-ea"/>
                          <a:cs typeface="Calibri" panose="020F0502020204030204" pitchFamily="34" charset="0"/>
                        </a:rPr>
                        <a:t> chi </a:t>
                      </a:r>
                      <a:r>
                        <a:rPr lang="en-US" sz="2100" kern="1200" dirty="0" err="1">
                          <a:solidFill>
                            <a:schemeClr val="dk1"/>
                          </a:solidFill>
                          <a:effectLst/>
                          <a:latin typeface="Calibri" panose="020F0502020204030204" pitchFamily="34" charset="0"/>
                          <a:ea typeface="+mn-ea"/>
                          <a:cs typeface="Calibri" panose="020F0502020204030204" pitchFamily="34" charset="0"/>
                        </a:rPr>
                        <a:t>tiết</a:t>
                      </a:r>
                      <a:r>
                        <a:rPr lang="en-US" sz="2100" kern="1200" dirty="0">
                          <a:solidFill>
                            <a:schemeClr val="dk1"/>
                          </a:solidFill>
                          <a:effectLst/>
                          <a:latin typeface="Calibri" panose="020F0502020204030204" pitchFamily="34" charset="0"/>
                          <a:ea typeface="+mn-ea"/>
                          <a:cs typeface="Calibri" panose="020F0502020204030204" pitchFamily="34" charset="0"/>
                        </a:rPr>
                        <a:t> (2.3). Click “</a:t>
                      </a:r>
                      <a:r>
                        <a:rPr lang="en-US" sz="2100" kern="1200" dirty="0" err="1">
                          <a:solidFill>
                            <a:schemeClr val="dk1"/>
                          </a:solidFill>
                          <a:effectLst/>
                          <a:latin typeface="Calibri" panose="020F0502020204030204" pitchFamily="34" charset="0"/>
                          <a:ea typeface="+mn-ea"/>
                          <a:cs typeface="Calibri" panose="020F0502020204030204" pitchFamily="34" charset="0"/>
                        </a:rPr>
                        <a:t>Đóng</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để</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thoát</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khỏi</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màn</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hình</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thông</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báo</a:t>
                      </a:r>
                      <a:endParaRPr lang="en-US" sz="2100" kern="1200" dirty="0">
                        <a:solidFill>
                          <a:schemeClr val="dk1"/>
                        </a:solidFill>
                        <a:effectLst/>
                        <a:latin typeface="Calibri" panose="020F0502020204030204" pitchFamily="34" charset="0"/>
                        <a:ea typeface="+mn-ea"/>
                        <a:cs typeface="Calibri" panose="020F0502020204030204" pitchFamily="34" charset="0"/>
                      </a:endParaRPr>
                    </a:p>
                    <a:p>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66339664"/>
                  </a:ext>
                </a:extLst>
              </a:tr>
            </a:tbl>
          </a:graphicData>
        </a:graphic>
      </p:graphicFrame>
      <p:pic>
        <p:nvPicPr>
          <p:cNvPr id="5" name="Picture 4"/>
          <p:cNvPicPr/>
          <p:nvPr/>
        </p:nvPicPr>
        <p:blipFill>
          <a:blip r:embed="rId2"/>
          <a:stretch>
            <a:fillRect/>
          </a:stretch>
        </p:blipFill>
        <p:spPr>
          <a:xfrm>
            <a:off x="5142807" y="288378"/>
            <a:ext cx="6736773" cy="3290846"/>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142807" y="3502930"/>
            <a:ext cx="6736773" cy="3290846"/>
          </a:xfrm>
          <a:prstGeom prst="rect">
            <a:avLst/>
          </a:prstGeom>
          <a:noFill/>
          <a:ln>
            <a:noFill/>
          </a:ln>
        </p:spPr>
      </p:pic>
    </p:spTree>
    <p:extLst>
      <p:ext uri="{BB962C8B-B14F-4D97-AF65-F5344CB8AC3E}">
        <p14:creationId xmlns:p14="http://schemas.microsoft.com/office/powerpoint/2010/main" val="2885329412"/>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59000">
              <a:schemeClr val="accent6">
                <a:lumMod val="20000"/>
                <a:lumOff val="8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640" y="30646"/>
            <a:ext cx="8106254" cy="370916"/>
          </a:xfrm>
        </p:spPr>
        <p:txBody>
          <a:bodyPr>
            <a:noAutofit/>
          </a:bodyPr>
          <a:lstStyle/>
          <a:p>
            <a:pPr lvl="0" algn="l"/>
            <a:r>
              <a:rPr lang="en-US" sz="3200" b="1">
                <a:latin typeface="Times New Roman" panose="02020603050405020304" pitchFamily="18" charset="0"/>
                <a:cs typeface="Times New Roman" panose="02020603050405020304" pitchFamily="18" charset="0"/>
              </a:rPr>
              <a:t>4.8.2</a:t>
            </a:r>
            <a:r>
              <a:rPr lang="en-US" sz="3200"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Tạo</a:t>
            </a:r>
            <a:r>
              <a:rPr lang="en-US" sz="3200" b="1" i="1" dirty="0">
                <a:solidFill>
                  <a:schemeClr val="tx1"/>
                </a:solidFill>
                <a:latin typeface="Times New Roman" panose="02020603050405020304" pitchFamily="18" charset="0"/>
                <a:cs typeface="Times New Roman" panose="02020603050405020304" pitchFamily="18" charset="0"/>
              </a:rPr>
              <a:t> tin </a:t>
            </a:r>
            <a:r>
              <a:rPr lang="en-US" sz="3200" b="1" i="1" dirty="0" err="1">
                <a:solidFill>
                  <a:schemeClr val="tx1"/>
                </a:solidFill>
                <a:latin typeface="Times New Roman" panose="02020603050405020304" pitchFamily="18" charset="0"/>
                <a:cs typeface="Times New Roman" panose="02020603050405020304" pitchFamily="18" charset="0"/>
              </a:rPr>
              <a:t>thông</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báo</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err="1">
                <a:solidFill>
                  <a:schemeClr val="tx1"/>
                </a:solidFill>
                <a:latin typeface="Times New Roman" panose="02020603050405020304" pitchFamily="18" charset="0"/>
                <a:cs typeface="Times New Roman" panose="02020603050405020304" pitchFamily="18" charset="0"/>
              </a:rPr>
              <a:t>nội</a:t>
            </a:r>
            <a:r>
              <a:rPr lang="en-US" sz="3200" b="1" i="1">
                <a:solidFill>
                  <a:schemeClr val="tx1"/>
                </a:solidFill>
                <a:latin typeface="Times New Roman" panose="02020603050405020304" pitchFamily="18" charset="0"/>
                <a:cs typeface="Times New Roman" panose="02020603050405020304" pitchFamily="18" charset="0"/>
              </a:rPr>
              <a:t> bộ</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48640" y="500343"/>
            <a:ext cx="11543360" cy="1386823"/>
          </a:xfrm>
        </p:spPr>
        <p:txBody>
          <a:bodyPr>
            <a:normAutofit/>
          </a:bodyPr>
          <a:lstStyle/>
          <a:p>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Khi thông báo được gửi đến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nhân, chỉ có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nhân được phân quyền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được tin </a:t>
            </a:r>
            <a:r>
              <a:rPr lang="en-US" sz="2400" dirty="0" err="1">
                <a:latin typeface="Times New Roman" panose="02020603050405020304" pitchFamily="18" charset="0"/>
                <a:cs typeface="Times New Roman" panose="02020603050405020304" pitchFamily="18" charset="0"/>
              </a:rPr>
              <a:t>nhắn</a:t>
            </a:r>
            <a:r>
              <a:rPr lang="en-US" sz="2400" dirty="0">
                <a:latin typeface="Times New Roman" panose="02020603050405020304" pitchFamily="18" charset="0"/>
                <a:cs typeface="Times New Roman" panose="02020603050405020304" pitchFamily="18" charset="0"/>
              </a:rPr>
              <a:t> đó.</a:t>
            </a:r>
          </a:p>
          <a:p>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BB427B6-825E-4DEF-990E-3C68E12EB67D}"/>
              </a:ext>
            </a:extLst>
          </p:cNvPr>
          <p:cNvPicPr/>
          <p:nvPr/>
        </p:nvPicPr>
        <p:blipFill>
          <a:blip r:embed="rId2"/>
          <a:stretch>
            <a:fillRect/>
          </a:stretch>
        </p:blipFill>
        <p:spPr>
          <a:xfrm>
            <a:off x="732946" y="1634836"/>
            <a:ext cx="11374747" cy="4438879"/>
          </a:xfrm>
          <a:prstGeom prst="rect">
            <a:avLst/>
          </a:prstGeom>
        </p:spPr>
      </p:pic>
      <p:sp>
        <p:nvSpPr>
          <p:cNvPr id="5" name="TextBox 4">
            <a:extLst>
              <a:ext uri="{FF2B5EF4-FFF2-40B4-BE49-F238E27FC236}">
                <a16:creationId xmlns:a16="http://schemas.microsoft.com/office/drawing/2014/main" id="{73F07EFF-A38F-4BC8-AC94-87BBAC32D3F2}"/>
              </a:ext>
            </a:extLst>
          </p:cNvPr>
          <p:cNvSpPr txBox="1"/>
          <p:nvPr/>
        </p:nvSpPr>
        <p:spPr>
          <a:xfrm>
            <a:off x="7458864" y="1985947"/>
            <a:ext cx="4173166" cy="4801314"/>
          </a:xfrm>
          <a:prstGeom prst="rect">
            <a:avLst/>
          </a:prstGeom>
          <a:solidFill>
            <a:schemeClr val="accent4">
              <a:lumMod val="20000"/>
              <a:lumOff val="8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① Click Tạo tin nội bộ</a:t>
            </a:r>
          </a:p>
          <a:p>
            <a:r>
              <a:rPr lang="en-US" dirty="0">
                <a:latin typeface="Times New Roman" panose="02020603050405020304" pitchFamily="18" charset="0"/>
                <a:cs typeface="Times New Roman" panose="02020603050405020304" pitchFamily="18" charset="0"/>
              </a:rPr>
              <a:t>② Nhập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thông báo</a:t>
            </a:r>
          </a:p>
          <a:p>
            <a:r>
              <a:rPr lang="en-US" dirty="0">
                <a:latin typeface="Times New Roman" panose="02020603050405020304" pitchFamily="18" charset="0"/>
                <a:cs typeface="Times New Roman" panose="02020603050405020304" pitchFamily="18" charset="0"/>
              </a:rPr>
              <a:t>③ Chọn cấp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của thông báo được hiển thị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thứ tự </a:t>
            </a:r>
            <a:r>
              <a:rPr lang="en-US" dirty="0" err="1">
                <a:latin typeface="Times New Roman" panose="02020603050405020304" pitchFamily="18" charset="0"/>
                <a:cs typeface="Times New Roman" panose="02020603050405020304" pitchFamily="18" charset="0"/>
              </a:rPr>
              <a:t>khẩn</a:t>
            </a:r>
            <a:r>
              <a:rPr lang="en-US" dirty="0">
                <a:latin typeface="Times New Roman" panose="02020603050405020304" pitchFamily="18" charset="0"/>
                <a:cs typeface="Times New Roman" panose="02020603050405020304" pitchFamily="18" charset="0"/>
              </a:rPr>
              <a:t> cấp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khẩn</a:t>
            </a:r>
            <a:r>
              <a:rPr lang="en-US" dirty="0">
                <a:latin typeface="Times New Roman" panose="02020603050405020304" pitchFamily="18" charset="0"/>
                <a:cs typeface="Times New Roman" panose="02020603050405020304" pitchFamily="18" charset="0"/>
              </a:rPr>
              <a:t> cấp hơn: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xanh</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④ - 4.1. Phân quyền thông báo đến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ban (nếu có)</a:t>
            </a:r>
          </a:p>
          <a:p>
            <a:r>
              <a:rPr lang="en-US" dirty="0">
                <a:latin typeface="Times New Roman" panose="02020603050405020304" pitchFamily="18" charset="0"/>
                <a:cs typeface="Times New Roman" panose="02020603050405020304" pitchFamily="18" charset="0"/>
              </a:rPr>
              <a:t>- 4.2. Phân quyền đến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ban/</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nhân (nếu có)</a:t>
            </a:r>
          </a:p>
          <a:p>
            <a:r>
              <a:rPr lang="en-US" dirty="0">
                <a:latin typeface="Times New Roman" panose="02020603050405020304" pitchFamily="18" charset="0"/>
                <a:cs typeface="Times New Roman" panose="02020603050405020304" pitchFamily="18" charset="0"/>
              </a:rPr>
              <a:t>- 4.3. Chia </a:t>
            </a:r>
            <a:r>
              <a:rPr lang="en-US" dirty="0" err="1">
                <a:latin typeface="Times New Roman" panose="02020603050405020304" pitchFamily="18" charset="0"/>
                <a:cs typeface="Times New Roman" panose="02020603050405020304" pitchFamily="18" charset="0"/>
              </a:rPr>
              <a:t>sẻ</a:t>
            </a:r>
            <a:r>
              <a:rPr lang="en-US" dirty="0">
                <a:latin typeface="Times New Roman" panose="02020603050405020304" pitchFamily="18" charset="0"/>
                <a:cs typeface="Times New Roman" panose="02020603050405020304" pitchFamily="18" charset="0"/>
              </a:rPr>
              <a:t> đến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nhân (nếu có)</a:t>
            </a:r>
          </a:p>
          <a:p>
            <a:r>
              <a:rPr lang="en-US" dirty="0">
                <a:latin typeface="Times New Roman" panose="02020603050405020304" pitchFamily="18" charset="0"/>
                <a:cs typeface="Times New Roman" panose="02020603050405020304" pitchFamily="18" charset="0"/>
              </a:rPr>
              <a:t>⑤ Nhập nội dung thông báo</a:t>
            </a:r>
          </a:p>
          <a:p>
            <a:r>
              <a:rPr lang="en-US" dirty="0">
                <a:latin typeface="Times New Roman" panose="02020603050405020304" pitchFamily="18" charset="0"/>
                <a:cs typeface="Times New Roman" panose="02020603050405020304" pitchFamily="18" charset="0"/>
              </a:rPr>
              <a:t>⑥ Chọn file thông báo (nếu có)</a:t>
            </a:r>
          </a:p>
          <a:p>
            <a:r>
              <a:rPr lang="en-US" dirty="0">
                <a:latin typeface="Times New Roman" panose="02020603050405020304" pitchFamily="18" charset="0"/>
                <a:cs typeface="Times New Roman" panose="02020603050405020304" pitchFamily="18" charset="0"/>
              </a:rPr>
              <a:t>⑦ </a:t>
            </a:r>
            <a:r>
              <a:rPr lang="en-US" dirty="0" err="1">
                <a:latin typeface="Times New Roman" panose="02020603050405020304" pitchFamily="18" charset="0"/>
                <a:cs typeface="Times New Roman" panose="02020603050405020304" pitchFamily="18" charset="0"/>
              </a:rPr>
              <a:t>Tải</a:t>
            </a:r>
            <a:r>
              <a:rPr lang="en-US" dirty="0">
                <a:latin typeface="Times New Roman" panose="02020603050405020304" pitchFamily="18" charset="0"/>
                <a:cs typeface="Times New Roman" panose="02020603050405020304" pitchFamily="18" charset="0"/>
              </a:rPr>
              <a:t> file đã chọn lên tin thông báo</a:t>
            </a:r>
          </a:p>
          <a:p>
            <a:r>
              <a:rPr lang="en-US" dirty="0">
                <a:latin typeface="Times New Roman" panose="02020603050405020304" pitchFamily="18" charset="0"/>
                <a:cs typeface="Times New Roman" panose="02020603050405020304" pitchFamily="18" charset="0"/>
              </a:rPr>
              <a:t>⑧ Click “Gửi thông báo” để gửi thông báo đến người được phân quyền</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030016"/>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9258" y="1"/>
            <a:ext cx="11782494" cy="914399"/>
          </a:xfrm>
        </p:spPr>
        <p:txBody>
          <a:bodyPr>
            <a:normAutofit/>
          </a:bodyPr>
          <a:lstStyle/>
          <a:p>
            <a:pPr lvl="0"/>
            <a:r>
              <a:rPr lang="en-US" sz="3600" b="1" dirty="0">
                <a:latin typeface="Times New Roman" panose="02020603050405020304" pitchFamily="18" charset="0"/>
                <a:cs typeface="Times New Roman" panose="02020603050405020304" pitchFamily="18" charset="0"/>
              </a:rPr>
              <a:t>5</a:t>
            </a:r>
            <a:r>
              <a:rPr lang="en-US" sz="3600" b="1">
                <a:solidFill>
                  <a:schemeClr val="tx1"/>
                </a:solidFill>
                <a:latin typeface="Times New Roman" panose="02020603050405020304" pitchFamily="18" charset="0"/>
                <a:cs typeface="Times New Roman" panose="02020603050405020304" pitchFamily="18" charset="0"/>
              </a:rPr>
              <a:t>. </a:t>
            </a:r>
            <a:r>
              <a:rPr lang="en-US" sz="3600" b="1" err="1">
                <a:solidFill>
                  <a:schemeClr val="tx1"/>
                </a:solidFill>
                <a:latin typeface="Times New Roman" panose="02020603050405020304" pitchFamily="18" charset="0"/>
                <a:cs typeface="Times New Roman" panose="02020603050405020304" pitchFamily="18" charset="0"/>
              </a:rPr>
              <a:t>Kết</a:t>
            </a:r>
            <a:r>
              <a:rPr lang="en-US" sz="3600" b="1">
                <a:solidFill>
                  <a:schemeClr val="tx1"/>
                </a:solidFill>
                <a:latin typeface="Times New Roman" panose="02020603050405020304" pitchFamily="18" charset="0"/>
                <a:cs typeface="Times New Roman" panose="02020603050405020304" pitchFamily="18" charset="0"/>
              </a:rPr>
              <a:t> luận</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4287" y="1050587"/>
            <a:ext cx="11857465" cy="4487571"/>
          </a:xfrm>
        </p:spPr>
        <p:txBody>
          <a:bodyPr>
            <a:normAutofit fontScale="85000" lnSpcReduction="10000"/>
          </a:bodyPr>
          <a:lstStyle/>
          <a:p>
            <a:pPr algn="just">
              <a:lnSpc>
                <a:spcPct val="150000"/>
              </a:lnSpc>
              <a:spcBef>
                <a:spcPts val="600"/>
              </a:spcBef>
              <a:spcAft>
                <a:spcPts val="600"/>
              </a:spcAft>
            </a:pPr>
            <a:r>
              <a:rPr lang="en-US" sz="2700" dirty="0">
                <a:latin typeface="Times New Roman" panose="02020603050405020304" pitchFamily="18" charset="0"/>
                <a:cs typeface="Times New Roman" panose="02020603050405020304" pitchFamily="18" charset="0"/>
              </a:rPr>
              <a:t>Phần </a:t>
            </a:r>
            <a:r>
              <a:rPr lang="en-US" sz="2700" dirty="0" err="1">
                <a:latin typeface="Times New Roman" panose="02020603050405020304" pitchFamily="18" charset="0"/>
                <a:cs typeface="Times New Roman" panose="02020603050405020304" pitchFamily="18" charset="0"/>
              </a:rPr>
              <a:t>mềm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quản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lý</a:t>
            </a:r>
            <a:r>
              <a:rPr lang="en-US" sz="2700" dirty="0">
                <a:latin typeface="Times New Roman" panose="02020603050405020304" pitchFamily="18" charset="0"/>
                <a:cs typeface="Times New Roman" panose="02020603050405020304" pitchFamily="18" charset="0"/>
              </a:rPr>
              <a:t> tài </a:t>
            </a:r>
            <a:r>
              <a:rPr lang="en-US" sz="2700" dirty="0" err="1">
                <a:latin typeface="Times New Roman" panose="02020603050405020304" pitchFamily="18" charset="0"/>
                <a:cs typeface="Times New Roman" panose="02020603050405020304" pitchFamily="18" charset="0"/>
              </a:rPr>
              <a:t>liệu</a:t>
            </a:r>
            <a:r>
              <a:rPr lang="en-US" sz="2700" dirty="0">
                <a:latin typeface="Times New Roman" panose="02020603050405020304" pitchFamily="18" charset="0"/>
                <a:cs typeface="Times New Roman" panose="02020603050405020304" pitchFamily="18" charset="0"/>
              </a:rPr>
              <a:t> ISO ONLINE giúp ng</a:t>
            </a:r>
            <a:r>
              <a:rPr lang="vi-VN" sz="2700" dirty="0">
                <a:latin typeface="Times New Roman" panose="02020603050405020304" pitchFamily="18" charset="0"/>
                <a:cs typeface="Times New Roman" panose="02020603050405020304" pitchFamily="18" charset="0"/>
              </a:rPr>
              <a:t>ư</a:t>
            </a:r>
            <a:r>
              <a:rPr lang="en-US" sz="2700" dirty="0" err="1">
                <a:latin typeface="Times New Roman" panose="02020603050405020304" pitchFamily="18" charset="0"/>
                <a:cs typeface="Times New Roman" panose="02020603050405020304" pitchFamily="18" charset="0"/>
              </a:rPr>
              <a:t>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dùng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soạn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thảo</a:t>
            </a:r>
            <a:r>
              <a:rPr lang="en-US" sz="2700" dirty="0">
                <a:latin typeface="Times New Roman" panose="02020603050405020304" pitchFamily="18" charset="0"/>
                <a:cs typeface="Times New Roman" panose="02020603050405020304" pitchFamily="18" charset="0"/>
              </a:rPr>
              <a:t>, lưu </a:t>
            </a:r>
            <a:r>
              <a:rPr lang="en-US" sz="2700" dirty="0" err="1">
                <a:latin typeface="Times New Roman" panose="02020603050405020304" pitchFamily="18" charset="0"/>
                <a:cs typeface="Times New Roman" panose="02020603050405020304" pitchFamily="18" charset="0"/>
              </a:rPr>
              <a:t>trữ</a:t>
            </a:r>
            <a:r>
              <a:rPr lang="en-US" sz="2700" dirty="0">
                <a:latin typeface="Times New Roman" panose="02020603050405020304" pitchFamily="18" charset="0"/>
                <a:cs typeface="Times New Roman" panose="02020603050405020304" pitchFamily="18" charset="0"/>
              </a:rPr>
              <a:t> các tài </a:t>
            </a:r>
            <a:r>
              <a:rPr lang="en-US" sz="2700" dirty="0" err="1">
                <a:latin typeface="Times New Roman" panose="02020603050405020304" pitchFamily="18" charset="0"/>
                <a:cs typeface="Times New Roman" panose="02020603050405020304" pitchFamily="18" charset="0"/>
              </a:rPr>
              <a:t>liệu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đào</a:t>
            </a:r>
            <a:r>
              <a:rPr lang="en-US" sz="2700" dirty="0">
                <a:latin typeface="Times New Roman" panose="02020603050405020304" pitchFamily="18" charset="0"/>
                <a:cs typeface="Times New Roman" panose="02020603050405020304" pitchFamily="18" charset="0"/>
              </a:rPr>
              <a:t> tạo về </a:t>
            </a:r>
            <a:r>
              <a:rPr lang="en-US" sz="2700" dirty="0" err="1">
                <a:latin typeface="Times New Roman" panose="02020603050405020304" pitchFamily="18" charset="0"/>
                <a:cs typeface="Times New Roman" panose="02020603050405020304" pitchFamily="18" charset="0"/>
              </a:rPr>
              <a:t>kiến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thức</a:t>
            </a:r>
            <a:r>
              <a:rPr lang="en-US" sz="2700" dirty="0">
                <a:latin typeface="Times New Roman" panose="02020603050405020304" pitchFamily="18" charset="0"/>
                <a:cs typeface="Times New Roman" panose="02020603050405020304" pitchFamily="18" charset="0"/>
              </a:rPr>
              <a:t>, kỹ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quy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quy</a:t>
            </a:r>
            <a:r>
              <a:rPr lang="en-US" sz="2700" dirty="0">
                <a:latin typeface="Times New Roman" panose="02020603050405020304" pitchFamily="18" charset="0"/>
                <a:cs typeface="Times New Roman" panose="02020603050405020304" pitchFamily="18" charset="0"/>
              </a:rPr>
              <a:t> định của Công ty,…, bên </a:t>
            </a:r>
            <a:r>
              <a:rPr lang="en-US" sz="2700" dirty="0" err="1">
                <a:latin typeface="Times New Roman" panose="02020603050405020304" pitchFamily="18" charset="0"/>
                <a:cs typeface="Times New Roman" panose="02020603050405020304" pitchFamily="18" charset="0"/>
              </a:rPr>
              <a:t>cạnh</a:t>
            </a:r>
            <a:r>
              <a:rPr lang="en-US" sz="2700" dirty="0">
                <a:latin typeface="Times New Roman" panose="02020603050405020304" pitchFamily="18" charset="0"/>
                <a:cs typeface="Times New Roman" panose="02020603050405020304" pitchFamily="18" charset="0"/>
              </a:rPr>
              <a:t> đó phần </a:t>
            </a:r>
            <a:r>
              <a:rPr lang="en-US" sz="2700" dirty="0" err="1">
                <a:latin typeface="Times New Roman" panose="02020603050405020304" pitchFamily="18" charset="0"/>
                <a:cs typeface="Times New Roman" panose="02020603050405020304" pitchFamily="18" charset="0"/>
              </a:rPr>
              <a:t>mềm</a:t>
            </a:r>
            <a:r>
              <a:rPr lang="en-US" sz="2700" dirty="0">
                <a:latin typeface="Times New Roman" panose="02020603050405020304" pitchFamily="18" charset="0"/>
                <a:cs typeface="Times New Roman" panose="02020603050405020304" pitchFamily="18" charset="0"/>
              </a:rPr>
              <a:t> là nơi </a:t>
            </a:r>
            <a:r>
              <a:rPr lang="en-US" sz="2700" dirty="0" err="1">
                <a:latin typeface="Times New Roman" panose="02020603050405020304" pitchFamily="18" charset="0"/>
                <a:cs typeface="Times New Roman" panose="02020603050405020304" pitchFamily="18" charset="0"/>
              </a:rPr>
              <a:t>tổng</a:t>
            </a:r>
            <a:r>
              <a:rPr lang="en-US" sz="2700" dirty="0">
                <a:latin typeface="Times New Roman" panose="02020603050405020304" pitchFamily="18" charset="0"/>
                <a:cs typeface="Times New Roman" panose="02020603050405020304" pitchFamily="18" charset="0"/>
              </a:rPr>
              <a:t> hợp </a:t>
            </a:r>
            <a:r>
              <a:rPr lang="en-US" sz="2700" dirty="0" err="1">
                <a:latin typeface="Times New Roman" panose="02020603050405020304" pitchFamily="18" charset="0"/>
                <a:cs typeface="Times New Roman" panose="02020603050405020304" pitchFamily="18" charset="0"/>
              </a:rPr>
              <a:t>tất</a:t>
            </a:r>
            <a:r>
              <a:rPr lang="en-US" sz="2700" dirty="0">
                <a:latin typeface="Times New Roman" panose="02020603050405020304" pitchFamily="18" charset="0"/>
                <a:cs typeface="Times New Roman" panose="02020603050405020304" pitchFamily="18" charset="0"/>
              </a:rPr>
              <a:t> cả các thông tin </a:t>
            </a:r>
            <a:r>
              <a:rPr lang="en-US" sz="2700" dirty="0" err="1">
                <a:latin typeface="Times New Roman" panose="02020603050405020304" pitchFamily="18" charset="0"/>
                <a:cs typeface="Times New Roman" panose="02020603050405020304" pitchFamily="18" charset="0"/>
              </a:rPr>
              <a:t>trao</a:t>
            </a:r>
            <a:r>
              <a:rPr lang="en-US" sz="2700" dirty="0">
                <a:latin typeface="Times New Roman" panose="02020603050405020304" pitchFamily="18" charset="0"/>
                <a:cs typeface="Times New Roman" panose="02020603050405020304" pitchFamily="18" charset="0"/>
              </a:rPr>
              <a:t> đổi, các thông báo </a:t>
            </a:r>
            <a:r>
              <a:rPr lang="en-US" sz="2700" dirty="0" err="1">
                <a:latin typeface="Times New Roman" panose="02020603050405020304" pitchFamily="18" charset="0"/>
                <a:cs typeface="Times New Roman" panose="02020603050405020304" pitchFamily="18" charset="0"/>
              </a:rPr>
              <a:t>quan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trọng</a:t>
            </a:r>
            <a:r>
              <a:rPr lang="en-US" sz="2700" dirty="0">
                <a:latin typeface="Times New Roman" panose="02020603050405020304" pitchFamily="18" charset="0"/>
                <a:cs typeface="Times New Roman" panose="02020603050405020304" pitchFamily="18" charset="0"/>
              </a:rPr>
              <a:t> trong </a:t>
            </a:r>
            <a:r>
              <a:rPr lang="en-US" sz="2700" dirty="0" err="1">
                <a:latin typeface="Times New Roman" panose="02020603050405020304" pitchFamily="18" charset="0"/>
                <a:cs typeface="Times New Roman" panose="02020603050405020304" pitchFamily="18" charset="0"/>
              </a:rPr>
              <a:t>mọi</a:t>
            </a:r>
            <a:r>
              <a:rPr lang="en-US" sz="2700" dirty="0">
                <a:latin typeface="Times New Roman" panose="02020603050405020304" pitchFamily="18" charset="0"/>
                <a:cs typeface="Times New Roman" panose="02020603050405020304" pitchFamily="18" charset="0"/>
              </a:rPr>
              <a:t> </a:t>
            </a:r>
            <a:r>
              <a:rPr lang="en-US" sz="2700" err="1">
                <a:latin typeface="Times New Roman" panose="02020603050405020304" pitchFamily="18" charset="0"/>
                <a:cs typeface="Times New Roman" panose="02020603050405020304" pitchFamily="18" charset="0"/>
              </a:rPr>
              <a:t>hoạt</a:t>
            </a:r>
            <a:r>
              <a:rPr lang="en-US" sz="2700">
                <a:latin typeface="Times New Roman" panose="02020603050405020304" pitchFamily="18" charset="0"/>
                <a:cs typeface="Times New Roman" panose="02020603050405020304" pitchFamily="18" charset="0"/>
              </a:rPr>
              <a:t> động.</a:t>
            </a:r>
            <a:endParaRPr lang="en-US" sz="2700" dirty="0">
              <a:latin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r>
              <a:rPr lang="en-US" sz="2700" dirty="0">
                <a:latin typeface="Times New Roman" panose="02020603050405020304" pitchFamily="18" charset="0"/>
                <a:cs typeface="Times New Roman" panose="02020603050405020304" pitchFamily="18" charset="0"/>
              </a:rPr>
              <a:t>Phần </a:t>
            </a:r>
            <a:r>
              <a:rPr lang="en-US" sz="2700" dirty="0" err="1">
                <a:latin typeface="Times New Roman" panose="02020603050405020304" pitchFamily="18" charset="0"/>
                <a:cs typeface="Times New Roman" panose="02020603050405020304" pitchFamily="18" charset="0"/>
              </a:rPr>
              <a:t>mềm</a:t>
            </a:r>
            <a:r>
              <a:rPr lang="en-US" sz="2700" dirty="0">
                <a:latin typeface="Times New Roman" panose="02020603050405020304" pitchFamily="18" charset="0"/>
                <a:cs typeface="Times New Roman" panose="02020603050405020304" pitchFamily="18" charset="0"/>
              </a:rPr>
              <a:t> này giúp chia </a:t>
            </a:r>
            <a:r>
              <a:rPr lang="en-US" sz="2700" dirty="0" err="1">
                <a:latin typeface="Times New Roman" panose="02020603050405020304" pitchFamily="18" charset="0"/>
                <a:cs typeface="Times New Roman" panose="02020603050405020304" pitchFamily="18" charset="0"/>
              </a:rPr>
              <a:t>sẻ</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toàn</a:t>
            </a:r>
            <a:r>
              <a:rPr lang="en-US" sz="2700" dirty="0">
                <a:latin typeface="Times New Roman" panose="02020603050405020304" pitchFamily="18" charset="0"/>
                <a:cs typeface="Times New Roman" panose="02020603050405020304" pitchFamily="18" charset="0"/>
              </a:rPr>
              <a:t> bộ hệ thống tài </a:t>
            </a:r>
            <a:r>
              <a:rPr lang="en-US" sz="2700" dirty="0" err="1">
                <a:latin typeface="Times New Roman" panose="02020603050405020304" pitchFamily="18" charset="0"/>
                <a:cs typeface="Times New Roman" panose="02020603050405020304" pitchFamily="18" charset="0"/>
              </a:rPr>
              <a:t>liệu</a:t>
            </a:r>
            <a:r>
              <a:rPr lang="en-US" sz="2700" dirty="0">
                <a:latin typeface="Times New Roman" panose="02020603050405020304" pitchFamily="18" charset="0"/>
                <a:cs typeface="Times New Roman" panose="02020603050405020304" pitchFamily="18" charset="0"/>
              </a:rPr>
              <a:t> này </a:t>
            </a:r>
            <a:r>
              <a:rPr lang="en-US" sz="2700" dirty="0" err="1">
                <a:latin typeface="Times New Roman" panose="02020603050405020304" pitchFamily="18" charset="0"/>
                <a:cs typeface="Times New Roman" panose="02020603050405020304" pitchFamily="18" charset="0"/>
              </a:rPr>
              <a:t>cho</a:t>
            </a:r>
            <a:r>
              <a:rPr lang="en-US" sz="2700" dirty="0">
                <a:latin typeface="Times New Roman" panose="02020603050405020304" pitchFamily="18" charset="0"/>
                <a:cs typeface="Times New Roman" panose="02020603050405020304" pitchFamily="18" charset="0"/>
              </a:rPr>
              <a:t> </a:t>
            </a:r>
            <a:r>
              <a:rPr lang="en-US" sz="2700">
                <a:latin typeface="Times New Roman" panose="02020603050405020304" pitchFamily="18" charset="0"/>
                <a:cs typeface="Times New Roman" panose="02020603050405020304" pitchFamily="18" charset="0"/>
              </a:rPr>
              <a:t>nội bộ x</a:t>
            </a:r>
            <a:r>
              <a:rPr lang="vi-VN" sz="2700">
                <a:latin typeface="Times New Roman" panose="02020603050405020304" pitchFamily="18" charset="0"/>
                <a:cs typeface="Times New Roman" panose="02020603050405020304" pitchFamily="18" charset="0"/>
              </a:rPr>
              <a:t>ư</a:t>
            </a:r>
            <a:r>
              <a:rPr lang="en-US" sz="2700">
                <a:latin typeface="Times New Roman" panose="02020603050405020304" pitchFamily="18" charset="0"/>
                <a:cs typeface="Times New Roman" panose="02020603050405020304" pitchFamily="18" charset="0"/>
              </a:rPr>
              <a:t>ởng, có thể mở rộng cho cả công ty </a:t>
            </a:r>
            <a:r>
              <a:rPr lang="en-US" sz="2700" dirty="0" err="1">
                <a:latin typeface="Times New Roman" panose="02020603050405020304" pitchFamily="18" charset="0"/>
                <a:cs typeface="Times New Roman" panose="02020603050405020304" pitchFamily="18" charset="0"/>
              </a:rPr>
              <a:t>Rạng</a:t>
            </a:r>
            <a:r>
              <a:rPr lang="en-US" sz="2700" dirty="0">
                <a:latin typeface="Times New Roman" panose="02020603050405020304" pitchFamily="18" charset="0"/>
                <a:cs typeface="Times New Roman" panose="02020603050405020304" pitchFamily="18" charset="0"/>
              </a:rPr>
              <a:t> Đông, nhân viên </a:t>
            </a:r>
            <a:r>
              <a:rPr lang="en-US" sz="2700" dirty="0" err="1">
                <a:latin typeface="Times New Roman" panose="02020603050405020304" pitchFamily="18" charset="0"/>
                <a:cs typeface="Times New Roman" panose="02020603050405020304" pitchFamily="18" charset="0"/>
              </a:rPr>
              <a:t>dễ</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dàng</a:t>
            </a:r>
            <a:r>
              <a:rPr lang="en-US" sz="2700" dirty="0">
                <a:latin typeface="Times New Roman" panose="02020603050405020304" pitchFamily="18" charset="0"/>
                <a:cs typeface="Times New Roman" panose="02020603050405020304" pitchFamily="18" charset="0"/>
              </a:rPr>
              <a:t> tra </a:t>
            </a:r>
            <a:r>
              <a:rPr lang="en-US" sz="2700" dirty="0" err="1">
                <a:latin typeface="Times New Roman" panose="02020603050405020304" pitchFamily="18" charset="0"/>
                <a:cs typeface="Times New Roman" panose="02020603050405020304" pitchFamily="18" charset="0"/>
              </a:rPr>
              <a:t>cứu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tham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khảo</a:t>
            </a:r>
            <a:r>
              <a:rPr lang="en-US" sz="2700" dirty="0">
                <a:latin typeface="Times New Roman" panose="02020603050405020304" pitchFamily="18" charset="0"/>
                <a:cs typeface="Times New Roman" panose="02020603050405020304" pitchFamily="18" charset="0"/>
              </a:rPr>
              <a:t> các tài </a:t>
            </a:r>
            <a:r>
              <a:rPr lang="en-US" sz="2700" dirty="0" err="1">
                <a:latin typeface="Times New Roman" panose="02020603050405020304" pitchFamily="18" charset="0"/>
                <a:cs typeface="Times New Roman" panose="02020603050405020304" pitchFamily="18" charset="0"/>
              </a:rPr>
              <a:t>liệu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chính</a:t>
            </a:r>
            <a:r>
              <a:rPr lang="en-US" sz="2700" dirty="0">
                <a:latin typeface="Times New Roman" panose="02020603050405020304" pitchFamily="18" charset="0"/>
                <a:cs typeface="Times New Roman" panose="02020603050405020304" pitchFamily="18" charset="0"/>
              </a:rPr>
              <a:t> thống của </a:t>
            </a:r>
            <a:r>
              <a:rPr lang="en-US" sz="2700" dirty="0" err="1">
                <a:latin typeface="Times New Roman" panose="02020603050405020304" pitchFamily="18" charset="0"/>
                <a:cs typeface="Times New Roman" panose="02020603050405020304" pitchFamily="18" charset="0"/>
              </a:rPr>
              <a:t>Rạng</a:t>
            </a:r>
            <a:r>
              <a:rPr lang="en-US" sz="2700" dirty="0">
                <a:latin typeface="Times New Roman" panose="02020603050405020304" pitchFamily="18" charset="0"/>
                <a:cs typeface="Times New Roman" panose="02020603050405020304" pitchFamily="18" charset="0"/>
              </a:rPr>
              <a:t> Đông ở </a:t>
            </a:r>
            <a:r>
              <a:rPr lang="en-US" sz="2700" dirty="0" err="1">
                <a:latin typeface="Times New Roman" panose="02020603050405020304" pitchFamily="18" charset="0"/>
                <a:cs typeface="Times New Roman" panose="02020603050405020304" pitchFamily="18" charset="0"/>
              </a:rPr>
              <a:t>mọi</a:t>
            </a:r>
            <a:r>
              <a:rPr lang="en-US" sz="2700" dirty="0">
                <a:latin typeface="Times New Roman" panose="02020603050405020304" pitchFamily="18" charset="0"/>
                <a:cs typeface="Times New Roman" panose="02020603050405020304" pitchFamily="18" charset="0"/>
              </a:rPr>
              <a:t> lúc, </a:t>
            </a:r>
            <a:r>
              <a:rPr lang="en-US" sz="2700" dirty="0" err="1">
                <a:latin typeface="Times New Roman" panose="02020603050405020304" pitchFamily="18" charset="0"/>
                <a:cs typeface="Times New Roman" panose="02020603050405020304" pitchFamily="18" charset="0"/>
              </a:rPr>
              <a:t>mọi</a:t>
            </a:r>
            <a:r>
              <a:rPr lang="en-US" sz="2700" dirty="0">
                <a:latin typeface="Times New Roman" panose="02020603050405020304" pitchFamily="18" charset="0"/>
                <a:cs typeface="Times New Roman" panose="02020603050405020304" pitchFamily="18" charset="0"/>
              </a:rPr>
              <a:t> nơi trong mạng nội bộ.</a:t>
            </a:r>
          </a:p>
          <a:p>
            <a:pPr algn="just">
              <a:lnSpc>
                <a:spcPct val="150000"/>
              </a:lnSpc>
              <a:spcBef>
                <a:spcPts val="600"/>
              </a:spcBef>
              <a:spcAft>
                <a:spcPts val="600"/>
              </a:spcAft>
            </a:pPr>
            <a:r>
              <a:rPr lang="en-US" dirty="0">
                <a:latin typeface="Times New Roman" panose="02020603050405020304" pitchFamily="18" charset="0"/>
                <a:cs typeface="Times New Roman" panose="02020603050405020304" pitchFamily="18" charset="0"/>
              </a:rPr>
              <a:t>Giúp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các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s</a:t>
            </a:r>
            <a:r>
              <a:rPr lang="vi-VN" dirty="0">
                <a:latin typeface="Times New Roman" panose="02020603050405020304" pitchFamily="18" charset="0"/>
                <a:cs typeface="Times New Roman" panose="02020603050405020304" pitchFamily="18" charset="0"/>
              </a:rPr>
              <a:t>ơ</a:t>
            </a:r>
            <a:r>
              <a:rPr lang="en-US" dirty="0">
                <a:latin typeface="Times New Roman" panose="02020603050405020304" pitchFamily="18" charset="0"/>
                <a:cs typeface="Times New Roman" panose="02020603050405020304" pitchFamily="18" charset="0"/>
              </a:rPr>
              <a:t> tài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có các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trợ</a:t>
            </a:r>
            <a:r>
              <a:rPr lang="en-US" dirty="0">
                <a:latin typeface="Times New Roman" panose="02020603050405020304" pitchFamily="18" charset="0"/>
                <a:cs typeface="Times New Roman" panose="02020603050405020304" pitchFamily="18" charset="0"/>
              </a:rPr>
              <a:t> ng</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và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bảo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trực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 bảo </a:t>
            </a:r>
            <a:r>
              <a:rPr lang="en-US" dirty="0" err="1">
                <a:latin typeface="Times New Roman" panose="02020603050405020304" pitchFamily="18" charset="0"/>
                <a:cs typeface="Times New Roman" panose="02020603050405020304" pitchFamily="18" charset="0"/>
              </a:rPr>
              <a:t>mật</a:t>
            </a:r>
            <a:r>
              <a:rPr lang="en-US" dirty="0">
                <a:latin typeface="Times New Roman" panose="02020603050405020304" pitchFamily="18" charset="0"/>
                <a:cs typeface="Times New Roman" panose="02020603050405020304" pitchFamily="18" charset="0"/>
              </a:rPr>
              <a:t> thông tin hệ thống với ng</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29761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6867" y="0"/>
            <a:ext cx="9745541" cy="700391"/>
          </a:xfrm>
        </p:spPr>
        <p:txBody>
          <a:bodyPr>
            <a:normAutofit/>
          </a:bodyPr>
          <a:lstStyle/>
          <a:p>
            <a:pPr lvl="0" algn="l"/>
            <a:r>
              <a:rPr lang="en-US" sz="3600" b="1" dirty="0">
                <a:latin typeface="Arial" panose="020B0604020202020204" pitchFamily="34" charset="0"/>
                <a:cs typeface="Arial" panose="020B0604020202020204" pitchFamily="34" charset="0"/>
              </a:rPr>
              <a:t>6</a:t>
            </a:r>
            <a:r>
              <a:rPr lang="en-US" sz="3600" b="1">
                <a:solidFill>
                  <a:schemeClr val="tx1"/>
                </a:solidFill>
                <a:latin typeface="Arial" panose="020B0604020202020204" pitchFamily="34" charset="0"/>
                <a:cs typeface="Arial" panose="020B0604020202020204" pitchFamily="34" charset="0"/>
              </a:rPr>
              <a:t>. </a:t>
            </a:r>
            <a:r>
              <a:rPr lang="en-US" sz="3600" b="1" i="1" dirty="0">
                <a:latin typeface="Arial" panose="020B0604020202020204" pitchFamily="34" charset="0"/>
                <a:cs typeface="Arial" panose="020B0604020202020204" pitchFamily="34" charset="0"/>
              </a:rPr>
              <a:t>Định h</a:t>
            </a:r>
            <a:r>
              <a:rPr lang="vi-VN" sz="3600" b="1" i="1" dirty="0">
                <a:latin typeface="Arial" panose="020B0604020202020204" pitchFamily="34" charset="0"/>
                <a:cs typeface="Arial" panose="020B0604020202020204" pitchFamily="34" charset="0"/>
              </a:rPr>
              <a:t>ư</a:t>
            </a:r>
            <a:r>
              <a:rPr lang="en-US" sz="3600" b="1" i="1" dirty="0" err="1">
                <a:latin typeface="Arial" panose="020B0604020202020204" pitchFamily="34" charset="0"/>
                <a:cs typeface="Arial" panose="020B0604020202020204" pitchFamily="34" charset="0"/>
              </a:rPr>
              <a:t>ớng</a:t>
            </a:r>
            <a:r>
              <a:rPr lang="en-US" sz="3600" b="1" i="1" dirty="0">
                <a:latin typeface="Arial" panose="020B0604020202020204" pitchFamily="34" charset="0"/>
                <a:cs typeface="Arial" panose="020B0604020202020204" pitchFamily="34" charset="0"/>
              </a:rPr>
              <a:t> phát </a:t>
            </a:r>
            <a:r>
              <a:rPr lang="en-US" sz="3600" b="1" i="1" dirty="0" err="1">
                <a:latin typeface="Arial" panose="020B0604020202020204" pitchFamily="34" charset="0"/>
                <a:cs typeface="Arial" panose="020B0604020202020204" pitchFamily="34" charset="0"/>
              </a:rPr>
              <a:t>triển</a:t>
            </a:r>
            <a:r>
              <a:rPr lang="en-US" sz="3600" b="1" i="1" dirty="0">
                <a:latin typeface="Arial" panose="020B0604020202020204" pitchFamily="34" charset="0"/>
                <a:cs typeface="Arial" panose="020B0604020202020204" pitchFamily="34" charset="0"/>
              </a:rPr>
              <a:t> hệ thống.</a:t>
            </a:r>
            <a:endParaRPr lang="en-US" sz="36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31320" y="700391"/>
            <a:ext cx="11455879" cy="5661498"/>
          </a:xfrm>
          <a:gradFill>
            <a:gsLst>
              <a:gs pos="65000">
                <a:schemeClr val="accent4">
                  <a:lumMod val="20000"/>
                  <a:lumOff val="8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txBody>
          <a:bodyPr>
            <a:noAutofit/>
          </a:bodyPr>
          <a:lstStyle/>
          <a:p>
            <a:pPr algn="just">
              <a:lnSpc>
                <a:spcPct val="150000"/>
              </a:lnSpc>
            </a:pPr>
            <a:r>
              <a:rPr lang="en-US" sz="2300" dirty="0" err="1">
                <a:latin typeface="Times New Roman" panose="02020603050405020304" pitchFamily="18" charset="0"/>
                <a:cs typeface="Times New Roman" panose="02020603050405020304" pitchFamily="18" charset="0"/>
              </a:rPr>
              <a:t>Hiện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tại</a:t>
            </a:r>
            <a:r>
              <a:rPr lang="en-US" sz="2300" dirty="0">
                <a:latin typeface="Times New Roman" panose="02020603050405020304" pitchFamily="18" charset="0"/>
                <a:cs typeface="Times New Roman" panose="02020603050405020304" pitchFamily="18" charset="0"/>
              </a:rPr>
              <a:t> hệ thống đang </a:t>
            </a:r>
            <a:r>
              <a:rPr lang="en-US" sz="2300" dirty="0" err="1">
                <a:latin typeface="Times New Roman" panose="02020603050405020304" pitchFamily="18" charset="0"/>
                <a:cs typeface="Times New Roman" panose="02020603050405020304" pitchFamily="18" charset="0"/>
              </a:rPr>
              <a:t>triển</a:t>
            </a:r>
            <a:r>
              <a:rPr lang="en-US" sz="2300" dirty="0">
                <a:latin typeface="Times New Roman" panose="02020603050405020304" pitchFamily="18" charset="0"/>
                <a:cs typeface="Times New Roman" panose="02020603050405020304" pitchFamily="18" charset="0"/>
              </a:rPr>
              <a:t> khai </a:t>
            </a:r>
            <a:r>
              <a:rPr lang="en-US" sz="2300" dirty="0" err="1">
                <a:latin typeface="Times New Roman" panose="02020603050405020304" pitchFamily="18" charset="0"/>
                <a:cs typeface="Times New Roman" panose="02020603050405020304" pitchFamily="18" charset="0"/>
              </a:rPr>
              <a:t>sử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dụng</a:t>
            </a:r>
            <a:r>
              <a:rPr lang="en-US" sz="2300" dirty="0">
                <a:latin typeface="Times New Roman" panose="02020603050405020304" pitchFamily="18" charset="0"/>
                <a:cs typeface="Times New Roman" panose="02020603050405020304" pitchFamily="18" charset="0"/>
              </a:rPr>
              <a:t> lưu </a:t>
            </a:r>
            <a:r>
              <a:rPr lang="en-US" sz="2300" dirty="0" err="1">
                <a:latin typeface="Times New Roman" panose="02020603050405020304" pitchFamily="18" charset="0"/>
                <a:cs typeface="Times New Roman" panose="02020603050405020304" pitchFamily="18" charset="0"/>
              </a:rPr>
              <a:t>trữ</a:t>
            </a:r>
            <a:r>
              <a:rPr lang="en-US" sz="2300" dirty="0">
                <a:latin typeface="Times New Roman" panose="02020603050405020304" pitchFamily="18" charset="0"/>
                <a:cs typeface="Times New Roman" panose="02020603050405020304" pitchFamily="18" charset="0"/>
              </a:rPr>
              <a:t> và </a:t>
            </a:r>
            <a:r>
              <a:rPr lang="en-US" sz="2300" dirty="0" err="1">
                <a:latin typeface="Times New Roman" panose="02020603050405020304" pitchFamily="18" charset="0"/>
                <a:cs typeface="Times New Roman" panose="02020603050405020304" pitchFamily="18" charset="0"/>
              </a:rPr>
              <a:t>trao</a:t>
            </a:r>
            <a:r>
              <a:rPr lang="en-US" sz="2300" dirty="0">
                <a:latin typeface="Times New Roman" panose="02020603050405020304" pitchFamily="18" charset="0"/>
                <a:cs typeface="Times New Roman" panose="02020603050405020304" pitchFamily="18" charset="0"/>
              </a:rPr>
              <a:t> đổi tài </a:t>
            </a:r>
            <a:r>
              <a:rPr lang="en-US" sz="2300" dirty="0" err="1">
                <a:latin typeface="Times New Roman" panose="02020603050405020304" pitchFamily="18" charset="0"/>
                <a:cs typeface="Times New Roman" panose="02020603050405020304" pitchFamily="18" charset="0"/>
              </a:rPr>
              <a:t>liệu</a:t>
            </a:r>
            <a:r>
              <a:rPr lang="en-US" sz="2300" dirty="0">
                <a:latin typeface="Times New Roman" panose="02020603050405020304" pitchFamily="18" charset="0"/>
                <a:cs typeface="Times New Roman" panose="02020603050405020304" pitchFamily="18" charset="0"/>
              </a:rPr>
              <a:t> trong </a:t>
            </a:r>
            <a:r>
              <a:rPr lang="en-US" sz="2300" dirty="0" err="1">
                <a:latin typeface="Times New Roman" panose="02020603050405020304" pitchFamily="18" charset="0"/>
                <a:cs typeface="Times New Roman" panose="02020603050405020304" pitchFamily="18" charset="0"/>
              </a:rPr>
              <a:t>toàn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xưởng</a:t>
            </a:r>
            <a:r>
              <a:rPr lang="en-US" sz="2300" dirty="0">
                <a:latin typeface="Times New Roman" panose="02020603050405020304" pitchFamily="18" charset="0"/>
                <a:cs typeface="Times New Roman" panose="02020603050405020304" pitchFamily="18" charset="0"/>
              </a:rPr>
              <a:t> LED – ĐT &amp; TBCS. Trong </a:t>
            </a:r>
            <a:r>
              <a:rPr lang="en-US" sz="2300" dirty="0" err="1">
                <a:latin typeface="Times New Roman" panose="02020603050405020304" pitchFamily="18" charset="0"/>
                <a:cs typeface="Times New Roman" panose="02020603050405020304" pitchFamily="18" charset="0"/>
              </a:rPr>
              <a:t>tương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lai</a:t>
            </a:r>
            <a:r>
              <a:rPr lang="en-US" sz="2300" dirty="0">
                <a:latin typeface="Times New Roman" panose="02020603050405020304" pitchFamily="18" charset="0"/>
                <a:cs typeface="Times New Roman" panose="02020603050405020304" pitchFamily="18" charset="0"/>
              </a:rPr>
              <a:t>, hệ thống  định h</a:t>
            </a:r>
            <a:r>
              <a:rPr lang="vi-VN" sz="2300" dirty="0">
                <a:latin typeface="Times New Roman" panose="02020603050405020304" pitchFamily="18" charset="0"/>
                <a:cs typeface="Times New Roman" panose="02020603050405020304" pitchFamily="18" charset="0"/>
              </a:rPr>
              <a:t>ư</a:t>
            </a:r>
            <a:r>
              <a:rPr lang="en-US" sz="2300" dirty="0" err="1">
                <a:latin typeface="Times New Roman" panose="02020603050405020304" pitchFamily="18" charset="0"/>
                <a:cs typeface="Times New Roman" panose="02020603050405020304" pitchFamily="18" charset="0"/>
              </a:rPr>
              <a:t>ớng</a:t>
            </a:r>
            <a:r>
              <a:rPr lang="en-US" sz="2300" dirty="0">
                <a:latin typeface="Times New Roman" panose="02020603050405020304" pitchFamily="18" charset="0"/>
                <a:cs typeface="Times New Roman" panose="02020603050405020304" pitchFamily="18" charset="0"/>
              </a:rPr>
              <a:t> nhân </a:t>
            </a:r>
            <a:r>
              <a:rPr lang="en-US" sz="2300" dirty="0" err="1">
                <a:latin typeface="Times New Roman" panose="02020603050405020304" pitchFamily="18" charset="0"/>
                <a:cs typeface="Times New Roman" panose="02020603050405020304" pitchFamily="18" charset="0"/>
              </a:rPr>
              <a:t>rộng</a:t>
            </a:r>
            <a:r>
              <a:rPr lang="en-US" sz="2300" dirty="0">
                <a:latin typeface="Times New Roman" panose="02020603050405020304" pitchFamily="18" charset="0"/>
                <a:cs typeface="Times New Roman" panose="02020603050405020304" pitchFamily="18" charset="0"/>
              </a:rPr>
              <a:t> ra </a:t>
            </a:r>
            <a:r>
              <a:rPr lang="en-US" sz="2300" dirty="0" err="1">
                <a:latin typeface="Times New Roman" panose="02020603050405020304" pitchFamily="18" charset="0"/>
                <a:cs typeface="Times New Roman" panose="02020603050405020304" pitchFamily="18" charset="0"/>
              </a:rPr>
              <a:t>toàn</a:t>
            </a:r>
            <a:r>
              <a:rPr lang="en-US" sz="2300" dirty="0">
                <a:latin typeface="Times New Roman" panose="02020603050405020304" pitchFamily="18" charset="0"/>
                <a:cs typeface="Times New Roman" panose="02020603050405020304" pitchFamily="18" charset="0"/>
              </a:rPr>
              <a:t> bộ công ty và </a:t>
            </a:r>
            <a:r>
              <a:rPr lang="en-US" sz="2300" dirty="0" err="1">
                <a:latin typeface="Times New Roman" panose="02020603050405020304" pitchFamily="18" charset="0"/>
                <a:cs typeface="Times New Roman" panose="02020603050405020304" pitchFamily="18" charset="0"/>
              </a:rPr>
              <a:t>kết</a:t>
            </a:r>
            <a:r>
              <a:rPr lang="en-US" sz="2300" dirty="0">
                <a:latin typeface="Times New Roman" panose="02020603050405020304" pitchFamily="18" charset="0"/>
                <a:cs typeface="Times New Roman" panose="02020603050405020304" pitchFamily="18" charset="0"/>
              </a:rPr>
              <a:t> hợp phát </a:t>
            </a:r>
            <a:r>
              <a:rPr lang="en-US" sz="2300" dirty="0" err="1">
                <a:latin typeface="Times New Roman" panose="02020603050405020304" pitchFamily="18" charset="0"/>
                <a:cs typeface="Times New Roman" panose="02020603050405020304" pitchFamily="18" charset="0"/>
              </a:rPr>
              <a:t>triển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thêm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một</a:t>
            </a:r>
            <a:r>
              <a:rPr lang="en-US" sz="2300" dirty="0">
                <a:latin typeface="Times New Roman" panose="02020603050405020304" pitchFamily="18" charset="0"/>
                <a:cs typeface="Times New Roman" panose="02020603050405020304" pitchFamily="18" charset="0"/>
              </a:rPr>
              <a:t> số </a:t>
            </a:r>
            <a:r>
              <a:rPr lang="en-US" sz="2300" dirty="0" err="1">
                <a:latin typeface="Times New Roman" panose="02020603050405020304" pitchFamily="18" charset="0"/>
                <a:cs typeface="Times New Roman" panose="02020603050405020304" pitchFamily="18" charset="0"/>
              </a:rPr>
              <a:t>tính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năng</a:t>
            </a:r>
            <a:r>
              <a:rPr lang="en-US" sz="2300" dirty="0">
                <a:latin typeface="Times New Roman" panose="02020603050405020304" pitchFamily="18" charset="0"/>
                <a:cs typeface="Times New Roman" panose="02020603050405020304" pitchFamily="18" charset="0"/>
              </a:rPr>
              <a:t> như </a:t>
            </a:r>
            <a:r>
              <a:rPr lang="en-US" sz="2300" dirty="0" err="1">
                <a:latin typeface="Times New Roman" panose="02020603050405020304" pitchFamily="18" charset="0"/>
                <a:cs typeface="Times New Roman" panose="02020603050405020304" pitchFamily="18" charset="0"/>
              </a:rPr>
              <a:t>đính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kèm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chữ</a:t>
            </a:r>
            <a:r>
              <a:rPr lang="en-US" sz="2300" dirty="0">
                <a:latin typeface="Times New Roman" panose="02020603050405020304" pitchFamily="18" charset="0"/>
                <a:cs typeface="Times New Roman" panose="02020603050405020304" pitchFamily="18" charset="0"/>
              </a:rPr>
              <a:t> ký </a:t>
            </a:r>
            <a:r>
              <a:rPr lang="en-US" sz="2300" dirty="0" err="1">
                <a:latin typeface="Times New Roman" panose="02020603050405020304" pitchFamily="18" charset="0"/>
                <a:cs typeface="Times New Roman" panose="02020603050405020304" pitchFamily="18" charset="0"/>
              </a:rPr>
              <a:t>điện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tích</a:t>
            </a:r>
            <a:r>
              <a:rPr lang="en-US" sz="2300" dirty="0">
                <a:latin typeface="Times New Roman" panose="02020603050405020304" pitchFamily="18" charset="0"/>
                <a:cs typeface="Times New Roman" panose="02020603050405020304" pitchFamily="18" charset="0"/>
              </a:rPr>
              <a:t> hợp </a:t>
            </a:r>
            <a:r>
              <a:rPr lang="en-US" sz="2300" dirty="0" err="1">
                <a:latin typeface="Times New Roman" panose="02020603050405020304" pitchFamily="18" charset="0"/>
                <a:cs typeface="Times New Roman" panose="02020603050405020304" pitchFamily="18" charset="0"/>
              </a:rPr>
              <a:t>tính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năng</a:t>
            </a:r>
            <a:r>
              <a:rPr lang="en-US" sz="2300" dirty="0">
                <a:latin typeface="Times New Roman" panose="02020603050405020304" pitchFamily="18" charset="0"/>
                <a:cs typeface="Times New Roman" panose="02020603050405020304" pitchFamily="18" charset="0"/>
              </a:rPr>
              <a:t> chat nội bộ… để </a:t>
            </a:r>
            <a:r>
              <a:rPr lang="en-US" sz="2300" dirty="0" err="1">
                <a:latin typeface="Times New Roman" panose="02020603050405020304" pitchFamily="18" charset="0"/>
                <a:cs typeface="Times New Roman" panose="02020603050405020304" pitchFamily="18" charset="0"/>
              </a:rPr>
              <a:t>tăng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năng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tương</a:t>
            </a:r>
            <a:r>
              <a:rPr lang="en-US" sz="2300" dirty="0">
                <a:latin typeface="Times New Roman" panose="02020603050405020304" pitchFamily="18" charset="0"/>
                <a:cs typeface="Times New Roman" panose="02020603050405020304" pitchFamily="18" charset="0"/>
              </a:rPr>
              <a:t> tác trong công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giữa</a:t>
            </a:r>
            <a:r>
              <a:rPr lang="en-US" sz="2300" dirty="0">
                <a:latin typeface="Times New Roman" panose="02020603050405020304" pitchFamily="18" charset="0"/>
                <a:cs typeface="Times New Roman" panose="02020603050405020304" pitchFamily="18" charset="0"/>
              </a:rPr>
              <a:t> các CBCNV </a:t>
            </a:r>
            <a:r>
              <a:rPr lang="en-US" sz="2300" dirty="0" err="1">
                <a:latin typeface="Times New Roman" panose="02020603050405020304" pitchFamily="18" charset="0"/>
                <a:cs typeface="Times New Roman" panose="02020603050405020304" pitchFamily="18" charset="0"/>
              </a:rPr>
              <a:t>toàn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thể</a:t>
            </a:r>
            <a:r>
              <a:rPr lang="en-US" sz="2300" dirty="0">
                <a:latin typeface="Times New Roman" panose="02020603050405020304" pitchFamily="18" charset="0"/>
                <a:cs typeface="Times New Roman" panose="02020603050405020304" pitchFamily="18" charset="0"/>
              </a:rPr>
              <a:t> công ty, </a:t>
            </a:r>
            <a:r>
              <a:rPr lang="en-US" sz="2300" dirty="0" err="1">
                <a:latin typeface="Times New Roman" panose="02020603050405020304" pitchFamily="18" charset="0"/>
                <a:cs typeface="Times New Roman" panose="02020603050405020304" pitchFamily="18" charset="0"/>
              </a:rPr>
              <a:t>hạn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dụng</a:t>
            </a:r>
            <a:r>
              <a:rPr lang="en-US" sz="2300" dirty="0">
                <a:latin typeface="Times New Roman" panose="02020603050405020304" pitchFamily="18" charset="0"/>
                <a:cs typeface="Times New Roman" panose="02020603050405020304" pitchFamily="18" charset="0"/>
              </a:rPr>
              <a:t> các phần </a:t>
            </a:r>
            <a:r>
              <a:rPr lang="en-US" sz="2300" dirty="0" err="1">
                <a:latin typeface="Times New Roman" panose="02020603050405020304" pitchFamily="18" charset="0"/>
                <a:cs typeface="Times New Roman" panose="02020603050405020304" pitchFamily="18" charset="0"/>
              </a:rPr>
              <a:t>mềm</a:t>
            </a:r>
            <a:r>
              <a:rPr lang="en-US" sz="2300" dirty="0">
                <a:latin typeface="Times New Roman" panose="02020603050405020304" pitchFamily="18" charset="0"/>
                <a:cs typeface="Times New Roman" panose="02020603050405020304" pitchFamily="18" charset="0"/>
              </a:rPr>
              <a:t> bên </a:t>
            </a:r>
            <a:r>
              <a:rPr lang="en-US" sz="2300" dirty="0" err="1">
                <a:latin typeface="Times New Roman" panose="02020603050405020304" pitchFamily="18" charset="0"/>
                <a:cs typeface="Times New Roman" panose="02020603050405020304" pitchFamily="18" charset="0"/>
              </a:rPr>
              <a:t>ngoài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nhằm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đảm</a:t>
            </a:r>
            <a:r>
              <a:rPr lang="en-US" sz="2300" dirty="0">
                <a:latin typeface="Times New Roman" panose="02020603050405020304" pitchFamily="18" charset="0"/>
                <a:cs typeface="Times New Roman" panose="02020603050405020304" pitchFamily="18" charset="0"/>
              </a:rPr>
              <a:t> bảo </a:t>
            </a:r>
            <a:r>
              <a:rPr lang="en-US" sz="2300" dirty="0" err="1">
                <a:latin typeface="Times New Roman" panose="02020603050405020304" pitchFamily="18" charset="0"/>
                <a:cs typeface="Times New Roman" panose="02020603050405020304" pitchFamily="18" charset="0"/>
              </a:rPr>
              <a:t>tính</a:t>
            </a:r>
            <a:r>
              <a:rPr lang="en-US" sz="2300" dirty="0">
                <a:latin typeface="Times New Roman" panose="02020603050405020304" pitchFamily="18" charset="0"/>
                <a:cs typeface="Times New Roman" panose="02020603050405020304" pitchFamily="18" charset="0"/>
              </a:rPr>
              <a:t> bảo </a:t>
            </a:r>
            <a:r>
              <a:rPr lang="en-US" sz="2300" dirty="0" err="1">
                <a:latin typeface="Times New Roman" panose="02020603050405020304" pitchFamily="18" charset="0"/>
                <a:cs typeface="Times New Roman" panose="02020603050405020304" pitchFamily="18" charset="0"/>
              </a:rPr>
              <a:t>mật</a:t>
            </a:r>
            <a:r>
              <a:rPr lang="en-US" sz="2300" dirty="0">
                <a:latin typeface="Times New Roman" panose="02020603050405020304" pitchFamily="18" charset="0"/>
                <a:cs typeface="Times New Roman" panose="02020603050405020304" pitchFamily="18" charset="0"/>
              </a:rPr>
              <a:t> hệ thống thông tin nội bộ. </a:t>
            </a:r>
          </a:p>
          <a:p>
            <a:pPr algn="just">
              <a:lnSpc>
                <a:spcPct val="150000"/>
              </a:lnSpc>
            </a:pPr>
            <a:r>
              <a:rPr lang="en-US" sz="2300" dirty="0">
                <a:latin typeface="Times New Roman" panose="02020603050405020304" pitchFamily="18" charset="0"/>
                <a:cs typeface="Times New Roman" panose="02020603050405020304" pitchFamily="18" charset="0"/>
              </a:rPr>
              <a:t>Trong </a:t>
            </a:r>
            <a:r>
              <a:rPr lang="en-US" sz="2300" dirty="0" err="1">
                <a:latin typeface="Times New Roman" panose="02020603050405020304" pitchFamily="18" charset="0"/>
                <a:cs typeface="Times New Roman" panose="02020603050405020304" pitchFamily="18" charset="0"/>
              </a:rPr>
              <a:t>tương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lai</a:t>
            </a:r>
            <a:r>
              <a:rPr lang="en-US" sz="2300" dirty="0">
                <a:latin typeface="Times New Roman" panose="02020603050405020304" pitchFamily="18" charset="0"/>
                <a:cs typeface="Times New Roman" panose="02020603050405020304" pitchFamily="18" charset="0"/>
              </a:rPr>
              <a:t> có </a:t>
            </a:r>
            <a:r>
              <a:rPr lang="en-US" sz="2300" dirty="0" err="1">
                <a:latin typeface="Times New Roman" panose="02020603050405020304" pitchFamily="18" charset="0"/>
                <a:cs typeface="Times New Roman" panose="02020603050405020304" pitchFamily="18" charset="0"/>
              </a:rPr>
              <a:t>thể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xây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dựng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tích</a:t>
            </a:r>
            <a:r>
              <a:rPr lang="en-US" sz="2300" dirty="0">
                <a:latin typeface="Times New Roman" panose="02020603050405020304" pitchFamily="18" charset="0"/>
                <a:cs typeface="Times New Roman" panose="02020603050405020304" pitchFamily="18" charset="0"/>
              </a:rPr>
              <a:t> hợp </a:t>
            </a:r>
            <a:r>
              <a:rPr lang="en-US" sz="2300" dirty="0" err="1">
                <a:latin typeface="Times New Roman" panose="02020603050405020304" pitchFamily="18" charset="0"/>
                <a:cs typeface="Times New Roman" panose="02020603050405020304" pitchFamily="18" charset="0"/>
              </a:rPr>
              <a:t>giao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theo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từng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giai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đoạn</a:t>
            </a:r>
            <a:r>
              <a:rPr lang="en-US" sz="2300" dirty="0">
                <a:latin typeface="Times New Roman" panose="02020603050405020304" pitchFamily="18" charset="0"/>
                <a:cs typeface="Times New Roman" panose="02020603050405020304" pitchFamily="18" charset="0"/>
              </a:rPr>
              <a:t>/</a:t>
            </a:r>
            <a:r>
              <a:rPr lang="en-US" sz="2300" dirty="0" err="1">
                <a:latin typeface="Times New Roman" panose="02020603050405020304" pitchFamily="18" charset="0"/>
                <a:cs typeface="Times New Roman" panose="02020603050405020304" pitchFamily="18" charset="0"/>
              </a:rPr>
              <a:t>dự</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án</a:t>
            </a:r>
            <a:r>
              <a:rPr lang="en-US" sz="2300" dirty="0">
                <a:latin typeface="Times New Roman" panose="02020603050405020304" pitchFamily="18" charset="0"/>
                <a:cs typeface="Times New Roman" panose="02020603050405020304" pitchFamily="18" charset="0"/>
              </a:rPr>
              <a:t>…</a:t>
            </a:r>
            <a:r>
              <a:rPr lang="en-US" sz="2300" dirty="0" err="1">
                <a:latin typeface="Times New Roman" panose="02020603050405020304" pitchFamily="18" charset="0"/>
                <a:cs typeface="Times New Roman" panose="02020603050405020304" pitchFamily="18" charset="0"/>
              </a:rPr>
              <a:t>ứng</a:t>
            </a:r>
            <a:r>
              <a:rPr lang="en-US" sz="2300" dirty="0">
                <a:latin typeface="Times New Roman" panose="02020603050405020304" pitchFamily="18" charset="0"/>
                <a:cs typeface="Times New Roman" panose="02020603050405020304" pitchFamily="18" charset="0"/>
              </a:rPr>
              <a:t> với các bộ </a:t>
            </a:r>
            <a:r>
              <a:rPr lang="en-US" sz="2300" dirty="0" err="1">
                <a:latin typeface="Times New Roman" panose="02020603050405020304" pitchFamily="18" charset="0"/>
                <a:cs typeface="Times New Roman" panose="02020603050405020304" pitchFamily="18" charset="0"/>
              </a:rPr>
              <a:t>phận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Thiết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lập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cảnh</a:t>
            </a:r>
            <a:r>
              <a:rPr lang="en-US" sz="2300" dirty="0">
                <a:latin typeface="Times New Roman" panose="02020603050405020304" pitchFamily="18" charset="0"/>
                <a:cs typeface="Times New Roman" panose="02020603050405020304" pitchFamily="18" charset="0"/>
              </a:rPr>
              <a:t> báo </a:t>
            </a:r>
            <a:r>
              <a:rPr lang="en-US" sz="2300" dirty="0" err="1">
                <a:latin typeface="Times New Roman" panose="02020603050405020304" pitchFamily="18" charset="0"/>
                <a:cs typeface="Times New Roman" panose="02020603050405020304" pitchFamily="18" charset="0"/>
              </a:rPr>
              <a:t>thời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gian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hoàn</a:t>
            </a:r>
            <a:r>
              <a:rPr lang="en-US" sz="2300" dirty="0">
                <a:latin typeface="Times New Roman" panose="02020603050405020304" pitchFamily="18" charset="0"/>
                <a:cs typeface="Times New Roman" panose="02020603050405020304" pitchFamily="18" charset="0"/>
              </a:rPr>
              <a:t> thành, </a:t>
            </a:r>
            <a:r>
              <a:rPr lang="en-US" sz="2300" dirty="0" err="1">
                <a:latin typeface="Times New Roman" panose="02020603050405020304" pitchFamily="18" charset="0"/>
                <a:cs typeface="Times New Roman" panose="02020603050405020304" pitchFamily="18" charset="0"/>
              </a:rPr>
              <a:t>nhắc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nhở</a:t>
            </a:r>
            <a:r>
              <a:rPr lang="en-US" sz="2300" dirty="0">
                <a:latin typeface="Times New Roman" panose="02020603050405020304" pitchFamily="18" charset="0"/>
                <a:cs typeface="Times New Roman" panose="02020603050405020304" pitchFamily="18" charset="0"/>
              </a:rPr>
              <a:t> trạng thái công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 trên hệ thống, có </a:t>
            </a:r>
            <a:r>
              <a:rPr lang="en-US" sz="2300" dirty="0" err="1">
                <a:latin typeface="Times New Roman" panose="02020603050405020304" pitchFamily="18" charset="0"/>
                <a:cs typeface="Times New Roman" panose="02020603050405020304" pitchFamily="18" charset="0"/>
              </a:rPr>
              <a:t>thể</a:t>
            </a:r>
            <a:r>
              <a:rPr lang="en-US" sz="2300" dirty="0">
                <a:latin typeface="Times New Roman" panose="02020603050405020304" pitchFamily="18" charset="0"/>
                <a:cs typeface="Times New Roman" panose="02020603050405020304" pitchFamily="18" charset="0"/>
              </a:rPr>
              <a:t> gửi thông báo qua email, số </a:t>
            </a:r>
            <a:r>
              <a:rPr lang="en-US" sz="2300" dirty="0" err="1">
                <a:latin typeface="Times New Roman" panose="02020603050405020304" pitchFamily="18" charset="0"/>
                <a:cs typeface="Times New Roman" panose="02020603050405020304" pitchFamily="18" charset="0"/>
              </a:rPr>
              <a:t>điện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thoại</a:t>
            </a:r>
            <a:r>
              <a:rPr lang="en-US" sz="2300" dirty="0">
                <a:latin typeface="Times New Roman" panose="02020603050405020304" pitchFamily="18" charset="0"/>
                <a:cs typeface="Times New Roman" panose="02020603050405020304" pitchFamily="18" charset="0"/>
              </a:rPr>
              <a:t> giúp các bộ </a:t>
            </a:r>
            <a:r>
              <a:rPr lang="en-US" sz="2300" dirty="0" err="1">
                <a:latin typeface="Times New Roman" panose="02020603050405020304" pitchFamily="18" charset="0"/>
                <a:cs typeface="Times New Roman" panose="02020603050405020304" pitchFamily="18" charset="0"/>
              </a:rPr>
              <a:t>phận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nắm</a:t>
            </a:r>
            <a:r>
              <a:rPr lang="en-US" sz="2300" dirty="0">
                <a:latin typeface="Times New Roman" panose="02020603050405020304" pitchFamily="18" charset="0"/>
                <a:cs typeface="Times New Roman" panose="02020603050405020304" pitchFamily="18" charset="0"/>
              </a:rPr>
              <a:t> được </a:t>
            </a:r>
            <a:r>
              <a:rPr lang="en-US" sz="2300" dirty="0" err="1">
                <a:latin typeface="Times New Roman" panose="02020603050405020304" pitchFamily="18" charset="0"/>
                <a:cs typeface="Times New Roman" panose="02020603050405020304" pitchFamily="18" charset="0"/>
              </a:rPr>
              <a:t>tiến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a:t>
            </a:r>
            <a:r>
              <a:rPr lang="en-US" sz="2300" dirty="0">
                <a:latin typeface="Times New Roman" panose="02020603050405020304" pitchFamily="18" charset="0"/>
                <a:cs typeface="Times New Roman" panose="02020603050405020304" pitchFamily="18" charset="0"/>
              </a:rPr>
              <a:t> và </a:t>
            </a:r>
            <a:r>
              <a:rPr lang="en-US" sz="2300" dirty="0" err="1">
                <a:latin typeface="Times New Roman" panose="02020603050405020304" pitchFamily="18" charset="0"/>
                <a:cs typeface="Times New Roman" panose="02020603050405020304" pitchFamily="18" charset="0"/>
              </a:rPr>
              <a:t>hoàn</a:t>
            </a:r>
            <a:r>
              <a:rPr lang="en-US" sz="2300" dirty="0">
                <a:latin typeface="Times New Roman" panose="02020603050405020304" pitchFamily="18" charset="0"/>
                <a:cs typeface="Times New Roman" panose="02020603050405020304" pitchFamily="18" charset="0"/>
              </a:rPr>
              <a:t> thành công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 đúng </a:t>
            </a:r>
            <a:r>
              <a:rPr lang="en-US" sz="2300" dirty="0" err="1">
                <a:latin typeface="Times New Roman" panose="02020603050405020304" pitchFamily="18" charset="0"/>
                <a:cs typeface="Times New Roman" panose="02020603050405020304" pitchFamily="18" charset="0"/>
              </a:rPr>
              <a:t>thời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gian</a:t>
            </a:r>
            <a:r>
              <a:rPr lang="en-US" sz="230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060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F79CFB2-4606-4E13-8F94-48EF19793B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836" t="14352" b="32888"/>
          <a:stretch/>
        </p:blipFill>
        <p:spPr bwMode="auto">
          <a:xfrm>
            <a:off x="3343454" y="1785668"/>
            <a:ext cx="5505091" cy="272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832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9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669C71-2CBF-4F7F-8929-BDAAAADBC907}"/>
              </a:ext>
            </a:extLst>
          </p:cNvPr>
          <p:cNvSpPr/>
          <p:nvPr/>
        </p:nvSpPr>
        <p:spPr>
          <a:xfrm>
            <a:off x="573576" y="303146"/>
            <a:ext cx="8303491" cy="707886"/>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a:t>
            </a:r>
            <a:r>
              <a:rPr lang="en-US" sz="40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ới</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thiệu</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hệ thống ISO ONLINE</a:t>
            </a:r>
            <a:endParaRPr lang="en-U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BA1087E-1683-4831-ACA1-D4B5F4DAE303}"/>
              </a:ext>
            </a:extLst>
          </p:cNvPr>
          <p:cNvSpPr/>
          <p:nvPr/>
        </p:nvSpPr>
        <p:spPr>
          <a:xfrm>
            <a:off x="712123" y="1486897"/>
            <a:ext cx="10767753" cy="3884205"/>
          </a:xfrm>
          <a:prstGeom prst="rect">
            <a:avLst/>
          </a:prstGeom>
        </p:spPr>
        <p:txBody>
          <a:bodyPr wrap="square">
            <a:spAutoFit/>
          </a:bodyPr>
          <a:lstStyle/>
          <a:p>
            <a:pPr marL="285750" indent="-285750">
              <a:lnSpc>
                <a:spcPct val="130000"/>
              </a:lnSpc>
              <a:spcBef>
                <a:spcPts val="600"/>
              </a:spcBef>
              <a:buFontTx/>
              <a:buChar char="-"/>
            </a:pP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tài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tờ</a:t>
            </a:r>
            <a:r>
              <a:rPr lang="en-US" sz="2000" dirty="0">
                <a:latin typeface="Times New Roman" panose="02020603050405020304" pitchFamily="18" charset="0"/>
                <a:cs typeface="Times New Roman" panose="02020603050405020304" pitchFamily="18" charset="0"/>
              </a:rPr>
              <a:t> và </a:t>
            </a:r>
            <a:r>
              <a:rPr lang="en-US" sz="2000" dirty="0" err="1">
                <a:latin typeface="Times New Roman" panose="02020603050405020304" pitchFamily="18" charset="0"/>
                <a:cs typeface="Times New Roman" panose="02020603050405020304" pitchFamily="18" charset="0"/>
              </a:rPr>
              <a:t>khắc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cs typeface="Times New Roman" panose="02020603050405020304" pitchFamily="18" charset="0"/>
              </a:rPr>
              <a:t> đang </a:t>
            </a:r>
            <a:r>
              <a:rPr lang="en-US" sz="2000" dirty="0" err="1">
                <a:latin typeface="Times New Roman" panose="02020603050405020304" pitchFamily="18" charset="0"/>
                <a:cs typeface="Times New Roman" panose="02020603050405020304" pitchFamily="18" charset="0"/>
              </a:rPr>
              <a:t>tồn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ở các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cũ không </a:t>
            </a:r>
            <a:r>
              <a:rPr lang="en-US" sz="2000" dirty="0" err="1">
                <a:latin typeface="Times New Roman" panose="02020603050405020304" pitchFamily="18" charset="0"/>
                <a:cs typeface="Times New Roman" panose="02020603050405020304" pitchFamily="18" charset="0"/>
              </a:rPr>
              <a:t>phù</a:t>
            </a:r>
            <a:r>
              <a:rPr lang="en-US" sz="2000" dirty="0">
                <a:latin typeface="Times New Roman" panose="02020603050405020304" pitchFamily="18" charset="0"/>
                <a:cs typeface="Times New Roman" panose="02020603050405020304" pitchFamily="18" charset="0"/>
              </a:rPr>
              <a:t> hợp với </a:t>
            </a:r>
            <a:r>
              <a:rPr lang="en-US" sz="2000" dirty="0" err="1">
                <a:latin typeface="Times New Roman" panose="02020603050405020304" pitchFamily="18" charset="0"/>
                <a:cs typeface="Times New Roman" panose="02020603050405020304" pitchFamily="18" charset="0"/>
              </a:rPr>
              <a:t>nhu</a:t>
            </a:r>
            <a:r>
              <a:rPr lang="en-US" sz="2000" dirty="0">
                <a:latin typeface="Times New Roman" panose="02020603050405020304" pitchFamily="18" charset="0"/>
                <a:cs typeface="Times New Roman" panose="02020603050405020304" pitchFamily="18" charset="0"/>
              </a:rPr>
              <a:t> cầu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p>
          <a:p>
            <a:pPr marL="285750" indent="-285750">
              <a:lnSpc>
                <a:spcPct val="130000"/>
              </a:lnSpc>
              <a:spcBef>
                <a:spcPts val="600"/>
              </a:spcBef>
              <a:buFontTx/>
              <a:buChar char="-"/>
            </a:pPr>
            <a:r>
              <a:rPr lang="en-US" sz="2000" dirty="0">
                <a:latin typeface="Times New Roman" panose="02020603050405020304" pitchFamily="18" charset="0"/>
                <a:cs typeface="Times New Roman" panose="02020603050405020304" pitchFamily="18" charset="0"/>
              </a:rPr>
              <a:t>Phần </a:t>
            </a:r>
            <a:r>
              <a:rPr lang="en-US" sz="2000" dirty="0" err="1">
                <a:latin typeface="Times New Roman" panose="02020603050405020304" pitchFamily="18" charset="0"/>
                <a:cs typeface="Times New Roman" panose="02020603050405020304" pitchFamily="18" charset="0"/>
              </a:rPr>
              <a:t>mềm</a:t>
            </a:r>
            <a:r>
              <a:rPr lang="en-US" sz="2000" dirty="0">
                <a:latin typeface="Times New Roman" panose="02020603050405020304" pitchFamily="18" charset="0"/>
                <a:cs typeface="Times New Roman" panose="02020603050405020304" pitchFamily="18" charset="0"/>
              </a:rPr>
              <a:t> đ</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kế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số hóa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các </a:t>
            </a:r>
            <a:r>
              <a:rPr lang="en-US" sz="2000" dirty="0" err="1">
                <a:latin typeface="Times New Roman" panose="02020603050405020304" pitchFamily="18" charset="0"/>
                <a:cs typeface="Times New Roman" panose="02020603050405020304" pitchFamily="18" charset="0"/>
              </a:rPr>
              <a:t>doanh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hành.</a:t>
            </a:r>
          </a:p>
          <a:p>
            <a:pPr marL="285750" indent="-285750">
              <a:lnSpc>
                <a:spcPct val="130000"/>
              </a:lnSpc>
              <a:spcBef>
                <a:spcPts val="600"/>
              </a:spcBef>
              <a:buFontTx/>
              <a:buChar char="-"/>
            </a:pPr>
            <a:r>
              <a:rPr lang="en-US" sz="2000" dirty="0">
                <a:latin typeface="Times New Roman" panose="02020603050405020304" pitchFamily="18" charset="0"/>
                <a:cs typeface="Times New Roman" panose="02020603050405020304" pitchFamily="18" charset="0"/>
              </a:rPr>
              <a:t>Hệ thống ISO ONLINE có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đ</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ợc</a:t>
            </a:r>
            <a:r>
              <a:rPr lang="en-US" sz="2000" dirty="0">
                <a:latin typeface="Times New Roman" panose="02020603050405020304" pitchFamily="18" charset="0"/>
                <a:cs typeface="Times New Roman" panose="02020603050405020304" pitchFamily="18" charset="0"/>
              </a:rPr>
              <a:t> với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bộ các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ban muốn l</a:t>
            </a:r>
            <a:r>
              <a:rPr lang="vi-VN" sz="2000" dirty="0">
                <a:latin typeface="Times New Roman" panose="02020603050405020304" pitchFamily="18" charset="0"/>
                <a:cs typeface="Times New Roman" panose="02020603050405020304" pitchFamily="18" charset="0"/>
              </a:rPr>
              <a:t>ư</a:t>
            </a:r>
            <a:r>
              <a:rPr lang="en-US" sz="2000" dirty="0">
                <a:latin typeface="Times New Roman" panose="02020603050405020304" pitchFamily="18" charset="0"/>
                <a:cs typeface="Times New Roman" panose="02020603050405020304" pitchFamily="18" charset="0"/>
              </a:rPr>
              <a:t>u </a:t>
            </a:r>
            <a:r>
              <a:rPr lang="en-US" sz="2000" dirty="0" err="1">
                <a:latin typeface="Times New Roman" panose="02020603050405020304" pitchFamily="18" charset="0"/>
                <a:cs typeface="Times New Roman" panose="02020603050405020304" pitchFamily="18" charset="0"/>
              </a:rPr>
              <a:t>trữ</a:t>
            </a:r>
            <a:r>
              <a:rPr lang="en-US" sz="2000" dirty="0">
                <a:latin typeface="Times New Roman" panose="02020603050405020304" pitchFamily="18" charset="0"/>
                <a:cs typeface="Times New Roman" panose="02020603050405020304" pitchFamily="18" charset="0"/>
              </a:rPr>
              <a:t> và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tài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cách trực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và nhanh </a:t>
            </a:r>
            <a:r>
              <a:rPr lang="en-US" sz="2000" dirty="0" err="1">
                <a:latin typeface="Times New Roman" panose="02020603050405020304" pitchFamily="18" charset="0"/>
                <a:cs typeface="Times New Roman" panose="02020603050405020304" pitchFamily="18" charset="0"/>
              </a:rPr>
              <a:t>chóng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trong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Tùy</a:t>
            </a:r>
            <a:r>
              <a:rPr lang="en-US" sz="2000" dirty="0">
                <a:latin typeface="Times New Roman" panose="02020603050405020304" pitchFamily="18" charset="0"/>
                <a:cs typeface="Times New Roman" panose="02020603050405020304" pitchFamily="18" charset="0"/>
              </a:rPr>
              <a:t> vào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mà mỗi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ban, </a:t>
            </a:r>
            <a:r>
              <a:rPr lang="en-US" sz="2000" dirty="0" err="1">
                <a:latin typeface="Times New Roman" panose="02020603050405020304" pitchFamily="18" charset="0"/>
                <a:cs typeface="Times New Roman" panose="02020603050405020304" pitchFamily="18" charset="0"/>
              </a:rPr>
              <a:t>cá</a:t>
            </a:r>
            <a:r>
              <a:rPr lang="en-US" sz="2000" dirty="0">
                <a:latin typeface="Times New Roman" panose="02020603050405020304" pitchFamily="18" charset="0"/>
                <a:cs typeface="Times New Roman" panose="02020603050405020304" pitchFamily="18" charset="0"/>
              </a:rPr>
              <a:t> nhân có phân quyền khác nhau và được </a:t>
            </a:r>
            <a:r>
              <a:rPr lang="en-US" sz="2000" dirty="0" err="1">
                <a:latin typeface="Times New Roman" panose="02020603050405020304" pitchFamily="18" charset="0"/>
                <a:cs typeface="Times New Roman" panose="02020603050405020304" pitchFamily="18" charset="0"/>
              </a:rPr>
              <a:t>truy</a:t>
            </a:r>
            <a:r>
              <a:rPr lang="en-US" sz="2000" dirty="0">
                <a:latin typeface="Times New Roman" panose="02020603050405020304" pitchFamily="18" charset="0"/>
                <a:cs typeface="Times New Roman" panose="02020603050405020304" pitchFamily="18" charset="0"/>
              </a:rPr>
              <a:t> cập đến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tài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có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p>
          <a:p>
            <a:pPr marL="285750" indent="-285750">
              <a:lnSpc>
                <a:spcPct val="130000"/>
              </a:lnSpc>
              <a:spcBef>
                <a:spcPts val="600"/>
              </a:spcBef>
              <a:buFontTx/>
              <a:buChar char="-"/>
            </a:pPr>
            <a:r>
              <a:rPr lang="en-US" sz="2000" dirty="0" err="1">
                <a:latin typeface="Times New Roman" panose="02020603050405020304" pitchFamily="18" charset="0"/>
                <a:cs typeface="Times New Roman" panose="02020603050405020304" pitchFamily="18" charset="0"/>
              </a:rPr>
              <a:t>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các công </a:t>
            </a: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tài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hợp lên hệ thống ISO ONLINE giúp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truy</a:t>
            </a:r>
            <a:r>
              <a:rPr lang="en-US" sz="2000" dirty="0">
                <a:latin typeface="Times New Roman" panose="02020603050405020304" pitchFamily="18" charset="0"/>
                <a:cs typeface="Times New Roman" panose="02020603050405020304" pitchFamily="18" charset="0"/>
              </a:rPr>
              <a:t> cập tìm </a:t>
            </a:r>
            <a:r>
              <a:rPr lang="en-US" sz="2000" dirty="0" err="1">
                <a:latin typeface="Times New Roman" panose="02020603050405020304" pitchFamily="18" charset="0"/>
                <a:cs typeface="Times New Roman" panose="02020603050405020304" pitchFamily="18" charset="0"/>
              </a:rPr>
              <a:t>kiếm</a:t>
            </a:r>
            <a:r>
              <a:rPr lang="en-US" sz="2000" dirty="0">
                <a:latin typeface="Times New Roman" panose="02020603050405020304" pitchFamily="18" charset="0"/>
                <a:cs typeface="Times New Roman" panose="02020603050405020304" pitchFamily="18" charset="0"/>
              </a:rPr>
              <a:t> và </a:t>
            </a:r>
            <a:r>
              <a:rPr lang="en-US" sz="2000" dirty="0" err="1">
                <a:latin typeface="Times New Roman" panose="02020603050405020304" pitchFamily="18" charset="0"/>
                <a:cs typeface="Times New Roman" panose="02020603050405020304" pitchFamily="18" charset="0"/>
              </a:rPr>
              <a:t>sửa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trực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và nhanh </a:t>
            </a:r>
            <a:r>
              <a:rPr lang="en-US" sz="2000" dirty="0" err="1">
                <a:latin typeface="Times New Roman" panose="02020603050405020304" pitchFamily="18" charset="0"/>
                <a:cs typeface="Times New Roman" panose="02020603050405020304" pitchFamily="18" charset="0"/>
              </a:rPr>
              <a:t>chóng</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188700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304178-3724-483A-864E-94B1D38DE5A1}"/>
              </a:ext>
            </a:extLst>
          </p:cNvPr>
          <p:cNvPicPr>
            <a:picLocks noChangeAspect="1"/>
          </p:cNvPicPr>
          <p:nvPr/>
        </p:nvPicPr>
        <p:blipFill>
          <a:blip r:embed="rId2"/>
          <a:stretch>
            <a:fillRect/>
          </a:stretch>
        </p:blipFill>
        <p:spPr>
          <a:xfrm>
            <a:off x="110660" y="55418"/>
            <a:ext cx="11986211" cy="6705600"/>
          </a:xfrm>
          <a:prstGeom prst="rect">
            <a:avLst/>
          </a:prstGeom>
        </p:spPr>
      </p:pic>
      <p:sp>
        <p:nvSpPr>
          <p:cNvPr id="5" name="Oval 4">
            <a:hlinkClick r:id="rId3" action="ppaction://hlinkfile"/>
            <a:extLst>
              <a:ext uri="{FF2B5EF4-FFF2-40B4-BE49-F238E27FC236}">
                <a16:creationId xmlns:a16="http://schemas.microsoft.com/office/drawing/2014/main" id="{170B2089-4793-44F8-9A33-22CB3816758D}"/>
              </a:ext>
            </a:extLst>
          </p:cNvPr>
          <p:cNvSpPr/>
          <p:nvPr/>
        </p:nvSpPr>
        <p:spPr>
          <a:xfrm>
            <a:off x="10939549" y="6511636"/>
            <a:ext cx="1041258" cy="249382"/>
          </a:xfrm>
          <a:prstGeom prst="ellipse">
            <a:avLst/>
          </a:prstGeom>
          <a:solidFill>
            <a:srgbClr val="00B050"/>
          </a:solidFill>
          <a:ln>
            <a:noFill/>
          </a:ln>
          <a:effectLst>
            <a:glow rad="101600">
              <a:schemeClr val="accent4">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View</a:t>
            </a:r>
          </a:p>
        </p:txBody>
      </p:sp>
    </p:spTree>
    <p:extLst>
      <p:ext uri="{BB962C8B-B14F-4D97-AF65-F5344CB8AC3E}">
        <p14:creationId xmlns:p14="http://schemas.microsoft.com/office/powerpoint/2010/main" val="585516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5F2178-7DEC-4A33-A7B3-AAD82F1F9D87}"/>
              </a:ext>
            </a:extLst>
          </p:cNvPr>
          <p:cNvSpPr/>
          <p:nvPr/>
        </p:nvSpPr>
        <p:spPr>
          <a:xfrm>
            <a:off x="564949" y="0"/>
            <a:ext cx="11275658" cy="707886"/>
          </a:xfrm>
          <a:prstGeom prst="rect">
            <a:avLst/>
          </a:prstGeom>
          <a:solidFill>
            <a:schemeClr val="accent6">
              <a:lumMod val="40000"/>
              <a:lumOff val="60000"/>
            </a:schemeClr>
          </a:solidFill>
        </p:spPr>
        <p:txBody>
          <a:bodyPr wrap="square" lIns="91440" tIns="45720" rIns="91440" bIns="45720">
            <a:spAutoFit/>
          </a:bodyPr>
          <a:lstStyle/>
          <a:p>
            <a:r>
              <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r>
              <a:rPr lang="en-US" sz="4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Cấu</a:t>
            </a:r>
            <a:r>
              <a:rPr lang="en-US" sz="4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trúc</a:t>
            </a:r>
            <a:r>
              <a:rPr lang="en-US" sz="4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hệ thống</a:t>
            </a:r>
          </a:p>
        </p:txBody>
      </p:sp>
      <p:pic>
        <p:nvPicPr>
          <p:cNvPr id="2" name="Picture 1">
            <a:extLst>
              <a:ext uri="{FF2B5EF4-FFF2-40B4-BE49-F238E27FC236}">
                <a16:creationId xmlns:a16="http://schemas.microsoft.com/office/drawing/2014/main" id="{856FF8A1-831B-42E9-BD20-226834471439}"/>
              </a:ext>
            </a:extLst>
          </p:cNvPr>
          <p:cNvPicPr>
            <a:picLocks noChangeAspect="1"/>
          </p:cNvPicPr>
          <p:nvPr/>
        </p:nvPicPr>
        <p:blipFill rotWithShape="1">
          <a:blip r:embed="rId2"/>
          <a:srcRect t="4018" r="114" b="6443"/>
          <a:stretch/>
        </p:blipFill>
        <p:spPr>
          <a:xfrm>
            <a:off x="502274" y="914400"/>
            <a:ext cx="11388436" cy="5739565"/>
          </a:xfrm>
          <a:prstGeom prst="rect">
            <a:avLst/>
          </a:prstGeom>
        </p:spPr>
      </p:pic>
    </p:spTree>
    <p:extLst>
      <p:ext uri="{BB962C8B-B14F-4D97-AF65-F5344CB8AC3E}">
        <p14:creationId xmlns:p14="http://schemas.microsoft.com/office/powerpoint/2010/main" val="3554964320"/>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9000">
              <a:schemeClr val="accent6">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62DD98-CF2C-4576-ADAB-65EAF246D00A}"/>
              </a:ext>
            </a:extLst>
          </p:cNvPr>
          <p:cNvSpPr/>
          <p:nvPr/>
        </p:nvSpPr>
        <p:spPr>
          <a:xfrm>
            <a:off x="297034" y="0"/>
            <a:ext cx="11648408" cy="707886"/>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r>
              <a:rPr lang="en-US" sz="4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a:t>
            </a:r>
            <a:r>
              <a:rPr lang="en-US" sz="40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Quy</a:t>
            </a:r>
            <a:r>
              <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trình</a:t>
            </a:r>
            <a:r>
              <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chi </a:t>
            </a:r>
            <a:r>
              <a:rPr lang="en-US" sz="40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tiết</a:t>
            </a:r>
            <a:r>
              <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hệ thống ISO ONLINE</a:t>
            </a:r>
            <a:endParaRPr lang="en-US" sz="4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BEB090C-25EC-4A95-8475-A0B44799F08F}"/>
              </a:ext>
            </a:extLst>
          </p:cNvPr>
          <p:cNvPicPr>
            <a:picLocks noChangeAspect="1"/>
          </p:cNvPicPr>
          <p:nvPr/>
        </p:nvPicPr>
        <p:blipFill>
          <a:blip r:embed="rId2"/>
          <a:stretch>
            <a:fillRect/>
          </a:stretch>
        </p:blipFill>
        <p:spPr>
          <a:xfrm>
            <a:off x="0" y="707886"/>
            <a:ext cx="12108872" cy="6183345"/>
          </a:xfrm>
          <a:prstGeom prst="rect">
            <a:avLst/>
          </a:prstGeom>
        </p:spPr>
      </p:pic>
      <p:sp>
        <p:nvSpPr>
          <p:cNvPr id="3" name="Rectangle 2">
            <a:hlinkClick r:id="rId3" action="ppaction://hlinkfile"/>
            <a:extLst>
              <a:ext uri="{FF2B5EF4-FFF2-40B4-BE49-F238E27FC236}">
                <a16:creationId xmlns:a16="http://schemas.microsoft.com/office/drawing/2014/main" id="{6A1E2E11-CD04-4CD5-80A1-536397BC4019}"/>
              </a:ext>
            </a:extLst>
          </p:cNvPr>
          <p:cNvSpPr/>
          <p:nvPr/>
        </p:nvSpPr>
        <p:spPr>
          <a:xfrm>
            <a:off x="11272058" y="6389716"/>
            <a:ext cx="786938" cy="343593"/>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view</a:t>
            </a:r>
          </a:p>
        </p:txBody>
      </p:sp>
    </p:spTree>
    <p:extLst>
      <p:ext uri="{BB962C8B-B14F-4D97-AF65-F5344CB8AC3E}">
        <p14:creationId xmlns:p14="http://schemas.microsoft.com/office/powerpoint/2010/main" val="42256247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9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9452" y="96013"/>
            <a:ext cx="11491154" cy="824212"/>
          </a:xfr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US" b="1" dirty="0">
                <a:solidFill>
                  <a:schemeClr val="tx1"/>
                </a:solidFill>
                <a:latin typeface="Times New Roman" panose="02020603050405020304" pitchFamily="18" charset="0"/>
                <a:cs typeface="Times New Roman" panose="02020603050405020304" pitchFamily="18" charset="0"/>
              </a:rPr>
              <a:t>4. </a:t>
            </a:r>
            <a:r>
              <a:rPr lang="en-US" b="1" dirty="0" err="1">
                <a:solidFill>
                  <a:schemeClr val="tx1"/>
                </a:solidFill>
                <a:latin typeface="Times New Roman" panose="02020603050405020304" pitchFamily="18" charset="0"/>
                <a:cs typeface="Times New Roman" panose="02020603050405020304" pitchFamily="18" charset="0"/>
              </a:rPr>
              <a:t>Hướng</a:t>
            </a:r>
            <a:r>
              <a:rPr lang="en-US" b="1" dirty="0">
                <a:solidFill>
                  <a:schemeClr val="tx1"/>
                </a:solidFill>
                <a:latin typeface="Times New Roman" panose="02020603050405020304" pitchFamily="18" charset="0"/>
                <a:cs typeface="Times New Roman" panose="02020603050405020304" pitchFamily="18" charset="0"/>
              </a:rPr>
              <a:t> dẫn </a:t>
            </a:r>
            <a:r>
              <a:rPr lang="en-US" b="1" dirty="0" err="1">
                <a:solidFill>
                  <a:schemeClr val="tx1"/>
                </a:solidFill>
                <a:latin typeface="Times New Roman" panose="02020603050405020304" pitchFamily="18" charset="0"/>
                <a:cs typeface="Times New Roman" panose="02020603050405020304" pitchFamily="18" charset="0"/>
              </a:rPr>
              <a:t>sử</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dụng</a:t>
            </a:r>
            <a:r>
              <a:rPr lang="en-US" b="1" dirty="0">
                <a:solidFill>
                  <a:schemeClr val="tx1"/>
                </a:solidFill>
                <a:latin typeface="Times New Roman" panose="02020603050405020304" pitchFamily="18" charset="0"/>
                <a:cs typeface="Times New Roman" panose="02020603050405020304" pitchFamily="18" charset="0"/>
              </a:rPr>
              <a:t> hệ thống.</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5FD3CCA3-80E1-4C1A-B5AE-DBEB3AF13C54}"/>
              </a:ext>
            </a:extLst>
          </p:cNvPr>
          <p:cNvSpPr>
            <a:spLocks noGrp="1"/>
          </p:cNvSpPr>
          <p:nvPr>
            <p:ph idx="1"/>
          </p:nvPr>
        </p:nvSpPr>
        <p:spPr>
          <a:xfrm>
            <a:off x="706494" y="1516006"/>
            <a:ext cx="10583210" cy="4754050"/>
          </a:xfrm>
        </p:spPr>
        <p:txBody>
          <a:bodyPr/>
          <a:lstStyle/>
          <a:p>
            <a:pPr marL="0" indent="0">
              <a:buNone/>
            </a:pPr>
            <a:r>
              <a:rPr lang="en-US" sz="2400" b="1" dirty="0">
                <a:latin typeface="Times New Roman" panose="02020603050405020304" pitchFamily="18" charset="0"/>
                <a:cs typeface="Times New Roman" panose="02020603050405020304" pitchFamily="18" charset="0"/>
              </a:rPr>
              <a:t>4.1.</a:t>
            </a:r>
            <a:r>
              <a:rPr lang="en-US" sz="2400" b="1" i="1" dirty="0">
                <a:latin typeface="Times New Roman" panose="02020603050405020304" pitchFamily="18" charset="0"/>
                <a:cs typeface="Times New Roman" panose="02020603050405020304" pitchFamily="18" charset="0"/>
              </a:rPr>
              <a:t>Đăng nhập/Đăng ký/Đăng xuất tài khoản</a:t>
            </a:r>
            <a:endParaRPr lang="en-US" sz="2700" b="1" dirty="0">
              <a:latin typeface="Times New Roman" panose="02020603050405020304" pitchFamily="18" charset="0"/>
              <a:cs typeface="Times New Roman" panose="02020603050405020304" pitchFamily="18" charset="0"/>
            </a:endParaRPr>
          </a:p>
          <a:p>
            <a:r>
              <a:rPr lang="en-US" sz="2700" dirty="0" err="1">
                <a:latin typeface="Times New Roman" panose="02020603050405020304" pitchFamily="18" charset="0"/>
                <a:cs typeface="Times New Roman" panose="02020603050405020304" pitchFamily="18" charset="0"/>
              </a:rPr>
              <a:t>Truy</a:t>
            </a:r>
            <a:r>
              <a:rPr lang="en-US" sz="2700" dirty="0">
                <a:latin typeface="Times New Roman" panose="02020603050405020304" pitchFamily="18" charset="0"/>
                <a:cs typeface="Times New Roman" panose="02020603050405020304" pitchFamily="18" charset="0"/>
              </a:rPr>
              <a:t> cập đường link để </a:t>
            </a:r>
            <a:r>
              <a:rPr lang="en-US" sz="2700" dirty="0" err="1">
                <a:latin typeface="Times New Roman" panose="02020603050405020304" pitchFamily="18" charset="0"/>
                <a:cs typeface="Times New Roman" panose="02020603050405020304" pitchFamily="18" charset="0"/>
              </a:rPr>
              <a:t>đăng</a:t>
            </a:r>
            <a:r>
              <a:rPr lang="en-US" sz="2700" dirty="0">
                <a:latin typeface="Times New Roman" panose="02020603050405020304" pitchFamily="18" charset="0"/>
                <a:cs typeface="Times New Roman" panose="02020603050405020304" pitchFamily="18" charset="0"/>
              </a:rPr>
              <a:t> nhập vào website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đ</a:t>
            </a:r>
            <a:r>
              <a:rPr lang="vi-VN" sz="2700" dirty="0">
                <a:latin typeface="Times New Roman" panose="02020603050405020304" pitchFamily="18" charset="0"/>
                <a:cs typeface="Times New Roman" panose="02020603050405020304" pitchFamily="18" charset="0"/>
              </a:rPr>
              <a:t>ư</a:t>
            </a:r>
            <a:r>
              <a:rPr lang="en-US" sz="2700" dirty="0" err="1">
                <a:latin typeface="Times New Roman" panose="02020603050405020304" pitchFamily="18" charset="0"/>
                <a:cs typeface="Times New Roman" panose="02020603050405020304" pitchFamily="18" charset="0"/>
              </a:rPr>
              <a:t>ờng</a:t>
            </a:r>
            <a:r>
              <a:rPr lang="en-US" sz="2700" dirty="0">
                <a:latin typeface="Times New Roman" panose="02020603050405020304" pitchFamily="18" charset="0"/>
                <a:cs typeface="Times New Roman" panose="02020603050405020304" pitchFamily="18" charset="0"/>
              </a:rPr>
              <a:t> dẫn: </a:t>
            </a:r>
            <a:r>
              <a:rPr lang="en-US" sz="2800" dirty="0">
                <a:latin typeface="Times New Roman" panose="02020603050405020304" pitchFamily="18" charset="0"/>
                <a:cs typeface="Times New Roman" panose="02020603050405020304" pitchFamily="18" charset="0"/>
                <a:hlinkClick r:id="rId2"/>
              </a:rPr>
              <a:t>http://192.168.68.88/</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Cách </a:t>
            </a:r>
            <a:r>
              <a:rPr lang="en-US" sz="2800" dirty="0" err="1">
                <a:latin typeface="Times New Roman" panose="02020603050405020304" pitchFamily="18" charset="0"/>
                <a:cs typeface="Times New Roman" panose="02020603050405020304" pitchFamily="18" charset="0"/>
              </a:rPr>
              <a:t>truy</a:t>
            </a:r>
            <a:r>
              <a:rPr lang="en-US" sz="2800" dirty="0">
                <a:latin typeface="Times New Roman" panose="02020603050405020304" pitchFamily="18" charset="0"/>
                <a:cs typeface="Times New Roman" panose="02020603050405020304" pitchFamily="18" charset="0"/>
              </a:rPr>
              <a:t> cập vào hệ thống: </a:t>
            </a:r>
          </a:p>
          <a:p>
            <a:pPr>
              <a:buFont typeface="Wingdings" panose="05000000000000000000" pitchFamily="2" charset="2"/>
              <a:buChar char="q"/>
            </a:pP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duyệt</a:t>
            </a:r>
            <a:r>
              <a:rPr lang="en-US" sz="2800" dirty="0">
                <a:latin typeface="Times New Roman" panose="02020603050405020304" pitchFamily="18" charset="0"/>
                <a:cs typeface="Times New Roman" panose="02020603050405020304" pitchFamily="18" charset="0"/>
              </a:rPr>
              <a:t> web (Google Chrome, </a:t>
            </a:r>
            <a:r>
              <a:rPr lang="en-US" sz="2800" dirty="0" err="1">
                <a:latin typeface="Times New Roman" panose="02020603050405020304" pitchFamily="18" charset="0"/>
                <a:cs typeface="Times New Roman" panose="02020603050405020304" pitchFamily="18" charset="0"/>
              </a:rPr>
              <a:t>Cốc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Cốc</a:t>
            </a:r>
            <a:r>
              <a:rPr lang="en-US" sz="2800" dirty="0">
                <a:latin typeface="Times New Roman" panose="02020603050405020304" pitchFamily="18" charset="0"/>
                <a:cs typeface="Times New Roman" panose="02020603050405020304" pitchFamily="18" charset="0"/>
              </a:rPr>
              <a:t>, IE...)</a:t>
            </a:r>
          </a:p>
          <a:p>
            <a:pPr>
              <a:buFont typeface="Wingdings" panose="05000000000000000000" pitchFamily="2" charset="2"/>
              <a:buChar char="q"/>
            </a:pPr>
            <a:r>
              <a:rPr lang="en-US" sz="2800" dirty="0" err="1">
                <a:latin typeface="Times New Roman" panose="02020603050405020304" pitchFamily="18" charset="0"/>
                <a:cs typeface="Times New Roman" panose="02020603050405020304" pitchFamily="18" charset="0"/>
              </a:rPr>
              <a:t>Gõ</a:t>
            </a:r>
            <a:r>
              <a:rPr lang="en-US" sz="2800" dirty="0">
                <a:latin typeface="Times New Roman" panose="02020603050405020304" pitchFamily="18" charset="0"/>
                <a:cs typeface="Times New Roman" panose="02020603050405020304" pitchFamily="18" charset="0"/>
              </a:rPr>
              <a:t> tr</a:t>
            </a:r>
            <a:r>
              <a:rPr lang="en-US" dirty="0">
                <a:latin typeface="Times New Roman" panose="02020603050405020304" pitchFamily="18" charset="0"/>
                <a:cs typeface="Times New Roman" panose="02020603050405020304" pitchFamily="18" charset="0"/>
              </a:rPr>
              <a:t>ực 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chỉ: 192.168.68.88 trên </a:t>
            </a:r>
            <a:r>
              <a:rPr lang="en-US" sz="2800"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công cụ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duyệt.</a:t>
            </a:r>
          </a:p>
        </p:txBody>
      </p:sp>
    </p:spTree>
    <p:extLst>
      <p:ext uri="{BB962C8B-B14F-4D97-AF65-F5344CB8AC3E}">
        <p14:creationId xmlns:p14="http://schemas.microsoft.com/office/powerpoint/2010/main" val="29921326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9000">
              <a:schemeClr val="accent6">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6132" y="97277"/>
            <a:ext cx="9601196" cy="811299"/>
          </a:xfrm>
        </p:spPr>
        <p:txBody>
          <a:bodyPr>
            <a:normAutofit fontScale="90000"/>
          </a:bodyPr>
          <a:lstStyle/>
          <a:p>
            <a:pPr lvl="1" algn="l" defTabSz="457200" rtl="0">
              <a:spcBef>
                <a:spcPct val="0"/>
              </a:spcBef>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đăng</a:t>
            </a:r>
            <a:r>
              <a:rPr lang="en-US" sz="3600" dirty="0">
                <a:latin typeface="Times New Roman" panose="02020603050405020304" pitchFamily="18" charset="0"/>
                <a:cs typeface="Times New Roman" panose="02020603050405020304" pitchFamily="18" charset="0"/>
              </a:rPr>
              <a:t> nhập hệ thống</a:t>
            </a:r>
            <a:br>
              <a:rPr lang="en-US" sz="1400"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546492028"/>
              </p:ext>
            </p:extLst>
          </p:nvPr>
        </p:nvGraphicFramePr>
        <p:xfrm>
          <a:off x="566132" y="861982"/>
          <a:ext cx="10894422" cy="5230135"/>
        </p:xfrm>
        <a:graphic>
          <a:graphicData uri="http://schemas.openxmlformats.org/drawingml/2006/table">
            <a:tbl>
              <a:tblPr bandRow="1">
                <a:tableStyleId>{5C22544A-7EE6-4342-B048-85BDC9FD1C3A}</a:tableStyleId>
              </a:tblPr>
              <a:tblGrid>
                <a:gridCol w="4799969">
                  <a:extLst>
                    <a:ext uri="{9D8B030D-6E8A-4147-A177-3AD203B41FA5}">
                      <a16:colId xmlns:a16="http://schemas.microsoft.com/office/drawing/2014/main" val="2202654171"/>
                    </a:ext>
                  </a:extLst>
                </a:gridCol>
                <a:gridCol w="6094453">
                  <a:extLst>
                    <a:ext uri="{9D8B030D-6E8A-4147-A177-3AD203B41FA5}">
                      <a16:colId xmlns:a16="http://schemas.microsoft.com/office/drawing/2014/main" val="4255625164"/>
                    </a:ext>
                  </a:extLst>
                </a:gridCol>
              </a:tblGrid>
              <a:tr h="963446">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kern="1200" dirty="0">
                          <a:solidFill>
                            <a:schemeClr val="dk1"/>
                          </a:solidFill>
                          <a:effectLst/>
                          <a:latin typeface="Calibri" panose="020F0502020204030204" pitchFamily="34" charset="0"/>
                          <a:ea typeface="+mn-ea"/>
                          <a:cs typeface="Calibri" panose="020F0502020204030204" pitchFamily="34" charset="0"/>
                        </a:rPr>
                        <a:t>① </a:t>
                      </a:r>
                      <a:r>
                        <a:rPr lang="en-US" sz="2100" kern="1200" dirty="0" err="1">
                          <a:solidFill>
                            <a:schemeClr val="dk1"/>
                          </a:solidFill>
                          <a:effectLst/>
                          <a:latin typeface="Calibri" panose="020F0502020204030204" pitchFamily="34" charset="0"/>
                          <a:ea typeface="+mn-ea"/>
                          <a:cs typeface="Calibri" panose="020F0502020204030204" pitchFamily="34" charset="0"/>
                        </a:rPr>
                        <a:t>Điền</a:t>
                      </a:r>
                      <a:r>
                        <a:rPr lang="en-US" sz="2100" kern="1200" dirty="0">
                          <a:solidFill>
                            <a:schemeClr val="dk1"/>
                          </a:solidFill>
                          <a:effectLst/>
                          <a:latin typeface="Calibri" panose="020F0502020204030204" pitchFamily="34" charset="0"/>
                          <a:ea typeface="+mn-ea"/>
                          <a:cs typeface="Calibri" panose="020F0502020204030204" pitchFamily="34" charset="0"/>
                        </a:rPr>
                        <a:t> thông tin tài khoản đã đ</a:t>
                      </a:r>
                      <a:r>
                        <a:rPr lang="vi-VN" sz="2100" kern="1200" dirty="0">
                          <a:solidFill>
                            <a:schemeClr val="dk1"/>
                          </a:solidFill>
                          <a:effectLst/>
                          <a:latin typeface="Calibri" panose="020F0502020204030204" pitchFamily="34" charset="0"/>
                          <a:ea typeface="+mn-ea"/>
                          <a:cs typeface="Calibri" panose="020F0502020204030204" pitchFamily="34" charset="0"/>
                        </a:rPr>
                        <a:t>ư</a:t>
                      </a:r>
                      <a:r>
                        <a:rPr lang="en-US" sz="2100" kern="1200" dirty="0" err="1">
                          <a:solidFill>
                            <a:schemeClr val="dk1"/>
                          </a:solidFill>
                          <a:effectLst/>
                          <a:latin typeface="Calibri" panose="020F0502020204030204" pitchFamily="34" charset="0"/>
                          <a:ea typeface="+mn-ea"/>
                          <a:cs typeface="Calibri" panose="020F0502020204030204" pitchFamily="34" charset="0"/>
                        </a:rPr>
                        <a:t>ợc</a:t>
                      </a:r>
                      <a:r>
                        <a:rPr lang="en-US" sz="2100" kern="1200" dirty="0">
                          <a:solidFill>
                            <a:schemeClr val="dk1"/>
                          </a:solidFill>
                          <a:effectLst/>
                          <a:latin typeface="Calibri" panose="020F0502020204030204" pitchFamily="34" charset="0"/>
                          <a:ea typeface="+mn-ea"/>
                          <a:cs typeface="Calibri" panose="020F0502020204030204" pitchFamily="34" charset="0"/>
                        </a:rPr>
                        <a:t> cấp</a:t>
                      </a:r>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43800022"/>
                  </a:ext>
                </a:extLst>
              </a:tr>
              <a:tr h="963446">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kern="1200" dirty="0">
                          <a:solidFill>
                            <a:schemeClr val="dk1"/>
                          </a:solidFill>
                          <a:effectLst/>
                          <a:latin typeface="Calibri" panose="020F0502020204030204" pitchFamily="34" charset="0"/>
                          <a:ea typeface="+mn-ea"/>
                          <a:cs typeface="Calibri" panose="020F0502020204030204" pitchFamily="34" charset="0"/>
                        </a:rPr>
                        <a:t>② </a:t>
                      </a:r>
                      <a:r>
                        <a:rPr lang="en-US" sz="2100" kern="1200" dirty="0" err="1">
                          <a:solidFill>
                            <a:schemeClr val="dk1"/>
                          </a:solidFill>
                          <a:effectLst/>
                          <a:latin typeface="Calibri" panose="020F0502020204030204" pitchFamily="34" charset="0"/>
                          <a:ea typeface="+mn-ea"/>
                          <a:cs typeface="Calibri" panose="020F0502020204030204" pitchFamily="34" charset="0"/>
                        </a:rPr>
                        <a:t>Nhập</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mật</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khẩu</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tài</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khoản</a:t>
                      </a:r>
                      <a:endParaRPr lang="en-US" sz="2100" kern="1200" dirty="0">
                        <a:solidFill>
                          <a:schemeClr val="dk1"/>
                        </a:solidFill>
                        <a:effectLst/>
                        <a:latin typeface="Calibri" panose="020F0502020204030204" pitchFamily="34" charset="0"/>
                        <a:ea typeface="+mn-ea"/>
                        <a:cs typeface="Calibri" panose="020F0502020204030204" pitchFamily="34" charset="0"/>
                      </a:endParaRPr>
                    </a:p>
                    <a:p>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85734275"/>
                  </a:ext>
                </a:extLst>
              </a:tr>
              <a:tr h="963446">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kern="1200" dirty="0">
                          <a:solidFill>
                            <a:schemeClr val="dk1"/>
                          </a:solidFill>
                          <a:effectLst/>
                          <a:latin typeface="Calibri" panose="020F0502020204030204" pitchFamily="34" charset="0"/>
                          <a:ea typeface="+mn-ea"/>
                          <a:cs typeface="Calibri" panose="020F0502020204030204" pitchFamily="34" charset="0"/>
                        </a:rPr>
                        <a:t>③ </a:t>
                      </a:r>
                      <a:r>
                        <a:rPr lang="en-US" sz="2100" kern="1200" dirty="0" err="1">
                          <a:solidFill>
                            <a:schemeClr val="dk1"/>
                          </a:solidFill>
                          <a:effectLst/>
                          <a:latin typeface="Calibri" panose="020F0502020204030204" pitchFamily="34" charset="0"/>
                          <a:ea typeface="+mn-ea"/>
                          <a:cs typeface="Calibri" panose="020F0502020204030204" pitchFamily="34" charset="0"/>
                        </a:rPr>
                        <a:t>Nhấn</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Đăng</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nhập</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để</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đăng</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nhập</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vào</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tài</a:t>
                      </a:r>
                      <a:r>
                        <a:rPr lang="en-US" sz="2100" kern="1200" dirty="0">
                          <a:solidFill>
                            <a:schemeClr val="dk1"/>
                          </a:solidFill>
                          <a:effectLst/>
                          <a:latin typeface="Calibri" panose="020F0502020204030204" pitchFamily="34" charset="0"/>
                          <a:ea typeface="+mn-ea"/>
                          <a:cs typeface="Calibri" panose="020F0502020204030204" pitchFamily="34" charset="0"/>
                        </a:rPr>
                        <a:t> </a:t>
                      </a:r>
                      <a:r>
                        <a:rPr lang="en-US" sz="2100" kern="1200" dirty="0" err="1">
                          <a:solidFill>
                            <a:schemeClr val="dk1"/>
                          </a:solidFill>
                          <a:effectLst/>
                          <a:latin typeface="Calibri" panose="020F0502020204030204" pitchFamily="34" charset="0"/>
                          <a:ea typeface="+mn-ea"/>
                          <a:cs typeface="Calibri" panose="020F0502020204030204" pitchFamily="34" charset="0"/>
                        </a:rPr>
                        <a:t>khoản</a:t>
                      </a:r>
                      <a:endParaRPr lang="en-US" sz="2100" kern="1200" dirty="0">
                        <a:solidFill>
                          <a:schemeClr val="dk1"/>
                        </a:solidFill>
                        <a:effectLst/>
                        <a:latin typeface="Calibri" panose="020F0502020204030204" pitchFamily="34" charset="0"/>
                        <a:ea typeface="+mn-ea"/>
                        <a:cs typeface="Calibri" panose="020F0502020204030204" pitchFamily="34" charset="0"/>
                      </a:endParaRPr>
                    </a:p>
                    <a:p>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77624811"/>
                  </a:ext>
                </a:extLst>
              </a:tr>
              <a:tr h="963446">
                <a:tc>
                  <a:txBody>
                    <a:bodyPr/>
                    <a:lstStyle/>
                    <a:p>
                      <a:endParaRPr lang="en-US" dirty="0"/>
                    </a:p>
                  </a:txBody>
                  <a:tcPr/>
                </a:tc>
                <a:tc>
                  <a:txBody>
                    <a:bodyPr/>
                    <a:lstStyle/>
                    <a:p>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59049095"/>
                  </a:ext>
                </a:extLst>
              </a:tr>
              <a:tr h="1376351">
                <a:tc>
                  <a:txBody>
                    <a:bodyPr/>
                    <a:lstStyle/>
                    <a:p>
                      <a:endParaRPr lang="en-US" dirty="0"/>
                    </a:p>
                  </a:txBody>
                  <a:tcPr/>
                </a:tc>
                <a:tc>
                  <a:txBody>
                    <a:bodyPr/>
                    <a:lstStyle/>
                    <a:p>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74906663"/>
                  </a:ext>
                </a:extLst>
              </a:tr>
            </a:tbl>
          </a:graphicData>
        </a:graphic>
      </p:graphicFrame>
      <p:pic>
        <p:nvPicPr>
          <p:cNvPr id="14" name="Picture 13"/>
          <p:cNvPicPr/>
          <p:nvPr/>
        </p:nvPicPr>
        <p:blipFill>
          <a:blip r:embed="rId2"/>
          <a:stretch>
            <a:fillRect/>
          </a:stretch>
        </p:blipFill>
        <p:spPr>
          <a:xfrm>
            <a:off x="659423" y="993532"/>
            <a:ext cx="4633546" cy="5002486"/>
          </a:xfrm>
          <a:prstGeom prst="rect">
            <a:avLst/>
          </a:prstGeom>
        </p:spPr>
      </p:pic>
    </p:spTree>
    <p:extLst>
      <p:ext uri="{BB962C8B-B14F-4D97-AF65-F5344CB8AC3E}">
        <p14:creationId xmlns:p14="http://schemas.microsoft.com/office/powerpoint/2010/main" val="35875103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9000">
              <a:schemeClr val="accent4">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51" y="0"/>
            <a:ext cx="11605895" cy="1022676"/>
          </a:xfr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l">
              <a:lnSpc>
                <a:spcPct val="150000"/>
              </a:lnSpc>
            </a:pPr>
            <a:r>
              <a:rPr lang="en-US" b="1" dirty="0">
                <a:latin typeface="Times New Roman" panose="02020603050405020304" pitchFamily="18" charset="0"/>
                <a:cs typeface="Times New Roman" panose="02020603050405020304" pitchFamily="18" charset="0"/>
              </a:rPr>
              <a:t>4.2</a:t>
            </a:r>
            <a:r>
              <a:rPr lang="en-US" sz="4000" b="1" dirty="0">
                <a:latin typeface="Times New Roman" panose="02020603050405020304" pitchFamily="18" charset="0"/>
                <a:cs typeface="Times New Roman" panose="02020603050405020304" pitchFamily="18" charset="0"/>
              </a:rPr>
              <a:t>. </a:t>
            </a:r>
            <a:r>
              <a:rPr lang="en-US" sz="4000" b="1" i="1" dirty="0">
                <a:latin typeface="Times New Roman" panose="02020603050405020304" pitchFamily="18" charset="0"/>
                <a:cs typeface="Times New Roman" panose="02020603050405020304" pitchFamily="18" charset="0"/>
              </a:rPr>
              <a:t>Tạo Folder trên hệ thống</a:t>
            </a:r>
            <a:endParaRPr lang="en-US" b="1" dirty="0">
              <a:latin typeface="Times New Roman" panose="02020603050405020304" pitchFamily="18" charset="0"/>
              <a:cs typeface="Times New Roman" panose="02020603050405020304" pitchFamily="18" charset="0"/>
            </a:endParaRPr>
          </a:p>
        </p:txBody>
      </p:sp>
      <p:pic>
        <p:nvPicPr>
          <p:cNvPr id="6" name="Picture 5"/>
          <p:cNvPicPr/>
          <p:nvPr/>
        </p:nvPicPr>
        <p:blipFill>
          <a:blip r:embed="rId2"/>
          <a:stretch>
            <a:fillRect/>
          </a:stretch>
        </p:blipFill>
        <p:spPr>
          <a:xfrm>
            <a:off x="292270" y="1334765"/>
            <a:ext cx="11437675" cy="5248103"/>
          </a:xfrm>
          <a:prstGeom prst="rect">
            <a:avLst/>
          </a:prstGeom>
        </p:spPr>
      </p:pic>
    </p:spTree>
    <p:extLst>
      <p:ext uri="{BB962C8B-B14F-4D97-AF65-F5344CB8AC3E}">
        <p14:creationId xmlns:p14="http://schemas.microsoft.com/office/powerpoint/2010/main" val="18023567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618</TotalTime>
  <Words>2364</Words>
  <Application>Microsoft Office PowerPoint</Application>
  <PresentationFormat>Widescreen</PresentationFormat>
  <Paragraphs>137</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4. Hướng dẫn sử dụng hệ thống.</vt:lpstr>
      <vt:lpstr>- Quy trình đăng nhập hệ thống </vt:lpstr>
      <vt:lpstr>4.2. Tạo Folder trên hệ thống</vt:lpstr>
      <vt:lpstr>PowerPoint Presentation</vt:lpstr>
      <vt:lpstr>4.3. Hướng dẫn tạo File chia sẻ.</vt:lpstr>
      <vt:lpstr>PowerPoint Presentation</vt:lpstr>
      <vt:lpstr>PowerPoint Presentation</vt:lpstr>
      <vt:lpstr>PowerPoint Presentation</vt:lpstr>
      <vt:lpstr>4.4 Hướng dẫn xem tài liệu </vt:lpstr>
      <vt:lpstr>4.5 Download File trên hệ thống.</vt:lpstr>
      <vt:lpstr>4.6 Sửa tài liệu.</vt:lpstr>
      <vt:lpstr> - Khi 1 file được cập nhật, lịch sử cập nhật được lưu lại trong “phiên bản cũ”. Người dùng có thể xem lại các phiên bản cũ của tài liệu được lưu trên hệ thống. </vt:lpstr>
      <vt:lpstr>4.7 Hướng dẫn tính năng “Phê duyệt”</vt:lpstr>
      <vt:lpstr> </vt:lpstr>
      <vt:lpstr>- Chức năng “Phê duyệt”</vt:lpstr>
      <vt:lpstr>- Sau khi tài liệu được phê duyệt hoặc từ chối, người yêu cầu phê duyệt nhận được thông báo đã phê duyệt hoặc từ chối, kèm theo ghi chú lý do.</vt:lpstr>
      <vt:lpstr>4.8.1 Đọc thông báo, xem hộp tin nhắn </vt:lpstr>
      <vt:lpstr>PowerPoint Presentation</vt:lpstr>
      <vt:lpstr>4.8.2. Tạo tin thông báo nội bộ</vt:lpstr>
      <vt:lpstr>5. Kết luận</vt:lpstr>
      <vt:lpstr>6. Định hướng phát triển hệ thống.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hệ thống ISO ONLINE</dc:title>
  <dc:creator>mr Siro</dc:creator>
  <cp:lastModifiedBy>Phung Thi Hao</cp:lastModifiedBy>
  <cp:revision>73</cp:revision>
  <dcterms:created xsi:type="dcterms:W3CDTF">2020-03-13T04:12:13Z</dcterms:created>
  <dcterms:modified xsi:type="dcterms:W3CDTF">2020-04-04T06:26:28Z</dcterms:modified>
</cp:coreProperties>
</file>