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374" r:id="rId3"/>
    <p:sldId id="412" r:id="rId4"/>
    <p:sldId id="411" r:id="rId5"/>
    <p:sldId id="410" r:id="rId6"/>
    <p:sldId id="414" r:id="rId7"/>
    <p:sldId id="415" r:id="rId8"/>
    <p:sldId id="446" r:id="rId9"/>
    <p:sldId id="442" r:id="rId10"/>
    <p:sldId id="445" r:id="rId11"/>
    <p:sldId id="443" r:id="rId12"/>
    <p:sldId id="449" r:id="rId13"/>
    <p:sldId id="444" r:id="rId14"/>
    <p:sldId id="451" r:id="rId15"/>
    <p:sldId id="448" r:id="rId16"/>
    <p:sldId id="450" r:id="rId17"/>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1474" autoAdjust="0"/>
  </p:normalViewPr>
  <p:slideViewPr>
    <p:cSldViewPr snapToGrid="0">
      <p:cViewPr varScale="1">
        <p:scale>
          <a:sx n="61" d="100"/>
          <a:sy n="61" d="100"/>
        </p:scale>
        <p:origin x="980" y="52"/>
      </p:cViewPr>
      <p:guideLst>
        <p:guide orient="horz" pos="2160"/>
        <p:guide pos="3840"/>
      </p:guideLst>
    </p:cSldViewPr>
  </p:slideViewPr>
  <p:outlineViewPr>
    <p:cViewPr>
      <p:scale>
        <a:sx n="33" d="100"/>
        <a:sy n="33" d="100"/>
      </p:scale>
      <p:origin x="0" y="-414"/>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70" d="100"/>
          <a:sy n="70" d="100"/>
        </p:scale>
        <p:origin x="94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4160519" cy="3657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438461" y="2"/>
            <a:ext cx="4160519" cy="365759"/>
          </a:xfrm>
          <a:prstGeom prst="rect">
            <a:avLst/>
          </a:prstGeom>
        </p:spPr>
        <p:txBody>
          <a:bodyPr vert="horz" lIns="91440" tIns="45720" rIns="91440" bIns="45720" rtlCol="0"/>
          <a:lstStyle>
            <a:lvl1pPr algn="r">
              <a:defRPr sz="1200"/>
            </a:lvl1pPr>
          </a:lstStyle>
          <a:p>
            <a:fld id="{7355AA4D-1343-41B4-90CD-5494F28CB4A7}" type="datetime1">
              <a:rPr lang="en-US" smtClean="0"/>
              <a:t>1/12/2021</a:t>
            </a:fld>
            <a:endParaRPr lang="en-US"/>
          </a:p>
        </p:txBody>
      </p:sp>
      <p:sp>
        <p:nvSpPr>
          <p:cNvPr id="4" name="Footer Placeholder 3"/>
          <p:cNvSpPr>
            <a:spLocks noGrp="1"/>
          </p:cNvSpPr>
          <p:nvPr>
            <p:ph type="ftr" sz="quarter" idx="2"/>
          </p:nvPr>
        </p:nvSpPr>
        <p:spPr>
          <a:xfrm>
            <a:off x="3" y="6948173"/>
            <a:ext cx="4160519" cy="36575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438461" y="6948173"/>
            <a:ext cx="4160519" cy="365759"/>
          </a:xfrm>
          <a:prstGeom prst="rect">
            <a:avLst/>
          </a:prstGeom>
        </p:spPr>
        <p:txBody>
          <a:bodyPr vert="horz" lIns="91440" tIns="45720" rIns="91440" bIns="45720" rtlCol="0" anchor="b"/>
          <a:lstStyle>
            <a:lvl1pPr algn="r">
              <a:defRPr sz="1200"/>
            </a:lvl1pPr>
          </a:lstStyle>
          <a:p>
            <a:fld id="{D3DE50EF-AB96-4FAD-94F9-D76AEEEEEE7A}" type="slidenum">
              <a:rPr lang="en-US" smtClean="0"/>
              <a:pPr/>
              <a:t>‹#›</a:t>
            </a:fld>
            <a:endParaRPr lang="en-US"/>
          </a:p>
        </p:txBody>
      </p:sp>
    </p:spTree>
    <p:extLst>
      <p:ext uri="{BB962C8B-B14F-4D97-AF65-F5344CB8AC3E}">
        <p14:creationId xmlns:p14="http://schemas.microsoft.com/office/powerpoint/2010/main" val="2862775826"/>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160519" cy="36703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461" y="0"/>
            <a:ext cx="4160519" cy="367030"/>
          </a:xfrm>
          <a:prstGeom prst="rect">
            <a:avLst/>
          </a:prstGeom>
        </p:spPr>
        <p:txBody>
          <a:bodyPr vert="horz" lIns="91440" tIns="45720" rIns="91440" bIns="45720" rtlCol="0"/>
          <a:lstStyle>
            <a:lvl1pPr algn="r">
              <a:defRPr sz="1200"/>
            </a:lvl1pPr>
          </a:lstStyle>
          <a:p>
            <a:fld id="{55A590BE-2212-4048-B5A2-E0C40955567F}" type="datetime1">
              <a:rPr lang="en-US" smtClean="0"/>
              <a:t>1/12/2021</a:t>
            </a:fld>
            <a:endParaRPr lang="en-US"/>
          </a:p>
        </p:txBody>
      </p:sp>
      <p:sp>
        <p:nvSpPr>
          <p:cNvPr id="4" name="Slide Image Placeholder 3"/>
          <p:cNvSpPr>
            <a:spLocks noGrp="1" noRot="1" noChangeAspect="1"/>
          </p:cNvSpPr>
          <p:nvPr>
            <p:ph type="sldImg" idx="2"/>
          </p:nvPr>
        </p:nvSpPr>
        <p:spPr>
          <a:xfrm>
            <a:off x="2608263" y="915988"/>
            <a:ext cx="4384675" cy="2466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121" y="3520440"/>
            <a:ext cx="7680960" cy="2880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6948172"/>
            <a:ext cx="4160519" cy="36702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461" y="6948172"/>
            <a:ext cx="4160519" cy="367029"/>
          </a:xfrm>
          <a:prstGeom prst="rect">
            <a:avLst/>
          </a:prstGeom>
        </p:spPr>
        <p:txBody>
          <a:bodyPr vert="horz" lIns="91440" tIns="45720" rIns="91440" bIns="45720" rtlCol="0" anchor="b"/>
          <a:lstStyle>
            <a:lvl1pPr algn="r">
              <a:defRPr sz="1200"/>
            </a:lvl1pPr>
          </a:lstStyle>
          <a:p>
            <a:fld id="{EB87AC6D-6C69-4271-AB78-9EBF008D26F3}" type="slidenum">
              <a:rPr lang="en-US" smtClean="0"/>
              <a:pPr/>
              <a:t>‹#›</a:t>
            </a:fld>
            <a:endParaRPr lang="en-US"/>
          </a:p>
        </p:txBody>
      </p:sp>
    </p:spTree>
    <p:extLst>
      <p:ext uri="{BB962C8B-B14F-4D97-AF65-F5344CB8AC3E}">
        <p14:creationId xmlns:p14="http://schemas.microsoft.com/office/powerpoint/2010/main" val="221895163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8263" y="915988"/>
            <a:ext cx="4384675" cy="246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7AC6D-6C69-4271-AB78-9EBF008D26F3}" type="slidenum">
              <a:rPr lang="en-US" smtClean="0"/>
              <a:pPr/>
              <a:t>1</a:t>
            </a:fld>
            <a:endParaRPr lang="en-US"/>
          </a:p>
        </p:txBody>
      </p:sp>
      <p:sp>
        <p:nvSpPr>
          <p:cNvPr id="5" name="Date Placeholder 4">
            <a:extLst>
              <a:ext uri="{FF2B5EF4-FFF2-40B4-BE49-F238E27FC236}">
                <a16:creationId xmlns:a16="http://schemas.microsoft.com/office/drawing/2014/main" id="{3818C3CF-14B6-4118-B259-53C5029B4409}"/>
              </a:ext>
            </a:extLst>
          </p:cNvPr>
          <p:cNvSpPr>
            <a:spLocks noGrp="1"/>
          </p:cNvSpPr>
          <p:nvPr>
            <p:ph type="dt" idx="1"/>
          </p:nvPr>
        </p:nvSpPr>
        <p:spPr/>
        <p:txBody>
          <a:bodyPr/>
          <a:lstStyle/>
          <a:p>
            <a:fld id="{A44AC486-8F61-4D1D-92EB-3E8A3402239A}" type="datetime1">
              <a:rPr lang="en-US" smtClean="0"/>
              <a:t>1/12/2021</a:t>
            </a:fld>
            <a:endParaRPr lang="en-US"/>
          </a:p>
        </p:txBody>
      </p:sp>
      <p:sp>
        <p:nvSpPr>
          <p:cNvPr id="6" name="Footer Placeholder 5">
            <a:extLst>
              <a:ext uri="{FF2B5EF4-FFF2-40B4-BE49-F238E27FC236}">
                <a16:creationId xmlns:a16="http://schemas.microsoft.com/office/drawing/2014/main" id="{10390011-8956-4566-BED3-7E96D0800B9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33175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8263" y="915988"/>
            <a:ext cx="4384675" cy="246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7AC6D-6C69-4271-AB78-9EBF008D26F3}" type="slidenum">
              <a:rPr lang="en-US" smtClean="0"/>
              <a:pPr/>
              <a:t>13</a:t>
            </a:fld>
            <a:endParaRPr lang="en-US"/>
          </a:p>
        </p:txBody>
      </p:sp>
      <p:sp>
        <p:nvSpPr>
          <p:cNvPr id="5" name="Date Placeholder 4">
            <a:extLst>
              <a:ext uri="{FF2B5EF4-FFF2-40B4-BE49-F238E27FC236}">
                <a16:creationId xmlns:a16="http://schemas.microsoft.com/office/drawing/2014/main" id="{EE365B11-24E5-46B3-942C-8F65415A36C2}"/>
              </a:ext>
            </a:extLst>
          </p:cNvPr>
          <p:cNvSpPr>
            <a:spLocks noGrp="1"/>
          </p:cNvSpPr>
          <p:nvPr>
            <p:ph type="dt" idx="1"/>
          </p:nvPr>
        </p:nvSpPr>
        <p:spPr/>
        <p:txBody>
          <a:bodyPr/>
          <a:lstStyle/>
          <a:p>
            <a:fld id="{703A6EFB-93D9-497E-B323-A2A66C50827C}" type="datetime1">
              <a:rPr lang="en-US" smtClean="0"/>
              <a:t>1/12/2021</a:t>
            </a:fld>
            <a:endParaRPr lang="en-US"/>
          </a:p>
        </p:txBody>
      </p:sp>
      <p:sp>
        <p:nvSpPr>
          <p:cNvPr id="6" name="Footer Placeholder 5">
            <a:extLst>
              <a:ext uri="{FF2B5EF4-FFF2-40B4-BE49-F238E27FC236}">
                <a16:creationId xmlns:a16="http://schemas.microsoft.com/office/drawing/2014/main" id="{7183C74B-C44A-4B75-9E28-4B021A2D6AD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94407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8263" y="915988"/>
            <a:ext cx="4384675" cy="246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7AC6D-6C69-4271-AB78-9EBF008D26F3}" type="slidenum">
              <a:rPr lang="en-US" smtClean="0"/>
              <a:pPr/>
              <a:t>2</a:t>
            </a:fld>
            <a:endParaRPr lang="en-US"/>
          </a:p>
        </p:txBody>
      </p:sp>
      <p:sp>
        <p:nvSpPr>
          <p:cNvPr id="5" name="Date Placeholder 4">
            <a:extLst>
              <a:ext uri="{FF2B5EF4-FFF2-40B4-BE49-F238E27FC236}">
                <a16:creationId xmlns:a16="http://schemas.microsoft.com/office/drawing/2014/main" id="{EE365B11-24E5-46B3-942C-8F65415A36C2}"/>
              </a:ext>
            </a:extLst>
          </p:cNvPr>
          <p:cNvSpPr>
            <a:spLocks noGrp="1"/>
          </p:cNvSpPr>
          <p:nvPr>
            <p:ph type="dt" idx="1"/>
          </p:nvPr>
        </p:nvSpPr>
        <p:spPr/>
        <p:txBody>
          <a:bodyPr/>
          <a:lstStyle/>
          <a:p>
            <a:fld id="{703A6EFB-93D9-497E-B323-A2A66C50827C}" type="datetime1">
              <a:rPr lang="en-US" smtClean="0"/>
              <a:t>1/12/2021</a:t>
            </a:fld>
            <a:endParaRPr lang="en-US"/>
          </a:p>
        </p:txBody>
      </p:sp>
      <p:sp>
        <p:nvSpPr>
          <p:cNvPr id="6" name="Footer Placeholder 5">
            <a:extLst>
              <a:ext uri="{FF2B5EF4-FFF2-40B4-BE49-F238E27FC236}">
                <a16:creationId xmlns:a16="http://schemas.microsoft.com/office/drawing/2014/main" id="{7183C74B-C44A-4B75-9E28-4B021A2D6AD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3639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8263" y="915988"/>
            <a:ext cx="4384675" cy="246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7AC6D-6C69-4271-AB78-9EBF008D26F3}" type="slidenum">
              <a:rPr lang="en-US" smtClean="0"/>
              <a:pPr/>
              <a:t>3</a:t>
            </a:fld>
            <a:endParaRPr lang="en-US"/>
          </a:p>
        </p:txBody>
      </p:sp>
      <p:sp>
        <p:nvSpPr>
          <p:cNvPr id="5" name="Date Placeholder 4">
            <a:extLst>
              <a:ext uri="{FF2B5EF4-FFF2-40B4-BE49-F238E27FC236}">
                <a16:creationId xmlns:a16="http://schemas.microsoft.com/office/drawing/2014/main" id="{EE365B11-24E5-46B3-942C-8F65415A36C2}"/>
              </a:ext>
            </a:extLst>
          </p:cNvPr>
          <p:cNvSpPr>
            <a:spLocks noGrp="1"/>
          </p:cNvSpPr>
          <p:nvPr>
            <p:ph type="dt" idx="1"/>
          </p:nvPr>
        </p:nvSpPr>
        <p:spPr/>
        <p:txBody>
          <a:bodyPr/>
          <a:lstStyle/>
          <a:p>
            <a:fld id="{703A6EFB-93D9-497E-B323-A2A66C50827C}" type="datetime1">
              <a:rPr lang="en-US" smtClean="0"/>
              <a:t>1/12/2021</a:t>
            </a:fld>
            <a:endParaRPr lang="en-US"/>
          </a:p>
        </p:txBody>
      </p:sp>
      <p:sp>
        <p:nvSpPr>
          <p:cNvPr id="6" name="Footer Placeholder 5">
            <a:extLst>
              <a:ext uri="{FF2B5EF4-FFF2-40B4-BE49-F238E27FC236}">
                <a16:creationId xmlns:a16="http://schemas.microsoft.com/office/drawing/2014/main" id="{7183C74B-C44A-4B75-9E28-4B021A2D6AD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94618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8263" y="915988"/>
            <a:ext cx="4384675" cy="246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7AC6D-6C69-4271-AB78-9EBF008D26F3}" type="slidenum">
              <a:rPr lang="en-US" smtClean="0"/>
              <a:pPr/>
              <a:t>4</a:t>
            </a:fld>
            <a:endParaRPr lang="en-US"/>
          </a:p>
        </p:txBody>
      </p:sp>
      <p:sp>
        <p:nvSpPr>
          <p:cNvPr id="5" name="Date Placeholder 4">
            <a:extLst>
              <a:ext uri="{FF2B5EF4-FFF2-40B4-BE49-F238E27FC236}">
                <a16:creationId xmlns:a16="http://schemas.microsoft.com/office/drawing/2014/main" id="{EE365B11-24E5-46B3-942C-8F65415A36C2}"/>
              </a:ext>
            </a:extLst>
          </p:cNvPr>
          <p:cNvSpPr>
            <a:spLocks noGrp="1"/>
          </p:cNvSpPr>
          <p:nvPr>
            <p:ph type="dt" idx="1"/>
          </p:nvPr>
        </p:nvSpPr>
        <p:spPr/>
        <p:txBody>
          <a:bodyPr/>
          <a:lstStyle/>
          <a:p>
            <a:fld id="{703A6EFB-93D9-497E-B323-A2A66C50827C}" type="datetime1">
              <a:rPr lang="en-US" smtClean="0"/>
              <a:t>1/12/2021</a:t>
            </a:fld>
            <a:endParaRPr lang="en-US"/>
          </a:p>
        </p:txBody>
      </p:sp>
      <p:sp>
        <p:nvSpPr>
          <p:cNvPr id="6" name="Footer Placeholder 5">
            <a:extLst>
              <a:ext uri="{FF2B5EF4-FFF2-40B4-BE49-F238E27FC236}">
                <a16:creationId xmlns:a16="http://schemas.microsoft.com/office/drawing/2014/main" id="{7183C74B-C44A-4B75-9E28-4B021A2D6AD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6314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8263" y="915988"/>
            <a:ext cx="4384675" cy="246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7AC6D-6C69-4271-AB78-9EBF008D26F3}" type="slidenum">
              <a:rPr lang="en-US" smtClean="0"/>
              <a:pPr/>
              <a:t>5</a:t>
            </a:fld>
            <a:endParaRPr lang="en-US"/>
          </a:p>
        </p:txBody>
      </p:sp>
      <p:sp>
        <p:nvSpPr>
          <p:cNvPr id="5" name="Date Placeholder 4">
            <a:extLst>
              <a:ext uri="{FF2B5EF4-FFF2-40B4-BE49-F238E27FC236}">
                <a16:creationId xmlns:a16="http://schemas.microsoft.com/office/drawing/2014/main" id="{EE365B11-24E5-46B3-942C-8F65415A36C2}"/>
              </a:ext>
            </a:extLst>
          </p:cNvPr>
          <p:cNvSpPr>
            <a:spLocks noGrp="1"/>
          </p:cNvSpPr>
          <p:nvPr>
            <p:ph type="dt" idx="1"/>
          </p:nvPr>
        </p:nvSpPr>
        <p:spPr/>
        <p:txBody>
          <a:bodyPr/>
          <a:lstStyle/>
          <a:p>
            <a:fld id="{703A6EFB-93D9-497E-B323-A2A66C50827C}" type="datetime1">
              <a:rPr lang="en-US" smtClean="0"/>
              <a:t>1/12/2021</a:t>
            </a:fld>
            <a:endParaRPr lang="en-US"/>
          </a:p>
        </p:txBody>
      </p:sp>
      <p:sp>
        <p:nvSpPr>
          <p:cNvPr id="6" name="Footer Placeholder 5">
            <a:extLst>
              <a:ext uri="{FF2B5EF4-FFF2-40B4-BE49-F238E27FC236}">
                <a16:creationId xmlns:a16="http://schemas.microsoft.com/office/drawing/2014/main" id="{7183C74B-C44A-4B75-9E28-4B021A2D6AD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69153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8263" y="915988"/>
            <a:ext cx="4384675" cy="246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7AC6D-6C69-4271-AB78-9EBF008D26F3}" type="slidenum">
              <a:rPr lang="en-US" smtClean="0"/>
              <a:pPr/>
              <a:t>6</a:t>
            </a:fld>
            <a:endParaRPr lang="en-US"/>
          </a:p>
        </p:txBody>
      </p:sp>
      <p:sp>
        <p:nvSpPr>
          <p:cNvPr id="5" name="Date Placeholder 4">
            <a:extLst>
              <a:ext uri="{FF2B5EF4-FFF2-40B4-BE49-F238E27FC236}">
                <a16:creationId xmlns:a16="http://schemas.microsoft.com/office/drawing/2014/main" id="{EE365B11-24E5-46B3-942C-8F65415A36C2}"/>
              </a:ext>
            </a:extLst>
          </p:cNvPr>
          <p:cNvSpPr>
            <a:spLocks noGrp="1"/>
          </p:cNvSpPr>
          <p:nvPr>
            <p:ph type="dt" idx="1"/>
          </p:nvPr>
        </p:nvSpPr>
        <p:spPr/>
        <p:txBody>
          <a:bodyPr/>
          <a:lstStyle/>
          <a:p>
            <a:fld id="{703A6EFB-93D9-497E-B323-A2A66C50827C}" type="datetime1">
              <a:rPr lang="en-US" smtClean="0"/>
              <a:t>1/12/2021</a:t>
            </a:fld>
            <a:endParaRPr lang="en-US"/>
          </a:p>
        </p:txBody>
      </p:sp>
      <p:sp>
        <p:nvSpPr>
          <p:cNvPr id="6" name="Footer Placeholder 5">
            <a:extLst>
              <a:ext uri="{FF2B5EF4-FFF2-40B4-BE49-F238E27FC236}">
                <a16:creationId xmlns:a16="http://schemas.microsoft.com/office/drawing/2014/main" id="{7183C74B-C44A-4B75-9E28-4B021A2D6AD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565470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8263" y="915988"/>
            <a:ext cx="4384675" cy="246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7AC6D-6C69-4271-AB78-9EBF008D26F3}" type="slidenum">
              <a:rPr lang="en-US" smtClean="0"/>
              <a:pPr/>
              <a:t>7</a:t>
            </a:fld>
            <a:endParaRPr lang="en-US"/>
          </a:p>
        </p:txBody>
      </p:sp>
      <p:sp>
        <p:nvSpPr>
          <p:cNvPr id="5" name="Date Placeholder 4">
            <a:extLst>
              <a:ext uri="{FF2B5EF4-FFF2-40B4-BE49-F238E27FC236}">
                <a16:creationId xmlns:a16="http://schemas.microsoft.com/office/drawing/2014/main" id="{EE365B11-24E5-46B3-942C-8F65415A36C2}"/>
              </a:ext>
            </a:extLst>
          </p:cNvPr>
          <p:cNvSpPr>
            <a:spLocks noGrp="1"/>
          </p:cNvSpPr>
          <p:nvPr>
            <p:ph type="dt" idx="1"/>
          </p:nvPr>
        </p:nvSpPr>
        <p:spPr/>
        <p:txBody>
          <a:bodyPr/>
          <a:lstStyle/>
          <a:p>
            <a:fld id="{703A6EFB-93D9-497E-B323-A2A66C50827C}" type="datetime1">
              <a:rPr lang="en-US" smtClean="0"/>
              <a:t>1/12/2021</a:t>
            </a:fld>
            <a:endParaRPr lang="en-US"/>
          </a:p>
        </p:txBody>
      </p:sp>
      <p:sp>
        <p:nvSpPr>
          <p:cNvPr id="6" name="Footer Placeholder 5">
            <a:extLst>
              <a:ext uri="{FF2B5EF4-FFF2-40B4-BE49-F238E27FC236}">
                <a16:creationId xmlns:a16="http://schemas.microsoft.com/office/drawing/2014/main" id="{7183C74B-C44A-4B75-9E28-4B021A2D6AD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76826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8263" y="915988"/>
            <a:ext cx="4384675" cy="246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7AC6D-6C69-4271-AB78-9EBF008D26F3}" type="slidenum">
              <a:rPr lang="en-US" smtClean="0"/>
              <a:pPr/>
              <a:t>9</a:t>
            </a:fld>
            <a:endParaRPr lang="en-US"/>
          </a:p>
        </p:txBody>
      </p:sp>
      <p:sp>
        <p:nvSpPr>
          <p:cNvPr id="5" name="Date Placeholder 4">
            <a:extLst>
              <a:ext uri="{FF2B5EF4-FFF2-40B4-BE49-F238E27FC236}">
                <a16:creationId xmlns:a16="http://schemas.microsoft.com/office/drawing/2014/main" id="{EE365B11-24E5-46B3-942C-8F65415A36C2}"/>
              </a:ext>
            </a:extLst>
          </p:cNvPr>
          <p:cNvSpPr>
            <a:spLocks noGrp="1"/>
          </p:cNvSpPr>
          <p:nvPr>
            <p:ph type="dt" idx="1"/>
          </p:nvPr>
        </p:nvSpPr>
        <p:spPr/>
        <p:txBody>
          <a:bodyPr/>
          <a:lstStyle/>
          <a:p>
            <a:fld id="{703A6EFB-93D9-497E-B323-A2A66C50827C}" type="datetime1">
              <a:rPr lang="en-US" smtClean="0"/>
              <a:t>1/12/2021</a:t>
            </a:fld>
            <a:endParaRPr lang="en-US"/>
          </a:p>
        </p:txBody>
      </p:sp>
      <p:sp>
        <p:nvSpPr>
          <p:cNvPr id="6" name="Footer Placeholder 5">
            <a:extLst>
              <a:ext uri="{FF2B5EF4-FFF2-40B4-BE49-F238E27FC236}">
                <a16:creationId xmlns:a16="http://schemas.microsoft.com/office/drawing/2014/main" id="{7183C74B-C44A-4B75-9E28-4B021A2D6AD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1376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8263" y="915988"/>
            <a:ext cx="4384675" cy="2466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7AC6D-6C69-4271-AB78-9EBF008D26F3}" type="slidenum">
              <a:rPr lang="en-US" smtClean="0"/>
              <a:pPr/>
              <a:t>11</a:t>
            </a:fld>
            <a:endParaRPr lang="en-US"/>
          </a:p>
        </p:txBody>
      </p:sp>
      <p:sp>
        <p:nvSpPr>
          <p:cNvPr id="5" name="Date Placeholder 4">
            <a:extLst>
              <a:ext uri="{FF2B5EF4-FFF2-40B4-BE49-F238E27FC236}">
                <a16:creationId xmlns:a16="http://schemas.microsoft.com/office/drawing/2014/main" id="{EE365B11-24E5-46B3-942C-8F65415A36C2}"/>
              </a:ext>
            </a:extLst>
          </p:cNvPr>
          <p:cNvSpPr>
            <a:spLocks noGrp="1"/>
          </p:cNvSpPr>
          <p:nvPr>
            <p:ph type="dt" idx="1"/>
          </p:nvPr>
        </p:nvSpPr>
        <p:spPr/>
        <p:txBody>
          <a:bodyPr/>
          <a:lstStyle/>
          <a:p>
            <a:fld id="{703A6EFB-93D9-497E-B323-A2A66C50827C}" type="datetime1">
              <a:rPr lang="en-US" smtClean="0"/>
              <a:t>1/12/2021</a:t>
            </a:fld>
            <a:endParaRPr lang="en-US"/>
          </a:p>
        </p:txBody>
      </p:sp>
      <p:sp>
        <p:nvSpPr>
          <p:cNvPr id="6" name="Footer Placeholder 5">
            <a:extLst>
              <a:ext uri="{FF2B5EF4-FFF2-40B4-BE49-F238E27FC236}">
                <a16:creationId xmlns:a16="http://schemas.microsoft.com/office/drawing/2014/main" id="{7183C74B-C44A-4B75-9E28-4B021A2D6AD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895854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4" name="Title 1"/>
          <p:cNvSpPr txBox="1">
            <a:spLocks/>
          </p:cNvSpPr>
          <p:nvPr userDrawn="1"/>
        </p:nvSpPr>
        <p:spPr>
          <a:xfrm>
            <a:off x="3173297" y="189023"/>
            <a:ext cx="6281787" cy="2728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sz="1600" b="1">
                <a:solidFill>
                  <a:schemeClr val="accent6"/>
                </a:solidFill>
              </a:rPr>
              <a:t>CÔNG</a:t>
            </a:r>
            <a:r>
              <a:rPr lang="en-US" sz="1600" b="1" baseline="0">
                <a:solidFill>
                  <a:schemeClr val="accent6"/>
                </a:solidFill>
              </a:rPr>
              <a:t> TY CỔ PHẦN BÓNG ĐÈN PHÍCH NƯỚC RẠNG ĐÔNG</a:t>
            </a:r>
            <a:endParaRPr lang="en-US" sz="1600" b="1">
              <a:solidFill>
                <a:schemeClr val="accent6"/>
              </a:solidFill>
            </a:endParaRPr>
          </a:p>
        </p:txBody>
      </p:sp>
      <p:cxnSp>
        <p:nvCxnSpPr>
          <p:cNvPr id="17" name="Straight Connector 16"/>
          <p:cNvCxnSpPr/>
          <p:nvPr userDrawn="1"/>
        </p:nvCxnSpPr>
        <p:spPr>
          <a:xfrm>
            <a:off x="3723591" y="499621"/>
            <a:ext cx="5231876" cy="0"/>
          </a:xfrm>
          <a:prstGeom prst="line">
            <a:avLst/>
          </a:prstGeom>
        </p:spPr>
        <p:style>
          <a:lnRef idx="1">
            <a:schemeClr val="accent6"/>
          </a:lnRef>
          <a:fillRef idx="0">
            <a:schemeClr val="accent6"/>
          </a:fillRef>
          <a:effectRef idx="0">
            <a:schemeClr val="accent6"/>
          </a:effectRef>
          <a:fontRef idx="minor">
            <a:schemeClr val="tx1"/>
          </a:fontRef>
        </p:style>
      </p:cxnSp>
      <p:sp>
        <p:nvSpPr>
          <p:cNvPr id="4" name="Slide Number Placeholder 5">
            <a:extLst>
              <a:ext uri="{FF2B5EF4-FFF2-40B4-BE49-F238E27FC236}">
                <a16:creationId xmlns:a16="http://schemas.microsoft.com/office/drawing/2014/main" id="{02FF3F71-5704-4AE5-99C3-DCD8B4601508}"/>
              </a:ext>
            </a:extLst>
          </p:cNvPr>
          <p:cNvSpPr txBox="1">
            <a:spLocks/>
          </p:cNvSpPr>
          <p:nvPr userDrawn="1"/>
        </p:nvSpPr>
        <p:spPr>
          <a:xfrm>
            <a:off x="728648" y="6558755"/>
            <a:ext cx="1855509" cy="260056"/>
          </a:xfrm>
          <a:prstGeom prst="rect">
            <a:avLst/>
          </a:prstGeom>
        </p:spPr>
        <p:txBody>
          <a:bodyPr/>
          <a:lstStyle>
            <a:defPPr>
              <a:defRPr lang="en-US"/>
            </a:defPPr>
            <a:lvl1pPr marL="0" algn="ctr"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a:solidFill>
                  <a:schemeClr val="bg1"/>
                </a:solidFill>
              </a:rPr>
              <a:t>Cập nhật: 15/04/2019</a:t>
            </a:r>
          </a:p>
        </p:txBody>
      </p:sp>
    </p:spTree>
    <p:extLst>
      <p:ext uri="{BB962C8B-B14F-4D97-AF65-F5344CB8AC3E}">
        <p14:creationId xmlns:p14="http://schemas.microsoft.com/office/powerpoint/2010/main" val="312939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alphaModFix amt="99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defRPr sz="1800">
                <a:latin typeface="Myriad Pro" panose="020B0503030403020204" pitchFamily="34" charset="0"/>
              </a:defRPr>
            </a:lvl1pPr>
            <a:lvl2pPr>
              <a:defRPr sz="1600">
                <a:latin typeface="Myriad Pro" panose="020B0503030403020204" pitchFamily="34" charset="0"/>
              </a:defRPr>
            </a:lvl2pPr>
            <a:lvl3pPr>
              <a:defRPr sz="1400">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11353809" y="6410226"/>
            <a:ext cx="448559" cy="260056"/>
          </a:xfrm>
          <a:prstGeom prst="rect">
            <a:avLst/>
          </a:prstGeom>
        </p:spPr>
        <p:txBody>
          <a:bodyPr/>
          <a:lstStyle>
            <a:lvl1pPr algn="ctr">
              <a:defRPr sz="1200">
                <a:latin typeface="Myriad Pro" panose="020B0503030403020204" pitchFamily="34" charset="0"/>
              </a:defRPr>
            </a:lvl1pPr>
          </a:lstStyle>
          <a:p>
            <a:fld id="{C6ABEB65-F4EC-40AE-9ACF-9C9B39BDDC25}" type="slidenum">
              <a:rPr lang="en-US" smtClean="0"/>
              <a:pPr/>
              <a:t>‹#›</a:t>
            </a:fld>
            <a:endParaRPr lang="en-US"/>
          </a:p>
        </p:txBody>
      </p:sp>
      <p:sp>
        <p:nvSpPr>
          <p:cNvPr id="7" name="Title 1"/>
          <p:cNvSpPr txBox="1">
            <a:spLocks/>
          </p:cNvSpPr>
          <p:nvPr userDrawn="1"/>
        </p:nvSpPr>
        <p:spPr>
          <a:xfrm>
            <a:off x="4860697" y="85329"/>
            <a:ext cx="6281787" cy="2728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sz="1600" b="1">
                <a:solidFill>
                  <a:schemeClr val="bg1"/>
                </a:solidFill>
              </a:rPr>
              <a:t>CÔNG</a:t>
            </a:r>
            <a:r>
              <a:rPr lang="en-US" sz="1600" b="1" baseline="0">
                <a:solidFill>
                  <a:schemeClr val="bg1"/>
                </a:solidFill>
              </a:rPr>
              <a:t> TY CỔ PHẦN BÓNG ĐÈN PHÍCH NƯỚC RẠNG ĐÔNG</a:t>
            </a:r>
            <a:endParaRPr lang="en-US" sz="1600" b="1">
              <a:solidFill>
                <a:schemeClr val="bg1"/>
              </a:solidFill>
            </a:endParaRPr>
          </a:p>
        </p:txBody>
      </p:sp>
      <p:sp>
        <p:nvSpPr>
          <p:cNvPr id="8" name="Title 1"/>
          <p:cNvSpPr txBox="1">
            <a:spLocks/>
          </p:cNvSpPr>
          <p:nvPr userDrawn="1"/>
        </p:nvSpPr>
        <p:spPr>
          <a:xfrm>
            <a:off x="4860697" y="389508"/>
            <a:ext cx="6281787" cy="2728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ctr"/>
            <a:r>
              <a:rPr lang="en-US" sz="1200" b="0">
                <a:solidFill>
                  <a:schemeClr val="bg1"/>
                </a:solidFill>
              </a:rPr>
              <a:t>PHÍCH N</a:t>
            </a:r>
            <a:r>
              <a:rPr lang="vi-VN" sz="1200" b="0">
                <a:solidFill>
                  <a:schemeClr val="bg1"/>
                </a:solidFill>
              </a:rPr>
              <a:t>Ư</a:t>
            </a:r>
            <a:r>
              <a:rPr lang="en-US" sz="1200" b="0">
                <a:solidFill>
                  <a:schemeClr val="bg1"/>
                </a:solidFill>
              </a:rPr>
              <a:t>ỚC RẠNG ĐÔNG – AN TOÀN SỨC KHỎE</a:t>
            </a:r>
          </a:p>
        </p:txBody>
      </p:sp>
      <p:sp>
        <p:nvSpPr>
          <p:cNvPr id="9" name="Slide Number Placeholder 5"/>
          <p:cNvSpPr txBox="1">
            <a:spLocks/>
          </p:cNvSpPr>
          <p:nvPr userDrawn="1"/>
        </p:nvSpPr>
        <p:spPr>
          <a:xfrm>
            <a:off x="9521076" y="6520863"/>
            <a:ext cx="1743957" cy="260056"/>
          </a:xfrm>
          <a:prstGeom prst="rect">
            <a:avLst/>
          </a:prstGeom>
        </p:spPr>
        <p:txBody>
          <a:bodyPr/>
          <a:lstStyle>
            <a:defPPr>
              <a:defRPr lang="en-US"/>
            </a:defPPr>
            <a:lvl1pPr marL="0" algn="ctr"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www.rangdongvn.com</a:t>
            </a:r>
          </a:p>
        </p:txBody>
      </p:sp>
      <p:sp>
        <p:nvSpPr>
          <p:cNvPr id="10" name="Slide Number Placeholder 5"/>
          <p:cNvSpPr txBox="1">
            <a:spLocks/>
          </p:cNvSpPr>
          <p:nvPr userDrawn="1"/>
        </p:nvSpPr>
        <p:spPr>
          <a:xfrm>
            <a:off x="690088" y="6560051"/>
            <a:ext cx="1855509" cy="260056"/>
          </a:xfrm>
          <a:prstGeom prst="rect">
            <a:avLst/>
          </a:prstGeom>
        </p:spPr>
        <p:txBody>
          <a:bodyPr/>
          <a:lstStyle>
            <a:defPPr>
              <a:defRPr lang="en-US"/>
            </a:defPPr>
            <a:lvl1pPr marL="0" algn="ctr"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a:solidFill>
                  <a:schemeClr val="bg1"/>
                </a:solidFill>
              </a:rPr>
              <a:t>Cập nhật: 15/04/2019</a:t>
            </a:r>
          </a:p>
        </p:txBody>
      </p:sp>
      <p:cxnSp>
        <p:nvCxnSpPr>
          <p:cNvPr id="11" name="Straight Connector 10"/>
          <p:cNvCxnSpPr/>
          <p:nvPr userDrawn="1"/>
        </p:nvCxnSpPr>
        <p:spPr>
          <a:xfrm>
            <a:off x="5392135" y="367646"/>
            <a:ext cx="5231876"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4" name="Title 3">
            <a:extLst>
              <a:ext uri="{FF2B5EF4-FFF2-40B4-BE49-F238E27FC236}">
                <a16:creationId xmlns:a16="http://schemas.microsoft.com/office/drawing/2014/main" id="{DFC403A4-9651-4BB4-8A38-AEE48337D679}"/>
              </a:ext>
            </a:extLst>
          </p:cNvPr>
          <p:cNvSpPr>
            <a:spLocks noGrp="1"/>
          </p:cNvSpPr>
          <p:nvPr>
            <p:ph type="title"/>
          </p:nvPr>
        </p:nvSpPr>
        <p:spPr>
          <a:xfrm>
            <a:off x="838200" y="895673"/>
            <a:ext cx="10515600" cy="79502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78590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19853"/>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w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82601" y="1792292"/>
            <a:ext cx="11129963" cy="2268537"/>
          </a:xfrm>
          <a:prstGeom prst="rect">
            <a:avLst/>
          </a:prstGeom>
        </p:spPr>
        <p:txBody>
          <a:bodyPr anchor="ctr" anchorCtr="0">
            <a:noAutofit/>
          </a:bodyPr>
          <a:lstStyle/>
          <a:p>
            <a:pPr algn="ctr"/>
            <a:r>
              <a:rPr lang="en-US" sz="4000" b="1">
                <a:latin typeface="+mn-lt"/>
                <a:cs typeface="Times New Roman" pitchFamily="18" charset="0"/>
              </a:rPr>
              <a:t>GIẢI THÍCH HIỆN TƯỢNG NƯỚC NÓNG ĐỰNG TRONG PHÍCH CÓ HẠT LẤP LÁNH</a:t>
            </a:r>
            <a:br>
              <a:rPr lang="en-US" sz="4000" b="1">
                <a:latin typeface="+mn-lt"/>
                <a:cs typeface="Times New Roman" pitchFamily="18" charset="0"/>
              </a:rPr>
            </a:br>
            <a:endParaRPr lang="en-US" sz="4000" i="1">
              <a:latin typeface="+mn-lt"/>
              <a:cs typeface="Times New Roman" pitchFamily="18" charset="0"/>
            </a:endParaRPr>
          </a:p>
        </p:txBody>
      </p:sp>
      <p:sp>
        <p:nvSpPr>
          <p:cNvPr id="3" name="Subtitle 2"/>
          <p:cNvSpPr>
            <a:spLocks noGrp="1"/>
          </p:cNvSpPr>
          <p:nvPr>
            <p:ph type="subTitle" idx="4294967295"/>
          </p:nvPr>
        </p:nvSpPr>
        <p:spPr>
          <a:xfrm>
            <a:off x="1028700" y="4313238"/>
            <a:ext cx="10579100" cy="1422400"/>
          </a:xfrm>
          <a:prstGeom prst="rect">
            <a:avLst/>
          </a:prstGeom>
        </p:spPr>
        <p:txBody>
          <a:bodyPr/>
          <a:lstStyle/>
          <a:p>
            <a:pPr marL="0" indent="0" algn="ctr">
              <a:buNone/>
            </a:pPr>
            <a:r>
              <a:rPr lang="en-US" b="1">
                <a:latin typeface="+mn-lt"/>
                <a:cs typeface="Times New Roman" pitchFamily="18" charset="0"/>
              </a:rPr>
              <a:t>                   Ban QLKT&amp;QLCL – X</a:t>
            </a:r>
            <a:r>
              <a:rPr lang="en-GB" b="1">
                <a:latin typeface="+mn-lt"/>
                <a:cs typeface="Times New Roman" pitchFamily="18" charset="0"/>
              </a:rPr>
              <a:t>ư</a:t>
            </a:r>
            <a:r>
              <a:rPr lang="en-US" b="1" err="1">
                <a:latin typeface="+mn-lt"/>
                <a:cs typeface="Times New Roman" pitchFamily="18" charset="0"/>
              </a:rPr>
              <a:t>ởng</a:t>
            </a:r>
            <a:r>
              <a:rPr lang="en-US" b="1">
                <a:latin typeface="+mn-lt"/>
                <a:cs typeface="Times New Roman" pitchFamily="18" charset="0"/>
              </a:rPr>
              <a:t> </a:t>
            </a:r>
            <a:r>
              <a:rPr lang="en-US" b="1" err="1">
                <a:latin typeface="+mn-lt"/>
                <a:cs typeface="Times New Roman" pitchFamily="18" charset="0"/>
              </a:rPr>
              <a:t>phích</a:t>
            </a:r>
            <a:r>
              <a:rPr lang="en-US" b="1">
                <a:latin typeface="+mn-lt"/>
                <a:cs typeface="Times New Roman" pitchFamily="18" charset="0"/>
              </a:rPr>
              <a:t> n</a:t>
            </a:r>
            <a:r>
              <a:rPr lang="en-GB" b="1">
                <a:latin typeface="+mn-lt"/>
                <a:cs typeface="Times New Roman" pitchFamily="18" charset="0"/>
              </a:rPr>
              <a:t>ư</a:t>
            </a:r>
            <a:r>
              <a:rPr lang="en-US" b="1" err="1">
                <a:latin typeface="+mn-lt"/>
                <a:cs typeface="Times New Roman" pitchFamily="18" charset="0"/>
              </a:rPr>
              <a:t>ớc</a:t>
            </a:r>
            <a:r>
              <a:rPr lang="en-US" b="1">
                <a:latin typeface="+mn-lt"/>
                <a:cs typeface="Times New Roman" pitchFamily="18" charset="0"/>
              </a:rPr>
              <a:t> </a:t>
            </a:r>
            <a:r>
              <a:rPr lang="en-US" b="1" err="1">
                <a:latin typeface="+mn-lt"/>
                <a:cs typeface="Times New Roman" pitchFamily="18" charset="0"/>
              </a:rPr>
              <a:t>thủy</a:t>
            </a:r>
            <a:r>
              <a:rPr lang="en-US" b="1">
                <a:latin typeface="+mn-lt"/>
                <a:cs typeface="Times New Roman" pitchFamily="18" charset="0"/>
              </a:rPr>
              <a:t> </a:t>
            </a:r>
            <a:r>
              <a:rPr lang="en-US" b="1" err="1">
                <a:latin typeface="+mn-lt"/>
                <a:cs typeface="Times New Roman" pitchFamily="18" charset="0"/>
              </a:rPr>
              <a:t>tinh</a:t>
            </a:r>
            <a:endParaRPr lang="en-US" b="1">
              <a:latin typeface="+mn-lt"/>
              <a:cs typeface="Times New Roman" pitchFamily="18" charset="0"/>
            </a:endParaRPr>
          </a:p>
          <a:p>
            <a:pPr marL="0" indent="0" algn="ctr">
              <a:buNone/>
            </a:pPr>
            <a:endParaRPr lang="en-US">
              <a:latin typeface="+mn-lt"/>
              <a:cs typeface="Times New Roman" pitchFamily="18" charset="0"/>
            </a:endParaRPr>
          </a:p>
          <a:p>
            <a:pPr marL="0" indent="0" algn="ctr">
              <a:buNone/>
            </a:pPr>
            <a:r>
              <a:rPr lang="en-US" i="1" err="1">
                <a:latin typeface="+mn-lt"/>
                <a:cs typeface="Times New Roman" pitchFamily="18" charset="0"/>
              </a:rPr>
              <a:t>Tháng</a:t>
            </a:r>
            <a:r>
              <a:rPr lang="en-US" i="1">
                <a:latin typeface="+mn-lt"/>
                <a:cs typeface="Times New Roman" pitchFamily="18" charset="0"/>
              </a:rPr>
              <a:t> </a:t>
            </a:r>
            <a:r>
              <a:rPr lang="en-US" i="1">
                <a:cs typeface="Times New Roman" pitchFamily="18" charset="0"/>
              </a:rPr>
              <a:t>03</a:t>
            </a:r>
            <a:r>
              <a:rPr lang="en-US" i="1">
                <a:latin typeface="+mn-lt"/>
                <a:cs typeface="Times New Roman" pitchFamily="18" charset="0"/>
              </a:rPr>
              <a:t>/2020</a:t>
            </a:r>
          </a:p>
        </p:txBody>
      </p:sp>
    </p:spTree>
    <p:extLst>
      <p:ext uri="{BB962C8B-B14F-4D97-AF65-F5344CB8AC3E}">
        <p14:creationId xmlns:p14="http://schemas.microsoft.com/office/powerpoint/2010/main" val="3585844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6ABEB65-F4EC-40AE-9ACF-9C9B39BDDC25}" type="slidenum">
              <a:rPr lang="en-US" smtClean="0"/>
              <a:pPr/>
              <a:t>10</a:t>
            </a:fld>
            <a:endParaRPr lang="en-US"/>
          </a:p>
        </p:txBody>
      </p:sp>
      <p:sp>
        <p:nvSpPr>
          <p:cNvPr id="4" name="Title 3"/>
          <p:cNvSpPr>
            <a:spLocks noGrp="1"/>
          </p:cNvSpPr>
          <p:nvPr>
            <p:ph type="title"/>
          </p:nvPr>
        </p:nvSpPr>
        <p:spPr>
          <a:xfrm>
            <a:off x="838199" y="771525"/>
            <a:ext cx="11206163" cy="500063"/>
          </a:xfrm>
          <a:solidFill>
            <a:schemeClr val="accent6">
              <a:lumMod val="40000"/>
              <a:lumOff val="60000"/>
            </a:schemeClr>
          </a:solidFill>
        </p:spPr>
        <p:txBody>
          <a:bodyPr/>
          <a:lstStyle/>
          <a:p>
            <a:r>
              <a:rPr lang="en-US" sz="2800" b="1" err="1">
                <a:latin typeface="Times New Roman" pitchFamily="18" charset="0"/>
                <a:cs typeface="Times New Roman" pitchFamily="18" charset="0"/>
              </a:rPr>
              <a:t>Hình</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ảnh</a:t>
            </a:r>
            <a:r>
              <a:rPr lang="vi-VN" sz="2800" b="1">
                <a:latin typeface="Times New Roman" pitchFamily="18" charset="0"/>
                <a:cs typeface="Times New Roman" pitchFamily="18" charset="0"/>
              </a:rPr>
              <a:t> &amp; Video</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kiểm</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tra</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mẫu</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nước</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Lavie</a:t>
            </a:r>
            <a:br>
              <a:rPr lang="vi-VN"/>
            </a:br>
            <a:endParaRPr lang="en-US"/>
          </a:p>
        </p:txBody>
      </p:sp>
      <p:sp>
        <p:nvSpPr>
          <p:cNvPr id="6" name="Rectangle 5"/>
          <p:cNvSpPr/>
          <p:nvPr/>
        </p:nvSpPr>
        <p:spPr>
          <a:xfrm>
            <a:off x="815374" y="1333664"/>
            <a:ext cx="6499826" cy="53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rPr>
              <a:t>Nước không có vẩn đục</a:t>
            </a:r>
          </a:p>
        </p:txBody>
      </p:sp>
      <p:graphicFrame>
        <p:nvGraphicFramePr>
          <p:cNvPr id="7" name="Object 6"/>
          <p:cNvGraphicFramePr>
            <a:graphicFrameLocks noChangeAspect="1"/>
          </p:cNvGraphicFramePr>
          <p:nvPr>
            <p:extLst>
              <p:ext uri="{D42A27DB-BD31-4B8C-83A1-F6EECF244321}">
                <p14:modId xmlns:p14="http://schemas.microsoft.com/office/powerpoint/2010/main" val="1519996769"/>
              </p:ext>
            </p:extLst>
          </p:nvPr>
        </p:nvGraphicFramePr>
        <p:xfrm>
          <a:off x="8831263" y="4351338"/>
          <a:ext cx="2157412" cy="1471612"/>
        </p:xfrm>
        <a:graphic>
          <a:graphicData uri="http://schemas.openxmlformats.org/presentationml/2006/ole">
            <mc:AlternateContent xmlns:mc="http://schemas.openxmlformats.org/markup-compatibility/2006">
              <mc:Choice xmlns:v="urn:schemas-microsoft-com:vml" Requires="v">
                <p:oleObj name="Packager Shell Object" showAsIcon="1" r:id="rId2" imgW="509760" imgH="481320" progId="Package">
                  <p:embed/>
                </p:oleObj>
              </mc:Choice>
              <mc:Fallback>
                <p:oleObj name="Packager Shell Object" showAsIcon="1" r:id="rId2" imgW="509760" imgH="481320" progId="Package">
                  <p:embed/>
                  <p:pic>
                    <p:nvPicPr>
                      <p:cNvPr id="0" name="Object 10"/>
                      <p:cNvPicPr>
                        <a:picLocks noChangeAspect="1" noChangeArrowheads="1"/>
                      </p:cNvPicPr>
                      <p:nvPr/>
                    </p:nvPicPr>
                    <p:blipFill>
                      <a:blip r:embed="rId3"/>
                      <a:srcRect/>
                      <a:stretch>
                        <a:fillRect/>
                      </a:stretch>
                    </p:blipFill>
                    <p:spPr bwMode="auto">
                      <a:xfrm>
                        <a:off x="8831263" y="4351338"/>
                        <a:ext cx="2157412" cy="1471612"/>
                      </a:xfrm>
                      <a:prstGeom prst="rect">
                        <a:avLst/>
                      </a:prstGeom>
                      <a:noFill/>
                      <a:ln>
                        <a:noFill/>
                      </a:ln>
                    </p:spPr>
                  </p:pic>
                </p:oleObj>
              </mc:Fallback>
            </mc:AlternateContent>
          </a:graphicData>
        </a:graphic>
      </p:graphicFrame>
      <p:sp>
        <p:nvSpPr>
          <p:cNvPr id="8" name="Rectangle 7"/>
          <p:cNvSpPr/>
          <p:nvPr/>
        </p:nvSpPr>
        <p:spPr>
          <a:xfrm>
            <a:off x="7484733" y="1323315"/>
            <a:ext cx="4548517" cy="548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rPr>
              <a:t>Video </a:t>
            </a:r>
            <a:r>
              <a:rPr lang="en-US" sz="2400" err="1">
                <a:solidFill>
                  <a:schemeClr val="tx1"/>
                </a:solidFill>
              </a:rPr>
              <a:t>kiểm</a:t>
            </a:r>
            <a:r>
              <a:rPr lang="en-US" sz="2400">
                <a:solidFill>
                  <a:schemeClr val="tx1"/>
                </a:solidFill>
              </a:rPr>
              <a:t> </a:t>
            </a:r>
            <a:r>
              <a:rPr lang="en-US" sz="2400" err="1">
                <a:solidFill>
                  <a:schemeClr val="tx1"/>
                </a:solidFill>
              </a:rPr>
              <a:t>tra</a:t>
            </a:r>
            <a:r>
              <a:rPr lang="vi-VN" sz="2400">
                <a:solidFill>
                  <a:schemeClr val="tx1"/>
                </a:solidFill>
              </a:rPr>
              <a:t> mẫu nước Lavie</a:t>
            </a:r>
          </a:p>
        </p:txBody>
      </p:sp>
      <p:graphicFrame>
        <p:nvGraphicFramePr>
          <p:cNvPr id="9" name="Object 8"/>
          <p:cNvGraphicFramePr>
            <a:graphicFrameLocks noChangeAspect="1"/>
          </p:cNvGraphicFramePr>
          <p:nvPr>
            <p:extLst>
              <p:ext uri="{D42A27DB-BD31-4B8C-83A1-F6EECF244321}">
                <p14:modId xmlns:p14="http://schemas.microsoft.com/office/powerpoint/2010/main" val="2350144600"/>
              </p:ext>
            </p:extLst>
          </p:nvPr>
        </p:nvGraphicFramePr>
        <p:xfrm>
          <a:off x="8837613" y="2343150"/>
          <a:ext cx="2203450" cy="1344613"/>
        </p:xfrm>
        <a:graphic>
          <a:graphicData uri="http://schemas.openxmlformats.org/presentationml/2006/ole">
            <mc:AlternateContent xmlns:mc="http://schemas.openxmlformats.org/markup-compatibility/2006">
              <mc:Choice xmlns:v="urn:schemas-microsoft-com:vml" Requires="v">
                <p:oleObj name="Packager Shell Object" showAsIcon="1" r:id="rId4" imgW="938520" imgH="481320" progId="Package">
                  <p:embed/>
                </p:oleObj>
              </mc:Choice>
              <mc:Fallback>
                <p:oleObj name="Packager Shell Object" showAsIcon="1" r:id="rId4" imgW="938520" imgH="481320" progId="Package">
                  <p:embed/>
                  <p:pic>
                    <p:nvPicPr>
                      <p:cNvPr id="0" name=""/>
                      <p:cNvPicPr/>
                      <p:nvPr/>
                    </p:nvPicPr>
                    <p:blipFill>
                      <a:blip r:embed="rId5"/>
                      <a:stretch>
                        <a:fillRect/>
                      </a:stretch>
                    </p:blipFill>
                    <p:spPr>
                      <a:xfrm>
                        <a:off x="8837613" y="2343150"/>
                        <a:ext cx="2203450" cy="1344613"/>
                      </a:xfrm>
                      <a:prstGeom prst="rect">
                        <a:avLst/>
                      </a:prstGeom>
                    </p:spPr>
                  </p:pic>
                </p:oleObj>
              </mc:Fallback>
            </mc:AlternateContent>
          </a:graphicData>
        </a:graphic>
      </p:graphicFrame>
      <p:pic>
        <p:nvPicPr>
          <p:cNvPr id="3098" name="Picture 26" descr="C:\Users\Administrator\Desktop\DSC_2451.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15374" y="1909765"/>
            <a:ext cx="6499825" cy="452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389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ABEB65-F4EC-40AE-9ACF-9C9B39BDDC25}" type="slidenum">
              <a:rPr lang="en-US" smtClean="0"/>
              <a:pPr/>
              <a:t>11</a:t>
            </a:fld>
            <a:endParaRPr lang="en-US"/>
          </a:p>
        </p:txBody>
      </p:sp>
      <p:sp>
        <p:nvSpPr>
          <p:cNvPr id="2" name="Title 1"/>
          <p:cNvSpPr>
            <a:spLocks noGrp="1"/>
          </p:cNvSpPr>
          <p:nvPr>
            <p:ph type="title"/>
          </p:nvPr>
        </p:nvSpPr>
        <p:spPr>
          <a:xfrm>
            <a:off x="757238" y="757238"/>
            <a:ext cx="11434762" cy="531236"/>
          </a:xfrm>
          <a:solidFill>
            <a:schemeClr val="accent6">
              <a:lumMod val="40000"/>
              <a:lumOff val="60000"/>
            </a:schemeClr>
          </a:solidFill>
        </p:spPr>
        <p:txBody>
          <a:bodyPr/>
          <a:lstStyle/>
          <a:p>
            <a:r>
              <a:rPr lang="en-US" sz="2800" b="1">
                <a:latin typeface="Times New Roman" pitchFamily="18" charset="0"/>
                <a:cs typeface="Times New Roman" pitchFamily="18" charset="0"/>
              </a:rPr>
              <a:t>3. </a:t>
            </a:r>
            <a:r>
              <a:rPr lang="en-US" sz="2800" b="1" err="1">
                <a:latin typeface="Times New Roman" pitchFamily="18" charset="0"/>
                <a:cs typeface="Times New Roman" pitchFamily="18" charset="0"/>
              </a:rPr>
              <a:t>Mẫu</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nước</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Lavie</a:t>
            </a:r>
            <a:r>
              <a:rPr lang="en-US" sz="2800" b="1">
                <a:latin typeface="Times New Roman" pitchFamily="18" charset="0"/>
                <a:cs typeface="Times New Roman" pitchFamily="18" charset="0"/>
              </a:rPr>
              <a:t> + 0,5% </a:t>
            </a:r>
            <a:r>
              <a:rPr lang="en-US" sz="2800" b="1" err="1">
                <a:latin typeface="Times New Roman" pitchFamily="18" charset="0"/>
                <a:cs typeface="Times New Roman" pitchFamily="18" charset="0"/>
              </a:rPr>
              <a:t>nước</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tẩy</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Javen</a:t>
            </a:r>
            <a:br>
              <a:rPr lang="en-US" sz="1800"/>
            </a:br>
            <a:br>
              <a:rPr lang="en-US" sz="1800"/>
            </a:br>
            <a:br>
              <a:rPr lang="en-US" sz="1800"/>
            </a:br>
            <a:br>
              <a:rPr lang="en-US" sz="1800"/>
            </a:br>
            <a:br>
              <a:rPr lang="en-US" sz="1800"/>
            </a:br>
            <a:r>
              <a:rPr lang="en-US" sz="1800"/>
              <a:t> </a:t>
            </a:r>
            <a:endParaRPr lang="vi-VN" sz="1800"/>
          </a:p>
        </p:txBody>
      </p:sp>
      <p:graphicFrame>
        <p:nvGraphicFramePr>
          <p:cNvPr id="7" name="Table 6"/>
          <p:cNvGraphicFramePr>
            <a:graphicFrameLocks noGrp="1"/>
          </p:cNvGraphicFramePr>
          <p:nvPr>
            <p:extLst>
              <p:ext uri="{D42A27DB-BD31-4B8C-83A1-F6EECF244321}">
                <p14:modId xmlns:p14="http://schemas.microsoft.com/office/powerpoint/2010/main" val="1665778684"/>
              </p:ext>
            </p:extLst>
          </p:nvPr>
        </p:nvGraphicFramePr>
        <p:xfrm>
          <a:off x="728663" y="1323985"/>
          <a:ext cx="10958516" cy="4808210"/>
        </p:xfrm>
        <a:graphic>
          <a:graphicData uri="http://schemas.openxmlformats.org/drawingml/2006/table">
            <a:tbl>
              <a:tblPr firstRow="1" bandRow="1">
                <a:tableStyleId>{5C22544A-7EE6-4342-B048-85BDC9FD1C3A}</a:tableStyleId>
              </a:tblPr>
              <a:tblGrid>
                <a:gridCol w="266772">
                  <a:extLst>
                    <a:ext uri="{9D8B030D-6E8A-4147-A177-3AD203B41FA5}">
                      <a16:colId xmlns:a16="http://schemas.microsoft.com/office/drawing/2014/main" val="20000"/>
                    </a:ext>
                  </a:extLst>
                </a:gridCol>
                <a:gridCol w="1133403">
                  <a:extLst>
                    <a:ext uri="{9D8B030D-6E8A-4147-A177-3AD203B41FA5}">
                      <a16:colId xmlns:a16="http://schemas.microsoft.com/office/drawing/2014/main" val="20001"/>
                    </a:ext>
                  </a:extLst>
                </a:gridCol>
                <a:gridCol w="1357313">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gridCol w="614363">
                  <a:extLst>
                    <a:ext uri="{9D8B030D-6E8A-4147-A177-3AD203B41FA5}">
                      <a16:colId xmlns:a16="http://schemas.microsoft.com/office/drawing/2014/main" val="20004"/>
                    </a:ext>
                  </a:extLst>
                </a:gridCol>
                <a:gridCol w="814388">
                  <a:extLst>
                    <a:ext uri="{9D8B030D-6E8A-4147-A177-3AD203B41FA5}">
                      <a16:colId xmlns:a16="http://schemas.microsoft.com/office/drawing/2014/main" val="20005"/>
                    </a:ext>
                  </a:extLst>
                </a:gridCol>
                <a:gridCol w="771526">
                  <a:extLst>
                    <a:ext uri="{9D8B030D-6E8A-4147-A177-3AD203B41FA5}">
                      <a16:colId xmlns:a16="http://schemas.microsoft.com/office/drawing/2014/main" val="20006"/>
                    </a:ext>
                  </a:extLst>
                </a:gridCol>
                <a:gridCol w="3486147">
                  <a:extLst>
                    <a:ext uri="{9D8B030D-6E8A-4147-A177-3AD203B41FA5}">
                      <a16:colId xmlns:a16="http://schemas.microsoft.com/office/drawing/2014/main" val="20007"/>
                    </a:ext>
                  </a:extLst>
                </a:gridCol>
                <a:gridCol w="1700216">
                  <a:extLst>
                    <a:ext uri="{9D8B030D-6E8A-4147-A177-3AD203B41FA5}">
                      <a16:colId xmlns:a16="http://schemas.microsoft.com/office/drawing/2014/main" val="20008"/>
                    </a:ext>
                  </a:extLst>
                </a:gridCol>
              </a:tblGrid>
              <a:tr h="297857">
                <a:tc rowSpan="2">
                  <a:txBody>
                    <a:bodyPr/>
                    <a:lstStyle/>
                    <a:p>
                      <a:pPr algn="ctr"/>
                      <a:r>
                        <a:rPr lang="en-US" sz="1400"/>
                        <a:t>TT</a:t>
                      </a:r>
                      <a:endParaRPr lang="vi-VN" sz="1400"/>
                    </a:p>
                  </a:txBody>
                  <a:tcPr/>
                </a:tc>
                <a:tc rowSpan="2">
                  <a:txBody>
                    <a:bodyPr/>
                    <a:lstStyle/>
                    <a:p>
                      <a:pPr algn="ctr"/>
                      <a:endParaRPr lang="en-US" sz="1400"/>
                    </a:p>
                    <a:p>
                      <a:pPr algn="ctr"/>
                      <a:r>
                        <a:rPr lang="en-US" sz="1400" err="1"/>
                        <a:t>Ngày</a:t>
                      </a:r>
                      <a:r>
                        <a:rPr lang="en-US" sz="1400"/>
                        <a:t>,</a:t>
                      </a:r>
                      <a:r>
                        <a:rPr lang="en-US" sz="1400" baseline="0"/>
                        <a:t> </a:t>
                      </a:r>
                      <a:r>
                        <a:rPr lang="en-US" sz="1400" baseline="0" err="1"/>
                        <a:t>tháng</a:t>
                      </a:r>
                      <a:endParaRPr lang="vi-VN" sz="1400"/>
                    </a:p>
                  </a:txBody>
                  <a:tcPr/>
                </a:tc>
                <a:tc rowSpan="2">
                  <a:txBody>
                    <a:bodyPr/>
                    <a:lstStyle/>
                    <a:p>
                      <a:pPr algn="ctr"/>
                      <a:endParaRPr lang="en-US" sz="1400"/>
                    </a:p>
                    <a:p>
                      <a:pPr algn="ctr"/>
                      <a:r>
                        <a:rPr lang="en-US" sz="1400" err="1"/>
                        <a:t>Bình</a:t>
                      </a:r>
                      <a:endParaRPr lang="vi-VN" sz="1400"/>
                    </a:p>
                  </a:txBody>
                  <a:tcPr/>
                </a:tc>
                <a:tc gridSpan="2">
                  <a:txBody>
                    <a:bodyPr/>
                    <a:lstStyle/>
                    <a:p>
                      <a:pPr algn="ctr"/>
                      <a:r>
                        <a:rPr lang="en-US" sz="1400" err="1"/>
                        <a:t>Nước</a:t>
                      </a:r>
                      <a:r>
                        <a:rPr lang="en-US" sz="1400" baseline="0"/>
                        <a:t> </a:t>
                      </a:r>
                      <a:r>
                        <a:rPr lang="en-US" sz="1400" baseline="0" err="1"/>
                        <a:t>cho</a:t>
                      </a:r>
                      <a:r>
                        <a:rPr lang="en-US" sz="1400" baseline="0"/>
                        <a:t> </a:t>
                      </a:r>
                      <a:r>
                        <a:rPr lang="en-US" sz="1400" baseline="0" err="1"/>
                        <a:t>vào</a:t>
                      </a:r>
                      <a:endParaRPr lang="vi-VN" sz="1400"/>
                    </a:p>
                  </a:txBody>
                  <a:tcPr/>
                </a:tc>
                <a:tc hMerge="1">
                  <a:txBody>
                    <a:bodyPr/>
                    <a:lstStyle/>
                    <a:p>
                      <a:endParaRPr lang="vi-VN" dirty="0"/>
                    </a:p>
                  </a:txBody>
                  <a:tcPr/>
                </a:tc>
                <a:tc gridSpan="2">
                  <a:txBody>
                    <a:bodyPr/>
                    <a:lstStyle/>
                    <a:p>
                      <a:pPr algn="ctr"/>
                      <a:r>
                        <a:rPr lang="en-US" sz="1400" err="1"/>
                        <a:t>Nước</a:t>
                      </a:r>
                      <a:r>
                        <a:rPr lang="en-US" sz="1400" baseline="0"/>
                        <a:t> </a:t>
                      </a:r>
                      <a:r>
                        <a:rPr lang="en-US" sz="1400" baseline="0" err="1"/>
                        <a:t>sau</a:t>
                      </a:r>
                      <a:r>
                        <a:rPr lang="en-US" sz="1400" baseline="0"/>
                        <a:t> 24h</a:t>
                      </a:r>
                      <a:endParaRPr lang="vi-VN" sz="1400"/>
                    </a:p>
                  </a:txBody>
                  <a:tcPr/>
                </a:tc>
                <a:tc hMerge="1">
                  <a:txBody>
                    <a:bodyPr/>
                    <a:lstStyle/>
                    <a:p>
                      <a:endParaRPr lang="vi-VN" dirty="0"/>
                    </a:p>
                  </a:txBody>
                  <a:tcPr/>
                </a:tc>
                <a:tc rowSpan="2">
                  <a:txBody>
                    <a:bodyPr/>
                    <a:lstStyle/>
                    <a:p>
                      <a:pPr algn="ctr"/>
                      <a:endParaRPr lang="en-US" sz="1400"/>
                    </a:p>
                    <a:p>
                      <a:pPr algn="ctr"/>
                      <a:r>
                        <a:rPr lang="en-US" sz="1400" err="1"/>
                        <a:t>Đánh</a:t>
                      </a:r>
                      <a:r>
                        <a:rPr lang="en-US" sz="1400" baseline="0"/>
                        <a:t> </a:t>
                      </a:r>
                      <a:r>
                        <a:rPr lang="en-US" sz="1400" baseline="0" err="1"/>
                        <a:t>giá</a:t>
                      </a:r>
                      <a:endParaRPr lang="vi-VN" sz="1400"/>
                    </a:p>
                  </a:txBody>
                  <a:tcPr/>
                </a:tc>
                <a:tc rowSpan="2">
                  <a:txBody>
                    <a:bodyPr/>
                    <a:lstStyle/>
                    <a:p>
                      <a:pPr algn="ctr"/>
                      <a:endParaRPr lang="en-US" sz="1400"/>
                    </a:p>
                    <a:p>
                      <a:pPr algn="ctr"/>
                      <a:r>
                        <a:rPr lang="en-US" sz="1400" err="1"/>
                        <a:t>Hình</a:t>
                      </a:r>
                      <a:r>
                        <a:rPr lang="en-US" sz="1400" baseline="0"/>
                        <a:t> </a:t>
                      </a:r>
                      <a:r>
                        <a:rPr lang="en-US" sz="1400" baseline="0" err="1"/>
                        <a:t>ảnh</a:t>
                      </a:r>
                      <a:endParaRPr lang="vi-VN" sz="1400"/>
                    </a:p>
                  </a:txBody>
                  <a:tcPr/>
                </a:tc>
                <a:extLst>
                  <a:ext uri="{0D108BD9-81ED-4DB2-BD59-A6C34878D82A}">
                    <a16:rowId xmlns:a16="http://schemas.microsoft.com/office/drawing/2014/main" val="10000"/>
                  </a:ext>
                </a:extLst>
              </a:tr>
              <a:tr h="486611">
                <a:tc vMerge="1">
                  <a:txBody>
                    <a:bodyPr/>
                    <a:lstStyle/>
                    <a:p>
                      <a:endParaRPr lang="vi-VN" dirty="0"/>
                    </a:p>
                  </a:txBody>
                  <a:tcPr/>
                </a:tc>
                <a:tc vMerge="1">
                  <a:txBody>
                    <a:bodyPr/>
                    <a:lstStyle/>
                    <a:p>
                      <a:endParaRPr lang="vi-VN" dirty="0"/>
                    </a:p>
                  </a:txBody>
                  <a:tcPr/>
                </a:tc>
                <a:tc vMerge="1">
                  <a:txBody>
                    <a:bodyPr/>
                    <a:lstStyle/>
                    <a:p>
                      <a:endParaRPr lang="vi-VN" dirty="0"/>
                    </a:p>
                  </a:txBody>
                  <a:tcPr/>
                </a:tc>
                <a:tc>
                  <a:txBody>
                    <a:bodyPr/>
                    <a:lstStyle/>
                    <a:p>
                      <a:pPr algn="ctr"/>
                      <a:r>
                        <a:rPr lang="en-US" sz="1400" err="1"/>
                        <a:t>Nhiệt</a:t>
                      </a:r>
                      <a:r>
                        <a:rPr lang="en-US" sz="1400" baseline="0"/>
                        <a:t> </a:t>
                      </a:r>
                      <a:r>
                        <a:rPr lang="en-US" sz="1400" baseline="0" err="1"/>
                        <a:t>độ</a:t>
                      </a:r>
                      <a:r>
                        <a:rPr lang="vi-VN" sz="1400" baseline="0"/>
                        <a:t> </a:t>
                      </a:r>
                      <a:r>
                        <a:rPr lang="en-US" sz="1400" baseline="0"/>
                        <a:t>     </a:t>
                      </a:r>
                    </a:p>
                    <a:p>
                      <a:pPr algn="ctr"/>
                      <a:r>
                        <a:rPr lang="en-US" sz="1400" baseline="0"/>
                        <a:t> ( °C)</a:t>
                      </a:r>
                      <a:endParaRPr lang="vi-VN" sz="1400"/>
                    </a:p>
                  </a:txBody>
                  <a:tcPr/>
                </a:tc>
                <a:tc>
                  <a:txBody>
                    <a:bodyPr/>
                    <a:lstStyle/>
                    <a:p>
                      <a:pPr algn="ctr"/>
                      <a:r>
                        <a:rPr lang="en-US" sz="1400"/>
                        <a:t>pH</a:t>
                      </a:r>
                      <a:endParaRPr lang="vi-VN" sz="1400"/>
                    </a:p>
                  </a:txBody>
                  <a:tcPr/>
                </a:tc>
                <a:tc>
                  <a:txBody>
                    <a:bodyPr/>
                    <a:lstStyle/>
                    <a:p>
                      <a:pPr algn="ctr"/>
                      <a:r>
                        <a:rPr lang="en-US" sz="1400" err="1"/>
                        <a:t>Nhiệt</a:t>
                      </a:r>
                      <a:r>
                        <a:rPr lang="en-US" sz="1400" baseline="0"/>
                        <a:t> </a:t>
                      </a:r>
                      <a:r>
                        <a:rPr lang="en-US" sz="1400" baseline="0" err="1"/>
                        <a:t>độ</a:t>
                      </a:r>
                      <a:r>
                        <a:rPr lang="en-US" sz="1400" baseline="0"/>
                        <a:t> ( °C )</a:t>
                      </a:r>
                      <a:endParaRPr lang="vi-VN" sz="1400"/>
                    </a:p>
                  </a:txBody>
                  <a:tcPr/>
                </a:tc>
                <a:tc>
                  <a:txBody>
                    <a:bodyPr/>
                    <a:lstStyle/>
                    <a:p>
                      <a:pPr algn="ctr"/>
                      <a:r>
                        <a:rPr lang="en-US" sz="1400"/>
                        <a:t>pH</a:t>
                      </a:r>
                      <a:endParaRPr lang="vi-VN" sz="1400"/>
                    </a:p>
                  </a:txBody>
                  <a:tcPr/>
                </a:tc>
                <a:tc vMerge="1">
                  <a:txBody>
                    <a:bodyPr/>
                    <a:lstStyle/>
                    <a:p>
                      <a:endParaRPr lang="vi-VN" dirty="0"/>
                    </a:p>
                  </a:txBody>
                  <a:tcPr/>
                </a:tc>
                <a:tc vMerge="1">
                  <a:txBody>
                    <a:bodyPr/>
                    <a:lstStyle/>
                    <a:p>
                      <a:endParaRPr lang="vi-VN" dirty="0"/>
                    </a:p>
                  </a:txBody>
                  <a:tcPr/>
                </a:tc>
                <a:extLst>
                  <a:ext uri="{0D108BD9-81ED-4DB2-BD59-A6C34878D82A}">
                    <a16:rowId xmlns:a16="http://schemas.microsoft.com/office/drawing/2014/main" val="10001"/>
                  </a:ext>
                </a:extLst>
              </a:tr>
              <a:tr h="486611">
                <a:tc>
                  <a:txBody>
                    <a:bodyPr/>
                    <a:lstStyle/>
                    <a:p>
                      <a:r>
                        <a:rPr lang="en-US" sz="1400"/>
                        <a:t>1</a:t>
                      </a:r>
                      <a:endParaRPr lang="vi-VN" sz="1400"/>
                    </a:p>
                  </a:txBody>
                  <a:tcPr/>
                </a:tc>
                <a:tc>
                  <a:txBody>
                    <a:bodyPr/>
                    <a:lstStyle/>
                    <a:p>
                      <a:r>
                        <a:rPr lang="vi-VN" sz="1400"/>
                        <a:t>18/04/2019</a:t>
                      </a:r>
                    </a:p>
                    <a:p>
                      <a:endParaRPr lang="vi-VN" sz="1400"/>
                    </a:p>
                  </a:txBody>
                  <a:tcPr/>
                </a:tc>
                <a:tc>
                  <a:txBody>
                    <a:bodyPr/>
                    <a:lstStyle/>
                    <a:p>
                      <a:pPr algn="ctr"/>
                      <a:r>
                        <a:rPr lang="vi-VN" sz="1400"/>
                        <a:t>Mẫu Phích 2L- Inđô</a:t>
                      </a:r>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80</a:t>
                      </a:r>
                    </a:p>
                  </a:txBody>
                  <a:tcPr/>
                </a:tc>
                <a:tc>
                  <a:txBody>
                    <a:bodyPr/>
                    <a:lstStyle/>
                    <a:p>
                      <a:pPr algn="ctr"/>
                      <a:r>
                        <a:rPr lang="vi-VN" sz="1400"/>
                        <a:t>8.84</a:t>
                      </a:r>
                    </a:p>
                  </a:txBody>
                  <a:tcPr/>
                </a:tc>
                <a:tc>
                  <a:txBody>
                    <a:bodyPr/>
                    <a:lstStyle/>
                    <a:p>
                      <a:pPr algn="ctr"/>
                      <a:r>
                        <a:rPr lang="vi-VN" sz="1400"/>
                        <a:t>Có </a:t>
                      </a:r>
                      <a:r>
                        <a:rPr lang="en-US" sz="1400" err="1">
                          <a:latin typeface="Arial" pitchFamily="34" charset="0"/>
                          <a:cs typeface="Arial" pitchFamily="34" charset="0"/>
                        </a:rPr>
                        <a:t>xuất</a:t>
                      </a:r>
                      <a:r>
                        <a:rPr lang="en-US" sz="1400" baseline="0">
                          <a:latin typeface="Arial" pitchFamily="34" charset="0"/>
                          <a:cs typeface="Arial" pitchFamily="34" charset="0"/>
                        </a:rPr>
                        <a:t> </a:t>
                      </a:r>
                      <a:r>
                        <a:rPr lang="en-US" sz="1400" baseline="0" err="1">
                          <a:latin typeface="Arial" pitchFamily="34" charset="0"/>
                          <a:cs typeface="Arial" pitchFamily="34" charset="0"/>
                        </a:rPr>
                        <a:t>hiện</a:t>
                      </a:r>
                      <a:r>
                        <a:rPr lang="vi-VN" sz="1400">
                          <a:latin typeface="+mn-lt"/>
                        </a:rPr>
                        <a:t> </a:t>
                      </a:r>
                      <a:r>
                        <a:rPr lang="vi-VN" sz="1400" b="0">
                          <a:latin typeface="+mn-lt"/>
                          <a:cs typeface="Times New Roman" pitchFamily="18" charset="0"/>
                        </a:rPr>
                        <a:t>những hạt lấp lánh</a:t>
                      </a:r>
                      <a:r>
                        <a:rPr lang="en-US" sz="1400" b="0">
                          <a:latin typeface="+mn-lt"/>
                          <a:cs typeface="Times New Roman" pitchFamily="18" charset="0"/>
                        </a:rPr>
                        <a:t> </a:t>
                      </a:r>
                      <a:r>
                        <a:rPr lang="en-US" sz="1400" b="0" err="1">
                          <a:latin typeface="+mn-lt"/>
                          <a:cs typeface="Times New Roman" pitchFamily="18" charset="0"/>
                        </a:rPr>
                        <a:t>nhẹ</a:t>
                      </a:r>
                      <a:r>
                        <a:rPr lang="vi-VN" sz="1400"/>
                        <a:t>.</a:t>
                      </a:r>
                      <a:r>
                        <a:rPr lang="en-US" sz="1400"/>
                        <a:t>  </a:t>
                      </a:r>
                      <a:r>
                        <a:rPr lang="vi-VN" sz="1400"/>
                        <a:t>Nước vẩn đục nặng</a:t>
                      </a:r>
                    </a:p>
                  </a:txBody>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err="1"/>
                        <a:t>Xem</a:t>
                      </a:r>
                      <a:r>
                        <a:rPr lang="en-US" sz="1400" b="1" baseline="0"/>
                        <a:t> </a:t>
                      </a:r>
                      <a:r>
                        <a:rPr lang="en-US" sz="1400" b="1" baseline="0" err="1"/>
                        <a:t>trang</a:t>
                      </a:r>
                      <a:r>
                        <a:rPr lang="en-US" sz="1400" b="1" baseline="0"/>
                        <a:t> 12</a:t>
                      </a:r>
                      <a:endParaRPr lang="vi-VN" sz="1400" b="1"/>
                    </a:p>
                    <a:p>
                      <a:endParaRPr lang="vi-VN" sz="1400"/>
                    </a:p>
                  </a:txBody>
                  <a:tcPr/>
                </a:tc>
                <a:extLst>
                  <a:ext uri="{0D108BD9-81ED-4DB2-BD59-A6C34878D82A}">
                    <a16:rowId xmlns:a16="http://schemas.microsoft.com/office/drawing/2014/main" val="10002"/>
                  </a:ext>
                </a:extLst>
              </a:tr>
              <a:tr h="686981">
                <a:tc>
                  <a:txBody>
                    <a:bodyPr/>
                    <a:lstStyle/>
                    <a:p>
                      <a:r>
                        <a:rPr lang="vi-VN" sz="1400"/>
                        <a:t>2</a:t>
                      </a:r>
                    </a:p>
                  </a:txBody>
                  <a:tcPr/>
                </a:tc>
                <a:tc>
                  <a:txBody>
                    <a:bodyPr/>
                    <a:lstStyle/>
                    <a:p>
                      <a:r>
                        <a:rPr lang="vi-VN" sz="1400"/>
                        <a:t>18/04/2019</a:t>
                      </a:r>
                    </a:p>
                    <a:p>
                      <a:endParaRPr lang="vi-VN" sz="1400"/>
                    </a:p>
                    <a:p>
                      <a:endParaRPr lang="vi-VN" sz="1400"/>
                    </a:p>
                  </a:txBody>
                  <a:tcPr/>
                </a:tc>
                <a:tc>
                  <a:txBody>
                    <a:bodyPr/>
                    <a:lstStyle/>
                    <a:p>
                      <a:pPr algn="ctr"/>
                      <a:r>
                        <a:rPr lang="vi-VN" sz="1400"/>
                        <a:t>Mẫu Phích 2L- NĐ</a:t>
                      </a:r>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78</a:t>
                      </a:r>
                    </a:p>
                  </a:txBody>
                  <a:tcPr/>
                </a:tc>
                <a:tc>
                  <a:txBody>
                    <a:bodyPr/>
                    <a:lstStyle/>
                    <a:p>
                      <a:pPr algn="ctr"/>
                      <a:r>
                        <a:rPr lang="vi-VN" sz="1400"/>
                        <a:t>8.85</a:t>
                      </a:r>
                    </a:p>
                  </a:txBody>
                  <a:tcPr/>
                </a:tc>
                <a:tc>
                  <a:txBody>
                    <a:bodyPr/>
                    <a:lstStyle/>
                    <a:p>
                      <a:pPr algn="ctr"/>
                      <a:r>
                        <a:rPr lang="vi-VN" sz="1400"/>
                        <a:t>Có </a:t>
                      </a:r>
                      <a:r>
                        <a:rPr lang="en-US" sz="1400" err="1">
                          <a:latin typeface="Arial" pitchFamily="34" charset="0"/>
                          <a:cs typeface="Arial" pitchFamily="34" charset="0"/>
                        </a:rPr>
                        <a:t>xuất</a:t>
                      </a:r>
                      <a:r>
                        <a:rPr lang="en-US" sz="1400" baseline="0">
                          <a:latin typeface="Arial" pitchFamily="34" charset="0"/>
                          <a:cs typeface="Arial" pitchFamily="34" charset="0"/>
                        </a:rPr>
                        <a:t> </a:t>
                      </a:r>
                      <a:r>
                        <a:rPr lang="en-US" sz="1400" baseline="0" err="1">
                          <a:latin typeface="Arial" pitchFamily="34" charset="0"/>
                          <a:cs typeface="Arial" pitchFamily="34" charset="0"/>
                        </a:rPr>
                        <a:t>hiện</a:t>
                      </a:r>
                      <a:r>
                        <a:rPr lang="vi-VN" sz="1400">
                          <a:latin typeface="+mn-lt"/>
                        </a:rPr>
                        <a:t> </a:t>
                      </a:r>
                      <a:r>
                        <a:rPr lang="vi-VN" sz="1400" b="0">
                          <a:latin typeface="+mn-lt"/>
                          <a:cs typeface="Times New Roman" pitchFamily="18" charset="0"/>
                        </a:rPr>
                        <a:t>những hạt lấp lánh</a:t>
                      </a:r>
                      <a:r>
                        <a:rPr lang="en-US" sz="1400" b="0">
                          <a:latin typeface="+mn-lt"/>
                          <a:cs typeface="Times New Roman" pitchFamily="18" charset="0"/>
                        </a:rPr>
                        <a:t> </a:t>
                      </a:r>
                      <a:r>
                        <a:rPr lang="en-US" sz="1400" b="0" err="1">
                          <a:latin typeface="+mn-lt"/>
                          <a:cs typeface="Times New Roman" pitchFamily="18" charset="0"/>
                        </a:rPr>
                        <a:t>nhẹ</a:t>
                      </a:r>
                      <a:r>
                        <a:rPr lang="vi-VN" sz="1400"/>
                        <a:t>. Nước vẩn đục nặng</a:t>
                      </a:r>
                    </a:p>
                  </a:txBody>
                  <a:tcPr/>
                </a:tc>
                <a:tc vMerge="1">
                  <a:txBody>
                    <a:bodyPr/>
                    <a:lstStyle/>
                    <a:p>
                      <a:endParaRPr lang="vi-VN" sz="1400" dirty="0"/>
                    </a:p>
                  </a:txBody>
                  <a:tcPr/>
                </a:tc>
                <a:extLst>
                  <a:ext uri="{0D108BD9-81ED-4DB2-BD59-A6C34878D82A}">
                    <a16:rowId xmlns:a16="http://schemas.microsoft.com/office/drawing/2014/main" val="10003"/>
                  </a:ext>
                </a:extLst>
              </a:tr>
              <a:tr h="625500">
                <a:tc>
                  <a:txBody>
                    <a:bodyPr/>
                    <a:lstStyle/>
                    <a:p>
                      <a:r>
                        <a:rPr lang="vi-VN" sz="1400"/>
                        <a:t>3</a:t>
                      </a:r>
                    </a:p>
                  </a:txBody>
                  <a:tcPr/>
                </a:tc>
                <a:tc>
                  <a:txBody>
                    <a:bodyPr/>
                    <a:lstStyle/>
                    <a:p>
                      <a:r>
                        <a:rPr lang="vi-VN" sz="1400"/>
                        <a:t>18/04/2019</a:t>
                      </a:r>
                    </a:p>
                    <a:p>
                      <a:endParaRPr lang="vi-VN" sz="1400"/>
                    </a:p>
                  </a:txBody>
                  <a:tcPr/>
                </a:tc>
                <a:tc>
                  <a:txBody>
                    <a:bodyPr/>
                    <a:lstStyle/>
                    <a:p>
                      <a:pPr algn="ctr"/>
                      <a:r>
                        <a:rPr lang="vi-VN" sz="1400"/>
                        <a:t>Mẫu Phích AO</a:t>
                      </a:r>
                    </a:p>
                    <a:p>
                      <a:pPr algn="ctr"/>
                      <a:endParaRPr lang="vi-VN" sz="1400"/>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64</a:t>
                      </a:r>
                    </a:p>
                  </a:txBody>
                  <a:tcPr/>
                </a:tc>
                <a:tc>
                  <a:txBody>
                    <a:bodyPr/>
                    <a:lstStyle/>
                    <a:p>
                      <a:pPr algn="ctr"/>
                      <a:r>
                        <a:rPr lang="vi-VN" sz="1400"/>
                        <a:t>8.89</a:t>
                      </a:r>
                    </a:p>
                  </a:txBody>
                  <a:tcPr/>
                </a:tc>
                <a:tc>
                  <a:txBody>
                    <a:bodyPr/>
                    <a:lstStyle/>
                    <a:p>
                      <a:pPr algn="ctr"/>
                      <a:r>
                        <a:rPr lang="vi-VN" sz="1400"/>
                        <a:t>Có </a:t>
                      </a:r>
                      <a:r>
                        <a:rPr lang="en-US" sz="1400" err="1">
                          <a:latin typeface="Arial" pitchFamily="34" charset="0"/>
                          <a:cs typeface="Arial" pitchFamily="34" charset="0"/>
                        </a:rPr>
                        <a:t>xuất</a:t>
                      </a:r>
                      <a:r>
                        <a:rPr lang="en-US" sz="1400" baseline="0">
                          <a:latin typeface="Arial" pitchFamily="34" charset="0"/>
                          <a:cs typeface="Arial" pitchFamily="34" charset="0"/>
                        </a:rPr>
                        <a:t> </a:t>
                      </a:r>
                      <a:r>
                        <a:rPr lang="en-US" sz="1400" baseline="0" err="1">
                          <a:latin typeface="Arial" pitchFamily="34" charset="0"/>
                          <a:cs typeface="Arial" pitchFamily="34" charset="0"/>
                        </a:rPr>
                        <a:t>hiện</a:t>
                      </a:r>
                      <a:r>
                        <a:rPr lang="vi-VN" sz="1400">
                          <a:latin typeface="+mn-lt"/>
                        </a:rPr>
                        <a:t> </a:t>
                      </a:r>
                      <a:r>
                        <a:rPr lang="vi-VN" sz="1400" b="0">
                          <a:latin typeface="+mn-lt"/>
                          <a:cs typeface="Times New Roman" pitchFamily="18" charset="0"/>
                        </a:rPr>
                        <a:t>những hạt lấp lánh</a:t>
                      </a:r>
                      <a:r>
                        <a:rPr lang="en-US" sz="1400" b="0">
                          <a:latin typeface="+mn-lt"/>
                          <a:cs typeface="Times New Roman" pitchFamily="18" charset="0"/>
                        </a:rPr>
                        <a:t> </a:t>
                      </a:r>
                      <a:r>
                        <a:rPr lang="en-US" sz="1400" b="0" err="1">
                          <a:latin typeface="+mn-lt"/>
                          <a:cs typeface="Times New Roman" pitchFamily="18" charset="0"/>
                        </a:rPr>
                        <a:t>nhẹ</a:t>
                      </a:r>
                      <a:r>
                        <a:rPr lang="vi-VN" sz="1400"/>
                        <a:t>. Nước vẩn đục nặng</a:t>
                      </a:r>
                    </a:p>
                  </a:txBody>
                  <a:tcPr/>
                </a:tc>
                <a:tc vMerge="1">
                  <a:txBody>
                    <a:bodyPr/>
                    <a:lstStyle/>
                    <a:p>
                      <a:endParaRPr lang="vi-VN" sz="1400" dirty="0"/>
                    </a:p>
                  </a:txBody>
                  <a:tcPr/>
                </a:tc>
                <a:extLst>
                  <a:ext uri="{0D108BD9-81ED-4DB2-BD59-A6C34878D82A}">
                    <a16:rowId xmlns:a16="http://schemas.microsoft.com/office/drawing/2014/main" val="10004"/>
                  </a:ext>
                </a:extLst>
              </a:tr>
              <a:tr h="686981">
                <a:tc>
                  <a:txBody>
                    <a:bodyPr/>
                    <a:lstStyle/>
                    <a:p>
                      <a:r>
                        <a:rPr lang="vi-VN" sz="1400"/>
                        <a:t>4</a:t>
                      </a:r>
                    </a:p>
                  </a:txBody>
                  <a:tcPr/>
                </a:tc>
                <a:tc>
                  <a:txBody>
                    <a:bodyPr/>
                    <a:lstStyle/>
                    <a:p>
                      <a:r>
                        <a:rPr lang="vi-VN" sz="1400"/>
                        <a:t>18/04/2019</a:t>
                      </a:r>
                    </a:p>
                    <a:p>
                      <a:endParaRPr lang="vi-VN" sz="1400"/>
                    </a:p>
                    <a:p>
                      <a:endParaRPr lang="vi-VN" sz="1400"/>
                    </a:p>
                  </a:txBody>
                  <a:tcPr/>
                </a:tc>
                <a:tc>
                  <a:txBody>
                    <a:bodyPr/>
                    <a:lstStyle/>
                    <a:p>
                      <a:pPr algn="ctr"/>
                      <a:r>
                        <a:rPr lang="vi-VN" sz="1400"/>
                        <a:t>Mẫu Phích 28764</a:t>
                      </a:r>
                    </a:p>
                    <a:p>
                      <a:pPr algn="ctr"/>
                      <a:endParaRPr lang="vi-VN" sz="1400"/>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66</a:t>
                      </a:r>
                    </a:p>
                  </a:txBody>
                  <a:tcPr/>
                </a:tc>
                <a:tc>
                  <a:txBody>
                    <a:bodyPr/>
                    <a:lstStyle/>
                    <a:p>
                      <a:pPr algn="ctr"/>
                      <a:r>
                        <a:rPr lang="vi-VN" sz="1400"/>
                        <a:t>8.81</a:t>
                      </a:r>
                    </a:p>
                  </a:txBody>
                  <a:tcPr/>
                </a:tc>
                <a:tc>
                  <a:txBody>
                    <a:bodyPr/>
                    <a:lstStyle/>
                    <a:p>
                      <a:pPr algn="ctr"/>
                      <a:r>
                        <a:rPr lang="vi-VN" sz="1400"/>
                        <a:t>Có </a:t>
                      </a:r>
                      <a:r>
                        <a:rPr lang="en-US" sz="1400" err="1">
                          <a:latin typeface="Arial" pitchFamily="34" charset="0"/>
                          <a:cs typeface="Arial" pitchFamily="34" charset="0"/>
                        </a:rPr>
                        <a:t>xuất</a:t>
                      </a:r>
                      <a:r>
                        <a:rPr lang="en-US" sz="1400" baseline="0">
                          <a:latin typeface="Arial" pitchFamily="34" charset="0"/>
                          <a:cs typeface="Arial" pitchFamily="34" charset="0"/>
                        </a:rPr>
                        <a:t> </a:t>
                      </a:r>
                      <a:r>
                        <a:rPr lang="en-US" sz="1400" baseline="0" err="1">
                          <a:latin typeface="Arial" pitchFamily="34" charset="0"/>
                          <a:cs typeface="Arial" pitchFamily="34" charset="0"/>
                        </a:rPr>
                        <a:t>hiện</a:t>
                      </a:r>
                      <a:r>
                        <a:rPr lang="vi-VN" sz="1400">
                          <a:latin typeface="+mn-lt"/>
                        </a:rPr>
                        <a:t> </a:t>
                      </a:r>
                      <a:r>
                        <a:rPr lang="vi-VN" sz="1400" b="0">
                          <a:latin typeface="+mn-lt"/>
                          <a:cs typeface="Times New Roman" pitchFamily="18" charset="0"/>
                        </a:rPr>
                        <a:t>những hạt lấp lánh</a:t>
                      </a:r>
                      <a:r>
                        <a:rPr lang="en-US" sz="1400" b="0">
                          <a:latin typeface="+mn-lt"/>
                          <a:cs typeface="Times New Roman" pitchFamily="18" charset="0"/>
                        </a:rPr>
                        <a:t> </a:t>
                      </a:r>
                      <a:r>
                        <a:rPr lang="en-US" sz="1400" b="0" err="1">
                          <a:latin typeface="+mn-lt"/>
                          <a:cs typeface="Times New Roman" pitchFamily="18" charset="0"/>
                        </a:rPr>
                        <a:t>nhẹ</a:t>
                      </a:r>
                      <a:r>
                        <a:rPr lang="vi-VN" sz="1400"/>
                        <a:t>. Nước vẩn đục nặng</a:t>
                      </a:r>
                    </a:p>
                  </a:txBody>
                  <a:tcPr/>
                </a:tc>
                <a:tc vMerge="1">
                  <a:txBody>
                    <a:bodyPr/>
                    <a:lstStyle/>
                    <a:p>
                      <a:endParaRPr lang="vi-VN" sz="1400" dirty="0"/>
                    </a:p>
                  </a:txBody>
                  <a:tcPr/>
                </a:tc>
                <a:extLst>
                  <a:ext uri="{0D108BD9-81ED-4DB2-BD59-A6C34878D82A}">
                    <a16:rowId xmlns:a16="http://schemas.microsoft.com/office/drawing/2014/main" val="10005"/>
                  </a:ext>
                </a:extLst>
              </a:tr>
              <a:tr h="647030">
                <a:tc>
                  <a:txBody>
                    <a:bodyPr/>
                    <a:lstStyle/>
                    <a:p>
                      <a:r>
                        <a:rPr lang="vi-VN" sz="1400"/>
                        <a:t>5</a:t>
                      </a:r>
                    </a:p>
                  </a:txBody>
                  <a:tcPr/>
                </a:tc>
                <a:tc>
                  <a:txBody>
                    <a:bodyPr/>
                    <a:lstStyle/>
                    <a:p>
                      <a:r>
                        <a:rPr lang="vi-VN" sz="1400"/>
                        <a:t>18/04/2019</a:t>
                      </a:r>
                    </a:p>
                  </a:txBody>
                  <a:tcPr/>
                </a:tc>
                <a:tc>
                  <a:txBody>
                    <a:bodyPr/>
                    <a:lstStyle/>
                    <a:p>
                      <a:pPr algn="ctr"/>
                      <a:r>
                        <a:rPr lang="vi-VN" sz="1400"/>
                        <a:t>Mẫu Phích 1055</a:t>
                      </a:r>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61</a:t>
                      </a:r>
                    </a:p>
                  </a:txBody>
                  <a:tcPr/>
                </a:tc>
                <a:tc>
                  <a:txBody>
                    <a:bodyPr/>
                    <a:lstStyle/>
                    <a:p>
                      <a:pPr algn="ctr"/>
                      <a:r>
                        <a:rPr lang="vi-VN" sz="1400"/>
                        <a:t>8.88</a:t>
                      </a:r>
                    </a:p>
                  </a:txBody>
                  <a:tcPr/>
                </a:tc>
                <a:tc>
                  <a:txBody>
                    <a:bodyPr/>
                    <a:lstStyle/>
                    <a:p>
                      <a:pPr algn="ctr"/>
                      <a:r>
                        <a:rPr lang="vi-VN" sz="1400"/>
                        <a:t>Có </a:t>
                      </a:r>
                      <a:r>
                        <a:rPr lang="en-US" sz="1400" err="1">
                          <a:latin typeface="Arial" pitchFamily="34" charset="0"/>
                          <a:cs typeface="Arial" pitchFamily="34" charset="0"/>
                        </a:rPr>
                        <a:t>xuất</a:t>
                      </a:r>
                      <a:r>
                        <a:rPr lang="en-US" sz="1400" baseline="0">
                          <a:latin typeface="Arial" pitchFamily="34" charset="0"/>
                          <a:cs typeface="Arial" pitchFamily="34" charset="0"/>
                        </a:rPr>
                        <a:t> </a:t>
                      </a:r>
                      <a:r>
                        <a:rPr lang="en-US" sz="1400" baseline="0" err="1">
                          <a:latin typeface="Arial" pitchFamily="34" charset="0"/>
                          <a:cs typeface="Arial" pitchFamily="34" charset="0"/>
                        </a:rPr>
                        <a:t>hiện</a:t>
                      </a:r>
                      <a:r>
                        <a:rPr lang="vi-VN" sz="1400">
                          <a:latin typeface="+mn-lt"/>
                        </a:rPr>
                        <a:t> </a:t>
                      </a:r>
                      <a:r>
                        <a:rPr lang="vi-VN" sz="1400" b="0">
                          <a:latin typeface="+mn-lt"/>
                          <a:cs typeface="Times New Roman" pitchFamily="18" charset="0"/>
                        </a:rPr>
                        <a:t>những hạt lấp lánh</a:t>
                      </a:r>
                      <a:r>
                        <a:rPr lang="en-US" sz="1400" b="0">
                          <a:latin typeface="+mn-lt"/>
                          <a:cs typeface="Times New Roman" pitchFamily="18" charset="0"/>
                        </a:rPr>
                        <a:t> </a:t>
                      </a:r>
                      <a:r>
                        <a:rPr lang="en-US" sz="1400" b="0" err="1">
                          <a:latin typeface="+mn-lt"/>
                          <a:cs typeface="Times New Roman" pitchFamily="18" charset="0"/>
                        </a:rPr>
                        <a:t>nhẹ</a:t>
                      </a:r>
                      <a:r>
                        <a:rPr lang="vi-VN" sz="1400"/>
                        <a:t>. Nước vẩn đục nặng</a:t>
                      </a:r>
                    </a:p>
                  </a:txBody>
                  <a:tcPr/>
                </a:tc>
                <a:tc vMerge="1">
                  <a:txBody>
                    <a:bodyPr/>
                    <a:lstStyle/>
                    <a:p>
                      <a:endParaRPr lang="vi-VN" sz="1400" dirty="0"/>
                    </a:p>
                  </a:txBody>
                  <a:tcPr/>
                </a:tc>
                <a:extLst>
                  <a:ext uri="{0D108BD9-81ED-4DB2-BD59-A6C34878D82A}">
                    <a16:rowId xmlns:a16="http://schemas.microsoft.com/office/drawing/2014/main" val="10006"/>
                  </a:ext>
                </a:extLst>
              </a:tr>
              <a:tr h="690324">
                <a:tc>
                  <a:txBody>
                    <a:bodyPr/>
                    <a:lstStyle/>
                    <a:p>
                      <a:r>
                        <a:rPr lang="vi-VN" sz="1400"/>
                        <a:t>6</a:t>
                      </a:r>
                    </a:p>
                  </a:txBody>
                  <a:tcPr/>
                </a:tc>
                <a:tc>
                  <a:txBody>
                    <a:bodyPr/>
                    <a:lstStyle/>
                    <a:p>
                      <a:r>
                        <a:rPr lang="vi-VN" sz="1400"/>
                        <a:t>18/04/2019</a:t>
                      </a:r>
                    </a:p>
                    <a:p>
                      <a:endParaRPr lang="vi-VN" sz="1400"/>
                    </a:p>
                    <a:p>
                      <a:endParaRPr lang="vi-VN" sz="1400"/>
                    </a:p>
                  </a:txBody>
                  <a:tcPr/>
                </a:tc>
                <a:tc>
                  <a:txBody>
                    <a:bodyPr/>
                    <a:lstStyle/>
                    <a:p>
                      <a:pPr algn="ctr"/>
                      <a:r>
                        <a:rPr lang="vi-VN" sz="1400"/>
                        <a:t>Mẫu Phích</a:t>
                      </a:r>
                    </a:p>
                    <a:p>
                      <a:pPr algn="ctr"/>
                      <a:r>
                        <a:rPr lang="vi-VN" sz="1400"/>
                        <a:t>3245</a:t>
                      </a:r>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77</a:t>
                      </a:r>
                    </a:p>
                  </a:txBody>
                  <a:tcPr/>
                </a:tc>
                <a:tc>
                  <a:txBody>
                    <a:bodyPr/>
                    <a:lstStyle/>
                    <a:p>
                      <a:pPr algn="ctr"/>
                      <a:r>
                        <a:rPr lang="vi-VN" sz="1400"/>
                        <a:t>8.89</a:t>
                      </a:r>
                    </a:p>
                  </a:txBody>
                  <a:tcPr/>
                </a:tc>
                <a:tc>
                  <a:txBody>
                    <a:bodyPr/>
                    <a:lstStyle/>
                    <a:p>
                      <a:pPr algn="ctr"/>
                      <a:r>
                        <a:rPr lang="vi-VN" sz="1400"/>
                        <a:t>Có </a:t>
                      </a:r>
                      <a:r>
                        <a:rPr lang="en-US" sz="1400" err="1">
                          <a:latin typeface="Arial" pitchFamily="34" charset="0"/>
                          <a:cs typeface="Arial" pitchFamily="34" charset="0"/>
                        </a:rPr>
                        <a:t>xuất</a:t>
                      </a:r>
                      <a:r>
                        <a:rPr lang="en-US" sz="1400" baseline="0">
                          <a:latin typeface="Arial" pitchFamily="34" charset="0"/>
                          <a:cs typeface="Arial" pitchFamily="34" charset="0"/>
                        </a:rPr>
                        <a:t> </a:t>
                      </a:r>
                      <a:r>
                        <a:rPr lang="en-US" sz="1400" baseline="0" err="1">
                          <a:latin typeface="Arial" pitchFamily="34" charset="0"/>
                          <a:cs typeface="Arial" pitchFamily="34" charset="0"/>
                        </a:rPr>
                        <a:t>hiện</a:t>
                      </a:r>
                      <a:r>
                        <a:rPr lang="vi-VN" sz="1400">
                          <a:latin typeface="+mn-lt"/>
                        </a:rPr>
                        <a:t> </a:t>
                      </a:r>
                      <a:r>
                        <a:rPr lang="vi-VN" sz="1400" b="0">
                          <a:latin typeface="+mn-lt"/>
                          <a:cs typeface="Times New Roman" pitchFamily="18" charset="0"/>
                        </a:rPr>
                        <a:t>những hạt lấp lánh</a:t>
                      </a:r>
                      <a:r>
                        <a:rPr lang="en-US" sz="1400" b="0">
                          <a:latin typeface="+mn-lt"/>
                          <a:cs typeface="Times New Roman" pitchFamily="18" charset="0"/>
                        </a:rPr>
                        <a:t> </a:t>
                      </a:r>
                      <a:r>
                        <a:rPr lang="en-US" sz="1400" b="0" err="1">
                          <a:latin typeface="+mn-lt"/>
                          <a:cs typeface="Times New Roman" pitchFamily="18" charset="0"/>
                        </a:rPr>
                        <a:t>nhẹ</a:t>
                      </a:r>
                      <a:r>
                        <a:rPr lang="vi-VN" sz="1400"/>
                        <a:t>.</a:t>
                      </a:r>
                      <a:r>
                        <a:rPr lang="en-US" sz="1400"/>
                        <a:t> </a:t>
                      </a:r>
                      <a:r>
                        <a:rPr lang="vi-VN" sz="1400"/>
                        <a:t>Nước vẩn đục nặn</a:t>
                      </a:r>
                      <a:r>
                        <a:rPr lang="en-US" sz="1400"/>
                        <a:t>g</a:t>
                      </a:r>
                      <a:endParaRPr lang="vi-VN" sz="1400"/>
                    </a:p>
                  </a:txBody>
                  <a:tcPr/>
                </a:tc>
                <a:tc vMerge="1">
                  <a:txBody>
                    <a:bodyPr/>
                    <a:lstStyle/>
                    <a:p>
                      <a:endParaRPr lang="vi-VN" sz="14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20203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6ABEB65-F4EC-40AE-9ACF-9C9B39BDDC25}" type="slidenum">
              <a:rPr lang="en-US" smtClean="0"/>
              <a:pPr/>
              <a:t>12</a:t>
            </a:fld>
            <a:endParaRPr lang="en-US"/>
          </a:p>
        </p:txBody>
      </p:sp>
      <p:sp>
        <p:nvSpPr>
          <p:cNvPr id="4" name="Title 3"/>
          <p:cNvSpPr>
            <a:spLocks noGrp="1"/>
          </p:cNvSpPr>
          <p:nvPr>
            <p:ph type="title"/>
          </p:nvPr>
        </p:nvSpPr>
        <p:spPr>
          <a:xfrm>
            <a:off x="838200" y="795657"/>
            <a:ext cx="11353800" cy="380000"/>
          </a:xfrm>
          <a:solidFill>
            <a:schemeClr val="accent6">
              <a:lumMod val="40000"/>
              <a:lumOff val="60000"/>
            </a:schemeClr>
          </a:solidFill>
        </p:spPr>
        <p:txBody>
          <a:bodyPr/>
          <a:lstStyle/>
          <a:p>
            <a:r>
              <a:rPr lang="en-US" sz="2800" b="1" err="1">
                <a:latin typeface="Times New Roman" pitchFamily="18" charset="0"/>
                <a:cs typeface="Times New Roman" pitchFamily="18" charset="0"/>
              </a:rPr>
              <a:t>Hình</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ảnh</a:t>
            </a:r>
            <a:r>
              <a:rPr lang="vi-VN" sz="2800" b="1">
                <a:latin typeface="Times New Roman" pitchFamily="18" charset="0"/>
                <a:cs typeface="Times New Roman" pitchFamily="18" charset="0"/>
              </a:rPr>
              <a:t> &amp; Video</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kiểm</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tra</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mẫu</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nước</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Lavie</a:t>
            </a:r>
            <a:r>
              <a:rPr lang="en-US" sz="2800" b="1">
                <a:latin typeface="Times New Roman" pitchFamily="18" charset="0"/>
                <a:cs typeface="Times New Roman" pitchFamily="18" charset="0"/>
              </a:rPr>
              <a:t> + 0,5% </a:t>
            </a:r>
            <a:r>
              <a:rPr lang="en-US" sz="2800" b="1" err="1">
                <a:latin typeface="Times New Roman" pitchFamily="18" charset="0"/>
                <a:cs typeface="Times New Roman" pitchFamily="18" charset="0"/>
              </a:rPr>
              <a:t>nước</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tẩy</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Javen</a:t>
            </a:r>
            <a:endParaRPr lang="en-US" sz="2800"/>
          </a:p>
        </p:txBody>
      </p:sp>
      <p:sp>
        <p:nvSpPr>
          <p:cNvPr id="6" name="Rectangle 5"/>
          <p:cNvSpPr/>
          <p:nvPr/>
        </p:nvSpPr>
        <p:spPr>
          <a:xfrm>
            <a:off x="843724" y="1203715"/>
            <a:ext cx="3856636" cy="392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Times New Roman" pitchFamily="18" charset="0"/>
                <a:cs typeface="Times New Roman" pitchFamily="18" charset="0"/>
              </a:rPr>
              <a:t>Nước có vẩn đục</a:t>
            </a:r>
            <a:r>
              <a:rPr lang="en-US" sz="2000">
                <a:solidFill>
                  <a:schemeClr val="tx1"/>
                </a:solidFill>
                <a:latin typeface="Times New Roman" pitchFamily="18" charset="0"/>
                <a:cs typeface="Times New Roman" pitchFamily="18" charset="0"/>
              </a:rPr>
              <a:t> </a:t>
            </a:r>
            <a:r>
              <a:rPr lang="en-US" sz="2000" err="1">
                <a:solidFill>
                  <a:schemeClr val="tx1"/>
                </a:solidFill>
                <a:latin typeface="Times New Roman" pitchFamily="18" charset="0"/>
                <a:cs typeface="Times New Roman" pitchFamily="18" charset="0"/>
              </a:rPr>
              <a:t>trắng</a:t>
            </a:r>
            <a:endParaRPr lang="vi-VN" sz="2000">
              <a:solidFill>
                <a:schemeClr val="tx1"/>
              </a:solidFill>
              <a:latin typeface="Times New Roman" pitchFamily="18" charset="0"/>
              <a:cs typeface="Times New Roman" pitchFamily="18" charset="0"/>
            </a:endParaRPr>
          </a:p>
        </p:txBody>
      </p:sp>
      <p:pic>
        <p:nvPicPr>
          <p:cNvPr id="5122" name="Picture 2" descr="C:\Users\Administrator\Desktop\DSC_2730.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8204" y="1654174"/>
            <a:ext cx="3876671" cy="254317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Desktop\DSC_272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15083" y="1654631"/>
            <a:ext cx="3596255" cy="25384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dministrator\Desktop\DSC_2728.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58416" y="1654173"/>
            <a:ext cx="3413125" cy="254757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780190" y="1224513"/>
            <a:ext cx="3391351" cy="386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chemeClr val="tx1"/>
                </a:solidFill>
                <a:latin typeface="Times New Roman" pitchFamily="18" charset="0"/>
                <a:cs typeface="Times New Roman" pitchFamily="18" charset="0"/>
              </a:rPr>
              <a:t>Nước có vẩn đục</a:t>
            </a:r>
            <a:r>
              <a:rPr lang="en-US">
                <a:solidFill>
                  <a:schemeClr val="tx1"/>
                </a:solidFill>
                <a:latin typeface="Times New Roman" pitchFamily="18" charset="0"/>
                <a:cs typeface="Times New Roman" pitchFamily="18" charset="0"/>
              </a:rPr>
              <a:t> </a:t>
            </a:r>
            <a:r>
              <a:rPr lang="en-US" err="1">
                <a:solidFill>
                  <a:schemeClr val="tx1"/>
                </a:solidFill>
                <a:latin typeface="Times New Roman" pitchFamily="18" charset="0"/>
                <a:cs typeface="Times New Roman" pitchFamily="18" charset="0"/>
              </a:rPr>
              <a:t>trắng</a:t>
            </a:r>
            <a:r>
              <a:rPr lang="en-US">
                <a:solidFill>
                  <a:schemeClr val="tx1"/>
                </a:solidFill>
                <a:latin typeface="Times New Roman" pitchFamily="18" charset="0"/>
                <a:cs typeface="Times New Roman" pitchFamily="18" charset="0"/>
              </a:rPr>
              <a:t> </a:t>
            </a:r>
            <a:r>
              <a:rPr lang="en-US" err="1">
                <a:solidFill>
                  <a:schemeClr val="tx1"/>
                </a:solidFill>
                <a:latin typeface="Times New Roman" pitchFamily="18" charset="0"/>
                <a:cs typeface="Times New Roman" pitchFamily="18" charset="0"/>
              </a:rPr>
              <a:t>chưa</a:t>
            </a:r>
            <a:r>
              <a:rPr lang="en-US">
                <a:solidFill>
                  <a:schemeClr val="tx1"/>
                </a:solidFill>
                <a:latin typeface="Times New Roman" pitchFamily="18" charset="0"/>
                <a:cs typeface="Times New Roman" pitchFamily="18" charset="0"/>
              </a:rPr>
              <a:t> </a:t>
            </a:r>
            <a:r>
              <a:rPr lang="en-US" err="1">
                <a:solidFill>
                  <a:schemeClr val="tx1"/>
                </a:solidFill>
                <a:latin typeface="Times New Roman" pitchFamily="18" charset="0"/>
                <a:cs typeface="Times New Roman" pitchFamily="18" charset="0"/>
              </a:rPr>
              <a:t>khuấy</a:t>
            </a:r>
            <a:endParaRPr lang="vi-VN">
              <a:solidFill>
                <a:schemeClr val="tx1"/>
              </a:solidFill>
              <a:latin typeface="Times New Roman" pitchFamily="18" charset="0"/>
              <a:cs typeface="Times New Roman" pitchFamily="18" charset="0"/>
            </a:endParaRPr>
          </a:p>
        </p:txBody>
      </p:sp>
      <p:sp>
        <p:nvSpPr>
          <p:cNvPr id="12" name="Rectangle 11"/>
          <p:cNvSpPr/>
          <p:nvPr/>
        </p:nvSpPr>
        <p:spPr>
          <a:xfrm>
            <a:off x="8207829" y="1239027"/>
            <a:ext cx="3574481" cy="386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chemeClr val="tx1"/>
                </a:solidFill>
                <a:latin typeface="Times New Roman" pitchFamily="18" charset="0"/>
                <a:cs typeface="Times New Roman" pitchFamily="18" charset="0"/>
              </a:rPr>
              <a:t>Nước có vẩn đục</a:t>
            </a:r>
            <a:r>
              <a:rPr lang="en-US">
                <a:solidFill>
                  <a:schemeClr val="tx1"/>
                </a:solidFill>
                <a:latin typeface="Times New Roman" pitchFamily="18" charset="0"/>
                <a:cs typeface="Times New Roman" pitchFamily="18" charset="0"/>
              </a:rPr>
              <a:t> </a:t>
            </a:r>
            <a:r>
              <a:rPr lang="en-US" err="1">
                <a:solidFill>
                  <a:schemeClr val="tx1"/>
                </a:solidFill>
                <a:latin typeface="Times New Roman" pitchFamily="18" charset="0"/>
                <a:cs typeface="Times New Roman" pitchFamily="18" charset="0"/>
              </a:rPr>
              <a:t>trắng</a:t>
            </a:r>
            <a:r>
              <a:rPr lang="en-US">
                <a:solidFill>
                  <a:schemeClr val="tx1"/>
                </a:solidFill>
                <a:latin typeface="Times New Roman" pitchFamily="18" charset="0"/>
                <a:cs typeface="Times New Roman" pitchFamily="18" charset="0"/>
              </a:rPr>
              <a:t> </a:t>
            </a:r>
            <a:r>
              <a:rPr lang="en-US" err="1">
                <a:solidFill>
                  <a:schemeClr val="tx1"/>
                </a:solidFill>
                <a:latin typeface="Times New Roman" pitchFamily="18" charset="0"/>
                <a:cs typeface="Times New Roman" pitchFamily="18" charset="0"/>
              </a:rPr>
              <a:t>sau</a:t>
            </a:r>
            <a:r>
              <a:rPr lang="en-US">
                <a:solidFill>
                  <a:schemeClr val="tx1"/>
                </a:solidFill>
                <a:latin typeface="Times New Roman" pitchFamily="18" charset="0"/>
                <a:cs typeface="Times New Roman" pitchFamily="18" charset="0"/>
              </a:rPr>
              <a:t> </a:t>
            </a:r>
            <a:r>
              <a:rPr lang="en-US" err="1">
                <a:solidFill>
                  <a:schemeClr val="tx1"/>
                </a:solidFill>
                <a:latin typeface="Times New Roman" pitchFamily="18" charset="0"/>
                <a:cs typeface="Times New Roman" pitchFamily="18" charset="0"/>
              </a:rPr>
              <a:t>khuấy</a:t>
            </a:r>
            <a:endParaRPr lang="vi-VN">
              <a:solidFill>
                <a:schemeClr val="tx1"/>
              </a:solidFill>
              <a:latin typeface="Times New Roman" pitchFamily="18" charset="0"/>
              <a:cs typeface="Times New Roman" pitchFamily="18" charset="0"/>
            </a:endParaRPr>
          </a:p>
        </p:txBody>
      </p:sp>
      <p:pic>
        <p:nvPicPr>
          <p:cNvPr id="5125" name="Picture 5" descr="C:\Users\Administrator\Desktop\DSC_2724.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32368" y="4201750"/>
            <a:ext cx="5109029" cy="235870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838204" y="4629866"/>
            <a:ext cx="3856636" cy="1542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itchFamily="18" charset="0"/>
                <a:cs typeface="Times New Roman" pitchFamily="18" charset="0"/>
              </a:rPr>
              <a:t>So </a:t>
            </a:r>
            <a:r>
              <a:rPr lang="en-US" sz="2000" err="1">
                <a:solidFill>
                  <a:schemeClr val="tx1"/>
                </a:solidFill>
                <a:latin typeface="Times New Roman" pitchFamily="18" charset="0"/>
                <a:cs typeface="Times New Roman" pitchFamily="18" charset="0"/>
              </a:rPr>
              <a:t>sánh</a:t>
            </a:r>
            <a:r>
              <a:rPr lang="en-US" sz="2000">
                <a:solidFill>
                  <a:schemeClr val="tx1"/>
                </a:solidFill>
                <a:latin typeface="Times New Roman" pitchFamily="18" charset="0"/>
                <a:cs typeface="Times New Roman" pitchFamily="18" charset="0"/>
              </a:rPr>
              <a:t> </a:t>
            </a:r>
            <a:r>
              <a:rPr lang="en-US" sz="2000" err="1">
                <a:solidFill>
                  <a:schemeClr val="tx1"/>
                </a:solidFill>
                <a:latin typeface="Times New Roman" pitchFamily="18" charset="0"/>
                <a:cs typeface="Times New Roman" pitchFamily="18" charset="0"/>
              </a:rPr>
              <a:t>các</a:t>
            </a:r>
            <a:r>
              <a:rPr lang="en-US" sz="2000">
                <a:solidFill>
                  <a:schemeClr val="tx1"/>
                </a:solidFill>
                <a:latin typeface="Times New Roman" pitchFamily="18" charset="0"/>
                <a:cs typeface="Times New Roman" pitchFamily="18" charset="0"/>
              </a:rPr>
              <a:t> </a:t>
            </a:r>
            <a:r>
              <a:rPr lang="en-US" sz="2000" err="1">
                <a:solidFill>
                  <a:schemeClr val="tx1"/>
                </a:solidFill>
                <a:latin typeface="Times New Roman" pitchFamily="18" charset="0"/>
                <a:cs typeface="Times New Roman" pitchFamily="18" charset="0"/>
              </a:rPr>
              <a:t>nguồn</a:t>
            </a:r>
            <a:r>
              <a:rPr lang="en-US" sz="2000">
                <a:solidFill>
                  <a:schemeClr val="tx1"/>
                </a:solidFill>
                <a:latin typeface="Times New Roman" pitchFamily="18" charset="0"/>
                <a:cs typeface="Times New Roman" pitchFamily="18" charset="0"/>
              </a:rPr>
              <a:t> </a:t>
            </a:r>
            <a:r>
              <a:rPr lang="en-US" sz="2000" err="1">
                <a:solidFill>
                  <a:schemeClr val="tx1"/>
                </a:solidFill>
                <a:latin typeface="Times New Roman" pitchFamily="18" charset="0"/>
                <a:cs typeface="Times New Roman" pitchFamily="18" charset="0"/>
              </a:rPr>
              <a:t>nước</a:t>
            </a:r>
            <a:r>
              <a:rPr lang="en-US" sz="2000">
                <a:solidFill>
                  <a:schemeClr val="tx1"/>
                </a:solidFill>
                <a:latin typeface="Times New Roman" pitchFamily="18" charset="0"/>
                <a:cs typeface="Times New Roman" pitchFamily="18" charset="0"/>
              </a:rPr>
              <a:t> </a:t>
            </a:r>
            <a:r>
              <a:rPr lang="en-US" sz="2000" err="1">
                <a:solidFill>
                  <a:schemeClr val="tx1"/>
                </a:solidFill>
                <a:latin typeface="Times New Roman" pitchFamily="18" charset="0"/>
                <a:cs typeface="Times New Roman" pitchFamily="18" charset="0"/>
              </a:rPr>
              <a:t>khác</a:t>
            </a:r>
            <a:r>
              <a:rPr lang="en-US" sz="2000">
                <a:solidFill>
                  <a:schemeClr val="tx1"/>
                </a:solidFill>
                <a:latin typeface="Times New Roman" pitchFamily="18" charset="0"/>
                <a:cs typeface="Times New Roman" pitchFamily="18" charset="0"/>
              </a:rPr>
              <a:t> </a:t>
            </a:r>
            <a:r>
              <a:rPr lang="en-US" sz="2000" err="1">
                <a:solidFill>
                  <a:schemeClr val="tx1"/>
                </a:solidFill>
                <a:latin typeface="Times New Roman" pitchFamily="18" charset="0"/>
                <a:cs typeface="Times New Roman" pitchFamily="18" charset="0"/>
              </a:rPr>
              <a:t>nhau</a:t>
            </a:r>
            <a:r>
              <a:rPr lang="en-US" sz="2000">
                <a:solidFill>
                  <a:schemeClr val="tx1"/>
                </a:solidFill>
                <a:latin typeface="Times New Roman" pitchFamily="18" charset="0"/>
                <a:cs typeface="Times New Roman" pitchFamily="18" charset="0"/>
              </a:rPr>
              <a:t> </a:t>
            </a:r>
            <a:r>
              <a:rPr lang="en-US" sz="2000" err="1">
                <a:solidFill>
                  <a:schemeClr val="tx1"/>
                </a:solidFill>
                <a:latin typeface="Times New Roman" pitchFamily="18" charset="0"/>
                <a:cs typeface="Times New Roman" pitchFamily="18" charset="0"/>
              </a:rPr>
              <a:t>khi</a:t>
            </a:r>
            <a:r>
              <a:rPr lang="en-US" sz="2000">
                <a:solidFill>
                  <a:schemeClr val="tx1"/>
                </a:solidFill>
                <a:latin typeface="Times New Roman" pitchFamily="18" charset="0"/>
                <a:cs typeface="Times New Roman" pitchFamily="18" charset="0"/>
              </a:rPr>
              <a:t> </a:t>
            </a:r>
            <a:r>
              <a:rPr lang="en-US" sz="2000" err="1">
                <a:solidFill>
                  <a:schemeClr val="tx1"/>
                </a:solidFill>
                <a:latin typeface="Times New Roman" pitchFamily="18" charset="0"/>
                <a:cs typeface="Times New Roman" pitchFamily="18" charset="0"/>
              </a:rPr>
              <a:t>bổ</a:t>
            </a:r>
            <a:r>
              <a:rPr lang="en-US" sz="2000">
                <a:solidFill>
                  <a:schemeClr val="tx1"/>
                </a:solidFill>
                <a:latin typeface="Times New Roman" pitchFamily="18" charset="0"/>
                <a:cs typeface="Times New Roman" pitchFamily="18" charset="0"/>
              </a:rPr>
              <a:t> sung 0,5% </a:t>
            </a:r>
            <a:r>
              <a:rPr lang="en-US" sz="2000" err="1">
                <a:solidFill>
                  <a:schemeClr val="tx1"/>
                </a:solidFill>
                <a:latin typeface="Times New Roman" pitchFamily="18" charset="0"/>
                <a:cs typeface="Times New Roman" pitchFamily="18" charset="0"/>
              </a:rPr>
              <a:t>chất</a:t>
            </a:r>
            <a:r>
              <a:rPr lang="en-US" sz="2000">
                <a:solidFill>
                  <a:schemeClr val="tx1"/>
                </a:solidFill>
                <a:latin typeface="Times New Roman" pitchFamily="18" charset="0"/>
                <a:cs typeface="Times New Roman" pitchFamily="18" charset="0"/>
              </a:rPr>
              <a:t> </a:t>
            </a:r>
            <a:r>
              <a:rPr lang="en-US" sz="2000" err="1">
                <a:solidFill>
                  <a:schemeClr val="tx1"/>
                </a:solidFill>
                <a:latin typeface="Times New Roman" pitchFamily="18" charset="0"/>
                <a:cs typeface="Times New Roman" pitchFamily="18" charset="0"/>
              </a:rPr>
              <a:t>tẩy</a:t>
            </a:r>
            <a:r>
              <a:rPr lang="en-US" sz="2000">
                <a:solidFill>
                  <a:schemeClr val="tx1"/>
                </a:solidFill>
                <a:latin typeface="Times New Roman" pitchFamily="18" charset="0"/>
                <a:cs typeface="Times New Roman" pitchFamily="18" charset="0"/>
              </a:rPr>
              <a:t> </a:t>
            </a:r>
            <a:r>
              <a:rPr lang="en-US" sz="2000" err="1">
                <a:solidFill>
                  <a:schemeClr val="tx1"/>
                </a:solidFill>
                <a:latin typeface="Times New Roman" pitchFamily="18" charset="0"/>
                <a:cs typeface="Times New Roman" pitchFamily="18" charset="0"/>
              </a:rPr>
              <a:t>rửa</a:t>
            </a:r>
            <a:r>
              <a:rPr lang="en-US" sz="2000">
                <a:solidFill>
                  <a:schemeClr val="tx1"/>
                </a:solidFill>
                <a:latin typeface="Times New Roman" pitchFamily="18" charset="0"/>
                <a:cs typeface="Times New Roman" pitchFamily="18" charset="0"/>
              </a:rPr>
              <a:t> (</a:t>
            </a:r>
            <a:r>
              <a:rPr lang="en-US" sz="2000" err="1">
                <a:solidFill>
                  <a:schemeClr val="tx1"/>
                </a:solidFill>
                <a:latin typeface="Times New Roman" pitchFamily="18" charset="0"/>
                <a:cs typeface="Times New Roman" pitchFamily="18" charset="0"/>
              </a:rPr>
              <a:t>Javen</a:t>
            </a:r>
            <a:r>
              <a:rPr lang="en-US" sz="2000">
                <a:solidFill>
                  <a:schemeClr val="tx1"/>
                </a:solidFill>
                <a:latin typeface="Times New Roman" pitchFamily="18" charset="0"/>
                <a:cs typeface="Times New Roman" pitchFamily="18" charset="0"/>
              </a:rPr>
              <a:t>) </a:t>
            </a:r>
            <a:endParaRPr lang="vi-VN" sz="20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02667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ABEB65-F4EC-40AE-9ACF-9C9B39BDDC25}" type="slidenum">
              <a:rPr lang="en-US" smtClean="0"/>
              <a:pPr/>
              <a:t>13</a:t>
            </a:fld>
            <a:endParaRPr lang="en-US"/>
          </a:p>
        </p:txBody>
      </p:sp>
      <p:sp>
        <p:nvSpPr>
          <p:cNvPr id="3" name="Title 1">
            <a:extLst>
              <a:ext uri="{FF2B5EF4-FFF2-40B4-BE49-F238E27FC236}">
                <a16:creationId xmlns:a16="http://schemas.microsoft.com/office/drawing/2014/main" id="{6E06F3E4-EEEA-427A-A40C-E3BCA9922C45}"/>
              </a:ext>
            </a:extLst>
          </p:cNvPr>
          <p:cNvSpPr>
            <a:spLocks noGrp="1"/>
          </p:cNvSpPr>
          <p:nvPr>
            <p:ph type="title"/>
          </p:nvPr>
        </p:nvSpPr>
        <p:spPr>
          <a:xfrm>
            <a:off x="939113" y="1300163"/>
            <a:ext cx="10919511" cy="4914900"/>
          </a:xfrm>
          <a:noFill/>
        </p:spPr>
        <p:txBody>
          <a:bodyPr/>
          <a:lstStyle/>
          <a:p>
            <a:pPr>
              <a:lnSpc>
                <a:spcPct val="150000"/>
              </a:lnSpc>
            </a:pPr>
            <a:r>
              <a:rPr lang="en-US" sz="2400" err="1">
                <a:latin typeface="Times New Roman" pitchFamily="18" charset="0"/>
                <a:ea typeface="+mn-ea"/>
                <a:cs typeface="Times New Roman" pitchFamily="18" charset="0"/>
              </a:rPr>
              <a:t>Với</a:t>
            </a:r>
            <a:r>
              <a:rPr lang="vi-VN" sz="2400">
                <a:latin typeface="Times New Roman" pitchFamily="18" charset="0"/>
                <a:ea typeface="+mn-ea"/>
                <a:cs typeface="Times New Roman" pitchFamily="18" charset="0"/>
              </a:rPr>
              <a:t> </a:t>
            </a:r>
            <a:r>
              <a:rPr lang="en-US" sz="2400">
                <a:latin typeface="Times New Roman" pitchFamily="18" charset="0"/>
                <a:ea typeface="+mn-ea"/>
                <a:cs typeface="Times New Roman" pitchFamily="18" charset="0"/>
              </a:rPr>
              <a:t>3 </a:t>
            </a:r>
            <a:r>
              <a:rPr lang="en-US" sz="2400" err="1">
                <a:latin typeface="Times New Roman" pitchFamily="18" charset="0"/>
                <a:ea typeface="+mn-ea"/>
                <a:cs typeface="Times New Roman" pitchFamily="18" charset="0"/>
              </a:rPr>
              <a:t>nguồn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nước</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nghiên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cứu</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thử</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nghiệm</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cho</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nhiều</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loại</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sản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phẩm</a:t>
            </a:r>
            <a:r>
              <a:rPr lang="en-US" sz="2400">
                <a:latin typeface="Times New Roman" pitchFamily="18" charset="0"/>
                <a:ea typeface="+mn-ea"/>
                <a:cs typeface="Times New Roman" pitchFamily="18" charset="0"/>
              </a:rPr>
              <a:t> RĐ </a:t>
            </a:r>
            <a:r>
              <a:rPr lang="en-US" sz="2400" err="1">
                <a:latin typeface="Times New Roman" pitchFamily="18" charset="0"/>
                <a:ea typeface="+mn-ea"/>
                <a:cs typeface="Times New Roman" pitchFamily="18" charset="0"/>
              </a:rPr>
              <a:t>đang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sản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xuất</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và</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cung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cấp</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cho</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nhiều</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đối</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tượng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khách</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hàng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khác</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nhau</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Nhận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thấy</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khả</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năng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có</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thể</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xảy</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ra</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hiện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tượng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kết</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tủa</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hạt</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lấp</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lánh</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như</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khách</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hàng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nêu</a:t>
            </a:r>
            <a:r>
              <a:rPr lang="en-US" sz="2400">
                <a:latin typeface="Times New Roman" pitchFamily="18" charset="0"/>
                <a:ea typeface="+mn-ea"/>
                <a:cs typeface="Times New Roman" pitchFamily="18" charset="0"/>
              </a:rPr>
              <a:t> do </a:t>
            </a:r>
            <a:r>
              <a:rPr lang="en-US" sz="2400" err="1">
                <a:latin typeface="Times New Roman" pitchFamily="18" charset="0"/>
                <a:ea typeface="+mn-ea"/>
                <a:cs typeface="Times New Roman" pitchFamily="18" charset="0"/>
              </a:rPr>
              <a:t>các</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nguyên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nhân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sau</a:t>
            </a:r>
            <a:r>
              <a:rPr lang="en-US" sz="2400">
                <a:latin typeface="Times New Roman" pitchFamily="18" charset="0"/>
                <a:ea typeface="+mn-ea"/>
                <a:cs typeface="Times New Roman" pitchFamily="18" charset="0"/>
              </a:rPr>
              <a:t>:</a:t>
            </a:r>
            <a:br>
              <a:rPr lang="en-US" sz="2400">
                <a:latin typeface="Times New Roman" pitchFamily="18" charset="0"/>
                <a:ea typeface="+mn-ea"/>
                <a:cs typeface="Times New Roman" pitchFamily="18" charset="0"/>
              </a:rPr>
            </a:br>
            <a:r>
              <a:rPr lang="en-US" sz="2400">
                <a:latin typeface="Times New Roman" pitchFamily="18" charset="0"/>
                <a:ea typeface="+mn-ea"/>
                <a:cs typeface="Times New Roman" pitchFamily="18" charset="0"/>
              </a:rPr>
              <a:t>	</a:t>
            </a:r>
            <a:r>
              <a:rPr lang="en-US" sz="2400" b="1">
                <a:latin typeface="Times New Roman" pitchFamily="18" charset="0"/>
                <a:ea typeface="+mn-ea"/>
                <a:cs typeface="Times New Roman" pitchFamily="18" charset="0"/>
              </a:rPr>
              <a:t>1. Do </a:t>
            </a:r>
            <a:r>
              <a:rPr lang="en-US" sz="2400" b="1" err="1">
                <a:latin typeface="Times New Roman" pitchFamily="18" charset="0"/>
                <a:ea typeface="+mn-ea"/>
                <a:cs typeface="Times New Roman" pitchFamily="18" charset="0"/>
              </a:rPr>
              <a:t>ruột</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phích</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thủy</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tinh</a:t>
            </a:r>
            <a:r>
              <a:rPr lang="en-US" sz="2400" b="1">
                <a:latin typeface="Times New Roman" pitchFamily="18" charset="0"/>
                <a:ea typeface="+mn-ea"/>
                <a:cs typeface="Times New Roman" pitchFamily="18" charset="0"/>
              </a:rPr>
              <a:t>.</a:t>
            </a:r>
            <a:br>
              <a:rPr lang="en-US" sz="2400" b="1">
                <a:latin typeface="Times New Roman" pitchFamily="18" charset="0"/>
                <a:ea typeface="+mn-ea"/>
                <a:cs typeface="Times New Roman" pitchFamily="18" charset="0"/>
              </a:rPr>
            </a:br>
            <a:r>
              <a:rPr lang="en-US" sz="2400" b="1">
                <a:latin typeface="Times New Roman" pitchFamily="18" charset="0"/>
                <a:ea typeface="+mn-ea"/>
                <a:cs typeface="Times New Roman" pitchFamily="18" charset="0"/>
              </a:rPr>
              <a:t>	2. Do </a:t>
            </a:r>
            <a:r>
              <a:rPr lang="en-US" sz="2400" b="1" err="1">
                <a:latin typeface="Times New Roman" pitchFamily="18" charset="0"/>
                <a:ea typeface="+mn-ea"/>
                <a:cs typeface="Times New Roman" pitchFamily="18" charset="0"/>
              </a:rPr>
              <a:t>sử</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dụng</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nguồn</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nước</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không</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đảm</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bảo</a:t>
            </a:r>
            <a:r>
              <a:rPr lang="en-US" sz="2400" b="1">
                <a:latin typeface="Times New Roman" pitchFamily="18" charset="0"/>
                <a:ea typeface="+mn-ea"/>
                <a:cs typeface="Times New Roman" pitchFamily="18" charset="0"/>
              </a:rPr>
              <a:t>.</a:t>
            </a:r>
            <a:br>
              <a:rPr lang="en-US" sz="2400" b="1">
                <a:latin typeface="Times New Roman" pitchFamily="18" charset="0"/>
                <a:ea typeface="+mn-ea"/>
                <a:cs typeface="Times New Roman" pitchFamily="18" charset="0"/>
              </a:rPr>
            </a:br>
            <a:r>
              <a:rPr lang="en-US" sz="2400" b="1">
                <a:latin typeface="Times New Roman" pitchFamily="18" charset="0"/>
                <a:ea typeface="+mn-ea"/>
                <a:cs typeface="Times New Roman" pitchFamily="18" charset="0"/>
              </a:rPr>
              <a:t>	3. Do </a:t>
            </a:r>
            <a:r>
              <a:rPr lang="en-US" sz="2400" b="1" err="1">
                <a:latin typeface="Times New Roman" pitchFamily="18" charset="0"/>
                <a:ea typeface="+mn-ea"/>
                <a:cs typeface="Times New Roman" pitchFamily="18" charset="0"/>
              </a:rPr>
              <a:t>dụng</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cụ</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đun</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nước</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không</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đảm</a:t>
            </a:r>
            <a:r>
              <a:rPr lang="en-US" sz="2400" b="1">
                <a:latin typeface="Times New Roman" pitchFamily="18" charset="0"/>
                <a:ea typeface="+mn-ea"/>
                <a:cs typeface="Times New Roman" pitchFamily="18" charset="0"/>
              </a:rPr>
              <a:t> </a:t>
            </a:r>
            <a:r>
              <a:rPr lang="en-US" sz="2400" b="1" err="1">
                <a:latin typeface="Times New Roman" pitchFamily="18" charset="0"/>
                <a:ea typeface="+mn-ea"/>
                <a:cs typeface="Times New Roman" pitchFamily="18" charset="0"/>
              </a:rPr>
              <a:t>bảo</a:t>
            </a:r>
            <a:r>
              <a:rPr lang="en-US" sz="2400" b="1">
                <a:latin typeface="Times New Roman" pitchFamily="18" charset="0"/>
                <a:ea typeface="+mn-ea"/>
                <a:cs typeface="Times New Roman" pitchFamily="18" charset="0"/>
              </a:rPr>
              <a:t>. </a:t>
            </a:r>
            <a:br>
              <a:rPr lang="en-US" sz="2400">
                <a:latin typeface="Times New Roman" pitchFamily="18" charset="0"/>
                <a:ea typeface="+mn-ea"/>
                <a:cs typeface="Times New Roman" pitchFamily="18" charset="0"/>
              </a:rPr>
            </a:br>
            <a:r>
              <a:rPr lang="vi-VN" sz="2400">
                <a:latin typeface="Times New Roman" pitchFamily="18" charset="0"/>
                <a:ea typeface="+mn-ea"/>
                <a:cs typeface="Times New Roman" pitchFamily="18" charset="0"/>
              </a:rPr>
              <a:t> </a:t>
            </a:r>
            <a:r>
              <a:rPr lang="en-US" sz="2400">
                <a:latin typeface="Times New Roman" pitchFamily="18" charset="0"/>
                <a:ea typeface="+mn-ea"/>
                <a:cs typeface="Times New Roman" pitchFamily="18" charset="0"/>
              </a:rPr>
              <a:t>RĐ </a:t>
            </a:r>
            <a:r>
              <a:rPr lang="en-US" sz="2400" err="1">
                <a:latin typeface="Times New Roman" pitchFamily="18" charset="0"/>
                <a:ea typeface="+mn-ea"/>
                <a:cs typeface="Times New Roman" pitchFamily="18" charset="0"/>
              </a:rPr>
              <a:t>thực</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hiện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loại</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trừ</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các</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nguyên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nhân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bằng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cách</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sử</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dụng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ruột</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phích</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thủy</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tinh</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có</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bề</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mặt</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phía</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trong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ruột</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phích</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sạch</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không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có</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cặn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bám</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Và</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dụng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cụ</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đun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nước</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đảm</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bảo</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không</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có</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cặn</a:t>
            </a:r>
            <a:r>
              <a:rPr lang="en-US" sz="2400">
                <a:latin typeface="Times New Roman" pitchFamily="18" charset="0"/>
                <a:ea typeface="+mn-ea"/>
                <a:cs typeface="Times New Roman" pitchFamily="18" charset="0"/>
              </a:rPr>
              <a:t> Ca</a:t>
            </a:r>
            <a:r>
              <a:rPr lang="en-US" sz="2400" baseline="30000">
                <a:latin typeface="Times New Roman" pitchFamily="18" charset="0"/>
                <a:ea typeface="+mn-ea"/>
                <a:cs typeface="Times New Roman" pitchFamily="18" charset="0"/>
              </a:rPr>
              <a:t>+2</a:t>
            </a:r>
            <a:r>
              <a:rPr lang="en-US" sz="2400">
                <a:latin typeface="Times New Roman" pitchFamily="18" charset="0"/>
                <a:ea typeface="+mn-ea"/>
                <a:cs typeface="Times New Roman" pitchFamily="18" charset="0"/>
              </a:rPr>
              <a:t>, Mg</a:t>
            </a:r>
            <a:r>
              <a:rPr lang="en-US" sz="2400" baseline="30000">
                <a:latin typeface="Times New Roman" pitchFamily="18" charset="0"/>
                <a:ea typeface="+mn-ea"/>
                <a:cs typeface="Times New Roman" pitchFamily="18" charset="0"/>
              </a:rPr>
              <a:t>+2</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bám</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vào</a:t>
            </a:r>
            <a:r>
              <a:rPr lang="en-US" sz="2400">
                <a:latin typeface="Times New Roman" pitchFamily="18" charset="0"/>
                <a:ea typeface="+mn-ea"/>
                <a:cs typeface="Times New Roman" pitchFamily="18" charset="0"/>
              </a:rPr>
              <a:t> … </a:t>
            </a:r>
            <a:r>
              <a:rPr lang="en-US" sz="2400" err="1">
                <a:latin typeface="Times New Roman" pitchFamily="18" charset="0"/>
                <a:ea typeface="+mn-ea"/>
                <a:cs typeface="Times New Roman" pitchFamily="18" charset="0"/>
              </a:rPr>
              <a:t>để</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nghiên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cứu</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với</a:t>
            </a:r>
            <a:r>
              <a:rPr lang="en-US" sz="2400">
                <a:latin typeface="Times New Roman" pitchFamily="18" charset="0"/>
                <a:ea typeface="+mn-ea"/>
                <a:cs typeface="Times New Roman" pitchFamily="18" charset="0"/>
              </a:rPr>
              <a:t> 3 </a:t>
            </a:r>
            <a:r>
              <a:rPr lang="en-US" sz="2400" err="1">
                <a:latin typeface="Times New Roman" pitchFamily="18" charset="0"/>
                <a:ea typeface="+mn-ea"/>
                <a:cs typeface="Times New Roman" pitchFamily="18" charset="0"/>
              </a:rPr>
              <a:t>nguồn</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nước</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nêu</a:t>
            </a:r>
            <a:r>
              <a:rPr lang="en-US" sz="2400">
                <a:latin typeface="Times New Roman" pitchFamily="18" charset="0"/>
                <a:ea typeface="+mn-ea"/>
                <a:cs typeface="Times New Roman" pitchFamily="18" charset="0"/>
              </a:rPr>
              <a:t> </a:t>
            </a:r>
            <a:r>
              <a:rPr lang="en-US" sz="2400" err="1">
                <a:latin typeface="Times New Roman" pitchFamily="18" charset="0"/>
                <a:ea typeface="+mn-ea"/>
                <a:cs typeface="Times New Roman" pitchFamily="18" charset="0"/>
              </a:rPr>
              <a:t>trên</a:t>
            </a:r>
            <a:r>
              <a:rPr lang="en-US" sz="2400">
                <a:latin typeface="Times New Roman" pitchFamily="18" charset="0"/>
                <a:ea typeface="+mn-ea"/>
                <a:cs typeface="Times New Roman" pitchFamily="18" charset="0"/>
              </a:rPr>
              <a:t>.</a:t>
            </a:r>
          </a:p>
        </p:txBody>
      </p:sp>
      <p:sp>
        <p:nvSpPr>
          <p:cNvPr id="5" name="Title 3"/>
          <p:cNvSpPr txBox="1">
            <a:spLocks/>
          </p:cNvSpPr>
          <p:nvPr/>
        </p:nvSpPr>
        <p:spPr>
          <a:xfrm>
            <a:off x="838200" y="795657"/>
            <a:ext cx="11353800" cy="475927"/>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Times New Roman" pitchFamily="18" charset="0"/>
                <a:cs typeface="Times New Roman" pitchFamily="18" charset="0"/>
              </a:rPr>
              <a:t>V. NHẬN XÉT</a:t>
            </a:r>
            <a:endParaRPr lang="en-US" sz="2800"/>
          </a:p>
        </p:txBody>
      </p:sp>
    </p:spTree>
    <p:extLst>
      <p:ext uri="{BB962C8B-B14F-4D97-AF65-F5344CB8AC3E}">
        <p14:creationId xmlns:p14="http://schemas.microsoft.com/office/powerpoint/2010/main" val="2603018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57300"/>
            <a:ext cx="10763250" cy="5054600"/>
          </a:xfrm>
        </p:spPr>
        <p:txBody>
          <a:bodyPr/>
          <a:lstStyle/>
          <a:p>
            <a:pPr marL="0" indent="0">
              <a:lnSpc>
                <a:spcPct val="150000"/>
              </a:lnSpc>
              <a:buNone/>
            </a:pPr>
            <a:r>
              <a:rPr lang="en-US" sz="2400">
                <a:latin typeface="+mj-lt"/>
              </a:rPr>
              <a:t> </a:t>
            </a:r>
            <a:r>
              <a:rPr lang="vi-VN" sz="2600">
                <a:latin typeface="+mj-lt"/>
              </a:rPr>
              <a:t>1. </a:t>
            </a:r>
            <a:r>
              <a:rPr lang="en-US" sz="2600" err="1">
                <a:latin typeface="Times New Roman" pitchFamily="18" charset="0"/>
                <a:cs typeface="Times New Roman" pitchFamily="18" charset="0"/>
              </a:rPr>
              <a:t>Nguồn</a:t>
            </a:r>
            <a:r>
              <a:rPr lang="vi-VN" sz="2600">
                <a:latin typeface="Times New Roman" pitchFamily="18" charset="0"/>
                <a:cs typeface="Times New Roman" pitchFamily="18" charset="0"/>
              </a:rPr>
              <a:t> nước máy</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nguồn</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nước</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giếng</a:t>
            </a:r>
            <a:r>
              <a:rPr lang="vi-VN" sz="2600">
                <a:latin typeface="Times New Roman" pitchFamily="18" charset="0"/>
                <a:cs typeface="Times New Roman" pitchFamily="18" charset="0"/>
              </a:rPr>
              <a:t> chưa </a:t>
            </a:r>
            <a:r>
              <a:rPr lang="en-US" sz="2600">
                <a:latin typeface="Times New Roman" pitchFamily="18" charset="0"/>
                <a:cs typeface="Times New Roman" pitchFamily="18" charset="0"/>
              </a:rPr>
              <a:t>x</a:t>
            </a:r>
            <a:r>
              <a:rPr lang="vi-VN" sz="2600">
                <a:latin typeface="Times New Roman" pitchFamily="18" charset="0"/>
                <a:cs typeface="Times New Roman" pitchFamily="18" charset="0"/>
              </a:rPr>
              <a:t>ử lý hết các khoáng</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chứa</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nhiều</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cặn</a:t>
            </a:r>
            <a:r>
              <a:rPr lang="en-US" sz="2600">
                <a:latin typeface="Times New Roman" pitchFamily="18" charset="0"/>
                <a:cs typeface="Times New Roman" pitchFamily="18" charset="0"/>
              </a:rPr>
              <a:t> Ca</a:t>
            </a:r>
            <a:r>
              <a:rPr lang="en-US" sz="2600" baseline="30000">
                <a:latin typeface="Times New Roman" pitchFamily="18" charset="0"/>
                <a:cs typeface="Times New Roman" pitchFamily="18" charset="0"/>
              </a:rPr>
              <a:t>+2</a:t>
            </a:r>
            <a:r>
              <a:rPr lang="en-US" sz="2600">
                <a:latin typeface="Times New Roman" pitchFamily="18" charset="0"/>
                <a:cs typeface="Times New Roman" pitchFamily="18" charset="0"/>
              </a:rPr>
              <a:t>; Mg</a:t>
            </a:r>
            <a:r>
              <a:rPr lang="en-US" sz="2600" baseline="30000">
                <a:latin typeface="Times New Roman" pitchFamily="18" charset="0"/>
                <a:cs typeface="Times New Roman" pitchFamily="18" charset="0"/>
              </a:rPr>
              <a:t>+2</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nguồn</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nước</a:t>
            </a:r>
            <a:r>
              <a:rPr lang="en-US" sz="2600">
                <a:latin typeface="Times New Roman" pitchFamily="18" charset="0"/>
                <a:cs typeface="Times New Roman" pitchFamily="18" charset="0"/>
              </a:rPr>
              <a:t> hay </a:t>
            </a:r>
            <a:r>
              <a:rPr lang="en-US" sz="2600" err="1">
                <a:latin typeface="Times New Roman" pitchFamily="18" charset="0"/>
                <a:cs typeface="Times New Roman" pitchFamily="18" charset="0"/>
              </a:rPr>
              <a:t>gặp</a:t>
            </a:r>
            <a:r>
              <a:rPr lang="en-US" sz="2600">
                <a:latin typeface="Times New Roman" pitchFamily="18" charset="0"/>
                <a:cs typeface="Times New Roman" pitchFamily="18" charset="0"/>
              </a:rPr>
              <a:t> </a:t>
            </a:r>
            <a:r>
              <a:rPr lang="vi-VN" sz="2600">
                <a:latin typeface="Times New Roman" pitchFamily="18" charset="0"/>
                <a:cs typeface="Times New Roman" pitchFamily="18" charset="0"/>
              </a:rPr>
              <a:t>sẽ tạo ra keo kết tủa</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các</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muối</a:t>
            </a:r>
            <a:r>
              <a:rPr lang="en-US" sz="2600">
                <a:latin typeface="Times New Roman" pitchFamily="18" charset="0"/>
                <a:cs typeface="Times New Roman" pitchFamily="18" charset="0"/>
              </a:rPr>
              <a:t> Ca</a:t>
            </a:r>
            <a:r>
              <a:rPr lang="en-US" sz="2600" baseline="30000">
                <a:latin typeface="Times New Roman" pitchFamily="18" charset="0"/>
                <a:cs typeface="Times New Roman" pitchFamily="18" charset="0"/>
              </a:rPr>
              <a:t>+2</a:t>
            </a:r>
            <a:r>
              <a:rPr lang="en-US" sz="2600">
                <a:latin typeface="Times New Roman" pitchFamily="18" charset="0"/>
                <a:cs typeface="Times New Roman" pitchFamily="18" charset="0"/>
              </a:rPr>
              <a:t>; Mg</a:t>
            </a:r>
            <a:r>
              <a:rPr lang="en-US" sz="2600" baseline="30000">
                <a:latin typeface="Times New Roman" pitchFamily="18" charset="0"/>
                <a:cs typeface="Times New Roman" pitchFamily="18" charset="0"/>
              </a:rPr>
              <a:t>+2</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kết</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tủa</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và</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huyền</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phù</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lơ</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lửng</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nếu</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không</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được</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lọc</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tốt</a:t>
            </a:r>
            <a:r>
              <a:rPr lang="en-US" sz="2600">
                <a:latin typeface="Times New Roman" pitchFamily="18" charset="0"/>
                <a:cs typeface="Times New Roman" pitchFamily="18" charset="0"/>
              </a:rPr>
              <a:t>)</a:t>
            </a:r>
            <a:r>
              <a:rPr lang="vi-VN" sz="2600">
                <a:latin typeface="Times New Roman" pitchFamily="18" charset="0"/>
                <a:cs typeface="Times New Roman" pitchFamily="18" charset="0"/>
              </a:rPr>
              <a:t> khi đun nóng.</a:t>
            </a:r>
            <a:br>
              <a:rPr lang="vi-VN" sz="2600">
                <a:latin typeface="Times New Roman" pitchFamily="18" charset="0"/>
                <a:cs typeface="Times New Roman" pitchFamily="18" charset="0"/>
              </a:rPr>
            </a:br>
            <a:r>
              <a:rPr lang="en-US" sz="2600">
                <a:latin typeface="Times New Roman" pitchFamily="18" charset="0"/>
                <a:cs typeface="Times New Roman" pitchFamily="18" charset="0"/>
              </a:rPr>
              <a:t>2</a:t>
            </a:r>
            <a:r>
              <a:rPr lang="vi-VN" sz="2600">
                <a:latin typeface="Times New Roman" pitchFamily="18" charset="0"/>
                <a:cs typeface="Times New Roman" pitchFamily="18" charset="0"/>
              </a:rPr>
              <a:t>. </a:t>
            </a:r>
            <a:r>
              <a:rPr lang="en-US" sz="2600" err="1">
                <a:latin typeface="Times New Roman" pitchFamily="18" charset="0"/>
                <a:cs typeface="Times New Roman" pitchFamily="18" charset="0"/>
              </a:rPr>
              <a:t>Nguồn</a:t>
            </a:r>
            <a:r>
              <a:rPr lang="en-US" sz="2600">
                <a:latin typeface="Times New Roman" pitchFamily="18" charset="0"/>
                <a:cs typeface="Times New Roman" pitchFamily="18" charset="0"/>
              </a:rPr>
              <a:t> </a:t>
            </a:r>
            <a:r>
              <a:rPr lang="vi-VN" sz="2600">
                <a:latin typeface="Times New Roman" pitchFamily="18" charset="0"/>
                <a:cs typeface="Times New Roman" pitchFamily="18" charset="0"/>
              </a:rPr>
              <a:t>nước có dư chất tẩy</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chất</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làm</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sạch</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khử</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khuẩn</a:t>
            </a:r>
            <a:r>
              <a:rPr lang="en-US" sz="2600">
                <a:latin typeface="Times New Roman" pitchFamily="18" charset="0"/>
                <a:cs typeface="Times New Roman" pitchFamily="18" charset="0"/>
              </a:rPr>
              <a:t>: hay </a:t>
            </a:r>
            <a:r>
              <a:rPr lang="en-US" sz="2600" err="1">
                <a:latin typeface="Times New Roman" pitchFamily="18" charset="0"/>
                <a:cs typeface="Times New Roman" pitchFamily="18" charset="0"/>
              </a:rPr>
              <a:t>gặp</a:t>
            </a:r>
            <a:r>
              <a:rPr lang="en-US" sz="2600">
                <a:latin typeface="Times New Roman" pitchFamily="18" charset="0"/>
                <a:cs typeface="Times New Roman" pitchFamily="18" charset="0"/>
              </a:rPr>
              <a:t> ở </a:t>
            </a:r>
            <a:r>
              <a:rPr lang="en-US" sz="2600" err="1">
                <a:latin typeface="Times New Roman" pitchFamily="18" charset="0"/>
                <a:cs typeface="Times New Roman" pitchFamily="18" charset="0"/>
              </a:rPr>
              <a:t>các</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nhà</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máy</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sản</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xuất</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nước</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sạch</a:t>
            </a:r>
            <a:r>
              <a:rPr lang="en-US" sz="2600">
                <a:latin typeface="Times New Roman" pitchFamily="18" charset="0"/>
                <a:cs typeface="Times New Roman" pitchFamily="18" charset="0"/>
              </a:rPr>
              <a:t>, </a:t>
            </a:r>
            <a:r>
              <a:rPr lang="vi-VN" sz="2600">
                <a:latin typeface="Times New Roman" pitchFamily="18" charset="0"/>
                <a:cs typeface="Times New Roman" pitchFamily="18" charset="0"/>
              </a:rPr>
              <a:t>lượng kết tủa sẽ nhiều hơn</a:t>
            </a:r>
            <a:r>
              <a:rPr lang="en-US" sz="2600">
                <a:latin typeface="Times New Roman" pitchFamily="18" charset="0"/>
                <a:cs typeface="Times New Roman" pitchFamily="18" charset="0"/>
              </a:rPr>
              <a:t> do </a:t>
            </a:r>
            <a:r>
              <a:rPr lang="en-US" sz="2600" err="1">
                <a:latin typeface="Times New Roman" pitchFamily="18" charset="0"/>
                <a:cs typeface="Times New Roman" pitchFamily="18" charset="0"/>
              </a:rPr>
              <a:t>phản</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ứng</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tạo</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các</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muối</a:t>
            </a:r>
            <a:r>
              <a:rPr lang="vi-VN" sz="2600">
                <a:latin typeface="+mj-lt"/>
              </a:rPr>
              <a:t>.</a:t>
            </a:r>
            <a:endParaRPr lang="en-US" sz="2600">
              <a:latin typeface="+mj-lt"/>
            </a:endParaRPr>
          </a:p>
          <a:p>
            <a:pPr marL="0" indent="0">
              <a:lnSpc>
                <a:spcPct val="150000"/>
              </a:lnSpc>
              <a:buNone/>
            </a:pPr>
            <a:r>
              <a:rPr lang="en-US" sz="2600">
                <a:latin typeface="Times New Roman" pitchFamily="18" charset="0"/>
                <a:cs typeface="Times New Roman" pitchFamily="18" charset="0"/>
              </a:rPr>
              <a:t>3</a:t>
            </a:r>
            <a:r>
              <a:rPr lang="vi-VN" sz="2600">
                <a:latin typeface="Times New Roman" pitchFamily="18" charset="0"/>
                <a:cs typeface="Times New Roman" pitchFamily="18" charset="0"/>
              </a:rPr>
              <a:t>. </a:t>
            </a:r>
            <a:r>
              <a:rPr lang="en-US" sz="2600" err="1">
                <a:latin typeface="Times New Roman" pitchFamily="18" charset="0"/>
                <a:cs typeface="Times New Roman" pitchFamily="18" charset="0"/>
              </a:rPr>
              <a:t>Nguồn</a:t>
            </a:r>
            <a:r>
              <a:rPr lang="vi-VN" sz="2600">
                <a:latin typeface="Times New Roman" pitchFamily="18" charset="0"/>
                <a:cs typeface="Times New Roman" pitchFamily="18" charset="0"/>
              </a:rPr>
              <a:t> nước đã qua </a:t>
            </a:r>
            <a:r>
              <a:rPr lang="en-US" sz="2600">
                <a:latin typeface="Times New Roman" pitchFamily="18" charset="0"/>
                <a:cs typeface="Times New Roman" pitchFamily="18" charset="0"/>
              </a:rPr>
              <a:t>x</a:t>
            </a:r>
            <a:r>
              <a:rPr lang="vi-VN" sz="2600">
                <a:latin typeface="Times New Roman" pitchFamily="18" charset="0"/>
                <a:cs typeface="Times New Roman" pitchFamily="18" charset="0"/>
              </a:rPr>
              <a:t>ử lý RO </a:t>
            </a:r>
            <a:r>
              <a:rPr lang="en-US" sz="2600">
                <a:latin typeface="Times New Roman" pitchFamily="18" charset="0"/>
                <a:cs typeface="Times New Roman" pitchFamily="18" charset="0"/>
              </a:rPr>
              <a:t>(</a:t>
            </a:r>
            <a:r>
              <a:rPr lang="vi-VN" sz="2600">
                <a:latin typeface="Times New Roman" pitchFamily="18" charset="0"/>
                <a:cs typeface="Times New Roman" pitchFamily="18" charset="0"/>
              </a:rPr>
              <a:t>nước tinh khiết</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ví</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dụ</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nước</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Lavie</a:t>
            </a:r>
            <a:r>
              <a:rPr lang="en-US" sz="2600">
                <a:latin typeface="Times New Roman" pitchFamily="18" charset="0"/>
                <a:cs typeface="Times New Roman" pitchFamily="18" charset="0"/>
              </a:rPr>
              <a:t>):</a:t>
            </a:r>
            <a:r>
              <a:rPr lang="vi-VN" sz="2600">
                <a:latin typeface="Times New Roman" pitchFamily="18" charset="0"/>
                <a:cs typeface="Times New Roman" pitchFamily="18" charset="0"/>
              </a:rPr>
              <a:t> không xảy ra hiện tượng</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kết</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tủa</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đóng</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cặn</a:t>
            </a:r>
            <a:r>
              <a:rPr lang="vi-VN" sz="2600">
                <a:latin typeface="Times New Roman" pitchFamily="18" charset="0"/>
                <a:cs typeface="Times New Roman" pitchFamily="18" charset="0"/>
              </a:rPr>
              <a:t> trên.</a:t>
            </a:r>
            <a:br>
              <a:rPr lang="vi-VN" sz="2400">
                <a:latin typeface="Times New Roman" pitchFamily="18" charset="0"/>
                <a:cs typeface="Times New Roman" pitchFamily="18" charset="0"/>
              </a:rPr>
            </a:br>
            <a:endParaRPr lang="en-US" sz="2400">
              <a:latin typeface="+mj-lt"/>
            </a:endParaRPr>
          </a:p>
        </p:txBody>
      </p:sp>
      <p:sp>
        <p:nvSpPr>
          <p:cNvPr id="3" name="Slide Number Placeholder 2"/>
          <p:cNvSpPr>
            <a:spLocks noGrp="1"/>
          </p:cNvSpPr>
          <p:nvPr>
            <p:ph type="sldNum" sz="quarter" idx="12"/>
          </p:nvPr>
        </p:nvSpPr>
        <p:spPr/>
        <p:txBody>
          <a:bodyPr/>
          <a:lstStyle/>
          <a:p>
            <a:fld id="{C6ABEB65-F4EC-40AE-9ACF-9C9B39BDDC25}" type="slidenum">
              <a:rPr lang="en-US" smtClean="0"/>
              <a:pPr/>
              <a:t>14</a:t>
            </a:fld>
            <a:endParaRPr lang="en-US"/>
          </a:p>
        </p:txBody>
      </p:sp>
      <p:sp>
        <p:nvSpPr>
          <p:cNvPr id="5" name="Title 3"/>
          <p:cNvSpPr txBox="1">
            <a:spLocks noGrp="1"/>
          </p:cNvSpPr>
          <p:nvPr>
            <p:ph type="title"/>
          </p:nvPr>
        </p:nvSpPr>
        <p:spPr>
          <a:xfrm>
            <a:off x="852492" y="814387"/>
            <a:ext cx="11339508" cy="400050"/>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Times New Roman" pitchFamily="18" charset="0"/>
                <a:cs typeface="Times New Roman" pitchFamily="18" charset="0"/>
              </a:rPr>
              <a:t>V. NHẬN XÉT: </a:t>
            </a:r>
            <a:r>
              <a:rPr lang="en-US" sz="2800" b="1" err="1">
                <a:latin typeface="Times New Roman" pitchFamily="18" charset="0"/>
                <a:cs typeface="Times New Roman" pitchFamily="18" charset="0"/>
              </a:rPr>
              <a:t>tiếp</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theo</a:t>
            </a:r>
            <a:endParaRPr lang="en-US" sz="2800"/>
          </a:p>
        </p:txBody>
      </p:sp>
    </p:spTree>
    <p:extLst>
      <p:ext uri="{BB962C8B-B14F-4D97-AF65-F5344CB8AC3E}">
        <p14:creationId xmlns:p14="http://schemas.microsoft.com/office/powerpoint/2010/main" val="748353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70000"/>
            <a:ext cx="11006138" cy="4906963"/>
          </a:xfrm>
        </p:spPr>
        <p:txBody>
          <a:bodyPr/>
          <a:lstStyle/>
          <a:p>
            <a:pPr marL="0" indent="0">
              <a:lnSpc>
                <a:spcPct val="150000"/>
              </a:lnSpc>
              <a:buNone/>
            </a:pPr>
            <a:r>
              <a:rPr lang="vi-VN" sz="2300">
                <a:latin typeface="Times New Roman" pitchFamily="18" charset="0"/>
                <a:cs typeface="Times New Roman" pitchFamily="18" charset="0"/>
              </a:rPr>
              <a:t>  </a:t>
            </a:r>
            <a:r>
              <a:rPr lang="en-US" sz="2300">
                <a:latin typeface="Times New Roman" pitchFamily="18" charset="0"/>
                <a:cs typeface="Times New Roman" pitchFamily="18" charset="0"/>
              </a:rPr>
              <a:t>  </a:t>
            </a:r>
            <a:r>
              <a:rPr lang="vi-VN" sz="2300">
                <a:latin typeface="Times New Roman" pitchFamily="18" charset="0"/>
                <a:cs typeface="Times New Roman" pitchFamily="18" charset="0"/>
              </a:rPr>
              <a:t> </a:t>
            </a:r>
            <a:r>
              <a:rPr lang="en-US" sz="2300" err="1">
                <a:latin typeface="Times New Roman" pitchFamily="18" charset="0"/>
                <a:cs typeface="Times New Roman" pitchFamily="18" charset="0"/>
              </a:rPr>
              <a:t>Nghiên</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cứu</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thử</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nghiệm</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với</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các</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nguồn</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nước</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khác</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nhau</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đã</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chỉ</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ra</a:t>
            </a:r>
            <a:r>
              <a:rPr lang="en-US" sz="2300">
                <a:latin typeface="Times New Roman" pitchFamily="18" charset="0"/>
                <a:cs typeface="Times New Roman" pitchFamily="18" charset="0"/>
              </a:rPr>
              <a:t> </a:t>
            </a:r>
            <a:r>
              <a:rPr lang="vi-VN" sz="2300" b="1">
                <a:latin typeface="Times New Roman" pitchFamily="18" charset="0"/>
                <a:cs typeface="Times New Roman" pitchFamily="18" charset="0"/>
              </a:rPr>
              <a:t>Ruột thủy tinh</a:t>
            </a:r>
            <a:r>
              <a:rPr lang="vi-VN" sz="2300">
                <a:latin typeface="Times New Roman" pitchFamily="18" charset="0"/>
                <a:cs typeface="Times New Roman" pitchFamily="18" charset="0"/>
              </a:rPr>
              <a:t> đựng nước</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của</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Công</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ty</a:t>
            </a:r>
            <a:r>
              <a:rPr lang="vi-VN" sz="2300">
                <a:latin typeface="Times New Roman" pitchFamily="18" charset="0"/>
                <a:cs typeface="Times New Roman" pitchFamily="18" charset="0"/>
              </a:rPr>
              <a:t> Rạng Đông </a:t>
            </a:r>
            <a:r>
              <a:rPr lang="vi-VN" sz="2300" b="1" u="sng">
                <a:latin typeface="Times New Roman" pitchFamily="18" charset="0"/>
                <a:cs typeface="Times New Roman" pitchFamily="18" charset="0"/>
              </a:rPr>
              <a:t>không phải là nguyên nhân gây nên cặn lắng</a:t>
            </a:r>
            <a:r>
              <a:rPr lang="en-US" sz="2300" b="1" u="sng">
                <a:latin typeface="Times New Roman" pitchFamily="18" charset="0"/>
                <a:cs typeface="Times New Roman" pitchFamily="18" charset="0"/>
              </a:rPr>
              <a:t>, </a:t>
            </a:r>
            <a:r>
              <a:rPr lang="en-US" sz="2300" b="1" u="sng" err="1">
                <a:latin typeface="Times New Roman" pitchFamily="18" charset="0"/>
                <a:cs typeface="Times New Roman" pitchFamily="18" charset="0"/>
              </a:rPr>
              <a:t>các</a:t>
            </a:r>
            <a:r>
              <a:rPr lang="en-US" sz="2300" b="1" u="sng">
                <a:latin typeface="Times New Roman" pitchFamily="18" charset="0"/>
                <a:cs typeface="Times New Roman" pitchFamily="18" charset="0"/>
              </a:rPr>
              <a:t> </a:t>
            </a:r>
            <a:r>
              <a:rPr lang="en-US" sz="2300" b="1" u="sng" err="1">
                <a:latin typeface="Times New Roman" pitchFamily="18" charset="0"/>
                <a:cs typeface="Times New Roman" pitchFamily="18" charset="0"/>
              </a:rPr>
              <a:t>hạt</a:t>
            </a:r>
            <a:r>
              <a:rPr lang="en-US" sz="2300" b="1" u="sng">
                <a:latin typeface="Times New Roman" pitchFamily="18" charset="0"/>
                <a:cs typeface="Times New Roman" pitchFamily="18" charset="0"/>
              </a:rPr>
              <a:t> </a:t>
            </a:r>
            <a:r>
              <a:rPr lang="en-US" sz="2300" b="1" u="sng" err="1">
                <a:latin typeface="Times New Roman" pitchFamily="18" charset="0"/>
                <a:cs typeface="Times New Roman" pitchFamily="18" charset="0"/>
              </a:rPr>
              <a:t>óng</a:t>
            </a:r>
            <a:r>
              <a:rPr lang="en-US" sz="2300" b="1" u="sng">
                <a:latin typeface="Times New Roman" pitchFamily="18" charset="0"/>
                <a:cs typeface="Times New Roman" pitchFamily="18" charset="0"/>
              </a:rPr>
              <a:t> </a:t>
            </a:r>
            <a:r>
              <a:rPr lang="en-US" sz="2300" b="1" u="sng" err="1">
                <a:latin typeface="Times New Roman" pitchFamily="18" charset="0"/>
                <a:cs typeface="Times New Roman" pitchFamily="18" charset="0"/>
              </a:rPr>
              <a:t>ánh</a:t>
            </a:r>
            <a:r>
              <a:rPr lang="vi-VN" sz="2300">
                <a:latin typeface="Times New Roman" pitchFamily="18" charset="0"/>
                <a:cs typeface="Times New Roman" pitchFamily="18" charset="0"/>
              </a:rPr>
              <a:t>.</a:t>
            </a:r>
            <a:r>
              <a:rPr lang="en-US" sz="2300">
                <a:latin typeface="Times New Roman" pitchFamily="18" charset="0"/>
                <a:cs typeface="Times New Roman" pitchFamily="18" charset="0"/>
              </a:rPr>
              <a:t> </a:t>
            </a:r>
          </a:p>
          <a:p>
            <a:pPr marL="0" indent="0">
              <a:lnSpc>
                <a:spcPct val="150000"/>
              </a:lnSpc>
              <a:buNone/>
            </a:pPr>
            <a:r>
              <a:rPr lang="en-US" sz="2300">
                <a:latin typeface="Times New Roman" pitchFamily="18" charset="0"/>
                <a:cs typeface="Times New Roman" pitchFamily="18" charset="0"/>
              </a:rPr>
              <a:t>     </a:t>
            </a:r>
            <a:r>
              <a:rPr lang="vi-VN" sz="2300" u="sng">
                <a:latin typeface="Times New Roman" pitchFamily="18" charset="0"/>
                <a:cs typeface="Times New Roman" pitchFamily="18" charset="0"/>
              </a:rPr>
              <a:t>Hiện tượng cặn lắng</a:t>
            </a:r>
            <a:r>
              <a:rPr lang="en-US" sz="2300" u="sng">
                <a:latin typeface="Times New Roman" pitchFamily="18" charset="0"/>
                <a:cs typeface="Times New Roman" pitchFamily="18" charset="0"/>
              </a:rPr>
              <a:t>, </a:t>
            </a:r>
            <a:r>
              <a:rPr lang="en-US" sz="2300" u="sng" err="1">
                <a:latin typeface="Times New Roman" pitchFamily="18" charset="0"/>
                <a:cs typeface="Times New Roman" pitchFamily="18" charset="0"/>
              </a:rPr>
              <a:t>hạt</a:t>
            </a:r>
            <a:r>
              <a:rPr lang="en-US" sz="2300" u="sng">
                <a:latin typeface="Times New Roman" pitchFamily="18" charset="0"/>
                <a:cs typeface="Times New Roman" pitchFamily="18" charset="0"/>
              </a:rPr>
              <a:t> </a:t>
            </a:r>
            <a:r>
              <a:rPr lang="en-US" sz="2300" u="sng" err="1">
                <a:latin typeface="Times New Roman" pitchFamily="18" charset="0"/>
                <a:cs typeface="Times New Roman" pitchFamily="18" charset="0"/>
              </a:rPr>
              <a:t>óng</a:t>
            </a:r>
            <a:r>
              <a:rPr lang="en-US" sz="2300" u="sng">
                <a:latin typeface="Times New Roman" pitchFamily="18" charset="0"/>
                <a:cs typeface="Times New Roman" pitchFamily="18" charset="0"/>
              </a:rPr>
              <a:t> </a:t>
            </a:r>
            <a:r>
              <a:rPr lang="en-US" sz="2300" u="sng" err="1">
                <a:latin typeface="Times New Roman" pitchFamily="18" charset="0"/>
                <a:cs typeface="Times New Roman" pitchFamily="18" charset="0"/>
              </a:rPr>
              <a:t>ánh</a:t>
            </a:r>
            <a:r>
              <a:rPr lang="en-US" sz="2300">
                <a:latin typeface="Times New Roman" pitchFamily="18" charset="0"/>
                <a:cs typeface="Times New Roman" pitchFamily="18" charset="0"/>
              </a:rPr>
              <a:t>:</a:t>
            </a:r>
            <a:r>
              <a:rPr lang="vi-VN" sz="2300">
                <a:latin typeface="Times New Roman" pitchFamily="18" charset="0"/>
                <a:cs typeface="Times New Roman" pitchFamily="18" charset="0"/>
              </a:rPr>
              <a:t> </a:t>
            </a:r>
            <a:r>
              <a:rPr lang="en-US" sz="2300" err="1">
                <a:latin typeface="Times New Roman" pitchFamily="18" charset="0"/>
                <a:cs typeface="Times New Roman" pitchFamily="18" charset="0"/>
              </a:rPr>
              <a:t>gây</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ra</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bởi</a:t>
            </a:r>
            <a:r>
              <a:rPr lang="vi-VN" sz="2300">
                <a:latin typeface="Times New Roman" pitchFamily="18" charset="0"/>
                <a:cs typeface="Times New Roman" pitchFamily="18" charset="0"/>
              </a:rPr>
              <a:t> </a:t>
            </a:r>
            <a:r>
              <a:rPr lang="en-US" sz="2300" err="1">
                <a:latin typeface="Times New Roman" pitchFamily="18" charset="0"/>
                <a:cs typeface="Times New Roman" pitchFamily="18" charset="0"/>
              </a:rPr>
              <a:t>nguồn</a:t>
            </a:r>
            <a:r>
              <a:rPr lang="vi-VN" sz="2300">
                <a:latin typeface="Times New Roman" pitchFamily="18" charset="0"/>
                <a:cs typeface="Times New Roman" pitchFamily="18" charset="0"/>
              </a:rPr>
              <a:t> nước</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sử</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dụng</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không</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đạt</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chất</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lượng</a:t>
            </a:r>
            <a:r>
              <a:rPr lang="en-US" sz="2300">
                <a:latin typeface="Times New Roman" pitchFamily="18" charset="0"/>
                <a:cs typeface="Times New Roman" pitchFamily="18" charset="0"/>
              </a:rPr>
              <a:t>, </a:t>
            </a:r>
            <a:r>
              <a:rPr lang="vi-VN" sz="2300">
                <a:latin typeface="Times New Roman" pitchFamily="18" charset="0"/>
                <a:cs typeface="Times New Roman" pitchFamily="18" charset="0"/>
              </a:rPr>
              <a:t>nguồn nước có hàm lượng </a:t>
            </a:r>
            <a:r>
              <a:rPr lang="en-US" sz="2300">
                <a:latin typeface="Times New Roman" pitchFamily="18" charset="0"/>
                <a:cs typeface="Times New Roman" pitchFamily="18" charset="0"/>
              </a:rPr>
              <a:t>Ca</a:t>
            </a:r>
            <a:r>
              <a:rPr lang="en-US" sz="2300" baseline="30000">
                <a:latin typeface="Times New Roman" pitchFamily="18" charset="0"/>
                <a:cs typeface="Times New Roman" pitchFamily="18" charset="0"/>
              </a:rPr>
              <a:t>+2</a:t>
            </a:r>
            <a:r>
              <a:rPr lang="en-US" sz="2300">
                <a:latin typeface="Times New Roman" pitchFamily="18" charset="0"/>
                <a:cs typeface="Times New Roman" pitchFamily="18" charset="0"/>
              </a:rPr>
              <a:t>; Mg</a:t>
            </a:r>
            <a:r>
              <a:rPr lang="en-US" sz="2300" baseline="30000">
                <a:latin typeface="Times New Roman" pitchFamily="18" charset="0"/>
                <a:cs typeface="Times New Roman" pitchFamily="18" charset="0"/>
              </a:rPr>
              <a:t>+2</a:t>
            </a:r>
            <a:r>
              <a:rPr lang="vi-VN" sz="2300">
                <a:latin typeface="Times New Roman" pitchFamily="18" charset="0"/>
                <a:cs typeface="Times New Roman" pitchFamily="18" charset="0"/>
              </a:rPr>
              <a:t> </a:t>
            </a:r>
            <a:r>
              <a:rPr lang="en-US" sz="2300" err="1">
                <a:latin typeface="Times New Roman" pitchFamily="18" charset="0"/>
                <a:cs typeface="Times New Roman" pitchFamily="18" charset="0"/>
              </a:rPr>
              <a:t>cao</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nước</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có</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độ</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cứng</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cao</a:t>
            </a:r>
            <a:r>
              <a:rPr lang="en-US" sz="2300">
                <a:latin typeface="Times New Roman" pitchFamily="18" charset="0"/>
                <a:cs typeface="Times New Roman" pitchFamily="18" charset="0"/>
              </a:rPr>
              <a:t>) </a:t>
            </a:r>
            <a:r>
              <a:rPr lang="vi-VN" sz="2300">
                <a:latin typeface="Times New Roman" pitchFamily="18" charset="0"/>
                <a:cs typeface="Times New Roman" pitchFamily="18" charset="0"/>
              </a:rPr>
              <a:t>hay </a:t>
            </a:r>
            <a:r>
              <a:rPr lang="en-US" sz="2300" err="1">
                <a:latin typeface="Times New Roman" pitchFamily="18" charset="0"/>
                <a:cs typeface="Times New Roman" pitchFamily="18" charset="0"/>
              </a:rPr>
              <a:t>nguồn</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nước</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có</a:t>
            </a:r>
            <a:r>
              <a:rPr lang="en-US" sz="2300">
                <a:latin typeface="Times New Roman" pitchFamily="18" charset="0"/>
                <a:cs typeface="Times New Roman" pitchFamily="18" charset="0"/>
              </a:rPr>
              <a:t> </a:t>
            </a:r>
            <a:r>
              <a:rPr lang="vi-VN" sz="2300">
                <a:latin typeface="Times New Roman" pitchFamily="18" charset="0"/>
                <a:cs typeface="Times New Roman" pitchFamily="18" charset="0"/>
              </a:rPr>
              <a:t>lượng dư thuốc tẩy</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khử</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khuẩn</a:t>
            </a:r>
            <a:r>
              <a:rPr lang="vi-VN" sz="2300">
                <a:latin typeface="Times New Roman" pitchFamily="18" charset="0"/>
                <a:cs typeface="Times New Roman" pitchFamily="18" charset="0"/>
              </a:rPr>
              <a:t> cao</a:t>
            </a:r>
            <a:r>
              <a:rPr lang="en-US" sz="2300">
                <a:latin typeface="Times New Roman" pitchFamily="18" charset="0"/>
                <a:cs typeface="Times New Roman" pitchFamily="18" charset="0"/>
              </a:rPr>
              <a:t>, </a:t>
            </a:r>
            <a:r>
              <a:rPr lang="vi-VN" sz="2300">
                <a:latin typeface="Times New Roman" pitchFamily="18" charset="0"/>
                <a:cs typeface="Times New Roman" pitchFamily="18" charset="0"/>
              </a:rPr>
              <a:t>...</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sẽ</a:t>
            </a:r>
            <a:r>
              <a:rPr lang="en-US" sz="2300">
                <a:latin typeface="Times New Roman" pitchFamily="18" charset="0"/>
                <a:cs typeface="Times New Roman" pitchFamily="18" charset="0"/>
              </a:rPr>
              <a:t> </a:t>
            </a:r>
            <a:r>
              <a:rPr lang="vi-VN" sz="2300">
                <a:latin typeface="Times New Roman" pitchFamily="18" charset="0"/>
                <a:cs typeface="Times New Roman" pitchFamily="18" charset="0"/>
              </a:rPr>
              <a:t>tạo keo kết tủa khi đun nóng. Lớp cặn sẽ bám dần lên thành của ruột phích và tan dần ra khi chứa nước nóng </a:t>
            </a:r>
            <a:r>
              <a:rPr lang="en-US" sz="2300" err="1">
                <a:latin typeface="Times New Roman" pitchFamily="18" charset="0"/>
                <a:cs typeface="Times New Roman" pitchFamily="18" charset="0"/>
              </a:rPr>
              <a:t>trong</a:t>
            </a:r>
            <a:r>
              <a:rPr lang="en-US" sz="2300">
                <a:latin typeface="Times New Roman" pitchFamily="18" charset="0"/>
                <a:cs typeface="Times New Roman" pitchFamily="18" charset="0"/>
              </a:rPr>
              <a:t> </a:t>
            </a:r>
            <a:r>
              <a:rPr lang="vi-VN" sz="2300">
                <a:latin typeface="Times New Roman" pitchFamily="18" charset="0"/>
                <a:cs typeface="Times New Roman" pitchFamily="18" charset="0"/>
              </a:rPr>
              <a:t>một thời gian nhất định.</a:t>
            </a:r>
            <a:br>
              <a:rPr lang="vi-VN" sz="2300">
                <a:latin typeface="Times New Roman" pitchFamily="18" charset="0"/>
                <a:cs typeface="Times New Roman" pitchFamily="18" charset="0"/>
              </a:rPr>
            </a:br>
            <a:r>
              <a:rPr lang="en-US" sz="2300">
                <a:latin typeface="Times New Roman" pitchFamily="18" charset="0"/>
                <a:cs typeface="Times New Roman" pitchFamily="18" charset="0"/>
              </a:rPr>
              <a:t>     </a:t>
            </a:r>
            <a:r>
              <a:rPr lang="vi-VN" sz="2300">
                <a:latin typeface="Times New Roman" pitchFamily="18" charset="0"/>
                <a:cs typeface="Times New Roman" pitchFamily="18" charset="0"/>
              </a:rPr>
              <a:t>Thực tế nguồn nước </a:t>
            </a:r>
            <a:r>
              <a:rPr lang="en-US" sz="2300" err="1">
                <a:latin typeface="Times New Roman" pitchFamily="18" charset="0"/>
                <a:cs typeface="Times New Roman" pitchFamily="18" charset="0"/>
              </a:rPr>
              <a:t>tại</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các</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vùng</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miền</a:t>
            </a:r>
            <a:r>
              <a:rPr lang="en-US" sz="2300">
                <a:latin typeface="Times New Roman" pitchFamily="18" charset="0"/>
                <a:cs typeface="Times New Roman" pitchFamily="18" charset="0"/>
              </a:rPr>
              <a:t> </a:t>
            </a:r>
            <a:r>
              <a:rPr lang="vi-VN" sz="2300">
                <a:latin typeface="Times New Roman" pitchFamily="18" charset="0"/>
                <a:cs typeface="Times New Roman" pitchFamily="18" charset="0"/>
              </a:rPr>
              <a:t>ở Việt Nam rất khác nhau về </a:t>
            </a:r>
            <a:r>
              <a:rPr lang="en-US" sz="2300" err="1">
                <a:latin typeface="Times New Roman" pitchFamily="18" charset="0"/>
                <a:cs typeface="Times New Roman" pitchFamily="18" charset="0"/>
              </a:rPr>
              <a:t>hàm</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lượng</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thành</a:t>
            </a:r>
            <a:r>
              <a:rPr lang="en-US" sz="2300">
                <a:latin typeface="Times New Roman" pitchFamily="18" charset="0"/>
                <a:cs typeface="Times New Roman" pitchFamily="18" charset="0"/>
              </a:rPr>
              <a:t> </a:t>
            </a:r>
            <a:r>
              <a:rPr lang="en-US" sz="2300" err="1">
                <a:latin typeface="Times New Roman" pitchFamily="18" charset="0"/>
                <a:cs typeface="Times New Roman" pitchFamily="18" charset="0"/>
              </a:rPr>
              <a:t>phần</a:t>
            </a:r>
            <a:r>
              <a:rPr lang="vi-VN" sz="2300">
                <a:latin typeface="Times New Roman" pitchFamily="18" charset="0"/>
                <a:cs typeface="Times New Roman" pitchFamily="18" charset="0"/>
              </a:rPr>
              <a:t>, nồng độ muối khoáng nên hiện tượng tạo kết tủa trong nước là điều khó tránh.</a:t>
            </a:r>
            <a:br>
              <a:rPr lang="vi-VN" sz="2400">
                <a:highlight>
                  <a:srgbClr val="FFFF00"/>
                </a:highlight>
                <a:latin typeface="Times New Roman" pitchFamily="18" charset="0"/>
                <a:cs typeface="Times New Roman" pitchFamily="18" charset="0"/>
              </a:rPr>
            </a:br>
            <a:endParaRPr lang="en-US" sz="240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C6ABEB65-F4EC-40AE-9ACF-9C9B39BDDC25}" type="slidenum">
              <a:rPr lang="en-US" smtClean="0"/>
              <a:pPr/>
              <a:t>15</a:t>
            </a:fld>
            <a:endParaRPr lang="en-US"/>
          </a:p>
        </p:txBody>
      </p:sp>
      <p:sp>
        <p:nvSpPr>
          <p:cNvPr id="5" name="Title 3"/>
          <p:cNvSpPr txBox="1">
            <a:spLocks noGrp="1"/>
          </p:cNvSpPr>
          <p:nvPr>
            <p:ph type="title"/>
          </p:nvPr>
        </p:nvSpPr>
        <p:spPr>
          <a:xfrm>
            <a:off x="838200" y="800101"/>
            <a:ext cx="11353800" cy="471487"/>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Times New Roman" pitchFamily="18" charset="0"/>
                <a:cs typeface="Times New Roman" pitchFamily="18" charset="0"/>
              </a:rPr>
              <a:t>VI. KẾT LUẬN</a:t>
            </a:r>
            <a:endParaRPr lang="en-US" sz="2800"/>
          </a:p>
        </p:txBody>
      </p:sp>
    </p:spTree>
    <p:extLst>
      <p:ext uri="{BB962C8B-B14F-4D97-AF65-F5344CB8AC3E}">
        <p14:creationId xmlns:p14="http://schemas.microsoft.com/office/powerpoint/2010/main" val="2014640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28738"/>
            <a:ext cx="10963275" cy="4848225"/>
          </a:xfrm>
        </p:spPr>
        <p:txBody>
          <a:bodyPr/>
          <a:lstStyle/>
          <a:p>
            <a:pPr marL="0" indent="0">
              <a:lnSpc>
                <a:spcPct val="150000"/>
              </a:lnSpc>
              <a:buNone/>
            </a:pPr>
            <a:r>
              <a:rPr lang="vi-VN" sz="2400" i="1" dirty="0">
                <a:cs typeface="Calibri" panose="020F0502020204030204" pitchFamily="34" charset="0"/>
              </a:rPr>
              <a:t>   </a:t>
            </a:r>
            <a:r>
              <a:rPr lang="vi-VN" sz="2400" i="1" dirty="0">
                <a:latin typeface="Times New Roman" pitchFamily="18" charset="0"/>
                <a:cs typeface="Times New Roman" pitchFamily="18" charset="0"/>
              </a:rPr>
              <a:t>- Kiểm tra nguồn nước đang sử dụng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sinh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hoạt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hàng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ăn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uống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bằng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cách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dùng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thiết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bị</a:t>
            </a:r>
            <a:r>
              <a:rPr lang="en-US" sz="2400" i="1" dirty="0">
                <a:latin typeface="Times New Roman" pitchFamily="18" charset="0"/>
                <a:cs typeface="Times New Roman" pitchFamily="18" charset="0"/>
              </a:rPr>
              <a:t> Test, </a:t>
            </a:r>
            <a:r>
              <a:rPr lang="en-US" sz="2400" i="1" dirty="0" err="1">
                <a:latin typeface="Times New Roman" pitchFamily="18" charset="0"/>
                <a:cs typeface="Times New Roman" pitchFamily="18" charset="0"/>
              </a:rPr>
              <a:t>kiểm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độ</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khiết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của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hoặc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đem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mẫu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chuyên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môn</a:t>
            </a:r>
            <a:r>
              <a:rPr lang="en-US" sz="2400" i="1" dirty="0">
                <a:latin typeface="Times New Roman" pitchFamily="18" charset="0"/>
                <a:cs typeface="Times New Roman" pitchFamily="18" charset="0"/>
              </a:rPr>
              <a:t>.</a:t>
            </a:r>
            <a:br>
              <a:rPr lang="vi-VN" sz="2400" i="1" dirty="0">
                <a:latin typeface="Times New Roman" pitchFamily="18" charset="0"/>
                <a:cs typeface="Times New Roman" pitchFamily="18" charset="0"/>
              </a:rPr>
            </a:br>
            <a:r>
              <a:rPr lang="vi-VN" sz="2400" i="1" dirty="0">
                <a:latin typeface="Times New Roman" pitchFamily="18" charset="0"/>
                <a:cs typeface="Times New Roman" pitchFamily="18" charset="0"/>
              </a:rPr>
              <a:t>   - Sau </a:t>
            </a:r>
            <a:r>
              <a:rPr lang="en-US" sz="2400" i="1" dirty="0" err="1">
                <a:latin typeface="Times New Roman" pitchFamily="18" charset="0"/>
                <a:cs typeface="Times New Roman" pitchFamily="18" charset="0"/>
              </a:rPr>
              <a:t>một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gian</a:t>
            </a:r>
            <a:r>
              <a:rPr lang="en-US" sz="2400" i="1" dirty="0">
                <a:latin typeface="Times New Roman" pitchFamily="18" charset="0"/>
                <a:cs typeface="Times New Roman" pitchFamily="18" charset="0"/>
              </a:rPr>
              <a:t> (~ 3 </a:t>
            </a:r>
            <a:r>
              <a:rPr lang="en-US" sz="2400" i="1" dirty="0" err="1">
                <a:latin typeface="Times New Roman" pitchFamily="18" charset="0"/>
                <a:cs typeface="Times New Roman" pitchFamily="18" charset="0"/>
              </a:rPr>
              <a:t>tháng</a:t>
            </a:r>
            <a:r>
              <a:rPr lang="en-US" sz="2400" i="1" dirty="0">
                <a:latin typeface="Times New Roman" pitchFamily="18" charset="0"/>
                <a:cs typeface="Times New Roman" pitchFamily="18" charset="0"/>
              </a:rPr>
              <a:t>)</a:t>
            </a:r>
            <a:r>
              <a:rPr lang="vi-VN" sz="2400" i="1" dirty="0">
                <a:latin typeface="Times New Roman" pitchFamily="18" charset="0"/>
                <a:cs typeface="Times New Roman" pitchFamily="18" charset="0"/>
              </a:rPr>
              <a:t> sử dụng </a:t>
            </a:r>
            <a:r>
              <a:rPr lang="en-US" sz="2400" i="1" dirty="0" err="1">
                <a:latin typeface="Times New Roman" pitchFamily="18" charset="0"/>
                <a:cs typeface="Times New Roman" pitchFamily="18" charset="0"/>
              </a:rPr>
              <a:t>ruột</a:t>
            </a:r>
            <a:r>
              <a:rPr lang="en-US" sz="2400" i="1" dirty="0">
                <a:latin typeface="Times New Roman" pitchFamily="18" charset="0"/>
                <a:cs typeface="Times New Roman" pitchFamily="18" charset="0"/>
              </a:rPr>
              <a:t> </a:t>
            </a:r>
            <a:r>
              <a:rPr lang="vi-VN" sz="2400" i="1" dirty="0">
                <a:latin typeface="Times New Roman" pitchFamily="18" charset="0"/>
                <a:cs typeface="Times New Roman" pitchFamily="18" charset="0"/>
              </a:rPr>
              <a:t>phích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để</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chứa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hoặc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dụng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cụ</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đun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vi-VN"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cần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định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kỳ</a:t>
            </a:r>
            <a:r>
              <a:rPr lang="vi-VN" sz="2400" i="1" dirty="0">
                <a:latin typeface="Times New Roman" pitchFamily="18" charset="0"/>
                <a:cs typeface="Times New Roman" pitchFamily="18" charset="0"/>
              </a:rPr>
              <a:t> tẩy rửa ruột phích bằng cách cho 1 ít dấm chua </a:t>
            </a:r>
            <a:r>
              <a:rPr lang="en-US" sz="2400" i="1" dirty="0">
                <a:latin typeface="Times New Roman" pitchFamily="18" charset="0"/>
                <a:cs typeface="Times New Roman" pitchFamily="18" charset="0"/>
              </a:rPr>
              <a:t>(</a:t>
            </a:r>
            <a:r>
              <a:rPr lang="en-US" sz="2400" i="1" dirty="0" err="1">
                <a:latin typeface="Times New Roman" pitchFamily="18" charset="0"/>
                <a:cs typeface="Times New Roman" pitchFamily="18" charset="0"/>
              </a:rPr>
              <a:t>tỷ</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lệ</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dấm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ăn</a:t>
            </a:r>
            <a:r>
              <a:rPr lang="en-US" sz="2400" i="1" dirty="0">
                <a:latin typeface="Times New Roman" pitchFamily="18" charset="0"/>
                <a:cs typeface="Times New Roman" pitchFamily="18" charset="0"/>
              </a:rPr>
              <a:t>/</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 40%/60%) </a:t>
            </a:r>
            <a:r>
              <a:rPr lang="en-US" sz="2400" i="1" dirty="0" err="1">
                <a:latin typeface="Times New Roman" pitchFamily="18" charset="0"/>
                <a:cs typeface="Times New Roman" pitchFamily="18" charset="0"/>
              </a:rPr>
              <a:t>đun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lưu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trong</a:t>
            </a:r>
            <a:r>
              <a:rPr lang="en-US" sz="2400" i="1" dirty="0">
                <a:latin typeface="Times New Roman" pitchFamily="18" charset="0"/>
                <a:cs typeface="Times New Roman" pitchFamily="18" charset="0"/>
              </a:rPr>
              <a:t> 24h </a:t>
            </a:r>
            <a:r>
              <a:rPr lang="vi-VN" sz="2400" i="1" dirty="0">
                <a:latin typeface="Times New Roman" pitchFamily="18" charset="0"/>
                <a:cs typeface="Times New Roman" pitchFamily="18" charset="0"/>
              </a:rPr>
              <a:t>để loại bỏ lớp cặn bám trên thành ruột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phích</a:t>
            </a:r>
            <a:r>
              <a:rPr lang="vi-VN" sz="2400" i="1" dirty="0">
                <a:latin typeface="Times New Roman" pitchFamily="18" charset="0"/>
                <a:cs typeface="Times New Roman" pitchFamily="18" charset="0"/>
              </a:rPr>
              <a:t>.</a:t>
            </a:r>
            <a:br>
              <a:rPr lang="vi-VN" sz="2400" i="1" dirty="0">
                <a:latin typeface="Times New Roman" pitchFamily="18" charset="0"/>
                <a:cs typeface="Times New Roman" pitchFamily="18" charset="0"/>
              </a:rPr>
            </a:br>
            <a:r>
              <a:rPr lang="vi-VN" sz="2400" i="1" dirty="0">
                <a:latin typeface="Times New Roman" pitchFamily="18" charset="0"/>
                <a:cs typeface="Times New Roman" pitchFamily="18" charset="0"/>
              </a:rPr>
              <a:t>   </a:t>
            </a:r>
            <a:r>
              <a:rPr lang="vi-VN" sz="2400" i="1">
                <a:latin typeface="Times New Roman" pitchFamily="18" charset="0"/>
                <a:cs typeface="Times New Roman" pitchFamily="18" charset="0"/>
              </a:rPr>
              <a:t>- Khi ruột phích có hiện tượng bị nứt nên loại bỏ và thay ruột mới cùng chủng loại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để</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đảm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bảo</a:t>
            </a:r>
            <a:r>
              <a:rPr lang="en-US" sz="2400" i="1" dirty="0">
                <a:latin typeface="Times New Roman" pitchFamily="18" charset="0"/>
                <a:cs typeface="Times New Roman" pitchFamily="18" charset="0"/>
              </a:rPr>
              <a:t> an </a:t>
            </a:r>
            <a:r>
              <a:rPr lang="en-US" sz="2400" i="1" dirty="0" err="1">
                <a:latin typeface="Times New Roman" pitchFamily="18" charset="0"/>
                <a:cs typeface="Times New Roman" pitchFamily="18" charset="0"/>
              </a:rPr>
              <a:t>toàn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dụng</a:t>
            </a:r>
            <a:r>
              <a:rPr lang="vi-VN" sz="2400" i="1" dirty="0">
                <a:latin typeface="Times New Roman" pitchFamily="18" charset="0"/>
                <a:cs typeface="Times New Roman" pitchFamily="18" charset="0"/>
              </a:rPr>
              <a:t>.</a:t>
            </a:r>
            <a:br>
              <a:rPr lang="vi-VN" sz="2800" dirty="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C6ABEB65-F4EC-40AE-9ACF-9C9B39BDDC25}" type="slidenum">
              <a:rPr lang="en-US" smtClean="0"/>
              <a:pPr/>
              <a:t>16</a:t>
            </a:fld>
            <a:endParaRPr lang="en-US"/>
          </a:p>
        </p:txBody>
      </p:sp>
      <p:sp>
        <p:nvSpPr>
          <p:cNvPr id="5" name="Title 3"/>
          <p:cNvSpPr txBox="1">
            <a:spLocks noGrp="1"/>
          </p:cNvSpPr>
          <p:nvPr>
            <p:ph type="title"/>
          </p:nvPr>
        </p:nvSpPr>
        <p:spPr>
          <a:xfrm>
            <a:off x="838200" y="800100"/>
            <a:ext cx="11353800" cy="500063"/>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Times New Roman" pitchFamily="18" charset="0"/>
                <a:cs typeface="Times New Roman" pitchFamily="18" charset="0"/>
              </a:rPr>
              <a:t>VII. KHUYẾN CÁO NGƯỜI SỬ DỤNG</a:t>
            </a:r>
            <a:endParaRPr lang="en-US" sz="2800"/>
          </a:p>
        </p:txBody>
      </p:sp>
    </p:spTree>
    <p:extLst>
      <p:ext uri="{BB962C8B-B14F-4D97-AF65-F5344CB8AC3E}">
        <p14:creationId xmlns:p14="http://schemas.microsoft.com/office/powerpoint/2010/main" val="593474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ABEB65-F4EC-40AE-9ACF-9C9B39BDDC25}" type="slidenum">
              <a:rPr lang="en-US" smtClean="0"/>
              <a:pPr/>
              <a:t>2</a:t>
            </a:fld>
            <a:endParaRPr lang="en-US"/>
          </a:p>
        </p:txBody>
      </p:sp>
      <p:sp>
        <p:nvSpPr>
          <p:cNvPr id="6" name="Rectangle 5">
            <a:extLst>
              <a:ext uri="{FF2B5EF4-FFF2-40B4-BE49-F238E27FC236}">
                <a16:creationId xmlns:a16="http://schemas.microsoft.com/office/drawing/2014/main" id="{06E156B0-84F7-449F-AFC4-C659576DC6A8}"/>
              </a:ext>
            </a:extLst>
          </p:cNvPr>
          <p:cNvSpPr/>
          <p:nvPr/>
        </p:nvSpPr>
        <p:spPr>
          <a:xfrm>
            <a:off x="786064" y="1247784"/>
            <a:ext cx="9067384" cy="3108543"/>
          </a:xfrm>
          <a:prstGeom prst="rect">
            <a:avLst/>
          </a:prstGeom>
        </p:spPr>
        <p:txBody>
          <a:bodyPr wrap="square">
            <a:spAutoFit/>
          </a:bodyPr>
          <a:lstStyle/>
          <a:p>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Nội</a:t>
            </a:r>
            <a:r>
              <a:rPr lang="en-US" sz="2800" b="1">
                <a:latin typeface="Times New Roman" pitchFamily="18" charset="0"/>
                <a:cs typeface="Times New Roman" pitchFamily="18" charset="0"/>
              </a:rPr>
              <a:t> dung </a:t>
            </a:r>
            <a:r>
              <a:rPr lang="vi-VN" sz="2800" b="1">
                <a:latin typeface="Times New Roman" pitchFamily="18" charset="0"/>
                <a:cs typeface="Times New Roman" pitchFamily="18" charset="0"/>
              </a:rPr>
              <a:t>b</a:t>
            </a:r>
            <a:r>
              <a:rPr lang="en-US" sz="2800" b="1" err="1">
                <a:latin typeface="Times New Roman" pitchFamily="18" charset="0"/>
                <a:cs typeface="Times New Roman" pitchFamily="18" charset="0"/>
              </a:rPr>
              <a:t>áo</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cáo</a:t>
            </a:r>
            <a:br>
              <a:rPr lang="en-US" sz="2400">
                <a:latin typeface="Times New Roman" pitchFamily="18" charset="0"/>
                <a:cs typeface="Times New Roman" pitchFamily="18" charset="0"/>
              </a:rPr>
            </a:br>
            <a:r>
              <a:rPr lang="en-US" sz="2400">
                <a:latin typeface="Times New Roman" pitchFamily="18" charset="0"/>
                <a:cs typeface="Times New Roman" pitchFamily="18" charset="0"/>
              </a:rPr>
              <a:t>        1. L</a:t>
            </a:r>
            <a:r>
              <a:rPr lang="vi-VN" sz="2400">
                <a:latin typeface="Times New Roman" pitchFamily="18" charset="0"/>
                <a:cs typeface="Times New Roman" pitchFamily="18" charset="0"/>
              </a:rPr>
              <a:t>ý do thực hiện</a:t>
            </a:r>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        2. </a:t>
            </a:r>
            <a:r>
              <a:rPr lang="en-US" sz="2400" err="1">
                <a:latin typeface="Times New Roman" pitchFamily="18" charset="0"/>
                <a:cs typeface="Times New Roman" pitchFamily="18" charset="0"/>
              </a:rPr>
              <a:t>Giới</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thiệu</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cấu</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tạo</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ruột</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phích</a:t>
            </a:r>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        3. </a:t>
            </a:r>
            <a:r>
              <a:rPr lang="en-US" sz="2400" err="1">
                <a:latin typeface="Times New Roman" pitchFamily="18" charset="0"/>
                <a:cs typeface="Times New Roman" pitchFamily="18" charset="0"/>
              </a:rPr>
              <a:t>Phương</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pháp</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thử</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nghiệm</a:t>
            </a:r>
            <a:br>
              <a:rPr lang="en-US" sz="2400">
                <a:latin typeface="Times New Roman" pitchFamily="18" charset="0"/>
                <a:cs typeface="Times New Roman" pitchFamily="18" charset="0"/>
              </a:rPr>
            </a:br>
            <a:r>
              <a:rPr lang="en-US" sz="2400">
                <a:latin typeface="Times New Roman" pitchFamily="18" charset="0"/>
                <a:cs typeface="Times New Roman" pitchFamily="18" charset="0"/>
              </a:rPr>
              <a:t>        4. </a:t>
            </a:r>
            <a:r>
              <a:rPr lang="en-US" sz="2400" err="1">
                <a:latin typeface="Times New Roman" pitchFamily="18" charset="0"/>
                <a:cs typeface="Times New Roman" pitchFamily="18" charset="0"/>
              </a:rPr>
              <a:t>Kết</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quả</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thử</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nghiệm</a:t>
            </a:r>
            <a:br>
              <a:rPr lang="en-US" sz="2400">
                <a:latin typeface="Times New Roman" pitchFamily="18" charset="0"/>
                <a:cs typeface="Times New Roman" pitchFamily="18" charset="0"/>
              </a:rPr>
            </a:br>
            <a:r>
              <a:rPr lang="en-US" sz="2400">
                <a:latin typeface="Times New Roman" pitchFamily="18" charset="0"/>
                <a:cs typeface="Times New Roman" pitchFamily="18" charset="0"/>
              </a:rPr>
              <a:t>        5. </a:t>
            </a:r>
            <a:r>
              <a:rPr lang="en-US" sz="2400" err="1">
                <a:latin typeface="Times New Roman" pitchFamily="18" charset="0"/>
                <a:cs typeface="Times New Roman" pitchFamily="18" charset="0"/>
              </a:rPr>
              <a:t>Nhận</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xét</a:t>
            </a:r>
            <a:br>
              <a:rPr lang="en-US" sz="2400">
                <a:latin typeface="Times New Roman" pitchFamily="18" charset="0"/>
                <a:cs typeface="Times New Roman" pitchFamily="18" charset="0"/>
              </a:rPr>
            </a:br>
            <a:r>
              <a:rPr lang="en-US" sz="2400">
                <a:latin typeface="Times New Roman" pitchFamily="18" charset="0"/>
                <a:cs typeface="Times New Roman" pitchFamily="18" charset="0"/>
              </a:rPr>
              <a:t>        6. </a:t>
            </a:r>
            <a:r>
              <a:rPr lang="en-US" sz="2400" err="1">
                <a:latin typeface="Times New Roman" pitchFamily="18" charset="0"/>
                <a:cs typeface="Times New Roman" pitchFamily="18" charset="0"/>
              </a:rPr>
              <a:t>Kết</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luận</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và</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chỉ</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ra</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nguyên</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nhân</a:t>
            </a:r>
            <a:br>
              <a:rPr lang="en-US" sz="2400">
                <a:latin typeface="Times New Roman" pitchFamily="18" charset="0"/>
                <a:cs typeface="Times New Roman" pitchFamily="18" charset="0"/>
              </a:rPr>
            </a:br>
            <a:r>
              <a:rPr lang="en-US" sz="2400">
                <a:latin typeface="Times New Roman" pitchFamily="18" charset="0"/>
                <a:cs typeface="Times New Roman" pitchFamily="18" charset="0"/>
              </a:rPr>
              <a:t>        7. </a:t>
            </a:r>
            <a:r>
              <a:rPr lang="en-US" sz="2400" err="1">
                <a:latin typeface="Times New Roman" pitchFamily="18" charset="0"/>
                <a:cs typeface="Times New Roman" pitchFamily="18" charset="0"/>
              </a:rPr>
              <a:t>Khuyến</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cáo</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người</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dùng</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1342389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ABEB65-F4EC-40AE-9ACF-9C9B39BDDC25}" type="slidenum">
              <a:rPr lang="en-US" smtClean="0"/>
              <a:pPr/>
              <a:t>3</a:t>
            </a:fld>
            <a:endParaRPr lang="en-US"/>
          </a:p>
        </p:txBody>
      </p:sp>
      <p:sp>
        <p:nvSpPr>
          <p:cNvPr id="6" name="Title 1">
            <a:extLst>
              <a:ext uri="{FF2B5EF4-FFF2-40B4-BE49-F238E27FC236}">
                <a16:creationId xmlns:a16="http://schemas.microsoft.com/office/drawing/2014/main" id="{A70D1AA6-2F11-47A2-B887-3A39CECB0D17}"/>
              </a:ext>
            </a:extLst>
          </p:cNvPr>
          <p:cNvSpPr>
            <a:spLocks noGrp="1"/>
          </p:cNvSpPr>
          <p:nvPr>
            <p:ph type="title"/>
          </p:nvPr>
        </p:nvSpPr>
        <p:spPr>
          <a:xfrm>
            <a:off x="1092200" y="809889"/>
            <a:ext cx="11099800" cy="394072"/>
          </a:xfrm>
          <a:solidFill>
            <a:schemeClr val="accent6">
              <a:lumMod val="40000"/>
              <a:lumOff val="60000"/>
            </a:schemeClr>
          </a:solidFill>
        </p:spPr>
        <p:txBody>
          <a:bodyPr/>
          <a:lstStyle/>
          <a:p>
            <a:r>
              <a:rPr lang="vi-VN" sz="3200"/>
              <a:t>I.</a:t>
            </a:r>
            <a:r>
              <a:rPr lang="en-US" sz="3200"/>
              <a:t> </a:t>
            </a:r>
            <a:r>
              <a:rPr lang="vi-VN" sz="3200"/>
              <a:t>LÝ DO CẦN THỰC HIỆN:</a:t>
            </a:r>
            <a:endParaRPr lang="en-US" sz="3200" b="1">
              <a:latin typeface="Times New Roman" pitchFamily="18" charset="0"/>
              <a:cs typeface="Times New Roman" pitchFamily="18" charset="0"/>
            </a:endParaRPr>
          </a:p>
        </p:txBody>
      </p:sp>
      <p:sp>
        <p:nvSpPr>
          <p:cNvPr id="8" name="Title 1">
            <a:extLst>
              <a:ext uri="{FF2B5EF4-FFF2-40B4-BE49-F238E27FC236}">
                <a16:creationId xmlns:a16="http://schemas.microsoft.com/office/drawing/2014/main" id="{0EC3F58D-1519-4354-8DD3-367D20F75F06}"/>
              </a:ext>
            </a:extLst>
          </p:cNvPr>
          <p:cNvSpPr txBox="1">
            <a:spLocks/>
          </p:cNvSpPr>
          <p:nvPr/>
        </p:nvSpPr>
        <p:spPr>
          <a:xfrm>
            <a:off x="1277007" y="1525820"/>
            <a:ext cx="10326414" cy="452813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yriad Pro" panose="020B0503030403020204" pitchFamily="34" charset="0"/>
                <a:ea typeface="+mj-ea"/>
                <a:cs typeface="+mj-cs"/>
              </a:defRPr>
            </a:lvl1pPr>
          </a:lstStyle>
          <a:p>
            <a:r>
              <a:rPr lang="en-US" dirty="0">
                <a:latin typeface="Times New Roman" pitchFamily="18" charset="0"/>
                <a:cs typeface="Times New Roman" pitchFamily="18" charset="0"/>
              </a:rPr>
              <a:t>G</a:t>
            </a:r>
            <a:r>
              <a:rPr lang="vi-VN" dirty="0">
                <a:latin typeface="Times New Roman" pitchFamily="18" charset="0"/>
                <a:cs typeface="Times New Roman" pitchFamily="18" charset="0"/>
              </a:rPr>
              <a:t>iải thích cho khách hàng</a:t>
            </a:r>
            <a:r>
              <a:rPr lang="en-US" dirty="0">
                <a:latin typeface="Times New Roman" pitchFamily="18" charset="0"/>
                <a:cs typeface="Times New Roman" pitchFamily="18" charset="0"/>
              </a:rPr>
              <a:t>:</a:t>
            </a:r>
            <a:br>
              <a:rPr lang="en-US" b="0" dirty="0">
                <a:latin typeface="Times New Roman" pitchFamily="18" charset="0"/>
                <a:cs typeface="Times New Roman" pitchFamily="18" charset="0"/>
              </a:rPr>
            </a:br>
            <a:r>
              <a:rPr lang="vi-VN" b="0" dirty="0">
                <a:latin typeface="Times New Roman" pitchFamily="18" charset="0"/>
                <a:cs typeface="Times New Roman" pitchFamily="18" charset="0"/>
              </a:rPr>
              <a:t> </a:t>
            </a:r>
            <a:r>
              <a:rPr lang="en-US" b="0" dirty="0">
                <a:latin typeface="Times New Roman" pitchFamily="18" charset="0"/>
                <a:cs typeface="Times New Roman" pitchFamily="18" charset="0"/>
              </a:rPr>
              <a:t>+ H</a:t>
            </a:r>
            <a:r>
              <a:rPr lang="vi-VN" b="0" dirty="0">
                <a:latin typeface="Times New Roman" pitchFamily="18" charset="0"/>
                <a:cs typeface="Times New Roman" pitchFamily="18" charset="0"/>
              </a:rPr>
              <a:t>iện tượng nước nóng đựng trong phích có xuất hiện những hạt lấp lánh </a:t>
            </a:r>
            <a:r>
              <a:rPr lang="en-US" b="0" dirty="0" err="1">
                <a:latin typeface="Times New Roman" pitchFamily="18" charset="0"/>
                <a:cs typeface="Times New Roman" pitchFamily="18" charset="0"/>
              </a:rPr>
              <a:t>sau</a:t>
            </a:r>
            <a:r>
              <a:rPr lang="en-US" b="0" dirty="0">
                <a:latin typeface="Times New Roman" pitchFamily="18" charset="0"/>
                <a:cs typeface="Times New Roman" pitchFamily="18" charset="0"/>
              </a:rPr>
              <a:t> </a:t>
            </a:r>
            <a:r>
              <a:rPr lang="vi-VN" b="0" dirty="0">
                <a:latin typeface="Times New Roman" pitchFamily="18" charset="0"/>
                <a:cs typeface="Times New Roman" pitchFamily="18" charset="0"/>
              </a:rPr>
              <a:t>khi sử dụng.</a:t>
            </a:r>
            <a:r>
              <a:rPr lang="en-US" b="0" dirty="0">
                <a:latin typeface="Times New Roman" pitchFamily="18" charset="0"/>
                <a:cs typeface="Times New Roman" pitchFamily="18" charset="0"/>
              </a:rPr>
              <a:t>   </a:t>
            </a:r>
          </a:p>
          <a:p>
            <a:r>
              <a:rPr lang="en-US" b="0" dirty="0">
                <a:latin typeface="Times New Roman" pitchFamily="18" charset="0"/>
                <a:cs typeface="Times New Roman" pitchFamily="18" charset="0"/>
              </a:rPr>
              <a:t> + </a:t>
            </a:r>
            <a:r>
              <a:rPr lang="en-US" b="0" dirty="0" err="1">
                <a:latin typeface="Times New Roman" pitchFamily="18" charset="0"/>
                <a:cs typeface="Times New Roman" pitchFamily="18" charset="0"/>
              </a:rPr>
              <a:t>Nguyên</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nhân</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xảy</a:t>
            </a:r>
            <a:r>
              <a:rPr lang="en-US" b="0" dirty="0">
                <a:latin typeface="Times New Roman" pitchFamily="18" charset="0"/>
                <a:cs typeface="Times New Roman" pitchFamily="18" charset="0"/>
              </a:rPr>
              <a:t> ra </a:t>
            </a:r>
            <a:r>
              <a:rPr lang="en-US" b="0" dirty="0" err="1">
                <a:latin typeface="Times New Roman" pitchFamily="18" charset="0"/>
                <a:cs typeface="Times New Roman" pitchFamily="18" charset="0"/>
              </a:rPr>
              <a:t>hiện</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tượng</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trên</a:t>
            </a:r>
            <a:r>
              <a:rPr lang="en-US" b="0" dirty="0">
                <a:latin typeface="Times New Roman" pitchFamily="18" charset="0"/>
                <a:cs typeface="Times New Roman" pitchFamily="18" charset="0"/>
              </a:rPr>
              <a:t>.</a:t>
            </a:r>
            <a:endParaRPr lang="vi-VN" b="0" dirty="0">
              <a:latin typeface="Times New Roman" pitchFamily="18" charset="0"/>
              <a:cs typeface="Times New Roman" pitchFamily="18" charset="0"/>
            </a:endParaRPr>
          </a:p>
          <a:p>
            <a:pPr algn="just"/>
            <a:endParaRPr lang="vi-VN" sz="2400" b="0" dirty="0">
              <a:latin typeface="+mj-lt"/>
            </a:endParaRPr>
          </a:p>
          <a:p>
            <a:pPr marL="342900" indent="-342900" algn="just">
              <a:buFont typeface="Arial" charset="0"/>
              <a:buChar char="•"/>
            </a:pPr>
            <a:endParaRPr lang="en-US" sz="2000" b="0" dirty="0">
              <a:latin typeface="Times New Roman" pitchFamily="18" charset="0"/>
              <a:cs typeface="Times New Roman" pitchFamily="18" charset="0"/>
            </a:endParaRPr>
          </a:p>
        </p:txBody>
      </p:sp>
    </p:spTree>
    <p:extLst>
      <p:ext uri="{BB962C8B-B14F-4D97-AF65-F5344CB8AC3E}">
        <p14:creationId xmlns:p14="http://schemas.microsoft.com/office/powerpoint/2010/main" val="4279433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05A153-D009-4691-AE03-AFA171B9391F}"/>
              </a:ext>
            </a:extLst>
          </p:cNvPr>
          <p:cNvSpPr>
            <a:spLocks noGrp="1"/>
          </p:cNvSpPr>
          <p:nvPr>
            <p:ph idx="1"/>
          </p:nvPr>
        </p:nvSpPr>
        <p:spPr>
          <a:xfrm>
            <a:off x="993227" y="1292651"/>
            <a:ext cx="10547131" cy="4319873"/>
          </a:xfrm>
        </p:spPr>
        <p:txBody>
          <a:bodyPr/>
          <a:lstStyle/>
          <a:p>
            <a:pPr marL="0" indent="0">
              <a:buNone/>
            </a:pPr>
            <a:r>
              <a:rPr lang="vi-VN" sz="2800" dirty="0">
                <a:latin typeface="Times New Roman" panose="02020603050405020304" pitchFamily="18" charset="0"/>
                <a:cs typeface="Times New Roman" pitchFamily="18" charset="0"/>
              </a:rPr>
              <a:t>     Ruột phích được cấu tạo bởi 2 bình thủy tinh lồng gắn vào nhau. Ở giữa 2 lớp thủy tinh được mạ một lớp bạc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và được hút chân không để tăng thời gian </a:t>
            </a:r>
            <a:r>
              <a:rPr lang="en-US" sz="2800" dirty="0">
                <a:latin typeface="Times New Roman" panose="02020603050405020304" pitchFamily="18" charset="0"/>
                <a:cs typeface="Times New Roman" panose="02020603050405020304" pitchFamily="18" charset="0"/>
              </a:rPr>
              <a:t>g</a:t>
            </a:r>
            <a:r>
              <a:rPr lang="vi-VN" sz="2800" dirty="0">
                <a:latin typeface="Times New Roman" panose="02020603050405020304" pitchFamily="18" charset="0"/>
                <a:cs typeface="Times New Roman" panose="02020603050405020304" pitchFamily="18" charset="0"/>
              </a:rPr>
              <a:t>iữ nhiệt của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phích. Nước đựng trong phích sẽ chỉ tiếp xúc với lớp thủy tinh bên trong.</a:t>
            </a:r>
            <a:endParaRPr lang="en-US" sz="28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000" i="1" dirty="0">
                <a:latin typeface="Times New Roman" panose="02020603050405020304" pitchFamily="18" charset="0"/>
                <a:cs typeface="Times New Roman" panose="02020603050405020304" pitchFamily="18" charset="0"/>
              </a:rPr>
              <a:t>     </a:t>
            </a:r>
            <a:r>
              <a:rPr lang="vi-VN" sz="2000" i="1" dirty="0">
                <a:latin typeface="Times New Roman" pitchFamily="18" charset="0"/>
                <a:cs typeface="Times New Roman" pitchFamily="18" charset="0"/>
              </a:rPr>
              <a:t>1.   Nguyên liệu sản xuất thủy tinh phích bao gồm : Cát trắng, Sôđa, </a:t>
            </a:r>
            <a:r>
              <a:rPr lang="vi-VN" sz="2000" i="1">
                <a:latin typeface="Times New Roman" pitchFamily="18" charset="0"/>
                <a:cs typeface="Times New Roman" pitchFamily="18" charset="0"/>
              </a:rPr>
              <a:t>Trường thạch</a:t>
            </a:r>
            <a:r>
              <a:rPr lang="vi-VN" sz="2000" i="1" dirty="0">
                <a:latin typeface="Times New Roman" pitchFamily="18" charset="0"/>
                <a:cs typeface="Times New Roman" pitchFamily="18" charset="0"/>
              </a:rPr>
              <a:t>, Đá vôi, các chất khử bọt và làm tăng độ đồng nhất thủy tinh.</a:t>
            </a:r>
          </a:p>
          <a:p>
            <a:pPr marL="0" indent="0">
              <a:buNone/>
            </a:pPr>
            <a:r>
              <a:rPr lang="en-US" sz="2000" i="1" dirty="0">
                <a:latin typeface="Times New Roman" pitchFamily="18" charset="0"/>
                <a:cs typeface="Times New Roman" pitchFamily="18" charset="0"/>
              </a:rPr>
              <a:t>    </a:t>
            </a:r>
            <a:r>
              <a:rPr lang="vi-VN" sz="2000" i="1" dirty="0">
                <a:latin typeface="Times New Roman" pitchFamily="18" charset="0"/>
                <a:cs typeface="Times New Roman" pitchFamily="18" charset="0"/>
              </a:rPr>
              <a:t> </a:t>
            </a:r>
            <a:r>
              <a:rPr lang="en-US" sz="2000" i="1" dirty="0">
                <a:latin typeface="Times New Roman" pitchFamily="18" charset="0"/>
                <a:cs typeface="Times New Roman" pitchFamily="18" charset="0"/>
              </a:rPr>
              <a:t>2. </a:t>
            </a:r>
            <a:r>
              <a:rPr lang="vi-VN" sz="2000" i="1" dirty="0">
                <a:latin typeface="Times New Roman" pitchFamily="18" charset="0"/>
                <a:cs typeface="Times New Roman" pitchFamily="18" charset="0"/>
              </a:rPr>
              <a:t>Các nguyên liệu, hóa chất được kiểm soát chặt chẽ về thành phần theo TCCS của </a:t>
            </a:r>
            <a:r>
              <a:rPr lang="en-US" sz="2000" i="1" dirty="0">
                <a:latin typeface="Times New Roman" pitchFamily="18" charset="0"/>
                <a:cs typeface="Times New Roman" pitchFamily="18" charset="0"/>
              </a:rPr>
              <a:t>R</a:t>
            </a:r>
            <a:r>
              <a:rPr lang="vi-VN" sz="2000" i="1" dirty="0">
                <a:latin typeface="Times New Roman" pitchFamily="18" charset="0"/>
                <a:cs typeface="Times New Roman" pitchFamily="18" charset="0"/>
              </a:rPr>
              <a:t>ạng đông và </a:t>
            </a:r>
            <a:r>
              <a:rPr lang="en-US" sz="2000" i="1" dirty="0" err="1">
                <a:latin typeface="Times New Roman" pitchFamily="18" charset="0"/>
                <a:cs typeface="Times New Roman" pitchFamily="18" charset="0"/>
              </a:rPr>
              <a:t>Tuân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theo</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các</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luật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định</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của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Nhà</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nước</a:t>
            </a:r>
            <a:r>
              <a:rPr lang="vi-VN" sz="2000" i="1" dirty="0">
                <a:latin typeface="Times New Roman" pitchFamily="18" charset="0"/>
                <a:cs typeface="Times New Roman" pitchFamily="18" charset="0"/>
              </a:rPr>
              <a:t>.</a:t>
            </a:r>
            <a:endParaRPr lang="en-GB" sz="2000" i="1" dirty="0">
              <a:latin typeface="Times New Roman" pitchFamily="18" charset="0"/>
              <a:cs typeface="Times New Roman" pitchFamily="18" charset="0"/>
            </a:endParaRPr>
          </a:p>
          <a:p>
            <a:pPr marL="0" indent="0">
              <a:buNone/>
            </a:pPr>
            <a:r>
              <a:rPr lang="vi-VN" sz="2000" i="1"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 </a:t>
            </a:r>
            <a:r>
              <a:rPr lang="vi-VN" sz="2000" i="1"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3</a:t>
            </a:r>
            <a:r>
              <a:rPr lang="vi-VN" sz="2000" i="1" dirty="0">
                <a:latin typeface="+mj-lt"/>
                <a:cs typeface="Calibri" panose="020F0502020204030204" pitchFamily="34" charset="0"/>
              </a:rPr>
              <a:t>.</a:t>
            </a:r>
            <a:r>
              <a:rPr lang="en-US" sz="2000" i="1" dirty="0">
                <a:latin typeface="+mj-lt"/>
                <a:cs typeface="Calibri" panose="020F0502020204030204" pitchFamily="34" charset="0"/>
              </a:rPr>
              <a:t> </a:t>
            </a:r>
            <a:r>
              <a:rPr lang="vi-VN" sz="2000" i="1" dirty="0">
                <a:latin typeface="+mj-lt"/>
                <a:cs typeface="Calibri" panose="020F0502020204030204" pitchFamily="34" charset="0"/>
              </a:rPr>
              <a:t> Lò nấu thủy tinh bằng điện đảm bảo về công nghệ sản xuất sạch 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sinh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khí</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thải</a:t>
            </a:r>
            <a:r>
              <a:rPr lang="en-US" sz="2000" i="1" dirty="0">
                <a:latin typeface="+mj-lt"/>
                <a:cs typeface="Calibri" panose="020F0502020204030204" pitchFamily="34" charset="0"/>
              </a:rPr>
              <a:t> </a:t>
            </a:r>
            <a:r>
              <a:rPr lang="vi-VN" sz="2000" i="1" dirty="0">
                <a:latin typeface="+mj-lt"/>
                <a:cs typeface="Calibri" panose="020F0502020204030204" pitchFamily="34" charset="0"/>
              </a:rPr>
              <a:t>ra môi trường.</a:t>
            </a:r>
          </a:p>
          <a:p>
            <a:pPr marL="0" indent="0">
              <a:buNone/>
            </a:pPr>
            <a:r>
              <a:rPr lang="vi-VN" sz="2400" dirty="0">
                <a:latin typeface="+mj-lt"/>
                <a:cs typeface="Calibri" panose="020F0502020204030204" pitchFamily="34" charset="0"/>
              </a:rPr>
              <a:t>   </a:t>
            </a:r>
            <a:endParaRPr lang="en-US" sz="2400" dirty="0">
              <a:latin typeface="+mj-lt"/>
              <a:cs typeface="Calibri" panose="020F0502020204030204" pitchFamily="34" charset="0"/>
            </a:endParaRPr>
          </a:p>
        </p:txBody>
      </p:sp>
      <p:sp>
        <p:nvSpPr>
          <p:cNvPr id="4" name="Slide Number Placeholder 3"/>
          <p:cNvSpPr>
            <a:spLocks noGrp="1"/>
          </p:cNvSpPr>
          <p:nvPr>
            <p:ph type="sldNum" sz="quarter" idx="12"/>
          </p:nvPr>
        </p:nvSpPr>
        <p:spPr/>
        <p:txBody>
          <a:bodyPr/>
          <a:lstStyle/>
          <a:p>
            <a:fld id="{C6ABEB65-F4EC-40AE-9ACF-9C9B39BDDC25}" type="slidenum">
              <a:rPr lang="en-US" smtClean="0"/>
              <a:pPr/>
              <a:t>4</a:t>
            </a:fld>
            <a:endParaRPr lang="en-US"/>
          </a:p>
        </p:txBody>
      </p:sp>
      <p:sp>
        <p:nvSpPr>
          <p:cNvPr id="6" name="Title 1">
            <a:extLst>
              <a:ext uri="{FF2B5EF4-FFF2-40B4-BE49-F238E27FC236}">
                <a16:creationId xmlns:a16="http://schemas.microsoft.com/office/drawing/2014/main" id="{61E72B0F-F68D-40B6-BA63-765BBB9C39A2}"/>
              </a:ext>
            </a:extLst>
          </p:cNvPr>
          <p:cNvSpPr>
            <a:spLocks noGrp="1"/>
          </p:cNvSpPr>
          <p:nvPr>
            <p:ph type="title"/>
          </p:nvPr>
        </p:nvSpPr>
        <p:spPr>
          <a:xfrm>
            <a:off x="1041400" y="802992"/>
            <a:ext cx="11150600" cy="489659"/>
          </a:xfrm>
          <a:solidFill>
            <a:schemeClr val="accent6">
              <a:lumMod val="40000"/>
              <a:lumOff val="60000"/>
            </a:schemeClr>
          </a:solidFill>
        </p:spPr>
        <p:txBody>
          <a:bodyPr/>
          <a:lstStyle/>
          <a:p>
            <a:r>
              <a:rPr lang="vi-VN" sz="2800" b="1">
                <a:latin typeface="Times New Roman" pitchFamily="18" charset="0"/>
                <a:cs typeface="Times New Roman" pitchFamily="18" charset="0"/>
              </a:rPr>
              <a:t>   II. Cấu tạo ruột phích đựng nước Rạng đông :</a:t>
            </a:r>
            <a:br>
              <a:rPr lang="vi-VN" sz="2800" b="1">
                <a:latin typeface="Times New Roman" pitchFamily="18" charset="0"/>
                <a:cs typeface="Times New Roman" pitchFamily="18" charset="0"/>
              </a:rPr>
            </a:br>
            <a:r>
              <a:rPr lang="vi-VN" sz="2800" b="1">
                <a:latin typeface="Times New Roman" pitchFamily="18" charset="0"/>
                <a:cs typeface="Times New Roman" pitchFamily="18" charset="0"/>
              </a:rPr>
              <a:t>       </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3954564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ABEB65-F4EC-40AE-9ACF-9C9B39BDDC25}" type="slidenum">
              <a:rPr lang="en-US" smtClean="0"/>
              <a:pPr/>
              <a:t>5</a:t>
            </a:fld>
            <a:endParaRPr lang="en-US"/>
          </a:p>
        </p:txBody>
      </p:sp>
      <p:sp>
        <p:nvSpPr>
          <p:cNvPr id="6" name="Title 1">
            <a:extLst>
              <a:ext uri="{FF2B5EF4-FFF2-40B4-BE49-F238E27FC236}">
                <a16:creationId xmlns:a16="http://schemas.microsoft.com/office/drawing/2014/main" id="{158D79CB-2AFA-4335-8943-8EC7FDBAA797}"/>
              </a:ext>
            </a:extLst>
          </p:cNvPr>
          <p:cNvSpPr>
            <a:spLocks noGrp="1"/>
          </p:cNvSpPr>
          <p:nvPr>
            <p:ph type="title"/>
          </p:nvPr>
        </p:nvSpPr>
        <p:spPr>
          <a:xfrm>
            <a:off x="1072056" y="800539"/>
            <a:ext cx="11119944" cy="567558"/>
          </a:xfrm>
          <a:solidFill>
            <a:schemeClr val="accent6">
              <a:lumMod val="40000"/>
              <a:lumOff val="60000"/>
            </a:schemeClr>
          </a:solidFill>
        </p:spPr>
        <p:txBody>
          <a:bodyPr/>
          <a:lstStyle/>
          <a:p>
            <a:pPr>
              <a:lnSpc>
                <a:spcPct val="150000"/>
              </a:lnSpc>
            </a:pPr>
            <a:r>
              <a:rPr lang="en-US" sz="2800" b="1">
                <a:latin typeface="Times New Roman" pitchFamily="18" charset="0"/>
                <a:cs typeface="Times New Roman" pitchFamily="18" charset="0"/>
              </a:rPr>
              <a:t>III. </a:t>
            </a:r>
            <a:r>
              <a:rPr lang="vi-VN" sz="2800" b="1">
                <a:latin typeface="Times New Roman" pitchFamily="18" charset="0"/>
                <a:cs typeface="Times New Roman" pitchFamily="18" charset="0"/>
              </a:rPr>
              <a:t>Phương pháp </a:t>
            </a:r>
            <a:r>
              <a:rPr lang="en-US" sz="2800" b="1" err="1">
                <a:latin typeface="Times New Roman" pitchFamily="18" charset="0"/>
                <a:cs typeface="Times New Roman" pitchFamily="18" charset="0"/>
              </a:rPr>
              <a:t>nghiên</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cứu</a:t>
            </a:r>
            <a:r>
              <a:rPr lang="vi-VN" sz="2800">
                <a:latin typeface="Times New Roman" pitchFamily="18" charset="0"/>
                <a:cs typeface="Times New Roman" pitchFamily="18" charset="0"/>
              </a:rPr>
              <a:t>: </a:t>
            </a:r>
            <a:br>
              <a:rPr lang="vi-VN" sz="2800"/>
            </a:br>
            <a:r>
              <a:rPr lang="vi-VN" sz="2000"/>
              <a:t>1. Nguyên lý chung : Đun nóng nước sẽ làm tăng vận tốc của các</a:t>
            </a:r>
            <a:r>
              <a:rPr lang="en-US" sz="2000"/>
              <a:t> </a:t>
            </a:r>
            <a:r>
              <a:rPr lang="en-US" sz="2000" err="1">
                <a:latin typeface="Times New Roman" pitchFamily="18" charset="0"/>
                <a:cs typeface="Times New Roman" pitchFamily="18" charset="0"/>
              </a:rPr>
              <a:t>phân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tử</a:t>
            </a:r>
            <a:r>
              <a:rPr lang="vi-VN" sz="2000"/>
              <a:t>, làm cho chúng có đủ năng lượng xuyên qua lớp cản và kết hợp lại với </a:t>
            </a:r>
            <a:r>
              <a:rPr lang="vi-VN" sz="2000">
                <a:latin typeface="Times New Roman" pitchFamily="18" charset="0"/>
                <a:cs typeface="Times New Roman" pitchFamily="18" charset="0"/>
              </a:rPr>
              <a:t>nhau</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tạo</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thành</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lớp</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keo</a:t>
            </a:r>
            <a:r>
              <a:rPr lang="vi-VN" sz="2000">
                <a:latin typeface="Times New Roman" pitchFamily="18" charset="0"/>
                <a:cs typeface="Times New Roman" pitchFamily="18" charset="0"/>
              </a:rPr>
              <a:t>. Vì </a:t>
            </a:r>
            <a:r>
              <a:rPr lang="vi-VN" sz="2000"/>
              <a:t>được lặp lại nhiều lần, các hạt keo lớn đủ để lắng xuống.</a:t>
            </a:r>
            <a:br>
              <a:rPr lang="vi-VN" sz="2000"/>
            </a:br>
            <a:r>
              <a:rPr lang="vi-VN" sz="2000"/>
              <a:t>2. Phương pháp :</a:t>
            </a:r>
            <a:br>
              <a:rPr lang="vi-VN" sz="2000"/>
            </a:br>
            <a:r>
              <a:rPr lang="vi-VN" sz="2000"/>
              <a:t>- Đánh dấu các mẫu theo thứ tự và kiểm tra độ pH của mẫu nước trước khi sử dụng.</a:t>
            </a:r>
            <a:br>
              <a:rPr lang="vi-VN" sz="2000"/>
            </a:br>
            <a:r>
              <a:rPr lang="vi-VN" sz="2000"/>
              <a:t>- Đun sôi nước đổ vào từng mẫu bình ghi lại thời điểm thực hiện, đậy nắp mẫu bình bằng các nút cao su.</a:t>
            </a:r>
            <a:br>
              <a:rPr lang="vi-VN" sz="2000"/>
            </a:br>
            <a:r>
              <a:rPr lang="vi-VN" sz="2000"/>
              <a:t>- Sau 24h kiểm tra lại nhiệt độ bằng nhiệt kế từng mẫu bình và ghi lại thời điểm.</a:t>
            </a:r>
            <a:br>
              <a:rPr lang="vi-VN" sz="2000"/>
            </a:br>
            <a:r>
              <a:rPr lang="vi-VN" sz="2000"/>
              <a:t>- Đổ nhẹ nhàng 2/3 lượng nước trong từng mẫu bình. Còn 1/3 lượng nước còn lại đổ ra cốc thủy tinh kiểm tra độ pH.</a:t>
            </a:r>
            <a:br>
              <a:rPr lang="vi-VN" sz="2000"/>
            </a:br>
            <a:r>
              <a:rPr lang="vi-VN" sz="2000"/>
              <a:t>- Dùng que thủy tinh khuấy đảo </a:t>
            </a:r>
            <a:r>
              <a:rPr lang="vi-VN" sz="2000">
                <a:latin typeface="Times New Roman" pitchFamily="18" charset="0"/>
                <a:cs typeface="Times New Roman" pitchFamily="18" charset="0"/>
              </a:rPr>
              <a:t>đều</a:t>
            </a:r>
            <a:r>
              <a:rPr lang="en-US" sz="2000">
                <a:latin typeface="Times New Roman" pitchFamily="18" charset="0"/>
                <a:cs typeface="Times New Roman" pitchFamily="18" charset="0"/>
              </a:rPr>
              <a:t> 1/3 </a:t>
            </a:r>
            <a:r>
              <a:rPr lang="en-US" sz="2000" err="1">
                <a:latin typeface="Times New Roman" pitchFamily="18" charset="0"/>
                <a:cs typeface="Times New Roman" pitchFamily="18" charset="0"/>
              </a:rPr>
              <a:t>lượng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nước</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còn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lại</a:t>
            </a:r>
            <a:r>
              <a:rPr lang="vi-VN" sz="2000">
                <a:latin typeface="Times New Roman" pitchFamily="18" charset="0"/>
                <a:cs typeface="Times New Roman" pitchFamily="18" charset="0"/>
              </a:rPr>
              <a:t>, </a:t>
            </a:r>
            <a:r>
              <a:rPr lang="vi-VN" sz="2000"/>
              <a:t>quan sát bằng mắt xem có các ánh thủy tinh</a:t>
            </a:r>
            <a:br>
              <a:rPr lang="vi-VN" sz="1800"/>
            </a:br>
            <a:br>
              <a:rPr lang="vi-VN" sz="2800"/>
            </a:br>
            <a:br>
              <a:rPr lang="vi-VN" sz="2800"/>
            </a:br>
            <a:br>
              <a:rPr lang="vi-VN" sz="2800"/>
            </a:br>
            <a:br>
              <a:rPr lang="vi-VN" sz="2800"/>
            </a:br>
            <a:br>
              <a:rPr lang="vi-VN" sz="2800"/>
            </a:br>
            <a:br>
              <a:rPr lang="vi-VN" sz="2800"/>
            </a:br>
            <a:br>
              <a:rPr lang="vi-VN" sz="2800"/>
            </a:br>
            <a:br>
              <a:rPr lang="vi-VN" sz="2800"/>
            </a:br>
            <a:br>
              <a:rPr lang="vi-VN" sz="2800"/>
            </a:br>
            <a:br>
              <a:rPr lang="vi-VN" sz="2800"/>
            </a:br>
            <a:endParaRPr lang="en-US" sz="2800" b="1">
              <a:latin typeface="+mn-lt"/>
              <a:cs typeface="Times New Roman" pitchFamily="18" charset="0"/>
            </a:endParaRPr>
          </a:p>
        </p:txBody>
      </p:sp>
    </p:spTree>
    <p:extLst>
      <p:ext uri="{BB962C8B-B14F-4D97-AF65-F5344CB8AC3E}">
        <p14:creationId xmlns:p14="http://schemas.microsoft.com/office/powerpoint/2010/main" val="2472471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198" y="858982"/>
            <a:ext cx="10970173" cy="5317981"/>
          </a:xfrm>
        </p:spPr>
        <p:txBody>
          <a:bodyPr/>
          <a:lstStyle/>
          <a:p>
            <a:pPr marL="0" indent="0">
              <a:buNone/>
            </a:pPr>
            <a:r>
              <a:rPr lang="vi-VN" sz="2000">
                <a:latin typeface="+mj-lt"/>
              </a:rPr>
              <a:t>3. Nguồn nước kiểm tra : </a:t>
            </a:r>
            <a:r>
              <a:rPr lang="en-US" sz="2000" err="1">
                <a:latin typeface="Times New Roman" pitchFamily="18" charset="0"/>
                <a:cs typeface="Times New Roman" pitchFamily="18" charset="0"/>
              </a:rPr>
              <a:t>Nghiên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cứu</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với</a:t>
            </a:r>
            <a:r>
              <a:rPr lang="en-US" sz="2000">
                <a:latin typeface="Times New Roman" pitchFamily="18" charset="0"/>
                <a:cs typeface="Times New Roman" pitchFamily="18" charset="0"/>
              </a:rPr>
              <a:t> 3 </a:t>
            </a:r>
            <a:r>
              <a:rPr lang="en-US" sz="2000" err="1">
                <a:latin typeface="Times New Roman" pitchFamily="18" charset="0"/>
                <a:cs typeface="Times New Roman" pitchFamily="18" charset="0"/>
              </a:rPr>
              <a:t>nguồn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nước</a:t>
            </a:r>
            <a:r>
              <a:rPr lang="en-US" sz="2000">
                <a:latin typeface="Times New Roman" pitchFamily="18" charset="0"/>
                <a:cs typeface="Times New Roman" pitchFamily="18" charset="0"/>
              </a:rPr>
              <a:t>.</a:t>
            </a:r>
            <a:endParaRPr lang="vi-VN" sz="2000">
              <a:latin typeface="+mj-lt"/>
            </a:endParaRPr>
          </a:p>
          <a:p>
            <a:pPr>
              <a:buFontTx/>
              <a:buChar char="-"/>
            </a:pPr>
            <a:r>
              <a:rPr lang="vi-VN" sz="2000">
                <a:latin typeface="+mj-lt"/>
              </a:rPr>
              <a:t>Nước máy Kinh Bắc</a:t>
            </a:r>
            <a:r>
              <a:rPr lang="en-US" sz="2000">
                <a:latin typeface="+mj-lt"/>
              </a:rPr>
              <a:t> </a:t>
            </a:r>
            <a:r>
              <a:rPr lang="en-US" sz="2000">
                <a:latin typeface="Times New Roman" pitchFamily="18" charset="0"/>
                <a:cs typeface="Times New Roman" pitchFamily="18" charset="0"/>
              </a:rPr>
              <a:t>(</a:t>
            </a:r>
            <a:r>
              <a:rPr lang="en-US" sz="2000" err="1">
                <a:latin typeface="Times New Roman" pitchFamily="18" charset="0"/>
                <a:cs typeface="Times New Roman" pitchFamily="18" charset="0"/>
              </a:rPr>
              <a:t>Nước</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dùng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hàng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ngày</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của</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các</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hộ</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gia</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đình</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tại</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khu</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vực</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Bắc</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ninh</a:t>
            </a:r>
            <a:r>
              <a:rPr lang="en-US" sz="2000">
                <a:latin typeface="Times New Roman" pitchFamily="18" charset="0"/>
                <a:cs typeface="Times New Roman" pitchFamily="18" charset="0"/>
              </a:rPr>
              <a:t>)</a:t>
            </a:r>
            <a:endParaRPr lang="vi-VN" sz="2000">
              <a:latin typeface="Times New Roman" pitchFamily="18" charset="0"/>
              <a:cs typeface="Times New Roman" pitchFamily="18" charset="0"/>
            </a:endParaRPr>
          </a:p>
          <a:p>
            <a:pPr>
              <a:buFontTx/>
              <a:buChar char="-"/>
            </a:pPr>
            <a:r>
              <a:rPr lang="vi-VN" sz="2000">
                <a:latin typeface="+mj-lt"/>
              </a:rPr>
              <a:t>Nước đóng bình Lavie 21 lít (Nước đã qua xử lý hệ thống lọc </a:t>
            </a:r>
            <a:r>
              <a:rPr lang="vi-VN" sz="2000">
                <a:latin typeface="Times New Roman" pitchFamily="18" charset="0"/>
                <a:cs typeface="Times New Roman" pitchFamily="18" charset="0"/>
              </a:rPr>
              <a:t>RO</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bán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trên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thị</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trường</a:t>
            </a:r>
            <a:r>
              <a:rPr lang="vi-VN" sz="2000">
                <a:latin typeface="+mj-lt"/>
              </a:rPr>
              <a:t>)</a:t>
            </a:r>
          </a:p>
          <a:p>
            <a:pPr>
              <a:buFontTx/>
              <a:buChar char="-"/>
            </a:pPr>
            <a:r>
              <a:rPr lang="vi-VN" sz="2000">
                <a:latin typeface="+mj-lt"/>
              </a:rPr>
              <a:t>Nước Lavie + 0.5% nước tẩy rửa Javen</a:t>
            </a:r>
            <a:r>
              <a:rPr lang="en-US" sz="2000">
                <a:latin typeface="+mj-lt"/>
              </a:rPr>
              <a:t>: </a:t>
            </a:r>
            <a:r>
              <a:rPr lang="en-US" sz="2000">
                <a:latin typeface="Times New Roman" pitchFamily="18" charset="0"/>
                <a:cs typeface="Times New Roman" pitchFamily="18" charset="0"/>
              </a:rPr>
              <a:t>Do </a:t>
            </a:r>
            <a:r>
              <a:rPr lang="en-US" sz="2000" err="1">
                <a:latin typeface="Times New Roman" pitchFamily="18" charset="0"/>
                <a:cs typeface="Times New Roman" pitchFamily="18" charset="0"/>
              </a:rPr>
              <a:t>đánh</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giá</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khả</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năng</a:t>
            </a:r>
            <a:r>
              <a:rPr lang="en-US" sz="2000">
                <a:latin typeface="Times New Roman" pitchFamily="18" charset="0"/>
                <a:cs typeface="Times New Roman" pitchFamily="18" charset="0"/>
              </a:rPr>
              <a:t> n</a:t>
            </a:r>
            <a:r>
              <a:rPr lang="vi-VN" sz="2000">
                <a:latin typeface="+mj-lt"/>
              </a:rPr>
              <a:t>ước còn dư chất tẩy rửa sau công đoạn lắng cặn tại các nhà máy xử lý nước. Các nhà máy nước dùng khí Clo làm sạch nước. Nước Javen dùng làm </a:t>
            </a:r>
            <a:r>
              <a:rPr lang="en-US" sz="2000" err="1">
                <a:latin typeface="Times New Roman" pitchFamily="18" charset="0"/>
                <a:cs typeface="Times New Roman" pitchFamily="18" charset="0"/>
              </a:rPr>
              <a:t>nghiên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cứu</a:t>
            </a:r>
            <a:r>
              <a:rPr lang="en-US" sz="2000">
                <a:latin typeface="Times New Roman" pitchFamily="18" charset="0"/>
                <a:cs typeface="Times New Roman" pitchFamily="18" charset="0"/>
              </a:rPr>
              <a:t> </a:t>
            </a:r>
            <a:r>
              <a:rPr lang="vi-VN" sz="2000">
                <a:latin typeface="+mj-lt"/>
              </a:rPr>
              <a:t>vì là hỗn hợp 2 muối NaCl và NaClO có tính oxi hóa rất mạnh dùng để làm sạch nước.</a:t>
            </a:r>
          </a:p>
          <a:p>
            <a:pPr marL="0" indent="0">
              <a:buNone/>
            </a:pPr>
            <a:r>
              <a:rPr lang="vi-VN" sz="2000">
                <a:latin typeface="Times New Roman" pitchFamily="18" charset="0"/>
                <a:cs typeface="Times New Roman" pitchFamily="18" charset="0"/>
              </a:rPr>
              <a:t>4. Mẫu kiểm tra :</a:t>
            </a:r>
          </a:p>
          <a:p>
            <a:pPr>
              <a:buFontTx/>
              <a:buChar char="-"/>
            </a:pPr>
            <a:r>
              <a:rPr lang="vi-VN" sz="2000">
                <a:latin typeface="Times New Roman" pitchFamily="18" charset="0"/>
                <a:cs typeface="Times New Roman" pitchFamily="18" charset="0"/>
              </a:rPr>
              <a:t>Mẫu phích 2L</a:t>
            </a:r>
            <a:r>
              <a:rPr lang="en-US" sz="2000">
                <a:latin typeface="Times New Roman" pitchFamily="18" charset="0"/>
                <a:cs typeface="Times New Roman" pitchFamily="18" charset="0"/>
              </a:rPr>
              <a:t> </a:t>
            </a:r>
            <a:r>
              <a:rPr lang="vi-VN" sz="2000">
                <a:latin typeface="Times New Roman" pitchFamily="18" charset="0"/>
                <a:cs typeface="Times New Roman" pitchFamily="18" charset="0"/>
              </a:rPr>
              <a:t>-</a:t>
            </a:r>
            <a:r>
              <a:rPr lang="en-US" sz="2000">
                <a:latin typeface="Times New Roman" pitchFamily="18" charset="0"/>
                <a:cs typeface="Times New Roman" pitchFamily="18" charset="0"/>
              </a:rPr>
              <a:t> </a:t>
            </a:r>
            <a:r>
              <a:rPr lang="vi-VN" sz="2000">
                <a:latin typeface="Times New Roman" pitchFamily="18" charset="0"/>
                <a:cs typeface="Times New Roman" pitchFamily="18" charset="0"/>
              </a:rPr>
              <a:t>Inđô (Mẫu số 1</a:t>
            </a:r>
            <a:r>
              <a:rPr lang="en-US" sz="2000">
                <a:latin typeface="Times New Roman" pitchFamily="18" charset="0"/>
                <a:cs typeface="Times New Roman" pitchFamily="18" charset="0"/>
              </a:rPr>
              <a:t> – </a:t>
            </a:r>
            <a:r>
              <a:rPr lang="en-US" sz="2000" err="1">
                <a:latin typeface="Times New Roman" pitchFamily="18" charset="0"/>
                <a:cs typeface="Times New Roman" pitchFamily="18" charset="0"/>
              </a:rPr>
              <a:t>Cấp</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cho</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khách</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hàng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inđonêxia</a:t>
            </a:r>
            <a:r>
              <a:rPr lang="vi-VN" sz="2000">
                <a:latin typeface="Times New Roman" pitchFamily="18" charset="0"/>
                <a:cs typeface="Times New Roman" pitchFamily="18" charset="0"/>
              </a:rPr>
              <a:t>)</a:t>
            </a:r>
          </a:p>
          <a:p>
            <a:pPr>
              <a:buFontTx/>
              <a:buChar char="-"/>
            </a:pPr>
            <a:r>
              <a:rPr lang="vi-VN" sz="2000">
                <a:latin typeface="Times New Roman" pitchFamily="18" charset="0"/>
                <a:cs typeface="Times New Roman" pitchFamily="18" charset="0"/>
              </a:rPr>
              <a:t>Mẫu phích 2L</a:t>
            </a:r>
            <a:r>
              <a:rPr lang="en-US" sz="2000">
                <a:latin typeface="Times New Roman" pitchFamily="18" charset="0"/>
                <a:cs typeface="Times New Roman" pitchFamily="18" charset="0"/>
              </a:rPr>
              <a:t> </a:t>
            </a:r>
            <a:r>
              <a:rPr lang="vi-VN" sz="2000">
                <a:latin typeface="Times New Roman" pitchFamily="18" charset="0"/>
                <a:cs typeface="Times New Roman" pitchFamily="18" charset="0"/>
              </a:rPr>
              <a:t>- NĐ (Mẫu số 2 </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Đang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bán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tại</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thị</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trường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trong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nước</a:t>
            </a:r>
            <a:r>
              <a:rPr lang="vi-VN" sz="2000">
                <a:latin typeface="Times New Roman" pitchFamily="18" charset="0"/>
                <a:cs typeface="Times New Roman" pitchFamily="18" charset="0"/>
              </a:rPr>
              <a:t>)</a:t>
            </a:r>
          </a:p>
          <a:p>
            <a:pPr>
              <a:buFontTx/>
              <a:buChar char="-"/>
            </a:pPr>
            <a:r>
              <a:rPr lang="vi-VN" sz="2000">
                <a:latin typeface="Times New Roman" pitchFamily="18" charset="0"/>
                <a:cs typeface="Times New Roman" pitchFamily="18" charset="0"/>
              </a:rPr>
              <a:t>Mẫu phích AO (Mẫu số 3 </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Đang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bán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tại</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thị</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trường</a:t>
            </a:r>
            <a:r>
              <a:rPr lang="en-US" sz="2000">
                <a:latin typeface="Times New Roman" pitchFamily="18" charset="0"/>
                <a:cs typeface="Times New Roman" pitchFamily="18" charset="0"/>
              </a:rPr>
              <a:t> Brazil</a:t>
            </a:r>
            <a:r>
              <a:rPr lang="vi-VN" sz="2000">
                <a:latin typeface="Times New Roman" pitchFamily="18" charset="0"/>
                <a:cs typeface="Times New Roman" pitchFamily="18" charset="0"/>
              </a:rPr>
              <a:t>)</a:t>
            </a:r>
          </a:p>
          <a:p>
            <a:pPr>
              <a:buFontTx/>
              <a:buChar char="-"/>
            </a:pPr>
            <a:r>
              <a:rPr lang="vi-VN" sz="2000">
                <a:latin typeface="Times New Roman" pitchFamily="18" charset="0"/>
                <a:cs typeface="Times New Roman" pitchFamily="18" charset="0"/>
              </a:rPr>
              <a:t>Mẫu phích 28764 (Mẫu số 4 </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Đang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bán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tại</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thị</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trường</a:t>
            </a:r>
            <a:r>
              <a:rPr lang="en-US" sz="2000">
                <a:latin typeface="Times New Roman" pitchFamily="18" charset="0"/>
                <a:cs typeface="Times New Roman" pitchFamily="18" charset="0"/>
              </a:rPr>
              <a:t> Brazil</a:t>
            </a:r>
            <a:r>
              <a:rPr lang="vi-VN" sz="2000">
                <a:latin typeface="Times New Roman" pitchFamily="18" charset="0"/>
                <a:cs typeface="Times New Roman" pitchFamily="18" charset="0"/>
              </a:rPr>
              <a:t>)</a:t>
            </a:r>
          </a:p>
          <a:p>
            <a:pPr>
              <a:buFontTx/>
              <a:buChar char="-"/>
            </a:pPr>
            <a:r>
              <a:rPr lang="vi-VN" sz="2000">
                <a:latin typeface="Times New Roman" pitchFamily="18" charset="0"/>
                <a:cs typeface="Times New Roman" pitchFamily="18" charset="0"/>
              </a:rPr>
              <a:t>Mẫu phích 1055 (Mẫu số 5 </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Đang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bán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tại</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thị</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trường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trong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nước</a:t>
            </a:r>
            <a:r>
              <a:rPr lang="vi-VN" sz="2000">
                <a:latin typeface="Times New Roman" pitchFamily="18" charset="0"/>
                <a:cs typeface="Times New Roman" pitchFamily="18" charset="0"/>
              </a:rPr>
              <a:t>)</a:t>
            </a:r>
          </a:p>
          <a:p>
            <a:pPr>
              <a:buFontTx/>
              <a:buChar char="-"/>
            </a:pPr>
            <a:r>
              <a:rPr lang="vi-VN" sz="2000">
                <a:latin typeface="Times New Roman" pitchFamily="18" charset="0"/>
                <a:cs typeface="Times New Roman" pitchFamily="18" charset="0"/>
              </a:rPr>
              <a:t>Mẫu phích 3245 (Mẫu số 6 </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Đang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bán</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tại</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thị</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trường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trong</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nước</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và</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xuất</a:t>
            </a:r>
            <a:r>
              <a:rPr lang="en-US" sz="2000">
                <a:latin typeface="Times New Roman" pitchFamily="18" charset="0"/>
                <a:cs typeface="Times New Roman" pitchFamily="18" charset="0"/>
              </a:rPr>
              <a:t> </a:t>
            </a:r>
            <a:r>
              <a:rPr lang="en-US" sz="2000" err="1">
                <a:latin typeface="Times New Roman" pitchFamily="18" charset="0"/>
                <a:cs typeface="Times New Roman" pitchFamily="18" charset="0"/>
              </a:rPr>
              <a:t>khẩu</a:t>
            </a:r>
            <a:r>
              <a:rPr lang="vi-VN" sz="2000">
                <a:latin typeface="Times New Roman" pitchFamily="18" charset="0"/>
                <a:cs typeface="Times New Roman" pitchFamily="18" charset="0"/>
              </a:rPr>
              <a:t>) </a:t>
            </a:r>
          </a:p>
        </p:txBody>
      </p:sp>
      <p:sp>
        <p:nvSpPr>
          <p:cNvPr id="4" name="Slide Number Placeholder 3"/>
          <p:cNvSpPr>
            <a:spLocks noGrp="1"/>
          </p:cNvSpPr>
          <p:nvPr>
            <p:ph type="sldNum" sz="quarter" idx="12"/>
          </p:nvPr>
        </p:nvSpPr>
        <p:spPr/>
        <p:txBody>
          <a:bodyPr/>
          <a:lstStyle/>
          <a:p>
            <a:fld id="{C6ABEB65-F4EC-40AE-9ACF-9C9B39BDDC25}" type="slidenum">
              <a:rPr lang="en-US" smtClean="0"/>
              <a:pPr/>
              <a:t>6</a:t>
            </a:fld>
            <a:endParaRPr lang="en-US"/>
          </a:p>
        </p:txBody>
      </p:sp>
    </p:spTree>
    <p:extLst>
      <p:ext uri="{BB962C8B-B14F-4D97-AF65-F5344CB8AC3E}">
        <p14:creationId xmlns:p14="http://schemas.microsoft.com/office/powerpoint/2010/main" val="131947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ABEB65-F4EC-40AE-9ACF-9C9B39BDDC25}" type="slidenum">
              <a:rPr lang="en-US" smtClean="0"/>
              <a:pPr/>
              <a:t>7</a:t>
            </a:fld>
            <a:endParaRPr lang="en-US"/>
          </a:p>
        </p:txBody>
      </p:sp>
      <p:sp>
        <p:nvSpPr>
          <p:cNvPr id="3" name="Title 1">
            <a:extLst>
              <a:ext uri="{FF2B5EF4-FFF2-40B4-BE49-F238E27FC236}">
                <a16:creationId xmlns:a16="http://schemas.microsoft.com/office/drawing/2014/main" id="{6E06F3E4-EEEA-427A-A40C-E3BCA9922C45}"/>
              </a:ext>
            </a:extLst>
          </p:cNvPr>
          <p:cNvSpPr>
            <a:spLocks noGrp="1"/>
          </p:cNvSpPr>
          <p:nvPr>
            <p:ph type="title"/>
          </p:nvPr>
        </p:nvSpPr>
        <p:spPr>
          <a:xfrm>
            <a:off x="378371" y="1243013"/>
            <a:ext cx="11423995" cy="6450559"/>
          </a:xfrm>
        </p:spPr>
        <p:txBody>
          <a:bodyPr/>
          <a:lstStyle/>
          <a:p>
            <a:r>
              <a:rPr lang="en-US" sz="2000" b="1">
                <a:latin typeface="Times New Roman" pitchFamily="18" charset="0"/>
                <a:cs typeface="Times New Roman" pitchFamily="18" charset="0"/>
              </a:rPr>
              <a:t>          </a:t>
            </a:r>
            <a:br>
              <a:rPr lang="en-US" sz="3200">
                <a:latin typeface="Times New Roman" pitchFamily="18" charset="0"/>
                <a:cs typeface="Times New Roman" pitchFamily="18" charset="0"/>
              </a:rPr>
            </a:br>
            <a:br>
              <a:rPr lang="en-US" sz="2000" b="0">
                <a:latin typeface="Times New Roman" pitchFamily="18" charset="0"/>
                <a:cs typeface="Times New Roman" pitchFamily="18" charset="0"/>
              </a:rPr>
            </a:br>
            <a:br>
              <a:rPr lang="en-US" sz="2000" b="0">
                <a:latin typeface="Times New Roman" pitchFamily="18" charset="0"/>
                <a:cs typeface="Times New Roman" pitchFamily="18" charset="0"/>
              </a:rPr>
            </a:br>
            <a:endParaRPr lang="en-US" sz="3600" b="0">
              <a:highlight>
                <a:srgbClr val="FFFF00"/>
              </a:highlight>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76370694"/>
              </p:ext>
            </p:extLst>
          </p:nvPr>
        </p:nvGraphicFramePr>
        <p:xfrm>
          <a:off x="785813" y="1435099"/>
          <a:ext cx="11258557" cy="4773567"/>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1189699">
                  <a:extLst>
                    <a:ext uri="{9D8B030D-6E8A-4147-A177-3AD203B41FA5}">
                      <a16:colId xmlns:a16="http://schemas.microsoft.com/office/drawing/2014/main" val="20001"/>
                    </a:ext>
                  </a:extLst>
                </a:gridCol>
                <a:gridCol w="1038789">
                  <a:extLst>
                    <a:ext uri="{9D8B030D-6E8A-4147-A177-3AD203B41FA5}">
                      <a16:colId xmlns:a16="http://schemas.microsoft.com/office/drawing/2014/main" val="20002"/>
                    </a:ext>
                  </a:extLst>
                </a:gridCol>
                <a:gridCol w="1000489">
                  <a:extLst>
                    <a:ext uri="{9D8B030D-6E8A-4147-A177-3AD203B41FA5}">
                      <a16:colId xmlns:a16="http://schemas.microsoft.com/office/drawing/2014/main" val="20003"/>
                    </a:ext>
                  </a:extLst>
                </a:gridCol>
                <a:gridCol w="900113">
                  <a:extLst>
                    <a:ext uri="{9D8B030D-6E8A-4147-A177-3AD203B41FA5}">
                      <a16:colId xmlns:a16="http://schemas.microsoft.com/office/drawing/2014/main" val="20004"/>
                    </a:ext>
                  </a:extLst>
                </a:gridCol>
                <a:gridCol w="871537">
                  <a:extLst>
                    <a:ext uri="{9D8B030D-6E8A-4147-A177-3AD203B41FA5}">
                      <a16:colId xmlns:a16="http://schemas.microsoft.com/office/drawing/2014/main" val="20005"/>
                    </a:ext>
                  </a:extLst>
                </a:gridCol>
                <a:gridCol w="757239">
                  <a:extLst>
                    <a:ext uri="{9D8B030D-6E8A-4147-A177-3AD203B41FA5}">
                      <a16:colId xmlns:a16="http://schemas.microsoft.com/office/drawing/2014/main" val="20006"/>
                    </a:ext>
                  </a:extLst>
                </a:gridCol>
                <a:gridCol w="3357559">
                  <a:extLst>
                    <a:ext uri="{9D8B030D-6E8A-4147-A177-3AD203B41FA5}">
                      <a16:colId xmlns:a16="http://schemas.microsoft.com/office/drawing/2014/main" val="20007"/>
                    </a:ext>
                  </a:extLst>
                </a:gridCol>
                <a:gridCol w="1800232">
                  <a:extLst>
                    <a:ext uri="{9D8B030D-6E8A-4147-A177-3AD203B41FA5}">
                      <a16:colId xmlns:a16="http://schemas.microsoft.com/office/drawing/2014/main" val="20008"/>
                    </a:ext>
                  </a:extLst>
                </a:gridCol>
              </a:tblGrid>
              <a:tr h="371033">
                <a:tc rowSpan="2">
                  <a:txBody>
                    <a:bodyPr/>
                    <a:lstStyle/>
                    <a:p>
                      <a:pPr algn="ctr"/>
                      <a:r>
                        <a:rPr lang="en-US" sz="1400">
                          <a:solidFill>
                            <a:schemeClr val="tx1"/>
                          </a:solidFill>
                        </a:rPr>
                        <a:t>TT</a:t>
                      </a:r>
                      <a:endParaRPr lang="vi-VN" sz="1400">
                        <a:solidFill>
                          <a:schemeClr val="tx1"/>
                        </a:solidFill>
                      </a:endParaRPr>
                    </a:p>
                  </a:txBody>
                  <a:tcPr/>
                </a:tc>
                <a:tc rowSpan="2">
                  <a:txBody>
                    <a:bodyPr/>
                    <a:lstStyle/>
                    <a:p>
                      <a:pPr algn="ctr"/>
                      <a:endParaRPr lang="en-US" sz="1400">
                        <a:solidFill>
                          <a:schemeClr val="tx1"/>
                        </a:solidFill>
                      </a:endParaRPr>
                    </a:p>
                    <a:p>
                      <a:pPr algn="ctr"/>
                      <a:r>
                        <a:rPr lang="en-US" sz="1400" err="1">
                          <a:solidFill>
                            <a:schemeClr val="tx1"/>
                          </a:solidFill>
                        </a:rPr>
                        <a:t>Ngày</a:t>
                      </a:r>
                      <a:r>
                        <a:rPr lang="en-US" sz="1400">
                          <a:solidFill>
                            <a:schemeClr val="tx1"/>
                          </a:solidFill>
                        </a:rPr>
                        <a:t>,</a:t>
                      </a:r>
                      <a:r>
                        <a:rPr lang="en-US" sz="1400" baseline="0">
                          <a:solidFill>
                            <a:schemeClr val="tx1"/>
                          </a:solidFill>
                        </a:rPr>
                        <a:t> </a:t>
                      </a:r>
                      <a:r>
                        <a:rPr lang="en-US" sz="1400" baseline="0" err="1">
                          <a:solidFill>
                            <a:schemeClr val="tx1"/>
                          </a:solidFill>
                        </a:rPr>
                        <a:t>tháng</a:t>
                      </a:r>
                      <a:endParaRPr lang="vi-VN" sz="1400">
                        <a:solidFill>
                          <a:schemeClr val="tx1"/>
                        </a:solidFill>
                      </a:endParaRPr>
                    </a:p>
                  </a:txBody>
                  <a:tcPr/>
                </a:tc>
                <a:tc rowSpan="2">
                  <a:txBody>
                    <a:bodyPr/>
                    <a:lstStyle/>
                    <a:p>
                      <a:pPr algn="ctr"/>
                      <a:endParaRPr lang="en-US" sz="1400">
                        <a:solidFill>
                          <a:schemeClr val="tx1"/>
                        </a:solidFill>
                      </a:endParaRPr>
                    </a:p>
                    <a:p>
                      <a:pPr algn="ctr"/>
                      <a:endParaRPr lang="en-US" sz="1400">
                        <a:solidFill>
                          <a:schemeClr val="tx1"/>
                        </a:solidFill>
                      </a:endParaRPr>
                    </a:p>
                    <a:p>
                      <a:pPr algn="ctr"/>
                      <a:r>
                        <a:rPr lang="en-US" sz="1400" err="1">
                          <a:solidFill>
                            <a:schemeClr val="tx1"/>
                          </a:solidFill>
                        </a:rPr>
                        <a:t>Bình</a:t>
                      </a:r>
                      <a:endParaRPr lang="vi-VN" sz="1400">
                        <a:solidFill>
                          <a:schemeClr val="tx1"/>
                        </a:solidFill>
                      </a:endParaRPr>
                    </a:p>
                  </a:txBody>
                  <a:tcPr/>
                </a:tc>
                <a:tc gridSpan="2">
                  <a:txBody>
                    <a:bodyPr/>
                    <a:lstStyle/>
                    <a:p>
                      <a:r>
                        <a:rPr lang="en-US" sz="1400" err="1">
                          <a:solidFill>
                            <a:schemeClr val="tx1"/>
                          </a:solidFill>
                        </a:rPr>
                        <a:t>Nước</a:t>
                      </a:r>
                      <a:r>
                        <a:rPr lang="en-US" sz="1400" baseline="0">
                          <a:solidFill>
                            <a:schemeClr val="tx1"/>
                          </a:solidFill>
                        </a:rPr>
                        <a:t> </a:t>
                      </a:r>
                      <a:r>
                        <a:rPr lang="en-US" sz="1400" baseline="0" err="1">
                          <a:solidFill>
                            <a:schemeClr val="tx1"/>
                          </a:solidFill>
                        </a:rPr>
                        <a:t>nóng</a:t>
                      </a:r>
                      <a:r>
                        <a:rPr lang="en-US" sz="1400" baseline="0">
                          <a:solidFill>
                            <a:schemeClr val="tx1"/>
                          </a:solidFill>
                        </a:rPr>
                        <a:t> ban </a:t>
                      </a:r>
                      <a:r>
                        <a:rPr lang="en-US" sz="1400" baseline="0" err="1">
                          <a:solidFill>
                            <a:schemeClr val="tx1"/>
                          </a:solidFill>
                        </a:rPr>
                        <a:t>đầu</a:t>
                      </a:r>
                      <a:endParaRPr lang="vi-VN" sz="1400">
                        <a:solidFill>
                          <a:schemeClr val="tx1"/>
                        </a:solidFill>
                      </a:endParaRPr>
                    </a:p>
                  </a:txBody>
                  <a:tcPr/>
                </a:tc>
                <a:tc hMerge="1">
                  <a:txBody>
                    <a:bodyPr/>
                    <a:lstStyle/>
                    <a:p>
                      <a:endParaRPr lang="vi-VN" dirty="0"/>
                    </a:p>
                  </a:txBody>
                  <a:tcPr/>
                </a:tc>
                <a:tc gridSpan="2">
                  <a:txBody>
                    <a:bodyPr/>
                    <a:lstStyle/>
                    <a:p>
                      <a:r>
                        <a:rPr lang="en-US" sz="1400" err="1">
                          <a:solidFill>
                            <a:schemeClr val="tx1"/>
                          </a:solidFill>
                        </a:rPr>
                        <a:t>Nước</a:t>
                      </a:r>
                      <a:r>
                        <a:rPr lang="en-US" sz="1400" baseline="0">
                          <a:solidFill>
                            <a:schemeClr val="tx1"/>
                          </a:solidFill>
                        </a:rPr>
                        <a:t> </a:t>
                      </a:r>
                      <a:r>
                        <a:rPr lang="en-US" sz="1400" baseline="0" err="1">
                          <a:solidFill>
                            <a:schemeClr val="tx1"/>
                          </a:solidFill>
                        </a:rPr>
                        <a:t>nóng</a:t>
                      </a:r>
                      <a:r>
                        <a:rPr lang="en-US" sz="1400" baseline="0">
                          <a:solidFill>
                            <a:schemeClr val="tx1"/>
                          </a:solidFill>
                        </a:rPr>
                        <a:t> </a:t>
                      </a:r>
                      <a:r>
                        <a:rPr lang="en-US" sz="1400" baseline="0" err="1">
                          <a:solidFill>
                            <a:schemeClr val="tx1"/>
                          </a:solidFill>
                        </a:rPr>
                        <a:t>sau</a:t>
                      </a:r>
                      <a:r>
                        <a:rPr lang="en-US" sz="1400" baseline="0">
                          <a:solidFill>
                            <a:schemeClr val="tx1"/>
                          </a:solidFill>
                        </a:rPr>
                        <a:t> 24h</a:t>
                      </a:r>
                      <a:endParaRPr lang="vi-VN" sz="1400">
                        <a:solidFill>
                          <a:schemeClr val="tx1"/>
                        </a:solidFill>
                      </a:endParaRPr>
                    </a:p>
                  </a:txBody>
                  <a:tcPr/>
                </a:tc>
                <a:tc hMerge="1">
                  <a:txBody>
                    <a:bodyPr/>
                    <a:lstStyle/>
                    <a:p>
                      <a:endParaRPr lang="vi-VN" dirty="0"/>
                    </a:p>
                  </a:txBody>
                  <a:tcPr/>
                </a:tc>
                <a:tc rowSpan="2">
                  <a:txBody>
                    <a:bodyPr/>
                    <a:lstStyle/>
                    <a:p>
                      <a:pPr algn="ctr"/>
                      <a:endParaRPr lang="en-US" sz="1400">
                        <a:solidFill>
                          <a:schemeClr val="tx1"/>
                        </a:solidFill>
                      </a:endParaRPr>
                    </a:p>
                    <a:p>
                      <a:pPr algn="ctr"/>
                      <a:endParaRPr lang="en-US" sz="1400">
                        <a:solidFill>
                          <a:schemeClr val="tx1"/>
                        </a:solidFill>
                      </a:endParaRPr>
                    </a:p>
                    <a:p>
                      <a:pPr algn="ctr"/>
                      <a:r>
                        <a:rPr lang="en-US" sz="1400" err="1">
                          <a:solidFill>
                            <a:schemeClr val="tx1"/>
                          </a:solidFill>
                        </a:rPr>
                        <a:t>Đánh</a:t>
                      </a:r>
                      <a:r>
                        <a:rPr lang="en-US" sz="1400" baseline="0">
                          <a:solidFill>
                            <a:schemeClr val="tx1"/>
                          </a:solidFill>
                        </a:rPr>
                        <a:t> </a:t>
                      </a:r>
                      <a:r>
                        <a:rPr lang="en-US" sz="1400" baseline="0" err="1">
                          <a:solidFill>
                            <a:schemeClr val="tx1"/>
                          </a:solidFill>
                        </a:rPr>
                        <a:t>giá</a:t>
                      </a:r>
                      <a:endParaRPr lang="vi-VN" sz="1400">
                        <a:solidFill>
                          <a:schemeClr val="tx1"/>
                        </a:solidFill>
                      </a:endParaRPr>
                    </a:p>
                  </a:txBody>
                  <a:tcPr/>
                </a:tc>
                <a:tc rowSpan="2">
                  <a:txBody>
                    <a:bodyPr/>
                    <a:lstStyle/>
                    <a:p>
                      <a:pPr algn="ctr"/>
                      <a:endParaRPr lang="en-US" sz="1400">
                        <a:solidFill>
                          <a:schemeClr val="tx1"/>
                        </a:solidFill>
                      </a:endParaRPr>
                    </a:p>
                    <a:p>
                      <a:pPr algn="ctr"/>
                      <a:endParaRPr lang="en-US" sz="1400">
                        <a:solidFill>
                          <a:schemeClr val="tx1"/>
                        </a:solidFill>
                      </a:endParaRPr>
                    </a:p>
                    <a:p>
                      <a:pPr algn="ctr"/>
                      <a:r>
                        <a:rPr lang="en-US" sz="1400" err="1">
                          <a:solidFill>
                            <a:schemeClr val="tx1"/>
                          </a:solidFill>
                        </a:rPr>
                        <a:t>Hình</a:t>
                      </a:r>
                      <a:r>
                        <a:rPr lang="en-US" sz="1400" baseline="0">
                          <a:solidFill>
                            <a:schemeClr val="tx1"/>
                          </a:solidFill>
                        </a:rPr>
                        <a:t> </a:t>
                      </a:r>
                      <a:r>
                        <a:rPr lang="en-US" sz="1400" baseline="0" err="1">
                          <a:solidFill>
                            <a:schemeClr val="tx1"/>
                          </a:solidFill>
                        </a:rPr>
                        <a:t>ảnh</a:t>
                      </a:r>
                      <a:r>
                        <a:rPr lang="vi-VN" sz="1400" baseline="0">
                          <a:solidFill>
                            <a:schemeClr val="tx1"/>
                          </a:solidFill>
                        </a:rPr>
                        <a:t> &amp; Video</a:t>
                      </a:r>
                      <a:endParaRPr lang="vi-VN" sz="1400">
                        <a:solidFill>
                          <a:schemeClr val="tx1"/>
                        </a:solidFill>
                      </a:endParaRPr>
                    </a:p>
                  </a:txBody>
                  <a:tcPr/>
                </a:tc>
                <a:extLst>
                  <a:ext uri="{0D108BD9-81ED-4DB2-BD59-A6C34878D82A}">
                    <a16:rowId xmlns:a16="http://schemas.microsoft.com/office/drawing/2014/main" val="10000"/>
                  </a:ext>
                </a:extLst>
              </a:tr>
              <a:tr h="556549">
                <a:tc vMerge="1">
                  <a:txBody>
                    <a:bodyPr/>
                    <a:lstStyle/>
                    <a:p>
                      <a:endParaRPr lang="vi-VN" dirty="0"/>
                    </a:p>
                  </a:txBody>
                  <a:tcPr/>
                </a:tc>
                <a:tc vMerge="1">
                  <a:txBody>
                    <a:bodyPr/>
                    <a:lstStyle/>
                    <a:p>
                      <a:endParaRPr lang="vi-VN" dirty="0"/>
                    </a:p>
                  </a:txBody>
                  <a:tcPr/>
                </a:tc>
                <a:tc vMerge="1">
                  <a:txBody>
                    <a:bodyPr/>
                    <a:lstStyle/>
                    <a:p>
                      <a:endParaRPr lang="vi-VN" dirty="0"/>
                    </a:p>
                  </a:txBody>
                  <a:tcPr/>
                </a:tc>
                <a:tc>
                  <a:txBody>
                    <a:bodyPr/>
                    <a:lstStyle/>
                    <a:p>
                      <a:pPr algn="ctr"/>
                      <a:r>
                        <a:rPr lang="en-US" sz="1400" err="1">
                          <a:solidFill>
                            <a:schemeClr val="tx1"/>
                          </a:solidFill>
                        </a:rPr>
                        <a:t>Nhiệt</a:t>
                      </a:r>
                      <a:r>
                        <a:rPr lang="en-US" sz="1400" baseline="0">
                          <a:solidFill>
                            <a:schemeClr val="tx1"/>
                          </a:solidFill>
                        </a:rPr>
                        <a:t> </a:t>
                      </a:r>
                      <a:r>
                        <a:rPr lang="en-US" sz="1400" baseline="0" err="1">
                          <a:solidFill>
                            <a:schemeClr val="tx1"/>
                          </a:solidFill>
                        </a:rPr>
                        <a:t>độ</a:t>
                      </a:r>
                      <a:r>
                        <a:rPr lang="en-US" sz="1400" baseline="0">
                          <a:solidFill>
                            <a:schemeClr val="tx1"/>
                          </a:solidFill>
                        </a:rPr>
                        <a:t>    (°C )</a:t>
                      </a:r>
                      <a:endParaRPr lang="vi-VN" sz="1400">
                        <a:solidFill>
                          <a:schemeClr val="tx1"/>
                        </a:solidFill>
                      </a:endParaRPr>
                    </a:p>
                  </a:txBody>
                  <a:tcPr/>
                </a:tc>
                <a:tc>
                  <a:txBody>
                    <a:bodyPr/>
                    <a:lstStyle/>
                    <a:p>
                      <a:pPr algn="ctr"/>
                      <a:r>
                        <a:rPr lang="en-US" sz="1400">
                          <a:solidFill>
                            <a:schemeClr val="tx1"/>
                          </a:solidFill>
                        </a:rPr>
                        <a:t>pH</a:t>
                      </a:r>
                      <a:endParaRPr lang="vi-VN" sz="1400">
                        <a:solidFill>
                          <a:schemeClr val="tx1"/>
                        </a:solidFill>
                      </a:endParaRPr>
                    </a:p>
                  </a:txBody>
                  <a:tcPr/>
                </a:tc>
                <a:tc>
                  <a:txBody>
                    <a:bodyPr/>
                    <a:lstStyle/>
                    <a:p>
                      <a:pPr algn="ctr"/>
                      <a:r>
                        <a:rPr lang="en-US" sz="1400" err="1">
                          <a:solidFill>
                            <a:schemeClr val="tx1"/>
                          </a:solidFill>
                        </a:rPr>
                        <a:t>Nhiệt</a:t>
                      </a:r>
                      <a:r>
                        <a:rPr lang="en-US" sz="1400" baseline="0">
                          <a:solidFill>
                            <a:schemeClr val="tx1"/>
                          </a:solidFill>
                        </a:rPr>
                        <a:t> </a:t>
                      </a:r>
                      <a:r>
                        <a:rPr lang="en-US" sz="1400" baseline="0" err="1">
                          <a:solidFill>
                            <a:schemeClr val="tx1"/>
                          </a:solidFill>
                        </a:rPr>
                        <a:t>độ</a:t>
                      </a:r>
                      <a:r>
                        <a:rPr lang="en-US" sz="1400" baseline="0">
                          <a:solidFill>
                            <a:schemeClr val="tx1"/>
                          </a:solidFill>
                        </a:rPr>
                        <a:t> (°C )</a:t>
                      </a:r>
                      <a:endParaRPr lang="vi-VN" sz="1400">
                        <a:solidFill>
                          <a:schemeClr val="tx1"/>
                        </a:solidFill>
                      </a:endParaRPr>
                    </a:p>
                  </a:txBody>
                  <a:tcPr/>
                </a:tc>
                <a:tc>
                  <a:txBody>
                    <a:bodyPr/>
                    <a:lstStyle/>
                    <a:p>
                      <a:pPr algn="ctr"/>
                      <a:r>
                        <a:rPr lang="en-US" sz="1400">
                          <a:solidFill>
                            <a:schemeClr val="tx1"/>
                          </a:solidFill>
                        </a:rPr>
                        <a:t>pH</a:t>
                      </a:r>
                      <a:endParaRPr lang="vi-VN" sz="1400">
                        <a:solidFill>
                          <a:schemeClr val="tx1"/>
                        </a:solidFill>
                      </a:endParaRPr>
                    </a:p>
                  </a:txBody>
                  <a:tcPr/>
                </a:tc>
                <a:tc vMerge="1">
                  <a:txBody>
                    <a:bodyPr/>
                    <a:lstStyle/>
                    <a:p>
                      <a:endParaRPr lang="vi-VN" dirty="0"/>
                    </a:p>
                  </a:txBody>
                  <a:tcPr/>
                </a:tc>
                <a:tc vMerge="1">
                  <a:txBody>
                    <a:bodyPr/>
                    <a:lstStyle/>
                    <a:p>
                      <a:endParaRPr lang="vi-VN"/>
                    </a:p>
                  </a:txBody>
                  <a:tcPr/>
                </a:tc>
                <a:extLst>
                  <a:ext uri="{0D108BD9-81ED-4DB2-BD59-A6C34878D82A}">
                    <a16:rowId xmlns:a16="http://schemas.microsoft.com/office/drawing/2014/main" val="10001"/>
                  </a:ext>
                </a:extLst>
              </a:tr>
              <a:tr h="685863">
                <a:tc>
                  <a:txBody>
                    <a:bodyPr/>
                    <a:lstStyle/>
                    <a:p>
                      <a:pPr algn="ctr"/>
                      <a:r>
                        <a:rPr lang="en-US" sz="1400"/>
                        <a:t>1</a:t>
                      </a:r>
                      <a:endParaRPr lang="vi-VN" sz="1400"/>
                    </a:p>
                  </a:txBody>
                  <a:tcPr/>
                </a:tc>
                <a:tc>
                  <a:txBody>
                    <a:bodyPr/>
                    <a:lstStyle/>
                    <a:p>
                      <a:pPr algn="ctr"/>
                      <a:r>
                        <a:rPr lang="vi-VN" sz="1400"/>
                        <a:t>14/04/2019</a:t>
                      </a:r>
                    </a:p>
                    <a:p>
                      <a:pPr algn="ctr"/>
                      <a:endParaRPr lang="vi-VN" sz="1400"/>
                    </a:p>
                  </a:txBody>
                  <a:tcPr/>
                </a:tc>
                <a:tc>
                  <a:txBody>
                    <a:bodyPr/>
                    <a:lstStyle/>
                    <a:p>
                      <a:pPr algn="ctr"/>
                      <a:r>
                        <a:rPr lang="vi-VN" sz="1400"/>
                        <a:t>Mẫu Phích </a:t>
                      </a:r>
                    </a:p>
                    <a:p>
                      <a:pPr algn="ctr"/>
                      <a:r>
                        <a:rPr lang="vi-VN" sz="1400"/>
                        <a:t>2L- Inđô</a:t>
                      </a:r>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79</a:t>
                      </a:r>
                    </a:p>
                  </a:txBody>
                  <a:tcPr/>
                </a:tc>
                <a:tc>
                  <a:txBody>
                    <a:bodyPr/>
                    <a:lstStyle/>
                    <a:p>
                      <a:pPr algn="ctr"/>
                      <a:r>
                        <a:rPr lang="vi-VN" sz="1400"/>
                        <a:t>7.4</a:t>
                      </a: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vi-VN" sz="1400">
                          <a:latin typeface="+mn-lt"/>
                        </a:rPr>
                        <a:t>.</a:t>
                      </a:r>
                    </a:p>
                  </a:txBody>
                  <a:tcPr/>
                </a:tc>
                <a:tc rowSpan="6">
                  <a:txBody>
                    <a:bodyPr/>
                    <a:lstStyle/>
                    <a:p>
                      <a:pPr algn="ctr"/>
                      <a:r>
                        <a:rPr lang="en-US" sz="1400" b="1" err="1"/>
                        <a:t>Xem</a:t>
                      </a:r>
                      <a:r>
                        <a:rPr lang="en-US" sz="1400" b="1"/>
                        <a:t> </a:t>
                      </a:r>
                      <a:r>
                        <a:rPr lang="en-US" sz="1400" b="1" err="1"/>
                        <a:t>trang</a:t>
                      </a:r>
                      <a:r>
                        <a:rPr lang="en-US" sz="1400" b="1"/>
                        <a:t> 8</a:t>
                      </a:r>
                      <a:endParaRPr lang="vi-VN" sz="1400" b="1"/>
                    </a:p>
                  </a:txBody>
                  <a:tcPr/>
                </a:tc>
                <a:extLst>
                  <a:ext uri="{0D108BD9-81ED-4DB2-BD59-A6C34878D82A}">
                    <a16:rowId xmlns:a16="http://schemas.microsoft.com/office/drawing/2014/main" val="10002"/>
                  </a:ext>
                </a:extLst>
              </a:tr>
              <a:tr h="885906">
                <a:tc>
                  <a:txBody>
                    <a:bodyPr/>
                    <a:lstStyle/>
                    <a:p>
                      <a:pPr algn="ctr"/>
                      <a:r>
                        <a:rPr lang="vi-VN" sz="1400"/>
                        <a:t>2</a:t>
                      </a:r>
                    </a:p>
                  </a:txBody>
                  <a:tcPr/>
                </a:tc>
                <a:tc>
                  <a:txBody>
                    <a:bodyPr/>
                    <a:lstStyle/>
                    <a:p>
                      <a:pPr algn="ctr"/>
                      <a:r>
                        <a:rPr lang="vi-VN" sz="1400"/>
                        <a:t>14/04/2019</a:t>
                      </a:r>
                    </a:p>
                    <a:p>
                      <a:pPr algn="ctr"/>
                      <a:endParaRPr lang="vi-VN" sz="1400"/>
                    </a:p>
                    <a:p>
                      <a:pPr algn="ctr"/>
                      <a:endParaRPr lang="vi-VN" sz="1400"/>
                    </a:p>
                  </a:txBody>
                  <a:tcPr/>
                </a:tc>
                <a:tc>
                  <a:txBody>
                    <a:bodyPr/>
                    <a:lstStyle/>
                    <a:p>
                      <a:pPr algn="ctr"/>
                      <a:r>
                        <a:rPr lang="vi-VN" sz="1400"/>
                        <a:t>Mẫu</a:t>
                      </a:r>
                      <a:r>
                        <a:rPr lang="vi-VN" sz="1400" baseline="0"/>
                        <a:t> Phích </a:t>
                      </a:r>
                    </a:p>
                    <a:p>
                      <a:pPr algn="ctr"/>
                      <a:r>
                        <a:rPr lang="vi-VN" sz="1400" baseline="0"/>
                        <a:t>2L - NĐ</a:t>
                      </a:r>
                      <a:endParaRPr lang="vi-VN" sz="1400"/>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78</a:t>
                      </a:r>
                    </a:p>
                  </a:txBody>
                  <a:tcPr/>
                </a:tc>
                <a:tc>
                  <a:txBody>
                    <a:bodyPr/>
                    <a:lstStyle/>
                    <a:p>
                      <a:pPr algn="ctr"/>
                      <a:r>
                        <a:rPr lang="vi-VN" sz="1400"/>
                        <a:t>7.5</a:t>
                      </a: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vi-VN" sz="1400">
                          <a:latin typeface="+mn-lt"/>
                        </a:rPr>
                        <a:t>.</a:t>
                      </a:r>
                    </a:p>
                    <a:p>
                      <a:pPr algn="ctr"/>
                      <a:r>
                        <a:rPr lang="vi-VN" sz="1400">
                          <a:latin typeface="+mn-lt"/>
                        </a:rPr>
                        <a:t> Có </a:t>
                      </a:r>
                      <a:r>
                        <a:rPr lang="en-US" sz="1400" err="1">
                          <a:latin typeface="Arial" pitchFamily="34" charset="0"/>
                          <a:cs typeface="Arial" pitchFamily="34" charset="0"/>
                        </a:rPr>
                        <a:t>xuất</a:t>
                      </a:r>
                      <a:r>
                        <a:rPr lang="en-US" sz="1400" baseline="0">
                          <a:latin typeface="Arial" pitchFamily="34" charset="0"/>
                          <a:cs typeface="Arial" pitchFamily="34" charset="0"/>
                        </a:rPr>
                        <a:t> </a:t>
                      </a:r>
                      <a:r>
                        <a:rPr lang="en-US" sz="1400" baseline="0" err="1">
                          <a:latin typeface="Arial" pitchFamily="34" charset="0"/>
                          <a:cs typeface="Arial" pitchFamily="34" charset="0"/>
                        </a:rPr>
                        <a:t>hiện</a:t>
                      </a:r>
                      <a:r>
                        <a:rPr lang="vi-VN" sz="1400">
                          <a:latin typeface="Arial" pitchFamily="34" charset="0"/>
                          <a:cs typeface="Arial" pitchFamily="34" charset="0"/>
                        </a:rPr>
                        <a:t> </a:t>
                      </a:r>
                      <a:r>
                        <a:rPr lang="vi-VN" sz="1400">
                          <a:latin typeface="+mn-lt"/>
                        </a:rPr>
                        <a:t>cặn </a:t>
                      </a:r>
                      <a:r>
                        <a:rPr lang="vi-VN" sz="1400"/>
                        <a:t>váng nổi trên bề mặt.</a:t>
                      </a:r>
                    </a:p>
                  </a:txBody>
                  <a:tcPr/>
                </a:tc>
                <a:tc vMerge="1">
                  <a:txBody>
                    <a:bodyPr/>
                    <a:lstStyle/>
                    <a:p>
                      <a:pPr algn="ctr"/>
                      <a:endParaRPr lang="vi-VN" sz="1400" dirty="0"/>
                    </a:p>
                  </a:txBody>
                  <a:tcPr/>
                </a:tc>
                <a:extLst>
                  <a:ext uri="{0D108BD9-81ED-4DB2-BD59-A6C34878D82A}">
                    <a16:rowId xmlns:a16="http://schemas.microsoft.com/office/drawing/2014/main" val="10003"/>
                  </a:ext>
                </a:extLst>
              </a:tr>
              <a:tr h="685863">
                <a:tc>
                  <a:txBody>
                    <a:bodyPr/>
                    <a:lstStyle/>
                    <a:p>
                      <a:pPr algn="ctr"/>
                      <a:r>
                        <a:rPr lang="vi-VN" sz="1400"/>
                        <a:t>3</a:t>
                      </a:r>
                    </a:p>
                  </a:txBody>
                  <a:tcPr/>
                </a:tc>
                <a:tc>
                  <a:txBody>
                    <a:bodyPr/>
                    <a:lstStyle/>
                    <a:p>
                      <a:pPr algn="ctr"/>
                      <a:r>
                        <a:rPr lang="vi-VN" sz="1400"/>
                        <a:t>14/04/2019</a:t>
                      </a:r>
                    </a:p>
                    <a:p>
                      <a:pPr algn="ctr"/>
                      <a:endParaRPr lang="vi-VN" sz="1400"/>
                    </a:p>
                  </a:txBody>
                  <a:tcPr/>
                </a:tc>
                <a:tc>
                  <a:txBody>
                    <a:bodyPr/>
                    <a:lstStyle/>
                    <a:p>
                      <a:pPr algn="ctr"/>
                      <a:r>
                        <a:rPr lang="vi-VN" sz="1400"/>
                        <a:t>Mẫu Phích AO</a:t>
                      </a:r>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68</a:t>
                      </a:r>
                    </a:p>
                  </a:txBody>
                  <a:tcPr/>
                </a:tc>
                <a:tc>
                  <a:txBody>
                    <a:bodyPr/>
                    <a:lstStyle/>
                    <a:p>
                      <a:pPr algn="ctr"/>
                      <a:r>
                        <a:rPr lang="vi-VN" sz="1400"/>
                        <a:t>7.9</a:t>
                      </a: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vi-VN" sz="1400">
                          <a:latin typeface="+mn-lt"/>
                        </a:rPr>
                        <a:t>.</a:t>
                      </a:r>
                    </a:p>
                    <a:p>
                      <a:pPr algn="ctr"/>
                      <a:r>
                        <a:rPr lang="vi-VN" sz="1400"/>
                        <a:t>Có huyền phù lơ lửng.</a:t>
                      </a:r>
                    </a:p>
                  </a:txBody>
                  <a:tcPr/>
                </a:tc>
                <a:tc vMerge="1">
                  <a:txBody>
                    <a:bodyPr/>
                    <a:lstStyle/>
                    <a:p>
                      <a:pPr algn="ctr"/>
                      <a:endParaRPr lang="vi-VN" sz="1400" dirty="0"/>
                    </a:p>
                  </a:txBody>
                  <a:tcPr/>
                </a:tc>
                <a:extLst>
                  <a:ext uri="{0D108BD9-81ED-4DB2-BD59-A6C34878D82A}">
                    <a16:rowId xmlns:a16="http://schemas.microsoft.com/office/drawing/2014/main" val="10004"/>
                  </a:ext>
                </a:extLst>
              </a:tr>
              <a:tr h="496706">
                <a:tc>
                  <a:txBody>
                    <a:bodyPr/>
                    <a:lstStyle/>
                    <a:p>
                      <a:pPr algn="ctr"/>
                      <a:r>
                        <a:rPr lang="vi-VN" sz="1400"/>
                        <a:t>4</a:t>
                      </a:r>
                    </a:p>
                  </a:txBody>
                  <a:tcPr/>
                </a:tc>
                <a:tc>
                  <a:txBody>
                    <a:bodyPr/>
                    <a:lstStyle/>
                    <a:p>
                      <a:pPr algn="ctr"/>
                      <a:r>
                        <a:rPr lang="vi-VN" sz="1400"/>
                        <a:t>14/04/2019</a:t>
                      </a:r>
                    </a:p>
                  </a:txBody>
                  <a:tcPr/>
                </a:tc>
                <a:tc>
                  <a:txBody>
                    <a:bodyPr/>
                    <a:lstStyle/>
                    <a:p>
                      <a:pPr algn="ctr"/>
                      <a:r>
                        <a:rPr lang="vi-VN" sz="1400"/>
                        <a:t>Mẫu</a:t>
                      </a:r>
                      <a:r>
                        <a:rPr lang="vi-VN" sz="1400" baseline="0"/>
                        <a:t> phích </a:t>
                      </a:r>
                    </a:p>
                    <a:p>
                      <a:pPr algn="ctr"/>
                      <a:r>
                        <a:rPr lang="vi-VN" sz="1400" baseline="0"/>
                        <a:t>28764</a:t>
                      </a:r>
                      <a:endParaRPr lang="vi-VN" sz="1400"/>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68</a:t>
                      </a:r>
                    </a:p>
                  </a:txBody>
                  <a:tcPr/>
                </a:tc>
                <a:tc>
                  <a:txBody>
                    <a:bodyPr/>
                    <a:lstStyle/>
                    <a:p>
                      <a:pPr algn="ctr"/>
                      <a:r>
                        <a:rPr lang="vi-VN" sz="1400"/>
                        <a:t>7.9</a:t>
                      </a: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vi-VN" sz="1400">
                          <a:latin typeface="+mn-lt"/>
                        </a:rPr>
                        <a:t>.</a:t>
                      </a:r>
                    </a:p>
                    <a:p>
                      <a:pPr algn="ctr"/>
                      <a:r>
                        <a:rPr lang="vi-VN" sz="1400"/>
                        <a:t> Có huyền phù lơ lửng.</a:t>
                      </a:r>
                    </a:p>
                  </a:txBody>
                  <a:tcPr/>
                </a:tc>
                <a:tc vMerge="1">
                  <a:txBody>
                    <a:bodyPr/>
                    <a:lstStyle/>
                    <a:p>
                      <a:pPr algn="ctr"/>
                      <a:endParaRPr lang="vi-VN" sz="1400" dirty="0"/>
                    </a:p>
                  </a:txBody>
                  <a:tcPr/>
                </a:tc>
                <a:extLst>
                  <a:ext uri="{0D108BD9-81ED-4DB2-BD59-A6C34878D82A}">
                    <a16:rowId xmlns:a16="http://schemas.microsoft.com/office/drawing/2014/main" val="10005"/>
                  </a:ext>
                </a:extLst>
              </a:tr>
              <a:tr h="509039">
                <a:tc>
                  <a:txBody>
                    <a:bodyPr/>
                    <a:lstStyle/>
                    <a:p>
                      <a:pPr algn="ctr"/>
                      <a:r>
                        <a:rPr lang="vi-VN" sz="1400"/>
                        <a:t>5</a:t>
                      </a:r>
                    </a:p>
                  </a:txBody>
                  <a:tcPr/>
                </a:tc>
                <a:tc>
                  <a:txBody>
                    <a:bodyPr/>
                    <a:lstStyle/>
                    <a:p>
                      <a:pPr algn="ctr"/>
                      <a:r>
                        <a:rPr lang="vi-VN" sz="1400"/>
                        <a:t>14/04/201</a:t>
                      </a:r>
                      <a:r>
                        <a:rPr lang="en-US" sz="1400"/>
                        <a:t>9</a:t>
                      </a:r>
                      <a:endParaRPr lang="vi-VN" sz="1400"/>
                    </a:p>
                  </a:txBody>
                  <a:tcPr/>
                </a:tc>
                <a:tc>
                  <a:txBody>
                    <a:bodyPr/>
                    <a:lstStyle/>
                    <a:p>
                      <a:pPr algn="ctr"/>
                      <a:r>
                        <a:rPr lang="vi-VN" sz="1400"/>
                        <a:t>Mẫu</a:t>
                      </a:r>
                      <a:r>
                        <a:rPr lang="vi-VN" sz="1400" baseline="0"/>
                        <a:t> phích </a:t>
                      </a:r>
                    </a:p>
                    <a:p>
                      <a:pPr algn="ctr"/>
                      <a:r>
                        <a:rPr lang="vi-VN" sz="1400" baseline="0"/>
                        <a:t>1055</a:t>
                      </a:r>
                      <a:endParaRPr lang="vi-VN" sz="1400"/>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65</a:t>
                      </a:r>
                    </a:p>
                  </a:txBody>
                  <a:tcPr/>
                </a:tc>
                <a:tc>
                  <a:txBody>
                    <a:bodyPr/>
                    <a:lstStyle/>
                    <a:p>
                      <a:pPr algn="ctr"/>
                      <a:r>
                        <a:rPr lang="vi-VN" sz="1400"/>
                        <a:t>7.8</a:t>
                      </a: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vi-VN" sz="1400">
                          <a:latin typeface="+mn-lt"/>
                        </a:rPr>
                        <a:t>.</a:t>
                      </a:r>
                    </a:p>
                    <a:p>
                      <a:pPr algn="ctr"/>
                      <a:r>
                        <a:rPr lang="vi-VN" sz="1400"/>
                        <a:t>Có huyền phù lơ lửng nhẹ.</a:t>
                      </a:r>
                    </a:p>
                  </a:txBody>
                  <a:tcPr/>
                </a:tc>
                <a:tc vMerge="1">
                  <a:txBody>
                    <a:bodyPr/>
                    <a:lstStyle/>
                    <a:p>
                      <a:pPr algn="ctr"/>
                      <a:endParaRPr lang="vi-VN" sz="1400" dirty="0"/>
                    </a:p>
                  </a:txBody>
                  <a:tcPr/>
                </a:tc>
                <a:extLst>
                  <a:ext uri="{0D108BD9-81ED-4DB2-BD59-A6C34878D82A}">
                    <a16:rowId xmlns:a16="http://schemas.microsoft.com/office/drawing/2014/main" val="10006"/>
                  </a:ext>
                </a:extLst>
              </a:tr>
              <a:tr h="552033">
                <a:tc>
                  <a:txBody>
                    <a:bodyPr/>
                    <a:lstStyle/>
                    <a:p>
                      <a:pPr algn="ctr"/>
                      <a:r>
                        <a:rPr lang="vi-VN" sz="1400"/>
                        <a:t>6</a:t>
                      </a:r>
                    </a:p>
                  </a:txBody>
                  <a:tcPr/>
                </a:tc>
                <a:tc>
                  <a:txBody>
                    <a:bodyPr/>
                    <a:lstStyle/>
                    <a:p>
                      <a:pPr algn="ctr"/>
                      <a:r>
                        <a:rPr lang="vi-VN" sz="1400"/>
                        <a:t>14/04/2019</a:t>
                      </a:r>
                    </a:p>
                    <a:p>
                      <a:pPr algn="ctr"/>
                      <a:endParaRPr lang="en-US" sz="1400"/>
                    </a:p>
                  </a:txBody>
                  <a:tcPr/>
                </a:tc>
                <a:tc>
                  <a:txBody>
                    <a:bodyPr/>
                    <a:lstStyle/>
                    <a:p>
                      <a:pPr algn="ctr"/>
                      <a:r>
                        <a:rPr lang="vi-VN" sz="1400"/>
                        <a:t>Mẫu</a:t>
                      </a:r>
                      <a:r>
                        <a:rPr lang="vi-VN" sz="1400" baseline="0"/>
                        <a:t> phích </a:t>
                      </a:r>
                    </a:p>
                    <a:p>
                      <a:pPr algn="ctr"/>
                      <a:r>
                        <a:rPr lang="vi-VN" sz="1400" baseline="0"/>
                        <a:t>3245</a:t>
                      </a:r>
                      <a:endParaRPr lang="vi-VN" sz="1400"/>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77</a:t>
                      </a:r>
                    </a:p>
                  </a:txBody>
                  <a:tcPr/>
                </a:tc>
                <a:tc>
                  <a:txBody>
                    <a:bodyPr/>
                    <a:lstStyle/>
                    <a:p>
                      <a:pPr algn="ctr"/>
                      <a:r>
                        <a:rPr lang="vi-VN" sz="1400"/>
                        <a:t>8.0</a:t>
                      </a: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vi-VN" sz="1400">
                          <a:latin typeface="+mn-lt"/>
                        </a:rPr>
                        <a:t>.</a:t>
                      </a:r>
                    </a:p>
                    <a:p>
                      <a:pPr algn="ctr"/>
                      <a:r>
                        <a:rPr lang="vi-VN" sz="1400"/>
                        <a:t>Có huyền phù lơ lửng.</a:t>
                      </a:r>
                    </a:p>
                  </a:txBody>
                  <a:tcPr/>
                </a:tc>
                <a:tc vMerge="1">
                  <a:txBody>
                    <a:bodyPr/>
                    <a:lstStyle/>
                    <a:p>
                      <a:pPr algn="ctr"/>
                      <a:endParaRPr lang="vi-VN" sz="1400" dirty="0"/>
                    </a:p>
                  </a:txBody>
                  <a:tcPr/>
                </a:tc>
                <a:extLst>
                  <a:ext uri="{0D108BD9-81ED-4DB2-BD59-A6C34878D82A}">
                    <a16:rowId xmlns:a16="http://schemas.microsoft.com/office/drawing/2014/main" val="10007"/>
                  </a:ext>
                </a:extLst>
              </a:tr>
            </a:tbl>
          </a:graphicData>
        </a:graphic>
      </p:graphicFrame>
      <p:sp>
        <p:nvSpPr>
          <p:cNvPr id="7" name="Title 3"/>
          <p:cNvSpPr txBox="1">
            <a:spLocks/>
          </p:cNvSpPr>
          <p:nvPr/>
        </p:nvSpPr>
        <p:spPr>
          <a:xfrm>
            <a:off x="838199" y="771525"/>
            <a:ext cx="11206163" cy="500063"/>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Times New Roman" pitchFamily="18" charset="0"/>
                <a:cs typeface="Times New Roman" pitchFamily="18" charset="0"/>
              </a:rPr>
              <a:t>1. </a:t>
            </a:r>
            <a:r>
              <a:rPr lang="en-US" sz="2800" b="1" err="1">
                <a:latin typeface="Times New Roman" pitchFamily="18" charset="0"/>
                <a:cs typeface="Times New Roman" pitchFamily="18" charset="0"/>
              </a:rPr>
              <a:t>Mẫu</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nước</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máy</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Kinh</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Bắc</a:t>
            </a:r>
            <a:r>
              <a:rPr lang="en-US" sz="2800" b="1">
                <a:latin typeface="Times New Roman" pitchFamily="18" charset="0"/>
                <a:cs typeface="Times New Roman" pitchFamily="18" charset="0"/>
              </a:rPr>
              <a:t>:</a:t>
            </a:r>
            <a:br>
              <a:rPr lang="vi-VN"/>
            </a:br>
            <a:endParaRPr lang="en-US"/>
          </a:p>
        </p:txBody>
      </p:sp>
    </p:spTree>
    <p:extLst>
      <p:ext uri="{BB962C8B-B14F-4D97-AF65-F5344CB8AC3E}">
        <p14:creationId xmlns:p14="http://schemas.microsoft.com/office/powerpoint/2010/main" val="445379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6ABEB65-F4EC-40AE-9ACF-9C9B39BDDC25}" type="slidenum">
              <a:rPr lang="en-US" smtClean="0"/>
              <a:pPr/>
              <a:t>8</a:t>
            </a:fld>
            <a:endParaRPr lang="en-US"/>
          </a:p>
        </p:txBody>
      </p:sp>
      <p:sp>
        <p:nvSpPr>
          <p:cNvPr id="5" name="Title 3"/>
          <p:cNvSpPr txBox="1">
            <a:spLocks noGrp="1"/>
          </p:cNvSpPr>
          <p:nvPr>
            <p:ph type="title"/>
          </p:nvPr>
        </p:nvSpPr>
        <p:spPr>
          <a:xfrm>
            <a:off x="838200" y="742950"/>
            <a:ext cx="11353800" cy="514350"/>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err="1">
                <a:latin typeface="Times New Roman" pitchFamily="18" charset="0"/>
                <a:cs typeface="Times New Roman" pitchFamily="18" charset="0"/>
              </a:rPr>
              <a:t>Hình</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ảnh</a:t>
            </a:r>
            <a:r>
              <a:rPr lang="vi-VN" sz="2800" b="1">
                <a:latin typeface="Times New Roman" pitchFamily="18" charset="0"/>
                <a:cs typeface="Times New Roman" pitchFamily="18" charset="0"/>
              </a:rPr>
              <a:t> &amp; Video</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kiểm</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tra</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mẫu</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nước</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Kinh</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Bắc</a:t>
            </a:r>
            <a:endParaRPr lang="en-US"/>
          </a:p>
        </p:txBody>
      </p:sp>
      <p:pic>
        <p:nvPicPr>
          <p:cNvPr id="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525402" y="2069753"/>
            <a:ext cx="5764398" cy="426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6"/>
          <p:cNvGraphicFramePr>
            <a:graphicFrameLocks noChangeAspect="1"/>
          </p:cNvGraphicFramePr>
          <p:nvPr>
            <p:extLst>
              <p:ext uri="{D42A27DB-BD31-4B8C-83A1-F6EECF244321}">
                <p14:modId xmlns:p14="http://schemas.microsoft.com/office/powerpoint/2010/main" val="1426522635"/>
              </p:ext>
            </p:extLst>
          </p:nvPr>
        </p:nvGraphicFramePr>
        <p:xfrm>
          <a:off x="8445500" y="3021013"/>
          <a:ext cx="2665413" cy="2586037"/>
        </p:xfrm>
        <a:graphic>
          <a:graphicData uri="http://schemas.openxmlformats.org/presentationml/2006/ole">
            <mc:AlternateContent xmlns:mc="http://schemas.openxmlformats.org/markup-compatibility/2006">
              <mc:Choice xmlns:v="urn:schemas-microsoft-com:vml" Requires="v">
                <p:oleObj name="Packager Shell Object" showAsIcon="1" r:id="rId3" imgW="509760" imgH="481320" progId="Package">
                  <p:embed/>
                </p:oleObj>
              </mc:Choice>
              <mc:Fallback>
                <p:oleObj name="Packager Shell Object" showAsIcon="1" r:id="rId3" imgW="509760" imgH="481320" progId="Package">
                  <p:embed/>
                  <p:pic>
                    <p:nvPicPr>
                      <p:cNvPr id="0" name="Object 1"/>
                      <p:cNvPicPr>
                        <a:picLocks noChangeAspect="1" noChangeArrowheads="1"/>
                      </p:cNvPicPr>
                      <p:nvPr/>
                    </p:nvPicPr>
                    <p:blipFill>
                      <a:blip r:embed="rId4"/>
                      <a:srcRect/>
                      <a:stretch>
                        <a:fillRect/>
                      </a:stretch>
                    </p:blipFill>
                    <p:spPr bwMode="auto">
                      <a:xfrm>
                        <a:off x="8445500" y="3021013"/>
                        <a:ext cx="2665413" cy="2586037"/>
                      </a:xfrm>
                      <a:prstGeom prst="rect">
                        <a:avLst/>
                      </a:prstGeom>
                      <a:noFill/>
                      <a:ln>
                        <a:noFill/>
                      </a:ln>
                    </p:spPr>
                  </p:pic>
                </p:oleObj>
              </mc:Fallback>
            </mc:AlternateContent>
          </a:graphicData>
        </a:graphic>
      </p:graphicFrame>
      <p:sp>
        <p:nvSpPr>
          <p:cNvPr id="8" name="Rectangle 7"/>
          <p:cNvSpPr/>
          <p:nvPr/>
        </p:nvSpPr>
        <p:spPr>
          <a:xfrm>
            <a:off x="7524421" y="1337605"/>
            <a:ext cx="4548517" cy="740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FF0000"/>
                </a:solidFill>
              </a:rPr>
              <a:t>Video </a:t>
            </a:r>
            <a:r>
              <a:rPr lang="en-US" sz="2400" err="1">
                <a:solidFill>
                  <a:srgbClr val="FF0000"/>
                </a:solidFill>
              </a:rPr>
              <a:t>kiểm</a:t>
            </a:r>
            <a:r>
              <a:rPr lang="en-US" sz="2400">
                <a:solidFill>
                  <a:srgbClr val="FF0000"/>
                </a:solidFill>
              </a:rPr>
              <a:t> </a:t>
            </a:r>
            <a:r>
              <a:rPr lang="en-US" sz="2400" err="1">
                <a:solidFill>
                  <a:srgbClr val="FF0000"/>
                </a:solidFill>
              </a:rPr>
              <a:t>tra</a:t>
            </a:r>
            <a:r>
              <a:rPr lang="vi-VN" sz="2400">
                <a:solidFill>
                  <a:srgbClr val="FF0000"/>
                </a:solidFill>
              </a:rPr>
              <a:t> </a:t>
            </a:r>
            <a:r>
              <a:rPr lang="en-US" sz="2400">
                <a:solidFill>
                  <a:srgbClr val="FF0000"/>
                </a:solidFill>
              </a:rPr>
              <a:t>pH </a:t>
            </a:r>
            <a:r>
              <a:rPr lang="en-US" sz="2400" err="1">
                <a:solidFill>
                  <a:srgbClr val="FF0000"/>
                </a:solidFill>
              </a:rPr>
              <a:t>sau</a:t>
            </a:r>
            <a:r>
              <a:rPr lang="en-US" sz="2400">
                <a:solidFill>
                  <a:srgbClr val="FF0000"/>
                </a:solidFill>
              </a:rPr>
              <a:t> 24h</a:t>
            </a:r>
            <a:endParaRPr lang="vi-VN" sz="2400">
              <a:solidFill>
                <a:srgbClr val="FF0000"/>
              </a:solidFill>
            </a:endParaRPr>
          </a:p>
        </p:txBody>
      </p:sp>
      <p:sp>
        <p:nvSpPr>
          <p:cNvPr id="9" name="Rectangle 8"/>
          <p:cNvSpPr/>
          <p:nvPr/>
        </p:nvSpPr>
        <p:spPr>
          <a:xfrm>
            <a:off x="1536700" y="1286805"/>
            <a:ext cx="5740400" cy="740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FF0000"/>
                </a:solidFill>
              </a:rPr>
              <a:t>Nước </a:t>
            </a:r>
            <a:r>
              <a:rPr lang="en-US" sz="2400" err="1">
                <a:solidFill>
                  <a:srgbClr val="FF0000"/>
                </a:solidFill>
              </a:rPr>
              <a:t>có</a:t>
            </a:r>
            <a:r>
              <a:rPr lang="en-US" sz="2400">
                <a:solidFill>
                  <a:srgbClr val="FF0000"/>
                </a:solidFill>
              </a:rPr>
              <a:t> </a:t>
            </a:r>
            <a:r>
              <a:rPr lang="en-US" sz="2400" err="1">
                <a:solidFill>
                  <a:srgbClr val="FF0000"/>
                </a:solidFill>
              </a:rPr>
              <a:t>hiện</a:t>
            </a:r>
            <a:r>
              <a:rPr lang="en-US" sz="2400">
                <a:solidFill>
                  <a:srgbClr val="FF0000"/>
                </a:solidFill>
              </a:rPr>
              <a:t> </a:t>
            </a:r>
            <a:r>
              <a:rPr lang="en-US" sz="2400" err="1">
                <a:solidFill>
                  <a:srgbClr val="FF0000"/>
                </a:solidFill>
              </a:rPr>
              <a:t>tượng</a:t>
            </a:r>
            <a:r>
              <a:rPr lang="vi-VN" sz="2400">
                <a:solidFill>
                  <a:srgbClr val="FF0000"/>
                </a:solidFill>
              </a:rPr>
              <a:t> vẩn đục</a:t>
            </a:r>
          </a:p>
        </p:txBody>
      </p:sp>
    </p:spTree>
    <p:extLst>
      <p:ext uri="{BB962C8B-B14F-4D97-AF65-F5344CB8AC3E}">
        <p14:creationId xmlns:p14="http://schemas.microsoft.com/office/powerpoint/2010/main" val="3232956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ABEB65-F4EC-40AE-9ACF-9C9B39BDDC25}" type="slidenum">
              <a:rPr lang="en-US" smtClean="0"/>
              <a:pPr/>
              <a:t>9</a:t>
            </a:fld>
            <a:endParaRPr lang="en-US"/>
          </a:p>
        </p:txBody>
      </p:sp>
      <p:sp>
        <p:nvSpPr>
          <p:cNvPr id="3" name="Title 1">
            <a:extLst>
              <a:ext uri="{FF2B5EF4-FFF2-40B4-BE49-F238E27FC236}">
                <a16:creationId xmlns:a16="http://schemas.microsoft.com/office/drawing/2014/main" id="{6E06F3E4-EEEA-427A-A40C-E3BCA9922C45}"/>
              </a:ext>
            </a:extLst>
          </p:cNvPr>
          <p:cNvSpPr>
            <a:spLocks noGrp="1"/>
          </p:cNvSpPr>
          <p:nvPr>
            <p:ph type="title"/>
          </p:nvPr>
        </p:nvSpPr>
        <p:spPr>
          <a:xfrm>
            <a:off x="530225" y="814859"/>
            <a:ext cx="11087992" cy="444582"/>
          </a:xfrm>
          <a:solidFill>
            <a:schemeClr val="accent6">
              <a:lumMod val="40000"/>
              <a:lumOff val="60000"/>
            </a:schemeClr>
          </a:solidFill>
          <a:ln>
            <a:solidFill>
              <a:schemeClr val="bg1"/>
            </a:solidFill>
          </a:ln>
        </p:spPr>
        <p:txBody>
          <a:bodyPr/>
          <a:lstStyle/>
          <a:p>
            <a:r>
              <a:rPr lang="vi-VN" sz="2800" b="1">
                <a:highlight>
                  <a:srgbClr val="FFFF00"/>
                </a:highlight>
                <a:cs typeface="Calibri" panose="020F0502020204030204" pitchFamily="34" charset="0"/>
              </a:rPr>
              <a:t> </a:t>
            </a:r>
            <a:r>
              <a:rPr lang="vi-VN" sz="2800" b="1">
                <a:latin typeface="Times New Roman" pitchFamily="18" charset="0"/>
                <a:cs typeface="Times New Roman" pitchFamily="18" charset="0"/>
              </a:rPr>
              <a:t>2. Mẫu nước đóng bình </a:t>
            </a:r>
            <a:r>
              <a:rPr lang="en-US" sz="2800" b="1">
                <a:latin typeface="Times New Roman" pitchFamily="18" charset="0"/>
                <a:cs typeface="Times New Roman" pitchFamily="18" charset="0"/>
              </a:rPr>
              <a:t>L</a:t>
            </a:r>
            <a:r>
              <a:rPr lang="vi-VN" sz="2800" b="1">
                <a:latin typeface="Times New Roman" pitchFamily="18" charset="0"/>
                <a:cs typeface="Times New Roman" pitchFamily="18" charset="0"/>
              </a:rPr>
              <a:t>avie 21 lít</a:t>
            </a:r>
            <a:br>
              <a:rPr lang="en-US" sz="2800" b="1">
                <a:latin typeface="Times New Roman" pitchFamily="18" charset="0"/>
                <a:cs typeface="Times New Roman" pitchFamily="18" charset="0"/>
              </a:rPr>
            </a:br>
            <a:br>
              <a:rPr lang="en-US" sz="2800" b="1">
                <a:latin typeface="Times New Roman" pitchFamily="18" charset="0"/>
                <a:cs typeface="Times New Roman" pitchFamily="18" charset="0"/>
              </a:rPr>
            </a:br>
            <a:endParaRPr lang="en-US" sz="2800" b="1">
              <a:latin typeface="Times New Roman" pitchFamily="18"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908851685"/>
              </p:ext>
            </p:extLst>
          </p:nvPr>
        </p:nvGraphicFramePr>
        <p:xfrm>
          <a:off x="757238" y="1355968"/>
          <a:ext cx="11258554" cy="4526814"/>
        </p:xfrm>
        <a:graphic>
          <a:graphicData uri="http://schemas.openxmlformats.org/drawingml/2006/table">
            <a:tbl>
              <a:tblPr firstRow="1" bandRow="1">
                <a:tableStyleId>{5C22544A-7EE6-4342-B048-85BDC9FD1C3A}</a:tableStyleId>
              </a:tblPr>
              <a:tblGrid>
                <a:gridCol w="340818">
                  <a:extLst>
                    <a:ext uri="{9D8B030D-6E8A-4147-A177-3AD203B41FA5}">
                      <a16:colId xmlns:a16="http://schemas.microsoft.com/office/drawing/2014/main" val="20000"/>
                    </a:ext>
                  </a:extLst>
                </a:gridCol>
                <a:gridCol w="1102219">
                  <a:extLst>
                    <a:ext uri="{9D8B030D-6E8A-4147-A177-3AD203B41FA5}">
                      <a16:colId xmlns:a16="http://schemas.microsoft.com/office/drawing/2014/main" val="20001"/>
                    </a:ext>
                  </a:extLst>
                </a:gridCol>
                <a:gridCol w="1214438">
                  <a:extLst>
                    <a:ext uri="{9D8B030D-6E8A-4147-A177-3AD203B41FA5}">
                      <a16:colId xmlns:a16="http://schemas.microsoft.com/office/drawing/2014/main" val="20002"/>
                    </a:ext>
                  </a:extLst>
                </a:gridCol>
                <a:gridCol w="742950">
                  <a:extLst>
                    <a:ext uri="{9D8B030D-6E8A-4147-A177-3AD203B41FA5}">
                      <a16:colId xmlns:a16="http://schemas.microsoft.com/office/drawing/2014/main" val="20003"/>
                    </a:ext>
                  </a:extLst>
                </a:gridCol>
                <a:gridCol w="785812">
                  <a:extLst>
                    <a:ext uri="{9D8B030D-6E8A-4147-A177-3AD203B41FA5}">
                      <a16:colId xmlns:a16="http://schemas.microsoft.com/office/drawing/2014/main" val="20004"/>
                    </a:ext>
                  </a:extLst>
                </a:gridCol>
                <a:gridCol w="714375">
                  <a:extLst>
                    <a:ext uri="{9D8B030D-6E8A-4147-A177-3AD203B41FA5}">
                      <a16:colId xmlns:a16="http://schemas.microsoft.com/office/drawing/2014/main" val="20005"/>
                    </a:ext>
                  </a:extLst>
                </a:gridCol>
                <a:gridCol w="885825">
                  <a:extLst>
                    <a:ext uri="{9D8B030D-6E8A-4147-A177-3AD203B41FA5}">
                      <a16:colId xmlns:a16="http://schemas.microsoft.com/office/drawing/2014/main" val="20006"/>
                    </a:ext>
                  </a:extLst>
                </a:gridCol>
                <a:gridCol w="3673068">
                  <a:extLst>
                    <a:ext uri="{9D8B030D-6E8A-4147-A177-3AD203B41FA5}">
                      <a16:colId xmlns:a16="http://schemas.microsoft.com/office/drawing/2014/main" val="20007"/>
                    </a:ext>
                  </a:extLst>
                </a:gridCol>
                <a:gridCol w="1799049">
                  <a:extLst>
                    <a:ext uri="{9D8B030D-6E8A-4147-A177-3AD203B41FA5}">
                      <a16:colId xmlns:a16="http://schemas.microsoft.com/office/drawing/2014/main" val="20008"/>
                    </a:ext>
                  </a:extLst>
                </a:gridCol>
              </a:tblGrid>
              <a:tr h="343871">
                <a:tc rowSpan="2">
                  <a:txBody>
                    <a:bodyPr/>
                    <a:lstStyle/>
                    <a:p>
                      <a:pPr algn="ctr"/>
                      <a:r>
                        <a:rPr lang="en-US" sz="1200" b="1">
                          <a:solidFill>
                            <a:schemeClr val="tx1"/>
                          </a:solidFill>
                        </a:rPr>
                        <a:t>TT</a:t>
                      </a:r>
                      <a:endParaRPr lang="vi-VN" sz="1200" b="1">
                        <a:solidFill>
                          <a:schemeClr val="tx1"/>
                        </a:solidFill>
                      </a:endParaRPr>
                    </a:p>
                  </a:txBody>
                  <a:tcPr/>
                </a:tc>
                <a:tc rowSpan="2">
                  <a:txBody>
                    <a:bodyPr/>
                    <a:lstStyle/>
                    <a:p>
                      <a:pPr algn="ctr"/>
                      <a:endParaRPr lang="en-US" sz="1200" b="1">
                        <a:solidFill>
                          <a:schemeClr val="tx1"/>
                        </a:solidFill>
                      </a:endParaRPr>
                    </a:p>
                    <a:p>
                      <a:pPr algn="ctr"/>
                      <a:r>
                        <a:rPr lang="en-US" sz="1200" b="1" err="1">
                          <a:solidFill>
                            <a:schemeClr val="tx1"/>
                          </a:solidFill>
                        </a:rPr>
                        <a:t>Ngày</a:t>
                      </a:r>
                      <a:r>
                        <a:rPr lang="en-US" sz="1200" b="1">
                          <a:solidFill>
                            <a:schemeClr val="tx1"/>
                          </a:solidFill>
                        </a:rPr>
                        <a:t>,</a:t>
                      </a:r>
                      <a:r>
                        <a:rPr lang="en-US" sz="1200" b="1" baseline="0">
                          <a:solidFill>
                            <a:schemeClr val="tx1"/>
                          </a:solidFill>
                        </a:rPr>
                        <a:t> </a:t>
                      </a:r>
                      <a:r>
                        <a:rPr lang="en-US" sz="1200" b="1" baseline="0" err="1">
                          <a:solidFill>
                            <a:schemeClr val="tx1"/>
                          </a:solidFill>
                        </a:rPr>
                        <a:t>tháng</a:t>
                      </a:r>
                      <a:endParaRPr lang="vi-VN" sz="1200" b="1">
                        <a:solidFill>
                          <a:schemeClr val="tx1"/>
                        </a:solidFill>
                      </a:endParaRPr>
                    </a:p>
                  </a:txBody>
                  <a:tcPr/>
                </a:tc>
                <a:tc rowSpan="2">
                  <a:txBody>
                    <a:bodyPr/>
                    <a:lstStyle/>
                    <a:p>
                      <a:pPr algn="ctr"/>
                      <a:endParaRPr lang="en-US" sz="1200" b="1">
                        <a:solidFill>
                          <a:schemeClr val="tx1"/>
                        </a:solidFill>
                      </a:endParaRPr>
                    </a:p>
                    <a:p>
                      <a:pPr algn="ctr"/>
                      <a:endParaRPr lang="en-US" sz="1200" b="1">
                        <a:solidFill>
                          <a:schemeClr val="tx1"/>
                        </a:solidFill>
                      </a:endParaRPr>
                    </a:p>
                    <a:p>
                      <a:pPr algn="ctr"/>
                      <a:r>
                        <a:rPr lang="en-US" sz="1200" b="1" err="1">
                          <a:solidFill>
                            <a:schemeClr val="tx1"/>
                          </a:solidFill>
                        </a:rPr>
                        <a:t>Bình</a:t>
                      </a:r>
                      <a:endParaRPr lang="vi-VN" sz="1200" b="1">
                        <a:solidFill>
                          <a:schemeClr val="tx1"/>
                        </a:solidFill>
                      </a:endParaRPr>
                    </a:p>
                  </a:txBody>
                  <a:tcPr/>
                </a:tc>
                <a:tc gridSpan="2">
                  <a:txBody>
                    <a:bodyPr/>
                    <a:lstStyle/>
                    <a:p>
                      <a:r>
                        <a:rPr lang="en-US" sz="1200" err="1">
                          <a:solidFill>
                            <a:schemeClr val="tx1"/>
                          </a:solidFill>
                        </a:rPr>
                        <a:t>Nước</a:t>
                      </a:r>
                      <a:r>
                        <a:rPr lang="en-US" sz="1200" baseline="0">
                          <a:solidFill>
                            <a:schemeClr val="tx1"/>
                          </a:solidFill>
                        </a:rPr>
                        <a:t> </a:t>
                      </a:r>
                      <a:r>
                        <a:rPr lang="en-US" sz="1200" baseline="0" err="1">
                          <a:solidFill>
                            <a:schemeClr val="tx1"/>
                          </a:solidFill>
                        </a:rPr>
                        <a:t>nóng</a:t>
                      </a:r>
                      <a:r>
                        <a:rPr lang="en-US" sz="1200" baseline="0">
                          <a:solidFill>
                            <a:schemeClr val="tx1"/>
                          </a:solidFill>
                        </a:rPr>
                        <a:t> ban </a:t>
                      </a:r>
                      <a:r>
                        <a:rPr lang="en-US" sz="1200" baseline="0" err="1">
                          <a:solidFill>
                            <a:schemeClr val="tx1"/>
                          </a:solidFill>
                        </a:rPr>
                        <a:t>đầu</a:t>
                      </a:r>
                      <a:endParaRPr lang="vi-VN" sz="1200">
                        <a:solidFill>
                          <a:schemeClr val="tx1"/>
                        </a:solidFill>
                      </a:endParaRPr>
                    </a:p>
                  </a:txBody>
                  <a:tcPr/>
                </a:tc>
                <a:tc hMerge="1">
                  <a:txBody>
                    <a:bodyPr/>
                    <a:lstStyle/>
                    <a:p>
                      <a:endParaRPr lang="vi-VN" dirty="0"/>
                    </a:p>
                  </a:txBody>
                  <a:tcPr/>
                </a:tc>
                <a:tc gridSpan="2">
                  <a:txBody>
                    <a:bodyPr/>
                    <a:lstStyle/>
                    <a:p>
                      <a:r>
                        <a:rPr lang="en-US" sz="1200" err="1">
                          <a:solidFill>
                            <a:schemeClr val="tx1"/>
                          </a:solidFill>
                        </a:rPr>
                        <a:t>Nước</a:t>
                      </a:r>
                      <a:r>
                        <a:rPr lang="en-US" sz="1200" baseline="0">
                          <a:solidFill>
                            <a:schemeClr val="tx1"/>
                          </a:solidFill>
                        </a:rPr>
                        <a:t> </a:t>
                      </a:r>
                      <a:r>
                        <a:rPr lang="en-US" sz="1200" baseline="0" err="1">
                          <a:solidFill>
                            <a:schemeClr val="tx1"/>
                          </a:solidFill>
                        </a:rPr>
                        <a:t>nóng</a:t>
                      </a:r>
                      <a:r>
                        <a:rPr lang="en-US" sz="1200" baseline="0">
                          <a:solidFill>
                            <a:schemeClr val="tx1"/>
                          </a:solidFill>
                        </a:rPr>
                        <a:t> </a:t>
                      </a:r>
                      <a:r>
                        <a:rPr lang="en-US" sz="1200" baseline="0" err="1">
                          <a:solidFill>
                            <a:schemeClr val="tx1"/>
                          </a:solidFill>
                        </a:rPr>
                        <a:t>sau</a:t>
                      </a:r>
                      <a:r>
                        <a:rPr lang="en-US" sz="1200" baseline="0">
                          <a:solidFill>
                            <a:schemeClr val="tx1"/>
                          </a:solidFill>
                        </a:rPr>
                        <a:t> 24h</a:t>
                      </a:r>
                      <a:endParaRPr lang="vi-VN" sz="1200">
                        <a:solidFill>
                          <a:schemeClr val="tx1"/>
                        </a:solidFill>
                      </a:endParaRPr>
                    </a:p>
                  </a:txBody>
                  <a:tcPr/>
                </a:tc>
                <a:tc hMerge="1">
                  <a:txBody>
                    <a:bodyPr/>
                    <a:lstStyle/>
                    <a:p>
                      <a:endParaRPr lang="vi-VN" dirty="0"/>
                    </a:p>
                  </a:txBody>
                  <a:tcPr/>
                </a:tc>
                <a:tc rowSpan="2">
                  <a:txBody>
                    <a:bodyPr/>
                    <a:lstStyle/>
                    <a:p>
                      <a:pPr algn="ctr"/>
                      <a:endParaRPr lang="en-US" sz="1200" b="1"/>
                    </a:p>
                    <a:p>
                      <a:pPr algn="ctr"/>
                      <a:endParaRPr lang="en-US" sz="1200" b="1"/>
                    </a:p>
                    <a:p>
                      <a:pPr algn="ctr"/>
                      <a:r>
                        <a:rPr lang="en-US" sz="1200" b="1" err="1">
                          <a:solidFill>
                            <a:schemeClr val="tx1"/>
                          </a:solidFill>
                        </a:rPr>
                        <a:t>Đánh</a:t>
                      </a:r>
                      <a:r>
                        <a:rPr lang="en-US" sz="1200" b="1" baseline="0">
                          <a:solidFill>
                            <a:schemeClr val="tx1"/>
                          </a:solidFill>
                        </a:rPr>
                        <a:t> </a:t>
                      </a:r>
                      <a:r>
                        <a:rPr lang="en-US" sz="1200" b="1" baseline="0" err="1">
                          <a:solidFill>
                            <a:schemeClr val="tx1"/>
                          </a:solidFill>
                        </a:rPr>
                        <a:t>giá</a:t>
                      </a:r>
                      <a:endParaRPr lang="vi-VN" sz="1200" b="1">
                        <a:solidFill>
                          <a:schemeClr val="tx1"/>
                        </a:solidFill>
                      </a:endParaRPr>
                    </a:p>
                  </a:txBody>
                  <a:tcPr/>
                </a:tc>
                <a:tc rowSpan="2">
                  <a:txBody>
                    <a:bodyPr/>
                    <a:lstStyle/>
                    <a:p>
                      <a:pPr algn="ctr"/>
                      <a:endParaRPr lang="en-US" sz="1200" b="1"/>
                    </a:p>
                    <a:p>
                      <a:pPr algn="ctr"/>
                      <a:endParaRPr lang="en-US" sz="1200" b="1"/>
                    </a:p>
                    <a:p>
                      <a:pPr algn="ctr"/>
                      <a:r>
                        <a:rPr lang="en-US" sz="1200" b="1" err="1">
                          <a:solidFill>
                            <a:schemeClr val="tx1"/>
                          </a:solidFill>
                        </a:rPr>
                        <a:t>Hình</a:t>
                      </a:r>
                      <a:r>
                        <a:rPr lang="en-US" sz="1200" b="1" baseline="0">
                          <a:solidFill>
                            <a:schemeClr val="tx1"/>
                          </a:solidFill>
                        </a:rPr>
                        <a:t> </a:t>
                      </a:r>
                      <a:r>
                        <a:rPr lang="en-US" sz="1200" b="1" baseline="0" err="1">
                          <a:solidFill>
                            <a:schemeClr val="tx1"/>
                          </a:solidFill>
                        </a:rPr>
                        <a:t>ảnh</a:t>
                      </a:r>
                      <a:r>
                        <a:rPr lang="vi-VN" sz="1200" b="1" baseline="0">
                          <a:solidFill>
                            <a:schemeClr val="tx1"/>
                          </a:solidFill>
                        </a:rPr>
                        <a:t> &amp; Video</a:t>
                      </a:r>
                      <a:endParaRPr lang="vi-VN" sz="1200" b="1">
                        <a:solidFill>
                          <a:schemeClr val="tx1"/>
                        </a:solidFill>
                      </a:endParaRPr>
                    </a:p>
                  </a:txBody>
                  <a:tcPr/>
                </a:tc>
                <a:extLst>
                  <a:ext uri="{0D108BD9-81ED-4DB2-BD59-A6C34878D82A}">
                    <a16:rowId xmlns:a16="http://schemas.microsoft.com/office/drawing/2014/main" val="10000"/>
                  </a:ext>
                </a:extLst>
              </a:tr>
              <a:tr h="614219">
                <a:tc vMerge="1">
                  <a:txBody>
                    <a:bodyPr/>
                    <a:lstStyle/>
                    <a:p>
                      <a:endParaRPr lang="vi-VN" dirty="0"/>
                    </a:p>
                  </a:txBody>
                  <a:tcPr/>
                </a:tc>
                <a:tc vMerge="1">
                  <a:txBody>
                    <a:bodyPr/>
                    <a:lstStyle/>
                    <a:p>
                      <a:endParaRPr lang="vi-VN" dirty="0"/>
                    </a:p>
                  </a:txBody>
                  <a:tcPr/>
                </a:tc>
                <a:tc vMerge="1">
                  <a:txBody>
                    <a:bodyPr/>
                    <a:lstStyle/>
                    <a:p>
                      <a:endParaRPr lang="vi-VN" dirty="0"/>
                    </a:p>
                  </a:txBody>
                  <a:tcPr/>
                </a:tc>
                <a:tc>
                  <a:txBody>
                    <a:bodyPr/>
                    <a:lstStyle/>
                    <a:p>
                      <a:pPr algn="ctr"/>
                      <a:r>
                        <a:rPr lang="en-US" sz="1200" b="1" err="1">
                          <a:solidFill>
                            <a:schemeClr val="tx1"/>
                          </a:solidFill>
                        </a:rPr>
                        <a:t>Nhiệt</a:t>
                      </a:r>
                      <a:r>
                        <a:rPr lang="en-US" sz="1200" b="1" baseline="0">
                          <a:solidFill>
                            <a:schemeClr val="tx1"/>
                          </a:solidFill>
                        </a:rPr>
                        <a:t> </a:t>
                      </a:r>
                      <a:r>
                        <a:rPr lang="en-US" sz="1200" b="1" baseline="0" err="1">
                          <a:solidFill>
                            <a:schemeClr val="tx1"/>
                          </a:solidFill>
                        </a:rPr>
                        <a:t>độ</a:t>
                      </a:r>
                      <a:r>
                        <a:rPr lang="en-US" sz="1200" b="1" baseline="0">
                          <a:solidFill>
                            <a:schemeClr val="tx1"/>
                          </a:solidFill>
                        </a:rPr>
                        <a:t> ( °C )</a:t>
                      </a:r>
                      <a:endParaRPr lang="vi-VN" sz="1200" b="1">
                        <a:solidFill>
                          <a:schemeClr val="tx1"/>
                        </a:solidFill>
                      </a:endParaRPr>
                    </a:p>
                  </a:txBody>
                  <a:tcPr/>
                </a:tc>
                <a:tc>
                  <a:txBody>
                    <a:bodyPr/>
                    <a:lstStyle/>
                    <a:p>
                      <a:pPr algn="ctr"/>
                      <a:r>
                        <a:rPr lang="en-US" sz="1200" b="1">
                          <a:solidFill>
                            <a:schemeClr val="tx1"/>
                          </a:solidFill>
                        </a:rPr>
                        <a:t>pH</a:t>
                      </a:r>
                      <a:endParaRPr lang="vi-VN" sz="1200" b="1">
                        <a:solidFill>
                          <a:schemeClr val="tx1"/>
                        </a:solidFill>
                      </a:endParaRPr>
                    </a:p>
                  </a:txBody>
                  <a:tcPr/>
                </a:tc>
                <a:tc>
                  <a:txBody>
                    <a:bodyPr/>
                    <a:lstStyle/>
                    <a:p>
                      <a:pPr algn="ctr"/>
                      <a:r>
                        <a:rPr lang="en-US" sz="1200" b="1" err="1">
                          <a:solidFill>
                            <a:schemeClr val="tx1"/>
                          </a:solidFill>
                        </a:rPr>
                        <a:t>Nhiệt</a:t>
                      </a:r>
                      <a:r>
                        <a:rPr lang="en-US" sz="1200" b="1" baseline="0">
                          <a:solidFill>
                            <a:schemeClr val="tx1"/>
                          </a:solidFill>
                        </a:rPr>
                        <a:t> </a:t>
                      </a:r>
                      <a:r>
                        <a:rPr lang="en-US" sz="1200" b="1" baseline="0" err="1">
                          <a:solidFill>
                            <a:schemeClr val="tx1"/>
                          </a:solidFill>
                        </a:rPr>
                        <a:t>độ</a:t>
                      </a:r>
                      <a:r>
                        <a:rPr lang="en-US" sz="1200" b="1" baseline="0">
                          <a:solidFill>
                            <a:schemeClr val="tx1"/>
                          </a:solidFill>
                        </a:rPr>
                        <a:t> ( °C )</a:t>
                      </a:r>
                      <a:endParaRPr lang="vi-VN" sz="1200" b="1">
                        <a:solidFill>
                          <a:schemeClr val="tx1"/>
                        </a:solidFill>
                      </a:endParaRPr>
                    </a:p>
                  </a:txBody>
                  <a:tcPr/>
                </a:tc>
                <a:tc>
                  <a:txBody>
                    <a:bodyPr/>
                    <a:lstStyle/>
                    <a:p>
                      <a:pPr algn="ctr"/>
                      <a:r>
                        <a:rPr lang="en-US" sz="1200" b="1">
                          <a:solidFill>
                            <a:schemeClr val="tx1"/>
                          </a:solidFill>
                        </a:rPr>
                        <a:t>pH</a:t>
                      </a:r>
                      <a:endParaRPr lang="vi-VN" sz="1200" b="1">
                        <a:solidFill>
                          <a:schemeClr val="tx1"/>
                        </a:solidFill>
                      </a:endParaRPr>
                    </a:p>
                  </a:txBody>
                  <a:tcPr/>
                </a:tc>
                <a:tc vMerge="1">
                  <a:txBody>
                    <a:bodyPr/>
                    <a:lstStyle/>
                    <a:p>
                      <a:endParaRPr lang="vi-VN" dirty="0"/>
                    </a:p>
                  </a:txBody>
                  <a:tcPr/>
                </a:tc>
                <a:tc vMerge="1">
                  <a:txBody>
                    <a:bodyPr/>
                    <a:lstStyle/>
                    <a:p>
                      <a:endParaRPr lang="vi-VN"/>
                    </a:p>
                  </a:txBody>
                  <a:tcPr/>
                </a:tc>
                <a:extLst>
                  <a:ext uri="{0D108BD9-81ED-4DB2-BD59-A6C34878D82A}">
                    <a16:rowId xmlns:a16="http://schemas.microsoft.com/office/drawing/2014/main" val="10001"/>
                  </a:ext>
                </a:extLst>
              </a:tr>
              <a:tr h="545877">
                <a:tc>
                  <a:txBody>
                    <a:bodyPr/>
                    <a:lstStyle/>
                    <a:p>
                      <a:pPr algn="ctr"/>
                      <a:r>
                        <a:rPr lang="en-US" sz="1400"/>
                        <a:t>1</a:t>
                      </a:r>
                      <a:endParaRPr lang="vi-VN" sz="1400"/>
                    </a:p>
                  </a:txBody>
                  <a:tcPr/>
                </a:tc>
                <a:tc>
                  <a:txBody>
                    <a:bodyPr/>
                    <a:lstStyle/>
                    <a:p>
                      <a:pPr algn="ctr"/>
                      <a:r>
                        <a:rPr lang="vi-VN" sz="1400"/>
                        <a:t>1</a:t>
                      </a:r>
                      <a:r>
                        <a:rPr lang="en-US" sz="1400"/>
                        <a:t>6</a:t>
                      </a:r>
                      <a:r>
                        <a:rPr lang="vi-VN" sz="1400"/>
                        <a:t>/04/2019</a:t>
                      </a:r>
                    </a:p>
                    <a:p>
                      <a:pPr algn="ctr"/>
                      <a:endParaRPr lang="vi-VN" sz="1400"/>
                    </a:p>
                  </a:txBody>
                  <a:tcPr/>
                </a:tc>
                <a:tc>
                  <a:txBody>
                    <a:bodyPr/>
                    <a:lstStyle/>
                    <a:p>
                      <a:pPr algn="ctr"/>
                      <a:r>
                        <a:rPr lang="vi-VN" sz="1400"/>
                        <a:t>Mẫu Phích </a:t>
                      </a:r>
                    </a:p>
                    <a:p>
                      <a:pPr algn="ctr"/>
                      <a:r>
                        <a:rPr lang="vi-VN" sz="1400"/>
                        <a:t>2L- Inđô</a:t>
                      </a:r>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7</a:t>
                      </a:r>
                      <a:r>
                        <a:rPr lang="en-US" sz="1400">
                          <a:latin typeface="Arial" pitchFamily="34" charset="0"/>
                          <a:cs typeface="Arial" pitchFamily="34" charset="0"/>
                        </a:rPr>
                        <a:t>8</a:t>
                      </a:r>
                      <a:endParaRPr lang="vi-VN" sz="1400">
                        <a:latin typeface="Arial" pitchFamily="34" charset="0"/>
                        <a:cs typeface="Arial" pitchFamily="34" charset="0"/>
                      </a:endParaRPr>
                    </a:p>
                  </a:txBody>
                  <a:tcPr/>
                </a:tc>
                <a:tc>
                  <a:txBody>
                    <a:bodyPr/>
                    <a:lstStyle/>
                    <a:p>
                      <a:pPr algn="ctr"/>
                      <a:r>
                        <a:rPr lang="vi-VN" sz="1400">
                          <a:latin typeface="Arial" pitchFamily="34" charset="0"/>
                          <a:cs typeface="Arial" pitchFamily="34" charset="0"/>
                        </a:rPr>
                        <a:t>7.</a:t>
                      </a:r>
                      <a:r>
                        <a:rPr lang="en-US" sz="1400">
                          <a:latin typeface="Arial" pitchFamily="34" charset="0"/>
                          <a:cs typeface="Arial" pitchFamily="34" charset="0"/>
                        </a:rPr>
                        <a:t>3</a:t>
                      </a:r>
                      <a:endParaRPr lang="vi-VN" sz="1400">
                        <a:latin typeface="Arial" pitchFamily="34" charset="0"/>
                        <a:cs typeface="Arial" pitchFamily="34" charset="0"/>
                      </a:endParaRP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en-US" sz="1400" b="0">
                          <a:latin typeface="+mn-lt"/>
                          <a:cs typeface="Times New Roman" pitchFamily="18" charset="0"/>
                        </a:rPr>
                        <a:t>.</a:t>
                      </a:r>
                      <a:r>
                        <a:rPr lang="vi-VN" sz="1400"/>
                        <a:t> Không có hiện</a:t>
                      </a:r>
                      <a:r>
                        <a:rPr lang="vi-VN" sz="1400" baseline="0"/>
                        <a:t> tượng </a:t>
                      </a:r>
                      <a:r>
                        <a:rPr lang="vi-VN" sz="1400"/>
                        <a:t>vẩn</a:t>
                      </a:r>
                      <a:r>
                        <a:rPr lang="vi-VN" sz="1400" baseline="0"/>
                        <a:t> đục</a:t>
                      </a:r>
                      <a:endParaRPr lang="vi-VN" sz="1400"/>
                    </a:p>
                  </a:txBody>
                  <a:tcPr/>
                </a:tc>
                <a:tc rowSpan="6">
                  <a:txBody>
                    <a:bodyPr/>
                    <a:lstStyle/>
                    <a:p>
                      <a:pPr algn="ctr"/>
                      <a:r>
                        <a:rPr lang="en-US" sz="1400" b="1" err="1"/>
                        <a:t>Xem</a:t>
                      </a:r>
                      <a:r>
                        <a:rPr lang="en-US" sz="1400" b="1" baseline="0"/>
                        <a:t> </a:t>
                      </a:r>
                      <a:r>
                        <a:rPr lang="en-US" sz="1400" b="1" baseline="0" err="1"/>
                        <a:t>trang</a:t>
                      </a:r>
                      <a:r>
                        <a:rPr lang="en-US" sz="1400" b="1" baseline="0"/>
                        <a:t> 10</a:t>
                      </a:r>
                      <a:endParaRPr lang="vi-VN" sz="1400" b="1"/>
                    </a:p>
                  </a:txBody>
                  <a:tcPr/>
                </a:tc>
                <a:extLst>
                  <a:ext uri="{0D108BD9-81ED-4DB2-BD59-A6C34878D82A}">
                    <a16:rowId xmlns:a16="http://schemas.microsoft.com/office/drawing/2014/main" val="10002"/>
                  </a:ext>
                </a:extLst>
              </a:tr>
              <a:tr h="669078">
                <a:tc>
                  <a:txBody>
                    <a:bodyPr/>
                    <a:lstStyle/>
                    <a:p>
                      <a:pPr algn="ctr"/>
                      <a:r>
                        <a:rPr lang="vi-VN" sz="1400"/>
                        <a:t>2</a:t>
                      </a:r>
                    </a:p>
                  </a:txBody>
                  <a:tcPr/>
                </a:tc>
                <a:tc>
                  <a:txBody>
                    <a:bodyPr/>
                    <a:lstStyle/>
                    <a:p>
                      <a:pPr algn="ctr"/>
                      <a:r>
                        <a:rPr lang="vi-VN" sz="1400"/>
                        <a:t>1</a:t>
                      </a:r>
                      <a:r>
                        <a:rPr lang="en-US" sz="1400"/>
                        <a:t>6</a:t>
                      </a:r>
                      <a:r>
                        <a:rPr lang="vi-VN" sz="1400"/>
                        <a:t>/04/2019</a:t>
                      </a:r>
                    </a:p>
                    <a:p>
                      <a:pPr algn="ctr"/>
                      <a:endParaRPr lang="vi-VN" sz="1400"/>
                    </a:p>
                    <a:p>
                      <a:pPr algn="ctr"/>
                      <a:endParaRPr lang="vi-VN" sz="1400"/>
                    </a:p>
                  </a:txBody>
                  <a:tcPr/>
                </a:tc>
                <a:tc>
                  <a:txBody>
                    <a:bodyPr/>
                    <a:lstStyle/>
                    <a:p>
                      <a:pPr algn="ctr"/>
                      <a:r>
                        <a:rPr lang="vi-VN" sz="1400"/>
                        <a:t>Mẫu</a:t>
                      </a:r>
                      <a:r>
                        <a:rPr lang="vi-VN" sz="1400" baseline="0"/>
                        <a:t> Phích </a:t>
                      </a:r>
                    </a:p>
                    <a:p>
                      <a:pPr algn="ctr"/>
                      <a:r>
                        <a:rPr lang="vi-VN" sz="1400" baseline="0"/>
                        <a:t>2L - NĐ</a:t>
                      </a:r>
                      <a:endParaRPr lang="vi-VN" sz="1400"/>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7</a:t>
                      </a:r>
                      <a:r>
                        <a:rPr lang="en-US" sz="1400">
                          <a:latin typeface="Arial" pitchFamily="34" charset="0"/>
                          <a:cs typeface="Arial" pitchFamily="34" charset="0"/>
                        </a:rPr>
                        <a:t>9</a:t>
                      </a:r>
                      <a:endParaRPr lang="vi-VN" sz="1400">
                        <a:latin typeface="Arial" pitchFamily="34" charset="0"/>
                        <a:cs typeface="Arial" pitchFamily="34" charset="0"/>
                      </a:endParaRPr>
                    </a:p>
                  </a:txBody>
                  <a:tcPr/>
                </a:tc>
                <a:tc>
                  <a:txBody>
                    <a:bodyPr/>
                    <a:lstStyle/>
                    <a:p>
                      <a:pPr algn="ctr"/>
                      <a:r>
                        <a:rPr lang="vi-VN" sz="1400">
                          <a:latin typeface="Arial" pitchFamily="34" charset="0"/>
                          <a:cs typeface="Arial" pitchFamily="34" charset="0"/>
                        </a:rPr>
                        <a:t>7.</a:t>
                      </a:r>
                      <a:r>
                        <a:rPr lang="en-US" sz="1400">
                          <a:latin typeface="Arial" pitchFamily="34" charset="0"/>
                          <a:cs typeface="Arial" pitchFamily="34" charset="0"/>
                        </a:rPr>
                        <a:t>4</a:t>
                      </a:r>
                      <a:endParaRPr lang="vi-VN" sz="1400">
                        <a:latin typeface="Arial" pitchFamily="34" charset="0"/>
                        <a:cs typeface="Arial" pitchFamily="34" charset="0"/>
                      </a:endParaRP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en-US" sz="1400" b="0">
                          <a:latin typeface="+mn-lt"/>
                          <a:cs typeface="Times New Roman" pitchFamily="18" charset="0"/>
                        </a:rPr>
                        <a:t>.</a:t>
                      </a:r>
                      <a:r>
                        <a:rPr lang="vi-VN" sz="1400"/>
                        <a:t> Không</a:t>
                      </a:r>
                      <a:r>
                        <a:rPr lang="vi-VN" sz="1400" baseline="0"/>
                        <a:t> có hiện tượng vẩn đục</a:t>
                      </a:r>
                      <a:endParaRPr lang="vi-VN" sz="1400"/>
                    </a:p>
                  </a:txBody>
                  <a:tcPr/>
                </a:tc>
                <a:tc vMerge="1">
                  <a:txBody>
                    <a:bodyPr/>
                    <a:lstStyle/>
                    <a:p>
                      <a:pPr algn="ctr"/>
                      <a:endParaRPr lang="vi-VN" sz="1400" dirty="0"/>
                    </a:p>
                  </a:txBody>
                  <a:tcPr/>
                </a:tc>
                <a:extLst>
                  <a:ext uri="{0D108BD9-81ED-4DB2-BD59-A6C34878D82A}">
                    <a16:rowId xmlns:a16="http://schemas.microsoft.com/office/drawing/2014/main" val="10003"/>
                  </a:ext>
                </a:extLst>
              </a:tr>
              <a:tr h="605724">
                <a:tc>
                  <a:txBody>
                    <a:bodyPr/>
                    <a:lstStyle/>
                    <a:p>
                      <a:pPr algn="ctr"/>
                      <a:r>
                        <a:rPr lang="vi-VN" sz="1400"/>
                        <a:t>3</a:t>
                      </a:r>
                    </a:p>
                  </a:txBody>
                  <a:tcPr/>
                </a:tc>
                <a:tc>
                  <a:txBody>
                    <a:bodyPr/>
                    <a:lstStyle/>
                    <a:p>
                      <a:pPr algn="ctr"/>
                      <a:r>
                        <a:rPr lang="vi-VN" sz="1400"/>
                        <a:t>1</a:t>
                      </a:r>
                      <a:r>
                        <a:rPr lang="en-US" sz="1400"/>
                        <a:t>6</a:t>
                      </a:r>
                      <a:r>
                        <a:rPr lang="vi-VN" sz="1400"/>
                        <a:t>/04/2019</a:t>
                      </a:r>
                    </a:p>
                    <a:p>
                      <a:pPr algn="ctr"/>
                      <a:endParaRPr lang="vi-VN" sz="1400"/>
                    </a:p>
                  </a:txBody>
                  <a:tcPr/>
                </a:tc>
                <a:tc>
                  <a:txBody>
                    <a:bodyPr/>
                    <a:lstStyle/>
                    <a:p>
                      <a:pPr algn="ctr"/>
                      <a:r>
                        <a:rPr lang="vi-VN" sz="1400"/>
                        <a:t>Mẫu Phích AO</a:t>
                      </a:r>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t>6</a:t>
                      </a:r>
                      <a:r>
                        <a:rPr lang="en-US" sz="1400">
                          <a:latin typeface="Arial" pitchFamily="34" charset="0"/>
                          <a:cs typeface="Arial" pitchFamily="34" charset="0"/>
                        </a:rPr>
                        <a:t>3</a:t>
                      </a:r>
                      <a:endParaRPr lang="vi-VN" sz="1400">
                        <a:latin typeface="Arial" pitchFamily="34" charset="0"/>
                        <a:cs typeface="Arial" pitchFamily="34" charset="0"/>
                      </a:endParaRPr>
                    </a:p>
                  </a:txBody>
                  <a:tcPr/>
                </a:tc>
                <a:tc>
                  <a:txBody>
                    <a:bodyPr/>
                    <a:lstStyle/>
                    <a:p>
                      <a:pPr algn="ctr"/>
                      <a:r>
                        <a:rPr lang="vi-VN" sz="1400">
                          <a:latin typeface="+mn-lt"/>
                        </a:rPr>
                        <a:t>7.</a:t>
                      </a:r>
                      <a:r>
                        <a:rPr lang="en-US" sz="1400" b="0">
                          <a:latin typeface="Arial" pitchFamily="34" charset="0"/>
                          <a:cs typeface="Arial" pitchFamily="34" charset="0"/>
                        </a:rPr>
                        <a:t>4</a:t>
                      </a:r>
                      <a:endParaRPr lang="vi-VN" sz="1400" b="0">
                        <a:latin typeface="Arial" pitchFamily="34" charset="0"/>
                        <a:cs typeface="Arial" pitchFamily="34" charset="0"/>
                      </a:endParaRP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en-US" sz="1400" b="0">
                          <a:latin typeface="+mn-lt"/>
                          <a:cs typeface="Times New Roman" pitchFamily="18" charset="0"/>
                        </a:rPr>
                        <a:t>. </a:t>
                      </a:r>
                      <a:r>
                        <a:rPr lang="vi-VN" sz="1400"/>
                        <a:t>Không</a:t>
                      </a:r>
                      <a:r>
                        <a:rPr lang="vi-VN" sz="1400" baseline="0"/>
                        <a:t> có hiện tượng vẩn đục.</a:t>
                      </a:r>
                      <a:endParaRPr lang="vi-VN" sz="1400"/>
                    </a:p>
                  </a:txBody>
                  <a:tcPr/>
                </a:tc>
                <a:tc vMerge="1">
                  <a:txBody>
                    <a:bodyPr/>
                    <a:lstStyle/>
                    <a:p>
                      <a:pPr algn="ctr"/>
                      <a:endParaRPr lang="vi-VN" sz="1400" dirty="0"/>
                    </a:p>
                  </a:txBody>
                  <a:tcPr/>
                </a:tc>
                <a:extLst>
                  <a:ext uri="{0D108BD9-81ED-4DB2-BD59-A6C34878D82A}">
                    <a16:rowId xmlns:a16="http://schemas.microsoft.com/office/drawing/2014/main" val="10004"/>
                  </a:ext>
                </a:extLst>
              </a:tr>
              <a:tr h="537188">
                <a:tc>
                  <a:txBody>
                    <a:bodyPr/>
                    <a:lstStyle/>
                    <a:p>
                      <a:pPr algn="ctr"/>
                      <a:r>
                        <a:rPr lang="vi-VN" sz="1400"/>
                        <a:t>4</a:t>
                      </a:r>
                    </a:p>
                  </a:txBody>
                  <a:tcPr/>
                </a:tc>
                <a:tc>
                  <a:txBody>
                    <a:bodyPr/>
                    <a:lstStyle/>
                    <a:p>
                      <a:pPr algn="ctr"/>
                      <a:r>
                        <a:rPr lang="vi-VN" sz="1400"/>
                        <a:t>1</a:t>
                      </a:r>
                      <a:r>
                        <a:rPr lang="en-US" sz="1400"/>
                        <a:t>6</a:t>
                      </a:r>
                      <a:r>
                        <a:rPr lang="vi-VN" sz="1400"/>
                        <a:t>/04/2019</a:t>
                      </a:r>
                    </a:p>
                  </a:txBody>
                  <a:tcPr/>
                </a:tc>
                <a:tc>
                  <a:txBody>
                    <a:bodyPr/>
                    <a:lstStyle/>
                    <a:p>
                      <a:pPr algn="ctr"/>
                      <a:r>
                        <a:rPr lang="vi-VN" sz="1400"/>
                        <a:t>Mẫu</a:t>
                      </a:r>
                      <a:r>
                        <a:rPr lang="vi-VN" sz="1400" baseline="0"/>
                        <a:t> phích </a:t>
                      </a:r>
                    </a:p>
                    <a:p>
                      <a:pPr algn="ctr"/>
                      <a:r>
                        <a:rPr lang="vi-VN" sz="1400" baseline="0"/>
                        <a:t>28764</a:t>
                      </a:r>
                      <a:endParaRPr lang="vi-VN" sz="1400"/>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latin typeface="Arial" pitchFamily="34" charset="0"/>
                          <a:cs typeface="Arial" pitchFamily="34" charset="0"/>
                        </a:rPr>
                        <a:t>6</a:t>
                      </a:r>
                      <a:r>
                        <a:rPr lang="en-US" sz="1400">
                          <a:latin typeface="Arial" pitchFamily="34" charset="0"/>
                          <a:cs typeface="Arial" pitchFamily="34" charset="0"/>
                        </a:rPr>
                        <a:t>5</a:t>
                      </a:r>
                      <a:endParaRPr lang="vi-VN" sz="1400">
                        <a:latin typeface="Arial" pitchFamily="34" charset="0"/>
                        <a:cs typeface="Arial" pitchFamily="34" charset="0"/>
                      </a:endParaRPr>
                    </a:p>
                  </a:txBody>
                  <a:tcPr/>
                </a:tc>
                <a:tc>
                  <a:txBody>
                    <a:bodyPr/>
                    <a:lstStyle/>
                    <a:p>
                      <a:pPr algn="ctr"/>
                      <a:r>
                        <a:rPr lang="vi-VN" sz="1400">
                          <a:latin typeface="Arial" pitchFamily="34" charset="0"/>
                          <a:cs typeface="Arial" pitchFamily="34" charset="0"/>
                        </a:rPr>
                        <a:t>7.</a:t>
                      </a:r>
                      <a:r>
                        <a:rPr lang="en-US" sz="1400">
                          <a:latin typeface="Arial" pitchFamily="34" charset="0"/>
                          <a:cs typeface="Arial" pitchFamily="34" charset="0"/>
                        </a:rPr>
                        <a:t>3</a:t>
                      </a:r>
                      <a:endParaRPr lang="vi-VN" sz="1400">
                        <a:latin typeface="Arial" pitchFamily="34" charset="0"/>
                        <a:cs typeface="Arial" pitchFamily="34" charset="0"/>
                      </a:endParaRP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en-US" sz="1400" b="0">
                          <a:latin typeface="+mn-lt"/>
                          <a:cs typeface="Times New Roman" pitchFamily="18" charset="0"/>
                        </a:rPr>
                        <a:t>.</a:t>
                      </a:r>
                      <a:r>
                        <a:rPr lang="vi-VN" sz="1400"/>
                        <a:t> Không</a:t>
                      </a:r>
                      <a:r>
                        <a:rPr lang="vi-VN" sz="1400" baseline="0"/>
                        <a:t> có hiện tượng vẩn đục.</a:t>
                      </a:r>
                      <a:endParaRPr lang="vi-VN" sz="1400"/>
                    </a:p>
                  </a:txBody>
                  <a:tcPr/>
                </a:tc>
                <a:tc vMerge="1">
                  <a:txBody>
                    <a:bodyPr/>
                    <a:lstStyle/>
                    <a:p>
                      <a:pPr algn="ctr"/>
                      <a:endParaRPr lang="vi-VN" sz="1400" dirty="0"/>
                    </a:p>
                  </a:txBody>
                  <a:tcPr/>
                </a:tc>
                <a:extLst>
                  <a:ext uri="{0D108BD9-81ED-4DB2-BD59-A6C34878D82A}">
                    <a16:rowId xmlns:a16="http://schemas.microsoft.com/office/drawing/2014/main" val="10005"/>
                  </a:ext>
                </a:extLst>
              </a:tr>
              <a:tr h="555700">
                <a:tc>
                  <a:txBody>
                    <a:bodyPr/>
                    <a:lstStyle/>
                    <a:p>
                      <a:pPr algn="ctr"/>
                      <a:r>
                        <a:rPr lang="vi-VN" sz="1400"/>
                        <a:t>5</a:t>
                      </a:r>
                    </a:p>
                  </a:txBody>
                  <a:tcPr/>
                </a:tc>
                <a:tc>
                  <a:txBody>
                    <a:bodyPr/>
                    <a:lstStyle/>
                    <a:p>
                      <a:pPr algn="ctr"/>
                      <a:r>
                        <a:rPr lang="vi-VN" sz="1400"/>
                        <a:t>1</a:t>
                      </a:r>
                      <a:r>
                        <a:rPr lang="en-US" sz="1400"/>
                        <a:t>6</a:t>
                      </a:r>
                      <a:r>
                        <a:rPr lang="vi-VN" sz="1400"/>
                        <a:t>/04/201</a:t>
                      </a:r>
                      <a:r>
                        <a:rPr lang="en-US" sz="1400"/>
                        <a:t>9</a:t>
                      </a:r>
                      <a:endParaRPr lang="vi-VN" sz="1400"/>
                    </a:p>
                  </a:txBody>
                  <a:tcPr/>
                </a:tc>
                <a:tc>
                  <a:txBody>
                    <a:bodyPr/>
                    <a:lstStyle/>
                    <a:p>
                      <a:pPr algn="ctr"/>
                      <a:r>
                        <a:rPr lang="vi-VN" sz="1400"/>
                        <a:t>Mẫu</a:t>
                      </a:r>
                      <a:r>
                        <a:rPr lang="vi-VN" sz="1400" baseline="0"/>
                        <a:t> phích </a:t>
                      </a:r>
                    </a:p>
                    <a:p>
                      <a:pPr algn="ctr"/>
                      <a:r>
                        <a:rPr lang="vi-VN" sz="1400" baseline="0"/>
                        <a:t>1055</a:t>
                      </a:r>
                      <a:endParaRPr lang="vi-VN" sz="1400"/>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latin typeface="Arial" pitchFamily="34" charset="0"/>
                          <a:cs typeface="Arial" pitchFamily="34" charset="0"/>
                        </a:rPr>
                        <a:t>6</a:t>
                      </a:r>
                      <a:r>
                        <a:rPr lang="en-US" sz="1400">
                          <a:latin typeface="Arial" pitchFamily="34" charset="0"/>
                          <a:cs typeface="Arial" pitchFamily="34" charset="0"/>
                        </a:rPr>
                        <a:t>3</a:t>
                      </a:r>
                      <a:endParaRPr lang="vi-VN" sz="1400">
                        <a:latin typeface="Arial" pitchFamily="34" charset="0"/>
                        <a:cs typeface="Arial" pitchFamily="34" charset="0"/>
                      </a:endParaRPr>
                    </a:p>
                  </a:txBody>
                  <a:tcPr/>
                </a:tc>
                <a:tc>
                  <a:txBody>
                    <a:bodyPr/>
                    <a:lstStyle/>
                    <a:p>
                      <a:pPr algn="ctr"/>
                      <a:r>
                        <a:rPr lang="vi-VN" sz="1400">
                          <a:latin typeface="Arial" pitchFamily="34" charset="0"/>
                          <a:cs typeface="Arial" pitchFamily="34" charset="0"/>
                        </a:rPr>
                        <a:t>7.</a:t>
                      </a:r>
                      <a:r>
                        <a:rPr lang="en-US" sz="1400">
                          <a:latin typeface="Arial" pitchFamily="34" charset="0"/>
                          <a:cs typeface="Arial" pitchFamily="34" charset="0"/>
                        </a:rPr>
                        <a:t>4</a:t>
                      </a:r>
                      <a:endParaRPr lang="vi-VN" sz="1400">
                        <a:latin typeface="Arial" pitchFamily="34" charset="0"/>
                        <a:cs typeface="Arial" pitchFamily="34" charset="0"/>
                      </a:endParaRP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en-US" sz="1400" b="0">
                          <a:latin typeface="+mn-lt"/>
                          <a:cs typeface="Times New Roman" pitchFamily="18" charset="0"/>
                        </a:rPr>
                        <a:t>. </a:t>
                      </a:r>
                      <a:r>
                        <a:rPr lang="vi-VN" sz="1400"/>
                        <a:t>Không</a:t>
                      </a:r>
                      <a:r>
                        <a:rPr lang="vi-VN" sz="1400" baseline="0"/>
                        <a:t> có hiện tượng vẩn đục.</a:t>
                      </a:r>
                      <a:endParaRPr lang="vi-VN" sz="1400"/>
                    </a:p>
                  </a:txBody>
                  <a:tcPr/>
                </a:tc>
                <a:tc vMerge="1">
                  <a:txBody>
                    <a:bodyPr/>
                    <a:lstStyle/>
                    <a:p>
                      <a:pPr algn="ctr"/>
                      <a:endParaRPr lang="vi-VN" sz="1400" dirty="0"/>
                    </a:p>
                  </a:txBody>
                  <a:tcPr/>
                </a:tc>
                <a:extLst>
                  <a:ext uri="{0D108BD9-81ED-4DB2-BD59-A6C34878D82A}">
                    <a16:rowId xmlns:a16="http://schemas.microsoft.com/office/drawing/2014/main" val="10006"/>
                  </a:ext>
                </a:extLst>
              </a:tr>
              <a:tr h="592715">
                <a:tc>
                  <a:txBody>
                    <a:bodyPr/>
                    <a:lstStyle/>
                    <a:p>
                      <a:pPr algn="ctr"/>
                      <a:r>
                        <a:rPr lang="vi-VN" sz="1400"/>
                        <a:t>6</a:t>
                      </a:r>
                    </a:p>
                  </a:txBody>
                  <a:tcPr/>
                </a:tc>
                <a:tc>
                  <a:txBody>
                    <a:bodyPr/>
                    <a:lstStyle/>
                    <a:p>
                      <a:pPr algn="ctr"/>
                      <a:r>
                        <a:rPr lang="vi-VN" sz="1400"/>
                        <a:t>1</a:t>
                      </a:r>
                      <a:r>
                        <a:rPr lang="en-US" sz="1400"/>
                        <a:t>6</a:t>
                      </a:r>
                      <a:r>
                        <a:rPr lang="vi-VN" sz="1400"/>
                        <a:t>/04/2019</a:t>
                      </a:r>
                    </a:p>
                    <a:p>
                      <a:pPr algn="ctr"/>
                      <a:endParaRPr lang="en-US" sz="1400"/>
                    </a:p>
                  </a:txBody>
                  <a:tcPr/>
                </a:tc>
                <a:tc>
                  <a:txBody>
                    <a:bodyPr/>
                    <a:lstStyle/>
                    <a:p>
                      <a:pPr algn="ctr"/>
                      <a:r>
                        <a:rPr lang="vi-VN" sz="1400"/>
                        <a:t>Mẫu</a:t>
                      </a:r>
                      <a:r>
                        <a:rPr lang="vi-VN" sz="1400" baseline="0"/>
                        <a:t> phích </a:t>
                      </a:r>
                    </a:p>
                    <a:p>
                      <a:pPr algn="ctr"/>
                      <a:r>
                        <a:rPr lang="vi-VN" sz="1400" baseline="0"/>
                        <a:t>3245</a:t>
                      </a:r>
                      <a:endParaRPr lang="vi-VN" sz="1400"/>
                    </a:p>
                  </a:txBody>
                  <a:tcPr/>
                </a:tc>
                <a:tc>
                  <a:txBody>
                    <a:bodyPr/>
                    <a:lstStyle/>
                    <a:p>
                      <a:pPr algn="ctr"/>
                      <a:r>
                        <a:rPr lang="vi-VN" sz="1400"/>
                        <a:t>100</a:t>
                      </a:r>
                    </a:p>
                  </a:txBody>
                  <a:tcPr/>
                </a:tc>
                <a:tc>
                  <a:txBody>
                    <a:bodyPr/>
                    <a:lstStyle/>
                    <a:p>
                      <a:pPr algn="ctr"/>
                      <a:r>
                        <a:rPr lang="vi-VN" sz="1400"/>
                        <a:t>7.0</a:t>
                      </a:r>
                    </a:p>
                  </a:txBody>
                  <a:tcPr/>
                </a:tc>
                <a:tc>
                  <a:txBody>
                    <a:bodyPr/>
                    <a:lstStyle/>
                    <a:p>
                      <a:pPr algn="ctr"/>
                      <a:r>
                        <a:rPr lang="vi-VN" sz="1400">
                          <a:latin typeface="Arial" pitchFamily="34" charset="0"/>
                          <a:cs typeface="Arial" pitchFamily="34" charset="0"/>
                        </a:rPr>
                        <a:t>7</a:t>
                      </a:r>
                      <a:r>
                        <a:rPr lang="en-US" sz="1400">
                          <a:latin typeface="Arial" pitchFamily="34" charset="0"/>
                          <a:cs typeface="Arial" pitchFamily="34" charset="0"/>
                        </a:rPr>
                        <a:t>6</a:t>
                      </a:r>
                      <a:endParaRPr lang="vi-VN" sz="1400">
                        <a:latin typeface="Arial" pitchFamily="34" charset="0"/>
                        <a:cs typeface="Arial" pitchFamily="34" charset="0"/>
                      </a:endParaRPr>
                    </a:p>
                  </a:txBody>
                  <a:tcPr/>
                </a:tc>
                <a:tc>
                  <a:txBody>
                    <a:bodyPr/>
                    <a:lstStyle/>
                    <a:p>
                      <a:pPr algn="ctr"/>
                      <a:r>
                        <a:rPr lang="en-US" sz="1400">
                          <a:latin typeface="Arial" pitchFamily="34" charset="0"/>
                          <a:cs typeface="Arial" pitchFamily="34" charset="0"/>
                        </a:rPr>
                        <a:t>7,6</a:t>
                      </a:r>
                      <a:endParaRPr lang="vi-VN" sz="1400">
                        <a:latin typeface="Arial" pitchFamily="34" charset="0"/>
                        <a:cs typeface="Arial" pitchFamily="34" charset="0"/>
                      </a:endParaRPr>
                    </a:p>
                  </a:txBody>
                  <a:tcPr/>
                </a:tc>
                <a:tc>
                  <a:txBody>
                    <a:bodyPr/>
                    <a:lstStyle/>
                    <a:p>
                      <a:pPr algn="ctr"/>
                      <a:r>
                        <a:rPr lang="vi-VN" sz="1400">
                          <a:latin typeface="+mn-lt"/>
                        </a:rPr>
                        <a:t>Không có </a:t>
                      </a:r>
                      <a:r>
                        <a:rPr lang="vi-VN" sz="1400" b="0">
                          <a:latin typeface="+mn-lt"/>
                          <a:cs typeface="Times New Roman" pitchFamily="18" charset="0"/>
                        </a:rPr>
                        <a:t>những hạt lấp lánh</a:t>
                      </a:r>
                      <a:r>
                        <a:rPr lang="en-US" sz="1400" b="0">
                          <a:latin typeface="+mn-lt"/>
                          <a:cs typeface="Times New Roman" pitchFamily="18" charset="0"/>
                        </a:rPr>
                        <a:t>. </a:t>
                      </a:r>
                      <a:r>
                        <a:rPr lang="vi-VN" sz="1400"/>
                        <a:t>Không</a:t>
                      </a:r>
                      <a:r>
                        <a:rPr lang="vi-VN" sz="1400" baseline="0"/>
                        <a:t> có hiện tượng vẩn đục.</a:t>
                      </a:r>
                      <a:endParaRPr lang="vi-VN" sz="1400"/>
                    </a:p>
                  </a:txBody>
                  <a:tcPr/>
                </a:tc>
                <a:tc vMerge="1">
                  <a:txBody>
                    <a:bodyPr/>
                    <a:lstStyle/>
                    <a:p>
                      <a:pPr algn="ctr"/>
                      <a:endParaRPr lang="vi-VN" sz="14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71681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17202</TotalTime>
  <Words>2092</Words>
  <Application>Microsoft Office PowerPoint</Application>
  <PresentationFormat>Widescreen</PresentationFormat>
  <Paragraphs>304</Paragraphs>
  <Slides>16</Slides>
  <Notes>10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Arial</vt:lpstr>
      <vt:lpstr>Calibri</vt:lpstr>
      <vt:lpstr>Myriad Pro</vt:lpstr>
      <vt:lpstr>Times New Roman</vt:lpstr>
      <vt:lpstr>Office Theme</vt:lpstr>
      <vt:lpstr>Packager Shell Object</vt:lpstr>
      <vt:lpstr>GIẢI THÍCH HIỆN TƯỢNG NƯỚC NÓNG ĐỰNG TRONG PHÍCH CÓ HẠT LẤP LÁNH </vt:lpstr>
      <vt:lpstr>PowerPoint Presentation</vt:lpstr>
      <vt:lpstr>I. LÝ DO CẦN THỰC HIỆN:</vt:lpstr>
      <vt:lpstr>   II. Cấu tạo ruột phích đựng nước Rạng đông :        </vt:lpstr>
      <vt:lpstr>III. Phương pháp nghiên cứu:  1. Nguyên lý chung : Đun nóng nước sẽ làm tăng vận tốc của các phân tử, làm cho chúng có đủ năng lượng xuyên qua lớp cản và kết hợp lại với nhau tạo thành lớp keo. Vì được lặp lại nhiều lần, các hạt keo lớn đủ để lắng xuống. 2. Phương pháp : - Đánh dấu các mẫu theo thứ tự và kiểm tra độ pH của mẫu nước trước khi sử dụng. - Đun sôi nước đổ vào từng mẫu bình ghi lại thời điểm thực hiện, đậy nắp mẫu bình bằng các nút cao su. - Sau 24h kiểm tra lại nhiệt độ bằng nhiệt kế từng mẫu bình và ghi lại thời điểm. - Đổ nhẹ nhàng 2/3 lượng nước trong từng mẫu bình. Còn 1/3 lượng nước còn lại đổ ra cốc thủy tinh kiểm tra độ pH. - Dùng que thủy tinh khuấy đảo đều 1/3 lượng nước còn lại, quan sát bằng mắt xem có các ánh thủy tinh           </vt:lpstr>
      <vt:lpstr>PowerPoint Presentation</vt:lpstr>
      <vt:lpstr>             </vt:lpstr>
      <vt:lpstr>Hình ảnh &amp; Video kiểm tra mẫu nước Kinh Bắc</vt:lpstr>
      <vt:lpstr> 2. Mẫu nước đóng bình Lavie 21 lít  </vt:lpstr>
      <vt:lpstr>Hình ảnh &amp; Video kiểm tra mẫu nước Lavie </vt:lpstr>
      <vt:lpstr>3. Mẫu nước Lavie + 0,5% nước tẩy Javen      </vt:lpstr>
      <vt:lpstr>Hình ảnh &amp; Video kiểm tra mẫu nước Lavie + 0,5% nước tẩy Javen</vt:lpstr>
      <vt:lpstr>Với 3 nguồn nước nghiên cứu, thử nghiệm cho nhiều loại sản phẩm RĐ đang sản xuất và cung cấp cho nhiều đối tượng khách hàng khác nhau. Nhận thấy khả năng có thể xảy ra hiện tượng kết tủa hạt lấp lánh như khách hàng nêu do các nguyên nhân sau:  1. Do ruột phích thủy tinh.  2. Do sử dụng nguồn nước không đảm bảo.  3. Do dụng cụ đun nước không đảm bảo.   RĐ thực hiện loại trừ các nguyên nhân bằng cách: sử dụng ruột phích thủy tinh có bề mặt phía trong ruột phích sạch, không có cặn bám. Và dụng cụ đun nước đảm bảo không có cặn Ca+2, Mg+2 bám vào … để nghiên cứu với 3 nguồn nước nêu trên.</vt:lpstr>
      <vt:lpstr>V. NHẬN XÉT: tiếp theo</vt:lpstr>
      <vt:lpstr>VI. KẾT LUẬN</vt:lpstr>
      <vt:lpstr>VII. KHUYẾN CÁO NGƯỜI SỬ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Dao_Huy</dc:creator>
  <cp:lastModifiedBy>Huy Nguyen</cp:lastModifiedBy>
  <cp:revision>1142</cp:revision>
  <cp:lastPrinted>2018-11-09T09:01:31Z</cp:lastPrinted>
  <dcterms:created xsi:type="dcterms:W3CDTF">2016-10-25T08:51:37Z</dcterms:created>
  <dcterms:modified xsi:type="dcterms:W3CDTF">2021-01-12T02:14:18Z</dcterms:modified>
</cp:coreProperties>
</file>