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23" r:id="rId4"/>
    <p:sldId id="324" r:id="rId5"/>
    <p:sldId id="325" r:id="rId6"/>
    <p:sldId id="326" r:id="rId7"/>
    <p:sldId id="327" r:id="rId8"/>
    <p:sldId id="328" r:id="rId9"/>
    <p:sldId id="329" r:id="rId10"/>
    <p:sldId id="330" r:id="rId11"/>
    <p:sldId id="331" r:id="rId12"/>
    <p:sldId id="339" r:id="rId13"/>
    <p:sldId id="340" r:id="rId14"/>
    <p:sldId id="342" r:id="rId15"/>
    <p:sldId id="344" r:id="rId16"/>
    <p:sldId id="343" r:id="rId17"/>
    <p:sldId id="345" r:id="rId18"/>
    <p:sldId id="346" r:id="rId19"/>
    <p:sldId id="347" r:id="rId20"/>
    <p:sldId id="384" r:id="rId21"/>
    <p:sldId id="393" r:id="rId22"/>
    <p:sldId id="299" r:id="rId23"/>
    <p:sldId id="301" r:id="rId24"/>
    <p:sldId id="394" r:id="rId25"/>
    <p:sldId id="305" r:id="rId26"/>
    <p:sldId id="385" r:id="rId27"/>
    <p:sldId id="386" r:id="rId28"/>
    <p:sldId id="388" r:id="rId29"/>
    <p:sldId id="387" r:id="rId30"/>
    <p:sldId id="389" r:id="rId31"/>
    <p:sldId id="390" r:id="rId32"/>
    <p:sldId id="392" r:id="rId33"/>
    <p:sldId id="391" r:id="rId34"/>
    <p:sldId id="395" r:id="rId35"/>
    <p:sldId id="396" r:id="rId36"/>
    <p:sldId id="303" r:id="rId37"/>
    <p:sldId id="307" r:id="rId38"/>
    <p:sldId id="308" r:id="rId39"/>
    <p:sldId id="276" r:id="rId40"/>
    <p:sldId id="257" r:id="rId41"/>
    <p:sldId id="260" r:id="rId42"/>
    <p:sldId id="277" r:id="rId43"/>
    <p:sldId id="262" r:id="rId44"/>
    <p:sldId id="266" r:id="rId45"/>
    <p:sldId id="397" r:id="rId46"/>
    <p:sldId id="295" r:id="rId47"/>
    <p:sldId id="317" r:id="rId48"/>
    <p:sldId id="318" r:id="rId49"/>
    <p:sldId id="319" r:id="rId50"/>
    <p:sldId id="320" r:id="rId51"/>
    <p:sldId id="357" r:id="rId52"/>
    <p:sldId id="358" r:id="rId53"/>
    <p:sldId id="360" r:id="rId54"/>
    <p:sldId id="361" r:id="rId55"/>
    <p:sldId id="362" r:id="rId56"/>
    <p:sldId id="363" r:id="rId57"/>
    <p:sldId id="364" r:id="rId58"/>
    <p:sldId id="365" r:id="rId59"/>
    <p:sldId id="366" r:id="rId60"/>
    <p:sldId id="367" r:id="rId61"/>
    <p:sldId id="368" r:id="rId62"/>
    <p:sldId id="321" r:id="rId63"/>
    <p:sldId id="34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08"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9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413BA-D4ED-412B-B3F5-56BBEAA98237}"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179726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13BA-D4ED-412B-B3F5-56BBEAA98237}"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382023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13BA-D4ED-412B-B3F5-56BBEAA98237}"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36994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13BA-D4ED-412B-B3F5-56BBEAA98237}"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16563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413BA-D4ED-412B-B3F5-56BBEAA98237}"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17075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413BA-D4ED-412B-B3F5-56BBEAA98237}"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427711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413BA-D4ED-412B-B3F5-56BBEAA98237}"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18349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413BA-D4ED-412B-B3F5-56BBEAA98237}"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21930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413BA-D4ED-412B-B3F5-56BBEAA98237}"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336228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13BA-D4ED-412B-B3F5-56BBEAA98237}"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94488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13BA-D4ED-412B-B3F5-56BBEAA98237}"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CDD8F-282C-434B-B73E-03A6454430E1}" type="slidenum">
              <a:rPr lang="en-US" smtClean="0"/>
              <a:t>‹#›</a:t>
            </a:fld>
            <a:endParaRPr lang="en-US"/>
          </a:p>
        </p:txBody>
      </p:sp>
    </p:spTree>
    <p:extLst>
      <p:ext uri="{BB962C8B-B14F-4D97-AF65-F5344CB8AC3E}">
        <p14:creationId xmlns:p14="http://schemas.microsoft.com/office/powerpoint/2010/main" val="110626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413BA-D4ED-412B-B3F5-56BBEAA98237}" type="datetimeFigureOut">
              <a:rPr lang="en-US" smtClean="0"/>
              <a:t>4/8/2020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CDD8F-282C-434B-B73E-03A6454430E1}" type="slidenum">
              <a:rPr lang="en-US" smtClean="0"/>
              <a:t>‹#›</a:t>
            </a:fld>
            <a:endParaRPr lang="en-US"/>
          </a:p>
        </p:txBody>
      </p:sp>
    </p:spTree>
    <p:extLst>
      <p:ext uri="{BB962C8B-B14F-4D97-AF65-F5344CB8AC3E}">
        <p14:creationId xmlns:p14="http://schemas.microsoft.com/office/powerpoint/2010/main" val="24776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wiki/Th%E1%BB%A7y_ng%C3%A2n" TargetMode="External"/><Relationship Id="rId7" Type="http://schemas.openxmlformats.org/officeDocument/2006/relationships/image" Target="../media/image2.png"/><Relationship Id="rId2" Type="http://schemas.openxmlformats.org/officeDocument/2006/relationships/hyperlink" Target="http://vi.wikipedia.org/wiki/Hu%E1%BB%B3nh_quang" TargetMode="External"/><Relationship Id="rId1" Type="http://schemas.openxmlformats.org/officeDocument/2006/relationships/slideLayout" Target="../slideLayouts/slideLayout2.xml"/><Relationship Id="rId6" Type="http://schemas.openxmlformats.org/officeDocument/2006/relationships/hyperlink" Target="http://vi.wikipedia.org/wiki/Tia_c%E1%BB%B1c_t%C3%ADm" TargetMode="External"/><Relationship Id="rId5" Type="http://schemas.openxmlformats.org/officeDocument/2006/relationships/hyperlink" Target="http://vi.wikipedia.org/wiki/Argon" TargetMode="External"/><Relationship Id="rId4" Type="http://schemas.openxmlformats.org/officeDocument/2006/relationships/hyperlink" Target="http://vi.wikipedia.org/wiki/Ne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translate.googleusercontent.com/translate_c?hl=vi&amp;prev=/search?q=high+pressure+sodium+lamps+wikipedia&amp;hl=vi&amp;biw=1024&amp;bih=632&amp;prmd=ivns&amp;rurl=translate.google.com.vn&amp;sl=en&amp;twu=1&amp;u=http://en.wikipedia.org/wiki/Sodium_amalgam&amp;usg=ALkJrhiOwYjDhV2RuGzISxsotMpy3l1v4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vi.wikipedia.org/w/index.php?title=Lumen&amp;action=edit&amp;redlink=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atic.electronicsweekly.com/wp-content/uploads/2016/04/19110549/TAP1506_AC-direct-LED-systems_Fig-3a.jpg"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static.electronicsweekly.com/wp-content/uploads/2016/04/19110612/TAP1506_AC-direct-LED-systems_Fig-3b.jpg" TargetMode="Externa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err="1" smtClean="0"/>
              <a:t>Tổng</a:t>
            </a:r>
            <a:r>
              <a:rPr lang="en-US" dirty="0" smtClean="0"/>
              <a:t> </a:t>
            </a:r>
            <a:r>
              <a:rPr lang="en-US" dirty="0" err="1" smtClean="0"/>
              <a:t>quan</a:t>
            </a:r>
            <a:r>
              <a:rPr lang="en-US" dirty="0" smtClean="0"/>
              <a:t> </a:t>
            </a:r>
            <a:r>
              <a:rPr lang="en-US" dirty="0" err="1" smtClean="0"/>
              <a:t>về</a:t>
            </a:r>
            <a:r>
              <a:rPr lang="en-US" dirty="0" smtClean="0"/>
              <a:t> </a:t>
            </a:r>
            <a:r>
              <a:rPr lang="en-US" dirty="0" err="1" smtClean="0"/>
              <a:t>đèn</a:t>
            </a:r>
            <a:r>
              <a:rPr lang="en-US" dirty="0" smtClean="0"/>
              <a:t> LED</a:t>
            </a:r>
            <a:endParaRPr lang="en-US" dirty="0"/>
          </a:p>
        </p:txBody>
      </p:sp>
      <p:sp>
        <p:nvSpPr>
          <p:cNvPr id="3" name="Subtitle 2"/>
          <p:cNvSpPr>
            <a:spLocks noGrp="1"/>
          </p:cNvSpPr>
          <p:nvPr>
            <p:ph type="subTitle" idx="1"/>
          </p:nvPr>
        </p:nvSpPr>
        <p:spPr>
          <a:xfrm>
            <a:off x="1295400" y="2057400"/>
            <a:ext cx="6400800" cy="3810000"/>
          </a:xfrm>
        </p:spPr>
        <p:txBody>
          <a:bodyPr>
            <a:normAutofit fontScale="70000" lnSpcReduction="20000"/>
          </a:bodyPr>
          <a:lstStyle/>
          <a:p>
            <a:pPr algn="l"/>
            <a:r>
              <a:rPr lang="en-US" b="1" dirty="0">
                <a:solidFill>
                  <a:schemeClr val="tx1">
                    <a:lumMod val="95000"/>
                    <a:lumOff val="5000"/>
                  </a:schemeClr>
                </a:solidFill>
              </a:rPr>
              <a:t>1.1 </a:t>
            </a:r>
            <a:r>
              <a:rPr lang="en-US" b="1" dirty="0" err="1">
                <a:solidFill>
                  <a:schemeClr val="tx1">
                    <a:lumMod val="95000"/>
                    <a:lumOff val="5000"/>
                  </a:schemeClr>
                </a:solidFill>
              </a:rPr>
              <a:t>Tổng</a:t>
            </a:r>
            <a:r>
              <a:rPr lang="en-US" b="1" dirty="0">
                <a:solidFill>
                  <a:schemeClr val="tx1">
                    <a:lumMod val="95000"/>
                    <a:lumOff val="5000"/>
                  </a:schemeClr>
                </a:solidFill>
              </a:rPr>
              <a:t> </a:t>
            </a:r>
            <a:r>
              <a:rPr lang="en-US" b="1" dirty="0" err="1">
                <a:solidFill>
                  <a:schemeClr val="tx1">
                    <a:lumMod val="95000"/>
                    <a:lumOff val="5000"/>
                  </a:schemeClr>
                </a:solidFill>
              </a:rPr>
              <a:t>quan</a:t>
            </a:r>
            <a:r>
              <a:rPr lang="en-US" b="1" dirty="0">
                <a:solidFill>
                  <a:schemeClr val="tx1">
                    <a:lumMod val="95000"/>
                    <a:lumOff val="5000"/>
                  </a:schemeClr>
                </a:solidFill>
              </a:rPr>
              <a:t> </a:t>
            </a:r>
            <a:r>
              <a:rPr lang="en-US" b="1" dirty="0" err="1">
                <a:solidFill>
                  <a:schemeClr val="tx1">
                    <a:lumMod val="95000"/>
                    <a:lumOff val="5000"/>
                  </a:schemeClr>
                </a:solidFill>
              </a:rPr>
              <a:t>về</a:t>
            </a:r>
            <a:r>
              <a:rPr lang="en-US" b="1" dirty="0">
                <a:solidFill>
                  <a:schemeClr val="tx1">
                    <a:lumMod val="95000"/>
                    <a:lumOff val="5000"/>
                  </a:schemeClr>
                </a:solidFill>
              </a:rPr>
              <a:t> </a:t>
            </a:r>
            <a:r>
              <a:rPr lang="en-US" b="1" dirty="0" err="1">
                <a:solidFill>
                  <a:schemeClr val="tx1">
                    <a:lumMod val="95000"/>
                    <a:lumOff val="5000"/>
                  </a:schemeClr>
                </a:solidFill>
              </a:rPr>
              <a:t>chiếu</a:t>
            </a:r>
            <a:r>
              <a:rPr lang="en-US" b="1" dirty="0">
                <a:solidFill>
                  <a:schemeClr val="tx1">
                    <a:lumMod val="95000"/>
                    <a:lumOff val="5000"/>
                  </a:schemeClr>
                </a:solidFill>
              </a:rPr>
              <a:t> </a:t>
            </a:r>
            <a:r>
              <a:rPr lang="en-US" b="1" dirty="0" err="1">
                <a:solidFill>
                  <a:schemeClr val="tx1">
                    <a:lumMod val="95000"/>
                    <a:lumOff val="5000"/>
                  </a:schemeClr>
                </a:solidFill>
              </a:rPr>
              <a:t>sáng</a:t>
            </a:r>
            <a:r>
              <a:rPr lang="en-US" b="1" dirty="0">
                <a:solidFill>
                  <a:schemeClr val="tx1">
                    <a:lumMod val="95000"/>
                    <a:lumOff val="5000"/>
                  </a:schemeClr>
                </a:solidFill>
              </a:rPr>
              <a:t> </a:t>
            </a:r>
            <a:r>
              <a:rPr lang="en-US" b="1" dirty="0" err="1">
                <a:solidFill>
                  <a:schemeClr val="tx1">
                    <a:lumMod val="95000"/>
                    <a:lumOff val="5000"/>
                  </a:schemeClr>
                </a:solidFill>
              </a:rPr>
              <a:t>và</a:t>
            </a:r>
            <a:r>
              <a:rPr lang="en-US" b="1" dirty="0">
                <a:solidFill>
                  <a:schemeClr val="tx1">
                    <a:lumMod val="95000"/>
                    <a:lumOff val="5000"/>
                  </a:schemeClr>
                </a:solidFill>
              </a:rPr>
              <a:t> </a:t>
            </a:r>
            <a:r>
              <a:rPr lang="en-US" b="1" dirty="0" err="1">
                <a:solidFill>
                  <a:schemeClr val="tx1">
                    <a:lumMod val="95000"/>
                    <a:lumOff val="5000"/>
                  </a:schemeClr>
                </a:solidFill>
              </a:rPr>
              <a:t>nguồn</a:t>
            </a:r>
            <a:r>
              <a:rPr lang="en-US" b="1" dirty="0">
                <a:solidFill>
                  <a:schemeClr val="tx1">
                    <a:lumMod val="95000"/>
                    <a:lumOff val="5000"/>
                  </a:schemeClr>
                </a:solidFill>
              </a:rPr>
              <a:t> </a:t>
            </a:r>
            <a:r>
              <a:rPr lang="en-US" b="1" dirty="0" err="1">
                <a:solidFill>
                  <a:schemeClr val="tx1">
                    <a:lumMod val="95000"/>
                    <a:lumOff val="5000"/>
                  </a:schemeClr>
                </a:solidFill>
              </a:rPr>
              <a:t>sáng</a:t>
            </a:r>
            <a:endParaRPr lang="vi-VN" dirty="0">
              <a:solidFill>
                <a:schemeClr val="tx1">
                  <a:lumMod val="95000"/>
                  <a:lumOff val="5000"/>
                </a:schemeClr>
              </a:solidFill>
            </a:endParaRPr>
          </a:p>
          <a:p>
            <a:pPr algn="l"/>
            <a:r>
              <a:rPr lang="en-US" b="1" dirty="0">
                <a:solidFill>
                  <a:schemeClr val="tx1">
                    <a:lumMod val="95000"/>
                    <a:lumOff val="5000"/>
                  </a:schemeClr>
                </a:solidFill>
              </a:rPr>
              <a:t>1.2 </a:t>
            </a:r>
            <a:r>
              <a:rPr lang="en-US" b="1" dirty="0" err="1">
                <a:solidFill>
                  <a:schemeClr val="tx1">
                    <a:lumMod val="95000"/>
                    <a:lumOff val="5000"/>
                  </a:schemeClr>
                </a:solidFill>
              </a:rPr>
              <a:t>Tổng</a:t>
            </a:r>
            <a:r>
              <a:rPr lang="en-US" b="1" dirty="0">
                <a:solidFill>
                  <a:schemeClr val="tx1">
                    <a:lumMod val="95000"/>
                    <a:lumOff val="5000"/>
                  </a:schemeClr>
                </a:solidFill>
              </a:rPr>
              <a:t> </a:t>
            </a:r>
            <a:r>
              <a:rPr lang="en-US" b="1" dirty="0" err="1">
                <a:solidFill>
                  <a:schemeClr val="tx1">
                    <a:lumMod val="95000"/>
                    <a:lumOff val="5000"/>
                  </a:schemeClr>
                </a:solidFill>
              </a:rPr>
              <a:t>quan</a:t>
            </a:r>
            <a:r>
              <a:rPr lang="en-US" b="1" dirty="0">
                <a:solidFill>
                  <a:schemeClr val="tx1">
                    <a:lumMod val="95000"/>
                    <a:lumOff val="5000"/>
                  </a:schemeClr>
                </a:solidFill>
              </a:rPr>
              <a:t> </a:t>
            </a:r>
            <a:r>
              <a:rPr lang="en-US" b="1" dirty="0" err="1">
                <a:solidFill>
                  <a:schemeClr val="tx1">
                    <a:lumMod val="95000"/>
                    <a:lumOff val="5000"/>
                  </a:schemeClr>
                </a:solidFill>
              </a:rPr>
              <a:t>về</a:t>
            </a:r>
            <a:r>
              <a:rPr lang="en-US" b="1" dirty="0">
                <a:solidFill>
                  <a:schemeClr val="tx1">
                    <a:lumMod val="95000"/>
                    <a:lumOff val="5000"/>
                  </a:schemeClr>
                </a:solidFill>
              </a:rPr>
              <a:t> </a:t>
            </a:r>
            <a:r>
              <a:rPr lang="en-US" b="1" dirty="0" err="1">
                <a:solidFill>
                  <a:schemeClr val="tx1">
                    <a:lumMod val="95000"/>
                    <a:lumOff val="5000"/>
                  </a:schemeClr>
                </a:solidFill>
              </a:rPr>
              <a:t>nguồn</a:t>
            </a:r>
            <a:r>
              <a:rPr lang="en-US" b="1" dirty="0">
                <a:solidFill>
                  <a:schemeClr val="tx1">
                    <a:lumMod val="95000"/>
                    <a:lumOff val="5000"/>
                  </a:schemeClr>
                </a:solidFill>
              </a:rPr>
              <a:t> </a:t>
            </a:r>
            <a:r>
              <a:rPr lang="en-US" b="1" dirty="0" err="1">
                <a:solidFill>
                  <a:schemeClr val="tx1">
                    <a:lumMod val="95000"/>
                    <a:lumOff val="5000"/>
                  </a:schemeClr>
                </a:solidFill>
              </a:rPr>
              <a:t>sáng</a:t>
            </a:r>
            <a:endParaRPr lang="vi-VN" dirty="0">
              <a:solidFill>
                <a:schemeClr val="tx1">
                  <a:lumMod val="95000"/>
                  <a:lumOff val="5000"/>
                </a:schemeClr>
              </a:solidFill>
            </a:endParaRPr>
          </a:p>
          <a:p>
            <a:pPr algn="l"/>
            <a:r>
              <a:rPr lang="en-US" b="1" dirty="0">
                <a:solidFill>
                  <a:schemeClr val="tx1">
                    <a:lumMod val="95000"/>
                    <a:lumOff val="5000"/>
                  </a:schemeClr>
                </a:solidFill>
              </a:rPr>
              <a:t>1.3 </a:t>
            </a:r>
            <a:r>
              <a:rPr lang="en-US" b="1" dirty="0" err="1" smtClean="0">
                <a:solidFill>
                  <a:schemeClr val="tx1">
                    <a:lumMod val="95000"/>
                    <a:lumOff val="5000"/>
                  </a:schemeClr>
                </a:solidFill>
              </a:rPr>
              <a:t>Cấu</a:t>
            </a:r>
            <a:r>
              <a:rPr lang="en-US" b="1" dirty="0" smtClean="0">
                <a:solidFill>
                  <a:schemeClr val="tx1">
                    <a:lumMod val="95000"/>
                    <a:lumOff val="5000"/>
                  </a:schemeClr>
                </a:solidFill>
              </a:rPr>
              <a:t> </a:t>
            </a:r>
            <a:r>
              <a:rPr lang="en-US" b="1" dirty="0" err="1" smtClean="0">
                <a:solidFill>
                  <a:schemeClr val="tx1">
                    <a:lumMod val="95000"/>
                    <a:lumOff val="5000"/>
                  </a:schemeClr>
                </a:solidFill>
              </a:rPr>
              <a:t>tạo</a:t>
            </a:r>
            <a:r>
              <a:rPr lang="en-US" b="1" dirty="0" smtClean="0">
                <a:solidFill>
                  <a:schemeClr val="tx1">
                    <a:lumMod val="95000"/>
                    <a:lumOff val="5000"/>
                  </a:schemeClr>
                </a:solidFill>
              </a:rPr>
              <a:t> </a:t>
            </a:r>
            <a:r>
              <a:rPr lang="en-US" b="1" dirty="0" err="1">
                <a:solidFill>
                  <a:schemeClr val="tx1">
                    <a:lumMod val="95000"/>
                    <a:lumOff val="5000"/>
                  </a:schemeClr>
                </a:solidFill>
              </a:rPr>
              <a:t>của</a:t>
            </a:r>
            <a:r>
              <a:rPr lang="en-US" b="1" dirty="0">
                <a:solidFill>
                  <a:schemeClr val="tx1">
                    <a:lumMod val="95000"/>
                    <a:lumOff val="5000"/>
                  </a:schemeClr>
                </a:solidFill>
              </a:rPr>
              <a:t> </a:t>
            </a:r>
            <a:r>
              <a:rPr lang="en-US" b="1" dirty="0" err="1">
                <a:solidFill>
                  <a:schemeClr val="tx1">
                    <a:lumMod val="95000"/>
                    <a:lumOff val="5000"/>
                  </a:schemeClr>
                </a:solidFill>
              </a:rPr>
              <a:t>đèn</a:t>
            </a:r>
            <a:r>
              <a:rPr lang="en-US" b="1" dirty="0">
                <a:solidFill>
                  <a:schemeClr val="tx1">
                    <a:lumMod val="95000"/>
                    <a:lumOff val="5000"/>
                  </a:schemeClr>
                </a:solidFill>
              </a:rPr>
              <a:t> </a:t>
            </a:r>
            <a:r>
              <a:rPr lang="en-US" b="1" dirty="0" smtClean="0">
                <a:solidFill>
                  <a:schemeClr val="tx1">
                    <a:lumMod val="95000"/>
                    <a:lumOff val="5000"/>
                  </a:schemeClr>
                </a:solidFill>
              </a:rPr>
              <a:t>LED</a:t>
            </a:r>
          </a:p>
          <a:p>
            <a:pPr algn="l"/>
            <a:r>
              <a:rPr lang="en-US" b="1" dirty="0" smtClean="0">
                <a:solidFill>
                  <a:schemeClr val="tx1">
                    <a:lumMod val="95000"/>
                    <a:lumOff val="5000"/>
                  </a:schemeClr>
                </a:solidFill>
              </a:rPr>
              <a:t>1.4 Chip LED</a:t>
            </a:r>
            <a:endParaRPr lang="vi-VN" dirty="0">
              <a:solidFill>
                <a:schemeClr val="tx1">
                  <a:lumMod val="95000"/>
                  <a:lumOff val="5000"/>
                </a:schemeClr>
              </a:solidFill>
            </a:endParaRPr>
          </a:p>
          <a:p>
            <a:pPr algn="l"/>
            <a:r>
              <a:rPr lang="en-US" b="1" dirty="0" smtClean="0">
                <a:solidFill>
                  <a:schemeClr val="tx1">
                    <a:lumMod val="95000"/>
                    <a:lumOff val="5000"/>
                  </a:schemeClr>
                </a:solidFill>
              </a:rPr>
              <a:t>1.5 </a:t>
            </a:r>
            <a:r>
              <a:rPr lang="en-US" b="1" dirty="0" err="1">
                <a:solidFill>
                  <a:schemeClr val="tx1">
                    <a:lumMod val="95000"/>
                    <a:lumOff val="5000"/>
                  </a:schemeClr>
                </a:solidFill>
              </a:rPr>
              <a:t>Nguồn</a:t>
            </a:r>
            <a:r>
              <a:rPr lang="en-US" b="1" dirty="0">
                <a:solidFill>
                  <a:schemeClr val="tx1">
                    <a:lumMod val="95000"/>
                    <a:lumOff val="5000"/>
                  </a:schemeClr>
                </a:solidFill>
              </a:rPr>
              <a:t> (driver) </a:t>
            </a:r>
            <a:r>
              <a:rPr lang="en-US" b="1" dirty="0" err="1">
                <a:solidFill>
                  <a:schemeClr val="tx1">
                    <a:lumMod val="95000"/>
                    <a:lumOff val="5000"/>
                  </a:schemeClr>
                </a:solidFill>
              </a:rPr>
              <a:t>cho</a:t>
            </a:r>
            <a:r>
              <a:rPr lang="en-US" b="1" dirty="0">
                <a:solidFill>
                  <a:schemeClr val="tx1">
                    <a:lumMod val="95000"/>
                    <a:lumOff val="5000"/>
                  </a:schemeClr>
                </a:solidFill>
              </a:rPr>
              <a:t> </a:t>
            </a:r>
            <a:r>
              <a:rPr lang="en-US" b="1" dirty="0" err="1">
                <a:solidFill>
                  <a:schemeClr val="tx1">
                    <a:lumMod val="95000"/>
                    <a:lumOff val="5000"/>
                  </a:schemeClr>
                </a:solidFill>
              </a:rPr>
              <a:t>đèn</a:t>
            </a:r>
            <a:r>
              <a:rPr lang="en-US" b="1" dirty="0">
                <a:solidFill>
                  <a:schemeClr val="tx1">
                    <a:lumMod val="95000"/>
                    <a:lumOff val="5000"/>
                  </a:schemeClr>
                </a:solidFill>
              </a:rPr>
              <a:t> LED</a:t>
            </a:r>
            <a:endParaRPr lang="vi-VN" dirty="0">
              <a:solidFill>
                <a:schemeClr val="tx1">
                  <a:lumMod val="95000"/>
                  <a:lumOff val="5000"/>
                </a:schemeClr>
              </a:solidFill>
            </a:endParaRPr>
          </a:p>
          <a:p>
            <a:pPr algn="l"/>
            <a:r>
              <a:rPr lang="en-US" b="1" dirty="0" smtClean="0">
                <a:solidFill>
                  <a:schemeClr val="tx1">
                    <a:lumMod val="95000"/>
                    <a:lumOff val="5000"/>
                  </a:schemeClr>
                </a:solidFill>
              </a:rPr>
              <a:t>1.6. </a:t>
            </a:r>
            <a:r>
              <a:rPr lang="en-US" b="1" dirty="0" err="1">
                <a:solidFill>
                  <a:schemeClr val="tx1">
                    <a:lumMod val="95000"/>
                    <a:lumOff val="5000"/>
                  </a:schemeClr>
                </a:solidFill>
              </a:rPr>
              <a:t>Thành</a:t>
            </a:r>
            <a:r>
              <a:rPr lang="en-US" b="1" dirty="0">
                <a:solidFill>
                  <a:schemeClr val="tx1">
                    <a:lumMod val="95000"/>
                    <a:lumOff val="5000"/>
                  </a:schemeClr>
                </a:solidFill>
              </a:rPr>
              <a:t> </a:t>
            </a:r>
            <a:r>
              <a:rPr lang="en-US" b="1" dirty="0" err="1">
                <a:solidFill>
                  <a:schemeClr val="tx1">
                    <a:lumMod val="95000"/>
                    <a:lumOff val="5000"/>
                  </a:schemeClr>
                </a:solidFill>
              </a:rPr>
              <a:t>phần</a:t>
            </a:r>
            <a:r>
              <a:rPr lang="en-US" b="1" dirty="0">
                <a:solidFill>
                  <a:schemeClr val="tx1">
                    <a:lumMod val="95000"/>
                    <a:lumOff val="5000"/>
                  </a:schemeClr>
                </a:solidFill>
              </a:rPr>
              <a:t> </a:t>
            </a:r>
            <a:r>
              <a:rPr lang="en-US" b="1" dirty="0" err="1">
                <a:solidFill>
                  <a:schemeClr val="tx1">
                    <a:lumMod val="95000"/>
                    <a:lumOff val="5000"/>
                  </a:schemeClr>
                </a:solidFill>
              </a:rPr>
              <a:t>cơ</a:t>
            </a:r>
            <a:r>
              <a:rPr lang="en-US" b="1" dirty="0">
                <a:solidFill>
                  <a:schemeClr val="tx1">
                    <a:lumMod val="95000"/>
                    <a:lumOff val="5000"/>
                  </a:schemeClr>
                </a:solidFill>
              </a:rPr>
              <a:t> </a:t>
            </a:r>
            <a:r>
              <a:rPr lang="en-US" b="1" dirty="0" err="1">
                <a:solidFill>
                  <a:schemeClr val="tx1">
                    <a:lumMod val="95000"/>
                    <a:lumOff val="5000"/>
                  </a:schemeClr>
                </a:solidFill>
              </a:rPr>
              <a:t>bản</a:t>
            </a:r>
            <a:r>
              <a:rPr lang="en-US" b="1" dirty="0">
                <a:solidFill>
                  <a:schemeClr val="tx1">
                    <a:lumMod val="95000"/>
                    <a:lumOff val="5000"/>
                  </a:schemeClr>
                </a:solidFill>
              </a:rPr>
              <a:t> </a:t>
            </a:r>
            <a:r>
              <a:rPr lang="en-US" b="1" dirty="0" err="1">
                <a:solidFill>
                  <a:schemeClr val="tx1">
                    <a:lumMod val="95000"/>
                    <a:lumOff val="5000"/>
                  </a:schemeClr>
                </a:solidFill>
              </a:rPr>
              <a:t>mạch</a:t>
            </a:r>
            <a:r>
              <a:rPr lang="en-US" b="1" dirty="0">
                <a:solidFill>
                  <a:schemeClr val="tx1">
                    <a:lumMod val="95000"/>
                    <a:lumOff val="5000"/>
                  </a:schemeClr>
                </a:solidFill>
              </a:rPr>
              <a:t> driver</a:t>
            </a:r>
            <a:endParaRPr lang="vi-VN" dirty="0">
              <a:solidFill>
                <a:schemeClr val="tx1">
                  <a:lumMod val="95000"/>
                  <a:lumOff val="5000"/>
                </a:schemeClr>
              </a:solidFill>
            </a:endParaRPr>
          </a:p>
          <a:p>
            <a:pPr algn="l"/>
            <a:r>
              <a:rPr lang="en-US" b="1" dirty="0" smtClean="0">
                <a:solidFill>
                  <a:schemeClr val="tx1">
                    <a:lumMod val="95000"/>
                    <a:lumOff val="5000"/>
                  </a:schemeClr>
                </a:solidFill>
              </a:rPr>
              <a:t>1.7 </a:t>
            </a:r>
            <a:r>
              <a:rPr lang="en-US" b="1" dirty="0" err="1">
                <a:solidFill>
                  <a:schemeClr val="tx1">
                    <a:lumMod val="95000"/>
                    <a:lumOff val="5000"/>
                  </a:schemeClr>
                </a:solidFill>
              </a:rPr>
              <a:t>Các</a:t>
            </a:r>
            <a:r>
              <a:rPr lang="en-US" b="1" dirty="0">
                <a:solidFill>
                  <a:schemeClr val="tx1">
                    <a:lumMod val="95000"/>
                    <a:lumOff val="5000"/>
                  </a:schemeClr>
                </a:solidFill>
              </a:rPr>
              <a:t> </a:t>
            </a:r>
            <a:r>
              <a:rPr lang="en-US" b="1" dirty="0" err="1">
                <a:solidFill>
                  <a:schemeClr val="tx1">
                    <a:lumMod val="95000"/>
                    <a:lumOff val="5000"/>
                  </a:schemeClr>
                </a:solidFill>
              </a:rPr>
              <a:t>tiêu</a:t>
            </a:r>
            <a:r>
              <a:rPr lang="en-US" b="1" dirty="0">
                <a:solidFill>
                  <a:schemeClr val="tx1">
                    <a:lumMod val="95000"/>
                    <a:lumOff val="5000"/>
                  </a:schemeClr>
                </a:solidFill>
              </a:rPr>
              <a:t> </a:t>
            </a:r>
            <a:r>
              <a:rPr lang="en-US" b="1" dirty="0" err="1">
                <a:solidFill>
                  <a:schemeClr val="tx1">
                    <a:lumMod val="95000"/>
                    <a:lumOff val="5000"/>
                  </a:schemeClr>
                </a:solidFill>
              </a:rPr>
              <a:t>chuẩn</a:t>
            </a:r>
            <a:r>
              <a:rPr lang="en-US" b="1" dirty="0">
                <a:solidFill>
                  <a:schemeClr val="tx1">
                    <a:lumMod val="95000"/>
                    <a:lumOff val="5000"/>
                  </a:schemeClr>
                </a:solidFill>
              </a:rPr>
              <a:t> </a:t>
            </a:r>
            <a:r>
              <a:rPr lang="en-US" b="1" dirty="0" err="1">
                <a:solidFill>
                  <a:schemeClr val="tx1">
                    <a:lumMod val="95000"/>
                    <a:lumOff val="5000"/>
                  </a:schemeClr>
                </a:solidFill>
              </a:rPr>
              <a:t>của</a:t>
            </a:r>
            <a:r>
              <a:rPr lang="en-US" b="1" dirty="0">
                <a:solidFill>
                  <a:schemeClr val="tx1">
                    <a:lumMod val="95000"/>
                    <a:lumOff val="5000"/>
                  </a:schemeClr>
                </a:solidFill>
              </a:rPr>
              <a:t> </a:t>
            </a:r>
            <a:r>
              <a:rPr lang="en-US" b="1" dirty="0" err="1">
                <a:solidFill>
                  <a:schemeClr val="tx1">
                    <a:lumMod val="95000"/>
                    <a:lumOff val="5000"/>
                  </a:schemeClr>
                </a:solidFill>
              </a:rPr>
              <a:t>đèn</a:t>
            </a:r>
            <a:r>
              <a:rPr lang="en-US" b="1" dirty="0">
                <a:solidFill>
                  <a:schemeClr val="tx1">
                    <a:lumMod val="95000"/>
                    <a:lumOff val="5000"/>
                  </a:schemeClr>
                </a:solidFill>
              </a:rPr>
              <a:t> LED</a:t>
            </a:r>
            <a:endParaRPr lang="vi-VN" dirty="0">
              <a:solidFill>
                <a:schemeClr val="tx1">
                  <a:lumMod val="95000"/>
                  <a:lumOff val="5000"/>
                </a:schemeClr>
              </a:solidFill>
            </a:endParaRPr>
          </a:p>
          <a:p>
            <a:pPr algn="l"/>
            <a:r>
              <a:rPr lang="en-US" b="1" dirty="0" smtClean="0">
                <a:solidFill>
                  <a:schemeClr val="tx1">
                    <a:lumMod val="95000"/>
                    <a:lumOff val="5000"/>
                  </a:schemeClr>
                </a:solidFill>
              </a:rPr>
              <a:t>1.8 </a:t>
            </a:r>
            <a:r>
              <a:rPr lang="en-US" b="1" dirty="0" err="1">
                <a:solidFill>
                  <a:schemeClr val="tx1">
                    <a:lumMod val="95000"/>
                    <a:lumOff val="5000"/>
                  </a:schemeClr>
                </a:solidFill>
              </a:rPr>
              <a:t>Kỹ</a:t>
            </a:r>
            <a:r>
              <a:rPr lang="en-US" b="1" dirty="0">
                <a:solidFill>
                  <a:schemeClr val="tx1">
                    <a:lumMod val="95000"/>
                    <a:lumOff val="5000"/>
                  </a:schemeClr>
                </a:solidFill>
              </a:rPr>
              <a:t> </a:t>
            </a:r>
            <a:r>
              <a:rPr lang="en-US" b="1" dirty="0" err="1">
                <a:solidFill>
                  <a:schemeClr val="tx1">
                    <a:lumMod val="95000"/>
                    <a:lumOff val="5000"/>
                  </a:schemeClr>
                </a:solidFill>
              </a:rPr>
              <a:t>thuật</a:t>
            </a:r>
            <a:r>
              <a:rPr lang="en-US" b="1" dirty="0">
                <a:solidFill>
                  <a:schemeClr val="tx1">
                    <a:lumMod val="95000"/>
                    <a:lumOff val="5000"/>
                  </a:schemeClr>
                </a:solidFill>
              </a:rPr>
              <a:t> </a:t>
            </a:r>
            <a:r>
              <a:rPr lang="en-US" b="1" dirty="0" err="1">
                <a:solidFill>
                  <a:schemeClr val="tx1">
                    <a:lumMod val="95000"/>
                    <a:lumOff val="5000"/>
                  </a:schemeClr>
                </a:solidFill>
              </a:rPr>
              <a:t>sản</a:t>
            </a:r>
            <a:r>
              <a:rPr lang="en-US" b="1" dirty="0">
                <a:solidFill>
                  <a:schemeClr val="tx1">
                    <a:lumMod val="95000"/>
                    <a:lumOff val="5000"/>
                  </a:schemeClr>
                </a:solidFill>
              </a:rPr>
              <a:t> </a:t>
            </a:r>
            <a:r>
              <a:rPr lang="en-US" b="1" dirty="0" err="1">
                <a:solidFill>
                  <a:schemeClr val="tx1">
                    <a:lumMod val="95000"/>
                    <a:lumOff val="5000"/>
                  </a:schemeClr>
                </a:solidFill>
              </a:rPr>
              <a:t>xuất</a:t>
            </a:r>
            <a:r>
              <a:rPr lang="en-US" b="1" dirty="0">
                <a:solidFill>
                  <a:schemeClr val="tx1">
                    <a:lumMod val="95000"/>
                    <a:lumOff val="5000"/>
                  </a:schemeClr>
                </a:solidFill>
              </a:rPr>
              <a:t> driver</a:t>
            </a:r>
            <a:endParaRPr lang="vi-VN" dirty="0">
              <a:solidFill>
                <a:schemeClr val="tx1">
                  <a:lumMod val="95000"/>
                  <a:lumOff val="5000"/>
                </a:schemeClr>
              </a:solidFill>
            </a:endParaRPr>
          </a:p>
          <a:p>
            <a:pPr algn="l"/>
            <a:r>
              <a:rPr lang="en-US" b="1" dirty="0" smtClean="0">
                <a:solidFill>
                  <a:schemeClr val="tx1">
                    <a:lumMod val="95000"/>
                    <a:lumOff val="5000"/>
                  </a:schemeClr>
                </a:solidFill>
              </a:rPr>
              <a:t>1.9. </a:t>
            </a:r>
            <a:r>
              <a:rPr lang="en-US" b="1" dirty="0" err="1">
                <a:solidFill>
                  <a:schemeClr val="tx1">
                    <a:lumMod val="95000"/>
                    <a:lumOff val="5000"/>
                  </a:schemeClr>
                </a:solidFill>
              </a:rPr>
              <a:t>Độ</a:t>
            </a:r>
            <a:r>
              <a:rPr lang="en-US" b="1" dirty="0">
                <a:solidFill>
                  <a:schemeClr val="tx1">
                    <a:lumMod val="95000"/>
                    <a:lumOff val="5000"/>
                  </a:schemeClr>
                </a:solidFill>
              </a:rPr>
              <a:t> tin </a:t>
            </a:r>
            <a:r>
              <a:rPr lang="en-US" b="1" dirty="0" err="1">
                <a:solidFill>
                  <a:schemeClr val="tx1">
                    <a:lumMod val="95000"/>
                    <a:lumOff val="5000"/>
                  </a:schemeClr>
                </a:solidFill>
              </a:rPr>
              <a:t>cậy</a:t>
            </a:r>
            <a:r>
              <a:rPr lang="en-US" b="1" dirty="0">
                <a:solidFill>
                  <a:schemeClr val="tx1">
                    <a:lumMod val="95000"/>
                    <a:lumOff val="5000"/>
                  </a:schemeClr>
                </a:solidFill>
              </a:rPr>
              <a:t> </a:t>
            </a:r>
            <a:r>
              <a:rPr lang="en-US" b="1" dirty="0" err="1">
                <a:solidFill>
                  <a:schemeClr val="tx1">
                    <a:lumMod val="95000"/>
                    <a:lumOff val="5000"/>
                  </a:schemeClr>
                </a:solidFill>
              </a:rPr>
              <a:t>của</a:t>
            </a:r>
            <a:r>
              <a:rPr lang="en-US" b="1" dirty="0">
                <a:solidFill>
                  <a:schemeClr val="tx1">
                    <a:lumMod val="95000"/>
                    <a:lumOff val="5000"/>
                  </a:schemeClr>
                </a:solidFill>
              </a:rPr>
              <a:t> driver</a:t>
            </a:r>
            <a:endParaRPr lang="vi-VN" dirty="0">
              <a:solidFill>
                <a:schemeClr val="tx1">
                  <a:lumMod val="95000"/>
                  <a:lumOff val="5000"/>
                </a:schemeClr>
              </a:solidFill>
            </a:endParaRPr>
          </a:p>
          <a:p>
            <a:pPr algn="l"/>
            <a:r>
              <a:rPr lang="en-US" b="1" dirty="0" smtClean="0">
                <a:solidFill>
                  <a:schemeClr val="tx1">
                    <a:lumMod val="95000"/>
                    <a:lumOff val="5000"/>
                  </a:schemeClr>
                </a:solidFill>
              </a:rPr>
              <a:t>1.10. </a:t>
            </a:r>
            <a:r>
              <a:rPr lang="en-US" b="1" dirty="0" err="1">
                <a:solidFill>
                  <a:schemeClr val="tx1">
                    <a:lumMod val="95000"/>
                    <a:lumOff val="5000"/>
                  </a:schemeClr>
                </a:solidFill>
              </a:rPr>
              <a:t>Tuổi</a:t>
            </a:r>
            <a:r>
              <a:rPr lang="en-US" b="1" dirty="0">
                <a:solidFill>
                  <a:schemeClr val="tx1">
                    <a:lumMod val="95000"/>
                    <a:lumOff val="5000"/>
                  </a:schemeClr>
                </a:solidFill>
              </a:rPr>
              <a:t> </a:t>
            </a:r>
            <a:r>
              <a:rPr lang="en-US" b="1" dirty="0" err="1">
                <a:solidFill>
                  <a:schemeClr val="tx1">
                    <a:lumMod val="95000"/>
                    <a:lumOff val="5000"/>
                  </a:schemeClr>
                </a:solidFill>
              </a:rPr>
              <a:t>thọ</a:t>
            </a:r>
            <a:r>
              <a:rPr lang="en-US" b="1" dirty="0">
                <a:solidFill>
                  <a:schemeClr val="tx1">
                    <a:lumMod val="95000"/>
                    <a:lumOff val="5000"/>
                  </a:schemeClr>
                </a:solidFill>
              </a:rPr>
              <a:t> </a:t>
            </a:r>
            <a:r>
              <a:rPr lang="en-US" b="1" dirty="0" err="1">
                <a:solidFill>
                  <a:schemeClr val="tx1">
                    <a:lumMod val="95000"/>
                    <a:lumOff val="5000"/>
                  </a:schemeClr>
                </a:solidFill>
              </a:rPr>
              <a:t>của</a:t>
            </a:r>
            <a:r>
              <a:rPr lang="en-US" b="1" dirty="0">
                <a:solidFill>
                  <a:schemeClr val="tx1">
                    <a:lumMod val="95000"/>
                    <a:lumOff val="5000"/>
                  </a:schemeClr>
                </a:solidFill>
              </a:rPr>
              <a:t> LED</a:t>
            </a:r>
            <a:endParaRPr lang="vi-VN" dirty="0">
              <a:solidFill>
                <a:schemeClr val="tx1">
                  <a:lumMod val="95000"/>
                  <a:lumOff val="5000"/>
                </a:schemeClr>
              </a:solidFill>
            </a:endParaRPr>
          </a:p>
          <a:p>
            <a:pPr algn="l"/>
            <a:r>
              <a:rPr lang="en-US" b="1" dirty="0" smtClean="0">
                <a:solidFill>
                  <a:schemeClr val="tx1">
                    <a:lumMod val="95000"/>
                    <a:lumOff val="5000"/>
                  </a:schemeClr>
                </a:solidFill>
              </a:rPr>
              <a:t>1.11 </a:t>
            </a:r>
            <a:r>
              <a:rPr lang="en-US" b="1" dirty="0" err="1">
                <a:solidFill>
                  <a:schemeClr val="tx1">
                    <a:lumMod val="95000"/>
                    <a:lumOff val="5000"/>
                  </a:schemeClr>
                </a:solidFill>
              </a:rPr>
              <a:t>M</a:t>
            </a:r>
            <a:r>
              <a:rPr lang="en-US" b="1" dirty="0" err="1" smtClean="0">
                <a:solidFill>
                  <a:schemeClr val="tx1">
                    <a:lumMod val="95000"/>
                    <a:lumOff val="5000"/>
                  </a:schemeClr>
                </a:solidFill>
              </a:rPr>
              <a:t>ột</a:t>
            </a:r>
            <a:r>
              <a:rPr lang="en-US" b="1" dirty="0" smtClean="0">
                <a:solidFill>
                  <a:schemeClr val="tx1">
                    <a:lumMod val="95000"/>
                    <a:lumOff val="5000"/>
                  </a:schemeClr>
                </a:solidFill>
              </a:rPr>
              <a:t> </a:t>
            </a:r>
            <a:r>
              <a:rPr lang="en-US" b="1" dirty="0" err="1">
                <a:solidFill>
                  <a:schemeClr val="tx1">
                    <a:lumMod val="95000"/>
                    <a:lumOff val="5000"/>
                  </a:schemeClr>
                </a:solidFill>
              </a:rPr>
              <a:t>số</a:t>
            </a:r>
            <a:r>
              <a:rPr lang="en-US" b="1" dirty="0">
                <a:solidFill>
                  <a:schemeClr val="tx1">
                    <a:lumMod val="95000"/>
                    <a:lumOff val="5000"/>
                  </a:schemeClr>
                </a:solidFill>
              </a:rPr>
              <a:t> </a:t>
            </a:r>
            <a:r>
              <a:rPr lang="en-US" b="1" dirty="0" err="1">
                <a:solidFill>
                  <a:schemeClr val="tx1">
                    <a:lumMod val="95000"/>
                    <a:lumOff val="5000"/>
                  </a:schemeClr>
                </a:solidFill>
              </a:rPr>
              <a:t>ứng</a:t>
            </a:r>
            <a:r>
              <a:rPr lang="en-US" b="1" dirty="0">
                <a:solidFill>
                  <a:schemeClr val="tx1">
                    <a:lumMod val="95000"/>
                    <a:lumOff val="5000"/>
                  </a:schemeClr>
                </a:solidFill>
              </a:rPr>
              <a:t> </a:t>
            </a:r>
            <a:r>
              <a:rPr lang="en-US" b="1" dirty="0" err="1">
                <a:solidFill>
                  <a:schemeClr val="tx1">
                    <a:lumMod val="95000"/>
                    <a:lumOff val="5000"/>
                  </a:schemeClr>
                </a:solidFill>
              </a:rPr>
              <a:t>dụng</a:t>
            </a:r>
            <a:r>
              <a:rPr lang="en-US" b="1" dirty="0">
                <a:solidFill>
                  <a:schemeClr val="tx1">
                    <a:lumMod val="95000"/>
                    <a:lumOff val="5000"/>
                  </a:schemeClr>
                </a:solidFill>
              </a:rPr>
              <a:t> </a:t>
            </a:r>
            <a:r>
              <a:rPr lang="en-US" b="1" dirty="0" err="1">
                <a:solidFill>
                  <a:schemeClr val="tx1">
                    <a:lumMod val="95000"/>
                    <a:lumOff val="5000"/>
                  </a:schemeClr>
                </a:solidFill>
              </a:rPr>
              <a:t>điển</a:t>
            </a:r>
            <a:r>
              <a:rPr lang="en-US" b="1" dirty="0">
                <a:solidFill>
                  <a:schemeClr val="tx1">
                    <a:lumMod val="95000"/>
                    <a:lumOff val="5000"/>
                  </a:schemeClr>
                </a:solidFill>
              </a:rPr>
              <a:t> </a:t>
            </a:r>
            <a:r>
              <a:rPr lang="en-US" b="1" dirty="0" err="1">
                <a:solidFill>
                  <a:schemeClr val="tx1">
                    <a:lumMod val="95000"/>
                    <a:lumOff val="5000"/>
                  </a:schemeClr>
                </a:solidFill>
              </a:rPr>
              <a:t>hình</a:t>
            </a:r>
            <a:endParaRPr lang="vi-VN" dirty="0">
              <a:solidFill>
                <a:schemeClr val="tx1">
                  <a:lumMod val="95000"/>
                  <a:lumOff val="5000"/>
                </a:schemeClr>
              </a:solidFill>
            </a:endParaRPr>
          </a:p>
        </p:txBody>
      </p:sp>
    </p:spTree>
    <p:extLst>
      <p:ext uri="{BB962C8B-B14F-4D97-AF65-F5344CB8AC3E}">
        <p14:creationId xmlns:p14="http://schemas.microsoft.com/office/powerpoint/2010/main" val="261066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609600"/>
            <a:ext cx="7772400" cy="808038"/>
          </a:xfrm>
          <a:solidFill>
            <a:srgbClr val="FFFF00"/>
          </a:solidFill>
        </p:spPr>
        <p:txBody>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a:t>sáng</a:t>
            </a:r>
            <a:endParaRPr lang="en-US" b="1" dirty="0" smtClean="0"/>
          </a:p>
        </p:txBody>
      </p:sp>
      <p:sp>
        <p:nvSpPr>
          <p:cNvPr id="11267" name="Rectangle 3"/>
          <p:cNvSpPr>
            <a:spLocks noGrp="1" noChangeArrowheads="1"/>
          </p:cNvSpPr>
          <p:nvPr>
            <p:ph type="body" idx="1"/>
          </p:nvPr>
        </p:nvSpPr>
        <p:spPr>
          <a:xfrm>
            <a:off x="457200" y="1600200"/>
            <a:ext cx="6096000" cy="4800600"/>
          </a:xfrm>
        </p:spPr>
        <p:txBody>
          <a:bodyPr/>
          <a:lstStyle/>
          <a:p>
            <a:pPr marL="0" indent="0" eaLnBrk="1" hangingPunct="1">
              <a:lnSpc>
                <a:spcPct val="80000"/>
              </a:lnSpc>
              <a:buNone/>
            </a:pPr>
            <a:r>
              <a:rPr lang="en-US" b="1" dirty="0" err="1" smtClean="0"/>
              <a:t>Bóng</a:t>
            </a:r>
            <a:r>
              <a:rPr lang="en-US" b="1" dirty="0" smtClean="0"/>
              <a:t> </a:t>
            </a:r>
            <a:r>
              <a:rPr lang="en-US" b="1" dirty="0" err="1" smtClean="0"/>
              <a:t>đèn</a:t>
            </a:r>
            <a:r>
              <a:rPr lang="en-US" b="1" dirty="0" smtClean="0"/>
              <a:t> </a:t>
            </a:r>
            <a:r>
              <a:rPr lang="en-US" b="1" dirty="0" err="1" smtClean="0"/>
              <a:t>sợi</a:t>
            </a:r>
            <a:r>
              <a:rPr lang="en-US" b="1" dirty="0" smtClean="0"/>
              <a:t> </a:t>
            </a:r>
            <a:r>
              <a:rPr lang="en-US" b="1" dirty="0" err="1" smtClean="0"/>
              <a:t>đốt</a:t>
            </a:r>
            <a:endParaRPr lang="en-US" b="1" dirty="0" smtClean="0"/>
          </a:p>
          <a:p>
            <a:pPr marL="0" indent="0" eaLnBrk="1" hangingPunct="1">
              <a:lnSpc>
                <a:spcPct val="80000"/>
              </a:lnSpc>
              <a:buNone/>
            </a:pPr>
            <a:r>
              <a:rPr lang="en-US" sz="2400" dirty="0" err="1" smtClean="0"/>
              <a:t>Chiếc</a:t>
            </a:r>
            <a:r>
              <a:rPr lang="en-US" sz="2400" dirty="0" smtClean="0"/>
              <a:t> </a:t>
            </a:r>
            <a:r>
              <a:rPr lang="en-US" sz="2400" b="1" dirty="0" err="1" smtClean="0"/>
              <a:t>bóng</a:t>
            </a:r>
            <a:r>
              <a:rPr lang="en-US" sz="2400" b="1" dirty="0" smtClean="0"/>
              <a:t> </a:t>
            </a:r>
            <a:r>
              <a:rPr lang="en-US" sz="2400" b="1" dirty="0" err="1" smtClean="0"/>
              <a:t>đèn</a:t>
            </a:r>
            <a:r>
              <a:rPr lang="en-US" sz="2400" b="1" dirty="0" smtClean="0"/>
              <a:t> </a:t>
            </a:r>
            <a:r>
              <a:rPr lang="en-US" sz="2400" b="1" dirty="0" err="1" smtClean="0"/>
              <a:t>sợi</a:t>
            </a:r>
            <a:r>
              <a:rPr lang="en-US" sz="2400" b="1" dirty="0" smtClean="0"/>
              <a:t> </a:t>
            </a:r>
            <a:r>
              <a:rPr lang="en-US" sz="2400" b="1" dirty="0" err="1" smtClean="0"/>
              <a:t>đốt</a:t>
            </a:r>
            <a:r>
              <a:rPr lang="en-US" sz="2400" dirty="0" smtClean="0"/>
              <a:t>, </a:t>
            </a:r>
            <a:r>
              <a:rPr lang="en-US" sz="2400" b="1" dirty="0" err="1" smtClean="0"/>
              <a:t>đèn</a:t>
            </a:r>
            <a:r>
              <a:rPr lang="en-US" sz="2400" b="1" dirty="0" smtClean="0"/>
              <a:t> </a:t>
            </a:r>
            <a:r>
              <a:rPr lang="en-US" sz="2400" b="1" dirty="0" err="1" smtClean="0"/>
              <a:t>sợi</a:t>
            </a:r>
            <a:r>
              <a:rPr lang="en-US" sz="2400" b="1" dirty="0" smtClean="0"/>
              <a:t> </a:t>
            </a:r>
            <a:r>
              <a:rPr lang="en-US" sz="2400" b="1" dirty="0" err="1" smtClean="0"/>
              <a:t>đốt</a:t>
            </a:r>
            <a:r>
              <a:rPr lang="en-US" sz="2400" dirty="0" smtClean="0"/>
              <a:t> hay </a:t>
            </a:r>
            <a:r>
              <a:rPr lang="en-US" sz="2400" dirty="0" err="1" smtClean="0"/>
              <a:t>gọi</a:t>
            </a:r>
            <a:r>
              <a:rPr lang="en-US" sz="2400" dirty="0" smtClean="0"/>
              <a:t> </a:t>
            </a:r>
            <a:r>
              <a:rPr lang="en-US" sz="2400" dirty="0" err="1" smtClean="0"/>
              <a:t>ngắn</a:t>
            </a:r>
            <a:r>
              <a:rPr lang="en-US" sz="2400" dirty="0" smtClean="0"/>
              <a:t> </a:t>
            </a:r>
            <a:r>
              <a:rPr lang="en-US" sz="2400" dirty="0" err="1" smtClean="0"/>
              <a:t>gọn</a:t>
            </a:r>
            <a:r>
              <a:rPr lang="en-US" sz="2400" dirty="0" smtClean="0"/>
              <a:t> </a:t>
            </a:r>
            <a:r>
              <a:rPr lang="en-US" sz="2400" dirty="0" err="1" smtClean="0"/>
              <a:t>hơn</a:t>
            </a:r>
            <a:r>
              <a:rPr lang="en-US" sz="2400" dirty="0" smtClean="0"/>
              <a:t> </a:t>
            </a:r>
            <a:r>
              <a:rPr lang="en-US" sz="2400" dirty="0" err="1" smtClean="0"/>
              <a:t>là</a:t>
            </a:r>
            <a:r>
              <a:rPr lang="en-US" sz="2400" dirty="0" smtClean="0"/>
              <a:t> </a:t>
            </a:r>
            <a:r>
              <a:rPr lang="en-US" sz="2400" b="1" dirty="0" err="1" smtClean="0"/>
              <a:t>bóng</a:t>
            </a:r>
            <a:r>
              <a:rPr lang="en-US" sz="2400" b="1" dirty="0" smtClean="0"/>
              <a:t> </a:t>
            </a:r>
            <a:r>
              <a:rPr lang="en-US" sz="2400" b="1" dirty="0" err="1" smtClean="0"/>
              <a:t>đèn</a:t>
            </a:r>
            <a:r>
              <a:rPr lang="en-US" sz="2400" b="1" dirty="0" smtClean="0"/>
              <a:t> </a:t>
            </a:r>
            <a:r>
              <a:rPr lang="en-US" sz="2400" b="1" dirty="0" err="1" smtClean="0"/>
              <a:t>tròn</a:t>
            </a: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loại</a:t>
            </a:r>
            <a:r>
              <a:rPr lang="en-US" sz="2400" dirty="0" smtClean="0"/>
              <a:t> </a:t>
            </a:r>
            <a:r>
              <a:rPr lang="en-US" sz="2400" dirty="0" err="1" smtClean="0"/>
              <a:t>bóng</a:t>
            </a:r>
            <a:r>
              <a:rPr lang="en-US" sz="2400" dirty="0" smtClean="0"/>
              <a:t> </a:t>
            </a:r>
            <a:r>
              <a:rPr lang="en-US" sz="2400" dirty="0" err="1" smtClean="0"/>
              <a:t>đèn</a:t>
            </a:r>
            <a:r>
              <a:rPr lang="en-US" sz="2400" dirty="0" smtClean="0"/>
              <a:t> </a:t>
            </a:r>
            <a:r>
              <a:rPr lang="en-US" sz="2400" dirty="0" err="1" smtClean="0"/>
              <a:t>dùng</a:t>
            </a:r>
            <a:r>
              <a:rPr lang="en-US" sz="2400" dirty="0" smtClean="0"/>
              <a:t> </a:t>
            </a:r>
            <a:r>
              <a:rPr lang="en-US" sz="2400" dirty="0" err="1" smtClean="0"/>
              <a:t>để</a:t>
            </a:r>
            <a:r>
              <a:rPr lang="en-US" sz="2400" dirty="0" smtClean="0"/>
              <a:t> </a:t>
            </a:r>
            <a:r>
              <a:rPr lang="en-US" sz="2400" dirty="0" err="1" smtClean="0"/>
              <a:t>chiếu</a:t>
            </a:r>
            <a:r>
              <a:rPr lang="en-US" sz="2400" dirty="0" smtClean="0"/>
              <a:t> </a:t>
            </a:r>
            <a:r>
              <a:rPr lang="en-US" sz="2400" dirty="0" err="1" smtClean="0"/>
              <a:t>sáng</a:t>
            </a:r>
            <a:r>
              <a:rPr lang="en-US" sz="2400" dirty="0" smtClean="0"/>
              <a:t>, </a:t>
            </a:r>
            <a:r>
              <a:rPr lang="en-US" sz="2400" dirty="0" err="1" smtClean="0"/>
              <a:t>dây</a:t>
            </a:r>
            <a:r>
              <a:rPr lang="en-US" sz="2400" dirty="0" smtClean="0"/>
              <a:t> </a:t>
            </a:r>
            <a:r>
              <a:rPr lang="en-US" sz="2400" dirty="0" err="1" smtClean="0"/>
              <a:t>tóc</a:t>
            </a:r>
            <a:r>
              <a:rPr lang="en-US" sz="2400" dirty="0" smtClean="0"/>
              <a:t> </a:t>
            </a:r>
            <a:r>
              <a:rPr lang="en-US" sz="2400" dirty="0" err="1" smtClean="0"/>
              <a:t>là</a:t>
            </a:r>
            <a:r>
              <a:rPr lang="en-US" sz="2400" dirty="0" smtClean="0"/>
              <a:t> </a:t>
            </a:r>
            <a:r>
              <a:rPr lang="en-US" sz="2400" dirty="0" err="1" smtClean="0"/>
              <a:t>bộ</a:t>
            </a:r>
            <a:r>
              <a:rPr lang="en-US" sz="2400" dirty="0" smtClean="0"/>
              <a:t> </a:t>
            </a:r>
            <a:r>
              <a:rPr lang="en-US" sz="2400" dirty="0" err="1" smtClean="0"/>
              <a:t>phận</a:t>
            </a:r>
            <a:r>
              <a:rPr lang="en-US" sz="2400" dirty="0" smtClean="0"/>
              <a:t> </a:t>
            </a:r>
            <a:r>
              <a:rPr lang="en-US" sz="2400" dirty="0" err="1" smtClean="0"/>
              <a:t>chính</a:t>
            </a:r>
            <a:r>
              <a:rPr lang="en-US" sz="2400" dirty="0" smtClean="0"/>
              <a:t> </a:t>
            </a:r>
            <a:r>
              <a:rPr lang="en-US" sz="2400" dirty="0" err="1" smtClean="0"/>
              <a:t>để</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ánh</a:t>
            </a:r>
            <a:r>
              <a:rPr lang="en-US" sz="2400" dirty="0" smtClean="0"/>
              <a:t> sang, </a:t>
            </a:r>
            <a:r>
              <a:rPr lang="en-US" sz="2400" dirty="0" err="1" smtClean="0"/>
              <a:t>thông</a:t>
            </a:r>
            <a:r>
              <a:rPr lang="en-US" sz="2400" dirty="0" smtClean="0"/>
              <a:t> qua </a:t>
            </a:r>
            <a:r>
              <a:rPr lang="en-US" sz="2400" dirty="0" err="1" smtClean="0"/>
              <a:t>vỏ</a:t>
            </a:r>
            <a:r>
              <a:rPr lang="en-US" sz="2400" dirty="0" smtClean="0"/>
              <a:t> </a:t>
            </a:r>
            <a:r>
              <a:rPr lang="en-US" sz="2400" dirty="0" err="1" smtClean="0"/>
              <a:t>thủy</a:t>
            </a:r>
            <a:r>
              <a:rPr lang="en-US" sz="2400" dirty="0" smtClean="0"/>
              <a:t> </a:t>
            </a:r>
            <a:r>
              <a:rPr lang="en-US" sz="2400" dirty="0" err="1" smtClean="0"/>
              <a:t>tinh</a:t>
            </a:r>
            <a:r>
              <a:rPr lang="en-US" sz="2400" dirty="0" smtClean="0"/>
              <a:t> </a:t>
            </a:r>
            <a:r>
              <a:rPr lang="en-US" sz="2400" dirty="0" err="1" smtClean="0"/>
              <a:t>trong</a:t>
            </a:r>
            <a:r>
              <a:rPr lang="en-US" sz="2400" dirty="0" smtClean="0"/>
              <a:t> </a:t>
            </a:r>
            <a:r>
              <a:rPr lang="en-US" sz="2400" dirty="0" err="1" smtClean="0"/>
              <a:t>suốt</a:t>
            </a:r>
            <a:r>
              <a:rPr lang="en-US" sz="2400" dirty="0" smtClean="0"/>
              <a:t>. </a:t>
            </a:r>
            <a:r>
              <a:rPr lang="en-US" sz="2400" dirty="0" err="1" smtClean="0"/>
              <a:t>Các</a:t>
            </a:r>
            <a:r>
              <a:rPr lang="en-US" sz="2400" dirty="0" smtClean="0"/>
              <a:t> </a:t>
            </a:r>
            <a:r>
              <a:rPr lang="en-US" sz="2400" dirty="0" err="1" smtClean="0"/>
              <a:t>dây</a:t>
            </a:r>
            <a:r>
              <a:rPr lang="en-US" sz="2400" dirty="0" smtClean="0"/>
              <a:t> </a:t>
            </a:r>
            <a:r>
              <a:rPr lang="en-US" sz="2400" dirty="0" err="1" smtClean="0"/>
              <a:t>tóc</a:t>
            </a:r>
            <a:r>
              <a:rPr lang="en-US" sz="2400" dirty="0" smtClean="0"/>
              <a:t> - </a:t>
            </a:r>
            <a:r>
              <a:rPr lang="en-US" sz="2400" dirty="0" err="1" smtClean="0"/>
              <a:t>bộ</a:t>
            </a:r>
            <a:r>
              <a:rPr lang="en-US" sz="2400" dirty="0" smtClean="0"/>
              <a:t> </a:t>
            </a:r>
            <a:r>
              <a:rPr lang="en-US" sz="2400" dirty="0" err="1" smtClean="0"/>
              <a:t>phận</a:t>
            </a:r>
            <a:r>
              <a:rPr lang="en-US" sz="2400" dirty="0" smtClean="0"/>
              <a:t> </a:t>
            </a:r>
            <a:r>
              <a:rPr lang="en-US" sz="2400" dirty="0" err="1" smtClean="0"/>
              <a:t>phát</a:t>
            </a:r>
            <a:r>
              <a:rPr lang="en-US" sz="2400" dirty="0" smtClean="0"/>
              <a:t> </a:t>
            </a:r>
            <a:r>
              <a:rPr lang="en-US" sz="2400" dirty="0" err="1" smtClean="0"/>
              <a:t>sáng</a:t>
            </a:r>
            <a:r>
              <a:rPr lang="en-US" sz="2400" dirty="0" smtClean="0"/>
              <a:t> </a:t>
            </a:r>
            <a:r>
              <a:rPr lang="en-US" sz="2400" dirty="0" err="1" smtClean="0"/>
              <a:t>chính</a:t>
            </a:r>
            <a:r>
              <a:rPr lang="en-US" sz="2400" dirty="0" smtClean="0"/>
              <a:t> </a:t>
            </a:r>
            <a:r>
              <a:rPr lang="en-US" sz="2400" dirty="0" err="1" smtClean="0"/>
              <a:t>của</a:t>
            </a:r>
            <a:r>
              <a:rPr lang="en-US" sz="2400" dirty="0" smtClean="0"/>
              <a:t> </a:t>
            </a:r>
            <a:r>
              <a:rPr lang="en-US" sz="2400" dirty="0" err="1" smtClean="0"/>
              <a:t>đèn</a:t>
            </a:r>
            <a:r>
              <a:rPr lang="en-US" sz="2400" dirty="0" smtClean="0"/>
              <a:t> </a:t>
            </a:r>
            <a:r>
              <a:rPr lang="en-US" sz="2400" dirty="0" err="1" smtClean="0"/>
              <a:t>được</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bên</a:t>
            </a:r>
            <a:r>
              <a:rPr lang="en-US" sz="2400" dirty="0" smtClean="0"/>
              <a:t> </a:t>
            </a:r>
            <a:r>
              <a:rPr lang="en-US" sz="2400" dirty="0" err="1" smtClean="0"/>
              <a:t>ngoài</a:t>
            </a:r>
            <a:r>
              <a:rPr lang="en-US" sz="2400" dirty="0" smtClean="0"/>
              <a:t> </a:t>
            </a:r>
            <a:r>
              <a:rPr lang="en-US" sz="2400" dirty="0" err="1" smtClean="0"/>
              <a:t>bằng</a:t>
            </a:r>
            <a:r>
              <a:rPr lang="en-US" sz="2400" dirty="0" smtClean="0"/>
              <a:t> </a:t>
            </a:r>
            <a:r>
              <a:rPr lang="en-US" sz="2400" dirty="0" err="1" smtClean="0"/>
              <a:t>một</a:t>
            </a:r>
            <a:r>
              <a:rPr lang="en-US" sz="2400" dirty="0" smtClean="0"/>
              <a:t> </a:t>
            </a:r>
            <a:r>
              <a:rPr lang="en-US" sz="2400" dirty="0" err="1" smtClean="0"/>
              <a:t>lớp</a:t>
            </a:r>
            <a:r>
              <a:rPr lang="en-US" sz="2400" dirty="0" smtClean="0"/>
              <a:t> </a:t>
            </a:r>
            <a:r>
              <a:rPr lang="en-US" sz="2400" dirty="0" err="1" smtClean="0"/>
              <a:t>thủy</a:t>
            </a:r>
            <a:r>
              <a:rPr lang="en-US" sz="2400" dirty="0" smtClean="0"/>
              <a:t> </a:t>
            </a:r>
            <a:r>
              <a:rPr lang="en-US" sz="2400" dirty="0" err="1" smtClean="0"/>
              <a:t>tinh</a:t>
            </a:r>
            <a:r>
              <a:rPr lang="en-US" sz="2400" dirty="0" smtClean="0"/>
              <a:t> </a:t>
            </a:r>
            <a:r>
              <a:rPr lang="en-US" sz="2400" dirty="0" err="1" smtClean="0"/>
              <a:t>trong</a:t>
            </a:r>
            <a:r>
              <a:rPr lang="en-US" sz="2400" dirty="0" smtClean="0"/>
              <a:t> </a:t>
            </a:r>
            <a:r>
              <a:rPr lang="en-US" sz="2400" dirty="0" err="1" smtClean="0"/>
              <a:t>suốt</a:t>
            </a:r>
            <a:r>
              <a:rPr lang="en-US" sz="2400" dirty="0" smtClean="0"/>
              <a:t> </a:t>
            </a:r>
            <a:r>
              <a:rPr lang="en-US" sz="2400" dirty="0" err="1" smtClean="0"/>
              <a:t>hoặc</a:t>
            </a:r>
            <a:r>
              <a:rPr lang="en-US" sz="2400" dirty="0" smtClean="0"/>
              <a:t> </a:t>
            </a:r>
            <a:r>
              <a:rPr lang="en-US" sz="2400" dirty="0" err="1" smtClean="0"/>
              <a:t>mờ</a:t>
            </a:r>
            <a:r>
              <a:rPr lang="en-US" sz="2400" dirty="0" smtClean="0"/>
              <a:t> </a:t>
            </a:r>
            <a:r>
              <a:rPr lang="en-US" sz="2400" dirty="0" err="1" smtClean="0"/>
              <a:t>đã</a:t>
            </a:r>
            <a:r>
              <a:rPr lang="en-US" sz="2400" dirty="0" smtClean="0"/>
              <a:t> </a:t>
            </a:r>
            <a:r>
              <a:rPr lang="en-US" sz="2400" dirty="0" err="1" smtClean="0"/>
              <a:t>được</a:t>
            </a:r>
            <a:r>
              <a:rPr lang="en-US" sz="2400" dirty="0" smtClean="0"/>
              <a:t> </a:t>
            </a:r>
            <a:r>
              <a:rPr lang="en-US" sz="2400" dirty="0" err="1" smtClean="0"/>
              <a:t>rút</a:t>
            </a:r>
            <a:r>
              <a:rPr lang="en-US" sz="2400" dirty="0" smtClean="0"/>
              <a:t> </a:t>
            </a:r>
            <a:r>
              <a:rPr lang="en-US" sz="2400" dirty="0" err="1" smtClean="0"/>
              <a:t>hết</a:t>
            </a:r>
            <a:r>
              <a:rPr lang="en-US" sz="2400" dirty="0" smtClean="0"/>
              <a:t> </a:t>
            </a:r>
            <a:r>
              <a:rPr lang="en-US" sz="2400" dirty="0" err="1" smtClean="0"/>
              <a:t>không</a:t>
            </a:r>
            <a:r>
              <a:rPr lang="en-US" sz="2400" dirty="0" smtClean="0"/>
              <a:t> </a:t>
            </a:r>
            <a:r>
              <a:rPr lang="en-US" sz="2400" dirty="0" err="1" smtClean="0"/>
              <a:t>khí</a:t>
            </a:r>
            <a:r>
              <a:rPr lang="en-US" sz="2400" dirty="0" smtClean="0"/>
              <a:t> </a:t>
            </a:r>
            <a:r>
              <a:rPr lang="en-US" sz="2400" dirty="0" err="1" smtClean="0"/>
              <a:t>và</a:t>
            </a:r>
            <a:r>
              <a:rPr lang="en-US" sz="2400" dirty="0" smtClean="0"/>
              <a:t> </a:t>
            </a:r>
            <a:r>
              <a:rPr lang="en-US" sz="2400" dirty="0" err="1" smtClean="0"/>
              <a:t>bơm</a:t>
            </a:r>
            <a:r>
              <a:rPr lang="en-US" sz="2400" dirty="0" smtClean="0"/>
              <a:t> </a:t>
            </a:r>
            <a:r>
              <a:rPr lang="en-US" sz="2400" dirty="0" err="1" smtClean="0"/>
              <a:t>vào</a:t>
            </a:r>
            <a:r>
              <a:rPr lang="en-US" sz="2400" dirty="0" smtClean="0"/>
              <a:t> </a:t>
            </a:r>
            <a:r>
              <a:rPr lang="en-US" sz="2400" dirty="0" err="1" smtClean="0"/>
              <a:t>các</a:t>
            </a:r>
            <a:r>
              <a:rPr lang="en-US" sz="2400" dirty="0" smtClean="0"/>
              <a:t> </a:t>
            </a:r>
            <a:r>
              <a:rPr lang="en-US" sz="2400" dirty="0" err="1" smtClean="0"/>
              <a:t>khí</a:t>
            </a:r>
            <a:r>
              <a:rPr lang="en-US" sz="2400" dirty="0" smtClean="0"/>
              <a:t> </a:t>
            </a:r>
            <a:r>
              <a:rPr lang="en-US" sz="2400" dirty="0" err="1" smtClean="0"/>
              <a:t>trơ</a:t>
            </a:r>
            <a:r>
              <a:rPr lang="en-US" sz="2400" dirty="0" smtClean="0"/>
              <a:t>. </a:t>
            </a:r>
            <a:r>
              <a:rPr lang="en-US" sz="2400" dirty="0" err="1" smtClean="0"/>
              <a:t>Kích</a:t>
            </a:r>
            <a:r>
              <a:rPr lang="en-US" sz="2400" dirty="0" smtClean="0"/>
              <a:t> </a:t>
            </a:r>
            <a:r>
              <a:rPr lang="en-US" sz="2400" dirty="0" err="1" smtClean="0"/>
              <a:t>cỡ</a:t>
            </a:r>
            <a:r>
              <a:rPr lang="en-US" sz="2400" dirty="0" smtClean="0"/>
              <a:t> </a:t>
            </a:r>
            <a:r>
              <a:rPr lang="en-US" sz="2400" dirty="0" err="1" smtClean="0"/>
              <a:t>bóng</a:t>
            </a:r>
            <a:r>
              <a:rPr lang="en-US" sz="2400" dirty="0" smtClean="0"/>
              <a:t> </a:t>
            </a:r>
            <a:r>
              <a:rPr lang="en-US" sz="2400" dirty="0" err="1" smtClean="0"/>
              <a:t>phải</a:t>
            </a:r>
            <a:r>
              <a:rPr lang="en-US" sz="2400" dirty="0" smtClean="0"/>
              <a:t> </a:t>
            </a:r>
            <a:r>
              <a:rPr lang="en-US" sz="2400" dirty="0" err="1" smtClean="0"/>
              <a:t>đủ</a:t>
            </a:r>
            <a:r>
              <a:rPr lang="en-US" sz="2400" dirty="0" smtClean="0"/>
              <a:t> </a:t>
            </a:r>
            <a:r>
              <a:rPr lang="en-US" sz="2400" dirty="0" err="1" smtClean="0"/>
              <a:t>lớn</a:t>
            </a:r>
            <a:r>
              <a:rPr lang="en-US" sz="2400" dirty="0" smtClean="0"/>
              <a:t> </a:t>
            </a:r>
            <a:r>
              <a:rPr lang="en-US" sz="2400" dirty="0" err="1" smtClean="0"/>
              <a:t>để</a:t>
            </a:r>
            <a:r>
              <a:rPr lang="en-US" sz="2400" dirty="0" smtClean="0"/>
              <a:t> </a:t>
            </a:r>
            <a:r>
              <a:rPr lang="en-US" sz="2400" dirty="0" err="1" smtClean="0"/>
              <a:t>không</a:t>
            </a:r>
            <a:r>
              <a:rPr lang="en-US" sz="2400" dirty="0" smtClean="0"/>
              <a:t> </a:t>
            </a:r>
            <a:r>
              <a:rPr lang="en-US" sz="2400" dirty="0" err="1" smtClean="0"/>
              <a:t>bị</a:t>
            </a:r>
            <a:r>
              <a:rPr lang="en-US" sz="2400" dirty="0" smtClean="0"/>
              <a:t> </a:t>
            </a:r>
            <a:r>
              <a:rPr lang="en-US" sz="2400" dirty="0" err="1" smtClean="0"/>
              <a:t>hơi</a:t>
            </a:r>
            <a:r>
              <a:rPr lang="en-US" sz="2400" dirty="0" smtClean="0"/>
              <a:t> </a:t>
            </a:r>
            <a:r>
              <a:rPr lang="en-US" sz="2400" dirty="0" err="1" smtClean="0"/>
              <a:t>nóng</a:t>
            </a:r>
            <a:r>
              <a:rPr lang="en-US" sz="2400" dirty="0" smtClean="0"/>
              <a:t> </a:t>
            </a:r>
            <a:r>
              <a:rPr lang="en-US" sz="2400" dirty="0" err="1" smtClean="0"/>
              <a:t>của</a:t>
            </a:r>
            <a:r>
              <a:rPr lang="en-US" sz="2400" dirty="0" smtClean="0"/>
              <a:t> </a:t>
            </a:r>
            <a:r>
              <a:rPr lang="en-US" sz="2400" dirty="0" err="1" smtClean="0"/>
              <a:t>nhiệt</a:t>
            </a:r>
            <a:r>
              <a:rPr lang="en-US" sz="2400" dirty="0" smtClean="0"/>
              <a:t> </a:t>
            </a:r>
            <a:r>
              <a:rPr lang="en-US" sz="2400" dirty="0" err="1" smtClean="0"/>
              <a:t>tỏa</a:t>
            </a:r>
            <a:r>
              <a:rPr lang="en-US" sz="2400" dirty="0" smtClean="0"/>
              <a:t> </a:t>
            </a:r>
            <a:r>
              <a:rPr lang="en-US" sz="2400" dirty="0" err="1" smtClean="0"/>
              <a:t>ra</a:t>
            </a:r>
            <a:r>
              <a:rPr lang="en-US" sz="2400" dirty="0" smtClean="0"/>
              <a:t> </a:t>
            </a:r>
            <a:r>
              <a:rPr lang="en-US" sz="2400" dirty="0" err="1" smtClean="0"/>
              <a:t>làm</a:t>
            </a:r>
            <a:r>
              <a:rPr lang="en-US" sz="2400" dirty="0" smtClean="0"/>
              <a:t> </a:t>
            </a:r>
            <a:r>
              <a:rPr lang="en-US" sz="2400" dirty="0" err="1" smtClean="0"/>
              <a:t>nổ</a:t>
            </a:r>
            <a:r>
              <a:rPr lang="en-US" sz="2400" dirty="0" smtClean="0"/>
              <a:t>. </a:t>
            </a:r>
            <a:r>
              <a:rPr lang="en-US" sz="2400" dirty="0" err="1" smtClean="0"/>
              <a:t>Hầu</a:t>
            </a:r>
            <a:r>
              <a:rPr lang="en-US" sz="2400" dirty="0" smtClean="0"/>
              <a:t> </a:t>
            </a:r>
            <a:r>
              <a:rPr lang="en-US" sz="2400" dirty="0" err="1" smtClean="0"/>
              <a:t>hết</a:t>
            </a:r>
            <a:r>
              <a:rPr lang="en-US" sz="2400" dirty="0" smtClean="0"/>
              <a:t> </a:t>
            </a:r>
            <a:r>
              <a:rPr lang="en-US" sz="2400" dirty="0" err="1" smtClean="0"/>
              <a:t>bóng</a:t>
            </a:r>
            <a:r>
              <a:rPr lang="en-US" sz="2400" dirty="0" smtClean="0"/>
              <a:t> </a:t>
            </a:r>
            <a:r>
              <a:rPr lang="en-US" sz="2400" dirty="0" err="1" smtClean="0"/>
              <a:t>đèn</a:t>
            </a:r>
            <a:r>
              <a:rPr lang="en-US" sz="2400" dirty="0" smtClean="0"/>
              <a:t> </a:t>
            </a:r>
            <a:r>
              <a:rPr lang="en-US" sz="2400" dirty="0" err="1" smtClean="0"/>
              <a:t>đều</a:t>
            </a:r>
            <a:r>
              <a:rPr lang="en-US" sz="2400" dirty="0" smtClean="0"/>
              <a:t> </a:t>
            </a:r>
            <a:r>
              <a:rPr lang="en-US" sz="2400" dirty="0" err="1" smtClean="0"/>
              <a:t>được</a:t>
            </a:r>
            <a:r>
              <a:rPr lang="en-US" sz="2400" dirty="0" smtClean="0"/>
              <a:t> </a:t>
            </a:r>
            <a:r>
              <a:rPr lang="en-US" sz="2400" dirty="0" err="1" smtClean="0"/>
              <a:t>lắp</a:t>
            </a:r>
            <a:r>
              <a:rPr lang="en-US" sz="2400" dirty="0" smtClean="0"/>
              <a:t> </a:t>
            </a:r>
            <a:r>
              <a:rPr lang="en-US" sz="2400" dirty="0" err="1" smtClean="0"/>
              <a:t>vào</a:t>
            </a:r>
            <a:r>
              <a:rPr lang="en-US" sz="2400" dirty="0" smtClean="0"/>
              <a:t> </a:t>
            </a:r>
            <a:r>
              <a:rPr lang="en-US" sz="2400" dirty="0" err="1" smtClean="0"/>
              <a:t>trong</a:t>
            </a:r>
            <a:r>
              <a:rPr lang="en-US" sz="2400" dirty="0" smtClean="0"/>
              <a:t> </a:t>
            </a:r>
            <a:r>
              <a:rPr lang="en-US" sz="2400" dirty="0" err="1" smtClean="0"/>
              <a:t>đui</a:t>
            </a:r>
            <a:r>
              <a:rPr lang="en-US" sz="2400" dirty="0" smtClean="0"/>
              <a:t> </a:t>
            </a:r>
            <a:r>
              <a:rPr lang="en-US" sz="2400" dirty="0" err="1" smtClean="0"/>
              <a:t>đèn</a:t>
            </a:r>
            <a:r>
              <a:rPr lang="en-US" sz="2400" dirty="0" smtClean="0"/>
              <a:t>, </a:t>
            </a:r>
            <a:r>
              <a:rPr lang="en-US" sz="2400" dirty="0" err="1" smtClean="0"/>
              <a:t>dòng</a:t>
            </a:r>
            <a:r>
              <a:rPr lang="en-US" sz="2400" dirty="0" smtClean="0"/>
              <a:t> </a:t>
            </a:r>
            <a:r>
              <a:rPr lang="en-US" sz="2400" dirty="0" err="1" smtClean="0"/>
              <a:t>điện</a:t>
            </a:r>
            <a:r>
              <a:rPr lang="en-US" sz="2400" dirty="0" smtClean="0"/>
              <a:t> </a:t>
            </a:r>
            <a:r>
              <a:rPr lang="en-US" sz="2400" dirty="0" err="1" smtClean="0"/>
              <a:t>sẽ</a:t>
            </a:r>
            <a:r>
              <a:rPr lang="en-US" sz="2400" dirty="0" smtClean="0"/>
              <a:t> </a:t>
            </a:r>
            <a:r>
              <a:rPr lang="en-US" sz="2400" dirty="0" err="1" smtClean="0"/>
              <a:t>đi</a:t>
            </a:r>
            <a:r>
              <a:rPr lang="en-US" sz="2400" dirty="0" smtClean="0"/>
              <a:t> qua </a:t>
            </a:r>
            <a:r>
              <a:rPr lang="en-US" sz="2400" dirty="0" err="1" smtClean="0"/>
              <a:t>đui</a:t>
            </a:r>
            <a:r>
              <a:rPr lang="en-US" sz="2400" dirty="0" smtClean="0"/>
              <a:t> </a:t>
            </a:r>
            <a:r>
              <a:rPr lang="en-US" sz="2400" dirty="0" err="1" smtClean="0"/>
              <a:t>đèn</a:t>
            </a:r>
            <a:r>
              <a:rPr lang="en-US" sz="2400" dirty="0" smtClean="0"/>
              <a:t>, qua </a:t>
            </a:r>
            <a:r>
              <a:rPr lang="en-US" sz="2400" dirty="0" err="1" smtClean="0"/>
              <a:t>đuôi</a:t>
            </a:r>
            <a:r>
              <a:rPr lang="en-US" sz="2400" dirty="0" smtClean="0"/>
              <a:t> </a:t>
            </a:r>
            <a:r>
              <a:rPr lang="en-US" sz="2400" dirty="0" err="1" smtClean="0"/>
              <a:t>đèn</a:t>
            </a:r>
            <a:r>
              <a:rPr lang="en-US" sz="2400" dirty="0" smtClean="0"/>
              <a:t> </a:t>
            </a:r>
            <a:r>
              <a:rPr lang="en-US" sz="2400" dirty="0" err="1" smtClean="0"/>
              <a:t>kim</a:t>
            </a:r>
            <a:r>
              <a:rPr lang="en-US" sz="2400" dirty="0" smtClean="0"/>
              <a:t> </a:t>
            </a:r>
            <a:r>
              <a:rPr lang="en-US" sz="2400" dirty="0" err="1" smtClean="0"/>
              <a:t>loại</a:t>
            </a:r>
            <a:r>
              <a:rPr lang="en-US" sz="2400" dirty="0" smtClean="0"/>
              <a:t>, </a:t>
            </a:r>
            <a:r>
              <a:rPr lang="en-US" sz="2400" dirty="0" err="1" smtClean="0"/>
              <a:t>vào</a:t>
            </a:r>
            <a:r>
              <a:rPr lang="en-US" sz="2400" dirty="0" smtClean="0"/>
              <a:t> </a:t>
            </a:r>
            <a:r>
              <a:rPr lang="en-US" sz="2400" dirty="0" err="1" smtClean="0"/>
              <a:t>đến</a:t>
            </a:r>
            <a:r>
              <a:rPr lang="en-US" sz="2400" dirty="0" smtClean="0"/>
              <a:t> </a:t>
            </a:r>
            <a:r>
              <a:rPr lang="en-US" sz="2400" dirty="0" err="1" smtClean="0"/>
              <a:t>dây</a:t>
            </a:r>
            <a:r>
              <a:rPr lang="en-US" sz="2400" dirty="0" smtClean="0"/>
              <a:t> </a:t>
            </a:r>
            <a:r>
              <a:rPr lang="en-US" sz="2400" dirty="0" err="1" smtClean="0"/>
              <a:t>tóc</a:t>
            </a:r>
            <a:r>
              <a:rPr lang="en-US" sz="2400" dirty="0" smtClean="0"/>
              <a:t> </a:t>
            </a:r>
            <a:r>
              <a:rPr lang="en-US" sz="2400" dirty="0" err="1" smtClean="0"/>
              <a:t>làm</a:t>
            </a:r>
            <a:r>
              <a:rPr lang="en-US" sz="2400" dirty="0" smtClean="0"/>
              <a:t> </a:t>
            </a:r>
            <a:r>
              <a:rPr lang="en-US" sz="2400" dirty="0" err="1" smtClean="0"/>
              <a:t>nó</a:t>
            </a:r>
            <a:r>
              <a:rPr lang="en-US" sz="2400" dirty="0" smtClean="0"/>
              <a:t> </a:t>
            </a:r>
            <a:r>
              <a:rPr lang="en-US" sz="2400" dirty="0" err="1" smtClean="0"/>
              <a:t>nóng</a:t>
            </a:r>
            <a:r>
              <a:rPr lang="en-US" sz="2400" dirty="0" smtClean="0"/>
              <a:t> </a:t>
            </a:r>
            <a:r>
              <a:rPr lang="en-US" sz="2400" dirty="0" err="1" smtClean="0"/>
              <a:t>lên</a:t>
            </a:r>
            <a:r>
              <a:rPr lang="en-US" sz="2400" dirty="0" smtClean="0"/>
              <a:t> </a:t>
            </a:r>
            <a:r>
              <a:rPr lang="en-US" sz="2400" dirty="0" err="1" smtClean="0"/>
              <a:t>và</a:t>
            </a:r>
            <a:r>
              <a:rPr lang="en-US" sz="2400" dirty="0" smtClean="0"/>
              <a:t> </a:t>
            </a:r>
            <a:r>
              <a:rPr lang="en-US" sz="2400" dirty="0" err="1" smtClean="0"/>
              <a:t>đến</a:t>
            </a:r>
            <a:r>
              <a:rPr lang="en-US" sz="2400" dirty="0" smtClean="0"/>
              <a:t> </a:t>
            </a:r>
            <a:r>
              <a:rPr lang="en-US" sz="2400" dirty="0" err="1" smtClean="0"/>
              <a:t>mức</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ánh</a:t>
            </a:r>
            <a:r>
              <a:rPr lang="en-US" sz="2400" dirty="0" smtClean="0"/>
              <a:t> </a:t>
            </a:r>
            <a:r>
              <a:rPr lang="en-US" sz="2400" dirty="0" err="1" smtClean="0"/>
              <a:t>sáng</a:t>
            </a:r>
            <a:r>
              <a:rPr lang="en-US" sz="2400" dirty="0" smtClean="0"/>
              <a:t>.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057400"/>
            <a:ext cx="20574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4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274638"/>
            <a:ext cx="7000875" cy="868362"/>
          </a:xfrm>
          <a:solidFill>
            <a:srgbClr val="FFFF00"/>
          </a:solidFill>
        </p:spPr>
        <p:txBody>
          <a:bodyPr>
            <a:normAutofit/>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b="1" dirty="0" smtClean="0"/>
          </a:p>
        </p:txBody>
      </p:sp>
      <p:sp>
        <p:nvSpPr>
          <p:cNvPr id="12291" name="Rectangle 3"/>
          <p:cNvSpPr>
            <a:spLocks noGrp="1" noChangeArrowheads="1"/>
          </p:cNvSpPr>
          <p:nvPr>
            <p:ph type="body" idx="1"/>
          </p:nvPr>
        </p:nvSpPr>
        <p:spPr>
          <a:xfrm>
            <a:off x="457200" y="1600200"/>
            <a:ext cx="6477000" cy="4525963"/>
          </a:xfrm>
        </p:spPr>
        <p:txBody>
          <a:bodyPr/>
          <a:lstStyle/>
          <a:p>
            <a:pPr marL="0" indent="0">
              <a:lnSpc>
                <a:spcPct val="90000"/>
              </a:lnSpc>
              <a:buNone/>
            </a:pPr>
            <a:r>
              <a:rPr lang="en-US" sz="2400" b="1" dirty="0" err="1"/>
              <a:t>Đèn</a:t>
            </a:r>
            <a:r>
              <a:rPr lang="en-US" sz="2400" b="1" dirty="0"/>
              <a:t> </a:t>
            </a:r>
            <a:r>
              <a:rPr lang="en-US" sz="2400" b="1" dirty="0" err="1"/>
              <a:t>huỳnh</a:t>
            </a:r>
            <a:r>
              <a:rPr lang="en-US" sz="2400" b="1" dirty="0"/>
              <a:t> </a:t>
            </a:r>
            <a:r>
              <a:rPr lang="en-US" sz="2400" b="1" dirty="0" err="1"/>
              <a:t>quang</a:t>
            </a:r>
            <a:endParaRPr lang="en-US" sz="2400" b="1" dirty="0"/>
          </a:p>
          <a:p>
            <a:pPr marL="0" indent="0" eaLnBrk="1" hangingPunct="1">
              <a:lnSpc>
                <a:spcPct val="90000"/>
              </a:lnSpc>
              <a:buNone/>
            </a:pPr>
            <a:r>
              <a:rPr lang="en-US" sz="2400" b="1" dirty="0" err="1" smtClean="0"/>
              <a:t>Đèn</a:t>
            </a:r>
            <a:r>
              <a:rPr lang="en-US" sz="2400" b="1" dirty="0" smtClean="0"/>
              <a:t> </a:t>
            </a:r>
            <a:r>
              <a:rPr lang="en-US" sz="2400" b="1" dirty="0" err="1" smtClean="0"/>
              <a:t>huỳnh</a:t>
            </a:r>
            <a:r>
              <a:rPr lang="en-US" sz="2400" b="1" dirty="0" smtClean="0"/>
              <a:t> </a:t>
            </a:r>
            <a:r>
              <a:rPr lang="en-US" sz="2400" b="1" dirty="0" err="1" smtClean="0"/>
              <a:t>quang</a:t>
            </a:r>
            <a:r>
              <a:rPr lang="en-US" sz="2400" dirty="0" smtClean="0"/>
              <a:t> </a:t>
            </a:r>
            <a:r>
              <a:rPr lang="en-US" sz="2400" dirty="0" err="1" smtClean="0"/>
              <a:t>gồm</a:t>
            </a:r>
            <a:r>
              <a:rPr lang="en-US" sz="2400" dirty="0" smtClean="0"/>
              <a:t> </a:t>
            </a:r>
            <a:r>
              <a:rPr lang="en-US" sz="2400" dirty="0" err="1" smtClean="0"/>
              <a:t>điện</a:t>
            </a:r>
            <a:r>
              <a:rPr lang="en-US" sz="2400" dirty="0" smtClean="0"/>
              <a:t> </a:t>
            </a:r>
            <a:r>
              <a:rPr lang="en-US" sz="2400" dirty="0" err="1" smtClean="0"/>
              <a:t>cực</a:t>
            </a:r>
            <a:r>
              <a:rPr lang="en-US" sz="2400" dirty="0" smtClean="0"/>
              <a:t> (</a:t>
            </a:r>
            <a:r>
              <a:rPr lang="en-US" sz="2400" dirty="0" err="1" smtClean="0"/>
              <a:t>vonfam</a:t>
            </a:r>
            <a:r>
              <a:rPr lang="en-US" sz="2400" dirty="0" smtClean="0"/>
              <a:t>) </a:t>
            </a:r>
            <a:r>
              <a:rPr lang="en-US" sz="2400" dirty="0" err="1" smtClean="0"/>
              <a:t>vỏ</a:t>
            </a:r>
            <a:r>
              <a:rPr lang="en-US" sz="2400" dirty="0" smtClean="0"/>
              <a:t> </a:t>
            </a:r>
            <a:r>
              <a:rPr lang="en-US" sz="2400" dirty="0" err="1" smtClean="0"/>
              <a:t>đèn</a:t>
            </a:r>
            <a:r>
              <a:rPr lang="en-US" sz="2400" dirty="0" smtClean="0"/>
              <a:t> </a:t>
            </a:r>
            <a:r>
              <a:rPr lang="en-US" sz="2400" dirty="0" err="1" smtClean="0"/>
              <a:t>và</a:t>
            </a:r>
            <a:r>
              <a:rPr lang="en-US" sz="2400" dirty="0" smtClean="0"/>
              <a:t> </a:t>
            </a:r>
            <a:r>
              <a:rPr lang="en-US" sz="2400" dirty="0" err="1" smtClean="0"/>
              <a:t>lớp</a:t>
            </a:r>
            <a:r>
              <a:rPr lang="en-US" sz="2400" dirty="0" smtClean="0"/>
              <a:t> </a:t>
            </a:r>
            <a:r>
              <a:rPr lang="en-US" sz="2400" dirty="0" err="1" smtClean="0"/>
              <a:t>bột</a:t>
            </a:r>
            <a:r>
              <a:rPr lang="en-US" sz="2400" dirty="0" smtClean="0"/>
              <a:t> </a:t>
            </a:r>
            <a:r>
              <a:rPr lang="en-US" sz="2400" dirty="0" err="1" smtClean="0">
                <a:hlinkClick r:id="rId2" tooltip="Huỳnh quang"/>
              </a:rPr>
              <a:t>huỳnh</a:t>
            </a:r>
            <a:r>
              <a:rPr lang="en-US" sz="2400" dirty="0" smtClean="0">
                <a:hlinkClick r:id="rId2" tooltip="Huỳnh quang"/>
              </a:rPr>
              <a:t> </a:t>
            </a:r>
            <a:r>
              <a:rPr lang="en-US" sz="2400" dirty="0" err="1" smtClean="0">
                <a:hlinkClick r:id="rId2" tooltip="Huỳnh quang"/>
              </a:rPr>
              <a:t>quang</a:t>
            </a:r>
            <a:r>
              <a:rPr lang="en-US" sz="2400" dirty="0" smtClean="0"/>
              <a:t>. </a:t>
            </a:r>
            <a:r>
              <a:rPr lang="en-US" sz="2400" dirty="0" err="1" smtClean="0"/>
              <a:t>Ngoài</a:t>
            </a:r>
            <a:r>
              <a:rPr lang="en-US" sz="2400" dirty="0" smtClean="0"/>
              <a:t> </a:t>
            </a:r>
            <a:r>
              <a:rPr lang="en-US" sz="2400" dirty="0" err="1" smtClean="0"/>
              <a:t>ra</a:t>
            </a:r>
            <a:r>
              <a:rPr lang="en-US" sz="2400" dirty="0" smtClean="0"/>
              <a:t>, </a:t>
            </a:r>
            <a:r>
              <a:rPr lang="en-US" sz="2400" dirty="0" err="1" smtClean="0"/>
              <a:t>người</a:t>
            </a:r>
            <a:r>
              <a:rPr lang="en-US" sz="2400" dirty="0" smtClean="0"/>
              <a:t> ta </a:t>
            </a:r>
            <a:r>
              <a:rPr lang="en-US" sz="2400" dirty="0" err="1" smtClean="0"/>
              <a:t>còn</a:t>
            </a:r>
            <a:r>
              <a:rPr lang="en-US" sz="2400" dirty="0" smtClean="0"/>
              <a:t> </a:t>
            </a:r>
            <a:r>
              <a:rPr lang="en-US" sz="2400" dirty="0" err="1" smtClean="0"/>
              <a:t>bơm</a:t>
            </a:r>
            <a:r>
              <a:rPr lang="en-US" sz="2400" dirty="0" smtClean="0"/>
              <a:t> </a:t>
            </a:r>
            <a:r>
              <a:rPr lang="en-US" sz="2400" dirty="0" err="1" smtClean="0"/>
              <a:t>vào</a:t>
            </a:r>
            <a:r>
              <a:rPr lang="en-US" sz="2400" dirty="0" smtClean="0"/>
              <a:t> </a:t>
            </a:r>
            <a:r>
              <a:rPr lang="en-US" sz="2400" dirty="0" err="1" smtClean="0"/>
              <a:t>đèn</a:t>
            </a:r>
            <a:r>
              <a:rPr lang="en-US" sz="2400" dirty="0" smtClean="0"/>
              <a:t> </a:t>
            </a:r>
            <a:r>
              <a:rPr lang="en-US" sz="2400" dirty="0" err="1" smtClean="0"/>
              <a:t>một</a:t>
            </a:r>
            <a:r>
              <a:rPr lang="en-US" sz="2400" dirty="0" smtClean="0"/>
              <a:t> </a:t>
            </a:r>
            <a:r>
              <a:rPr lang="en-US" sz="2400" dirty="0" err="1" smtClean="0"/>
              <a:t>ít</a:t>
            </a:r>
            <a:r>
              <a:rPr lang="en-US" sz="2400" dirty="0" smtClean="0"/>
              <a:t> </a:t>
            </a:r>
            <a:r>
              <a:rPr lang="en-US" sz="2400" dirty="0" err="1" smtClean="0"/>
              <a:t>hơi</a:t>
            </a:r>
            <a:r>
              <a:rPr lang="en-US" sz="2400" dirty="0" smtClean="0"/>
              <a:t> </a:t>
            </a:r>
            <a:r>
              <a:rPr lang="en-US" sz="2400" dirty="0" err="1" smtClean="0">
                <a:hlinkClick r:id="rId3" tooltip="Thủy ngân"/>
              </a:rPr>
              <a:t>thủy</a:t>
            </a:r>
            <a:r>
              <a:rPr lang="en-US" sz="2400" dirty="0" smtClean="0">
                <a:hlinkClick r:id="rId3" tooltip="Thủy ngân"/>
              </a:rPr>
              <a:t> </a:t>
            </a:r>
            <a:r>
              <a:rPr lang="en-US" sz="2400" dirty="0" err="1" smtClean="0">
                <a:hlinkClick r:id="rId3" tooltip="Thủy ngân"/>
              </a:rPr>
              <a:t>ngân</a:t>
            </a:r>
            <a:r>
              <a:rPr lang="en-US" sz="2400" dirty="0" smtClean="0"/>
              <a:t> </a:t>
            </a:r>
            <a:r>
              <a:rPr lang="en-US" sz="2400" dirty="0" err="1" smtClean="0"/>
              <a:t>và</a:t>
            </a:r>
            <a:r>
              <a:rPr lang="en-US" sz="2400" dirty="0" smtClean="0"/>
              <a:t> </a:t>
            </a:r>
            <a:r>
              <a:rPr lang="en-US" sz="2400" dirty="0" err="1" smtClean="0"/>
              <a:t>khí</a:t>
            </a:r>
            <a:r>
              <a:rPr lang="en-US" sz="2400" dirty="0" smtClean="0"/>
              <a:t> </a:t>
            </a:r>
            <a:r>
              <a:rPr lang="en-US" sz="2400" dirty="0" err="1" smtClean="0"/>
              <a:t>trơ</a:t>
            </a:r>
            <a:r>
              <a:rPr lang="en-US" sz="2400" dirty="0" smtClean="0"/>
              <a:t> (</a:t>
            </a:r>
            <a:r>
              <a:rPr lang="en-US" sz="2400" dirty="0" smtClean="0">
                <a:hlinkClick r:id="rId4" tooltip="Neon"/>
              </a:rPr>
              <a:t>neon</a:t>
            </a:r>
            <a:r>
              <a:rPr lang="en-US" sz="2400" dirty="0" smtClean="0"/>
              <a:t>, </a:t>
            </a:r>
            <a:r>
              <a:rPr lang="en-US" sz="2400" dirty="0" smtClean="0">
                <a:hlinkClick r:id="rId5" tooltip="Argon"/>
              </a:rPr>
              <a:t>argon</a:t>
            </a:r>
            <a:r>
              <a:rPr lang="en-US" sz="2400" dirty="0" smtClean="0"/>
              <a:t>...) </a:t>
            </a:r>
            <a:r>
              <a:rPr lang="en-US" sz="2400" dirty="0" err="1" smtClean="0"/>
              <a:t>để</a:t>
            </a:r>
            <a:r>
              <a:rPr lang="en-US" sz="2400" dirty="0" smtClean="0"/>
              <a:t> </a:t>
            </a:r>
            <a:r>
              <a:rPr lang="en-US" sz="2400" dirty="0" err="1" smtClean="0"/>
              <a:t>làm</a:t>
            </a:r>
            <a:r>
              <a:rPr lang="en-US" sz="2400" dirty="0" smtClean="0"/>
              <a:t> </a:t>
            </a:r>
            <a:r>
              <a:rPr lang="en-US" sz="2400" dirty="0" err="1" smtClean="0"/>
              <a:t>tăng</a:t>
            </a:r>
            <a:r>
              <a:rPr lang="en-US" sz="2400" dirty="0" smtClean="0"/>
              <a:t> </a:t>
            </a:r>
            <a:r>
              <a:rPr lang="en-US" sz="2400" dirty="0" err="1" smtClean="0"/>
              <a:t>độ</a:t>
            </a:r>
            <a:r>
              <a:rPr lang="en-US" sz="2400" dirty="0" smtClean="0"/>
              <a:t> </a:t>
            </a:r>
            <a:r>
              <a:rPr lang="en-US" sz="2400" dirty="0" err="1" smtClean="0"/>
              <a:t>bền</a:t>
            </a:r>
            <a:r>
              <a:rPr lang="en-US" sz="2400" dirty="0" smtClean="0"/>
              <a:t> </a:t>
            </a:r>
            <a:r>
              <a:rPr lang="en-US" sz="2400" dirty="0" err="1" smtClean="0"/>
              <a:t>của</a:t>
            </a:r>
            <a:r>
              <a:rPr lang="en-US" sz="2400" dirty="0" smtClean="0"/>
              <a:t> </a:t>
            </a:r>
            <a:r>
              <a:rPr lang="en-US" sz="2400" dirty="0" err="1" smtClean="0"/>
              <a:t>điện</a:t>
            </a:r>
            <a:r>
              <a:rPr lang="en-US" sz="2400" dirty="0" smtClean="0"/>
              <a:t> </a:t>
            </a:r>
            <a:r>
              <a:rPr lang="en-US" sz="2400" dirty="0" err="1" smtClean="0"/>
              <a:t>cực</a:t>
            </a:r>
            <a:r>
              <a:rPr lang="en-US" sz="2400" dirty="0" smtClean="0"/>
              <a:t> </a:t>
            </a:r>
            <a:r>
              <a:rPr lang="en-US" sz="2400" dirty="0" err="1" smtClean="0"/>
              <a:t>và</a:t>
            </a:r>
            <a:r>
              <a:rPr lang="en-US" sz="2400" dirty="0" smtClean="0"/>
              <a:t> </a:t>
            </a:r>
            <a:r>
              <a:rPr lang="en-US" sz="2400" dirty="0" err="1" smtClean="0"/>
              <a:t>tạo</a:t>
            </a:r>
            <a:r>
              <a:rPr lang="en-US" sz="2400" dirty="0" smtClean="0"/>
              <a:t> </a:t>
            </a:r>
            <a:r>
              <a:rPr lang="en-US" sz="2400" dirty="0" err="1" smtClean="0"/>
              <a:t>ánh</a:t>
            </a:r>
            <a:r>
              <a:rPr lang="en-US" sz="2400" dirty="0" smtClean="0"/>
              <a:t> </a:t>
            </a:r>
            <a:r>
              <a:rPr lang="en-US" sz="2400" dirty="0" err="1" smtClean="0"/>
              <a:t>sáng</a:t>
            </a:r>
            <a:r>
              <a:rPr lang="en-US" sz="2400" dirty="0" smtClean="0"/>
              <a:t> </a:t>
            </a:r>
            <a:r>
              <a:rPr lang="en-US" sz="2400" dirty="0" err="1" smtClean="0"/>
              <a:t>màu</a:t>
            </a:r>
            <a:r>
              <a:rPr lang="en-US" sz="2400" dirty="0" smtClean="0"/>
              <a:t>.</a:t>
            </a:r>
          </a:p>
          <a:p>
            <a:pPr marL="0" indent="0" eaLnBrk="1" hangingPunct="1">
              <a:lnSpc>
                <a:spcPct val="90000"/>
              </a:lnSpc>
              <a:buNone/>
            </a:pPr>
            <a:r>
              <a:rPr lang="en-US" sz="2400" dirty="0" err="1" smtClean="0"/>
              <a:t>Khi</a:t>
            </a:r>
            <a:r>
              <a:rPr lang="en-US" sz="2400" dirty="0" smtClean="0"/>
              <a:t> </a:t>
            </a:r>
            <a:r>
              <a:rPr lang="en-US" sz="2400" dirty="0" err="1" smtClean="0"/>
              <a:t>đóng</a:t>
            </a:r>
            <a:r>
              <a:rPr lang="en-US" sz="2400" dirty="0" smtClean="0"/>
              <a:t> </a:t>
            </a:r>
            <a:r>
              <a:rPr lang="en-US" sz="2400" dirty="0" err="1" smtClean="0"/>
              <a:t>điện</a:t>
            </a:r>
            <a:r>
              <a:rPr lang="en-US" sz="2400" dirty="0" smtClean="0"/>
              <a:t>, </a:t>
            </a:r>
            <a:r>
              <a:rPr lang="en-US" sz="2400" dirty="0" err="1" smtClean="0"/>
              <a:t>hiện</a:t>
            </a:r>
            <a:r>
              <a:rPr lang="en-US" sz="2400" dirty="0" smtClean="0"/>
              <a:t> </a:t>
            </a:r>
            <a:r>
              <a:rPr lang="en-US" sz="2400" dirty="0" err="1" smtClean="0"/>
              <a:t>tượng</a:t>
            </a:r>
            <a:r>
              <a:rPr lang="en-US" sz="2400" dirty="0" smtClean="0"/>
              <a:t> </a:t>
            </a:r>
            <a:r>
              <a:rPr lang="en-US" sz="2400" dirty="0" err="1" smtClean="0"/>
              <a:t>phóng</a:t>
            </a:r>
            <a:r>
              <a:rPr lang="en-US" sz="2400" dirty="0" smtClean="0"/>
              <a:t> </a:t>
            </a:r>
            <a:r>
              <a:rPr lang="en-US" sz="2400" dirty="0" err="1" smtClean="0"/>
              <a:t>điện</a:t>
            </a:r>
            <a:r>
              <a:rPr lang="en-US" sz="2400" dirty="0" smtClean="0"/>
              <a:t> </a:t>
            </a:r>
            <a:r>
              <a:rPr lang="en-US" sz="2400" dirty="0" err="1" smtClean="0"/>
              <a:t>giữa</a:t>
            </a:r>
            <a:r>
              <a:rPr lang="en-US" sz="2400" dirty="0" smtClean="0"/>
              <a:t> </a:t>
            </a:r>
            <a:r>
              <a:rPr lang="en-US" sz="2400" dirty="0" err="1" smtClean="0"/>
              <a:t>hai</a:t>
            </a:r>
            <a:r>
              <a:rPr lang="en-US" sz="2400" dirty="0" smtClean="0"/>
              <a:t> </a:t>
            </a:r>
            <a:r>
              <a:rPr lang="en-US" sz="2400" dirty="0" err="1" smtClean="0"/>
              <a:t>điện</a:t>
            </a:r>
            <a:r>
              <a:rPr lang="en-US" sz="2400" dirty="0" smtClean="0"/>
              <a:t> </a:t>
            </a:r>
            <a:r>
              <a:rPr lang="en-US" sz="2400" dirty="0" err="1" smtClean="0"/>
              <a:t>cực</a:t>
            </a:r>
            <a:r>
              <a:rPr lang="en-US" sz="2400" dirty="0" smtClean="0"/>
              <a:t> </a:t>
            </a:r>
            <a:r>
              <a:rPr lang="en-US" sz="2400" dirty="0" err="1" smtClean="0"/>
              <a:t>làm</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tia</a:t>
            </a:r>
            <a:r>
              <a:rPr lang="en-US" sz="2400" dirty="0" smtClean="0"/>
              <a:t> </a:t>
            </a:r>
            <a:r>
              <a:rPr lang="en-US" sz="2400" dirty="0" err="1" smtClean="0"/>
              <a:t>tử</a:t>
            </a:r>
            <a:r>
              <a:rPr lang="en-US" sz="2400" dirty="0" smtClean="0"/>
              <a:t> </a:t>
            </a:r>
            <a:r>
              <a:rPr lang="en-US" sz="2400" dirty="0" err="1" smtClean="0"/>
              <a:t>ngoại</a:t>
            </a:r>
            <a:r>
              <a:rPr lang="en-US" sz="2400" dirty="0" smtClean="0"/>
              <a:t> (</a:t>
            </a:r>
            <a:r>
              <a:rPr lang="en-US" sz="2400" dirty="0" err="1" smtClean="0">
                <a:hlinkClick r:id="rId6" tooltip="Tia cực tím"/>
              </a:rPr>
              <a:t>tia</a:t>
            </a:r>
            <a:r>
              <a:rPr lang="en-US" sz="2400" dirty="0" smtClean="0">
                <a:hlinkClick r:id="rId6" tooltip="Tia cực tím"/>
              </a:rPr>
              <a:t> </a:t>
            </a:r>
            <a:r>
              <a:rPr lang="en-US" sz="2400" dirty="0" err="1" smtClean="0">
                <a:hlinkClick r:id="rId6" tooltip="Tia cực tím"/>
              </a:rPr>
              <a:t>cực</a:t>
            </a:r>
            <a:r>
              <a:rPr lang="en-US" sz="2400" dirty="0" smtClean="0">
                <a:hlinkClick r:id="rId6" tooltip="Tia cực tím"/>
              </a:rPr>
              <a:t> </a:t>
            </a:r>
            <a:r>
              <a:rPr lang="en-US" sz="2400" dirty="0" err="1" smtClean="0">
                <a:hlinkClick r:id="rId6" tooltip="Tia cực tím"/>
              </a:rPr>
              <a:t>tím</a:t>
            </a:r>
            <a:r>
              <a:rPr lang="en-US" sz="2400" dirty="0" smtClean="0"/>
              <a:t>). Tia </a:t>
            </a:r>
            <a:r>
              <a:rPr lang="en-US" sz="2400" dirty="0" err="1" smtClean="0"/>
              <a:t>tử</a:t>
            </a:r>
            <a:r>
              <a:rPr lang="en-US" sz="2400" dirty="0" smtClean="0"/>
              <a:t> </a:t>
            </a:r>
            <a:r>
              <a:rPr lang="en-US" sz="2400" dirty="0" err="1" smtClean="0"/>
              <a:t>ngoại</a:t>
            </a:r>
            <a:r>
              <a:rPr lang="en-US" sz="2400" dirty="0" smtClean="0"/>
              <a:t> </a:t>
            </a:r>
            <a:r>
              <a:rPr lang="en-US" sz="2400" dirty="0" err="1" smtClean="0"/>
              <a:t>tác</a:t>
            </a:r>
            <a:r>
              <a:rPr lang="en-US" sz="2400" dirty="0" smtClean="0"/>
              <a:t> </a:t>
            </a:r>
            <a:r>
              <a:rPr lang="en-US" sz="2400" dirty="0" err="1" smtClean="0"/>
              <a:t>dụng</a:t>
            </a:r>
            <a:r>
              <a:rPr lang="en-US" sz="2400" dirty="0" smtClean="0"/>
              <a:t> </a:t>
            </a:r>
            <a:r>
              <a:rPr lang="en-US" sz="2400" dirty="0" err="1" smtClean="0"/>
              <a:t>vào</a:t>
            </a:r>
            <a:r>
              <a:rPr lang="en-US" sz="2400" dirty="0" smtClean="0"/>
              <a:t> </a:t>
            </a:r>
            <a:r>
              <a:rPr lang="en-US" sz="2400" dirty="0" err="1" smtClean="0"/>
              <a:t>lớp</a:t>
            </a:r>
            <a:r>
              <a:rPr lang="en-US" sz="2400" dirty="0" smtClean="0"/>
              <a:t> </a:t>
            </a:r>
            <a:r>
              <a:rPr lang="en-US" sz="2400" dirty="0" err="1" smtClean="0"/>
              <a:t>bột</a:t>
            </a:r>
            <a:r>
              <a:rPr lang="en-US" sz="2400" dirty="0" smtClean="0"/>
              <a:t> </a:t>
            </a:r>
            <a:r>
              <a:rPr lang="en-US" sz="2400" dirty="0" err="1" smtClean="0"/>
              <a:t>huỳnh</a:t>
            </a:r>
            <a:r>
              <a:rPr lang="en-US" sz="2400" dirty="0" smtClean="0"/>
              <a:t> </a:t>
            </a:r>
            <a:r>
              <a:rPr lang="en-US" sz="2400" dirty="0" err="1" smtClean="0"/>
              <a:t>quang</a:t>
            </a:r>
            <a:r>
              <a:rPr lang="en-US" sz="2400" dirty="0" smtClean="0"/>
              <a:t> </a:t>
            </a:r>
            <a:r>
              <a:rPr lang="en-US" sz="2400" dirty="0" err="1" smtClean="0"/>
              <a:t>làm</a:t>
            </a:r>
            <a:r>
              <a:rPr lang="en-US" sz="2400" dirty="0" smtClean="0"/>
              <a:t> </a:t>
            </a:r>
            <a:r>
              <a:rPr lang="en-US" sz="2400" dirty="0" err="1" smtClean="0"/>
              <a:t>đèn</a:t>
            </a:r>
            <a:r>
              <a:rPr lang="en-US" sz="2400" dirty="0" smtClean="0"/>
              <a:t> </a:t>
            </a:r>
            <a:r>
              <a:rPr lang="en-US" sz="2400" dirty="0" err="1" smtClean="0"/>
              <a:t>phát</a:t>
            </a:r>
            <a:r>
              <a:rPr lang="en-US" sz="2400" dirty="0" smtClean="0"/>
              <a:t> </a:t>
            </a:r>
            <a:r>
              <a:rPr lang="en-US" sz="2400" dirty="0" err="1" smtClean="0"/>
              <a:t>sáng</a:t>
            </a:r>
            <a:r>
              <a:rPr lang="en-US" sz="2400" dirty="0" smtClean="0"/>
              <a:t>. </a:t>
            </a:r>
            <a:r>
              <a:rPr lang="en-US" sz="2400" dirty="0" err="1" smtClean="0"/>
              <a:t>Ngoài</a:t>
            </a:r>
            <a:r>
              <a:rPr lang="en-US" sz="2400" dirty="0" smtClean="0"/>
              <a:t> </a:t>
            </a:r>
            <a:r>
              <a:rPr lang="en-US" sz="2400" dirty="0" err="1" smtClean="0"/>
              <a:t>ra</a:t>
            </a:r>
            <a:r>
              <a:rPr lang="en-US" sz="2400" dirty="0" smtClean="0"/>
              <a:t>, </a:t>
            </a:r>
            <a:r>
              <a:rPr lang="en-US" sz="2400" dirty="0" err="1" smtClean="0"/>
              <a:t>để</a:t>
            </a:r>
            <a:r>
              <a:rPr lang="en-US" sz="2400" dirty="0" smtClean="0"/>
              <a:t> </a:t>
            </a:r>
            <a:r>
              <a:rPr lang="en-US" sz="2400" dirty="0" err="1" smtClean="0"/>
              <a:t>giúp</a:t>
            </a:r>
            <a:r>
              <a:rPr lang="en-US" sz="2400" dirty="0" smtClean="0"/>
              <a:t> </a:t>
            </a:r>
            <a:r>
              <a:rPr lang="en-US" sz="2400" dirty="0" err="1" smtClean="0"/>
              <a:t>cho</a:t>
            </a:r>
            <a:r>
              <a:rPr lang="en-US" sz="2400" dirty="0" smtClean="0"/>
              <a:t> </a:t>
            </a:r>
            <a:r>
              <a:rPr lang="en-US" sz="2400" dirty="0" err="1" smtClean="0"/>
              <a:t>hiện</a:t>
            </a:r>
            <a:r>
              <a:rPr lang="en-US" sz="2400" dirty="0" smtClean="0"/>
              <a:t> </a:t>
            </a:r>
            <a:r>
              <a:rPr lang="en-US" sz="2400" dirty="0" err="1" smtClean="0"/>
              <a:t>tượng</a:t>
            </a:r>
            <a:r>
              <a:rPr lang="en-US" sz="2400" dirty="0" smtClean="0"/>
              <a:t> </a:t>
            </a:r>
            <a:r>
              <a:rPr lang="en-US" sz="2400" dirty="0" err="1" smtClean="0"/>
              <a:t>phóng</a:t>
            </a:r>
            <a:r>
              <a:rPr lang="en-US" sz="2400" dirty="0" smtClean="0"/>
              <a:t> </a:t>
            </a:r>
            <a:r>
              <a:rPr lang="en-US" sz="2400" dirty="0" err="1" smtClean="0"/>
              <a:t>điện</a:t>
            </a:r>
            <a:r>
              <a:rPr lang="en-US" sz="2400" dirty="0" smtClean="0"/>
              <a:t> </a:t>
            </a:r>
            <a:r>
              <a:rPr lang="en-US" sz="2400" dirty="0" err="1" smtClean="0"/>
              <a:t>xảy</a:t>
            </a:r>
            <a:r>
              <a:rPr lang="en-US" sz="2400" dirty="0" smtClean="0"/>
              <a:t> </a:t>
            </a:r>
            <a:r>
              <a:rPr lang="en-US" sz="2400" dirty="0" err="1" smtClean="0"/>
              <a:t>ra</a:t>
            </a:r>
            <a:r>
              <a:rPr lang="en-US" sz="2400" dirty="0" smtClean="0"/>
              <a:t>, </a:t>
            </a:r>
            <a:r>
              <a:rPr lang="en-US" sz="2400" dirty="0" err="1" smtClean="0"/>
              <a:t>người</a:t>
            </a:r>
            <a:r>
              <a:rPr lang="en-US" sz="2400" dirty="0" smtClean="0"/>
              <a:t> ta </a:t>
            </a:r>
            <a:r>
              <a:rPr lang="en-US" sz="2400" dirty="0" err="1" smtClean="0"/>
              <a:t>phải</a:t>
            </a:r>
            <a:r>
              <a:rPr lang="en-US" sz="2400" dirty="0" smtClean="0"/>
              <a:t> </a:t>
            </a:r>
            <a:r>
              <a:rPr lang="en-US" sz="2400" dirty="0" err="1" smtClean="0"/>
              <a:t>lắp</a:t>
            </a:r>
            <a:r>
              <a:rPr lang="en-US" sz="2400" dirty="0" smtClean="0"/>
              <a:t> </a:t>
            </a:r>
            <a:r>
              <a:rPr lang="en-US" sz="2400" dirty="0" err="1" smtClean="0"/>
              <a:t>thêm</a:t>
            </a:r>
            <a:r>
              <a:rPr lang="en-US" sz="2400" dirty="0" smtClean="0"/>
              <a:t> </a:t>
            </a:r>
            <a:r>
              <a:rPr lang="en-US" sz="2400" dirty="0" err="1" smtClean="0"/>
              <a:t>chấn</a:t>
            </a:r>
            <a:r>
              <a:rPr lang="en-US" sz="2400" dirty="0" smtClean="0"/>
              <a:t> </a:t>
            </a:r>
            <a:r>
              <a:rPr lang="en-US" sz="2400" dirty="0" err="1" smtClean="0"/>
              <a:t>lưu</a:t>
            </a:r>
            <a:r>
              <a:rPr lang="en-US" sz="2400" dirty="0" smtClean="0"/>
              <a:t> </a:t>
            </a:r>
            <a:r>
              <a:rPr lang="en-US" sz="2400" dirty="0" err="1" smtClean="0"/>
              <a:t>và</a:t>
            </a:r>
            <a:r>
              <a:rPr lang="en-US" sz="2400" dirty="0" smtClean="0"/>
              <a:t> </a:t>
            </a:r>
            <a:r>
              <a:rPr lang="en-US" sz="2400" dirty="0" err="1" smtClean="0"/>
              <a:t>tắc</a:t>
            </a:r>
            <a:r>
              <a:rPr lang="en-US" sz="2400" dirty="0" smtClean="0"/>
              <a:t> </a:t>
            </a:r>
            <a:r>
              <a:rPr lang="en-US" sz="2400" dirty="0" err="1" smtClean="0"/>
              <a:t>te</a:t>
            </a:r>
            <a:r>
              <a:rPr lang="en-US" sz="2400" dirty="0" smtClean="0"/>
              <a:t>.</a:t>
            </a:r>
          </a:p>
        </p:txBody>
      </p:sp>
      <p:pic>
        <p:nvPicPr>
          <p:cNvPr id="1229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76400"/>
            <a:ext cx="21145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98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6629400" cy="1143000"/>
          </a:xfrm>
          <a:solidFill>
            <a:srgbClr val="FFFF00"/>
          </a:solidFill>
        </p:spPr>
        <p:txBody>
          <a:bodyPr>
            <a:normAutofit fontScale="90000"/>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dirty="0" smtClean="0"/>
          </a:p>
        </p:txBody>
      </p:sp>
      <p:sp>
        <p:nvSpPr>
          <p:cNvPr id="20483" name="Rectangle 3"/>
          <p:cNvSpPr>
            <a:spLocks noGrp="1" noChangeArrowheads="1"/>
          </p:cNvSpPr>
          <p:nvPr>
            <p:ph type="body" idx="1"/>
          </p:nvPr>
        </p:nvSpPr>
        <p:spPr>
          <a:xfrm>
            <a:off x="457200" y="1295400"/>
            <a:ext cx="8229600" cy="4830763"/>
          </a:xfrm>
        </p:spPr>
        <p:txBody>
          <a:bodyPr/>
          <a:lstStyle/>
          <a:p>
            <a:pPr marL="0" indent="0">
              <a:lnSpc>
                <a:spcPct val="80000"/>
              </a:lnSpc>
              <a:buNone/>
            </a:pPr>
            <a:r>
              <a:rPr lang="en-US" b="1" dirty="0" err="1"/>
              <a:t>Bóng</a:t>
            </a:r>
            <a:r>
              <a:rPr lang="en-US" b="1" dirty="0"/>
              <a:t> </a:t>
            </a:r>
            <a:r>
              <a:rPr lang="en-US" b="1" dirty="0" err="1"/>
              <a:t>đèn</a:t>
            </a:r>
            <a:r>
              <a:rPr lang="en-US" b="1" dirty="0"/>
              <a:t> Cao </a:t>
            </a:r>
            <a:r>
              <a:rPr lang="en-US" b="1" dirty="0" err="1"/>
              <a:t>áp</a:t>
            </a:r>
            <a:r>
              <a:rPr lang="en-US" b="1" dirty="0"/>
              <a:t> SON</a:t>
            </a:r>
            <a:r>
              <a:rPr lang="en-US" dirty="0"/>
              <a:t> </a:t>
            </a:r>
          </a:p>
          <a:p>
            <a:pPr marL="0" indent="0" eaLnBrk="1" hangingPunct="1">
              <a:lnSpc>
                <a:spcPct val="80000"/>
              </a:lnSpc>
              <a:buNone/>
            </a:pP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HPS </a:t>
            </a:r>
            <a:r>
              <a:rPr lang="en-US" sz="2000" dirty="0" err="1" smtClean="0"/>
              <a:t>thì</a:t>
            </a:r>
            <a:r>
              <a:rPr lang="en-US" sz="2000" dirty="0" smtClean="0"/>
              <a:t> </a:t>
            </a:r>
            <a:r>
              <a:rPr lang="en-US" sz="2000" dirty="0" err="1" smtClean="0"/>
              <a:t>loại</a:t>
            </a:r>
            <a:r>
              <a:rPr lang="en-US" sz="2000" dirty="0" smtClean="0"/>
              <a:t> HPS </a:t>
            </a:r>
            <a:r>
              <a:rPr lang="en-US" sz="2000" dirty="0" err="1" smtClean="0"/>
              <a:t>tiêu</a:t>
            </a:r>
            <a:r>
              <a:rPr lang="en-US" sz="2000" dirty="0" smtClean="0"/>
              <a:t> </a:t>
            </a:r>
            <a:r>
              <a:rPr lang="en-US" sz="2000" dirty="0" err="1" smtClean="0"/>
              <a:t>chuẩn</a:t>
            </a:r>
            <a:r>
              <a:rPr lang="en-US" sz="2000" dirty="0" smtClean="0"/>
              <a:t> </a:t>
            </a:r>
            <a:r>
              <a:rPr lang="en-US" sz="2000" dirty="0" err="1" smtClean="0"/>
              <a:t>có</a:t>
            </a:r>
            <a:r>
              <a:rPr lang="en-US" sz="2000" dirty="0" smtClean="0"/>
              <a:t> </a:t>
            </a:r>
            <a:r>
              <a:rPr lang="en-US" sz="2000" dirty="0" err="1" smtClean="0"/>
              <a:t>đặc</a:t>
            </a:r>
            <a:r>
              <a:rPr lang="en-US" sz="2000" dirty="0" smtClean="0"/>
              <a:t> </a:t>
            </a:r>
            <a:r>
              <a:rPr lang="en-US" sz="2000" dirty="0" err="1" smtClean="0"/>
              <a:t>trưng</a:t>
            </a:r>
            <a:r>
              <a:rPr lang="en-US" sz="2000" dirty="0" smtClean="0"/>
              <a:t> </a:t>
            </a:r>
            <a:r>
              <a:rPr lang="en-US" sz="2000" dirty="0" err="1" smtClean="0"/>
              <a:t>màu</a:t>
            </a:r>
            <a:r>
              <a:rPr lang="en-US" sz="2000" dirty="0" smtClean="0"/>
              <a:t> </a:t>
            </a:r>
            <a:r>
              <a:rPr lang="en-US" sz="2000" dirty="0" err="1" smtClean="0"/>
              <a:t>cơ</a:t>
            </a:r>
            <a:r>
              <a:rPr lang="en-US" sz="2000" dirty="0" smtClean="0"/>
              <a:t> </a:t>
            </a:r>
            <a:r>
              <a:rPr lang="en-US" sz="2000" dirty="0" err="1" smtClean="0"/>
              <a:t>bản</a:t>
            </a:r>
            <a:r>
              <a:rPr lang="en-US" sz="2000" dirty="0" smtClean="0"/>
              <a:t> </a:t>
            </a:r>
            <a:r>
              <a:rPr lang="en-US" sz="2000" dirty="0" err="1" smtClean="0"/>
              <a:t>nhất</a:t>
            </a:r>
            <a:r>
              <a:rPr lang="en-US" sz="2000" dirty="0" smtClean="0"/>
              <a:t> (</a:t>
            </a:r>
            <a:r>
              <a:rPr lang="en-US" sz="2000" dirty="0" err="1" smtClean="0"/>
              <a:t>ngược</a:t>
            </a:r>
            <a:r>
              <a:rPr lang="en-US" sz="2000" dirty="0" smtClean="0"/>
              <a:t> </a:t>
            </a:r>
            <a:r>
              <a:rPr lang="en-US" sz="2000" dirty="0" err="1" smtClean="0"/>
              <a:t>với</a:t>
            </a:r>
            <a:r>
              <a:rPr lang="en-US" sz="2000" dirty="0" smtClean="0"/>
              <a:t> </a:t>
            </a:r>
            <a:r>
              <a:rPr lang="en-US" sz="2000" dirty="0" err="1" smtClean="0"/>
              <a:t>loại</a:t>
            </a:r>
            <a:r>
              <a:rPr lang="en-US" sz="2000" dirty="0" smtClean="0"/>
              <a:t> HPS </a:t>
            </a:r>
            <a:r>
              <a:rPr lang="en-US" sz="2000" dirty="0" err="1" smtClean="0"/>
              <a:t>trắng</a:t>
            </a:r>
            <a:r>
              <a:rPr lang="en-US" sz="2000" dirty="0" smtClean="0"/>
              <a:t> </a:t>
            </a:r>
            <a:r>
              <a:rPr lang="en-US" sz="2000" dirty="0" err="1" smtClean="0"/>
              <a:t>thông</a:t>
            </a:r>
            <a:r>
              <a:rPr lang="en-US" sz="2000" dirty="0" smtClean="0"/>
              <a:t> </a:t>
            </a:r>
            <a:r>
              <a:rPr lang="en-US" sz="2000" dirty="0" err="1" smtClean="0"/>
              <a:t>thường</a:t>
            </a:r>
            <a:r>
              <a:rPr lang="en-US" sz="2000" dirty="0" smtClean="0"/>
              <a:t>). </a:t>
            </a:r>
            <a:r>
              <a:rPr lang="en-US" sz="2000" dirty="0" err="1" smtClean="0"/>
              <a:t>Loại</a:t>
            </a:r>
            <a:r>
              <a:rPr lang="en-US" sz="2000" dirty="0" smtClean="0"/>
              <a:t> </a:t>
            </a:r>
            <a:r>
              <a:rPr lang="en-US" sz="2000" dirty="0" err="1" smtClean="0"/>
              <a:t>bóng</a:t>
            </a:r>
            <a:r>
              <a:rPr lang="en-US" sz="2000" dirty="0" smtClean="0"/>
              <a:t> </a:t>
            </a:r>
            <a:r>
              <a:rPr lang="en-US" sz="2000" dirty="0" err="1" smtClean="0"/>
              <a:t>đèn</a:t>
            </a:r>
            <a:r>
              <a:rPr lang="en-US" sz="2000" dirty="0" smtClean="0"/>
              <a:t> </a:t>
            </a:r>
            <a:r>
              <a:rPr lang="en-US" sz="2000" dirty="0" err="1" smtClean="0"/>
              <a:t>này</a:t>
            </a:r>
            <a:r>
              <a:rPr lang="en-US" sz="2000" dirty="0" smtClean="0"/>
              <a:t> </a:t>
            </a:r>
            <a:r>
              <a:rPr lang="en-US" sz="2000" dirty="0" err="1" smtClean="0"/>
              <a:t>có</a:t>
            </a:r>
            <a:r>
              <a:rPr lang="en-US" sz="2000" dirty="0" smtClean="0"/>
              <a:t> </a:t>
            </a:r>
            <a:r>
              <a:rPr lang="en-US" sz="2000" dirty="0" err="1" smtClean="0"/>
              <a:t>hiệu</a:t>
            </a:r>
            <a:r>
              <a:rPr lang="en-US" sz="2000" dirty="0" smtClean="0"/>
              <a:t> </a:t>
            </a:r>
            <a:r>
              <a:rPr lang="en-US" sz="2000" dirty="0" err="1" smtClean="0"/>
              <a:t>suất</a:t>
            </a:r>
            <a:r>
              <a:rPr lang="en-US" sz="2000" dirty="0" smtClean="0"/>
              <a:t> </a:t>
            </a:r>
            <a:r>
              <a:rPr lang="en-US" sz="2000" dirty="0" err="1" smtClean="0"/>
              <a:t>tốt</a:t>
            </a:r>
            <a:r>
              <a:rPr lang="en-US" sz="2000" dirty="0" smtClean="0"/>
              <a:t> </a:t>
            </a:r>
            <a:r>
              <a:rPr lang="en-US" sz="2000" dirty="0" err="1" smtClean="0"/>
              <a:t>hơn</a:t>
            </a:r>
            <a:r>
              <a:rPr lang="en-US" sz="2000" dirty="0" smtClean="0"/>
              <a:t> </a:t>
            </a:r>
            <a:r>
              <a:rPr lang="en-US" sz="2000" dirty="0" err="1" smtClean="0"/>
              <a:t>và</a:t>
            </a:r>
            <a:r>
              <a:rPr lang="en-US" sz="2000" dirty="0" smtClean="0"/>
              <a:t> </a:t>
            </a:r>
            <a:r>
              <a:rPr lang="en-US" sz="2000" dirty="0" err="1" smtClean="0"/>
              <a:t>tuổi</a:t>
            </a:r>
            <a:r>
              <a:rPr lang="en-US" sz="2000" dirty="0" smtClean="0"/>
              <a:t> </a:t>
            </a:r>
            <a:r>
              <a:rPr lang="en-US" sz="2000" dirty="0" err="1" smtClean="0"/>
              <a:t>thọ</a:t>
            </a:r>
            <a:r>
              <a:rPr lang="en-US" sz="2000" dirty="0" smtClean="0"/>
              <a:t> </a:t>
            </a:r>
            <a:r>
              <a:rPr lang="en-US" sz="2000" dirty="0" err="1" smtClean="0"/>
              <a:t>dài</a:t>
            </a:r>
            <a:r>
              <a:rPr lang="en-US" sz="2000" dirty="0" smtClean="0"/>
              <a:t> </a:t>
            </a:r>
            <a:r>
              <a:rPr lang="en-US" sz="2000" dirty="0" err="1" smtClean="0"/>
              <a:t>hơn</a:t>
            </a:r>
            <a:r>
              <a:rPr lang="en-US" sz="2000" dirty="0" smtClean="0"/>
              <a:t> so </a:t>
            </a:r>
            <a:r>
              <a:rPr lang="en-US" sz="2000" dirty="0" err="1" smtClean="0"/>
              <a:t>với</a:t>
            </a:r>
            <a:r>
              <a:rPr lang="en-US" sz="2000" dirty="0" smtClean="0"/>
              <a:t> </a:t>
            </a:r>
            <a:r>
              <a:rPr lang="en-US" sz="2000" dirty="0" err="1" smtClean="0"/>
              <a:t>bóng</a:t>
            </a:r>
            <a:r>
              <a:rPr lang="en-US" sz="2000" dirty="0" smtClean="0"/>
              <a:t> MH </a:t>
            </a:r>
            <a:r>
              <a:rPr lang="en-US" sz="2000" dirty="0" err="1" smtClean="0"/>
              <a:t>nhưng</a:t>
            </a:r>
            <a:r>
              <a:rPr lang="en-US" sz="2000" dirty="0" smtClean="0"/>
              <a:t> </a:t>
            </a:r>
            <a:r>
              <a:rPr lang="en-US" sz="2000" dirty="0" err="1" smtClean="0"/>
              <a:t>màu</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dirty="0" err="1" smtClean="0"/>
              <a:t>ít</a:t>
            </a:r>
            <a:r>
              <a:rPr lang="en-US" sz="2000" dirty="0" smtClean="0"/>
              <a:t> </a:t>
            </a:r>
            <a:r>
              <a:rPr lang="en-US" sz="2000" dirty="0" err="1" smtClean="0"/>
              <a:t>lạnh</a:t>
            </a:r>
            <a:r>
              <a:rPr lang="en-US" sz="2000" dirty="0" smtClean="0"/>
              <a:t> </a:t>
            </a:r>
            <a:r>
              <a:rPr lang="en-US" sz="2000" dirty="0" err="1" smtClean="0"/>
              <a:t>và</a:t>
            </a:r>
            <a:r>
              <a:rPr lang="en-US" sz="2000" dirty="0" smtClean="0"/>
              <a:t> </a:t>
            </a:r>
            <a:r>
              <a:rPr lang="en-US" sz="2000" dirty="0" err="1" smtClean="0"/>
              <a:t>ít</a:t>
            </a:r>
            <a:r>
              <a:rPr lang="en-US" sz="2000" dirty="0" smtClean="0"/>
              <a:t> </a:t>
            </a:r>
            <a:r>
              <a:rPr lang="en-US" sz="2000" dirty="0" err="1" smtClean="0"/>
              <a:t>trắng</a:t>
            </a:r>
            <a:r>
              <a:rPr lang="en-US" sz="2000" dirty="0" smtClean="0"/>
              <a:t> </a:t>
            </a:r>
            <a:r>
              <a:rPr lang="en-US" sz="2000" dirty="0" err="1" smtClean="0"/>
              <a:t>hơn</a:t>
            </a:r>
            <a:r>
              <a:rPr lang="en-US" sz="2000" dirty="0" smtClean="0"/>
              <a:t> </a:t>
            </a:r>
            <a:r>
              <a:rPr lang="en-US" sz="2000" dirty="0" err="1" smtClean="0"/>
              <a:t>và</a:t>
            </a:r>
            <a:r>
              <a:rPr lang="en-US" sz="2000" dirty="0" smtClean="0"/>
              <a:t> </a:t>
            </a:r>
            <a:r>
              <a:rPr lang="en-US" sz="2000" dirty="0" err="1" smtClean="0"/>
              <a:t>độ</a:t>
            </a:r>
            <a:r>
              <a:rPr lang="en-US" sz="2000" dirty="0" smtClean="0"/>
              <a:t> </a:t>
            </a:r>
            <a:r>
              <a:rPr lang="en-US" sz="2000" dirty="0" err="1" smtClean="0"/>
              <a:t>hoàn</a:t>
            </a:r>
            <a:r>
              <a:rPr lang="en-US" sz="2000" dirty="0" smtClean="0"/>
              <a:t> </a:t>
            </a:r>
            <a:r>
              <a:rPr lang="en-US" sz="2000" dirty="0" err="1" smtClean="0"/>
              <a:t>màu</a:t>
            </a:r>
            <a:r>
              <a:rPr lang="en-US" sz="2000" dirty="0" smtClean="0"/>
              <a:t> </a:t>
            </a:r>
            <a:r>
              <a:rPr lang="en-US" sz="2000" dirty="0" err="1" smtClean="0"/>
              <a:t>cũng</a:t>
            </a:r>
            <a:r>
              <a:rPr lang="en-US" sz="2000" dirty="0" smtClean="0"/>
              <a:t> </a:t>
            </a:r>
            <a:r>
              <a:rPr lang="en-US" sz="2000" dirty="0" err="1" smtClean="0"/>
              <a:t>không</a:t>
            </a:r>
            <a:r>
              <a:rPr lang="en-US" sz="2000" dirty="0" smtClean="0"/>
              <a:t> </a:t>
            </a:r>
            <a:r>
              <a:rPr lang="en-US" sz="2000" dirty="0" err="1" smtClean="0"/>
              <a:t>tốt</a:t>
            </a:r>
            <a:r>
              <a:rPr lang="en-US" sz="2000" dirty="0" smtClean="0"/>
              <a:t> </a:t>
            </a:r>
            <a:r>
              <a:rPr lang="en-US" sz="2000" dirty="0" err="1" smtClean="0"/>
              <a:t>bằng</a:t>
            </a:r>
            <a:r>
              <a:rPr lang="en-US" sz="2000" dirty="0" smtClean="0"/>
              <a:t>. So </a:t>
            </a:r>
            <a:r>
              <a:rPr lang="en-US" sz="2000" dirty="0" err="1" smtClean="0"/>
              <a:t>với</a:t>
            </a:r>
            <a:r>
              <a:rPr lang="en-US" sz="2000" dirty="0" smtClean="0"/>
              <a:t> </a:t>
            </a:r>
            <a:r>
              <a:rPr lang="en-US" sz="2000" dirty="0" err="1" smtClean="0"/>
              <a:t>bóng</a:t>
            </a:r>
            <a:r>
              <a:rPr lang="en-US" sz="2000" dirty="0" smtClean="0"/>
              <a:t> </a:t>
            </a:r>
            <a:r>
              <a:rPr lang="en-US" sz="2000" dirty="0" err="1" smtClean="0"/>
              <a:t>thủy</a:t>
            </a:r>
            <a:r>
              <a:rPr lang="en-US" sz="2000" dirty="0" smtClean="0"/>
              <a:t> </a:t>
            </a:r>
            <a:r>
              <a:rPr lang="en-US" sz="2000" dirty="0" err="1" smtClean="0"/>
              <a:t>ngân</a:t>
            </a:r>
            <a:r>
              <a:rPr lang="en-US" sz="2000" dirty="0" smtClean="0"/>
              <a:t> </a:t>
            </a:r>
            <a:r>
              <a:rPr lang="en-US" sz="2000" dirty="0" err="1" smtClean="0"/>
              <a:t>cao</a:t>
            </a:r>
            <a:r>
              <a:rPr lang="en-US" sz="2000" dirty="0" smtClean="0"/>
              <a:t> </a:t>
            </a:r>
            <a:r>
              <a:rPr lang="en-US" sz="2000" dirty="0" err="1" smtClean="0"/>
              <a:t>áp</a:t>
            </a:r>
            <a:r>
              <a:rPr lang="en-US" sz="2000" dirty="0" smtClean="0"/>
              <a:t> </a:t>
            </a:r>
            <a:r>
              <a:rPr lang="en-US" sz="2000" dirty="0" err="1" smtClean="0"/>
              <a:t>chúng</a:t>
            </a:r>
            <a:r>
              <a:rPr lang="en-US" sz="2000" dirty="0" smtClean="0"/>
              <a:t> </a:t>
            </a:r>
            <a:r>
              <a:rPr lang="en-US" sz="2000" dirty="0" err="1" smtClean="0"/>
              <a:t>có</a:t>
            </a:r>
            <a:r>
              <a:rPr lang="en-US" sz="2000" dirty="0" smtClean="0"/>
              <a:t> </a:t>
            </a:r>
            <a:r>
              <a:rPr lang="en-US" sz="2000" dirty="0" err="1" smtClean="0"/>
              <a:t>hiệu</a:t>
            </a:r>
            <a:r>
              <a:rPr lang="en-US" sz="2000" dirty="0" smtClean="0"/>
              <a:t> </a:t>
            </a:r>
            <a:r>
              <a:rPr lang="en-US" sz="2000" dirty="0" err="1" smtClean="0"/>
              <a:t>suất</a:t>
            </a:r>
            <a:r>
              <a:rPr lang="en-US" sz="2000" dirty="0" smtClean="0"/>
              <a:t> </a:t>
            </a:r>
            <a:r>
              <a:rPr lang="en-US" sz="2000" dirty="0" err="1" smtClean="0"/>
              <a:t>cao</a:t>
            </a:r>
            <a:r>
              <a:rPr lang="en-US" sz="2000" dirty="0" smtClean="0"/>
              <a:t> </a:t>
            </a:r>
            <a:r>
              <a:rPr lang="en-US" sz="2000" dirty="0" err="1" smtClean="0"/>
              <a:t>hơn</a:t>
            </a:r>
            <a:r>
              <a:rPr lang="en-US" sz="2000" dirty="0" smtClean="0"/>
              <a:t>. So </a:t>
            </a:r>
            <a:r>
              <a:rPr lang="en-US" sz="2000" dirty="0" err="1" smtClean="0"/>
              <a:t>với</a:t>
            </a:r>
            <a:r>
              <a:rPr lang="en-US" sz="2000" dirty="0" smtClean="0"/>
              <a:t> </a:t>
            </a:r>
            <a:r>
              <a:rPr lang="en-US" sz="2000" dirty="0" err="1" smtClean="0"/>
              <a:t>bóng</a:t>
            </a:r>
            <a:r>
              <a:rPr lang="en-US" sz="2000" dirty="0" smtClean="0"/>
              <a:t> </a:t>
            </a:r>
            <a:r>
              <a:rPr lang="en-US" sz="2000" dirty="0" err="1" smtClean="0"/>
              <a:t>đèn</a:t>
            </a:r>
            <a:r>
              <a:rPr lang="en-US" sz="2000" dirty="0" smtClean="0"/>
              <a:t> </a:t>
            </a:r>
            <a:r>
              <a:rPr lang="en-US" sz="2000" dirty="0" err="1" smtClean="0"/>
              <a:t>Natri</a:t>
            </a:r>
            <a:r>
              <a:rPr lang="en-US" sz="2000" dirty="0" smtClean="0"/>
              <a:t> </a:t>
            </a:r>
            <a:r>
              <a:rPr lang="en-US" sz="2000" dirty="0" err="1" smtClean="0"/>
              <a:t>thấp</a:t>
            </a:r>
            <a:r>
              <a:rPr lang="en-US" sz="2000" dirty="0" smtClean="0"/>
              <a:t> </a:t>
            </a:r>
            <a:r>
              <a:rPr lang="en-US" sz="2000" dirty="0" err="1" smtClean="0"/>
              <a:t>áp</a:t>
            </a:r>
            <a:r>
              <a:rPr lang="en-US" sz="2000" dirty="0" smtClean="0"/>
              <a:t> </a:t>
            </a:r>
            <a:r>
              <a:rPr lang="en-US" sz="2000" dirty="0" err="1" smtClean="0"/>
              <a:t>hiệu</a:t>
            </a:r>
            <a:r>
              <a:rPr lang="en-US" sz="2000" dirty="0" smtClean="0"/>
              <a:t> </a:t>
            </a:r>
            <a:r>
              <a:rPr lang="en-US" sz="2000" dirty="0" err="1" smtClean="0"/>
              <a:t>suất</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dirty="0" err="1" smtClean="0"/>
              <a:t>thấp</a:t>
            </a:r>
            <a:r>
              <a:rPr lang="en-US" sz="2000" dirty="0" smtClean="0"/>
              <a:t> </a:t>
            </a:r>
            <a:r>
              <a:rPr lang="en-US" sz="2000" dirty="0" err="1" smtClean="0"/>
              <a:t>hơn</a:t>
            </a:r>
            <a:r>
              <a:rPr lang="en-US" sz="2000" dirty="0" smtClean="0"/>
              <a:t> </a:t>
            </a:r>
            <a:r>
              <a:rPr lang="en-US" sz="2000" dirty="0" err="1" smtClean="0"/>
              <a:t>nhưng</a:t>
            </a:r>
            <a:r>
              <a:rPr lang="en-US" sz="2000" dirty="0" smtClean="0"/>
              <a:t> </a:t>
            </a:r>
            <a:r>
              <a:rPr lang="en-US" sz="2000" dirty="0" err="1" smtClean="0"/>
              <a:t>độ</a:t>
            </a:r>
            <a:r>
              <a:rPr lang="en-US" sz="2000" dirty="0" smtClean="0"/>
              <a:t> </a:t>
            </a:r>
            <a:r>
              <a:rPr lang="en-US" sz="2000" dirty="0" err="1" smtClean="0"/>
              <a:t>trả</a:t>
            </a:r>
            <a:r>
              <a:rPr lang="en-US" sz="2000" dirty="0" smtClean="0"/>
              <a:t> </a:t>
            </a:r>
            <a:r>
              <a:rPr lang="en-US" sz="2000" dirty="0" err="1" smtClean="0"/>
              <a:t>màu</a:t>
            </a:r>
            <a:r>
              <a:rPr lang="en-US" sz="2000" dirty="0" smtClean="0"/>
              <a:t> </a:t>
            </a:r>
            <a:r>
              <a:rPr lang="en-US" sz="2000" dirty="0" err="1" smtClean="0"/>
              <a:t>tốt</a:t>
            </a:r>
            <a:r>
              <a:rPr lang="en-US" sz="2000" dirty="0" smtClean="0"/>
              <a:t> </a:t>
            </a:r>
            <a:r>
              <a:rPr lang="en-US" sz="2000" dirty="0" err="1" smtClean="0"/>
              <a:t>hơn</a:t>
            </a:r>
            <a:r>
              <a:rPr lang="en-US" sz="2000" dirty="0" smtClean="0"/>
              <a:t> </a:t>
            </a:r>
          </a:p>
          <a:p>
            <a:pPr marL="0" indent="0" eaLnBrk="1" hangingPunct="1">
              <a:lnSpc>
                <a:spcPct val="80000"/>
              </a:lnSpc>
              <a:buNone/>
            </a:pPr>
            <a:r>
              <a:rPr lang="en-US" sz="2000" dirty="0" err="1" smtClean="0"/>
              <a:t>Một</a:t>
            </a:r>
            <a:r>
              <a:rPr lang="en-US" sz="2000" dirty="0" smtClean="0"/>
              <a:t> </a:t>
            </a:r>
            <a:r>
              <a:rPr lang="en-US" sz="2000" dirty="0" err="1" smtClean="0">
                <a:hlinkClick r:id="rId2" tooltip="Natri hỗn hợp"/>
              </a:rPr>
              <a:t>hỗn</a:t>
            </a:r>
            <a:r>
              <a:rPr lang="en-US" sz="2000" dirty="0" smtClean="0">
                <a:hlinkClick r:id="rId2" tooltip="Natri hỗn hợp"/>
              </a:rPr>
              <a:t> </a:t>
            </a:r>
            <a:r>
              <a:rPr lang="en-US" sz="2000" dirty="0" err="1" smtClean="0">
                <a:hlinkClick r:id="rId2" tooltip="Natri hỗn hợp"/>
              </a:rPr>
              <a:t>hợp</a:t>
            </a:r>
            <a:r>
              <a:rPr lang="en-US" sz="2000" dirty="0" smtClean="0">
                <a:hlinkClick r:id="rId2" tooltip="Natri hỗn hợp"/>
              </a:rPr>
              <a:t> </a:t>
            </a:r>
            <a:r>
              <a:rPr lang="en-US" sz="2000" dirty="0" err="1" smtClean="0">
                <a:hlinkClick r:id="rId2" tooltip="Natri hỗn hợp"/>
              </a:rPr>
              <a:t>của</a:t>
            </a:r>
            <a:r>
              <a:rPr lang="en-US" sz="2000" dirty="0" smtClean="0">
                <a:hlinkClick r:id="rId2" tooltip="Natri hỗn hợp"/>
              </a:rPr>
              <a:t> </a:t>
            </a:r>
            <a:r>
              <a:rPr lang="en-US" sz="2000" dirty="0" err="1" smtClean="0">
                <a:hlinkClick r:id="rId2" tooltip="Natri hỗn hợp"/>
              </a:rPr>
              <a:t>natri</a:t>
            </a:r>
            <a:r>
              <a:rPr lang="en-US" sz="2000" dirty="0" smtClean="0">
                <a:hlinkClick r:id="rId2" tooltip="Natri hỗn hợp"/>
              </a:rPr>
              <a:t> </a:t>
            </a:r>
            <a:r>
              <a:rPr lang="en-US" sz="2000" dirty="0" err="1" smtClean="0">
                <a:hlinkClick r:id="rId2" tooltip="Natri hỗn hợp"/>
              </a:rPr>
              <a:t>kim</a:t>
            </a:r>
            <a:r>
              <a:rPr lang="en-US" sz="2000" dirty="0" smtClean="0">
                <a:hlinkClick r:id="rId2" tooltip="Natri hỗn hợp"/>
              </a:rPr>
              <a:t> </a:t>
            </a:r>
            <a:r>
              <a:rPr lang="en-US" sz="2000" dirty="0" err="1" smtClean="0">
                <a:hlinkClick r:id="rId2" tooltip="Natri hỗn hợp"/>
              </a:rPr>
              <a:t>loại</a:t>
            </a:r>
            <a:r>
              <a:rPr lang="en-US" sz="2000" dirty="0" smtClean="0"/>
              <a:t> </a:t>
            </a:r>
            <a:r>
              <a:rPr lang="en-US" sz="2000" dirty="0" err="1" smtClean="0"/>
              <a:t>và</a:t>
            </a:r>
            <a:r>
              <a:rPr lang="en-US" sz="2000" dirty="0" smtClean="0"/>
              <a:t> </a:t>
            </a:r>
            <a:r>
              <a:rPr lang="en-US" sz="2000" dirty="0" err="1" smtClean="0"/>
              <a:t>thủy</a:t>
            </a:r>
            <a:r>
              <a:rPr lang="en-US" sz="2000" dirty="0" smtClean="0"/>
              <a:t> </a:t>
            </a:r>
            <a:r>
              <a:rPr lang="en-US" sz="2000" dirty="0" err="1" smtClean="0"/>
              <a:t>ngân</a:t>
            </a:r>
            <a:r>
              <a:rPr lang="en-US" sz="2000" dirty="0" smtClean="0"/>
              <a:t> </a:t>
            </a:r>
            <a:r>
              <a:rPr lang="en-US" sz="2000" dirty="0" err="1" smtClean="0"/>
              <a:t>nằm</a:t>
            </a:r>
            <a:r>
              <a:rPr lang="en-US" sz="2000" dirty="0" smtClean="0"/>
              <a:t> ở </a:t>
            </a:r>
            <a:r>
              <a:rPr lang="en-US" sz="2000" dirty="0" err="1" smtClean="0"/>
              <a:t>phần</a:t>
            </a:r>
            <a:r>
              <a:rPr lang="en-US" sz="2000" dirty="0" smtClean="0"/>
              <a:t> </a:t>
            </a:r>
            <a:r>
              <a:rPr lang="en-US" sz="2000" dirty="0" err="1" smtClean="0"/>
              <a:t>nguội</a:t>
            </a:r>
            <a:r>
              <a:rPr lang="en-US" sz="2000" dirty="0" smtClean="0"/>
              <a:t> </a:t>
            </a:r>
            <a:r>
              <a:rPr lang="en-US" sz="2000" dirty="0" err="1" smtClean="0"/>
              <a:t>nhất</a:t>
            </a:r>
            <a:r>
              <a:rPr lang="en-US" sz="2000" dirty="0" smtClean="0"/>
              <a:t> </a:t>
            </a:r>
            <a:r>
              <a:rPr lang="en-US" sz="2000" dirty="0" err="1" smtClean="0"/>
              <a:t>của</a:t>
            </a:r>
            <a:r>
              <a:rPr lang="en-US" sz="2000" dirty="0" smtClean="0"/>
              <a:t> </a:t>
            </a:r>
            <a:r>
              <a:rPr lang="en-US" sz="2000" dirty="0" err="1" smtClean="0"/>
              <a:t>bóng</a:t>
            </a:r>
            <a:r>
              <a:rPr lang="en-US" sz="2000" dirty="0" smtClean="0"/>
              <a:t> </a:t>
            </a:r>
            <a:r>
              <a:rPr lang="en-US" sz="2000" dirty="0" err="1" smtClean="0"/>
              <a:t>đèn</a:t>
            </a:r>
            <a:r>
              <a:rPr lang="en-US" sz="2000" dirty="0" smtClean="0"/>
              <a:t> </a:t>
            </a:r>
            <a:r>
              <a:rPr lang="en-US" sz="2000" dirty="0" err="1" smtClean="0"/>
              <a:t>và</a:t>
            </a:r>
            <a:r>
              <a:rPr lang="en-US" sz="2000" dirty="0" smtClean="0"/>
              <a:t> </a:t>
            </a:r>
            <a:r>
              <a:rPr lang="en-US" sz="2000" dirty="0" err="1" smtClean="0"/>
              <a:t>cung</a:t>
            </a:r>
            <a:r>
              <a:rPr lang="en-US" sz="2000" dirty="0" smtClean="0"/>
              <a:t> </a:t>
            </a:r>
            <a:r>
              <a:rPr lang="en-US" sz="2000" dirty="0" err="1" smtClean="0"/>
              <a:t>cấp</a:t>
            </a:r>
            <a:r>
              <a:rPr lang="en-US" sz="2000" dirty="0" smtClean="0"/>
              <a:t> </a:t>
            </a:r>
            <a:r>
              <a:rPr lang="en-US" sz="2000" dirty="0" err="1" smtClean="0"/>
              <a:t>hơi</a:t>
            </a:r>
            <a:r>
              <a:rPr lang="en-US" sz="2000" dirty="0" smtClean="0"/>
              <a:t> </a:t>
            </a:r>
            <a:r>
              <a:rPr lang="en-US" sz="2000" dirty="0" err="1" smtClean="0"/>
              <a:t>natri</a:t>
            </a:r>
            <a:r>
              <a:rPr lang="en-US" sz="2000" dirty="0" smtClean="0"/>
              <a:t> </a:t>
            </a:r>
            <a:r>
              <a:rPr lang="en-US" sz="2000" dirty="0" err="1" smtClean="0"/>
              <a:t>và</a:t>
            </a:r>
            <a:r>
              <a:rPr lang="en-US" sz="2000" dirty="0" smtClean="0"/>
              <a:t> </a:t>
            </a:r>
            <a:r>
              <a:rPr lang="en-US" sz="2000" dirty="0" err="1" smtClean="0"/>
              <a:t>thủy</a:t>
            </a:r>
            <a:r>
              <a:rPr lang="en-US" sz="2000" dirty="0" smtClean="0"/>
              <a:t> </a:t>
            </a:r>
            <a:r>
              <a:rPr lang="en-US" sz="2000" dirty="0" err="1" smtClean="0"/>
              <a:t>ngân</a:t>
            </a:r>
            <a:r>
              <a:rPr lang="en-US" sz="2000" dirty="0" smtClean="0"/>
              <a:t> </a:t>
            </a:r>
            <a:r>
              <a:rPr lang="en-US" sz="2000" dirty="0" err="1" smtClean="0"/>
              <a:t>cần</a:t>
            </a:r>
            <a:r>
              <a:rPr lang="en-US" sz="2000" dirty="0" smtClean="0"/>
              <a:t> </a:t>
            </a:r>
            <a:r>
              <a:rPr lang="en-US" sz="2000" dirty="0" err="1" smtClean="0"/>
              <a:t>thiết</a:t>
            </a:r>
            <a:r>
              <a:rPr lang="en-US" sz="2000" dirty="0" smtClean="0"/>
              <a:t> </a:t>
            </a:r>
            <a:r>
              <a:rPr lang="en-US" sz="2000" dirty="0" err="1" smtClean="0"/>
              <a:t>để</a:t>
            </a:r>
            <a:r>
              <a:rPr lang="en-US" sz="2000" dirty="0" smtClean="0"/>
              <a:t> </a:t>
            </a:r>
            <a:r>
              <a:rPr lang="en-US" sz="2000" dirty="0" err="1" smtClean="0"/>
              <a:t>vẽ</a:t>
            </a:r>
            <a:r>
              <a:rPr lang="en-US" sz="2000" dirty="0" smtClean="0"/>
              <a:t> </a:t>
            </a:r>
            <a:r>
              <a:rPr lang="en-US" sz="2000" dirty="0" err="1" smtClean="0"/>
              <a:t>lên</a:t>
            </a:r>
            <a:r>
              <a:rPr lang="en-US" sz="2000" dirty="0" smtClean="0"/>
              <a:t> </a:t>
            </a:r>
            <a:r>
              <a:rPr lang="en-US" sz="2000" dirty="0" err="1" smtClean="0"/>
              <a:t>một</a:t>
            </a:r>
            <a:r>
              <a:rPr lang="en-US" sz="2000" dirty="0" smtClean="0"/>
              <a:t> </a:t>
            </a:r>
            <a:r>
              <a:rPr lang="en-US" sz="2000" dirty="0" err="1" smtClean="0"/>
              <a:t>vầng</a:t>
            </a:r>
            <a:r>
              <a:rPr lang="en-US" sz="2000" dirty="0" smtClean="0"/>
              <a:t> </a:t>
            </a:r>
            <a:r>
              <a:rPr lang="en-US" sz="2000" dirty="0" err="1" smtClean="0"/>
              <a:t>quang</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của</a:t>
            </a:r>
            <a:r>
              <a:rPr lang="en-US" sz="2000" dirty="0" smtClean="0"/>
              <a:t> </a:t>
            </a:r>
            <a:r>
              <a:rPr lang="en-US" sz="2000" dirty="0" err="1" smtClean="0"/>
              <a:t>hỗn</a:t>
            </a:r>
            <a:r>
              <a:rPr lang="en-US" sz="2000" dirty="0" smtClean="0"/>
              <a:t> </a:t>
            </a:r>
            <a:r>
              <a:rPr lang="en-US" sz="2000" dirty="0" err="1" smtClean="0"/>
              <a:t>hợp</a:t>
            </a:r>
            <a:r>
              <a:rPr lang="en-US" sz="2000" dirty="0" smtClean="0"/>
              <a:t> </a:t>
            </a:r>
            <a:r>
              <a:rPr lang="en-US" sz="2000" dirty="0" err="1" smtClean="0"/>
              <a:t>được</a:t>
            </a:r>
            <a:r>
              <a:rPr lang="en-US" sz="2000" dirty="0" smtClean="0"/>
              <a:t> </a:t>
            </a:r>
            <a:r>
              <a:rPr lang="en-US" sz="2000" dirty="0" err="1" smtClean="0"/>
              <a:t>xác</a:t>
            </a:r>
            <a:r>
              <a:rPr lang="en-US" sz="2000" dirty="0" smtClean="0"/>
              <a:t> </a:t>
            </a:r>
            <a:r>
              <a:rPr lang="en-US" sz="2000" dirty="0" err="1" smtClean="0"/>
              <a:t>định</a:t>
            </a:r>
            <a:r>
              <a:rPr lang="en-US" sz="2000" dirty="0" smtClean="0"/>
              <a:t> </a:t>
            </a:r>
            <a:r>
              <a:rPr lang="en-US" sz="2000" dirty="0" err="1" smtClean="0"/>
              <a:t>đến</a:t>
            </a:r>
            <a:r>
              <a:rPr lang="en-US" sz="2000" dirty="0" smtClean="0"/>
              <a:t> </a:t>
            </a:r>
            <a:r>
              <a:rPr lang="en-US" sz="2000" dirty="0" err="1" smtClean="0"/>
              <a:t>một</a:t>
            </a:r>
            <a:r>
              <a:rPr lang="en-US" sz="2000" dirty="0" smtClean="0"/>
              <a:t> </a:t>
            </a:r>
            <a:r>
              <a:rPr lang="en-US" sz="2000" dirty="0" err="1" smtClean="0"/>
              <a:t>mức</a:t>
            </a:r>
            <a:r>
              <a:rPr lang="en-US" sz="2000" dirty="0" smtClean="0"/>
              <a:t> </a:t>
            </a:r>
            <a:r>
              <a:rPr lang="en-US" sz="2000" dirty="0" err="1" smtClean="0"/>
              <a:t>độ</a:t>
            </a:r>
            <a:r>
              <a:rPr lang="en-US" sz="2000" dirty="0" smtClean="0"/>
              <a:t> </a:t>
            </a:r>
            <a:r>
              <a:rPr lang="en-US" sz="2000" dirty="0" err="1" smtClean="0"/>
              <a:t>theo</a:t>
            </a:r>
            <a:r>
              <a:rPr lang="en-US" sz="2000" dirty="0" smtClean="0"/>
              <a:t> </a:t>
            </a:r>
            <a:r>
              <a:rPr lang="en-US" sz="2000" dirty="0" err="1" smtClean="0"/>
              <a:t>công</a:t>
            </a:r>
            <a:r>
              <a:rPr lang="en-US" sz="2000" dirty="0" smtClean="0"/>
              <a:t> </a:t>
            </a:r>
            <a:r>
              <a:rPr lang="en-US" sz="2000" dirty="0" err="1" smtClean="0"/>
              <a:t>suất</a:t>
            </a:r>
            <a:r>
              <a:rPr lang="en-US" sz="2000" dirty="0" smtClean="0"/>
              <a:t> </a:t>
            </a:r>
            <a:r>
              <a:rPr lang="en-US" sz="2000" dirty="0" err="1" smtClean="0"/>
              <a:t>của</a:t>
            </a:r>
            <a:r>
              <a:rPr lang="en-US" sz="2000" dirty="0" smtClean="0"/>
              <a:t> </a:t>
            </a:r>
            <a:r>
              <a:rPr lang="en-US" sz="2000" dirty="0" err="1" smtClean="0"/>
              <a:t>đèn</a:t>
            </a:r>
            <a:r>
              <a:rPr lang="en-US" sz="2000" dirty="0" smtClean="0"/>
              <a:t>. </a:t>
            </a:r>
            <a:r>
              <a:rPr lang="en-US" sz="2000" dirty="0" err="1" smtClean="0"/>
              <a:t>Công</a:t>
            </a:r>
            <a:r>
              <a:rPr lang="en-US" sz="2000" dirty="0" smtClean="0"/>
              <a:t> </a:t>
            </a:r>
            <a:r>
              <a:rPr lang="en-US" sz="2000" dirty="0" err="1" smtClean="0"/>
              <a:t>suất</a:t>
            </a:r>
            <a:r>
              <a:rPr lang="en-US" sz="2000" dirty="0" smtClean="0"/>
              <a:t> </a:t>
            </a:r>
            <a:r>
              <a:rPr lang="en-US" sz="2000" dirty="0" err="1" smtClean="0"/>
              <a:t>của</a:t>
            </a:r>
            <a:r>
              <a:rPr lang="en-US" sz="2000" dirty="0" smtClean="0"/>
              <a:t> </a:t>
            </a:r>
            <a:r>
              <a:rPr lang="en-US" sz="2000" dirty="0" err="1" smtClean="0"/>
              <a:t>đèn</a:t>
            </a:r>
            <a:r>
              <a:rPr lang="en-US" sz="2000" dirty="0" smtClean="0"/>
              <a:t> </a:t>
            </a:r>
            <a:r>
              <a:rPr lang="en-US" sz="2000" dirty="0" err="1" smtClean="0"/>
              <a:t>cao</a:t>
            </a:r>
            <a:r>
              <a:rPr lang="en-US" sz="2000" dirty="0" smtClean="0"/>
              <a:t> </a:t>
            </a:r>
            <a:r>
              <a:rPr lang="en-US" sz="2000" dirty="0" err="1" smtClean="0"/>
              <a:t>hơn</a:t>
            </a:r>
            <a:r>
              <a:rPr lang="en-US" sz="2000" dirty="0" smtClean="0"/>
              <a:t> </a:t>
            </a:r>
            <a:r>
              <a:rPr lang="en-US" sz="2000" dirty="0" err="1" smtClean="0"/>
              <a:t>thì</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cao</a:t>
            </a:r>
            <a:r>
              <a:rPr lang="en-US" sz="2000" dirty="0" smtClean="0"/>
              <a:t> </a:t>
            </a:r>
            <a:r>
              <a:rPr lang="en-US" sz="2000" dirty="0" err="1" smtClean="0"/>
              <a:t>hơn</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cao</a:t>
            </a:r>
            <a:r>
              <a:rPr lang="en-US" sz="2000" dirty="0" smtClean="0"/>
              <a:t> </a:t>
            </a:r>
            <a:r>
              <a:rPr lang="en-US" sz="2000" dirty="0" err="1" smtClean="0"/>
              <a:t>hơn</a:t>
            </a:r>
            <a:r>
              <a:rPr lang="en-US" sz="2000" dirty="0" smtClean="0"/>
              <a:t> </a:t>
            </a:r>
            <a:r>
              <a:rPr lang="en-US" sz="2000" dirty="0" err="1" smtClean="0"/>
              <a:t>của</a:t>
            </a:r>
            <a:r>
              <a:rPr lang="en-US" sz="2000" dirty="0" smtClean="0"/>
              <a:t> </a:t>
            </a:r>
            <a:r>
              <a:rPr lang="en-US" sz="2000" dirty="0" err="1" smtClean="0"/>
              <a:t>hỗn</a:t>
            </a:r>
            <a:r>
              <a:rPr lang="en-US" sz="2000" dirty="0" smtClean="0"/>
              <a:t> </a:t>
            </a:r>
            <a:r>
              <a:rPr lang="en-US" sz="2000" dirty="0" err="1" smtClean="0"/>
              <a:t>hợp</a:t>
            </a:r>
            <a:r>
              <a:rPr lang="en-US" sz="2000" dirty="0" smtClean="0"/>
              <a:t> </a:t>
            </a:r>
            <a:r>
              <a:rPr lang="en-US" sz="2000" dirty="0" err="1" smtClean="0"/>
              <a:t>làm</a:t>
            </a:r>
            <a:r>
              <a:rPr lang="en-US" sz="2000" dirty="0" smtClean="0"/>
              <a:t> </a:t>
            </a:r>
            <a:r>
              <a:rPr lang="en-US" sz="2000" dirty="0" err="1" smtClean="0"/>
              <a:t>cho</a:t>
            </a:r>
            <a:r>
              <a:rPr lang="en-US" sz="2000" dirty="0" smtClean="0"/>
              <a:t> </a:t>
            </a:r>
            <a:r>
              <a:rPr lang="en-US" sz="2000" dirty="0" err="1" smtClean="0"/>
              <a:t>áp</a:t>
            </a:r>
            <a:r>
              <a:rPr lang="en-US" sz="2000" dirty="0" smtClean="0"/>
              <a:t> </a:t>
            </a:r>
            <a:r>
              <a:rPr lang="en-US" sz="2000" dirty="0" err="1" smtClean="0"/>
              <a:t>suất</a:t>
            </a:r>
            <a:r>
              <a:rPr lang="en-US" sz="2000" dirty="0" smtClean="0"/>
              <a:t> </a:t>
            </a:r>
            <a:r>
              <a:rPr lang="en-US" sz="2000" dirty="0" err="1" smtClean="0"/>
              <a:t>hơi</a:t>
            </a:r>
            <a:r>
              <a:rPr lang="en-US" sz="2000" dirty="0" smtClean="0"/>
              <a:t> </a:t>
            </a:r>
            <a:r>
              <a:rPr lang="en-US" sz="2000" dirty="0" err="1" smtClean="0"/>
              <a:t>thủy</a:t>
            </a:r>
            <a:r>
              <a:rPr lang="en-US" sz="2000" dirty="0" smtClean="0"/>
              <a:t> </a:t>
            </a:r>
            <a:r>
              <a:rPr lang="en-US" sz="2000" dirty="0" err="1" smtClean="0"/>
              <a:t>ngân</a:t>
            </a:r>
            <a:r>
              <a:rPr lang="en-US" sz="2000" dirty="0" smtClean="0"/>
              <a:t> </a:t>
            </a:r>
            <a:r>
              <a:rPr lang="en-US" sz="2000" dirty="0" err="1" smtClean="0"/>
              <a:t>và</a:t>
            </a:r>
            <a:r>
              <a:rPr lang="en-US" sz="2000" dirty="0" smtClean="0"/>
              <a:t> </a:t>
            </a:r>
            <a:r>
              <a:rPr lang="en-US" sz="2000" dirty="0" err="1" smtClean="0"/>
              <a:t>natri</a:t>
            </a:r>
            <a:r>
              <a:rPr lang="en-US" sz="2000" dirty="0" smtClean="0"/>
              <a:t> </a:t>
            </a:r>
            <a:r>
              <a:rPr lang="en-US" sz="2000" dirty="0" err="1" smtClean="0"/>
              <a:t>trong</a:t>
            </a:r>
            <a:r>
              <a:rPr lang="en-US" sz="2000" dirty="0" smtClean="0"/>
              <a:t> </a:t>
            </a:r>
            <a:r>
              <a:rPr lang="en-US" sz="2000" dirty="0" err="1" smtClean="0"/>
              <a:t>đèn</a:t>
            </a:r>
            <a:r>
              <a:rPr lang="en-US" sz="2000" dirty="0" smtClean="0"/>
              <a:t> </a:t>
            </a:r>
            <a:r>
              <a:rPr lang="en-US" sz="2000" dirty="0" err="1" smtClean="0"/>
              <a:t>cao</a:t>
            </a:r>
            <a:r>
              <a:rPr lang="en-US" sz="2000" dirty="0" smtClean="0"/>
              <a:t> </a:t>
            </a:r>
            <a:r>
              <a:rPr lang="en-US" sz="2000" dirty="0" err="1" smtClean="0"/>
              <a:t>hơn</a:t>
            </a:r>
            <a:r>
              <a:rPr lang="en-US" sz="2000" dirty="0" smtClean="0"/>
              <a:t>. </a:t>
            </a:r>
            <a:r>
              <a:rPr lang="en-US" sz="2000" dirty="0" err="1" smtClean="0"/>
              <a:t>Sự</a:t>
            </a:r>
            <a:r>
              <a:rPr lang="en-US" sz="2000" dirty="0" smtClean="0"/>
              <a:t> </a:t>
            </a:r>
            <a:r>
              <a:rPr lang="en-US" sz="2000" dirty="0" err="1" smtClean="0"/>
              <a:t>gia</a:t>
            </a:r>
            <a:r>
              <a:rPr lang="en-US" sz="2000" dirty="0" smtClean="0"/>
              <a:t> </a:t>
            </a:r>
            <a:r>
              <a:rPr lang="en-US" sz="2000" dirty="0" err="1" smtClean="0"/>
              <a:t>tăng</a:t>
            </a:r>
            <a:r>
              <a:rPr lang="en-US" sz="2000" dirty="0" smtClean="0"/>
              <a:t> </a:t>
            </a:r>
            <a:r>
              <a:rPr lang="en-US" sz="2000" dirty="0" err="1" smtClean="0"/>
              <a:t>áp</a:t>
            </a:r>
            <a:r>
              <a:rPr lang="en-US" sz="2000" dirty="0" smtClean="0"/>
              <a:t> </a:t>
            </a:r>
            <a:r>
              <a:rPr lang="en-US" sz="2000" dirty="0" err="1" smtClean="0"/>
              <a:t>suất</a:t>
            </a:r>
            <a:r>
              <a:rPr lang="en-US" sz="2000" dirty="0" smtClean="0"/>
              <a:t> </a:t>
            </a:r>
            <a:r>
              <a:rPr lang="en-US" sz="2000" dirty="0" err="1" smtClean="0"/>
              <a:t>kim</a:t>
            </a:r>
            <a:r>
              <a:rPr lang="en-US" sz="2000" dirty="0" smtClean="0"/>
              <a:t> </a:t>
            </a:r>
            <a:r>
              <a:rPr lang="en-US" sz="2000" dirty="0" err="1" smtClean="0"/>
              <a:t>loại</a:t>
            </a:r>
            <a:r>
              <a:rPr lang="en-US" sz="2000" dirty="0" smtClean="0"/>
              <a:t> </a:t>
            </a:r>
            <a:r>
              <a:rPr lang="en-US" sz="2000" dirty="0" err="1" smtClean="0"/>
              <a:t>là</a:t>
            </a:r>
            <a:r>
              <a:rPr lang="en-US" sz="2000" dirty="0" smtClean="0"/>
              <a:t> </a:t>
            </a:r>
            <a:r>
              <a:rPr lang="en-US" sz="2000" dirty="0" err="1" smtClean="0"/>
              <a:t>nguyên</a:t>
            </a:r>
            <a:r>
              <a:rPr lang="en-US" sz="2000" dirty="0" smtClean="0"/>
              <a:t> </a:t>
            </a:r>
            <a:r>
              <a:rPr lang="en-US" sz="2000" dirty="0" err="1" smtClean="0"/>
              <a:t>nhân</a:t>
            </a:r>
            <a:r>
              <a:rPr lang="en-US" sz="2000" dirty="0" smtClean="0"/>
              <a:t> </a:t>
            </a:r>
            <a:r>
              <a:rPr lang="en-US" sz="2000" dirty="0" err="1" smtClean="0"/>
              <a:t>làm</a:t>
            </a:r>
            <a:r>
              <a:rPr lang="en-US" sz="2000" dirty="0" smtClean="0"/>
              <a:t> </a:t>
            </a:r>
            <a:r>
              <a:rPr lang="en-US" sz="2000" dirty="0" err="1" smtClean="0"/>
              <a:t>tăng</a:t>
            </a:r>
            <a:r>
              <a:rPr lang="en-US" sz="2000" dirty="0" smtClean="0"/>
              <a:t> </a:t>
            </a:r>
            <a:r>
              <a:rPr lang="en-US" sz="2000" dirty="0" err="1" smtClean="0"/>
              <a:t>điện</a:t>
            </a:r>
            <a:r>
              <a:rPr lang="en-US" sz="2000" dirty="0" smtClean="0"/>
              <a:t> </a:t>
            </a:r>
            <a:r>
              <a:rPr lang="en-US" sz="2000" dirty="0" err="1" smtClean="0"/>
              <a:t>trở</a:t>
            </a:r>
            <a:r>
              <a:rPr lang="en-US" sz="2000" dirty="0" smtClean="0"/>
              <a:t> </a:t>
            </a:r>
            <a:r>
              <a:rPr lang="en-US" sz="2000" dirty="0" err="1" smtClean="0"/>
              <a:t>của</a:t>
            </a:r>
            <a:r>
              <a:rPr lang="en-US" sz="2000" dirty="0" smtClean="0"/>
              <a:t> </a:t>
            </a:r>
            <a:r>
              <a:rPr lang="en-US" sz="2000" dirty="0" err="1" smtClean="0"/>
              <a:t>đèn</a:t>
            </a:r>
            <a:r>
              <a:rPr lang="en-US" sz="2000" dirty="0" smtClean="0"/>
              <a:t>. </a:t>
            </a:r>
          </a:p>
          <a:p>
            <a:pPr marL="0" indent="0" eaLnBrk="1" hangingPunct="1">
              <a:lnSpc>
                <a:spcPct val="80000"/>
              </a:lnSpc>
              <a:buNone/>
            </a:pPr>
            <a:r>
              <a:rPr lang="en-US" sz="2000" dirty="0" err="1" smtClean="0"/>
              <a:t>Khi</a:t>
            </a:r>
            <a:r>
              <a:rPr lang="en-US" sz="2000" dirty="0" smtClean="0"/>
              <a:t> </a:t>
            </a:r>
            <a:r>
              <a:rPr lang="en-US" sz="2000" dirty="0" err="1" smtClean="0"/>
              <a:t>nhiệt</a:t>
            </a:r>
            <a:r>
              <a:rPr lang="en-US" sz="2000" dirty="0" smtClean="0"/>
              <a:t> </a:t>
            </a:r>
            <a:r>
              <a:rPr lang="en-US" sz="2000" dirty="0" err="1" smtClean="0"/>
              <a:t>độ</a:t>
            </a:r>
            <a:r>
              <a:rPr lang="en-US" sz="2000" dirty="0" smtClean="0"/>
              <a:t> </a:t>
            </a:r>
            <a:r>
              <a:rPr lang="en-US" sz="2000" dirty="0" err="1" smtClean="0"/>
              <a:t>tăng</a:t>
            </a:r>
            <a:r>
              <a:rPr lang="en-US" sz="2000" dirty="0" smtClean="0"/>
              <a:t> </a:t>
            </a:r>
            <a:r>
              <a:rPr lang="en-US" sz="2000" dirty="0" err="1" smtClean="0"/>
              <a:t>lên</a:t>
            </a:r>
            <a:r>
              <a:rPr lang="en-US" sz="2000" dirty="0" smtClean="0"/>
              <a:t>, </a:t>
            </a:r>
            <a:r>
              <a:rPr lang="en-US" sz="2000" dirty="0" err="1" smtClean="0"/>
              <a:t>dòng</a:t>
            </a:r>
            <a:r>
              <a:rPr lang="en-US" sz="2000" dirty="0" smtClean="0"/>
              <a:t> </a:t>
            </a:r>
            <a:r>
              <a:rPr lang="en-US" sz="2000" dirty="0" err="1" smtClean="0"/>
              <a:t>điện</a:t>
            </a:r>
            <a:r>
              <a:rPr lang="en-US" sz="2000" dirty="0" smtClean="0"/>
              <a:t> </a:t>
            </a:r>
            <a:r>
              <a:rPr lang="en-US" sz="2000" dirty="0" err="1" smtClean="0"/>
              <a:t>được</a:t>
            </a:r>
            <a:r>
              <a:rPr lang="en-US" sz="2000" dirty="0" smtClean="0"/>
              <a:t> </a:t>
            </a:r>
            <a:r>
              <a:rPr lang="en-US" sz="2000" dirty="0" err="1" smtClean="0"/>
              <a:t>duy</a:t>
            </a:r>
            <a:r>
              <a:rPr lang="en-US" sz="2000" dirty="0" smtClean="0"/>
              <a:t> </a:t>
            </a:r>
            <a:r>
              <a:rPr lang="en-US" sz="2000" dirty="0" err="1" smtClean="0"/>
              <a:t>trì</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không</a:t>
            </a:r>
            <a:r>
              <a:rPr lang="en-US" sz="2000" dirty="0" smtClean="0"/>
              <a:t> </a:t>
            </a:r>
            <a:r>
              <a:rPr lang="en-US" sz="2000" dirty="0" err="1" smtClean="0"/>
              <a:t>đổi</a:t>
            </a:r>
            <a:r>
              <a:rPr lang="en-US" sz="2000" dirty="0" smtClean="0"/>
              <a:t> </a:t>
            </a:r>
            <a:r>
              <a:rPr lang="en-US" sz="2000" dirty="0" err="1" smtClean="0"/>
              <a:t>trong</a:t>
            </a:r>
            <a:r>
              <a:rPr lang="en-US" sz="2000" dirty="0" smtClean="0"/>
              <a:t> </a:t>
            </a:r>
            <a:r>
              <a:rPr lang="en-US" sz="2000" dirty="0" err="1" smtClean="0"/>
              <a:t>sự</a:t>
            </a:r>
            <a:r>
              <a:rPr lang="en-US" sz="2000" dirty="0" smtClean="0"/>
              <a:t> </a:t>
            </a:r>
            <a:r>
              <a:rPr lang="en-US" sz="2000" dirty="0" err="1" smtClean="0"/>
              <a:t>gia</a:t>
            </a:r>
            <a:r>
              <a:rPr lang="en-US" sz="2000" dirty="0" smtClean="0"/>
              <a:t> </a:t>
            </a:r>
            <a:r>
              <a:rPr lang="en-US" sz="2000" dirty="0" err="1" smtClean="0"/>
              <a:t>tăng</a:t>
            </a:r>
            <a:r>
              <a:rPr lang="en-US" sz="2000" dirty="0" smtClean="0"/>
              <a:t> </a:t>
            </a:r>
            <a:r>
              <a:rPr lang="en-US" sz="2000" dirty="0" err="1" smtClean="0"/>
              <a:t>công</a:t>
            </a:r>
            <a:r>
              <a:rPr lang="en-US" sz="2000" dirty="0" smtClean="0"/>
              <a:t> </a:t>
            </a:r>
            <a:r>
              <a:rPr lang="en-US" sz="2000" dirty="0" err="1" smtClean="0"/>
              <a:t>suất</a:t>
            </a:r>
            <a:r>
              <a:rPr lang="en-US" sz="2000" dirty="0" smtClean="0"/>
              <a:t> </a:t>
            </a:r>
            <a:r>
              <a:rPr lang="en-US" sz="2000" dirty="0" err="1" smtClean="0"/>
              <a:t>cho</a:t>
            </a:r>
            <a:r>
              <a:rPr lang="en-US" sz="2000" dirty="0" smtClean="0"/>
              <a:t> </a:t>
            </a:r>
            <a:r>
              <a:rPr lang="en-US" sz="2000" dirty="0" err="1" smtClean="0"/>
              <a:t>đến</a:t>
            </a:r>
            <a:r>
              <a:rPr lang="en-US" sz="2000" dirty="0" smtClean="0"/>
              <a:t> </a:t>
            </a:r>
            <a:r>
              <a:rPr lang="en-US" sz="2000" dirty="0" err="1" smtClean="0"/>
              <a:t>khi</a:t>
            </a:r>
            <a:r>
              <a:rPr lang="en-US" sz="2000" dirty="0" smtClean="0"/>
              <a:t> </a:t>
            </a:r>
            <a:r>
              <a:rPr lang="en-US" sz="2000" dirty="0" err="1" smtClean="0"/>
              <a:t>công</a:t>
            </a:r>
            <a:r>
              <a:rPr lang="en-US" sz="2000" dirty="0" smtClean="0"/>
              <a:t> </a:t>
            </a:r>
            <a:r>
              <a:rPr lang="en-US" sz="2000" dirty="0" err="1" smtClean="0"/>
              <a:t>suất</a:t>
            </a:r>
            <a:r>
              <a:rPr lang="en-US" sz="2000" dirty="0" smtClean="0"/>
              <a:t> </a:t>
            </a:r>
            <a:r>
              <a:rPr lang="en-US" sz="2000" dirty="0" err="1" smtClean="0"/>
              <a:t>danh</a:t>
            </a:r>
            <a:r>
              <a:rPr lang="en-US" sz="2000" dirty="0" smtClean="0"/>
              <a:t> </a:t>
            </a:r>
            <a:r>
              <a:rPr lang="en-US" sz="2000" dirty="0" err="1" smtClean="0"/>
              <a:t>định</a:t>
            </a:r>
            <a:r>
              <a:rPr lang="en-US" sz="2000" dirty="0" smtClean="0"/>
              <a:t> </a:t>
            </a:r>
            <a:r>
              <a:rPr lang="en-US" sz="2000" dirty="0" err="1" smtClean="0"/>
              <a:t>đạt</a:t>
            </a:r>
            <a:r>
              <a:rPr lang="en-US" sz="2000" dirty="0" smtClean="0"/>
              <a:t> </a:t>
            </a:r>
            <a:r>
              <a:rPr lang="en-US" sz="2000" dirty="0" err="1" smtClean="0"/>
              <a:t>được</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một</a:t>
            </a:r>
            <a:r>
              <a:rPr lang="en-US" sz="2000" dirty="0" smtClean="0"/>
              <a:t> </a:t>
            </a:r>
            <a:r>
              <a:rPr lang="en-US" sz="2000" dirty="0" err="1" smtClean="0"/>
              <a:t>điện</a:t>
            </a:r>
            <a:r>
              <a:rPr lang="en-US" sz="2000" dirty="0" smtClean="0"/>
              <a:t> </a:t>
            </a:r>
            <a:r>
              <a:rPr lang="en-US" sz="2000" dirty="0" err="1" smtClean="0"/>
              <a:t>áp</a:t>
            </a:r>
            <a:r>
              <a:rPr lang="en-US" sz="2000" dirty="0" smtClean="0"/>
              <a:t> </a:t>
            </a:r>
            <a:r>
              <a:rPr lang="en-US" sz="2000" dirty="0" err="1" smtClean="0"/>
              <a:t>nhất</a:t>
            </a:r>
            <a:r>
              <a:rPr lang="en-US" sz="2000" dirty="0" smtClean="0"/>
              <a:t> </a:t>
            </a:r>
            <a:r>
              <a:rPr lang="en-US" sz="2000" dirty="0" err="1" smtClean="0"/>
              <a:t>định</a:t>
            </a:r>
            <a:r>
              <a:rPr lang="en-US" sz="2000" dirty="0" smtClean="0"/>
              <a:t>, </a:t>
            </a:r>
            <a:r>
              <a:rPr lang="en-US" sz="2000" dirty="0" err="1" smtClean="0"/>
              <a:t>thường</a:t>
            </a:r>
            <a:r>
              <a:rPr lang="en-US" sz="2000" dirty="0" smtClean="0"/>
              <a:t> </a:t>
            </a:r>
            <a:r>
              <a:rPr lang="en-US" sz="2000" dirty="0" err="1" smtClean="0"/>
              <a:t>có</a:t>
            </a:r>
            <a:r>
              <a:rPr lang="en-US" sz="2000" dirty="0" smtClean="0"/>
              <a:t> </a:t>
            </a:r>
            <a:r>
              <a:rPr lang="en-US" sz="2000" dirty="0" err="1" smtClean="0"/>
              <a:t>ba</a:t>
            </a:r>
            <a:r>
              <a:rPr lang="en-US" sz="2000" dirty="0" smtClean="0"/>
              <a:t> </a:t>
            </a:r>
            <a:r>
              <a:rPr lang="en-US" sz="2000" dirty="0" err="1" smtClean="0"/>
              <a:t>chế</a:t>
            </a:r>
            <a:r>
              <a:rPr lang="en-US" sz="2000" dirty="0" smtClean="0"/>
              <a:t> </a:t>
            </a:r>
            <a:r>
              <a:rPr lang="en-US" sz="2000" dirty="0" err="1" smtClean="0"/>
              <a:t>độ</a:t>
            </a:r>
            <a:r>
              <a:rPr lang="en-US" sz="2000" dirty="0" smtClean="0"/>
              <a:t> </a:t>
            </a:r>
            <a:r>
              <a:rPr lang="en-US" sz="2000" dirty="0" err="1" smtClean="0"/>
              <a:t>hoạt</a:t>
            </a:r>
            <a:r>
              <a:rPr lang="en-US" sz="2000" dirty="0" smtClean="0"/>
              <a:t> </a:t>
            </a:r>
            <a:r>
              <a:rPr lang="en-US" sz="2000" dirty="0" err="1" smtClean="0"/>
              <a:t>động</a:t>
            </a:r>
            <a:r>
              <a:rPr lang="en-US" sz="2000" dirty="0" smtClean="0"/>
              <a:t> </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33400"/>
            <a:ext cx="1676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43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74638"/>
            <a:ext cx="7086600" cy="944562"/>
          </a:xfrm>
          <a:solidFill>
            <a:srgbClr val="FFFF00"/>
          </a:solidFill>
        </p:spPr>
        <p:txBody>
          <a:bodyPr>
            <a:normAutofit/>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dirty="0" smtClean="0"/>
          </a:p>
        </p:txBody>
      </p:sp>
      <p:sp>
        <p:nvSpPr>
          <p:cNvPr id="21507" name="Rectangle 3"/>
          <p:cNvSpPr>
            <a:spLocks noGrp="1" noChangeArrowheads="1"/>
          </p:cNvSpPr>
          <p:nvPr>
            <p:ph type="body" idx="1"/>
          </p:nvPr>
        </p:nvSpPr>
        <p:spPr/>
        <p:txBody>
          <a:bodyPr>
            <a:normAutofit lnSpcReduction="10000"/>
          </a:bodyPr>
          <a:lstStyle/>
          <a:p>
            <a:pPr marL="0" indent="0">
              <a:buNone/>
            </a:pPr>
            <a:r>
              <a:rPr lang="en-US" b="1" dirty="0" err="1"/>
              <a:t>Bóng</a:t>
            </a:r>
            <a:r>
              <a:rPr lang="en-US" b="1" dirty="0"/>
              <a:t> </a:t>
            </a:r>
            <a:r>
              <a:rPr lang="en-US" b="1" dirty="0" err="1"/>
              <a:t>đèn</a:t>
            </a:r>
            <a:r>
              <a:rPr lang="en-US" b="1" dirty="0"/>
              <a:t> </a:t>
            </a:r>
            <a:r>
              <a:rPr lang="en-US" b="1" dirty="0" err="1"/>
              <a:t>Natri</a:t>
            </a:r>
            <a:r>
              <a:rPr lang="en-US" b="1" dirty="0"/>
              <a:t> </a:t>
            </a:r>
            <a:r>
              <a:rPr lang="en-US" b="1" dirty="0" err="1"/>
              <a:t>áp</a:t>
            </a:r>
            <a:r>
              <a:rPr lang="en-US" b="1" dirty="0"/>
              <a:t> </a:t>
            </a:r>
            <a:r>
              <a:rPr lang="en-US" b="1" dirty="0" err="1"/>
              <a:t>suất</a:t>
            </a:r>
            <a:r>
              <a:rPr lang="en-US" b="1" dirty="0"/>
              <a:t> </a:t>
            </a:r>
            <a:r>
              <a:rPr lang="en-US" b="1" dirty="0" err="1"/>
              <a:t>thấp</a:t>
            </a:r>
            <a:r>
              <a:rPr lang="en-US" dirty="0"/>
              <a:t> </a:t>
            </a:r>
          </a:p>
          <a:p>
            <a:pPr eaLnBrk="1" hangingPunct="1"/>
            <a:r>
              <a:rPr lang="en-US" dirty="0" err="1" smtClean="0"/>
              <a:t>Đây</a:t>
            </a:r>
            <a:r>
              <a:rPr lang="en-US" dirty="0" smtClean="0"/>
              <a:t> </a:t>
            </a:r>
            <a:r>
              <a:rPr lang="en-US" dirty="0" err="1" smtClean="0"/>
              <a:t>là</a:t>
            </a:r>
            <a:r>
              <a:rPr lang="en-US" dirty="0" smtClean="0"/>
              <a:t> </a:t>
            </a:r>
            <a:r>
              <a:rPr lang="en-US" dirty="0" err="1" smtClean="0"/>
              <a:t>một</a:t>
            </a:r>
            <a:r>
              <a:rPr lang="en-US" dirty="0" smtClean="0"/>
              <a:t> </a:t>
            </a:r>
            <a:r>
              <a:rPr lang="en-US" dirty="0" err="1" smtClean="0"/>
              <a:t>trong</a:t>
            </a:r>
            <a:r>
              <a:rPr lang="en-US" dirty="0" smtClean="0"/>
              <a:t> </a:t>
            </a:r>
            <a:r>
              <a:rPr lang="en-US" dirty="0" err="1" smtClean="0"/>
              <a:t>các</a:t>
            </a:r>
            <a:r>
              <a:rPr lang="en-US" dirty="0" smtClean="0"/>
              <a:t> </a:t>
            </a:r>
            <a:r>
              <a:rPr lang="en-US" dirty="0" err="1" smtClean="0"/>
              <a:t>bóng</a:t>
            </a:r>
            <a:r>
              <a:rPr lang="en-US" dirty="0" smtClean="0"/>
              <a:t> </a:t>
            </a:r>
            <a:r>
              <a:rPr lang="en-US" dirty="0" err="1" smtClean="0"/>
              <a:t>đèn</a:t>
            </a:r>
            <a:r>
              <a:rPr lang="en-US" dirty="0" smtClean="0"/>
              <a:t> </a:t>
            </a:r>
            <a:r>
              <a:rPr lang="en-US" dirty="0" err="1" smtClean="0"/>
              <a:t>phóng</a:t>
            </a:r>
            <a:r>
              <a:rPr lang="en-US" dirty="0" smtClean="0"/>
              <a:t> </a:t>
            </a:r>
            <a:r>
              <a:rPr lang="en-US" dirty="0" err="1" smtClean="0"/>
              <a:t>điện</a:t>
            </a:r>
            <a:r>
              <a:rPr lang="en-US" dirty="0" smtClean="0"/>
              <a:t>. </a:t>
            </a:r>
            <a:r>
              <a:rPr lang="en-US" dirty="0" err="1" smtClean="0"/>
              <a:t>Áng</a:t>
            </a:r>
            <a:r>
              <a:rPr lang="en-US" dirty="0" smtClean="0"/>
              <a:t> </a:t>
            </a:r>
            <a:r>
              <a:rPr lang="en-US" dirty="0" err="1" smtClean="0"/>
              <a:t>sáng</a:t>
            </a:r>
            <a:r>
              <a:rPr lang="en-US" dirty="0" smtClean="0"/>
              <a:t> </a:t>
            </a:r>
            <a:r>
              <a:rPr lang="en-US" dirty="0" err="1" smtClean="0"/>
              <a:t>phát</a:t>
            </a:r>
            <a:r>
              <a:rPr lang="en-US" dirty="0" smtClean="0"/>
              <a:t> </a:t>
            </a:r>
            <a:r>
              <a:rPr lang="en-US" dirty="0" err="1" smtClean="0"/>
              <a:t>ra</a:t>
            </a:r>
            <a:r>
              <a:rPr lang="en-US" dirty="0" smtClean="0"/>
              <a:t> do </a:t>
            </a:r>
            <a:r>
              <a:rPr lang="en-US" dirty="0" err="1" smtClean="0"/>
              <a:t>bức</a:t>
            </a:r>
            <a:r>
              <a:rPr lang="en-US" dirty="0" smtClean="0"/>
              <a:t> </a:t>
            </a:r>
            <a:r>
              <a:rPr lang="en-US" dirty="0" err="1" smtClean="0"/>
              <a:t>xạ</a:t>
            </a:r>
            <a:r>
              <a:rPr lang="en-US" dirty="0" smtClean="0"/>
              <a:t> </a:t>
            </a:r>
            <a:r>
              <a:rPr lang="en-US" dirty="0" err="1" smtClean="0"/>
              <a:t>của</a:t>
            </a:r>
            <a:r>
              <a:rPr lang="en-US" dirty="0" smtClean="0"/>
              <a:t> </a:t>
            </a:r>
            <a:r>
              <a:rPr lang="en-US" dirty="0" err="1" smtClean="0"/>
              <a:t>hơi</a:t>
            </a:r>
            <a:r>
              <a:rPr lang="en-US" dirty="0" smtClean="0"/>
              <a:t> </a:t>
            </a:r>
            <a:r>
              <a:rPr lang="en-US" dirty="0" err="1" smtClean="0"/>
              <a:t>natri</a:t>
            </a:r>
            <a:r>
              <a:rPr lang="en-US" dirty="0" smtClean="0"/>
              <a:t>. LPS </a:t>
            </a:r>
            <a:r>
              <a:rPr lang="en-US" dirty="0" err="1" smtClean="0"/>
              <a:t>là</a:t>
            </a:r>
            <a:r>
              <a:rPr lang="en-US" dirty="0" smtClean="0"/>
              <a:t> </a:t>
            </a:r>
            <a:r>
              <a:rPr lang="en-US" dirty="0" err="1" smtClean="0"/>
              <a:t>loại</a:t>
            </a:r>
            <a:r>
              <a:rPr lang="en-US" dirty="0" smtClean="0"/>
              <a:t> </a:t>
            </a:r>
            <a:r>
              <a:rPr lang="en-US" dirty="0" err="1" smtClean="0"/>
              <a:t>bóng</a:t>
            </a:r>
            <a:r>
              <a:rPr lang="en-US" dirty="0" smtClean="0"/>
              <a:t> </a:t>
            </a:r>
            <a:r>
              <a:rPr lang="en-US" dirty="0" err="1" smtClean="0"/>
              <a:t>đèn</a:t>
            </a:r>
            <a:r>
              <a:rPr lang="en-US" dirty="0" smtClean="0"/>
              <a:t> </a:t>
            </a:r>
            <a:r>
              <a:rPr lang="en-US" dirty="0" err="1" smtClean="0"/>
              <a:t>hiệu</a:t>
            </a:r>
            <a:r>
              <a:rPr lang="en-US" dirty="0" smtClean="0"/>
              <a:t> </a:t>
            </a:r>
            <a:r>
              <a:rPr lang="en-US" dirty="0" err="1" smtClean="0"/>
              <a:t>suất</a:t>
            </a:r>
            <a:r>
              <a:rPr lang="en-US" dirty="0" smtClean="0"/>
              <a:t> </a:t>
            </a:r>
            <a:r>
              <a:rPr lang="en-US" dirty="0" err="1" smtClean="0"/>
              <a:t>cao</a:t>
            </a:r>
            <a:r>
              <a:rPr lang="en-US" dirty="0" smtClean="0"/>
              <a:t> </a:t>
            </a:r>
            <a:r>
              <a:rPr lang="en-US" dirty="0" err="1" smtClean="0"/>
              <a:t>nhất</a:t>
            </a:r>
            <a:r>
              <a:rPr lang="en-US" dirty="0" smtClean="0"/>
              <a:t> </a:t>
            </a:r>
            <a:r>
              <a:rPr lang="en-US" dirty="0" err="1" smtClean="0"/>
              <a:t>hiện</a:t>
            </a:r>
            <a:r>
              <a:rPr lang="en-US" dirty="0" smtClean="0"/>
              <a:t> nay </a:t>
            </a:r>
            <a:r>
              <a:rPr lang="en-US" dirty="0" err="1" smtClean="0"/>
              <a:t>có</a:t>
            </a:r>
            <a:r>
              <a:rPr lang="en-US" dirty="0" smtClean="0"/>
              <a:t> </a:t>
            </a:r>
            <a:r>
              <a:rPr lang="en-US" dirty="0" err="1" smtClean="0"/>
              <a:t>giá</a:t>
            </a:r>
            <a:r>
              <a:rPr lang="en-US" dirty="0" smtClean="0"/>
              <a:t> </a:t>
            </a:r>
            <a:r>
              <a:rPr lang="en-US" dirty="0" err="1" smtClean="0"/>
              <a:t>trị</a:t>
            </a:r>
            <a:r>
              <a:rPr lang="en-US" dirty="0" smtClean="0"/>
              <a:t> </a:t>
            </a:r>
            <a:r>
              <a:rPr lang="en-US" dirty="0" err="1" smtClean="0"/>
              <a:t>đến</a:t>
            </a:r>
            <a:r>
              <a:rPr lang="en-US" dirty="0" smtClean="0"/>
              <a:t> 200 lm/W. </a:t>
            </a:r>
            <a:r>
              <a:rPr lang="en-US" dirty="0" err="1" smtClean="0"/>
              <a:t>Bởi</a:t>
            </a:r>
            <a:r>
              <a:rPr lang="en-US" dirty="0" smtClean="0"/>
              <a:t> </a:t>
            </a:r>
            <a:r>
              <a:rPr lang="en-US" dirty="0" err="1" smtClean="0"/>
              <a:t>vì</a:t>
            </a:r>
            <a:r>
              <a:rPr lang="en-US" dirty="0" smtClean="0"/>
              <a:t> </a:t>
            </a:r>
            <a:r>
              <a:rPr lang="en-US" dirty="0" err="1" smtClean="0"/>
              <a:t>ánh</a:t>
            </a:r>
            <a:r>
              <a:rPr lang="en-US" dirty="0" smtClean="0"/>
              <a:t> </a:t>
            </a:r>
            <a:r>
              <a:rPr lang="en-US" dirty="0" err="1" smtClean="0"/>
              <a:t>sáng</a:t>
            </a:r>
            <a:r>
              <a:rPr lang="en-US" dirty="0" smtClean="0"/>
              <a:t> </a:t>
            </a:r>
            <a:r>
              <a:rPr lang="en-US" dirty="0" err="1" smtClean="0"/>
              <a:t>của</a:t>
            </a:r>
            <a:r>
              <a:rPr lang="en-US" dirty="0" smtClean="0"/>
              <a:t> </a:t>
            </a:r>
            <a:r>
              <a:rPr lang="en-US" dirty="0" err="1" smtClean="0"/>
              <a:t>đèn</a:t>
            </a:r>
            <a:r>
              <a:rPr lang="en-US" dirty="0" smtClean="0"/>
              <a:t> </a:t>
            </a:r>
            <a:r>
              <a:rPr lang="en-US" dirty="0" err="1" smtClean="0"/>
              <a:t>là</a:t>
            </a:r>
            <a:r>
              <a:rPr lang="en-US" dirty="0" smtClean="0"/>
              <a:t> </a:t>
            </a:r>
            <a:r>
              <a:rPr lang="en-US" dirty="0" err="1" smtClean="0"/>
              <a:t>màu</a:t>
            </a:r>
            <a:r>
              <a:rPr lang="en-US" dirty="0" smtClean="0"/>
              <a:t> </a:t>
            </a:r>
            <a:r>
              <a:rPr lang="en-US" dirty="0" err="1" smtClean="0"/>
              <a:t>vàng</a:t>
            </a:r>
            <a:r>
              <a:rPr lang="en-US" dirty="0" smtClean="0"/>
              <a:t> </a:t>
            </a:r>
            <a:r>
              <a:rPr lang="en-US" dirty="0" err="1" smtClean="0"/>
              <a:t>đơn</a:t>
            </a:r>
            <a:r>
              <a:rPr lang="en-US" dirty="0" smtClean="0"/>
              <a:t> </a:t>
            </a:r>
            <a:r>
              <a:rPr lang="en-US" dirty="0" err="1" smtClean="0"/>
              <a:t>sắc</a:t>
            </a:r>
            <a:r>
              <a:rPr lang="en-US" dirty="0" smtClean="0"/>
              <a:t> </a:t>
            </a:r>
            <a:r>
              <a:rPr lang="en-US" dirty="0" err="1" smtClean="0"/>
              <a:t>nên</a:t>
            </a:r>
            <a:r>
              <a:rPr lang="en-US" dirty="0" smtClean="0"/>
              <a:t> </a:t>
            </a:r>
            <a:r>
              <a:rPr lang="en-US" dirty="0" err="1" smtClean="0"/>
              <a:t>chỉ</a:t>
            </a:r>
            <a:r>
              <a:rPr lang="en-US" dirty="0" smtClean="0"/>
              <a:t> </a:t>
            </a:r>
            <a:r>
              <a:rPr lang="en-US" dirty="0" err="1" smtClean="0"/>
              <a:t>dùng</a:t>
            </a:r>
            <a:r>
              <a:rPr lang="en-US" dirty="0" smtClean="0"/>
              <a:t> </a:t>
            </a:r>
            <a:r>
              <a:rPr lang="en-US" dirty="0" err="1" smtClean="0"/>
              <a:t>chúng</a:t>
            </a:r>
            <a:r>
              <a:rPr lang="en-US" dirty="0" smtClean="0"/>
              <a:t> ở </a:t>
            </a:r>
            <a:r>
              <a:rPr lang="en-US" dirty="0" err="1" smtClean="0"/>
              <a:t>những</a:t>
            </a:r>
            <a:r>
              <a:rPr lang="en-US" dirty="0" smtClean="0"/>
              <a:t> </a:t>
            </a:r>
            <a:r>
              <a:rPr lang="en-US" dirty="0" err="1" smtClean="0"/>
              <a:t>chỗ</a:t>
            </a:r>
            <a:r>
              <a:rPr lang="en-US" dirty="0" smtClean="0"/>
              <a:t> </a:t>
            </a:r>
            <a:r>
              <a:rPr lang="en-US" dirty="0" err="1" smtClean="0"/>
              <a:t>không</a:t>
            </a:r>
            <a:r>
              <a:rPr lang="en-US" dirty="0" smtClean="0"/>
              <a:t> </a:t>
            </a:r>
            <a:r>
              <a:rPr lang="en-US" dirty="0" err="1" smtClean="0"/>
              <a:t>cần</a:t>
            </a:r>
            <a:r>
              <a:rPr lang="en-US" dirty="0" smtClean="0"/>
              <a:t> </a:t>
            </a:r>
            <a:r>
              <a:rPr lang="en-US" dirty="0" err="1" smtClean="0"/>
              <a:t>đến</a:t>
            </a:r>
            <a:r>
              <a:rPr lang="en-US" dirty="0" smtClean="0"/>
              <a:t> </a:t>
            </a:r>
            <a:r>
              <a:rPr lang="en-US" dirty="0" err="1" smtClean="0"/>
              <a:t>sự</a:t>
            </a:r>
            <a:r>
              <a:rPr lang="en-US" dirty="0" smtClean="0"/>
              <a:t> </a:t>
            </a:r>
            <a:r>
              <a:rPr lang="en-US" dirty="0" err="1" smtClean="0"/>
              <a:t>phân</a:t>
            </a:r>
            <a:r>
              <a:rPr lang="en-US" dirty="0" smtClean="0"/>
              <a:t> </a:t>
            </a:r>
            <a:r>
              <a:rPr lang="en-US" dirty="0" err="1" smtClean="0"/>
              <a:t>biệt</a:t>
            </a:r>
            <a:r>
              <a:rPr lang="en-US" dirty="0" smtClean="0"/>
              <a:t> </a:t>
            </a:r>
            <a:r>
              <a:rPr lang="en-US" dirty="0" err="1" smtClean="0"/>
              <a:t>màu</a:t>
            </a:r>
            <a:r>
              <a:rPr lang="en-US" dirty="0" smtClean="0"/>
              <a:t> </a:t>
            </a:r>
            <a:r>
              <a:rPr lang="en-US" dirty="0" err="1" smtClean="0"/>
              <a:t>sắc</a:t>
            </a:r>
            <a:r>
              <a:rPr lang="en-US" dirty="0" smtClean="0"/>
              <a:t>. </a:t>
            </a:r>
            <a:r>
              <a:rPr lang="en-US" dirty="0" err="1" smtClean="0"/>
              <a:t>Thông</a:t>
            </a:r>
            <a:r>
              <a:rPr lang="en-US" dirty="0" smtClean="0"/>
              <a:t> </a:t>
            </a:r>
            <a:r>
              <a:rPr lang="en-US" dirty="0" err="1" smtClean="0"/>
              <a:t>thường</a:t>
            </a:r>
            <a:r>
              <a:rPr lang="en-US" dirty="0" smtClean="0"/>
              <a:t> </a:t>
            </a:r>
            <a:r>
              <a:rPr lang="en-US" dirty="0" err="1" smtClean="0"/>
              <a:t>chúng</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chiếu</a:t>
            </a:r>
            <a:r>
              <a:rPr lang="en-US" dirty="0" smtClean="0"/>
              <a:t> </a:t>
            </a:r>
            <a:r>
              <a:rPr lang="en-US" dirty="0" err="1" smtClean="0"/>
              <a:t>sáng</a:t>
            </a:r>
            <a:r>
              <a:rPr lang="en-US" dirty="0" smtClean="0"/>
              <a:t> </a:t>
            </a:r>
            <a:r>
              <a:rPr lang="en-US" dirty="0" err="1" smtClean="0"/>
              <a:t>đường</a:t>
            </a:r>
            <a:r>
              <a:rPr lang="en-US" dirty="0" smtClean="0"/>
              <a:t> </a:t>
            </a:r>
          </a:p>
        </p:txBody>
      </p:sp>
      <p:pic>
        <p:nvPicPr>
          <p:cNvPr id="21508" name="Picture 5" descr="250px-LPS_Lamp_3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74483"/>
            <a:ext cx="1771650" cy="5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250px-LPS_Lamp_35W_ru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553" y="1684718"/>
            <a:ext cx="2076450" cy="59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76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685800"/>
            <a:ext cx="6629400" cy="731838"/>
          </a:xfrm>
          <a:solidFill>
            <a:srgbClr val="FFFF00"/>
          </a:solidFill>
        </p:spPr>
        <p:txBody>
          <a:bodyPr>
            <a:normAutofit fontScale="90000"/>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b="1" dirty="0" smtClean="0"/>
          </a:p>
        </p:txBody>
      </p:sp>
      <p:sp>
        <p:nvSpPr>
          <p:cNvPr id="23555" name="Rectangle 3"/>
          <p:cNvSpPr>
            <a:spLocks noGrp="1" noChangeArrowheads="1"/>
          </p:cNvSpPr>
          <p:nvPr>
            <p:ph type="body" idx="1"/>
          </p:nvPr>
        </p:nvSpPr>
        <p:spPr>
          <a:xfrm>
            <a:off x="381000" y="1752600"/>
            <a:ext cx="5715000" cy="4648200"/>
          </a:xfrm>
        </p:spPr>
        <p:txBody>
          <a:bodyPr>
            <a:normAutofit fontScale="92500" lnSpcReduction="20000"/>
          </a:bodyPr>
          <a:lstStyle/>
          <a:p>
            <a:pPr marL="0" indent="0">
              <a:lnSpc>
                <a:spcPct val="90000"/>
              </a:lnSpc>
              <a:buNone/>
            </a:pPr>
            <a:r>
              <a:rPr lang="en-US" b="1" dirty="0" err="1"/>
              <a:t>Đèn</a:t>
            </a:r>
            <a:r>
              <a:rPr lang="en-US" b="1" dirty="0"/>
              <a:t> </a:t>
            </a:r>
            <a:r>
              <a:rPr lang="en-US" b="1" dirty="0" err="1"/>
              <a:t>cảm</a:t>
            </a:r>
            <a:r>
              <a:rPr lang="en-US" b="1" dirty="0"/>
              <a:t> </a:t>
            </a:r>
            <a:r>
              <a:rPr lang="en-US" b="1" dirty="0" err="1"/>
              <a:t>ứng</a:t>
            </a:r>
            <a:endParaRPr lang="en-US" b="1" dirty="0"/>
          </a:p>
          <a:p>
            <a:pPr eaLnBrk="1" hangingPunct="1">
              <a:lnSpc>
                <a:spcPct val="90000"/>
              </a:lnSpc>
            </a:pPr>
            <a:r>
              <a:rPr lang="en-US" dirty="0" err="1" smtClean="0"/>
              <a:t>Đây</a:t>
            </a:r>
            <a:r>
              <a:rPr lang="en-US" dirty="0" smtClean="0"/>
              <a:t> </a:t>
            </a:r>
            <a:r>
              <a:rPr lang="en-US" dirty="0" err="1" smtClean="0"/>
              <a:t>là</a:t>
            </a:r>
            <a:r>
              <a:rPr lang="en-US" dirty="0" smtClean="0"/>
              <a:t> </a:t>
            </a:r>
            <a:r>
              <a:rPr lang="en-US" dirty="0" err="1" smtClean="0"/>
              <a:t>đèn</a:t>
            </a:r>
            <a:r>
              <a:rPr lang="en-US" dirty="0" smtClean="0"/>
              <a:t> </a:t>
            </a:r>
            <a:r>
              <a:rPr lang="en-US" dirty="0" err="1" smtClean="0"/>
              <a:t>loại</a:t>
            </a:r>
            <a:r>
              <a:rPr lang="en-US" dirty="0" smtClean="0"/>
              <a:t> </a:t>
            </a:r>
            <a:r>
              <a:rPr lang="en-US" dirty="0" err="1" smtClean="0"/>
              <a:t>cảm</a:t>
            </a:r>
            <a:r>
              <a:rPr lang="en-US" dirty="0" smtClean="0"/>
              <a:t> </a:t>
            </a:r>
            <a:r>
              <a:rPr lang="en-US" dirty="0" err="1" smtClean="0"/>
              <a:t>ứng</a:t>
            </a:r>
            <a:r>
              <a:rPr lang="en-US" dirty="0" smtClean="0"/>
              <a:t> </a:t>
            </a:r>
            <a:r>
              <a:rPr lang="en-US" dirty="0" err="1" smtClean="0"/>
              <a:t>yêu</a:t>
            </a:r>
            <a:r>
              <a:rPr lang="en-US" dirty="0" smtClean="0"/>
              <a:t> </a:t>
            </a:r>
            <a:r>
              <a:rPr lang="en-US" dirty="0" err="1" smtClean="0"/>
              <a:t>cầu</a:t>
            </a:r>
            <a:r>
              <a:rPr lang="en-US" dirty="0" smtClean="0"/>
              <a:t> </a:t>
            </a:r>
            <a:r>
              <a:rPr lang="en-US" dirty="0" err="1" smtClean="0"/>
              <a:t>tích</a:t>
            </a:r>
            <a:r>
              <a:rPr lang="en-US" dirty="0" smtClean="0"/>
              <a:t> </a:t>
            </a:r>
            <a:r>
              <a:rPr lang="en-US" dirty="0" err="1" smtClean="0"/>
              <a:t>hợp</a:t>
            </a:r>
            <a:r>
              <a:rPr lang="en-US" dirty="0" smtClean="0"/>
              <a:t> </a:t>
            </a:r>
            <a:r>
              <a:rPr lang="en-US" dirty="0" err="1" smtClean="0"/>
              <a:t>hình</a:t>
            </a:r>
            <a:r>
              <a:rPr lang="en-US" dirty="0" smtClean="0"/>
              <a:t> </a:t>
            </a:r>
            <a:r>
              <a:rPr lang="en-US" dirty="0" err="1" smtClean="0"/>
              <a:t>học</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Chúng</a:t>
            </a:r>
            <a:r>
              <a:rPr lang="en-US" dirty="0" smtClean="0"/>
              <a:t> </a:t>
            </a:r>
            <a:r>
              <a:rPr lang="en-US" dirty="0" err="1" smtClean="0"/>
              <a:t>có</a:t>
            </a:r>
            <a:r>
              <a:rPr lang="en-US" dirty="0" smtClean="0"/>
              <a:t> </a:t>
            </a:r>
            <a:r>
              <a:rPr lang="en-US" dirty="0" err="1" smtClean="0"/>
              <a:t>hiệu</a:t>
            </a:r>
            <a:r>
              <a:rPr lang="en-US" dirty="0" smtClean="0"/>
              <a:t> </a:t>
            </a:r>
            <a:r>
              <a:rPr lang="en-US" dirty="0" err="1" smtClean="0"/>
              <a:t>suất</a:t>
            </a:r>
            <a:r>
              <a:rPr lang="en-US" dirty="0" smtClean="0"/>
              <a:t> </a:t>
            </a:r>
            <a:r>
              <a:rPr lang="en-US" dirty="0" err="1" smtClean="0"/>
              <a:t>tốt</a:t>
            </a:r>
            <a:r>
              <a:rPr lang="en-US" dirty="0" smtClean="0"/>
              <a:t> </a:t>
            </a:r>
            <a:r>
              <a:rPr lang="en-US" dirty="0" err="1" smtClean="0"/>
              <a:t>cao</a:t>
            </a:r>
            <a:r>
              <a:rPr lang="en-US" dirty="0" smtClean="0"/>
              <a:t> </a:t>
            </a:r>
            <a:r>
              <a:rPr lang="en-US" dirty="0" err="1" smtClean="0"/>
              <a:t>đến</a:t>
            </a:r>
            <a:r>
              <a:rPr lang="en-US" dirty="0" smtClean="0"/>
              <a:t> 71 lm/W </a:t>
            </a:r>
            <a:r>
              <a:rPr lang="en-US" dirty="0" err="1" smtClean="0"/>
              <a:t>và</a:t>
            </a:r>
            <a:r>
              <a:rPr lang="en-US" dirty="0" smtClean="0"/>
              <a:t> </a:t>
            </a:r>
            <a:r>
              <a:rPr lang="en-US" dirty="0" err="1" smtClean="0"/>
              <a:t>chỉ</a:t>
            </a:r>
            <a:r>
              <a:rPr lang="en-US" dirty="0" smtClean="0"/>
              <a:t> </a:t>
            </a:r>
            <a:r>
              <a:rPr lang="en-US" dirty="0" err="1" smtClean="0"/>
              <a:t>số</a:t>
            </a:r>
            <a:r>
              <a:rPr lang="en-US" dirty="0" smtClean="0"/>
              <a:t> </a:t>
            </a:r>
            <a:r>
              <a:rPr lang="en-US" dirty="0" err="1" smtClean="0"/>
              <a:t>hoàn</a:t>
            </a:r>
            <a:r>
              <a:rPr lang="en-US" dirty="0" smtClean="0"/>
              <a:t> </a:t>
            </a:r>
            <a:r>
              <a:rPr lang="en-US" dirty="0" err="1" smtClean="0"/>
              <a:t>màu</a:t>
            </a:r>
            <a:r>
              <a:rPr lang="en-US" dirty="0" smtClean="0"/>
              <a:t> </a:t>
            </a:r>
            <a:r>
              <a:rPr lang="en-US" dirty="0" err="1" smtClean="0"/>
              <a:t>tốt</a:t>
            </a:r>
            <a:r>
              <a:rPr lang="en-US" dirty="0" smtClean="0"/>
              <a:t> (</a:t>
            </a:r>
            <a:r>
              <a:rPr lang="en-US" dirty="0" err="1" smtClean="0"/>
              <a:t>cao</a:t>
            </a:r>
            <a:r>
              <a:rPr lang="en-US" dirty="0" smtClean="0"/>
              <a:t> </a:t>
            </a:r>
            <a:r>
              <a:rPr lang="en-US" dirty="0" err="1" smtClean="0"/>
              <a:t>hơn</a:t>
            </a:r>
            <a:r>
              <a:rPr lang="en-US" dirty="0" smtClean="0"/>
              <a:t> 80). Do </a:t>
            </a:r>
            <a:r>
              <a:rPr lang="en-US" dirty="0" err="1" smtClean="0"/>
              <a:t>không</a:t>
            </a:r>
            <a:r>
              <a:rPr lang="en-US" dirty="0" smtClean="0"/>
              <a:t> </a:t>
            </a:r>
            <a:r>
              <a:rPr lang="en-US" dirty="0" err="1" smtClean="0"/>
              <a:t>có</a:t>
            </a:r>
            <a:r>
              <a:rPr lang="en-US" dirty="0" smtClean="0"/>
              <a:t> </a:t>
            </a:r>
            <a:r>
              <a:rPr lang="en-US" dirty="0" err="1" smtClean="0"/>
              <a:t>điện</a:t>
            </a:r>
            <a:r>
              <a:rPr lang="en-US" dirty="0" smtClean="0"/>
              <a:t> </a:t>
            </a:r>
            <a:r>
              <a:rPr lang="en-US" dirty="0" err="1" smtClean="0"/>
              <a:t>cực</a:t>
            </a:r>
            <a:r>
              <a:rPr lang="en-US" dirty="0" smtClean="0"/>
              <a:t> </a:t>
            </a:r>
            <a:r>
              <a:rPr lang="en-US" dirty="0" err="1" smtClean="0"/>
              <a:t>nên</a:t>
            </a:r>
            <a:r>
              <a:rPr lang="en-US" dirty="0" smtClean="0"/>
              <a:t> </a:t>
            </a:r>
            <a:r>
              <a:rPr lang="en-US" dirty="0" err="1" smtClean="0"/>
              <a:t>đèn</a:t>
            </a:r>
            <a:r>
              <a:rPr lang="en-US" dirty="0" smtClean="0"/>
              <a:t> </a:t>
            </a:r>
            <a:r>
              <a:rPr lang="en-US" dirty="0" err="1" smtClean="0"/>
              <a:t>có</a:t>
            </a:r>
            <a:r>
              <a:rPr lang="en-US" dirty="0" smtClean="0"/>
              <a:t> </a:t>
            </a:r>
            <a:r>
              <a:rPr lang="en-US" dirty="0" err="1" smtClean="0"/>
              <a:t>thể</a:t>
            </a:r>
            <a:r>
              <a:rPr lang="en-US" dirty="0" smtClean="0"/>
              <a:t> </a:t>
            </a:r>
            <a:r>
              <a:rPr lang="en-US" dirty="0" err="1" smtClean="0"/>
              <a:t>khởi</a:t>
            </a:r>
            <a:r>
              <a:rPr lang="en-US" dirty="0" smtClean="0"/>
              <a:t> </a:t>
            </a:r>
            <a:r>
              <a:rPr lang="en-US" dirty="0" err="1" smtClean="0"/>
              <a:t>động</a:t>
            </a:r>
            <a:r>
              <a:rPr lang="en-US" dirty="0" smtClean="0"/>
              <a:t> </a:t>
            </a:r>
            <a:r>
              <a:rPr lang="en-US" dirty="0" err="1" smtClean="0"/>
              <a:t>nhanh</a:t>
            </a:r>
            <a:r>
              <a:rPr lang="en-US" dirty="0" smtClean="0"/>
              <a:t> </a:t>
            </a:r>
            <a:r>
              <a:rPr lang="en-US" dirty="0" err="1" smtClean="0"/>
              <a:t>và</a:t>
            </a:r>
            <a:r>
              <a:rPr lang="en-US" dirty="0" smtClean="0"/>
              <a:t> </a:t>
            </a:r>
            <a:r>
              <a:rPr lang="en-US" dirty="0" err="1" smtClean="0"/>
              <a:t>có</a:t>
            </a:r>
            <a:r>
              <a:rPr lang="en-US" dirty="0" smtClean="0"/>
              <a:t> </a:t>
            </a:r>
            <a:r>
              <a:rPr lang="en-US" dirty="0" err="1" smtClean="0"/>
              <a:t>thể</a:t>
            </a:r>
            <a:r>
              <a:rPr lang="en-US" dirty="0" smtClean="0"/>
              <a:t> </a:t>
            </a:r>
            <a:r>
              <a:rPr lang="en-US" dirty="0" err="1" smtClean="0"/>
              <a:t>bật</a:t>
            </a:r>
            <a:r>
              <a:rPr lang="en-US" dirty="0" smtClean="0"/>
              <a:t> </a:t>
            </a:r>
            <a:r>
              <a:rPr lang="en-US" dirty="0" err="1" smtClean="0"/>
              <a:t>tắt</a:t>
            </a:r>
            <a:r>
              <a:rPr lang="en-US" dirty="0" smtClean="0"/>
              <a:t> </a:t>
            </a:r>
            <a:r>
              <a:rPr lang="en-US" dirty="0" err="1" smtClean="0"/>
              <a:t>nhiều</a:t>
            </a:r>
            <a:r>
              <a:rPr lang="en-US" dirty="0" smtClean="0"/>
              <a:t> </a:t>
            </a:r>
            <a:r>
              <a:rPr lang="en-US" dirty="0" err="1" smtClean="0"/>
              <a:t>lần</a:t>
            </a:r>
            <a:r>
              <a:rPr lang="en-US" dirty="0" smtClean="0"/>
              <a:t> </a:t>
            </a:r>
            <a:r>
              <a:rPr lang="en-US" dirty="0" err="1" smtClean="0"/>
              <a:t>mà</a:t>
            </a:r>
            <a:r>
              <a:rPr lang="en-US" dirty="0" smtClean="0"/>
              <a:t> </a:t>
            </a:r>
            <a:r>
              <a:rPr lang="en-US" dirty="0" err="1" smtClean="0"/>
              <a:t>không</a:t>
            </a:r>
            <a:r>
              <a:rPr lang="en-US" dirty="0" smtClean="0"/>
              <a:t> </a:t>
            </a:r>
            <a:r>
              <a:rPr lang="en-US" dirty="0" err="1" smtClean="0"/>
              <a:t>gây</a:t>
            </a:r>
            <a:r>
              <a:rPr lang="en-US" dirty="0" smtClean="0"/>
              <a:t> </a:t>
            </a:r>
            <a:r>
              <a:rPr lang="en-US" dirty="0" err="1" smtClean="0"/>
              <a:t>già</a:t>
            </a:r>
            <a:r>
              <a:rPr lang="en-US" dirty="0" smtClean="0"/>
              <a:t> </a:t>
            </a:r>
            <a:r>
              <a:rPr lang="en-US" dirty="0" err="1" smtClean="0"/>
              <a:t>hóa</a:t>
            </a:r>
            <a:r>
              <a:rPr lang="en-US" dirty="0" smtClean="0"/>
              <a:t> </a:t>
            </a:r>
            <a:r>
              <a:rPr lang="en-US" dirty="0" err="1" smtClean="0"/>
              <a:t>như</a:t>
            </a:r>
            <a:r>
              <a:rPr lang="en-US" dirty="0" smtClean="0"/>
              <a:t> </a:t>
            </a:r>
            <a:r>
              <a:rPr lang="en-US" dirty="0" err="1" smtClean="0"/>
              <a:t>trong</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đèn</a:t>
            </a:r>
            <a:r>
              <a:rPr lang="en-US" dirty="0" smtClean="0"/>
              <a:t> </a:t>
            </a:r>
            <a:r>
              <a:rPr lang="en-US" dirty="0" err="1" smtClean="0"/>
              <a:t>có</a:t>
            </a:r>
            <a:r>
              <a:rPr lang="en-US" dirty="0" smtClean="0"/>
              <a:t> </a:t>
            </a:r>
            <a:r>
              <a:rPr lang="en-US" dirty="0" err="1" smtClean="0"/>
              <a:t>điện</a:t>
            </a:r>
            <a:r>
              <a:rPr lang="en-US" dirty="0" smtClean="0"/>
              <a:t> </a:t>
            </a:r>
            <a:r>
              <a:rPr lang="en-US" dirty="0" err="1" smtClean="0"/>
              <a:t>cực</a:t>
            </a:r>
            <a:r>
              <a:rPr lang="en-US" dirty="0" smtClean="0"/>
              <a:t>. </a:t>
            </a:r>
            <a:r>
              <a:rPr lang="en-US" dirty="0" err="1" smtClean="0"/>
              <a:t>Tuổi</a:t>
            </a:r>
            <a:r>
              <a:rPr lang="en-US" dirty="0" smtClean="0"/>
              <a:t> </a:t>
            </a:r>
            <a:r>
              <a:rPr lang="en-US" dirty="0" err="1" smtClean="0"/>
              <a:t>thọ</a:t>
            </a:r>
            <a:r>
              <a:rPr lang="en-US" dirty="0" smtClean="0"/>
              <a:t> </a:t>
            </a:r>
            <a:r>
              <a:rPr lang="en-US" dirty="0" err="1" smtClean="0"/>
              <a:t>của</a:t>
            </a:r>
            <a:r>
              <a:rPr lang="en-US" dirty="0" smtClean="0"/>
              <a:t> </a:t>
            </a:r>
            <a:r>
              <a:rPr lang="en-US" dirty="0" err="1" smtClean="0"/>
              <a:t>chúng</a:t>
            </a:r>
            <a:r>
              <a:rPr lang="en-US" dirty="0" smtClean="0"/>
              <a:t> </a:t>
            </a:r>
            <a:r>
              <a:rPr lang="en-US" dirty="0" err="1" smtClean="0"/>
              <a:t>khoảng</a:t>
            </a:r>
            <a:r>
              <a:rPr lang="en-US" dirty="0" smtClean="0"/>
              <a:t> 60000 </a:t>
            </a:r>
            <a:r>
              <a:rPr lang="en-US" dirty="0" err="1" smtClean="0"/>
              <a:t>giờ</a:t>
            </a:r>
            <a:r>
              <a:rPr lang="en-US" dirty="0" smtClean="0"/>
              <a:t> </a:t>
            </a:r>
            <a:r>
              <a:rPr lang="en-US" dirty="0" err="1" smtClean="0"/>
              <a:t>dài</a:t>
            </a:r>
            <a:r>
              <a:rPr lang="en-US" dirty="0" smtClean="0"/>
              <a:t> </a:t>
            </a:r>
            <a:r>
              <a:rPr lang="en-US" dirty="0" err="1" smtClean="0"/>
              <a:t>hơn</a:t>
            </a:r>
            <a:r>
              <a:rPr lang="en-US" dirty="0" smtClean="0"/>
              <a:t> </a:t>
            </a:r>
            <a:r>
              <a:rPr lang="en-US" dirty="0" err="1" smtClean="0"/>
              <a:t>nhiều</a:t>
            </a:r>
            <a:r>
              <a:rPr lang="en-US" dirty="0" smtClean="0"/>
              <a:t> so </a:t>
            </a:r>
            <a:r>
              <a:rPr lang="en-US" dirty="0" err="1" smtClean="0"/>
              <a:t>với</a:t>
            </a:r>
            <a:r>
              <a:rPr lang="en-US" dirty="0" smtClean="0"/>
              <a:t> </a:t>
            </a:r>
            <a:r>
              <a:rPr lang="en-US" dirty="0" err="1" smtClean="0"/>
              <a:t>loại</a:t>
            </a:r>
            <a:r>
              <a:rPr lang="en-US" dirty="0" smtClean="0"/>
              <a:t> </a:t>
            </a:r>
            <a:r>
              <a:rPr lang="en-US" dirty="0" err="1" smtClean="0"/>
              <a:t>đèn</a:t>
            </a:r>
            <a:r>
              <a:rPr lang="en-US" dirty="0" smtClean="0"/>
              <a:t> </a:t>
            </a:r>
            <a:r>
              <a:rPr lang="en-US" dirty="0" err="1" smtClean="0"/>
              <a:t>cảm</a:t>
            </a:r>
            <a:r>
              <a:rPr lang="en-US" dirty="0" smtClean="0"/>
              <a:t> </a:t>
            </a:r>
            <a:r>
              <a:rPr lang="en-US" dirty="0" err="1" smtClean="0"/>
              <a:t>ứng</a:t>
            </a:r>
            <a:r>
              <a:rPr lang="en-US" dirty="0" smtClean="0"/>
              <a:t> </a:t>
            </a:r>
            <a:r>
              <a:rPr lang="en-US" dirty="0" err="1" smtClean="0"/>
              <a:t>dùng</a:t>
            </a:r>
            <a:r>
              <a:rPr lang="en-US" dirty="0" smtClean="0"/>
              <a:t> </a:t>
            </a:r>
            <a:r>
              <a:rPr lang="en-US" dirty="0" err="1" smtClean="0"/>
              <a:t>chấn</a:t>
            </a:r>
            <a:r>
              <a:rPr lang="en-US" dirty="0" smtClean="0"/>
              <a:t> </a:t>
            </a:r>
            <a:r>
              <a:rPr lang="en-US" dirty="0" err="1" smtClean="0"/>
              <a:t>lưu</a:t>
            </a:r>
            <a:r>
              <a:rPr lang="en-US" dirty="0" smtClean="0"/>
              <a:t> </a:t>
            </a:r>
            <a:r>
              <a:rPr lang="en-US" dirty="0" err="1" smtClean="0"/>
              <a:t>gắn</a:t>
            </a:r>
            <a:r>
              <a:rPr lang="en-US" dirty="0" smtClean="0"/>
              <a:t> </a:t>
            </a:r>
            <a:r>
              <a:rPr lang="en-US" dirty="0" err="1" smtClean="0"/>
              <a:t>liền</a:t>
            </a:r>
            <a:r>
              <a:rPr lang="en-US" dirty="0" smtClean="0"/>
              <a:t>. </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62100"/>
            <a:ext cx="2295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950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33400"/>
            <a:ext cx="8229600" cy="884238"/>
          </a:xfrm>
          <a:solidFill>
            <a:srgbClr val="FFFF00"/>
          </a:solidFill>
        </p:spPr>
        <p:txBody>
          <a:bodyPr>
            <a:normAutofit/>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dirty="0" smtClean="0"/>
          </a:p>
        </p:txBody>
      </p:sp>
      <p:sp>
        <p:nvSpPr>
          <p:cNvPr id="25603" name="Rectangle 3"/>
          <p:cNvSpPr>
            <a:spLocks noGrp="1" noChangeArrowheads="1"/>
          </p:cNvSpPr>
          <p:nvPr>
            <p:ph type="body" idx="1"/>
          </p:nvPr>
        </p:nvSpPr>
        <p:spPr/>
        <p:txBody>
          <a:bodyPr/>
          <a:lstStyle/>
          <a:p>
            <a:pPr marL="0" indent="0">
              <a:buNone/>
            </a:pPr>
            <a:r>
              <a:rPr lang="en-US" b="1" dirty="0" err="1"/>
              <a:t>Đèn</a:t>
            </a:r>
            <a:r>
              <a:rPr lang="en-US" b="1" dirty="0"/>
              <a:t> Laser</a:t>
            </a:r>
            <a:endParaRPr lang="vi-VN"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07997"/>
            <a:ext cx="3581400" cy="279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11350"/>
            <a:ext cx="4114800" cy="308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16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9200" y="274638"/>
            <a:ext cx="6781800" cy="1020762"/>
          </a:xfrm>
          <a:solidFill>
            <a:srgbClr val="FFFF00"/>
          </a:solidFill>
        </p:spPr>
        <p:txBody>
          <a:bodyPr>
            <a:normAutofit fontScale="90000"/>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dirty="0" smtClean="0"/>
          </a:p>
        </p:txBody>
      </p:sp>
      <p:sp>
        <p:nvSpPr>
          <p:cNvPr id="24579" name="Rectangle 3"/>
          <p:cNvSpPr>
            <a:spLocks noGrp="1" noChangeArrowheads="1"/>
          </p:cNvSpPr>
          <p:nvPr>
            <p:ph type="body" idx="1"/>
          </p:nvPr>
        </p:nvSpPr>
        <p:spPr>
          <a:xfrm>
            <a:off x="457200" y="1295400"/>
            <a:ext cx="8229600" cy="4830763"/>
          </a:xfrm>
        </p:spPr>
        <p:txBody>
          <a:bodyPr/>
          <a:lstStyle/>
          <a:p>
            <a:pPr marL="0" indent="0">
              <a:lnSpc>
                <a:spcPct val="80000"/>
              </a:lnSpc>
              <a:buNone/>
            </a:pPr>
            <a:r>
              <a:rPr lang="en-US" b="1" dirty="0" err="1"/>
              <a:t>Đèn</a:t>
            </a:r>
            <a:r>
              <a:rPr lang="en-US" b="1" dirty="0"/>
              <a:t> LED</a:t>
            </a:r>
            <a:r>
              <a:rPr lang="en-US" dirty="0"/>
              <a:t> </a:t>
            </a:r>
          </a:p>
          <a:p>
            <a:pPr eaLnBrk="1" hangingPunct="1">
              <a:lnSpc>
                <a:spcPct val="80000"/>
              </a:lnSpc>
            </a:pPr>
            <a:r>
              <a:rPr lang="en-US" sz="2200" dirty="0" err="1" smtClean="0"/>
              <a:t>Đèn</a:t>
            </a:r>
            <a:r>
              <a:rPr lang="en-US" sz="2200" dirty="0" smtClean="0"/>
              <a:t> LED </a:t>
            </a:r>
            <a:r>
              <a:rPr lang="en-US" sz="2200" dirty="0" err="1" smtClean="0"/>
              <a:t>thay</a:t>
            </a:r>
            <a:r>
              <a:rPr lang="en-US" sz="2200" dirty="0" smtClean="0"/>
              <a:t> </a:t>
            </a:r>
            <a:r>
              <a:rPr lang="en-US" sz="2200" dirty="0" err="1" smtClean="0"/>
              <a:t>thế</a:t>
            </a:r>
            <a:r>
              <a:rPr lang="en-US" sz="2200" dirty="0" smtClean="0"/>
              <a:t> </a:t>
            </a:r>
            <a:r>
              <a:rPr lang="en-US" sz="2200" dirty="0" err="1" smtClean="0"/>
              <a:t>đèn</a:t>
            </a:r>
            <a:r>
              <a:rPr lang="en-US" sz="2200" dirty="0" smtClean="0"/>
              <a:t> </a:t>
            </a:r>
            <a:r>
              <a:rPr lang="en-US" sz="2200" dirty="0" err="1" smtClean="0"/>
              <a:t>sợi</a:t>
            </a:r>
            <a:r>
              <a:rPr lang="en-US" sz="2200" dirty="0" smtClean="0"/>
              <a:t> </a:t>
            </a:r>
            <a:r>
              <a:rPr lang="en-US" sz="2200" dirty="0" err="1" smtClean="0"/>
              <a:t>đốt</a:t>
            </a:r>
            <a:r>
              <a:rPr lang="en-US" sz="2200" dirty="0" smtClean="0"/>
              <a:t> </a:t>
            </a:r>
            <a:r>
              <a:rPr lang="en-US" sz="2200" dirty="0" err="1" smtClean="0"/>
              <a:t>và</a:t>
            </a:r>
            <a:r>
              <a:rPr lang="en-US" sz="2200" dirty="0" smtClean="0"/>
              <a:t> </a:t>
            </a:r>
            <a:r>
              <a:rPr lang="en-US" sz="2200" dirty="0" err="1" smtClean="0"/>
              <a:t>đèn</a:t>
            </a:r>
            <a:r>
              <a:rPr lang="en-US" sz="2200" dirty="0" smtClean="0"/>
              <a:t> </a:t>
            </a:r>
            <a:r>
              <a:rPr lang="en-US" sz="2200" dirty="0" err="1" smtClean="0"/>
              <a:t>huỳnh</a:t>
            </a:r>
            <a:r>
              <a:rPr lang="en-US" sz="2200" dirty="0" smtClean="0"/>
              <a:t> </a:t>
            </a:r>
            <a:r>
              <a:rPr lang="en-US" sz="2200" dirty="0" err="1" smtClean="0"/>
              <a:t>quang</a:t>
            </a:r>
            <a:r>
              <a:rPr lang="en-US" sz="2200" dirty="0" smtClean="0"/>
              <a:t> </a:t>
            </a:r>
            <a:r>
              <a:rPr lang="en-US" sz="2200" dirty="0" err="1" smtClean="0"/>
              <a:t>bởi</a:t>
            </a:r>
            <a:r>
              <a:rPr lang="en-US" sz="2200" dirty="0" smtClean="0"/>
              <a:t> </a:t>
            </a:r>
            <a:r>
              <a:rPr lang="en-US" sz="2200" dirty="0" err="1" smtClean="0"/>
              <a:t>những</a:t>
            </a:r>
            <a:r>
              <a:rPr lang="en-US" sz="2200" dirty="0" smtClean="0"/>
              <a:t> </a:t>
            </a:r>
            <a:r>
              <a:rPr lang="en-US" sz="2200" dirty="0" err="1" smtClean="0"/>
              <a:t>ưu</a:t>
            </a:r>
            <a:r>
              <a:rPr lang="en-US" sz="2200" dirty="0" smtClean="0"/>
              <a:t> </a:t>
            </a:r>
            <a:r>
              <a:rPr lang="en-US" sz="2200" dirty="0" err="1" smtClean="0"/>
              <a:t>điểm</a:t>
            </a:r>
            <a:r>
              <a:rPr lang="en-US" sz="2200" dirty="0" smtClean="0"/>
              <a:t> </a:t>
            </a:r>
            <a:r>
              <a:rPr lang="en-US" sz="2200" dirty="0" err="1" smtClean="0"/>
              <a:t>như</a:t>
            </a:r>
            <a:r>
              <a:rPr lang="en-US" sz="2200" dirty="0" smtClean="0"/>
              <a:t> </a:t>
            </a:r>
            <a:r>
              <a:rPr lang="en-US" sz="2200" dirty="0" err="1" smtClean="0"/>
              <a:t>tiết</a:t>
            </a:r>
            <a:r>
              <a:rPr lang="en-US" sz="2200" dirty="0" smtClean="0"/>
              <a:t> </a:t>
            </a:r>
            <a:r>
              <a:rPr lang="en-US" sz="2200" dirty="0" err="1" smtClean="0"/>
              <a:t>kiệm</a:t>
            </a:r>
            <a:r>
              <a:rPr lang="en-US" sz="2200" dirty="0" smtClean="0"/>
              <a:t> </a:t>
            </a:r>
            <a:r>
              <a:rPr lang="en-US" sz="2200" dirty="0" err="1" smtClean="0"/>
              <a:t>năng</a:t>
            </a:r>
            <a:r>
              <a:rPr lang="en-US" sz="2200" dirty="0" smtClean="0"/>
              <a:t> </a:t>
            </a:r>
            <a:r>
              <a:rPr lang="en-US" sz="2200" dirty="0" err="1" smtClean="0"/>
              <a:t>lượng</a:t>
            </a:r>
            <a:r>
              <a:rPr lang="en-US" sz="2200" dirty="0" smtClean="0"/>
              <a:t>, </a:t>
            </a:r>
            <a:r>
              <a:rPr lang="en-US" sz="2200" dirty="0" err="1" smtClean="0"/>
              <a:t>tuổi</a:t>
            </a:r>
            <a:r>
              <a:rPr lang="en-US" sz="2200" dirty="0" smtClean="0"/>
              <a:t> </a:t>
            </a:r>
            <a:r>
              <a:rPr lang="en-US" sz="2200" dirty="0" err="1" smtClean="0"/>
              <a:t>thọ</a:t>
            </a:r>
            <a:r>
              <a:rPr lang="en-US" sz="2200" dirty="0" smtClean="0"/>
              <a:t> </a:t>
            </a:r>
            <a:r>
              <a:rPr lang="en-US" sz="2200" dirty="0" err="1" smtClean="0"/>
              <a:t>cao</a:t>
            </a:r>
            <a:r>
              <a:rPr lang="en-US" sz="2200" dirty="0" smtClean="0"/>
              <a:t>, </a:t>
            </a:r>
            <a:r>
              <a:rPr lang="en-US" sz="2200" dirty="0" err="1" smtClean="0"/>
              <a:t>kích</a:t>
            </a:r>
            <a:r>
              <a:rPr lang="en-US" sz="2200" dirty="0" smtClean="0"/>
              <a:t> </a:t>
            </a:r>
            <a:r>
              <a:rPr lang="en-US" sz="2200" dirty="0" err="1" smtClean="0"/>
              <a:t>cỡ</a:t>
            </a:r>
            <a:r>
              <a:rPr lang="en-US" sz="2200" dirty="0" smtClean="0"/>
              <a:t> </a:t>
            </a:r>
            <a:r>
              <a:rPr lang="en-US" sz="2200" dirty="0" err="1" smtClean="0"/>
              <a:t>nhỏ</a:t>
            </a:r>
            <a:r>
              <a:rPr lang="en-US" sz="2200" dirty="0" smtClean="0"/>
              <a:t>, </a:t>
            </a:r>
            <a:r>
              <a:rPr lang="en-US" sz="2200" dirty="0" err="1" smtClean="0"/>
              <a:t>nhiệt</a:t>
            </a:r>
            <a:r>
              <a:rPr lang="en-US" sz="2200" dirty="0" smtClean="0"/>
              <a:t> </a:t>
            </a:r>
            <a:r>
              <a:rPr lang="en-US" sz="2200" dirty="0" err="1" smtClean="0"/>
              <a:t>năng</a:t>
            </a:r>
            <a:r>
              <a:rPr lang="en-US" sz="2200" dirty="0" smtClean="0"/>
              <a:t> </a:t>
            </a:r>
            <a:r>
              <a:rPr lang="en-US" sz="2200" dirty="0" err="1" smtClean="0"/>
              <a:t>sinh</a:t>
            </a:r>
            <a:r>
              <a:rPr lang="en-US" sz="2200" dirty="0" smtClean="0"/>
              <a:t> </a:t>
            </a:r>
            <a:r>
              <a:rPr lang="en-US" sz="2200" dirty="0" err="1" smtClean="0"/>
              <a:t>ra</a:t>
            </a:r>
            <a:r>
              <a:rPr lang="en-US" sz="2200" dirty="0" smtClean="0"/>
              <a:t> </a:t>
            </a:r>
            <a:r>
              <a:rPr lang="en-US" sz="2200" dirty="0" err="1" smtClean="0"/>
              <a:t>trong</a:t>
            </a:r>
            <a:r>
              <a:rPr lang="en-US" sz="2200" dirty="0" smtClean="0"/>
              <a:t> </a:t>
            </a:r>
            <a:r>
              <a:rPr lang="en-US" sz="2200" dirty="0" err="1" smtClean="0"/>
              <a:t>quá</a:t>
            </a:r>
            <a:r>
              <a:rPr lang="en-US" sz="2200" dirty="0" smtClean="0"/>
              <a:t> </a:t>
            </a:r>
            <a:r>
              <a:rPr lang="en-US" sz="2200" dirty="0" err="1" smtClean="0"/>
              <a:t>trình</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không</a:t>
            </a:r>
            <a:r>
              <a:rPr lang="en-US" sz="2200" dirty="0" smtClean="0"/>
              <a:t> </a:t>
            </a:r>
            <a:r>
              <a:rPr lang="en-US" sz="2200" dirty="0" err="1" smtClean="0"/>
              <a:t>đáng</a:t>
            </a:r>
            <a:r>
              <a:rPr lang="en-US" sz="2200" dirty="0" smtClean="0"/>
              <a:t> </a:t>
            </a:r>
            <a:r>
              <a:rPr lang="en-US" sz="2200" dirty="0" err="1" smtClean="0"/>
              <a:t>kể</a:t>
            </a:r>
            <a:r>
              <a:rPr lang="en-US" sz="2200" dirty="0" smtClean="0"/>
              <a:t>, </a:t>
            </a:r>
            <a:r>
              <a:rPr lang="en-US" sz="2200" dirty="0" err="1" smtClean="0"/>
              <a:t>hoạt</a:t>
            </a:r>
            <a:r>
              <a:rPr lang="en-US" sz="2200" dirty="0" smtClean="0"/>
              <a:t> </a:t>
            </a:r>
            <a:r>
              <a:rPr lang="en-US" sz="2200" dirty="0" err="1" smtClean="0"/>
              <a:t>động</a:t>
            </a:r>
            <a:r>
              <a:rPr lang="en-US" sz="2200" dirty="0" smtClean="0"/>
              <a:t> </a:t>
            </a:r>
            <a:r>
              <a:rPr lang="en-US" sz="2200" dirty="0" err="1" smtClean="0"/>
              <a:t>tốt</a:t>
            </a:r>
            <a:r>
              <a:rPr lang="en-US" sz="2200" dirty="0" smtClean="0"/>
              <a:t> </a:t>
            </a:r>
            <a:r>
              <a:rPr lang="en-US" sz="2200" dirty="0" err="1" smtClean="0"/>
              <a:t>trong</a:t>
            </a:r>
            <a:r>
              <a:rPr lang="en-US" sz="2200" dirty="0" smtClean="0"/>
              <a:t> </a:t>
            </a:r>
            <a:r>
              <a:rPr lang="en-US" sz="2200" dirty="0" err="1" smtClean="0"/>
              <a:t>điều</a:t>
            </a:r>
            <a:r>
              <a:rPr lang="en-US" sz="2200" dirty="0" smtClean="0"/>
              <a:t> </a:t>
            </a:r>
            <a:r>
              <a:rPr lang="en-US" sz="2200" dirty="0" err="1" smtClean="0"/>
              <a:t>kiện</a:t>
            </a:r>
            <a:r>
              <a:rPr lang="en-US" sz="2200" dirty="0" smtClean="0"/>
              <a:t> </a:t>
            </a:r>
            <a:r>
              <a:rPr lang="en-US" sz="2200" dirty="0" err="1" smtClean="0"/>
              <a:t>nhiệt</a:t>
            </a:r>
            <a:r>
              <a:rPr lang="en-US" sz="2200" dirty="0" smtClean="0"/>
              <a:t> </a:t>
            </a:r>
            <a:r>
              <a:rPr lang="en-US" sz="2200" dirty="0" err="1" smtClean="0"/>
              <a:t>độ</a:t>
            </a:r>
            <a:r>
              <a:rPr lang="en-US" sz="2200" dirty="0" smtClean="0"/>
              <a:t> </a:t>
            </a:r>
            <a:r>
              <a:rPr lang="en-US" sz="2200" dirty="0" err="1" smtClean="0"/>
              <a:t>thấp</a:t>
            </a:r>
            <a:r>
              <a:rPr lang="en-US" sz="2200" dirty="0" smtClean="0"/>
              <a:t>, </a:t>
            </a:r>
            <a:r>
              <a:rPr lang="en-US" sz="2200" dirty="0" err="1" smtClean="0"/>
              <a:t>không</a:t>
            </a:r>
            <a:r>
              <a:rPr lang="en-US" sz="2200" dirty="0" smtClean="0"/>
              <a:t> </a:t>
            </a:r>
            <a:r>
              <a:rPr lang="en-US" sz="2200" dirty="0" err="1" smtClean="0"/>
              <a:t>sử</a:t>
            </a:r>
            <a:r>
              <a:rPr lang="en-US" sz="2200" dirty="0" smtClean="0"/>
              <a:t> </a:t>
            </a:r>
            <a:r>
              <a:rPr lang="en-US" sz="2200" dirty="0" err="1" smtClean="0"/>
              <a:t>dụng</a:t>
            </a:r>
            <a:r>
              <a:rPr lang="en-US" sz="2200" dirty="0" smtClean="0"/>
              <a:t> </a:t>
            </a:r>
            <a:r>
              <a:rPr lang="en-US" sz="2200" dirty="0" err="1" smtClean="0"/>
              <a:t>thủy</a:t>
            </a:r>
            <a:r>
              <a:rPr lang="en-US" sz="2200" dirty="0" smtClean="0"/>
              <a:t> </a:t>
            </a:r>
            <a:r>
              <a:rPr lang="en-US" sz="2200" dirty="0" err="1" smtClean="0"/>
              <a:t>ngân</a:t>
            </a:r>
            <a:r>
              <a:rPr lang="en-US" sz="2200" dirty="0" smtClean="0"/>
              <a:t> </a:t>
            </a:r>
            <a:r>
              <a:rPr lang="en-US" sz="2200" dirty="0" err="1" smtClean="0"/>
              <a:t>giống</a:t>
            </a:r>
            <a:r>
              <a:rPr lang="en-US" sz="2200" dirty="0" smtClean="0"/>
              <a:t> </a:t>
            </a:r>
            <a:r>
              <a:rPr lang="en-US" sz="2200" dirty="0" err="1" smtClean="0"/>
              <a:t>như</a:t>
            </a:r>
            <a:r>
              <a:rPr lang="en-US" sz="2200" dirty="0" smtClean="0"/>
              <a:t> </a:t>
            </a:r>
            <a:r>
              <a:rPr lang="en-US" sz="2200" dirty="0" err="1" smtClean="0"/>
              <a:t>các</a:t>
            </a:r>
            <a:r>
              <a:rPr lang="en-US" sz="2200" dirty="0" smtClean="0"/>
              <a:t> </a:t>
            </a:r>
            <a:r>
              <a:rPr lang="en-US" sz="2200" dirty="0" err="1" smtClean="0"/>
              <a:t>loại</a:t>
            </a:r>
            <a:r>
              <a:rPr lang="en-US" sz="2200" dirty="0" smtClean="0"/>
              <a:t> </a:t>
            </a:r>
            <a:r>
              <a:rPr lang="en-US" sz="2200" dirty="0" err="1" smtClean="0"/>
              <a:t>bóng</a:t>
            </a:r>
            <a:r>
              <a:rPr lang="en-US" sz="2200" dirty="0" smtClean="0"/>
              <a:t> </a:t>
            </a:r>
            <a:r>
              <a:rPr lang="en-US" sz="2200" dirty="0" err="1" smtClean="0"/>
              <a:t>huỳnh</a:t>
            </a:r>
            <a:r>
              <a:rPr lang="en-US" sz="2200" dirty="0" smtClean="0"/>
              <a:t> </a:t>
            </a:r>
            <a:r>
              <a:rPr lang="en-US" sz="2200" dirty="0" err="1" smtClean="0"/>
              <a:t>quang</a:t>
            </a:r>
            <a:r>
              <a:rPr lang="en-US" sz="2200" dirty="0" smtClean="0"/>
              <a:t> </a:t>
            </a:r>
            <a:r>
              <a:rPr lang="en-US" sz="2200" dirty="0" err="1" smtClean="0"/>
              <a:t>thông</a:t>
            </a:r>
            <a:r>
              <a:rPr lang="en-US" sz="2200" dirty="0" smtClean="0"/>
              <a:t> </a:t>
            </a:r>
            <a:r>
              <a:rPr lang="en-US" sz="2200" dirty="0" err="1" smtClean="0"/>
              <a:t>thường</a:t>
            </a:r>
            <a:r>
              <a:rPr lang="en-US" sz="2200" dirty="0" smtClean="0"/>
              <a:t> </a:t>
            </a:r>
          </a:p>
          <a:p>
            <a:pPr eaLnBrk="1" hangingPunct="1">
              <a:lnSpc>
                <a:spcPct val="80000"/>
              </a:lnSpc>
            </a:pPr>
            <a:r>
              <a:rPr lang="en-US" sz="2200" dirty="0" err="1" smtClean="0"/>
              <a:t>Đèn</a:t>
            </a:r>
            <a:r>
              <a:rPr lang="en-US" sz="2200" dirty="0" smtClean="0"/>
              <a:t> LED </a:t>
            </a:r>
            <a:r>
              <a:rPr lang="en-US" sz="2200" dirty="0" err="1" smtClean="0"/>
              <a:t>có</a:t>
            </a:r>
            <a:r>
              <a:rPr lang="en-US" sz="2200" dirty="0" smtClean="0"/>
              <a:t> </a:t>
            </a:r>
            <a:r>
              <a:rPr lang="en-US" sz="2200" dirty="0" err="1" smtClean="0"/>
              <a:t>khá</a:t>
            </a:r>
            <a:r>
              <a:rPr lang="en-US" sz="2200" dirty="0" smtClean="0"/>
              <a:t> </a:t>
            </a:r>
            <a:r>
              <a:rPr lang="en-US" sz="2200" dirty="0" err="1" smtClean="0"/>
              <a:t>nhiều</a:t>
            </a:r>
            <a:r>
              <a:rPr lang="en-US" sz="2200" dirty="0" smtClean="0"/>
              <a:t> </a:t>
            </a:r>
            <a:r>
              <a:rPr lang="en-US" sz="2200" dirty="0" err="1" smtClean="0"/>
              <a:t>màu</a:t>
            </a:r>
            <a:r>
              <a:rPr lang="en-US" sz="2200" dirty="0" smtClean="0"/>
              <a:t> </a:t>
            </a:r>
            <a:r>
              <a:rPr lang="en-US" sz="2200" dirty="0" err="1" smtClean="0"/>
              <a:t>sắc</a:t>
            </a:r>
            <a:r>
              <a:rPr lang="en-US" sz="2200" dirty="0" smtClean="0"/>
              <a:t> </a:t>
            </a:r>
            <a:r>
              <a:rPr lang="en-US" sz="2200" dirty="0" err="1" smtClean="0"/>
              <a:t>như</a:t>
            </a:r>
            <a:r>
              <a:rPr lang="en-US" sz="2200" dirty="0" smtClean="0"/>
              <a:t> </a:t>
            </a:r>
            <a:r>
              <a:rPr lang="en-US" sz="2200" dirty="0" err="1" smtClean="0"/>
              <a:t>màu</a:t>
            </a:r>
            <a:r>
              <a:rPr lang="en-US" sz="2200" dirty="0" smtClean="0"/>
              <a:t> </a:t>
            </a:r>
            <a:r>
              <a:rPr lang="en-US" sz="2200" dirty="0" err="1" smtClean="0"/>
              <a:t>đỏ</a:t>
            </a:r>
            <a:r>
              <a:rPr lang="en-US" sz="2200" dirty="0" smtClean="0"/>
              <a:t>, </a:t>
            </a:r>
            <a:r>
              <a:rPr lang="en-US" sz="2200" dirty="0" err="1" smtClean="0"/>
              <a:t>xanh</a:t>
            </a:r>
            <a:r>
              <a:rPr lang="en-US" sz="2200" dirty="0" smtClean="0"/>
              <a:t> </a:t>
            </a:r>
            <a:r>
              <a:rPr lang="en-US" sz="2200" dirty="0" err="1" smtClean="0"/>
              <a:t>lá</a:t>
            </a:r>
            <a:r>
              <a:rPr lang="en-US" sz="2200" dirty="0" smtClean="0"/>
              <a:t>, </a:t>
            </a:r>
            <a:r>
              <a:rPr lang="en-US" sz="2200" dirty="0" err="1" smtClean="0"/>
              <a:t>xanh</a:t>
            </a:r>
            <a:r>
              <a:rPr lang="en-US" sz="2200" dirty="0" smtClean="0"/>
              <a:t> da </a:t>
            </a:r>
            <a:r>
              <a:rPr lang="en-US" sz="2200" dirty="0" err="1" smtClean="0"/>
              <a:t>trời</a:t>
            </a:r>
            <a:r>
              <a:rPr lang="en-US" sz="2200" dirty="0" smtClean="0"/>
              <a:t>, </a:t>
            </a:r>
            <a:r>
              <a:rPr lang="en-US" sz="2200" dirty="0" err="1" smtClean="0"/>
              <a:t>màu</a:t>
            </a:r>
            <a:r>
              <a:rPr lang="en-US" sz="2200" dirty="0" smtClean="0"/>
              <a:t> </a:t>
            </a:r>
            <a:r>
              <a:rPr lang="en-US" sz="2200" dirty="0" err="1" smtClean="0"/>
              <a:t>hổ</a:t>
            </a:r>
            <a:r>
              <a:rPr lang="en-US" sz="2200" dirty="0" smtClean="0"/>
              <a:t> </a:t>
            </a:r>
            <a:r>
              <a:rPr lang="en-US" sz="2200" dirty="0" err="1" smtClean="0"/>
              <a:t>phách</a:t>
            </a:r>
            <a:r>
              <a:rPr lang="en-US" sz="2200" dirty="0" smtClean="0"/>
              <a:t>... </a:t>
            </a:r>
            <a:r>
              <a:rPr lang="en-US" sz="2200" dirty="0" err="1" smtClean="0"/>
              <a:t>dễ</a:t>
            </a:r>
            <a:r>
              <a:rPr lang="en-US" sz="2200" dirty="0" smtClean="0"/>
              <a:t> </a:t>
            </a:r>
            <a:r>
              <a:rPr lang="en-US" sz="2200" dirty="0" err="1" smtClean="0"/>
              <a:t>dàng</a:t>
            </a:r>
            <a:r>
              <a:rPr lang="en-US" sz="2200" dirty="0" smtClean="0"/>
              <a:t> </a:t>
            </a:r>
            <a:r>
              <a:rPr lang="en-US" sz="2200" dirty="0" err="1" smtClean="0"/>
              <a:t>đáp</a:t>
            </a:r>
            <a:r>
              <a:rPr lang="en-US" sz="2200" dirty="0" smtClean="0"/>
              <a:t> </a:t>
            </a:r>
            <a:r>
              <a:rPr lang="en-US" sz="2200" dirty="0" err="1" smtClean="0"/>
              <a:t>ứng</a:t>
            </a:r>
            <a:r>
              <a:rPr lang="en-US" sz="2200" dirty="0" smtClean="0"/>
              <a:t> </a:t>
            </a:r>
            <a:r>
              <a:rPr lang="en-US" sz="2200" dirty="0" err="1" smtClean="0"/>
              <a:t>các</a:t>
            </a:r>
            <a:r>
              <a:rPr lang="en-US" sz="2200" dirty="0" smtClean="0"/>
              <a:t> </a:t>
            </a:r>
            <a:r>
              <a:rPr lang="en-US" sz="2200" dirty="0" err="1" smtClean="0"/>
              <a:t>nhu</a:t>
            </a:r>
            <a:r>
              <a:rPr lang="en-US" sz="2200" dirty="0" smtClean="0"/>
              <a:t> </a:t>
            </a:r>
            <a:r>
              <a:rPr lang="en-US" sz="2200" dirty="0" err="1" smtClean="0"/>
              <a:t>cầu</a:t>
            </a:r>
            <a:r>
              <a:rPr lang="en-US" sz="2200" dirty="0" smtClean="0"/>
              <a:t> </a:t>
            </a:r>
            <a:r>
              <a:rPr lang="en-US" sz="2200" dirty="0" err="1" smtClean="0"/>
              <a:t>về</a:t>
            </a:r>
            <a:r>
              <a:rPr lang="en-US" sz="2200" dirty="0" smtClean="0"/>
              <a:t> </a:t>
            </a:r>
            <a:r>
              <a:rPr lang="en-US" sz="2200" dirty="0" err="1" smtClean="0"/>
              <a:t>chiếu</a:t>
            </a:r>
            <a:r>
              <a:rPr lang="en-US" sz="2200" dirty="0" smtClean="0"/>
              <a:t> </a:t>
            </a:r>
            <a:r>
              <a:rPr lang="en-US" sz="2200" dirty="0" err="1" smtClean="0"/>
              <a:t>sáng</a:t>
            </a:r>
            <a:r>
              <a:rPr lang="en-US" sz="2200" dirty="0" smtClean="0"/>
              <a:t>.</a:t>
            </a:r>
            <a:br>
              <a:rPr lang="en-US" sz="2200" dirty="0" smtClean="0"/>
            </a:br>
            <a:r>
              <a:rPr lang="en-US" sz="2200" dirty="0" smtClean="0"/>
              <a:t/>
            </a:r>
            <a:br>
              <a:rPr lang="en-US" sz="2200" dirty="0" smtClean="0"/>
            </a:br>
            <a:r>
              <a:rPr lang="en-US" sz="2200" dirty="0" err="1" smtClean="0"/>
              <a:t>Ánh</a:t>
            </a:r>
            <a:r>
              <a:rPr lang="en-US" sz="2200" dirty="0" smtClean="0"/>
              <a:t> </a:t>
            </a:r>
            <a:r>
              <a:rPr lang="en-US" sz="2200" dirty="0" err="1" smtClean="0"/>
              <a:t>sáng</a:t>
            </a:r>
            <a:r>
              <a:rPr lang="en-US" sz="2200" dirty="0" smtClean="0"/>
              <a:t> </a:t>
            </a:r>
            <a:r>
              <a:rPr lang="en-US" sz="2200" dirty="0" err="1" smtClean="0"/>
              <a:t>phát</a:t>
            </a:r>
            <a:r>
              <a:rPr lang="en-US" sz="2200" dirty="0" smtClean="0"/>
              <a:t> </a:t>
            </a:r>
            <a:r>
              <a:rPr lang="en-US" sz="2200" dirty="0" err="1" smtClean="0"/>
              <a:t>của</a:t>
            </a:r>
            <a:r>
              <a:rPr lang="en-US" sz="2200" dirty="0" smtClean="0"/>
              <a:t> </a:t>
            </a:r>
            <a:r>
              <a:rPr lang="en-US" sz="2200" dirty="0" err="1" smtClean="0"/>
              <a:t>đèn</a:t>
            </a:r>
            <a:r>
              <a:rPr lang="en-US" sz="2200" dirty="0" smtClean="0"/>
              <a:t> LED </a:t>
            </a:r>
            <a:r>
              <a:rPr lang="en-US" sz="2200" dirty="0" err="1" smtClean="0"/>
              <a:t>có</a:t>
            </a:r>
            <a:r>
              <a:rPr lang="en-US" sz="2200" dirty="0" smtClean="0"/>
              <a:t> </a:t>
            </a:r>
            <a:r>
              <a:rPr lang="en-US" sz="2200" dirty="0" err="1" smtClean="0"/>
              <a:t>màu</a:t>
            </a:r>
            <a:r>
              <a:rPr lang="en-US" sz="2200" dirty="0" smtClean="0"/>
              <a:t> </a:t>
            </a:r>
            <a:r>
              <a:rPr lang="en-US" sz="2200" dirty="0" err="1" smtClean="0"/>
              <a:t>sắc</a:t>
            </a:r>
            <a:r>
              <a:rPr lang="en-US" sz="2200" dirty="0" smtClean="0"/>
              <a:t> </a:t>
            </a:r>
            <a:r>
              <a:rPr lang="en-US" sz="2200" dirty="0" err="1" smtClean="0"/>
              <a:t>phụ</a:t>
            </a:r>
            <a:r>
              <a:rPr lang="en-US" sz="2200" dirty="0" smtClean="0"/>
              <a:t> </a:t>
            </a:r>
            <a:r>
              <a:rPr lang="en-US" sz="2200" dirty="0" err="1" smtClean="0"/>
              <a:t>thuộc</a:t>
            </a:r>
            <a:r>
              <a:rPr lang="en-US" sz="2200" dirty="0" smtClean="0"/>
              <a:t> </a:t>
            </a:r>
            <a:r>
              <a:rPr lang="en-US" sz="2200" dirty="0" err="1" smtClean="0"/>
              <a:t>vào</a:t>
            </a:r>
            <a:r>
              <a:rPr lang="en-US" sz="2200" dirty="0" smtClean="0"/>
              <a:t> </a:t>
            </a:r>
            <a:r>
              <a:rPr lang="en-US" sz="2200" dirty="0" err="1" smtClean="0"/>
              <a:t>chất</a:t>
            </a:r>
            <a:r>
              <a:rPr lang="en-US" sz="2200" dirty="0" smtClean="0"/>
              <a:t> </a:t>
            </a:r>
            <a:r>
              <a:rPr lang="en-US" sz="2200" dirty="0" err="1" smtClean="0"/>
              <a:t>liệu</a:t>
            </a:r>
            <a:r>
              <a:rPr lang="en-US" sz="2200" dirty="0" smtClean="0"/>
              <a:t> </a:t>
            </a:r>
            <a:r>
              <a:rPr lang="en-US" sz="2200" dirty="0" err="1" smtClean="0"/>
              <a:t>làm</a:t>
            </a:r>
            <a:r>
              <a:rPr lang="en-US" sz="2200" dirty="0" smtClean="0"/>
              <a:t> </a:t>
            </a:r>
            <a:r>
              <a:rPr lang="en-US" sz="2200" dirty="0" err="1" smtClean="0"/>
              <a:t>ra</a:t>
            </a:r>
            <a:r>
              <a:rPr lang="en-US" sz="2200" dirty="0" smtClean="0"/>
              <a:t> </a:t>
            </a:r>
            <a:r>
              <a:rPr lang="en-US" sz="2200" dirty="0" err="1" smtClean="0"/>
              <a:t>nó</a:t>
            </a:r>
            <a:r>
              <a:rPr lang="en-US" sz="2200" dirty="0" smtClean="0"/>
              <a:t>. </a:t>
            </a:r>
            <a:r>
              <a:rPr lang="en-US" sz="2200" dirty="0" err="1" smtClean="0"/>
              <a:t>Ví</a:t>
            </a:r>
            <a:r>
              <a:rPr lang="en-US" sz="2200" dirty="0" smtClean="0"/>
              <a:t> </a:t>
            </a:r>
            <a:r>
              <a:rPr lang="en-US" sz="2200" dirty="0" err="1" smtClean="0"/>
              <a:t>dụ</a:t>
            </a:r>
            <a:r>
              <a:rPr lang="en-US" sz="2200" dirty="0" smtClean="0"/>
              <a:t> </a:t>
            </a:r>
            <a:r>
              <a:rPr lang="en-US" sz="2200" dirty="0" err="1" smtClean="0"/>
              <a:t>như</a:t>
            </a:r>
            <a:r>
              <a:rPr lang="en-US" sz="2200" dirty="0" smtClean="0"/>
              <a:t> </a:t>
            </a:r>
            <a:r>
              <a:rPr lang="en-US" sz="2200" dirty="0" err="1" smtClean="0"/>
              <a:t>đèn</a:t>
            </a:r>
            <a:r>
              <a:rPr lang="en-US" sz="2200" dirty="0" smtClean="0"/>
              <a:t> LED </a:t>
            </a:r>
            <a:r>
              <a:rPr lang="en-US" sz="2200" dirty="0" err="1" smtClean="0"/>
              <a:t>màu</a:t>
            </a:r>
            <a:r>
              <a:rPr lang="en-US" sz="2200" dirty="0" smtClean="0"/>
              <a:t> </a:t>
            </a:r>
            <a:r>
              <a:rPr lang="en-US" sz="2200" dirty="0" err="1" smtClean="0"/>
              <a:t>đỏ</a:t>
            </a:r>
            <a:r>
              <a:rPr lang="en-US" sz="2200" dirty="0" smtClean="0"/>
              <a:t> </a:t>
            </a:r>
            <a:r>
              <a:rPr lang="en-US" sz="2200" dirty="0" err="1" smtClean="0"/>
              <a:t>được</a:t>
            </a:r>
            <a:r>
              <a:rPr lang="en-US" sz="2200" dirty="0" smtClean="0"/>
              <a:t> </a:t>
            </a:r>
            <a:r>
              <a:rPr lang="en-US" sz="2200" dirty="0" err="1" smtClean="0"/>
              <a:t>làm</a:t>
            </a:r>
            <a:r>
              <a:rPr lang="en-US" sz="2200" dirty="0" smtClean="0"/>
              <a:t> </a:t>
            </a:r>
            <a:r>
              <a:rPr lang="en-US" sz="2200" dirty="0" err="1" smtClean="0"/>
              <a:t>từ</a:t>
            </a:r>
            <a:r>
              <a:rPr lang="en-US" sz="2200" dirty="0" smtClean="0"/>
              <a:t> </a:t>
            </a:r>
            <a:r>
              <a:rPr lang="en-US" sz="2200" dirty="0" err="1" smtClean="0"/>
              <a:t>các</a:t>
            </a:r>
            <a:r>
              <a:rPr lang="en-US" sz="2200" dirty="0" smtClean="0"/>
              <a:t> </a:t>
            </a:r>
            <a:r>
              <a:rPr lang="en-US" sz="2200" dirty="0" err="1" smtClean="0"/>
              <a:t>thành</a:t>
            </a:r>
            <a:r>
              <a:rPr lang="en-US" sz="2200" dirty="0" smtClean="0"/>
              <a:t> </a:t>
            </a:r>
            <a:r>
              <a:rPr lang="en-US" sz="2200" dirty="0" err="1" smtClean="0"/>
              <a:t>phần</a:t>
            </a:r>
            <a:r>
              <a:rPr lang="en-US" sz="2200" dirty="0" smtClean="0"/>
              <a:t> </a:t>
            </a:r>
            <a:r>
              <a:rPr lang="en-US" sz="2200" dirty="0" err="1" smtClean="0"/>
              <a:t>hóa</a:t>
            </a:r>
            <a:r>
              <a:rPr lang="en-US" sz="2200" dirty="0" smtClean="0"/>
              <a:t> </a:t>
            </a:r>
            <a:r>
              <a:rPr lang="en-US" sz="2200" dirty="0" err="1" smtClean="0"/>
              <a:t>học</a:t>
            </a:r>
            <a:r>
              <a:rPr lang="en-US" sz="2200" dirty="0" smtClean="0"/>
              <a:t> </a:t>
            </a:r>
            <a:r>
              <a:rPr lang="en-US" sz="2200" dirty="0" err="1" smtClean="0"/>
              <a:t>như</a:t>
            </a:r>
            <a:r>
              <a:rPr lang="en-US" sz="2200" dirty="0" smtClean="0"/>
              <a:t> </a:t>
            </a:r>
            <a:r>
              <a:rPr lang="en-US" sz="2200" dirty="0" err="1" smtClean="0"/>
              <a:t>nhôm</a:t>
            </a:r>
            <a:r>
              <a:rPr lang="en-US" sz="2200" dirty="0" smtClean="0"/>
              <a:t>, </a:t>
            </a:r>
            <a:r>
              <a:rPr lang="en-US" sz="2200" dirty="0" err="1" smtClean="0"/>
              <a:t>gali</a:t>
            </a:r>
            <a:r>
              <a:rPr lang="en-US" sz="2200" dirty="0" smtClean="0"/>
              <a:t>, a-</a:t>
            </a:r>
            <a:r>
              <a:rPr lang="en-US" sz="2200" dirty="0" err="1" smtClean="0"/>
              <a:t>xen</a:t>
            </a:r>
            <a:r>
              <a:rPr lang="en-US" sz="2200" dirty="0" smtClean="0"/>
              <a:t>. </a:t>
            </a:r>
            <a:r>
              <a:rPr lang="en-US" sz="2200" dirty="0" err="1" smtClean="0"/>
              <a:t>Đèn</a:t>
            </a:r>
            <a:r>
              <a:rPr lang="en-US" sz="2200" dirty="0" smtClean="0"/>
              <a:t> LED </a:t>
            </a:r>
            <a:r>
              <a:rPr lang="en-US" sz="2200" dirty="0" err="1" smtClean="0"/>
              <a:t>màu</a:t>
            </a:r>
            <a:r>
              <a:rPr lang="en-US" sz="2200" dirty="0" smtClean="0"/>
              <a:t> </a:t>
            </a:r>
            <a:r>
              <a:rPr lang="en-US" sz="2200" dirty="0" err="1" smtClean="0"/>
              <a:t>trắng</a:t>
            </a:r>
            <a:r>
              <a:rPr lang="en-US" sz="2200" dirty="0" smtClean="0"/>
              <a:t> </a:t>
            </a:r>
            <a:r>
              <a:rPr lang="en-US" sz="2200" dirty="0" err="1" smtClean="0"/>
              <a:t>được</a:t>
            </a:r>
            <a:r>
              <a:rPr lang="en-US" sz="2200" dirty="0" smtClean="0"/>
              <a:t> </a:t>
            </a:r>
            <a:r>
              <a:rPr lang="en-US" sz="2200" dirty="0" err="1" smtClean="0"/>
              <a:t>tạo</a:t>
            </a:r>
            <a:r>
              <a:rPr lang="en-US" sz="2200" dirty="0" smtClean="0"/>
              <a:t> </a:t>
            </a:r>
            <a:r>
              <a:rPr lang="en-US" sz="2200" dirty="0" err="1" smtClean="0"/>
              <a:t>ra</a:t>
            </a:r>
            <a:r>
              <a:rPr lang="en-US" sz="2200" dirty="0" smtClean="0"/>
              <a:t> </a:t>
            </a:r>
            <a:r>
              <a:rPr lang="en-US" sz="2200" dirty="0" err="1" smtClean="0"/>
              <a:t>bằng</a:t>
            </a:r>
            <a:r>
              <a:rPr lang="en-US" sz="2200" dirty="0" smtClean="0"/>
              <a:t> </a:t>
            </a:r>
            <a:r>
              <a:rPr lang="en-US" sz="2200" dirty="0" err="1" smtClean="0"/>
              <a:t>cách</a:t>
            </a:r>
            <a:r>
              <a:rPr lang="en-US" sz="2200" dirty="0" smtClean="0"/>
              <a:t> </a:t>
            </a:r>
            <a:r>
              <a:rPr lang="en-US" sz="2200" dirty="0" err="1" smtClean="0"/>
              <a:t>bao</a:t>
            </a:r>
            <a:r>
              <a:rPr lang="en-US" sz="2200" dirty="0" smtClean="0"/>
              <a:t> </a:t>
            </a:r>
            <a:r>
              <a:rPr lang="en-US" sz="2200" dirty="0" err="1" smtClean="0"/>
              <a:t>phủ</a:t>
            </a:r>
            <a:r>
              <a:rPr lang="en-US" sz="2200" dirty="0" smtClean="0"/>
              <a:t> </a:t>
            </a:r>
            <a:r>
              <a:rPr lang="en-US" sz="2200" dirty="0" err="1" smtClean="0"/>
              <a:t>một</a:t>
            </a:r>
            <a:r>
              <a:rPr lang="en-US" sz="2200" dirty="0" smtClean="0"/>
              <a:t> </a:t>
            </a:r>
            <a:r>
              <a:rPr lang="en-US" sz="2200" dirty="0" err="1" smtClean="0"/>
              <a:t>lớp</a:t>
            </a:r>
            <a:r>
              <a:rPr lang="en-US" sz="2200" dirty="0" smtClean="0"/>
              <a:t> </a:t>
            </a:r>
            <a:r>
              <a:rPr lang="en-US" sz="2200" dirty="0" err="1" smtClean="0"/>
              <a:t>photphorơ</a:t>
            </a:r>
            <a:r>
              <a:rPr lang="en-US" sz="2200" dirty="0" smtClean="0"/>
              <a:t> </a:t>
            </a:r>
            <a:r>
              <a:rPr lang="en-US" sz="2200" dirty="0" err="1" smtClean="0"/>
              <a:t>màu</a:t>
            </a:r>
            <a:r>
              <a:rPr lang="en-US" sz="2200" dirty="0" smtClean="0"/>
              <a:t> </a:t>
            </a:r>
            <a:r>
              <a:rPr lang="en-US" sz="2200" dirty="0" err="1" smtClean="0"/>
              <a:t>vàng</a:t>
            </a:r>
            <a:r>
              <a:rPr lang="en-US" sz="2200" dirty="0" smtClean="0"/>
              <a:t> </a:t>
            </a:r>
            <a:r>
              <a:rPr lang="en-US" sz="2200" dirty="0" err="1" smtClean="0"/>
              <a:t>bên</a:t>
            </a:r>
            <a:r>
              <a:rPr lang="en-US" sz="2200" dirty="0" smtClean="0"/>
              <a:t> </a:t>
            </a:r>
            <a:r>
              <a:rPr lang="en-US" sz="2200" dirty="0" err="1" smtClean="0"/>
              <a:t>ngòai</a:t>
            </a:r>
            <a:r>
              <a:rPr lang="en-US" sz="2200" dirty="0" smtClean="0"/>
              <a:t> </a:t>
            </a:r>
            <a:r>
              <a:rPr lang="en-US" sz="2200" dirty="0" err="1" smtClean="0"/>
              <a:t>đèn</a:t>
            </a:r>
            <a:r>
              <a:rPr lang="en-US" sz="2200" dirty="0" smtClean="0"/>
              <a:t> LED </a:t>
            </a:r>
            <a:r>
              <a:rPr lang="en-US" sz="2200" dirty="0" err="1" smtClean="0"/>
              <a:t>xanh</a:t>
            </a:r>
            <a:r>
              <a:rPr lang="en-US" sz="2200" dirty="0" smtClean="0"/>
              <a:t> da </a:t>
            </a:r>
            <a:r>
              <a:rPr lang="en-US" sz="2200" dirty="0" err="1" smtClean="0"/>
              <a:t>trời</a:t>
            </a:r>
            <a:r>
              <a:rPr lang="en-US" sz="2200" dirty="0" smtClean="0"/>
              <a:t>. </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6482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90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228600"/>
            <a:ext cx="7620000" cy="808038"/>
          </a:xfrm>
          <a:solidFill>
            <a:srgbClr val="FFFF00"/>
          </a:solidFill>
        </p:spPr>
        <p:txBody>
          <a:bodyPr>
            <a:normAutofit/>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smtClean="0"/>
              <a:t>sáng</a:t>
            </a:r>
            <a:endParaRPr lang="en-US" dirty="0" smtClean="0"/>
          </a:p>
        </p:txBody>
      </p:sp>
      <p:sp>
        <p:nvSpPr>
          <p:cNvPr id="24579" name="Rectangle 3"/>
          <p:cNvSpPr>
            <a:spLocks noGrp="1" noChangeArrowheads="1"/>
          </p:cNvSpPr>
          <p:nvPr>
            <p:ph type="body" idx="1"/>
          </p:nvPr>
        </p:nvSpPr>
        <p:spPr>
          <a:xfrm>
            <a:off x="457200" y="1295400"/>
            <a:ext cx="8229600" cy="5181600"/>
          </a:xfrm>
        </p:spPr>
        <p:txBody>
          <a:bodyPr>
            <a:normAutofit fontScale="47500" lnSpcReduction="20000"/>
          </a:bodyPr>
          <a:lstStyle/>
          <a:p>
            <a:pPr marL="0" indent="0">
              <a:lnSpc>
                <a:spcPct val="80000"/>
              </a:lnSpc>
              <a:buNone/>
            </a:pPr>
            <a:r>
              <a:rPr lang="en-US" sz="4600" b="1" dirty="0" err="1" smtClean="0"/>
              <a:t>Ưu</a:t>
            </a:r>
            <a:r>
              <a:rPr lang="en-US" sz="4600" b="1" dirty="0" smtClean="0"/>
              <a:t> </a:t>
            </a:r>
            <a:r>
              <a:rPr lang="en-US" sz="4600" b="1" dirty="0" err="1" smtClean="0"/>
              <a:t>điểm</a:t>
            </a:r>
            <a:r>
              <a:rPr lang="en-US" sz="4600" b="1" dirty="0" smtClean="0"/>
              <a:t> </a:t>
            </a:r>
            <a:r>
              <a:rPr lang="en-US" sz="4600" b="1" dirty="0" err="1" smtClean="0"/>
              <a:t>đèn</a:t>
            </a:r>
            <a:r>
              <a:rPr lang="en-US" sz="4600" b="1" dirty="0" smtClean="0"/>
              <a:t> LED</a:t>
            </a:r>
          </a:p>
          <a:p>
            <a:pPr marL="0" indent="0">
              <a:buNone/>
            </a:pPr>
            <a:r>
              <a:rPr lang="vi-VN" sz="4600" i="1" dirty="0"/>
              <a:t>Đèn LED thay thế đèn sợi đốt và đèn huỳnh quang bởi những ưu điểm:</a:t>
            </a:r>
            <a:endParaRPr lang="vi-VN" sz="4600" dirty="0"/>
          </a:p>
          <a:p>
            <a:r>
              <a:rPr lang="vi-VN" sz="4600" i="1" dirty="0"/>
              <a:t>Tiết kiệm năng lượng</a:t>
            </a:r>
            <a:r>
              <a:rPr lang="vi-VN" sz="4600" i="1" dirty="0" smtClean="0"/>
              <a:t>,</a:t>
            </a:r>
          </a:p>
          <a:p>
            <a:r>
              <a:rPr lang="vi-VN" sz="4600" i="1" dirty="0" smtClean="0"/>
              <a:t>Tuổi </a:t>
            </a:r>
            <a:r>
              <a:rPr lang="vi-VN" sz="4600" i="1" dirty="0"/>
              <a:t>thọ cao, </a:t>
            </a:r>
            <a:endParaRPr lang="vi-VN" sz="4600" i="1" dirty="0" smtClean="0"/>
          </a:p>
          <a:p>
            <a:r>
              <a:rPr lang="vi-VN" sz="4600" i="1" dirty="0" smtClean="0"/>
              <a:t>Kích </a:t>
            </a:r>
            <a:r>
              <a:rPr lang="vi-VN" sz="4600" i="1" dirty="0"/>
              <a:t>cỡ nhỏ, </a:t>
            </a:r>
            <a:endParaRPr lang="vi-VN" sz="4600" i="1" dirty="0" smtClean="0"/>
          </a:p>
          <a:p>
            <a:r>
              <a:rPr lang="vi-VN" sz="4600" i="1" dirty="0" smtClean="0"/>
              <a:t>Nhiệt </a:t>
            </a:r>
            <a:r>
              <a:rPr lang="vi-VN" sz="4600" i="1" dirty="0"/>
              <a:t>năng sinh ra trong quá trình hoạt động không đáng kể, </a:t>
            </a:r>
            <a:endParaRPr lang="vi-VN" sz="4600" i="1" dirty="0" smtClean="0"/>
          </a:p>
          <a:p>
            <a:r>
              <a:rPr lang="vi-VN" sz="4600" i="1" dirty="0" smtClean="0"/>
              <a:t>Hoạt </a:t>
            </a:r>
            <a:r>
              <a:rPr lang="vi-VN" sz="4600" i="1" dirty="0"/>
              <a:t>động tốt trong điều kiện nhiệt độ thấp, </a:t>
            </a:r>
            <a:endParaRPr lang="vi-VN" sz="4600" i="1" dirty="0" smtClean="0"/>
          </a:p>
          <a:p>
            <a:r>
              <a:rPr lang="vi-VN" sz="4600" i="1" dirty="0" smtClean="0"/>
              <a:t>Hhông </a:t>
            </a:r>
            <a:r>
              <a:rPr lang="vi-VN" sz="4600" i="1" dirty="0"/>
              <a:t>sử dụng thủy ngân giống như các loại bóng huỳnh quang thông thường</a:t>
            </a:r>
            <a:r>
              <a:rPr lang="vi-VN" sz="4600" i="1" dirty="0" smtClean="0"/>
              <a:t>.</a:t>
            </a:r>
          </a:p>
          <a:p>
            <a:r>
              <a:rPr lang="vi-VN" sz="4600" i="1" dirty="0" smtClean="0"/>
              <a:t>Đèn </a:t>
            </a:r>
            <a:r>
              <a:rPr lang="vi-VN" sz="4600" i="1" dirty="0"/>
              <a:t>LED có khá nhiều màu sắc như màu đỏ, xanh lá, xanh da trời, màu hổ phách... dễ dàng đáp ứng các nhu cầu về chiếu sáng.</a:t>
            </a:r>
            <a:br>
              <a:rPr lang="vi-VN" sz="4600" i="1" dirty="0"/>
            </a:br>
            <a:r>
              <a:rPr lang="vi-VN" sz="4000" i="1" dirty="0"/>
              <a:t/>
            </a:r>
            <a:br>
              <a:rPr lang="vi-VN" sz="4000" i="1" dirty="0"/>
            </a:br>
            <a:r>
              <a:rPr lang="vi-VN" sz="2900" i="1" dirty="0"/>
              <a:t>Ánh sáng phát của đèn LED có màu sắc phụ thuộc vào chất liệu làm ra nó. Ví dụ như đèn LED màu đỏ được làm từ các thành phần hóa học như nhôm, gali, a-xen. Đèn LED màu trắng được tạo ra bằng cách bao phủ một lớp photphorơ màu vàng bên ngòai đèn LED xanh da trời.</a:t>
            </a:r>
            <a:br>
              <a:rPr lang="vi-VN" sz="2900" i="1" dirty="0"/>
            </a:br>
            <a:endParaRPr lang="en-US" sz="2900" dirty="0"/>
          </a:p>
        </p:txBody>
      </p:sp>
    </p:spTree>
    <p:extLst>
      <p:ext uri="{BB962C8B-B14F-4D97-AF65-F5344CB8AC3E}">
        <p14:creationId xmlns:p14="http://schemas.microsoft.com/office/powerpoint/2010/main" val="252797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4" y="312736"/>
            <a:ext cx="7235825" cy="784225"/>
          </a:xfrm>
          <a:solidFill>
            <a:srgbClr val="FFFF00"/>
          </a:solidFill>
        </p:spPr>
        <p:txBody>
          <a:bodyPr vert="horz" lIns="91440" tIns="45720" rIns="91440" bIns="45720" rtlCol="0" anchor="ctr">
            <a:normAutofit/>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a:t>sáng</a:t>
            </a:r>
            <a:endParaRPr lang="en-US" b="1" dirty="0"/>
          </a:p>
        </p:txBody>
      </p:sp>
      <p:sp>
        <p:nvSpPr>
          <p:cNvPr id="3" name="Content Placeholder 2"/>
          <p:cNvSpPr>
            <a:spLocks noGrp="1"/>
          </p:cNvSpPr>
          <p:nvPr>
            <p:ph idx="1"/>
          </p:nvPr>
        </p:nvSpPr>
        <p:spPr>
          <a:xfrm>
            <a:off x="457200" y="1295400"/>
            <a:ext cx="5943600" cy="762000"/>
          </a:xfrm>
        </p:spPr>
        <p:txBody>
          <a:bodyPr>
            <a:noAutofit/>
          </a:bodyPr>
          <a:lstStyle/>
          <a:p>
            <a:pPr marL="0" indent="0">
              <a:buNone/>
            </a:pPr>
            <a:r>
              <a:rPr lang="vi-VN" sz="2400" dirty="0" smtClean="0"/>
              <a:t>So </a:t>
            </a:r>
            <a:r>
              <a:rPr lang="vi-VN" sz="2400" dirty="0"/>
              <a:t>sánh các loại đèn</a:t>
            </a:r>
          </a:p>
        </p:txBody>
      </p:sp>
      <p:sp>
        <p:nvSpPr>
          <p:cNvPr id="4" name="Date Placeholder 3"/>
          <p:cNvSpPr>
            <a:spLocks noGrp="1"/>
          </p:cNvSpPr>
          <p:nvPr>
            <p:ph type="dt" sz="half" idx="10"/>
          </p:nvPr>
        </p:nvSpPr>
        <p:spPr/>
        <p:txBody>
          <a:bodyPr/>
          <a:lstStyle/>
          <a:p>
            <a:fld id="{0A7C3C1C-2B38-45D0-8A49-2B3217F21A81}" type="datetime1">
              <a:rPr lang="en-US" smtClean="0"/>
              <a:t>4/8/2020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18</a:t>
            </a:fld>
            <a:endParaRPr lang="en-US"/>
          </a:p>
        </p:txBody>
      </p:sp>
      <p:sp>
        <p:nvSpPr>
          <p:cNvPr id="10" name="AutoShape 26" descr="60W Incandescent Replacement Op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51"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61" y="2743200"/>
            <a:ext cx="8741539" cy="252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386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65136"/>
            <a:ext cx="6781800" cy="754064"/>
          </a:xfrm>
          <a:solidFill>
            <a:srgbClr val="FFFF00"/>
          </a:solidFill>
        </p:spPr>
        <p:txBody>
          <a:bodyPr vert="horz" lIns="91440" tIns="45720" rIns="91440" bIns="45720" rtlCol="0" anchor="ctr">
            <a:normAutofit fontScale="90000"/>
          </a:bodyPr>
          <a:lstStyle/>
          <a:p>
            <a:r>
              <a:rPr lang="en-US" b="1" dirty="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a:t>sáng</a:t>
            </a:r>
            <a:endParaRPr lang="en-US" b="1" dirty="0"/>
          </a:p>
        </p:txBody>
      </p:sp>
      <p:sp>
        <p:nvSpPr>
          <p:cNvPr id="3" name="Content Placeholder 2"/>
          <p:cNvSpPr>
            <a:spLocks noGrp="1"/>
          </p:cNvSpPr>
          <p:nvPr>
            <p:ph idx="1"/>
          </p:nvPr>
        </p:nvSpPr>
        <p:spPr>
          <a:xfrm>
            <a:off x="431800" y="1219200"/>
            <a:ext cx="8458200" cy="838200"/>
          </a:xfrm>
        </p:spPr>
        <p:txBody>
          <a:bodyPr>
            <a:noAutofit/>
          </a:bodyPr>
          <a:lstStyle/>
          <a:p>
            <a:pPr marL="0" indent="0">
              <a:buNone/>
            </a:pPr>
            <a:r>
              <a:rPr lang="vi-VN" sz="2400" dirty="0" smtClean="0"/>
              <a:t>So </a:t>
            </a:r>
            <a:r>
              <a:rPr lang="vi-VN" sz="2400" dirty="0"/>
              <a:t>sánh các loại đèn</a:t>
            </a:r>
          </a:p>
          <a:p>
            <a:pPr algn="just"/>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4/8/2020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19</a:t>
            </a:fld>
            <a:endParaRPr lang="en-US"/>
          </a:p>
        </p:txBody>
      </p:sp>
      <p:sp>
        <p:nvSpPr>
          <p:cNvPr id="6" name="Content Placeholder 2"/>
          <p:cNvSpPr txBox="1">
            <a:spLocks/>
          </p:cNvSpPr>
          <p:nvPr/>
        </p:nvSpPr>
        <p:spPr>
          <a:xfrm>
            <a:off x="457200" y="2057400"/>
            <a:ext cx="2362200"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vi-VN" sz="2400" dirty="0"/>
          </a:p>
        </p:txBody>
      </p:sp>
      <p:sp>
        <p:nvSpPr>
          <p:cNvPr id="9" name="AutoShape 23" descr="https://cdn-images-1.medium.com/max/1200/1*G_5i0X2rxFW40EBBuxFqJA.jpe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0" name="AutoShape 26" descr="60W Incandescent Replacement Optio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27064"/>
            <a:ext cx="4114800" cy="333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457200" y="5334000"/>
            <a:ext cx="78105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Từ các so sánh trên có thể kết luận </a:t>
            </a:r>
          </a:p>
          <a:p>
            <a:pPr marL="0" indent="0">
              <a:buNone/>
            </a:pPr>
            <a:r>
              <a:rPr lang="vi-VN" sz="2400" dirty="0" smtClean="0"/>
              <a:t>Chiếu sáng LED chiếm ưu thế hơn cả trong chiếu sáng thông minh</a:t>
            </a:r>
            <a:endParaRPr lang="vi-VN" sz="2400" dirty="0"/>
          </a:p>
        </p:txBody>
      </p:sp>
      <p:pic>
        <p:nvPicPr>
          <p:cNvPr id="11" name="Picture 10" descr="cách tính số lượng bóng đèn và số w cần dùng cho không gian lắp đặt"/>
          <p:cNvPicPr/>
          <p:nvPr/>
        </p:nvPicPr>
        <p:blipFill>
          <a:blip r:embed="rId3">
            <a:extLst>
              <a:ext uri="{28A0092B-C50C-407E-A947-70E740481C1C}">
                <a14:useLocalDpi xmlns:a14="http://schemas.microsoft.com/office/drawing/2010/main" val="0"/>
              </a:ext>
            </a:extLst>
          </a:blip>
          <a:srcRect/>
          <a:stretch>
            <a:fillRect/>
          </a:stretch>
        </p:blipFill>
        <p:spPr bwMode="auto">
          <a:xfrm>
            <a:off x="262890" y="1901433"/>
            <a:ext cx="4099560" cy="2981960"/>
          </a:xfrm>
          <a:prstGeom prst="rect">
            <a:avLst/>
          </a:prstGeom>
          <a:noFill/>
          <a:ln>
            <a:noFill/>
          </a:ln>
        </p:spPr>
      </p:pic>
    </p:spTree>
    <p:extLst>
      <p:ext uri="{BB962C8B-B14F-4D97-AF65-F5344CB8AC3E}">
        <p14:creationId xmlns:p14="http://schemas.microsoft.com/office/powerpoint/2010/main" val="359241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01362" y="390071"/>
            <a:ext cx="6019800" cy="762000"/>
          </a:xfrm>
          <a:solidFill>
            <a:srgbClr val="FFFF00"/>
          </a:solidFill>
        </p:spPr>
        <p:txBody>
          <a:bodyPr/>
          <a:lstStyle/>
          <a:p>
            <a:pPr eaLnBrk="1" hangingPunct="1"/>
            <a:r>
              <a:rPr lang="en-US" sz="3200" b="1" dirty="0" smtClean="0"/>
              <a:t>1.1 </a:t>
            </a:r>
            <a:r>
              <a:rPr lang="en-US" sz="3200" b="1" dirty="0" err="1" smtClean="0"/>
              <a:t>Tổng</a:t>
            </a:r>
            <a:r>
              <a:rPr lang="en-US" sz="3200" b="1" dirty="0" smtClean="0"/>
              <a:t> </a:t>
            </a:r>
            <a:r>
              <a:rPr lang="en-US" sz="3200" b="1" dirty="0" err="1" smtClean="0"/>
              <a:t>quan</a:t>
            </a:r>
            <a:r>
              <a:rPr lang="en-US" sz="3200" b="1" dirty="0" smtClean="0"/>
              <a:t> </a:t>
            </a:r>
            <a:r>
              <a:rPr lang="en-US" sz="3200" b="1" dirty="0" err="1" smtClean="0"/>
              <a:t>về</a:t>
            </a:r>
            <a:r>
              <a:rPr lang="en-US" sz="3200" b="1" dirty="0" smtClean="0"/>
              <a:t> </a:t>
            </a:r>
            <a:r>
              <a:rPr lang="en-US" sz="3200" b="1" dirty="0" err="1" smtClean="0"/>
              <a:t>chiếu</a:t>
            </a:r>
            <a:r>
              <a:rPr lang="en-US" sz="3200" b="1" dirty="0" smtClean="0"/>
              <a:t> </a:t>
            </a:r>
            <a:r>
              <a:rPr lang="en-US" sz="3200" b="1" dirty="0" err="1" smtClean="0"/>
              <a:t>sáng</a:t>
            </a:r>
            <a:endParaRPr lang="en-US" sz="3200" dirty="0" smtClean="0"/>
          </a:p>
        </p:txBody>
      </p:sp>
      <p:sp>
        <p:nvSpPr>
          <p:cNvPr id="3075" name="Rectangle 3"/>
          <p:cNvSpPr>
            <a:spLocks noGrp="1" noChangeArrowheads="1"/>
          </p:cNvSpPr>
          <p:nvPr>
            <p:ph type="body" idx="1"/>
          </p:nvPr>
        </p:nvSpPr>
        <p:spPr>
          <a:xfrm>
            <a:off x="381000" y="1920765"/>
            <a:ext cx="8001000" cy="4419600"/>
          </a:xfrm>
        </p:spPr>
        <p:txBody>
          <a:bodyPr>
            <a:normAutofit/>
          </a:bodyPr>
          <a:lstStyle/>
          <a:p>
            <a:pPr eaLnBrk="1" hangingPunct="1">
              <a:lnSpc>
                <a:spcPct val="90000"/>
              </a:lnSpc>
              <a:buFontTx/>
              <a:buNone/>
            </a:pPr>
            <a:r>
              <a:rPr lang="en-US" sz="2400" dirty="0" smtClean="0"/>
              <a:t>	1. </a:t>
            </a:r>
            <a:r>
              <a:rPr lang="en-US" sz="2400" b="1" dirty="0" err="1" smtClean="0"/>
              <a:t>Quang</a:t>
            </a:r>
            <a:r>
              <a:rPr lang="en-US" sz="2400" b="1" dirty="0" smtClean="0"/>
              <a:t> </a:t>
            </a:r>
            <a:r>
              <a:rPr lang="en-US" sz="2400" b="1" dirty="0" err="1" smtClean="0"/>
              <a:t>thông</a:t>
            </a:r>
            <a:r>
              <a:rPr lang="en-US" sz="2400" b="1" dirty="0" smtClean="0"/>
              <a:t> (Φ) </a:t>
            </a:r>
            <a:endParaRPr lang="vi-VN" sz="2400" dirty="0" smtClean="0"/>
          </a:p>
          <a:p>
            <a:pPr eaLnBrk="1" hangingPunct="1">
              <a:lnSpc>
                <a:spcPct val="90000"/>
              </a:lnSpc>
              <a:buFontTx/>
              <a:buNone/>
            </a:pPr>
            <a:r>
              <a:rPr lang="en-US" sz="2400" dirty="0" smtClean="0"/>
              <a:t>	</a:t>
            </a:r>
            <a:r>
              <a:rPr lang="vi-VN" sz="2400" dirty="0" smtClean="0"/>
              <a:t>2. </a:t>
            </a:r>
            <a:r>
              <a:rPr lang="vi-VN" sz="2400" b="1" dirty="0" smtClean="0"/>
              <a:t>Cường độ sáng (I)</a:t>
            </a:r>
            <a:r>
              <a:rPr lang="vi-VN" sz="2400" dirty="0" smtClean="0"/>
              <a:t/>
            </a:r>
            <a:br>
              <a:rPr lang="vi-VN" sz="2400" dirty="0" smtClean="0"/>
            </a:br>
            <a:r>
              <a:rPr lang="en-US" sz="2400" dirty="0" smtClean="0"/>
              <a:t>3. </a:t>
            </a:r>
            <a:r>
              <a:rPr lang="en-US" sz="2400" b="1" dirty="0" err="1" smtClean="0"/>
              <a:t>Độ</a:t>
            </a:r>
            <a:r>
              <a:rPr lang="en-US" sz="2400" b="1" dirty="0" smtClean="0"/>
              <a:t> </a:t>
            </a:r>
            <a:r>
              <a:rPr lang="en-US" sz="2400" b="1" dirty="0" err="1" smtClean="0"/>
              <a:t>rọi</a:t>
            </a:r>
            <a:r>
              <a:rPr lang="en-US" sz="2400" b="1" dirty="0" smtClean="0"/>
              <a:t> (E)</a:t>
            </a:r>
            <a:endParaRPr lang="en-US" sz="2400" dirty="0" smtClean="0"/>
          </a:p>
          <a:p>
            <a:pPr eaLnBrk="1" hangingPunct="1">
              <a:lnSpc>
                <a:spcPct val="90000"/>
              </a:lnSpc>
              <a:buFontTx/>
              <a:buNone/>
            </a:pPr>
            <a:r>
              <a:rPr lang="en-US" sz="2400" dirty="0" smtClean="0"/>
              <a:t>	4. </a:t>
            </a:r>
            <a:r>
              <a:rPr lang="en-US" sz="2400" b="1" dirty="0" err="1" smtClean="0"/>
              <a:t>Độ</a:t>
            </a:r>
            <a:r>
              <a:rPr lang="en-US" sz="2400" b="1" dirty="0" smtClean="0"/>
              <a:t> </a:t>
            </a:r>
            <a:r>
              <a:rPr lang="en-US" sz="2400" b="1" dirty="0" err="1" smtClean="0"/>
              <a:t>chói</a:t>
            </a:r>
            <a:r>
              <a:rPr lang="en-US" sz="2400" b="1" dirty="0" smtClean="0"/>
              <a:t> (L)</a:t>
            </a:r>
            <a:r>
              <a:rPr lang="en-US" sz="2400" dirty="0" smtClean="0"/>
              <a:t/>
            </a:r>
            <a:br>
              <a:rPr lang="en-US" sz="2400" dirty="0" smtClean="0"/>
            </a:br>
            <a:r>
              <a:rPr lang="en-US" sz="2400" dirty="0" smtClean="0"/>
              <a:t>5. </a:t>
            </a:r>
            <a:r>
              <a:rPr lang="en-US" sz="2400" b="1" dirty="0" err="1" smtClean="0"/>
              <a:t>Hệ</a:t>
            </a:r>
            <a:r>
              <a:rPr lang="en-US" sz="2400" b="1" dirty="0" smtClean="0"/>
              <a:t> </a:t>
            </a:r>
            <a:r>
              <a:rPr lang="en-US" sz="2400" b="1" dirty="0" err="1" smtClean="0"/>
              <a:t>số</a:t>
            </a:r>
            <a:r>
              <a:rPr lang="en-US" sz="2400" b="1" dirty="0" smtClean="0"/>
              <a:t> </a:t>
            </a:r>
            <a:r>
              <a:rPr lang="en-US" sz="2400" b="1" dirty="0" err="1" smtClean="0"/>
              <a:t>phản</a:t>
            </a:r>
            <a:r>
              <a:rPr lang="en-US" sz="2400" b="1" dirty="0" smtClean="0"/>
              <a:t> </a:t>
            </a:r>
            <a:r>
              <a:rPr lang="en-US" sz="2400" b="1" dirty="0" err="1" smtClean="0"/>
              <a:t>xạ</a:t>
            </a:r>
            <a:r>
              <a:rPr lang="en-US" sz="2400" b="1" dirty="0" smtClean="0"/>
              <a:t> (ρ)</a:t>
            </a:r>
            <a:r>
              <a:rPr lang="en-US" sz="2400" dirty="0" smtClean="0"/>
              <a:t/>
            </a:r>
            <a:br>
              <a:rPr lang="en-US" sz="2400" dirty="0" smtClean="0"/>
            </a:br>
            <a:r>
              <a:rPr lang="en-US" sz="2400" dirty="0" smtClean="0"/>
              <a:t>6. </a:t>
            </a:r>
            <a:r>
              <a:rPr lang="en-US" sz="2400" b="1" dirty="0" err="1" smtClean="0"/>
              <a:t>Hệ</a:t>
            </a:r>
            <a:r>
              <a:rPr lang="en-US" sz="2400" b="1" dirty="0" smtClean="0"/>
              <a:t> </a:t>
            </a:r>
            <a:r>
              <a:rPr lang="en-US" sz="2400" b="1" dirty="0" err="1" smtClean="0"/>
              <a:t>số</a:t>
            </a:r>
            <a:r>
              <a:rPr lang="en-US" sz="2400" b="1" dirty="0" smtClean="0"/>
              <a:t> </a:t>
            </a:r>
            <a:r>
              <a:rPr lang="en-US" sz="2400" b="1" dirty="0" err="1" smtClean="0"/>
              <a:t>hấp</a:t>
            </a:r>
            <a:r>
              <a:rPr lang="en-US" sz="2400" b="1" dirty="0" smtClean="0"/>
              <a:t> </a:t>
            </a:r>
            <a:r>
              <a:rPr lang="en-US" sz="2400" b="1" dirty="0" err="1" smtClean="0"/>
              <a:t>thụ</a:t>
            </a:r>
            <a:r>
              <a:rPr lang="en-US" sz="2400" b="1" dirty="0" smtClean="0"/>
              <a:t> (α)</a:t>
            </a:r>
            <a:r>
              <a:rPr lang="en-US" sz="2400" dirty="0" smtClean="0"/>
              <a:t/>
            </a:r>
            <a:br>
              <a:rPr lang="en-US" sz="2400" dirty="0" smtClean="0"/>
            </a:br>
            <a:r>
              <a:rPr lang="en-US" sz="2400" dirty="0" smtClean="0"/>
              <a:t>7. </a:t>
            </a:r>
            <a:r>
              <a:rPr lang="en-US" sz="2400" b="1" dirty="0" err="1" smtClean="0"/>
              <a:t>Nhiệt</a:t>
            </a:r>
            <a:r>
              <a:rPr lang="en-US" sz="2400" b="1" dirty="0" smtClean="0"/>
              <a:t> </a:t>
            </a:r>
            <a:r>
              <a:rPr lang="en-US" sz="2400" b="1" dirty="0" err="1" smtClean="0"/>
              <a:t>độ</a:t>
            </a:r>
            <a:r>
              <a:rPr lang="en-US" sz="2400" b="1" dirty="0" smtClean="0"/>
              <a:t> </a:t>
            </a:r>
            <a:r>
              <a:rPr lang="en-US" sz="2400" b="1" dirty="0" err="1" smtClean="0"/>
              <a:t>màu</a:t>
            </a:r>
            <a:r>
              <a:rPr lang="en-US" sz="2400" dirty="0" smtClean="0"/>
              <a:t/>
            </a:r>
            <a:br>
              <a:rPr lang="en-US" sz="2400" dirty="0" smtClean="0"/>
            </a:br>
            <a:r>
              <a:rPr lang="en-US" sz="2400" dirty="0" smtClean="0"/>
              <a:t>8. </a:t>
            </a:r>
            <a:r>
              <a:rPr lang="en-US" sz="2400" b="1" dirty="0" err="1" smtClean="0"/>
              <a:t>Độ</a:t>
            </a:r>
            <a:r>
              <a:rPr lang="en-US" sz="2400" b="1" dirty="0" smtClean="0"/>
              <a:t> </a:t>
            </a:r>
            <a:r>
              <a:rPr lang="en-US" sz="2400" b="1" dirty="0" err="1" smtClean="0"/>
              <a:t>hoàn</a:t>
            </a:r>
            <a:r>
              <a:rPr lang="en-US" sz="2400" b="1" dirty="0" smtClean="0"/>
              <a:t> </a:t>
            </a:r>
            <a:r>
              <a:rPr lang="en-US" sz="2400" b="1" dirty="0" err="1" smtClean="0"/>
              <a:t>màu</a:t>
            </a:r>
            <a:r>
              <a:rPr lang="en-US" sz="2400" dirty="0" smtClean="0"/>
              <a:t/>
            </a:r>
            <a:br>
              <a:rPr lang="en-US" sz="2400" dirty="0" smtClean="0"/>
            </a:br>
            <a:r>
              <a:rPr lang="en-US" sz="2400" dirty="0" smtClean="0"/>
              <a:t>9. </a:t>
            </a:r>
            <a:r>
              <a:rPr lang="en-US" sz="2400" b="1" dirty="0" err="1" smtClean="0"/>
              <a:t>Hiệu</a:t>
            </a:r>
            <a:r>
              <a:rPr lang="en-US" sz="2400" b="1" dirty="0" smtClean="0"/>
              <a:t> </a:t>
            </a:r>
            <a:r>
              <a:rPr lang="en-US" sz="2400" b="1" dirty="0" err="1" smtClean="0"/>
              <a:t>suất</a:t>
            </a:r>
            <a:r>
              <a:rPr lang="en-US" sz="2400" b="1" dirty="0" smtClean="0"/>
              <a:t> </a:t>
            </a:r>
            <a:r>
              <a:rPr lang="en-US" sz="2400" b="1" dirty="0" err="1" smtClean="0"/>
              <a:t>của</a:t>
            </a:r>
            <a:r>
              <a:rPr lang="en-US" sz="2400" b="1" dirty="0" smtClean="0"/>
              <a:t> </a:t>
            </a:r>
            <a:r>
              <a:rPr lang="en-US" sz="2400" b="1" dirty="0" err="1" smtClean="0"/>
              <a:t>đèn</a:t>
            </a:r>
            <a:r>
              <a:rPr lang="en-US" sz="2400" dirty="0" smtClean="0"/>
              <a:t/>
            </a:r>
            <a:br>
              <a:rPr lang="en-US" sz="2400" dirty="0" smtClean="0"/>
            </a:br>
            <a:r>
              <a:rPr lang="en-US" sz="2400" dirty="0" smtClean="0"/>
              <a:t>10. </a:t>
            </a:r>
            <a:r>
              <a:rPr lang="en-US" sz="2400" b="1" dirty="0" err="1" smtClean="0"/>
              <a:t>Tuổi</a:t>
            </a:r>
            <a:r>
              <a:rPr lang="en-US" sz="2400" b="1" dirty="0" smtClean="0"/>
              <a:t> </a:t>
            </a:r>
            <a:r>
              <a:rPr lang="en-US" sz="2400" b="1" dirty="0" err="1" smtClean="0"/>
              <a:t>thọ</a:t>
            </a:r>
            <a:r>
              <a:rPr lang="en-US" sz="2400" b="1" dirty="0" smtClean="0"/>
              <a:t> </a:t>
            </a:r>
            <a:r>
              <a:rPr lang="en-US" sz="2400" b="1" dirty="0" err="1" smtClean="0"/>
              <a:t>trung</a:t>
            </a:r>
            <a:r>
              <a:rPr lang="en-US" sz="2400" b="1" dirty="0" smtClean="0"/>
              <a:t> </a:t>
            </a:r>
            <a:r>
              <a:rPr lang="en-US" sz="2400" b="1" dirty="0" err="1" smtClean="0"/>
              <a:t>bình</a:t>
            </a:r>
            <a:endParaRPr lang="en-US" sz="2400" dirty="0" smtClean="0"/>
          </a:p>
        </p:txBody>
      </p:sp>
      <p:sp>
        <p:nvSpPr>
          <p:cNvPr id="4" name="Rectangle 2"/>
          <p:cNvSpPr txBox="1">
            <a:spLocks noChangeArrowheads="1"/>
          </p:cNvSpPr>
          <p:nvPr/>
        </p:nvSpPr>
        <p:spPr>
          <a:xfrm>
            <a:off x="596462" y="1066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err="1" smtClean="0"/>
              <a:t>Thông</a:t>
            </a:r>
            <a:r>
              <a:rPr lang="en-US" sz="3200" b="1" dirty="0" smtClean="0"/>
              <a:t> </a:t>
            </a:r>
            <a:r>
              <a:rPr lang="en-US" sz="3200" b="1" dirty="0" err="1" smtClean="0"/>
              <a:t>số</a:t>
            </a:r>
            <a:r>
              <a:rPr lang="en-US" sz="3200" b="1" dirty="0" smtClean="0"/>
              <a:t> </a:t>
            </a:r>
            <a:r>
              <a:rPr lang="en-US" sz="3200" b="1" dirty="0" err="1" smtClean="0"/>
              <a:t>cơ</a:t>
            </a:r>
            <a:r>
              <a:rPr lang="en-US" sz="3200" b="1" dirty="0" smtClean="0"/>
              <a:t> </a:t>
            </a:r>
            <a:r>
              <a:rPr lang="en-US" sz="3200" b="1" dirty="0" err="1" smtClean="0"/>
              <a:t>bản</a:t>
            </a:r>
            <a:r>
              <a:rPr lang="en-US" sz="3200" b="1" dirty="0" smtClean="0"/>
              <a:t> </a:t>
            </a:r>
            <a:r>
              <a:rPr lang="en-US" sz="3200" b="1" dirty="0" err="1" smtClean="0"/>
              <a:t>trong</a:t>
            </a:r>
            <a:r>
              <a:rPr lang="en-US" sz="3200" b="1" dirty="0" smtClean="0"/>
              <a:t> </a:t>
            </a:r>
            <a:r>
              <a:rPr lang="en-US" sz="3200" b="1" dirty="0" err="1" smtClean="0"/>
              <a:t>chiếu</a:t>
            </a:r>
            <a:r>
              <a:rPr lang="en-US" sz="3200" b="1" dirty="0" smtClean="0"/>
              <a:t> </a:t>
            </a:r>
            <a:r>
              <a:rPr lang="en-US" sz="3200" b="1" dirty="0" err="1" smtClean="0"/>
              <a:t>sáng</a:t>
            </a:r>
            <a:endParaRPr lang="en-US" sz="3200" dirty="0" smtClean="0"/>
          </a:p>
        </p:txBody>
      </p:sp>
    </p:spTree>
    <p:extLst>
      <p:ext uri="{BB962C8B-B14F-4D97-AF65-F5344CB8AC3E}">
        <p14:creationId xmlns:p14="http://schemas.microsoft.com/office/powerpoint/2010/main" val="43402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715962"/>
          </a:xfrm>
          <a:solidFill>
            <a:srgbClr val="FFFF00"/>
          </a:solidFill>
        </p:spPr>
        <p:txBody>
          <a:bodyPr>
            <a:normAutofit/>
          </a:bodyPr>
          <a:lstStyle/>
          <a:p>
            <a:r>
              <a:rPr lang="en-US" sz="3600" b="1" dirty="0"/>
              <a:t>1.3 </a:t>
            </a:r>
            <a:r>
              <a:rPr lang="vi-VN" sz="3600" b="1" dirty="0"/>
              <a:t>Cấu tạo của đèn LED chiếu sáng</a:t>
            </a:r>
            <a:endParaRPr lang="en-GB" sz="3600" dirty="0"/>
          </a:p>
        </p:txBody>
      </p:sp>
      <p:pic>
        <p:nvPicPr>
          <p:cNvPr id="1026" name="Picture 2" descr="Image result for ĐÈN LED ĐƯỜNG PHỐ các phần tử cơ b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026423" cy="3682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28600" y="1600200"/>
            <a:ext cx="4343400" cy="3371133"/>
          </a:xfrm>
          <a:prstGeom prst="rect">
            <a:avLst/>
          </a:prstGeom>
        </p:spPr>
      </p:pic>
    </p:spTree>
    <p:extLst>
      <p:ext uri="{BB962C8B-B14F-4D97-AF65-F5344CB8AC3E}">
        <p14:creationId xmlns:p14="http://schemas.microsoft.com/office/powerpoint/2010/main" val="9604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086600" cy="792162"/>
          </a:xfrm>
          <a:solidFill>
            <a:srgbClr val="FFFF00"/>
          </a:solidFill>
        </p:spPr>
        <p:txBody>
          <a:bodyPr>
            <a:normAutofit fontScale="90000"/>
          </a:bodyPr>
          <a:lstStyle/>
          <a:p>
            <a:r>
              <a:rPr lang="en-US" sz="3600" b="1" dirty="0"/>
              <a:t>1.3 </a:t>
            </a:r>
            <a:r>
              <a:rPr lang="vi-VN" sz="3600" b="1" dirty="0"/>
              <a:t>Cấu tạo của đèn LED chiếu sáng</a:t>
            </a:r>
            <a:endParaRPr lang="en-US" sz="3600" b="1" dirty="0"/>
          </a:p>
        </p:txBody>
      </p:sp>
      <p:sp>
        <p:nvSpPr>
          <p:cNvPr id="3" name="Content Placeholder 2"/>
          <p:cNvSpPr>
            <a:spLocks noGrp="1"/>
          </p:cNvSpPr>
          <p:nvPr>
            <p:ph idx="1"/>
          </p:nvPr>
        </p:nvSpPr>
        <p:spPr>
          <a:xfrm>
            <a:off x="381000" y="1295400"/>
            <a:ext cx="4648200" cy="5334000"/>
          </a:xfrm>
        </p:spPr>
        <p:txBody>
          <a:bodyPr>
            <a:normAutofit fontScale="92500"/>
          </a:bodyPr>
          <a:lstStyle/>
          <a:p>
            <a:pPr marL="0" indent="0">
              <a:buNone/>
            </a:pPr>
            <a:r>
              <a:rPr lang="vi-VN" sz="2400" b="1" dirty="0"/>
              <a:t>Cơ chế phát quang của đèn </a:t>
            </a:r>
            <a:r>
              <a:rPr lang="vi-VN" sz="2400" b="1" dirty="0" smtClean="0"/>
              <a:t>LED</a:t>
            </a:r>
          </a:p>
          <a:p>
            <a:pPr marL="0" indent="0">
              <a:buNone/>
            </a:pPr>
            <a:r>
              <a:rPr lang="vi-VN" sz="2400" dirty="0"/>
              <a:t>Hiện tượng phát quang: Các điện tử ở lân cận cực tiểu vùng dẫn sau một thời gian tồn tại ở đây có thể chuyển mức xuống trạng thái trống trong vùng hóa trị, tái hợp với lỗ trống và phát ra một </a:t>
            </a:r>
            <a:r>
              <a:rPr lang="vi-VN" sz="2400" dirty="0" smtClean="0"/>
              <a:t>photon.</a:t>
            </a:r>
          </a:p>
          <a:p>
            <a:pPr marL="0" indent="0">
              <a:buNone/>
            </a:pPr>
            <a:r>
              <a:rPr lang="vi-VN" sz="2400" dirty="0" smtClean="0"/>
              <a:t>Khi đặt điện </a:t>
            </a:r>
            <a:r>
              <a:rPr lang="vi-VN" sz="2400" dirty="0"/>
              <a:t>áp thuận đặt vào LED sẽ tạo ra hiện tượng phun hạt dẫn qua lớp chuyển tiếp, qua đó làm tăng đột ngột nồng độ hạt dẫn dư, sự tăng nồng độ hạt dẫn dư làm xuất hiện sự tái hợp bức xạ để trở về trạng thái cân bằng. Đó chính là </a:t>
            </a:r>
            <a:r>
              <a:rPr lang="vi-VN" sz="2400" b="1" dirty="0"/>
              <a:t>cơ chế hoạt động của LED</a:t>
            </a:r>
            <a:endParaRPr lang="en-US" sz="2400" dirty="0"/>
          </a:p>
        </p:txBody>
      </p:sp>
      <p:pic>
        <p:nvPicPr>
          <p:cNvPr id="49" name="Picture 48" descr="E:\Du an chieu sang\Huế\den-led-la-gi-cau-tao-uu-diem-va-ung-dung-cua-den-led-chieu-sang-2.png"/>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66193"/>
            <a:ext cx="3657600" cy="3276600"/>
          </a:xfrm>
          <a:prstGeom prst="rect">
            <a:avLst/>
          </a:prstGeom>
          <a:noFill/>
          <a:ln>
            <a:noFill/>
          </a:ln>
        </p:spPr>
      </p:pic>
    </p:spTree>
    <p:extLst>
      <p:ext uri="{BB962C8B-B14F-4D97-AF65-F5344CB8AC3E}">
        <p14:creationId xmlns:p14="http://schemas.microsoft.com/office/powerpoint/2010/main" val="200862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74638"/>
            <a:ext cx="7524750" cy="792162"/>
          </a:xfrm>
          <a:solidFill>
            <a:srgbClr val="FFFF00"/>
          </a:solidFill>
        </p:spPr>
        <p:txBody>
          <a:bodyPr>
            <a:normAutofit/>
          </a:bodyPr>
          <a:lstStyle/>
          <a:p>
            <a:r>
              <a:rPr lang="en-US" sz="3600" b="1" dirty="0" smtClean="0">
                <a:solidFill>
                  <a:schemeClr val="tx1"/>
                </a:solidFill>
              </a:rPr>
              <a:t>1.3 </a:t>
            </a:r>
            <a:r>
              <a:rPr lang="vi-VN" sz="3600" b="1" dirty="0"/>
              <a:t>Cấu tạo của đèn</a:t>
            </a:r>
            <a:r>
              <a:rPr lang="vi-VN" sz="3600" b="1" dirty="0" smtClean="0"/>
              <a:t> </a:t>
            </a:r>
            <a:r>
              <a:rPr lang="vi-VN" sz="3600" b="1" dirty="0"/>
              <a:t>LED chiếu sáng</a:t>
            </a:r>
            <a:endParaRPr lang="en-US" sz="3600" b="1" dirty="0"/>
          </a:p>
        </p:txBody>
      </p:sp>
      <p:sp>
        <p:nvSpPr>
          <p:cNvPr id="3" name="Content Placeholder 2"/>
          <p:cNvSpPr>
            <a:spLocks noGrp="1"/>
          </p:cNvSpPr>
          <p:nvPr>
            <p:ph idx="1"/>
          </p:nvPr>
        </p:nvSpPr>
        <p:spPr>
          <a:xfrm>
            <a:off x="381000" y="1295400"/>
            <a:ext cx="4648200" cy="4953000"/>
          </a:xfrm>
        </p:spPr>
        <p:txBody>
          <a:bodyPr>
            <a:normAutofit fontScale="92500" lnSpcReduction="20000"/>
          </a:bodyPr>
          <a:lstStyle/>
          <a:p>
            <a:pPr marL="0" indent="0">
              <a:buNone/>
            </a:pPr>
            <a:r>
              <a:rPr lang="vi-VN" sz="2400" dirty="0"/>
              <a:t>–</a:t>
            </a:r>
            <a:r>
              <a:rPr lang="vi-VN" sz="2400" b="1" dirty="0"/>
              <a:t> Lăng kính</a:t>
            </a:r>
            <a:r>
              <a:rPr lang="vi-VN" sz="2400" dirty="0"/>
              <a:t> – Ánh sáng đèn LED là ánh sáng hướng. Góc phân bố ánh sáng tiêu chuẩn của đèn LED là 180 độ và ánh sáng phát ra vào khoảng nửa trên của bóng đèn. Đối với một số đèn LED, góc phân bố có thể điều chỉnh được, có chùm hẹp, rộng khách nhau. Góc chiếu sáng có thể được thay đổi bằng lăng kính. Lăng kính Polycarbonate được ưu tiên sử dụng vì chúng ít cản ánh sáng và tương đối dễ sản xuất. Chất lượng bề mặt và hình dáng của lăng kính rất quan trọng để đảm bảo sự lan truyền của ánh sáng và để hạn chế tổn thất trong sản lượng ánh sáng</a:t>
            </a:r>
            <a:r>
              <a:rPr lang="vi-VN" sz="2400" dirty="0" smtClean="0"/>
              <a:t>.</a:t>
            </a:r>
            <a:endParaRPr lang="vi-VN" sz="2400" dirty="0"/>
          </a:p>
        </p:txBody>
      </p:sp>
      <p:sp>
        <p:nvSpPr>
          <p:cNvPr id="6" name="Content Placeholder 2"/>
          <p:cNvSpPr txBox="1">
            <a:spLocks/>
          </p:cNvSpPr>
          <p:nvPr/>
        </p:nvSpPr>
        <p:spPr>
          <a:xfrm>
            <a:off x="228600" y="5943600"/>
            <a:ext cx="8222046" cy="806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200" dirty="0" smtClean="0"/>
              <a:t>– </a:t>
            </a:r>
            <a:r>
              <a:rPr lang="vi-VN" sz="2200" b="1" dirty="0" smtClean="0"/>
              <a:t>Chip LED</a:t>
            </a:r>
            <a:r>
              <a:rPr lang="vi-VN" sz="2200" dirty="0" smtClean="0"/>
              <a:t> – Như chúng ta đã tìm hiểu ở trên, đây là bộ phận phát ra ánh sáng cho đèn.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70918"/>
            <a:ext cx="38576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74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74638"/>
            <a:ext cx="7524750" cy="792162"/>
          </a:xfrm>
          <a:solidFill>
            <a:srgbClr val="FFFF00"/>
          </a:solidFill>
        </p:spPr>
        <p:txBody>
          <a:bodyPr>
            <a:normAutofit/>
          </a:bodyPr>
          <a:lstStyle/>
          <a:p>
            <a:r>
              <a:rPr lang="en-US" sz="3600" b="1" dirty="0" smtClean="0">
                <a:solidFill>
                  <a:schemeClr val="tx1"/>
                </a:solidFill>
              </a:rPr>
              <a:t>1.3 </a:t>
            </a:r>
            <a:r>
              <a:rPr lang="vi-VN" sz="3600" b="1" dirty="0"/>
              <a:t>Cấu tạo của </a:t>
            </a:r>
            <a:r>
              <a:rPr lang="vi-VN" sz="3600" b="1" dirty="0" smtClean="0"/>
              <a:t>đèn </a:t>
            </a:r>
            <a:r>
              <a:rPr lang="vi-VN" sz="3600" b="1" dirty="0"/>
              <a:t>LED chiếu sáng</a:t>
            </a:r>
            <a:endParaRPr lang="en-US" sz="3600" b="1" dirty="0"/>
          </a:p>
        </p:txBody>
      </p:sp>
      <p:sp>
        <p:nvSpPr>
          <p:cNvPr id="3" name="Content Placeholder 2"/>
          <p:cNvSpPr>
            <a:spLocks noGrp="1"/>
          </p:cNvSpPr>
          <p:nvPr>
            <p:ph idx="1"/>
          </p:nvPr>
        </p:nvSpPr>
        <p:spPr>
          <a:xfrm>
            <a:off x="381000" y="1295400"/>
            <a:ext cx="4191000" cy="2686050"/>
          </a:xfrm>
        </p:spPr>
        <p:txBody>
          <a:bodyPr>
            <a:normAutofit fontScale="92500" lnSpcReduction="10000"/>
          </a:bodyPr>
          <a:lstStyle/>
          <a:p>
            <a:pPr marL="0" indent="0">
              <a:buNone/>
            </a:pPr>
            <a:r>
              <a:rPr lang="vi-VN" sz="2400" dirty="0"/>
              <a:t>– </a:t>
            </a:r>
            <a:r>
              <a:rPr lang="vi-VN" sz="2400" b="1" dirty="0"/>
              <a:t>Lớp bề mặt</a:t>
            </a:r>
            <a:r>
              <a:rPr lang="vi-VN" sz="2400" dirty="0"/>
              <a:t> (Substrate material)– Thường là một lõi kim loại PCB được sử dụng để gắn đèn LED. Bên cạnh việc cung cấp bề mặt để gắn chip LED, lõi kim loại còn dùng giúp chuyển nó vào bộ tản nhiệt với bề mặt tiếp xúc rộng hơn</a:t>
            </a:r>
            <a:r>
              <a:rPr lang="vi-VN" sz="2400" dirty="0" smtClean="0"/>
              <a:t>.</a:t>
            </a:r>
            <a:endParaRPr lang="vi-V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14400"/>
            <a:ext cx="38576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81000" y="3810000"/>
            <a:ext cx="8222046" cy="3048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 </a:t>
            </a:r>
            <a:r>
              <a:rPr lang="vi-VN" sz="2400" b="1" dirty="0" smtClean="0"/>
              <a:t>Lớp tiếp xúc</a:t>
            </a:r>
            <a:r>
              <a:rPr lang="vi-VN" sz="2400" dirty="0" smtClean="0"/>
              <a:t> (Interface materials) – Thông thường là keo hoặc dầu mỡ. Phần này được sử dụng để tối đa tiếp xúc khi gắn lớp bề mặt vào bộ phần tản nhiệt giúp tối đa hóa việc truyền tải nhiệt.</a:t>
            </a:r>
          </a:p>
          <a:p>
            <a:pPr marL="0" indent="0">
              <a:buFont typeface="Arial" pitchFamily="34" charset="0"/>
              <a:buNone/>
            </a:pPr>
            <a:r>
              <a:rPr lang="vi-VN" sz="2400" dirty="0" smtClean="0"/>
              <a:t>– </a:t>
            </a:r>
            <a:r>
              <a:rPr lang="vi-VN" sz="2400" b="1" dirty="0" smtClean="0"/>
              <a:t>Bộ tản nhiệt</a:t>
            </a:r>
            <a:r>
              <a:rPr lang="vi-VN" sz="2400" dirty="0" smtClean="0"/>
              <a:t> – Bộ phận tản nhiệt có 2 loại. Tản nhiệt chủ động, thường là quạt dùng để lưu thông không khí. Tản nhiệt bị động sử dụng vây kim loại để làm tiêu tán nhiệt. Tản nhiệt chủ động thường giải nhiệt tốt hơn, nhưng trong hầu hết các ứng dụng, tản nhiệt bị đồng là đủ để giúp cho bộ đèn có nhiệt độ hoạt động tốt nhất.</a:t>
            </a:r>
            <a:endParaRPr lang="vi-VN" sz="2400" dirty="0"/>
          </a:p>
        </p:txBody>
      </p:sp>
    </p:spTree>
    <p:extLst>
      <p:ext uri="{BB962C8B-B14F-4D97-AF65-F5344CB8AC3E}">
        <p14:creationId xmlns:p14="http://schemas.microsoft.com/office/powerpoint/2010/main" val="301970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274638"/>
            <a:ext cx="7524750" cy="792162"/>
          </a:xfrm>
          <a:solidFill>
            <a:srgbClr val="FFFF00"/>
          </a:solidFill>
        </p:spPr>
        <p:txBody>
          <a:bodyPr>
            <a:normAutofit/>
          </a:bodyPr>
          <a:lstStyle/>
          <a:p>
            <a:r>
              <a:rPr lang="en-US" sz="3600" b="1" dirty="0"/>
              <a:t>1.3 </a:t>
            </a:r>
            <a:r>
              <a:rPr lang="vi-VN" sz="3600" b="1" dirty="0"/>
              <a:t>Cấu tạo của đèn LED chiếu sáng</a:t>
            </a:r>
            <a:endParaRPr lang="en-US" sz="3600" b="1" dirty="0"/>
          </a:p>
        </p:txBody>
      </p:sp>
      <p:sp>
        <p:nvSpPr>
          <p:cNvPr id="3" name="Content Placeholder 2"/>
          <p:cNvSpPr>
            <a:spLocks noGrp="1"/>
          </p:cNvSpPr>
          <p:nvPr>
            <p:ph idx="1"/>
          </p:nvPr>
        </p:nvSpPr>
        <p:spPr>
          <a:xfrm>
            <a:off x="381000" y="1143000"/>
            <a:ext cx="8382000" cy="5334000"/>
          </a:xfrm>
        </p:spPr>
        <p:txBody>
          <a:bodyPr>
            <a:normAutofit fontScale="85000" lnSpcReduction="20000"/>
          </a:bodyPr>
          <a:lstStyle/>
          <a:p>
            <a:r>
              <a:rPr lang="vi-VN" sz="2400" dirty="0"/>
              <a:t>Năm 1907, nhà khoa học người Anh H.J. Round đã phát minh ra điốt bán dẫn phát sáng đầu tiên, tiếp đó nhà khoa học Nga Oleg Vladimirovich Losev đã tạo ra chiếc đèn LED đầu tiên, tuy nhiên thành tựu này đã nhanh chóng rơi vào quên lãng khi mà nó không được biết đến rộng rãi.</a:t>
            </a:r>
          </a:p>
          <a:p>
            <a:r>
              <a:rPr lang="vi-VN" sz="2400" dirty="0"/>
              <a:t>Phải đến tận năm 1961, hai nhà khoa học Mỹ là Robert Biard và Gary Pittman, làm việc tại Texas cũng phát hiện GaAs phát ra tia hồng ngoại khi có dòng điện tác động tới nó, ngay sau đó 2 ông đã được cấp bằng sáng chế ra đèn LED hồng ngoại</a:t>
            </a:r>
            <a:r>
              <a:rPr lang="vi-VN" sz="2400" dirty="0" smtClean="0"/>
              <a:t>.</a:t>
            </a:r>
          </a:p>
          <a:p>
            <a:r>
              <a:rPr lang="vi-VN" sz="2400" dirty="0"/>
              <a:t>Năm 1962, chiếc đèn LED phát ra ánh sáng đỏ đầu tiên được nghiên cứu bởi Nick Holonyak Jr. Tiếp đến năm 1972, M. George Craford là người đã phát minh ra bóng đèn led có màu vàng đầu tiên có cường độ sáng gấp 10 lần ánh sáng của bóng led màu đỏ và màu cam.</a:t>
            </a:r>
          </a:p>
          <a:p>
            <a:r>
              <a:rPr lang="vi-VN" sz="2400" dirty="0"/>
              <a:t>Và phải đến năm 1993, chiếc đèn LED xanh da trời đầu tiền được làm từ InGaN là phát minh của nhà khóa học Shuji Nakamura làm việc cho công ty Nichia Corporation. Sau đó, người ta lấy ánh sáng vàng trộn với ánh sáng xanh da trời và phủ thêm một lớp hợp chất có tên là YAG để cho ra đời ánh sáng trắng. Phải đên hơn 10 năm sau thì Nakamura mới được được trao giải thưởng công nghệ thiên nhiên kỷ cho phát minh đèn led ánh sáng xanh này</a:t>
            </a:r>
          </a:p>
        </p:txBody>
      </p:sp>
    </p:spTree>
    <p:extLst>
      <p:ext uri="{BB962C8B-B14F-4D97-AF65-F5344CB8AC3E}">
        <p14:creationId xmlns:p14="http://schemas.microsoft.com/office/powerpoint/2010/main" val="2614760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72" y="481806"/>
            <a:ext cx="8229600" cy="887413"/>
          </a:xfrm>
          <a:solidFill>
            <a:srgbClr val="FFFF00"/>
          </a:solidFill>
        </p:spPr>
        <p:txBody>
          <a:bodyPr>
            <a:normAutofit fontScale="90000"/>
          </a:bodyPr>
          <a:lstStyle/>
          <a:p>
            <a:r>
              <a:rPr lang="en-US" b="1" dirty="0"/>
              <a:t>1.3 </a:t>
            </a:r>
            <a:r>
              <a:rPr lang="vi-VN" b="1" dirty="0"/>
              <a:t>Cấu tạo của đèn LED chiếu sáng</a:t>
            </a:r>
            <a:endParaRPr lang="en-US" dirty="0"/>
          </a:p>
        </p:txBody>
      </p:sp>
      <p:sp>
        <p:nvSpPr>
          <p:cNvPr id="3" name="Content Placeholder 2"/>
          <p:cNvSpPr>
            <a:spLocks noGrp="1"/>
          </p:cNvSpPr>
          <p:nvPr>
            <p:ph idx="1"/>
          </p:nvPr>
        </p:nvSpPr>
        <p:spPr>
          <a:xfrm>
            <a:off x="533400" y="1317373"/>
            <a:ext cx="8077200" cy="816227"/>
          </a:xfrm>
        </p:spPr>
        <p:txBody>
          <a:bodyPr/>
          <a:lstStyle/>
          <a:p>
            <a:pPr marL="0" indent="0">
              <a:buNone/>
            </a:pPr>
            <a:r>
              <a:rPr lang="en-US" dirty="0" err="1" smtClean="0"/>
              <a:t>Hình</a:t>
            </a:r>
            <a:r>
              <a:rPr lang="en-US" dirty="0" smtClean="0"/>
              <a:t> minh </a:t>
            </a:r>
            <a:r>
              <a:rPr lang="en-US" dirty="0" err="1" smtClean="0"/>
              <a:t>họa</a:t>
            </a:r>
            <a:r>
              <a:rPr lang="en-US" dirty="0" smtClean="0"/>
              <a:t> </a:t>
            </a:r>
            <a:r>
              <a:rPr lang="en-US" dirty="0" err="1" smtClean="0"/>
              <a:t>cấu</a:t>
            </a:r>
            <a:r>
              <a:rPr lang="en-US" dirty="0" smtClean="0"/>
              <a:t> </a:t>
            </a:r>
            <a:r>
              <a:rPr lang="en-US" dirty="0" err="1" smtClean="0"/>
              <a:t>tạo</a:t>
            </a:r>
            <a:r>
              <a:rPr lang="en-US" dirty="0" smtClean="0"/>
              <a:t> </a:t>
            </a:r>
            <a:r>
              <a:rPr lang="en-US" dirty="0" err="1" smtClean="0"/>
              <a:t>đèn</a:t>
            </a:r>
            <a:r>
              <a:rPr lang="en-US" dirty="0" smtClean="0"/>
              <a:t> LED</a:t>
            </a:r>
            <a:endParaRPr lang="en-US" dirty="0"/>
          </a:p>
        </p:txBody>
      </p:sp>
      <p:sp>
        <p:nvSpPr>
          <p:cNvPr id="4" name="Slide Number Placeholder 3"/>
          <p:cNvSpPr>
            <a:spLocks noGrp="1"/>
          </p:cNvSpPr>
          <p:nvPr>
            <p:ph type="sldNum" sz="quarter" idx="12"/>
          </p:nvPr>
        </p:nvSpPr>
        <p:spPr/>
        <p:txBody>
          <a:bodyPr/>
          <a:lstStyle/>
          <a:p>
            <a:fld id="{F0931A55-194B-4A58-B694-E7986A594968}" type="slidenum">
              <a:rPr lang="en-US" smtClean="0"/>
              <a:t>25</a:t>
            </a:fld>
            <a:endParaRPr lang="en-US"/>
          </a:p>
        </p:txBody>
      </p:sp>
      <p:pic>
        <p:nvPicPr>
          <p:cNvPr id="1028"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858" y="1725665"/>
            <a:ext cx="3566060" cy="37537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ết quả hình ảnh cho led tube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6" y="2057399"/>
            <a:ext cx="4743450" cy="328776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30772" y="5874867"/>
            <a:ext cx="8077200" cy="81622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rgbClr val="FF0000"/>
                </a:solidFill>
              </a:rPr>
              <a:t>Trong</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thành</a:t>
            </a:r>
            <a:r>
              <a:rPr lang="en-US" b="1" dirty="0" smtClean="0">
                <a:solidFill>
                  <a:srgbClr val="FF0000"/>
                </a:solidFill>
              </a:rPr>
              <a:t> </a:t>
            </a:r>
            <a:r>
              <a:rPr lang="en-US" b="1" dirty="0" err="1" smtClean="0">
                <a:solidFill>
                  <a:srgbClr val="FF0000"/>
                </a:solidFill>
              </a:rPr>
              <a:t>phần</a:t>
            </a:r>
            <a:r>
              <a:rPr lang="en-US" b="1" dirty="0" smtClean="0">
                <a:solidFill>
                  <a:srgbClr val="FF0000"/>
                </a:solidFill>
              </a:rPr>
              <a:t> </a:t>
            </a:r>
            <a:r>
              <a:rPr lang="en-US" b="1" dirty="0" err="1" smtClean="0">
                <a:solidFill>
                  <a:srgbClr val="FF0000"/>
                </a:solidFill>
              </a:rPr>
              <a:t>trên</a:t>
            </a:r>
            <a:r>
              <a:rPr lang="en-US" b="1" dirty="0" smtClean="0">
                <a:solidFill>
                  <a:srgbClr val="FF0000"/>
                </a:solidFill>
              </a:rPr>
              <a:t> driver </a:t>
            </a:r>
            <a:r>
              <a:rPr lang="en-US" b="1" dirty="0" err="1" smtClean="0">
                <a:solidFill>
                  <a:srgbClr val="FF0000"/>
                </a:solidFill>
              </a:rPr>
              <a:t>được</a:t>
            </a:r>
            <a:r>
              <a:rPr lang="en-US" b="1" dirty="0" smtClean="0">
                <a:solidFill>
                  <a:srgbClr val="FF0000"/>
                </a:solidFill>
              </a:rPr>
              <a:t> </a:t>
            </a:r>
            <a:r>
              <a:rPr lang="en-US" b="1" dirty="0" err="1" smtClean="0">
                <a:solidFill>
                  <a:srgbClr val="FF0000"/>
                </a:solidFill>
              </a:rPr>
              <a:t>coi</a:t>
            </a:r>
            <a:r>
              <a:rPr lang="en-US" b="1" dirty="0" smtClean="0">
                <a:solidFill>
                  <a:srgbClr val="FF0000"/>
                </a:solidFill>
              </a:rPr>
              <a:t> </a:t>
            </a:r>
            <a:r>
              <a:rPr lang="en-US" b="1" dirty="0" err="1" smtClean="0">
                <a:solidFill>
                  <a:srgbClr val="FF0000"/>
                </a:solidFill>
              </a:rPr>
              <a:t>là</a:t>
            </a:r>
            <a:r>
              <a:rPr lang="en-US" b="1" dirty="0" smtClean="0">
                <a:solidFill>
                  <a:srgbClr val="FF0000"/>
                </a:solidFill>
              </a:rPr>
              <a:t> </a:t>
            </a:r>
            <a:r>
              <a:rPr lang="en-US" b="1" dirty="0" err="1" smtClean="0">
                <a:solidFill>
                  <a:srgbClr val="FF0000"/>
                </a:solidFill>
              </a:rPr>
              <a:t>khâu</a:t>
            </a:r>
            <a:r>
              <a:rPr lang="en-US" b="1" dirty="0" smtClean="0">
                <a:solidFill>
                  <a:srgbClr val="FF0000"/>
                </a:solidFill>
              </a:rPr>
              <a:t> </a:t>
            </a:r>
            <a:r>
              <a:rPr lang="en-US" b="1" dirty="0" err="1" smtClean="0">
                <a:solidFill>
                  <a:srgbClr val="FF0000"/>
                </a:solidFill>
              </a:rPr>
              <a:t>quan</a:t>
            </a:r>
            <a:r>
              <a:rPr lang="en-US" b="1" dirty="0" smtClean="0">
                <a:solidFill>
                  <a:srgbClr val="FF0000"/>
                </a:solidFill>
              </a:rPr>
              <a:t> </a:t>
            </a:r>
            <a:r>
              <a:rPr lang="en-US" b="1" dirty="0" err="1" smtClean="0">
                <a:solidFill>
                  <a:srgbClr val="FF0000"/>
                </a:solidFill>
              </a:rPr>
              <a:t>trong</a:t>
            </a:r>
            <a:r>
              <a:rPr lang="en-US" b="1" dirty="0" smtClean="0">
                <a:solidFill>
                  <a:srgbClr val="FF0000"/>
                </a:solidFill>
              </a:rPr>
              <a:t> </a:t>
            </a:r>
            <a:r>
              <a:rPr lang="en-US" b="1" dirty="0" err="1" smtClean="0">
                <a:solidFill>
                  <a:srgbClr val="FF0000"/>
                </a:solidFill>
              </a:rPr>
              <a:t>nhất</a:t>
            </a:r>
            <a:endParaRPr lang="en-US" b="1" dirty="0">
              <a:solidFill>
                <a:srgbClr val="FF0000"/>
              </a:solidFill>
            </a:endParaRPr>
          </a:p>
        </p:txBody>
      </p:sp>
    </p:spTree>
    <p:extLst>
      <p:ext uri="{BB962C8B-B14F-4D97-AF65-F5344CB8AC3E}">
        <p14:creationId xmlns:p14="http://schemas.microsoft.com/office/powerpoint/2010/main" val="80248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a:bodyPr>
          <a:lstStyle/>
          <a:p>
            <a:pPr marL="0" indent="0">
              <a:buNone/>
            </a:pPr>
            <a:r>
              <a:rPr lang="en-GB" sz="2400" dirty="0" err="1"/>
              <a:t>Hiện</a:t>
            </a:r>
            <a:r>
              <a:rPr lang="en-GB" sz="2400" dirty="0"/>
              <a:t> nay, </a:t>
            </a:r>
            <a:r>
              <a:rPr lang="en-GB" sz="2400" dirty="0" err="1"/>
              <a:t>có</a:t>
            </a:r>
            <a:r>
              <a:rPr lang="en-GB" sz="2400" dirty="0"/>
              <a:t> </a:t>
            </a:r>
            <a:r>
              <a:rPr lang="en-GB" sz="2400" dirty="0" err="1"/>
              <a:t>rất</a:t>
            </a:r>
            <a:r>
              <a:rPr lang="en-GB" sz="2400" dirty="0"/>
              <a:t> </a:t>
            </a:r>
            <a:r>
              <a:rPr lang="en-GB" sz="2400" dirty="0" err="1"/>
              <a:t>nhiều</a:t>
            </a:r>
            <a:r>
              <a:rPr lang="en-GB" sz="2400" dirty="0"/>
              <a:t> </a:t>
            </a:r>
            <a:r>
              <a:rPr lang="en-GB" sz="2400" dirty="0" err="1"/>
              <a:t>kiểu</a:t>
            </a:r>
            <a:r>
              <a:rPr lang="en-GB" sz="2400" dirty="0"/>
              <a:t> </a:t>
            </a:r>
            <a:r>
              <a:rPr lang="en-GB" sz="2400" dirty="0" err="1"/>
              <a:t>đóng</a:t>
            </a:r>
            <a:r>
              <a:rPr lang="en-GB" sz="2400" dirty="0"/>
              <a:t> </a:t>
            </a:r>
            <a:r>
              <a:rPr lang="en-GB" sz="2400" dirty="0" err="1"/>
              <a:t>gói</a:t>
            </a:r>
            <a:r>
              <a:rPr lang="en-GB" sz="2400" dirty="0"/>
              <a:t> </a:t>
            </a:r>
            <a:r>
              <a:rPr lang="en-GB" sz="2400" dirty="0" err="1"/>
              <a:t>đèn</a:t>
            </a:r>
            <a:r>
              <a:rPr lang="en-GB" sz="2400" dirty="0"/>
              <a:t> LED </a:t>
            </a:r>
            <a:r>
              <a:rPr lang="en-GB" sz="2400" dirty="0" err="1"/>
              <a:t>sẵn</a:t>
            </a:r>
            <a:r>
              <a:rPr lang="en-GB" sz="2400" dirty="0"/>
              <a:t> </a:t>
            </a:r>
            <a:r>
              <a:rPr lang="en-GB" sz="2400" dirty="0" err="1"/>
              <a:t>có</a:t>
            </a:r>
            <a:r>
              <a:rPr lang="en-GB" sz="2400" dirty="0"/>
              <a:t> </a:t>
            </a:r>
            <a:r>
              <a:rPr lang="en-GB" sz="2400" dirty="0" err="1"/>
              <a:t>trong</a:t>
            </a:r>
            <a:r>
              <a:rPr lang="en-GB" sz="2400" dirty="0"/>
              <a:t> </a:t>
            </a:r>
            <a:r>
              <a:rPr lang="en-GB" sz="2400" dirty="0" err="1"/>
              <a:t>ngành</a:t>
            </a:r>
            <a:r>
              <a:rPr lang="en-GB" sz="2400" dirty="0"/>
              <a:t> </a:t>
            </a:r>
            <a:r>
              <a:rPr lang="en-GB" sz="2400" dirty="0" err="1"/>
              <a:t>công</a:t>
            </a:r>
            <a:r>
              <a:rPr lang="en-GB" sz="2400" dirty="0"/>
              <a:t> </a:t>
            </a:r>
            <a:r>
              <a:rPr lang="en-GB" sz="2400" dirty="0" err="1"/>
              <a:t>nghiệp</a:t>
            </a:r>
            <a:r>
              <a:rPr lang="en-GB" sz="2400" dirty="0"/>
              <a:t> </a:t>
            </a:r>
            <a:r>
              <a:rPr lang="en-GB" sz="2400" dirty="0" err="1"/>
              <a:t>chiếu</a:t>
            </a:r>
            <a:r>
              <a:rPr lang="en-GB" sz="2400" dirty="0"/>
              <a:t> </a:t>
            </a:r>
            <a:r>
              <a:rPr lang="en-GB" sz="2400" dirty="0" err="1"/>
              <a:t>sáng</a:t>
            </a:r>
            <a:r>
              <a:rPr lang="en-GB" sz="2400" dirty="0"/>
              <a:t> </a:t>
            </a:r>
            <a:r>
              <a:rPr lang="en-GB" sz="2400" dirty="0" err="1"/>
              <a:t>trong</a:t>
            </a:r>
            <a:r>
              <a:rPr lang="en-GB" sz="2400" dirty="0"/>
              <a:t> </a:t>
            </a:r>
            <a:r>
              <a:rPr lang="en-GB" sz="2400" dirty="0" err="1"/>
              <a:t>đó</a:t>
            </a:r>
            <a:r>
              <a:rPr lang="en-GB" sz="2400" dirty="0"/>
              <a:t> 2 </a:t>
            </a:r>
            <a:r>
              <a:rPr lang="en-GB" sz="2400" dirty="0" err="1"/>
              <a:t>công</a:t>
            </a:r>
            <a:r>
              <a:rPr lang="en-GB" sz="2400" dirty="0"/>
              <a:t> </a:t>
            </a:r>
            <a:r>
              <a:rPr lang="en-GB" sz="2400" dirty="0" err="1"/>
              <a:t>nghệ</a:t>
            </a:r>
            <a:r>
              <a:rPr lang="en-GB" sz="2400" dirty="0"/>
              <a:t> </a:t>
            </a:r>
            <a:r>
              <a:rPr lang="en-GB" sz="2400" dirty="0" err="1"/>
              <a:t>phổ</a:t>
            </a:r>
            <a:r>
              <a:rPr lang="en-GB" sz="2400" dirty="0"/>
              <a:t> </a:t>
            </a:r>
            <a:r>
              <a:rPr lang="en-GB" sz="2400" dirty="0" err="1"/>
              <a:t>biến</a:t>
            </a:r>
            <a:r>
              <a:rPr lang="en-GB" sz="2400" dirty="0"/>
              <a:t> </a:t>
            </a:r>
            <a:r>
              <a:rPr lang="en-GB" sz="2400" dirty="0" err="1"/>
              <a:t>nhất</a:t>
            </a:r>
            <a:r>
              <a:rPr lang="en-GB" sz="2400" dirty="0"/>
              <a:t> </a:t>
            </a:r>
            <a:r>
              <a:rPr lang="en-GB" sz="2400" dirty="0" err="1"/>
              <a:t>đó</a:t>
            </a:r>
            <a:r>
              <a:rPr lang="en-GB" sz="2400" dirty="0"/>
              <a:t> </a:t>
            </a:r>
            <a:r>
              <a:rPr lang="en-GB" sz="2400" dirty="0" err="1"/>
              <a:t>chính</a:t>
            </a:r>
            <a:r>
              <a:rPr lang="en-GB" sz="2400" dirty="0"/>
              <a:t> </a:t>
            </a:r>
            <a:r>
              <a:rPr lang="en-GB" sz="2400" dirty="0" err="1"/>
              <a:t>là</a:t>
            </a:r>
            <a:r>
              <a:rPr lang="en-GB" sz="2400" dirty="0"/>
              <a:t>: </a:t>
            </a:r>
            <a:r>
              <a:rPr lang="en-GB" sz="2400" b="1" dirty="0"/>
              <a:t>Surface Mounted Diode (SMD) </a:t>
            </a:r>
            <a:r>
              <a:rPr lang="en-GB" sz="2400" b="1" dirty="0" err="1"/>
              <a:t>và</a:t>
            </a:r>
            <a:r>
              <a:rPr lang="en-GB" sz="2400" b="1" dirty="0"/>
              <a:t> Chip-on-Board (COB)</a:t>
            </a:r>
            <a:r>
              <a:rPr lang="en-GB" sz="2400" dirty="0"/>
              <a:t>. </a:t>
            </a:r>
            <a:r>
              <a:rPr lang="en-GB" sz="2400" dirty="0" err="1"/>
              <a:t>Những</a:t>
            </a:r>
            <a:r>
              <a:rPr lang="en-GB" sz="2400" dirty="0"/>
              <a:t> </a:t>
            </a:r>
            <a:r>
              <a:rPr lang="en-GB" sz="2400" dirty="0" err="1"/>
              <a:t>kiểu</a:t>
            </a:r>
            <a:r>
              <a:rPr lang="en-GB" sz="2400" dirty="0"/>
              <a:t> </a:t>
            </a:r>
            <a:r>
              <a:rPr lang="en-GB" sz="2400" dirty="0" err="1"/>
              <a:t>đóng</a:t>
            </a:r>
            <a:r>
              <a:rPr lang="en-GB" sz="2400" dirty="0"/>
              <a:t> </a:t>
            </a:r>
            <a:r>
              <a:rPr lang="en-GB" sz="2400" dirty="0" err="1"/>
              <a:t>gói</a:t>
            </a:r>
            <a:r>
              <a:rPr lang="en-GB" sz="2400" dirty="0"/>
              <a:t> </a:t>
            </a:r>
            <a:r>
              <a:rPr lang="en-GB" sz="2400" dirty="0" err="1"/>
              <a:t>này</a:t>
            </a:r>
            <a:r>
              <a:rPr lang="en-GB" sz="2400" dirty="0"/>
              <a:t> </a:t>
            </a:r>
            <a:r>
              <a:rPr lang="en-GB" sz="2400" dirty="0" err="1"/>
              <a:t>thường</a:t>
            </a:r>
            <a:r>
              <a:rPr lang="en-GB" sz="2400" dirty="0"/>
              <a:t> </a:t>
            </a:r>
            <a:r>
              <a:rPr lang="en-GB" sz="2400" dirty="0" err="1"/>
              <a:t>gồm</a:t>
            </a:r>
            <a:r>
              <a:rPr lang="en-GB" sz="2400" dirty="0"/>
              <a:t> 3-9 con diode </a:t>
            </a:r>
            <a:r>
              <a:rPr lang="en-GB" sz="2400" dirty="0" err="1"/>
              <a:t>phát</a:t>
            </a:r>
            <a:r>
              <a:rPr lang="en-GB" sz="2400" dirty="0"/>
              <a:t> </a:t>
            </a:r>
            <a:r>
              <a:rPr lang="en-GB" sz="2400" dirty="0" err="1"/>
              <a:t>quang</a:t>
            </a:r>
            <a:r>
              <a:rPr lang="en-GB" sz="2400" dirty="0"/>
              <a:t> </a:t>
            </a:r>
            <a:r>
              <a:rPr lang="en-GB" sz="2400" dirty="0" err="1"/>
              <a:t>trên</a:t>
            </a:r>
            <a:r>
              <a:rPr lang="en-GB" sz="2400" dirty="0"/>
              <a:t> </a:t>
            </a:r>
            <a:r>
              <a:rPr lang="en-GB" sz="2400" dirty="0" err="1"/>
              <a:t>mỗi</a:t>
            </a:r>
            <a:r>
              <a:rPr lang="en-GB" sz="2400" dirty="0"/>
              <a:t> chip </a:t>
            </a:r>
            <a:r>
              <a:rPr lang="en-GB" sz="2400" dirty="0" err="1"/>
              <a:t>và</a:t>
            </a:r>
            <a:r>
              <a:rPr lang="en-GB" sz="2400" dirty="0"/>
              <a:t> </a:t>
            </a:r>
            <a:r>
              <a:rPr lang="en-GB" sz="2400" dirty="0" err="1"/>
              <a:t>có</a:t>
            </a:r>
            <a:r>
              <a:rPr lang="en-GB" sz="2400" dirty="0"/>
              <a:t> </a:t>
            </a:r>
            <a:r>
              <a:rPr lang="en-GB" sz="2400" dirty="0" err="1"/>
              <a:t>hiệu</a:t>
            </a:r>
            <a:r>
              <a:rPr lang="en-GB" sz="2400" dirty="0"/>
              <a:t> </a:t>
            </a:r>
            <a:r>
              <a:rPr lang="en-GB" sz="2400" dirty="0" err="1"/>
              <a:t>suất</a:t>
            </a:r>
            <a:r>
              <a:rPr lang="en-GB" sz="2400" dirty="0"/>
              <a:t> </a:t>
            </a:r>
            <a:r>
              <a:rPr lang="en-GB" sz="2400" dirty="0" err="1"/>
              <a:t>phát</a:t>
            </a:r>
            <a:r>
              <a:rPr lang="en-GB" sz="2400" dirty="0"/>
              <a:t> </a:t>
            </a:r>
            <a:r>
              <a:rPr lang="en-GB" sz="2400" dirty="0" err="1"/>
              <a:t>quang</a:t>
            </a:r>
            <a:r>
              <a:rPr lang="en-GB" sz="2400" dirty="0"/>
              <a:t> (lumen </a:t>
            </a:r>
            <a:r>
              <a:rPr lang="en-GB" sz="2400" dirty="0" err="1"/>
              <a:t>trên</a:t>
            </a:r>
            <a:r>
              <a:rPr lang="en-GB" sz="2400" dirty="0"/>
              <a:t> watt) </a:t>
            </a:r>
            <a:r>
              <a:rPr lang="en-GB" sz="2400" dirty="0" err="1"/>
              <a:t>cao</a:t>
            </a:r>
            <a:r>
              <a:rPr lang="en-GB" sz="2400" dirty="0"/>
              <a:t> </a:t>
            </a:r>
            <a:r>
              <a:rPr lang="en-GB" sz="2400" dirty="0" err="1"/>
              <a:t>hơn</a:t>
            </a:r>
            <a:r>
              <a:rPr lang="en-GB" sz="2400" dirty="0"/>
              <a:t> </a:t>
            </a:r>
            <a:r>
              <a:rPr lang="en-GB" sz="2400" dirty="0" err="1"/>
              <a:t>nhiều</a:t>
            </a:r>
            <a:r>
              <a:rPr lang="en-GB" sz="2400" dirty="0"/>
              <a:t> </a:t>
            </a:r>
            <a:r>
              <a:rPr lang="en-GB" sz="2400" dirty="0" err="1"/>
              <a:t>lần</a:t>
            </a:r>
            <a:r>
              <a:rPr lang="en-GB" sz="2400" dirty="0"/>
              <a:t> </a:t>
            </a:r>
            <a:r>
              <a:rPr lang="en-GB" sz="2400" dirty="0" err="1"/>
              <a:t>đèn</a:t>
            </a:r>
            <a:r>
              <a:rPr lang="en-GB" sz="2400" dirty="0"/>
              <a:t> LED DIP.</a:t>
            </a:r>
            <a:endParaRPr lang="en-US" sz="2400" dirty="0"/>
          </a:p>
        </p:txBody>
      </p:sp>
      <p:sp>
        <p:nvSpPr>
          <p:cNvPr id="4" name="Slide Number Placeholder 3"/>
          <p:cNvSpPr>
            <a:spLocks noGrp="1"/>
          </p:cNvSpPr>
          <p:nvPr>
            <p:ph type="sldNum" sz="quarter" idx="12"/>
          </p:nvPr>
        </p:nvSpPr>
        <p:spPr/>
        <p:txBody>
          <a:bodyPr/>
          <a:lstStyle/>
          <a:p>
            <a:fld id="{F0931A55-194B-4A58-B694-E7986A594968}" type="slidenum">
              <a:rPr lang="en-US" smtClean="0"/>
              <a:t>26</a:t>
            </a:fld>
            <a:endParaRPr lang="en-US"/>
          </a:p>
        </p:txBody>
      </p:sp>
    </p:spTree>
    <p:extLst>
      <p:ext uri="{BB962C8B-B14F-4D97-AF65-F5344CB8AC3E}">
        <p14:creationId xmlns:p14="http://schemas.microsoft.com/office/powerpoint/2010/main" val="1780544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a:bodyPr>
          <a:lstStyle/>
          <a:p>
            <a:pPr marL="0" indent="0">
              <a:buNone/>
            </a:pPr>
            <a:r>
              <a:rPr lang="en-GB" sz="2400" dirty="0" err="1"/>
              <a:t>Hiện</a:t>
            </a:r>
            <a:r>
              <a:rPr lang="en-GB" sz="2400" dirty="0"/>
              <a:t> nay, </a:t>
            </a:r>
            <a:r>
              <a:rPr lang="en-GB" sz="2400" dirty="0" err="1"/>
              <a:t>có</a:t>
            </a:r>
            <a:r>
              <a:rPr lang="en-GB" sz="2400" dirty="0"/>
              <a:t> </a:t>
            </a:r>
            <a:r>
              <a:rPr lang="en-GB" sz="2400" dirty="0" err="1"/>
              <a:t>rất</a:t>
            </a:r>
            <a:r>
              <a:rPr lang="en-GB" sz="2400" dirty="0"/>
              <a:t> </a:t>
            </a:r>
            <a:r>
              <a:rPr lang="en-GB" sz="2400" dirty="0" err="1"/>
              <a:t>nhiều</a:t>
            </a:r>
            <a:r>
              <a:rPr lang="en-GB" sz="2400" dirty="0"/>
              <a:t> </a:t>
            </a:r>
            <a:r>
              <a:rPr lang="en-GB" sz="2400" dirty="0" err="1"/>
              <a:t>kiểu</a:t>
            </a:r>
            <a:r>
              <a:rPr lang="en-GB" sz="2400" dirty="0"/>
              <a:t> </a:t>
            </a:r>
            <a:r>
              <a:rPr lang="en-GB" sz="2400" dirty="0" err="1"/>
              <a:t>đóng</a:t>
            </a:r>
            <a:r>
              <a:rPr lang="en-GB" sz="2400" dirty="0"/>
              <a:t> </a:t>
            </a:r>
            <a:r>
              <a:rPr lang="en-GB" sz="2400" dirty="0" err="1"/>
              <a:t>gói</a:t>
            </a:r>
            <a:r>
              <a:rPr lang="en-GB" sz="2400" dirty="0"/>
              <a:t> </a:t>
            </a:r>
            <a:r>
              <a:rPr lang="en-GB" sz="2400" dirty="0" err="1"/>
              <a:t>đèn</a:t>
            </a:r>
            <a:r>
              <a:rPr lang="en-GB" sz="2400" dirty="0"/>
              <a:t> LED </a:t>
            </a:r>
            <a:r>
              <a:rPr lang="en-GB" sz="2400" dirty="0" err="1"/>
              <a:t>sẵn</a:t>
            </a:r>
            <a:r>
              <a:rPr lang="en-GB" sz="2400" dirty="0"/>
              <a:t> </a:t>
            </a:r>
            <a:r>
              <a:rPr lang="en-GB" sz="2400" dirty="0" err="1"/>
              <a:t>có</a:t>
            </a:r>
            <a:r>
              <a:rPr lang="en-GB" sz="2400" dirty="0"/>
              <a:t> </a:t>
            </a:r>
            <a:r>
              <a:rPr lang="en-GB" sz="2400" dirty="0" err="1"/>
              <a:t>trong</a:t>
            </a:r>
            <a:r>
              <a:rPr lang="en-GB" sz="2400" dirty="0"/>
              <a:t> </a:t>
            </a:r>
            <a:r>
              <a:rPr lang="en-GB" sz="2400" dirty="0" err="1"/>
              <a:t>ngành</a:t>
            </a:r>
            <a:r>
              <a:rPr lang="en-GB" sz="2400" dirty="0"/>
              <a:t> </a:t>
            </a:r>
            <a:r>
              <a:rPr lang="en-GB" sz="2400" dirty="0" err="1"/>
              <a:t>công</a:t>
            </a:r>
            <a:r>
              <a:rPr lang="en-GB" sz="2400" dirty="0"/>
              <a:t> </a:t>
            </a:r>
            <a:r>
              <a:rPr lang="en-GB" sz="2400" dirty="0" err="1"/>
              <a:t>nghiệp</a:t>
            </a:r>
            <a:r>
              <a:rPr lang="en-GB" sz="2400" dirty="0"/>
              <a:t> </a:t>
            </a:r>
            <a:r>
              <a:rPr lang="en-GB" sz="2400" dirty="0" err="1"/>
              <a:t>chiếu</a:t>
            </a:r>
            <a:r>
              <a:rPr lang="en-GB" sz="2400" dirty="0"/>
              <a:t> </a:t>
            </a:r>
            <a:r>
              <a:rPr lang="en-GB" sz="2400" dirty="0" err="1"/>
              <a:t>sáng</a:t>
            </a:r>
            <a:r>
              <a:rPr lang="en-GB" sz="2400" dirty="0"/>
              <a:t> </a:t>
            </a:r>
            <a:r>
              <a:rPr lang="en-GB" sz="2400" dirty="0" err="1"/>
              <a:t>trong</a:t>
            </a:r>
            <a:r>
              <a:rPr lang="en-GB" sz="2400" dirty="0"/>
              <a:t> </a:t>
            </a:r>
            <a:r>
              <a:rPr lang="en-GB" sz="2400" dirty="0" err="1"/>
              <a:t>đó</a:t>
            </a:r>
            <a:r>
              <a:rPr lang="en-GB" sz="2400" dirty="0"/>
              <a:t> 2 </a:t>
            </a:r>
            <a:r>
              <a:rPr lang="en-GB" sz="2400" dirty="0" err="1"/>
              <a:t>công</a:t>
            </a:r>
            <a:r>
              <a:rPr lang="en-GB" sz="2400" dirty="0"/>
              <a:t> </a:t>
            </a:r>
            <a:r>
              <a:rPr lang="en-GB" sz="2400" dirty="0" err="1"/>
              <a:t>nghệ</a:t>
            </a:r>
            <a:r>
              <a:rPr lang="en-GB" sz="2400" dirty="0"/>
              <a:t> </a:t>
            </a:r>
            <a:r>
              <a:rPr lang="en-GB" sz="2400" dirty="0" err="1"/>
              <a:t>phổ</a:t>
            </a:r>
            <a:r>
              <a:rPr lang="en-GB" sz="2400" dirty="0"/>
              <a:t> </a:t>
            </a:r>
            <a:r>
              <a:rPr lang="en-GB" sz="2400" dirty="0" err="1"/>
              <a:t>biến</a:t>
            </a:r>
            <a:r>
              <a:rPr lang="en-GB" sz="2400" dirty="0"/>
              <a:t> </a:t>
            </a:r>
            <a:r>
              <a:rPr lang="en-GB" sz="2400" dirty="0" err="1"/>
              <a:t>nhất</a:t>
            </a:r>
            <a:r>
              <a:rPr lang="en-GB" sz="2400" dirty="0"/>
              <a:t> </a:t>
            </a:r>
            <a:r>
              <a:rPr lang="en-GB" sz="2400" dirty="0" err="1"/>
              <a:t>đó</a:t>
            </a:r>
            <a:r>
              <a:rPr lang="en-GB" sz="2400" dirty="0"/>
              <a:t> </a:t>
            </a:r>
            <a:r>
              <a:rPr lang="en-GB" sz="2400" dirty="0" err="1"/>
              <a:t>chính</a:t>
            </a:r>
            <a:r>
              <a:rPr lang="en-GB" sz="2400" dirty="0"/>
              <a:t> </a:t>
            </a:r>
            <a:r>
              <a:rPr lang="en-GB" sz="2400" dirty="0" err="1"/>
              <a:t>là</a:t>
            </a:r>
            <a:r>
              <a:rPr lang="en-GB" sz="2400" dirty="0"/>
              <a:t>: </a:t>
            </a:r>
            <a:r>
              <a:rPr lang="en-GB" sz="2400" b="1" dirty="0"/>
              <a:t>Surface Mounted Diode (SMD) </a:t>
            </a:r>
            <a:r>
              <a:rPr lang="en-GB" sz="2400" b="1" dirty="0" err="1"/>
              <a:t>và</a:t>
            </a:r>
            <a:r>
              <a:rPr lang="en-GB" sz="2400" b="1" dirty="0"/>
              <a:t> Chip-on-Board (COB)</a:t>
            </a:r>
            <a:r>
              <a:rPr lang="en-GB" sz="2400" dirty="0"/>
              <a:t>. </a:t>
            </a:r>
            <a:r>
              <a:rPr lang="en-GB" sz="2400" dirty="0" err="1"/>
              <a:t>Những</a:t>
            </a:r>
            <a:r>
              <a:rPr lang="en-GB" sz="2400" dirty="0"/>
              <a:t> </a:t>
            </a:r>
            <a:r>
              <a:rPr lang="en-GB" sz="2400" dirty="0" err="1"/>
              <a:t>kiểu</a:t>
            </a:r>
            <a:r>
              <a:rPr lang="en-GB" sz="2400" dirty="0"/>
              <a:t> </a:t>
            </a:r>
            <a:r>
              <a:rPr lang="en-GB" sz="2400" dirty="0" err="1"/>
              <a:t>đóng</a:t>
            </a:r>
            <a:r>
              <a:rPr lang="en-GB" sz="2400" dirty="0"/>
              <a:t> </a:t>
            </a:r>
            <a:r>
              <a:rPr lang="en-GB" sz="2400" dirty="0" err="1"/>
              <a:t>gói</a:t>
            </a:r>
            <a:r>
              <a:rPr lang="en-GB" sz="2400" dirty="0"/>
              <a:t> </a:t>
            </a:r>
            <a:r>
              <a:rPr lang="en-GB" sz="2400" dirty="0" err="1"/>
              <a:t>này</a:t>
            </a:r>
            <a:r>
              <a:rPr lang="en-GB" sz="2400" dirty="0"/>
              <a:t> </a:t>
            </a:r>
            <a:r>
              <a:rPr lang="en-GB" sz="2400" dirty="0" err="1"/>
              <a:t>thường</a:t>
            </a:r>
            <a:r>
              <a:rPr lang="en-GB" sz="2400" dirty="0"/>
              <a:t> </a:t>
            </a:r>
            <a:r>
              <a:rPr lang="en-GB" sz="2400" dirty="0" err="1"/>
              <a:t>gồm</a:t>
            </a:r>
            <a:r>
              <a:rPr lang="en-GB" sz="2400" dirty="0"/>
              <a:t> 3-9 con diode </a:t>
            </a:r>
            <a:r>
              <a:rPr lang="en-GB" sz="2400" dirty="0" err="1"/>
              <a:t>phát</a:t>
            </a:r>
            <a:r>
              <a:rPr lang="en-GB" sz="2400" dirty="0"/>
              <a:t> </a:t>
            </a:r>
            <a:r>
              <a:rPr lang="en-GB" sz="2400" dirty="0" err="1"/>
              <a:t>quang</a:t>
            </a:r>
            <a:r>
              <a:rPr lang="en-GB" sz="2400" dirty="0"/>
              <a:t> </a:t>
            </a:r>
            <a:r>
              <a:rPr lang="en-GB" sz="2400" dirty="0" err="1"/>
              <a:t>trên</a:t>
            </a:r>
            <a:r>
              <a:rPr lang="en-GB" sz="2400" dirty="0"/>
              <a:t> </a:t>
            </a:r>
            <a:r>
              <a:rPr lang="en-GB" sz="2400" dirty="0" err="1"/>
              <a:t>mỗi</a:t>
            </a:r>
            <a:r>
              <a:rPr lang="en-GB" sz="2400" dirty="0"/>
              <a:t> chip </a:t>
            </a:r>
            <a:r>
              <a:rPr lang="en-GB" sz="2400" dirty="0" err="1"/>
              <a:t>và</a:t>
            </a:r>
            <a:r>
              <a:rPr lang="en-GB" sz="2400" dirty="0"/>
              <a:t> </a:t>
            </a:r>
            <a:r>
              <a:rPr lang="en-GB" sz="2400" dirty="0" err="1"/>
              <a:t>có</a:t>
            </a:r>
            <a:r>
              <a:rPr lang="en-GB" sz="2400" dirty="0"/>
              <a:t> </a:t>
            </a:r>
            <a:r>
              <a:rPr lang="en-GB" sz="2400" dirty="0" err="1"/>
              <a:t>hiệu</a:t>
            </a:r>
            <a:r>
              <a:rPr lang="en-GB" sz="2400" dirty="0"/>
              <a:t> </a:t>
            </a:r>
            <a:r>
              <a:rPr lang="en-GB" sz="2400" dirty="0" err="1"/>
              <a:t>suất</a:t>
            </a:r>
            <a:r>
              <a:rPr lang="en-GB" sz="2400" dirty="0"/>
              <a:t> </a:t>
            </a:r>
            <a:r>
              <a:rPr lang="en-GB" sz="2400" dirty="0" err="1"/>
              <a:t>phát</a:t>
            </a:r>
            <a:r>
              <a:rPr lang="en-GB" sz="2400" dirty="0"/>
              <a:t> </a:t>
            </a:r>
            <a:r>
              <a:rPr lang="en-GB" sz="2400" dirty="0" err="1"/>
              <a:t>quang</a:t>
            </a:r>
            <a:r>
              <a:rPr lang="en-GB" sz="2400" dirty="0"/>
              <a:t> (lumen </a:t>
            </a:r>
            <a:r>
              <a:rPr lang="en-GB" sz="2400" dirty="0" err="1"/>
              <a:t>trên</a:t>
            </a:r>
            <a:r>
              <a:rPr lang="en-GB" sz="2400" dirty="0"/>
              <a:t> watt) </a:t>
            </a:r>
            <a:r>
              <a:rPr lang="en-GB" sz="2400" dirty="0" err="1"/>
              <a:t>cao</a:t>
            </a:r>
            <a:r>
              <a:rPr lang="en-GB" sz="2400" dirty="0"/>
              <a:t> </a:t>
            </a:r>
            <a:r>
              <a:rPr lang="en-GB" sz="2400" dirty="0" err="1"/>
              <a:t>hơn</a:t>
            </a:r>
            <a:r>
              <a:rPr lang="en-GB" sz="2400" dirty="0"/>
              <a:t> </a:t>
            </a:r>
            <a:r>
              <a:rPr lang="en-GB" sz="2400" dirty="0" err="1"/>
              <a:t>nhiều</a:t>
            </a:r>
            <a:r>
              <a:rPr lang="en-GB" sz="2400" dirty="0"/>
              <a:t> </a:t>
            </a:r>
            <a:r>
              <a:rPr lang="en-GB" sz="2400" dirty="0" err="1"/>
              <a:t>lần</a:t>
            </a:r>
            <a:r>
              <a:rPr lang="en-GB" sz="2400" dirty="0"/>
              <a:t> </a:t>
            </a:r>
            <a:r>
              <a:rPr lang="en-GB" sz="2400" dirty="0" err="1"/>
              <a:t>đèn</a:t>
            </a:r>
            <a:r>
              <a:rPr lang="en-GB" sz="2400" dirty="0"/>
              <a:t> LED DIP.</a:t>
            </a:r>
            <a:endParaRPr lang="en-US" sz="2400" dirty="0"/>
          </a:p>
        </p:txBody>
      </p:sp>
      <p:sp>
        <p:nvSpPr>
          <p:cNvPr id="4" name="Slide Number Placeholder 3"/>
          <p:cNvSpPr>
            <a:spLocks noGrp="1"/>
          </p:cNvSpPr>
          <p:nvPr>
            <p:ph type="sldNum" sz="quarter" idx="12"/>
          </p:nvPr>
        </p:nvSpPr>
        <p:spPr/>
        <p:txBody>
          <a:bodyPr/>
          <a:lstStyle/>
          <a:p>
            <a:fld id="{F0931A55-194B-4A58-B694-E7986A594968}" type="slidenum">
              <a:rPr lang="en-US" smtClean="0"/>
              <a:t>27</a:t>
            </a:fld>
            <a:endParaRPr lang="en-US"/>
          </a:p>
        </p:txBody>
      </p:sp>
      <p:pic>
        <p:nvPicPr>
          <p:cNvPr id="2050" name="Picture 2" descr="So sánh công nghệ đèn LED: COB và SM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97559"/>
            <a:ext cx="67056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89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a:bodyPr>
          <a:lstStyle/>
          <a:p>
            <a:r>
              <a:rPr lang="vi-VN" sz="2400" dirty="0"/>
              <a:t>Những hạn chế của </a:t>
            </a:r>
            <a:r>
              <a:rPr lang="vi-VN" sz="2400" b="1" dirty="0"/>
              <a:t>LED SMD</a:t>
            </a:r>
            <a:r>
              <a:rPr lang="vi-VN" sz="2400" dirty="0"/>
              <a:t> đã mở ra kỷ nguyên của LED COB. Để bắt đầu, phong cách đóng gói hiện đại có khả năng chứa được hơn 9 điốt cho mỗi con chip, giúp cải thiện đáng kể chất lượng của chúng. Hơn nữa, loại đèn LED này chỉ dựa vào một mạch và hai tiếp điểm – mà không tính đến số diode (thiết kế mạch đơn). Một nhược điểm lớn trong việc sử dụng kiểu đóng gói này là thiếu các tính năng thay đổi màu sắc.</a:t>
            </a:r>
          </a:p>
          <a:p>
            <a:r>
              <a:rPr lang="vi-VN" sz="2400" dirty="0"/>
              <a:t>Khi sản xuất, chip LED COB có thể rẻ hơn 10% so với LED SMD. Chi phí lao động và vật liệu chiếm khoảng 15% tổng chi phí sản xuất, trong khi COB LED chỉ cần 10%.</a:t>
            </a:r>
          </a:p>
        </p:txBody>
      </p:sp>
      <p:sp>
        <p:nvSpPr>
          <p:cNvPr id="4" name="Slide Number Placeholder 3"/>
          <p:cNvSpPr>
            <a:spLocks noGrp="1"/>
          </p:cNvSpPr>
          <p:nvPr>
            <p:ph type="sldNum" sz="quarter" idx="12"/>
          </p:nvPr>
        </p:nvSpPr>
        <p:spPr/>
        <p:txBody>
          <a:bodyPr/>
          <a:lstStyle/>
          <a:p>
            <a:fld id="{F0931A55-194B-4A58-B694-E7986A594968}" type="slidenum">
              <a:rPr lang="en-US" smtClean="0"/>
              <a:t>28</a:t>
            </a:fld>
            <a:endParaRPr lang="en-US"/>
          </a:p>
        </p:txBody>
      </p:sp>
      <p:pic>
        <p:nvPicPr>
          <p:cNvPr id="6" name="Picture 5" descr="COB Chip L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750" y="228600"/>
            <a:ext cx="1517650" cy="980823"/>
          </a:xfrm>
          <a:prstGeom prst="rect">
            <a:avLst/>
          </a:prstGeom>
          <a:noFill/>
          <a:ln>
            <a:noFill/>
          </a:ln>
        </p:spPr>
      </p:pic>
    </p:spTree>
    <p:extLst>
      <p:ext uri="{BB962C8B-B14F-4D97-AF65-F5344CB8AC3E}">
        <p14:creationId xmlns:p14="http://schemas.microsoft.com/office/powerpoint/2010/main" val="232173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fontScale="92500" lnSpcReduction="10000"/>
          </a:bodyPr>
          <a:lstStyle/>
          <a:p>
            <a:r>
              <a:rPr lang="vi-VN" sz="2400" dirty="0"/>
              <a:t>So sánh với LED DIP, chip </a:t>
            </a:r>
            <a:r>
              <a:rPr lang="vi-VN" sz="2400" b="1" dirty="0"/>
              <a:t>LED SMD</a:t>
            </a:r>
            <a:r>
              <a:rPr lang="vi-VN" sz="2400" dirty="0"/>
              <a:t> có thiết kế phẳng hơn, với tuổi thọ cao hơn và sử dụng ít năng lượng hơn đến 70%. Hơn thế nữa, với tính năng mạnh mẽ về RGB cho phép chiếu sáng với sự kết hợp 16 triệu màu sắc khác nhau. Chip SMD có nhiều chân cắm hơn LED DIP – đôi khi số chân cắm có thể lên đến 4 hoặc 6, phụ thuộc vào số lượng diode trên mỗi chip. Trong ứng dụng kiểu đóng gói này có thế thường tìm thấy trong dây đèn, đén báo hiệu, đèn LED High Bay và đèn pha LED, tạo ra khoảng 6 lumens trên mỗi con diode trên mỗi chip.</a:t>
            </a:r>
          </a:p>
          <a:p>
            <a:r>
              <a:rPr lang="vi-VN" sz="2400" dirty="0"/>
              <a:t>Từ quan điểm sản xuất, chip LED SMD được tạo ra với nhiều thiết kế khác nhau. Kích thước phổ biến nhất là SMD 3528 (chip rộng 3,5mm) và chip SMD 5050 (chip rộng 5mm). Chip SMD được sản xuất sử dụng các lớp nano sapphire và chất dẻo gallium được cắt và liên kết với tấm nền ceramic.</a:t>
            </a:r>
          </a:p>
        </p:txBody>
      </p:sp>
      <p:sp>
        <p:nvSpPr>
          <p:cNvPr id="4" name="Slide Number Placeholder 3"/>
          <p:cNvSpPr>
            <a:spLocks noGrp="1"/>
          </p:cNvSpPr>
          <p:nvPr>
            <p:ph type="sldNum" sz="quarter" idx="12"/>
          </p:nvPr>
        </p:nvSpPr>
        <p:spPr/>
        <p:txBody>
          <a:bodyPr/>
          <a:lstStyle/>
          <a:p>
            <a:fld id="{F0931A55-194B-4A58-B694-E7986A594968}" type="slidenum">
              <a:rPr lang="en-US" smtClean="0"/>
              <a:t>29</a:t>
            </a:fld>
            <a:endParaRPr lang="en-US"/>
          </a:p>
        </p:txBody>
      </p:sp>
      <p:pic>
        <p:nvPicPr>
          <p:cNvPr id="5" name="Picture 4"/>
          <p:cNvPicPr>
            <a:picLocks noChangeAspect="1"/>
          </p:cNvPicPr>
          <p:nvPr/>
        </p:nvPicPr>
        <p:blipFill>
          <a:blip r:embed="rId2"/>
          <a:stretch>
            <a:fillRect/>
          </a:stretch>
        </p:blipFill>
        <p:spPr>
          <a:xfrm>
            <a:off x="7360380" y="283326"/>
            <a:ext cx="1403422" cy="1098606"/>
          </a:xfrm>
          <a:prstGeom prst="rect">
            <a:avLst/>
          </a:prstGeom>
        </p:spPr>
      </p:pic>
    </p:spTree>
    <p:extLst>
      <p:ext uri="{BB962C8B-B14F-4D97-AF65-F5344CB8AC3E}">
        <p14:creationId xmlns:p14="http://schemas.microsoft.com/office/powerpoint/2010/main" val="329900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76400" y="533400"/>
            <a:ext cx="6400800" cy="914400"/>
          </a:xfrm>
          <a:solidFill>
            <a:srgbClr val="FFFF00"/>
          </a:solidFill>
        </p:spPr>
        <p:txBody>
          <a:bodyPr>
            <a:normAutofit/>
          </a:bodyPr>
          <a:lstStyle/>
          <a:p>
            <a:r>
              <a:rPr lang="en-US" sz="4000" b="1" dirty="0"/>
              <a:t>1.1 </a:t>
            </a:r>
            <a:r>
              <a:rPr lang="en-US" sz="4000" b="1" dirty="0" err="1"/>
              <a:t>Tổng</a:t>
            </a:r>
            <a:r>
              <a:rPr lang="en-US" sz="4000" b="1" dirty="0"/>
              <a:t> </a:t>
            </a:r>
            <a:r>
              <a:rPr lang="en-US" sz="4000" b="1" dirty="0" err="1"/>
              <a:t>quan</a:t>
            </a:r>
            <a:r>
              <a:rPr lang="en-US" sz="4000" b="1" dirty="0"/>
              <a:t> </a:t>
            </a:r>
            <a:r>
              <a:rPr lang="en-US" sz="4000" b="1" dirty="0" err="1"/>
              <a:t>về</a:t>
            </a:r>
            <a:r>
              <a:rPr lang="en-US" sz="4000" b="1" dirty="0"/>
              <a:t> </a:t>
            </a:r>
            <a:r>
              <a:rPr lang="en-US" sz="4000" b="1" dirty="0" err="1"/>
              <a:t>chiếu</a:t>
            </a:r>
            <a:r>
              <a:rPr lang="en-US" sz="4000" b="1" dirty="0"/>
              <a:t> </a:t>
            </a:r>
            <a:r>
              <a:rPr lang="en-US" sz="4000" b="1" dirty="0" err="1" smtClean="0"/>
              <a:t>sáng</a:t>
            </a:r>
            <a:endParaRPr lang="en-US" sz="4000" dirty="0" smtClean="0"/>
          </a:p>
        </p:txBody>
      </p:sp>
      <p:sp>
        <p:nvSpPr>
          <p:cNvPr id="4099"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sz="2800" b="1" smtClean="0"/>
              <a:t>Quang thông (Φ) </a:t>
            </a:r>
          </a:p>
          <a:p>
            <a:pPr marL="609600" indent="-609600" eaLnBrk="1" hangingPunct="1">
              <a:lnSpc>
                <a:spcPct val="90000"/>
              </a:lnSpc>
              <a:buFontTx/>
              <a:buNone/>
            </a:pPr>
            <a:r>
              <a:rPr lang="en-US" sz="2800" smtClean="0"/>
              <a:t>	</a:t>
            </a:r>
            <a:r>
              <a:rPr lang="vi-VN" sz="2800" smtClean="0"/>
              <a:t>Quang thông là đại lượng trắc quang cho biết</a:t>
            </a:r>
            <a:r>
              <a:rPr lang="en-US" sz="2800" smtClean="0"/>
              <a:t> công suất bức xạ</a:t>
            </a:r>
            <a:r>
              <a:rPr lang="vi-VN" sz="2800" smtClean="0"/>
              <a:t> của chùm</a:t>
            </a:r>
            <a:r>
              <a:rPr lang="en-US" sz="2800" smtClean="0"/>
              <a:t> ánh sáng</a:t>
            </a:r>
            <a:r>
              <a:rPr lang="vi-VN" sz="2800" smtClean="0"/>
              <a:t> phát ra từ một</a:t>
            </a:r>
            <a:r>
              <a:rPr lang="en-US" sz="2800" smtClean="0"/>
              <a:t> nguồn phát sáng điểm</a:t>
            </a:r>
            <a:r>
              <a:rPr lang="vi-VN" sz="2800" smtClean="0"/>
              <a:t>. Đơn vị của quang thông trong các hệ đơn vị SI </a:t>
            </a:r>
            <a:r>
              <a:rPr lang="en-US" sz="2800" smtClean="0">
                <a:hlinkClick r:id="rId2" tooltip="Lumen (trang chưa được viết)"/>
              </a:rPr>
              <a:t>lumen</a:t>
            </a:r>
            <a:r>
              <a:rPr lang="vi-VN" sz="2800" smtClean="0"/>
              <a:t>, kí hiệu lm</a:t>
            </a:r>
            <a:r>
              <a:rPr lang="en-US" sz="2800" smtClean="0"/>
              <a:t> </a:t>
            </a:r>
            <a:endParaRPr lang="vi-VN" sz="2800" smtClean="0"/>
          </a:p>
          <a:p>
            <a:pPr marL="609600" indent="-609600" eaLnBrk="1" hangingPunct="1">
              <a:lnSpc>
                <a:spcPct val="90000"/>
              </a:lnSpc>
              <a:buFontTx/>
              <a:buNone/>
            </a:pPr>
            <a:r>
              <a:rPr lang="vi-VN" sz="2800" smtClean="0"/>
              <a:t>2. </a:t>
            </a:r>
            <a:r>
              <a:rPr lang="vi-VN" sz="2800" b="1" smtClean="0"/>
              <a:t>Cường độ sáng (I)</a:t>
            </a:r>
            <a:r>
              <a:rPr lang="vi-VN" sz="2800" smtClean="0"/>
              <a:t/>
            </a:r>
            <a:br>
              <a:rPr lang="vi-VN" sz="2800" smtClean="0"/>
            </a:br>
            <a:r>
              <a:rPr lang="vi-VN" sz="2800" smtClean="0"/>
              <a:t>Đó là thông lượng của một nguồn sáng phát ra trong một đơn vị góc không gian</a:t>
            </a:r>
            <a:r>
              <a:rPr lang="en-US" sz="2800" smtClean="0"/>
              <a:t>. </a:t>
            </a:r>
          </a:p>
          <a:p>
            <a:pPr marL="609600" indent="-609600" eaLnBrk="1" hangingPunct="1">
              <a:lnSpc>
                <a:spcPct val="90000"/>
              </a:lnSpc>
              <a:buFontTx/>
              <a:buNone/>
            </a:pPr>
            <a:r>
              <a:rPr lang="en-US" sz="2800" smtClean="0"/>
              <a:t>	</a:t>
            </a:r>
            <a:r>
              <a:rPr lang="vi-VN" sz="2800" smtClean="0"/>
              <a:t>Cường độ sáng I, đo trong đơn vị </a:t>
            </a:r>
            <a:r>
              <a:rPr lang="en-US" sz="2800" smtClean="0"/>
              <a:t>C</a:t>
            </a:r>
            <a:r>
              <a:rPr lang="vi-VN" sz="2800" smtClean="0"/>
              <a:t>andela(cd)</a:t>
            </a:r>
            <a:r>
              <a:rPr lang="en-US" sz="2800" smtClean="0"/>
              <a:t> </a:t>
            </a:r>
          </a:p>
          <a:p>
            <a:pPr marL="609600" indent="-609600" eaLnBrk="1" hangingPunct="1">
              <a:lnSpc>
                <a:spcPct val="90000"/>
              </a:lnSpc>
              <a:buFontTx/>
              <a:buNone/>
            </a:pPr>
            <a:endParaRPr lang="en-US" sz="2800" smtClean="0"/>
          </a:p>
        </p:txBody>
      </p:sp>
    </p:spTree>
    <p:extLst>
      <p:ext uri="{BB962C8B-B14F-4D97-AF65-F5344CB8AC3E}">
        <p14:creationId xmlns:p14="http://schemas.microsoft.com/office/powerpoint/2010/main" val="428858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lnSpcReduction="10000"/>
          </a:bodyPr>
          <a:lstStyle/>
          <a:p>
            <a:pPr marL="0" indent="0">
              <a:buNone/>
            </a:pPr>
            <a:r>
              <a:rPr lang="en-GB" sz="2400" b="1" dirty="0" smtClean="0">
                <a:latin typeface="Times New Roman" panose="02020603050405020304" pitchFamily="18" charset="0"/>
                <a:cs typeface="Times New Roman" panose="02020603050405020304" pitchFamily="18" charset="0"/>
              </a:rPr>
              <a:t>So </a:t>
            </a:r>
            <a:r>
              <a:rPr lang="en-GB" sz="2400" b="1" dirty="0" err="1" smtClean="0">
                <a:latin typeface="Times New Roman" panose="02020603050405020304" pitchFamily="18" charset="0"/>
                <a:cs typeface="Times New Roman" panose="02020603050405020304" pitchFamily="18" charset="0"/>
              </a:rPr>
              <a:t>sánh</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về</a:t>
            </a:r>
            <a:r>
              <a:rPr lang="en-GB" sz="2400" b="1" dirty="0" smtClean="0">
                <a:latin typeface="Times New Roman" panose="02020603050405020304" pitchFamily="18" charset="0"/>
                <a:cs typeface="Times New Roman" panose="02020603050405020304" pitchFamily="18" charset="0"/>
              </a:rPr>
              <a:t> chip</a:t>
            </a:r>
          </a:p>
          <a:p>
            <a:r>
              <a:rPr lang="en-GB" sz="2400" b="1" dirty="0" smtClean="0">
                <a:latin typeface="Times New Roman" panose="02020603050405020304" pitchFamily="18" charset="0"/>
                <a:cs typeface="Times New Roman" panose="02020603050405020304" pitchFamily="18" charset="0"/>
              </a:rPr>
              <a:t>Chip </a:t>
            </a:r>
            <a:r>
              <a:rPr lang="en-GB" sz="2400" b="1" dirty="0">
                <a:latin typeface="Times New Roman" panose="02020603050405020304" pitchFamily="18" charset="0"/>
                <a:cs typeface="Times New Roman" panose="02020603050405020304" pitchFamily="18" charset="0"/>
              </a:rPr>
              <a:t>LED SMD</a:t>
            </a:r>
            <a:r>
              <a:rPr lang="en-GB" sz="2400" dirty="0">
                <a:latin typeface="Times New Roman" panose="02020603050405020304" pitchFamily="18" charset="0"/>
                <a:cs typeface="Times New Roman" panose="02020603050405020304" pitchFamily="18" charset="0"/>
              </a:rPr>
              <a:t> do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kích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nhỏ</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con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một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đèn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yêu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cầu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chính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cao</a:t>
            </a:r>
            <a:r>
              <a:rPr lang="en-GB" sz="2400" dirty="0">
                <a:latin typeface="Times New Roman" panose="02020603050405020304" pitchFamily="18" charset="0"/>
                <a:cs typeface="Times New Roman" panose="02020603050405020304" pitchFamily="18" charset="0"/>
              </a:rPr>
              <a:t>, do </a:t>
            </a:r>
            <a:r>
              <a:rPr lang="en-GB" sz="2400" dirty="0" err="1">
                <a:latin typeface="Times New Roman" panose="02020603050405020304" pitchFamily="18" charset="0"/>
                <a:cs typeface="Times New Roman" panose="02020603050405020304" pitchFamily="18" charset="0"/>
              </a:rPr>
              <a:t>đó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yêu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cầu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máy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móc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bị</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đoạn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ty </a:t>
            </a:r>
            <a:r>
              <a:rPr lang="en-GB" sz="2400" dirty="0" err="1">
                <a:latin typeface="Times New Roman" panose="02020603050405020304" pitchFamily="18" charset="0"/>
                <a:cs typeface="Times New Roman" panose="02020603050405020304" pitchFamily="18" charset="0"/>
              </a:rPr>
              <a:t>sản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xuất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tại</a:t>
            </a:r>
            <a:r>
              <a:rPr lang="en-GB" sz="2400" dirty="0">
                <a:latin typeface="Times New Roman" panose="02020603050405020304" pitchFamily="18" charset="0"/>
                <a:cs typeface="Times New Roman" panose="02020603050405020304" pitchFamily="18" charset="0"/>
              </a:rPr>
              <a:t> VN </a:t>
            </a:r>
            <a:r>
              <a:rPr lang="en-GB" sz="2400" dirty="0" err="1">
                <a:latin typeface="Times New Roman" panose="02020603050405020304" pitchFamily="18" charset="0"/>
                <a:cs typeface="Times New Roman" panose="02020603050405020304" pitchFamily="18" charset="0"/>
              </a:rPr>
              <a:t>chưa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năng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đầu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Ngoài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ra</a:t>
            </a:r>
            <a:r>
              <a:rPr lang="en-GB" sz="2400" dirty="0">
                <a:latin typeface="Times New Roman" panose="02020603050405020304" pitchFamily="18" charset="0"/>
                <a:cs typeface="Times New Roman" panose="02020603050405020304" pitchFamily="18" charset="0"/>
              </a:rPr>
              <a:t> do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cắm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thuộc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lượng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cho</a:t>
            </a:r>
            <a:r>
              <a:rPr lang="en-GB" sz="2400" dirty="0">
                <a:latin typeface="Times New Roman" panose="02020603050405020304" pitchFamily="18" charset="0"/>
                <a:cs typeface="Times New Roman" panose="02020603050405020304" pitchFamily="18" charset="0"/>
              </a:rPr>
              <a:t> chip LED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xuất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Quốc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đảm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lượng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thay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thay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đổi</a:t>
            </a:r>
            <a:r>
              <a:rPr lang="en-GB" sz="2400" dirty="0">
                <a:latin typeface="Times New Roman" panose="02020603050405020304" pitchFamily="18" charset="0"/>
                <a:cs typeface="Times New Roman" panose="02020603050405020304" pitchFamily="18" charset="0"/>
              </a:rPr>
              <a:t> chip LED </a:t>
            </a:r>
            <a:r>
              <a:rPr lang="en-GB" sz="2400" dirty="0" err="1">
                <a:latin typeface="Times New Roman" panose="02020603050405020304" pitchFamily="18" charset="0"/>
                <a:cs typeface="Times New Roman" panose="02020603050405020304" pitchFamily="18" charset="0"/>
              </a:rPr>
              <a:t>rất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phức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tạp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kém</a:t>
            </a:r>
            <a:r>
              <a:rPr lang="en-GB" sz="2400" dirty="0">
                <a:latin typeface="Times New Roman" panose="02020603050405020304" pitchFamily="18" charset="0"/>
                <a:cs typeface="Times New Roman" panose="02020603050405020304" pitchFamily="18" charset="0"/>
              </a:rPr>
              <a:t>.</a:t>
            </a:r>
          </a:p>
          <a:p>
            <a:r>
              <a:rPr lang="en-GB" sz="2400" b="1" dirty="0">
                <a:latin typeface="Times New Roman" panose="02020603050405020304" pitchFamily="18" charset="0"/>
                <a:cs typeface="Times New Roman" panose="02020603050405020304" pitchFamily="18" charset="0"/>
              </a:rPr>
              <a:t>Chip LED COB</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kích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dễ</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lắp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đặt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thường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đóng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gói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cần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nghệ</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đóng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gói</a:t>
            </a:r>
            <a:r>
              <a:rPr lang="en-GB" sz="2400" dirty="0">
                <a:latin typeface="Times New Roman" panose="02020603050405020304" pitchFamily="18" charset="0"/>
                <a:cs typeface="Times New Roman" panose="02020603050405020304" pitchFamily="18" charset="0"/>
              </a:rPr>
              <a:t> SMD. </a:t>
            </a:r>
            <a:r>
              <a:rPr lang="en-GB" sz="2400" dirty="0" err="1">
                <a:latin typeface="Times New Roman" panose="02020603050405020304" pitchFamily="18" charset="0"/>
                <a:cs typeface="Times New Roman" panose="02020603050405020304" pitchFamily="18" charset="0"/>
              </a:rPr>
              <a:t>Quá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thay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sửa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chữa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sức</a:t>
            </a:r>
            <a:r>
              <a:rPr lang="en-GB"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F0931A55-194B-4A58-B694-E7986A594968}" type="slidenum">
              <a:rPr lang="en-US" smtClean="0"/>
              <a:t>30</a:t>
            </a:fld>
            <a:endParaRPr lang="en-US"/>
          </a:p>
        </p:txBody>
      </p:sp>
    </p:spTree>
    <p:extLst>
      <p:ext uri="{BB962C8B-B14F-4D97-AF65-F5344CB8AC3E}">
        <p14:creationId xmlns:p14="http://schemas.microsoft.com/office/powerpoint/2010/main" val="18007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a:bodyPr>
          <a:lstStyle/>
          <a:p>
            <a:pPr marL="0" indent="0">
              <a:buNone/>
            </a:pPr>
            <a:r>
              <a:rPr lang="en-GB" sz="2400" b="1" dirty="0" smtClean="0">
                <a:latin typeface="Times New Roman" panose="02020603050405020304" pitchFamily="18" charset="0"/>
                <a:cs typeface="Times New Roman" panose="02020603050405020304" pitchFamily="18" charset="0"/>
              </a:rPr>
              <a:t>So </a:t>
            </a:r>
            <a:r>
              <a:rPr lang="en-GB" sz="2400" b="1" dirty="0" err="1" smtClean="0">
                <a:latin typeface="Times New Roman" panose="02020603050405020304" pitchFamily="18" charset="0"/>
                <a:cs typeface="Times New Roman" panose="02020603050405020304" pitchFamily="18" charset="0"/>
              </a:rPr>
              <a:t>sánh</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về</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đèn</a:t>
            </a:r>
            <a:r>
              <a:rPr lang="en-GB" sz="2400" b="1" dirty="0" smtClean="0">
                <a:latin typeface="Times New Roman" panose="02020603050405020304" pitchFamily="18" charset="0"/>
                <a:cs typeface="Times New Roman" panose="02020603050405020304" pitchFamily="18" charset="0"/>
              </a:rPr>
              <a:t> </a:t>
            </a:r>
          </a:p>
          <a:p>
            <a:r>
              <a:rPr lang="en-GB" sz="2400" b="1" dirty="0" err="1"/>
              <a:t>Đèn</a:t>
            </a:r>
            <a:r>
              <a:rPr lang="en-GB" sz="2400" b="1" dirty="0"/>
              <a:t> LED SMD</a:t>
            </a:r>
            <a:r>
              <a:rPr lang="en-GB" sz="2400" dirty="0"/>
              <a:t> </a:t>
            </a:r>
            <a:r>
              <a:rPr lang="en-GB" sz="2400" dirty="0" err="1"/>
              <a:t>có</a:t>
            </a:r>
            <a:r>
              <a:rPr lang="en-GB" sz="2400" dirty="0"/>
              <a:t> </a:t>
            </a:r>
            <a:r>
              <a:rPr lang="en-GB" sz="2400" dirty="0" err="1"/>
              <a:t>độ</a:t>
            </a:r>
            <a:r>
              <a:rPr lang="en-GB" sz="2400" dirty="0"/>
              <a:t> </a:t>
            </a:r>
            <a:r>
              <a:rPr lang="en-GB" sz="2400" dirty="0" err="1"/>
              <a:t>hoàn</a:t>
            </a:r>
            <a:r>
              <a:rPr lang="en-GB" sz="2400" dirty="0"/>
              <a:t> </a:t>
            </a:r>
            <a:r>
              <a:rPr lang="en-GB" sz="2400" dirty="0" err="1"/>
              <a:t>màu</a:t>
            </a:r>
            <a:r>
              <a:rPr lang="en-GB" sz="2400" dirty="0"/>
              <a:t> </a:t>
            </a:r>
            <a:r>
              <a:rPr lang="en-GB" sz="2400" dirty="0" err="1"/>
              <a:t>cao</a:t>
            </a:r>
            <a:r>
              <a:rPr lang="en-GB" sz="2400" dirty="0"/>
              <a:t> (CRI) </a:t>
            </a:r>
            <a:r>
              <a:rPr lang="en-GB" sz="2400" dirty="0" err="1"/>
              <a:t>có</a:t>
            </a:r>
            <a:r>
              <a:rPr lang="en-GB" sz="2400" dirty="0"/>
              <a:t> </a:t>
            </a:r>
            <a:r>
              <a:rPr lang="en-GB" sz="2400" dirty="0" err="1"/>
              <a:t>thể</a:t>
            </a:r>
            <a:r>
              <a:rPr lang="en-GB" sz="2400" dirty="0"/>
              <a:t> </a:t>
            </a:r>
            <a:r>
              <a:rPr lang="en-GB" sz="2400" dirty="0" err="1"/>
              <a:t>lên</a:t>
            </a:r>
            <a:r>
              <a:rPr lang="en-GB" sz="2400" dirty="0"/>
              <a:t> </a:t>
            </a:r>
            <a:r>
              <a:rPr lang="en-GB" sz="2400" dirty="0" err="1"/>
              <a:t>đến</a:t>
            </a:r>
            <a:r>
              <a:rPr lang="en-GB" sz="2400" dirty="0"/>
              <a:t> 90. </a:t>
            </a:r>
            <a:r>
              <a:rPr lang="en-GB" sz="2400" dirty="0" err="1"/>
              <a:t>Nhưng</a:t>
            </a:r>
            <a:r>
              <a:rPr lang="en-GB" sz="2400" dirty="0"/>
              <a:t> </a:t>
            </a:r>
            <a:r>
              <a:rPr lang="en-GB" sz="2400" dirty="0" err="1"/>
              <a:t>bên</a:t>
            </a:r>
            <a:r>
              <a:rPr lang="en-GB" sz="2400" dirty="0"/>
              <a:t> </a:t>
            </a:r>
            <a:r>
              <a:rPr lang="en-GB" sz="2400" dirty="0" err="1"/>
              <a:t>cạnh</a:t>
            </a:r>
            <a:r>
              <a:rPr lang="en-GB" sz="2400" dirty="0"/>
              <a:t> </a:t>
            </a:r>
            <a:r>
              <a:rPr lang="en-GB" sz="2400" dirty="0" err="1"/>
              <a:t>đó</a:t>
            </a:r>
            <a:r>
              <a:rPr lang="en-GB" sz="2400" dirty="0"/>
              <a:t> do </a:t>
            </a:r>
            <a:r>
              <a:rPr lang="en-GB" sz="2400" dirty="0" err="1"/>
              <a:t>có</a:t>
            </a:r>
            <a:r>
              <a:rPr lang="en-GB" sz="2400" dirty="0"/>
              <a:t> </a:t>
            </a:r>
            <a:r>
              <a:rPr lang="en-GB" sz="2400" dirty="0" err="1"/>
              <a:t>nhiều</a:t>
            </a:r>
            <a:r>
              <a:rPr lang="en-GB" sz="2400" dirty="0"/>
              <a:t> chip </a:t>
            </a:r>
            <a:r>
              <a:rPr lang="en-GB" sz="2400" dirty="0" err="1"/>
              <a:t>phát</a:t>
            </a:r>
            <a:r>
              <a:rPr lang="en-GB" sz="2400" dirty="0"/>
              <a:t> </a:t>
            </a:r>
            <a:r>
              <a:rPr lang="en-GB" sz="2400" dirty="0" err="1"/>
              <a:t>sáng</a:t>
            </a:r>
            <a:r>
              <a:rPr lang="en-GB" sz="2400" dirty="0"/>
              <a:t> </a:t>
            </a:r>
            <a:r>
              <a:rPr lang="en-GB" sz="2400" dirty="0" err="1"/>
              <a:t>trên</a:t>
            </a:r>
            <a:r>
              <a:rPr lang="en-GB" sz="2400" dirty="0"/>
              <a:t> </a:t>
            </a:r>
            <a:r>
              <a:rPr lang="en-GB" sz="2400" dirty="0" err="1"/>
              <a:t>cùng</a:t>
            </a:r>
            <a:r>
              <a:rPr lang="en-GB" sz="2400" dirty="0"/>
              <a:t> </a:t>
            </a:r>
            <a:r>
              <a:rPr lang="en-GB" sz="2400" dirty="0" err="1"/>
              <a:t>một</a:t>
            </a:r>
            <a:r>
              <a:rPr lang="en-GB" sz="2400" dirty="0"/>
              <a:t> </a:t>
            </a:r>
            <a:r>
              <a:rPr lang="en-GB" sz="2400" dirty="0" err="1"/>
              <a:t>bộ</a:t>
            </a:r>
            <a:r>
              <a:rPr lang="en-GB" sz="2400" dirty="0"/>
              <a:t> </a:t>
            </a:r>
            <a:r>
              <a:rPr lang="en-GB" sz="2400" dirty="0" err="1"/>
              <a:t>đèn</a:t>
            </a:r>
            <a:r>
              <a:rPr lang="en-GB" sz="2400" dirty="0"/>
              <a:t> </a:t>
            </a:r>
            <a:r>
              <a:rPr lang="en-GB" sz="2400" dirty="0" err="1"/>
              <a:t>nên</a:t>
            </a:r>
            <a:r>
              <a:rPr lang="en-GB" sz="2400" dirty="0"/>
              <a:t> </a:t>
            </a:r>
            <a:r>
              <a:rPr lang="en-GB" sz="2400" dirty="0" err="1"/>
              <a:t>có</a:t>
            </a:r>
            <a:r>
              <a:rPr lang="en-GB" sz="2400" dirty="0"/>
              <a:t> </a:t>
            </a:r>
            <a:r>
              <a:rPr lang="en-GB" sz="2400" dirty="0" err="1"/>
              <a:t>thể</a:t>
            </a:r>
            <a:r>
              <a:rPr lang="en-GB" sz="2400" dirty="0"/>
              <a:t> </a:t>
            </a:r>
            <a:r>
              <a:rPr lang="en-GB" sz="2400" dirty="0" err="1"/>
              <a:t>tạo</a:t>
            </a:r>
            <a:r>
              <a:rPr lang="en-GB" sz="2400" dirty="0"/>
              <a:t> </a:t>
            </a:r>
            <a:r>
              <a:rPr lang="en-GB" sz="2400" dirty="0" err="1"/>
              <a:t>ra</a:t>
            </a:r>
            <a:r>
              <a:rPr lang="en-GB" sz="2400" dirty="0"/>
              <a:t> </a:t>
            </a:r>
            <a:r>
              <a:rPr lang="en-GB" sz="2400" dirty="0" err="1"/>
              <a:t>hiệu</a:t>
            </a:r>
            <a:r>
              <a:rPr lang="en-GB" sz="2400" dirty="0"/>
              <a:t> </a:t>
            </a:r>
            <a:r>
              <a:rPr lang="en-GB" sz="2400" dirty="0" err="1"/>
              <a:t>ứng</a:t>
            </a:r>
            <a:r>
              <a:rPr lang="en-GB" sz="2400" dirty="0"/>
              <a:t> </a:t>
            </a:r>
            <a:r>
              <a:rPr lang="en-GB" sz="2400" dirty="0" err="1"/>
              <a:t>đổ</a:t>
            </a:r>
            <a:r>
              <a:rPr lang="en-GB" sz="2400" dirty="0"/>
              <a:t> </a:t>
            </a:r>
            <a:r>
              <a:rPr lang="en-GB" sz="2400" dirty="0" err="1"/>
              <a:t>nhiều</a:t>
            </a:r>
            <a:r>
              <a:rPr lang="en-GB" sz="2400" dirty="0"/>
              <a:t> </a:t>
            </a:r>
            <a:r>
              <a:rPr lang="en-GB" sz="2400" dirty="0" err="1"/>
              <a:t>bóng</a:t>
            </a:r>
            <a:r>
              <a:rPr lang="en-GB" sz="2400" dirty="0"/>
              <a:t> </a:t>
            </a:r>
            <a:r>
              <a:rPr lang="en-GB" sz="2400" dirty="0" err="1"/>
              <a:t>gây</a:t>
            </a:r>
            <a:r>
              <a:rPr lang="en-GB" sz="2400" dirty="0"/>
              <a:t> </a:t>
            </a:r>
            <a:r>
              <a:rPr lang="en-GB" sz="2400" dirty="0" err="1"/>
              <a:t>khó</a:t>
            </a:r>
            <a:r>
              <a:rPr lang="en-GB" sz="2400" dirty="0"/>
              <a:t> </a:t>
            </a:r>
            <a:r>
              <a:rPr lang="en-GB" sz="2400" dirty="0" err="1"/>
              <a:t>chịu</a:t>
            </a:r>
            <a:r>
              <a:rPr lang="en-GB" sz="2400" dirty="0"/>
              <a:t> </a:t>
            </a:r>
            <a:r>
              <a:rPr lang="en-GB" sz="2400" dirty="0" err="1"/>
              <a:t>cho</a:t>
            </a:r>
            <a:r>
              <a:rPr lang="en-GB" sz="2400" dirty="0"/>
              <a:t> </a:t>
            </a:r>
            <a:r>
              <a:rPr lang="en-GB" sz="2400" dirty="0" err="1"/>
              <a:t>người</a:t>
            </a:r>
            <a:r>
              <a:rPr lang="en-GB" sz="2400" dirty="0"/>
              <a:t> </a:t>
            </a:r>
            <a:r>
              <a:rPr lang="en-GB" sz="2400" dirty="0" err="1"/>
              <a:t>sử</a:t>
            </a:r>
            <a:r>
              <a:rPr lang="en-GB" sz="2400" dirty="0"/>
              <a:t> </a:t>
            </a:r>
            <a:r>
              <a:rPr lang="en-GB" sz="2400" dirty="0" err="1"/>
              <a:t>dụng</a:t>
            </a:r>
            <a:r>
              <a:rPr lang="en-GB" sz="2400" dirty="0"/>
              <a:t>.</a:t>
            </a:r>
          </a:p>
          <a:p>
            <a:r>
              <a:rPr lang="en-GB" sz="2400" b="1" dirty="0" err="1"/>
              <a:t>Đèn</a:t>
            </a:r>
            <a:r>
              <a:rPr lang="en-GB" sz="2400" b="1" dirty="0"/>
              <a:t> LED COB</a:t>
            </a:r>
            <a:r>
              <a:rPr lang="en-GB" sz="2400" dirty="0"/>
              <a:t> </a:t>
            </a:r>
            <a:r>
              <a:rPr lang="en-GB" sz="2400" dirty="0" err="1"/>
              <a:t>độ</a:t>
            </a:r>
            <a:r>
              <a:rPr lang="en-GB" sz="2400" dirty="0"/>
              <a:t> </a:t>
            </a:r>
            <a:r>
              <a:rPr lang="en-GB" sz="2400" dirty="0" err="1"/>
              <a:t>hoàn</a:t>
            </a:r>
            <a:r>
              <a:rPr lang="en-GB" sz="2400" dirty="0"/>
              <a:t> </a:t>
            </a:r>
            <a:r>
              <a:rPr lang="en-GB" sz="2400" dirty="0" err="1"/>
              <a:t>màu</a:t>
            </a:r>
            <a:r>
              <a:rPr lang="en-GB" sz="2400" dirty="0"/>
              <a:t> (CRI) </a:t>
            </a:r>
            <a:r>
              <a:rPr lang="en-GB" sz="2400" dirty="0" err="1"/>
              <a:t>có</a:t>
            </a:r>
            <a:r>
              <a:rPr lang="en-GB" sz="2400" dirty="0"/>
              <a:t> </a:t>
            </a:r>
            <a:r>
              <a:rPr lang="en-GB" sz="2400" dirty="0" err="1"/>
              <a:t>thể</a:t>
            </a:r>
            <a:r>
              <a:rPr lang="en-GB" sz="2400" dirty="0"/>
              <a:t> </a:t>
            </a:r>
            <a:r>
              <a:rPr lang="en-GB" sz="2400" dirty="0" err="1"/>
              <a:t>vượt</a:t>
            </a:r>
            <a:r>
              <a:rPr lang="en-GB" sz="2400" dirty="0"/>
              <a:t> </a:t>
            </a:r>
            <a:r>
              <a:rPr lang="en-GB" sz="2400" dirty="0" err="1"/>
              <a:t>trên</a:t>
            </a:r>
            <a:r>
              <a:rPr lang="en-GB" sz="2400" dirty="0"/>
              <a:t> 85. Do </a:t>
            </a:r>
            <a:r>
              <a:rPr lang="en-GB" sz="2400" dirty="0" err="1"/>
              <a:t>chỉ</a:t>
            </a:r>
            <a:r>
              <a:rPr lang="en-GB" sz="2400" dirty="0"/>
              <a:t> </a:t>
            </a:r>
            <a:r>
              <a:rPr lang="en-GB" sz="2400" dirty="0" err="1"/>
              <a:t>sử</a:t>
            </a:r>
            <a:r>
              <a:rPr lang="en-GB" sz="2400" dirty="0"/>
              <a:t> </a:t>
            </a:r>
            <a:r>
              <a:rPr lang="en-GB" sz="2400" dirty="0" err="1"/>
              <a:t>dụng</a:t>
            </a:r>
            <a:r>
              <a:rPr lang="en-GB" sz="2400" dirty="0"/>
              <a:t> </a:t>
            </a:r>
            <a:r>
              <a:rPr lang="en-GB" sz="2400" dirty="0" err="1"/>
              <a:t>một</a:t>
            </a:r>
            <a:r>
              <a:rPr lang="en-GB" sz="2400" dirty="0"/>
              <a:t> con chip LED </a:t>
            </a:r>
            <a:r>
              <a:rPr lang="en-GB" sz="2400" dirty="0" err="1"/>
              <a:t>duy</a:t>
            </a:r>
            <a:r>
              <a:rPr lang="en-GB" sz="2400" dirty="0"/>
              <a:t> </a:t>
            </a:r>
            <a:r>
              <a:rPr lang="en-GB" sz="2400" dirty="0" err="1"/>
              <a:t>nhất</a:t>
            </a:r>
            <a:r>
              <a:rPr lang="en-GB" sz="2400" dirty="0"/>
              <a:t> </a:t>
            </a:r>
            <a:r>
              <a:rPr lang="en-GB" sz="2400" dirty="0" err="1"/>
              <a:t>nên</a:t>
            </a:r>
            <a:r>
              <a:rPr lang="en-GB" sz="2400" dirty="0"/>
              <a:t> </a:t>
            </a:r>
            <a:r>
              <a:rPr lang="en-GB" sz="2400" dirty="0" err="1"/>
              <a:t>hiệu</a:t>
            </a:r>
            <a:r>
              <a:rPr lang="en-GB" sz="2400" dirty="0"/>
              <a:t> </a:t>
            </a:r>
            <a:r>
              <a:rPr lang="en-GB" sz="2400" dirty="0" err="1"/>
              <a:t>ứng</a:t>
            </a:r>
            <a:r>
              <a:rPr lang="en-GB" sz="2400" dirty="0"/>
              <a:t> </a:t>
            </a:r>
            <a:r>
              <a:rPr lang="en-GB" sz="2400" dirty="0" err="1"/>
              <a:t>bóng</a:t>
            </a:r>
            <a:r>
              <a:rPr lang="en-GB" sz="2400" dirty="0"/>
              <a:t> </a:t>
            </a:r>
            <a:r>
              <a:rPr lang="en-GB" sz="2400" dirty="0" err="1"/>
              <a:t>đổ</a:t>
            </a:r>
            <a:r>
              <a:rPr lang="en-GB" sz="2400" dirty="0"/>
              <a:t> </a:t>
            </a:r>
            <a:r>
              <a:rPr lang="en-GB" sz="2400" dirty="0" err="1"/>
              <a:t>giống</a:t>
            </a:r>
            <a:r>
              <a:rPr lang="en-GB" sz="2400" dirty="0"/>
              <a:t> </a:t>
            </a:r>
            <a:r>
              <a:rPr lang="en-GB" sz="2400" dirty="0" err="1"/>
              <a:t>như</a:t>
            </a:r>
            <a:r>
              <a:rPr lang="en-GB" sz="2400" dirty="0"/>
              <a:t> </a:t>
            </a:r>
            <a:r>
              <a:rPr lang="en-GB" sz="2400" dirty="0" err="1"/>
              <a:t>với</a:t>
            </a:r>
            <a:r>
              <a:rPr lang="en-GB" sz="2400" dirty="0"/>
              <a:t> </a:t>
            </a:r>
            <a:r>
              <a:rPr lang="en-GB" sz="2400" dirty="0" err="1"/>
              <a:t>đèn</a:t>
            </a:r>
            <a:r>
              <a:rPr lang="en-GB" sz="2400" dirty="0"/>
              <a:t> </a:t>
            </a:r>
            <a:r>
              <a:rPr lang="en-GB" sz="2400" dirty="0" err="1"/>
              <a:t>truyền</a:t>
            </a:r>
            <a:r>
              <a:rPr lang="en-GB" sz="2400" dirty="0"/>
              <a:t> </a:t>
            </a:r>
            <a:r>
              <a:rPr lang="en-GB" sz="2400" dirty="0" err="1"/>
              <a:t>thống</a:t>
            </a:r>
            <a:r>
              <a:rPr lang="en-GB" sz="2400" dirty="0"/>
              <a:t>.</a:t>
            </a:r>
          </a:p>
        </p:txBody>
      </p:sp>
      <p:sp>
        <p:nvSpPr>
          <p:cNvPr id="4" name="Slide Number Placeholder 3"/>
          <p:cNvSpPr>
            <a:spLocks noGrp="1"/>
          </p:cNvSpPr>
          <p:nvPr>
            <p:ph type="sldNum" sz="quarter" idx="12"/>
          </p:nvPr>
        </p:nvSpPr>
        <p:spPr/>
        <p:txBody>
          <a:bodyPr/>
          <a:lstStyle/>
          <a:p>
            <a:fld id="{F0931A55-194B-4A58-B694-E7986A594968}" type="slidenum">
              <a:rPr lang="en-US" smtClean="0"/>
              <a:t>31</a:t>
            </a:fld>
            <a:endParaRPr lang="en-US"/>
          </a:p>
        </p:txBody>
      </p:sp>
    </p:spTree>
    <p:extLst>
      <p:ext uri="{BB962C8B-B14F-4D97-AF65-F5344CB8AC3E}">
        <p14:creationId xmlns:p14="http://schemas.microsoft.com/office/powerpoint/2010/main" val="139859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229600" cy="4931027"/>
          </a:xfrm>
        </p:spPr>
        <p:txBody>
          <a:bodyPr>
            <a:normAutofit/>
          </a:bodyPr>
          <a:lstStyle/>
          <a:p>
            <a:pPr marL="0" indent="0">
              <a:buNone/>
            </a:pPr>
            <a:r>
              <a:rPr lang="en-GB" sz="2400" b="1" dirty="0" smtClean="0">
                <a:latin typeface="Times New Roman" panose="02020603050405020304" pitchFamily="18" charset="0"/>
                <a:cs typeface="Times New Roman" panose="02020603050405020304" pitchFamily="18" charset="0"/>
              </a:rPr>
              <a:t>So </a:t>
            </a:r>
            <a:r>
              <a:rPr lang="en-GB" sz="2400" b="1" dirty="0" err="1" smtClean="0">
                <a:latin typeface="Times New Roman" panose="02020603050405020304" pitchFamily="18" charset="0"/>
                <a:cs typeface="Times New Roman" panose="02020603050405020304" pitchFamily="18" charset="0"/>
              </a:rPr>
              <a:t>sánh</a:t>
            </a:r>
            <a:r>
              <a:rPr lang="en-GB" sz="2400" b="1" dirty="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về</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tuổi</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thọ</a:t>
            </a:r>
            <a:r>
              <a:rPr lang="en-GB" sz="2400" b="1" dirty="0" smtClean="0">
                <a:latin typeface="Times New Roman" panose="02020603050405020304" pitchFamily="18" charset="0"/>
                <a:cs typeface="Times New Roman" panose="02020603050405020304" pitchFamily="18" charset="0"/>
              </a:rPr>
              <a:t> </a:t>
            </a:r>
          </a:p>
          <a:p>
            <a:r>
              <a:rPr lang="vi-VN" sz="2400" dirty="0"/>
              <a:t>Tuổi thọ </a:t>
            </a:r>
            <a:r>
              <a:rPr lang="vi-VN" sz="2400" b="1" dirty="0"/>
              <a:t>chip LED SMD</a:t>
            </a:r>
            <a:r>
              <a:rPr lang="vi-VN" sz="2400" dirty="0"/>
              <a:t> có thể lên đến 100.000 giờ nhưng tuổi thọ của bộ đèn phụ thuộc nhiều vào chất lượng sản xuất.</a:t>
            </a:r>
          </a:p>
          <a:p>
            <a:r>
              <a:rPr lang="vi-VN" sz="2400" dirty="0"/>
              <a:t>Tuổi thọ của đèn sử dụng </a:t>
            </a:r>
            <a:r>
              <a:rPr lang="vi-VN" sz="2400" b="1" dirty="0"/>
              <a:t>chip LED COB</a:t>
            </a:r>
            <a:r>
              <a:rPr lang="vi-VN" sz="2400" dirty="0"/>
              <a:t> dễ dàng lên đến 100.000 giờ vì không phụ thuộc nhiều vào các nguyên vật liệu khác trong bộ đèn.</a:t>
            </a:r>
          </a:p>
          <a:p>
            <a:r>
              <a:rPr lang="vi-VN" sz="2400" dirty="0"/>
              <a:t>Do </a:t>
            </a:r>
            <a:r>
              <a:rPr lang="vi-VN" sz="2400" b="1" dirty="0"/>
              <a:t>chip LED SMD</a:t>
            </a:r>
            <a:r>
              <a:rPr lang="vi-VN" sz="2400" dirty="0"/>
              <a:t> nhiều chip LED tách rời và có khoảng các nên sự giải nhiệt sẽ diễn ra tốt hơn so với </a:t>
            </a:r>
            <a:r>
              <a:rPr lang="vi-VN" sz="2400" b="1" dirty="0"/>
              <a:t>chip LED COB</a:t>
            </a:r>
            <a:r>
              <a:rPr lang="vi-VN" sz="2400" dirty="0" smtClean="0"/>
              <a:t>.</a:t>
            </a:r>
            <a:endParaRPr lang="en-GB" sz="2400" dirty="0"/>
          </a:p>
        </p:txBody>
      </p:sp>
      <p:sp>
        <p:nvSpPr>
          <p:cNvPr id="4" name="Slide Number Placeholder 3"/>
          <p:cNvSpPr>
            <a:spLocks noGrp="1"/>
          </p:cNvSpPr>
          <p:nvPr>
            <p:ph type="sldNum" sz="quarter" idx="12"/>
          </p:nvPr>
        </p:nvSpPr>
        <p:spPr/>
        <p:txBody>
          <a:bodyPr/>
          <a:lstStyle/>
          <a:p>
            <a:fld id="{F0931A55-194B-4A58-B694-E7986A594968}" type="slidenum">
              <a:rPr lang="en-US" smtClean="0"/>
              <a:t>32</a:t>
            </a:fld>
            <a:endParaRPr lang="en-US"/>
          </a:p>
        </p:txBody>
      </p:sp>
    </p:spTree>
    <p:extLst>
      <p:ext uri="{BB962C8B-B14F-4D97-AF65-F5344CB8AC3E}">
        <p14:creationId xmlns:p14="http://schemas.microsoft.com/office/powerpoint/2010/main" val="1193559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8821"/>
            <a:ext cx="4346028" cy="727617"/>
          </a:xfrm>
          <a:solidFill>
            <a:srgbClr val="FFFF00"/>
          </a:solidFill>
        </p:spPr>
        <p:txBody>
          <a:bodyPr>
            <a:normAutofit fontScale="90000"/>
          </a:bodyPr>
          <a:lstStyle/>
          <a:p>
            <a:r>
              <a:rPr lang="en-GB" b="1" dirty="0" smtClean="0"/>
              <a:t>1.4. Chip LED</a:t>
            </a:r>
            <a:endParaRPr lang="en-US" dirty="0"/>
          </a:p>
        </p:txBody>
      </p:sp>
      <p:sp>
        <p:nvSpPr>
          <p:cNvPr id="3" name="Content Placeholder 2"/>
          <p:cNvSpPr>
            <a:spLocks noGrp="1"/>
          </p:cNvSpPr>
          <p:nvPr>
            <p:ph idx="1"/>
          </p:nvPr>
        </p:nvSpPr>
        <p:spPr>
          <a:xfrm>
            <a:off x="533400" y="1317373"/>
            <a:ext cx="8305800" cy="3864227"/>
          </a:xfrm>
        </p:spPr>
        <p:txBody>
          <a:bodyPr>
            <a:normAutofit/>
          </a:bodyPr>
          <a:lstStyle/>
          <a:p>
            <a:pPr marL="0" indent="0">
              <a:buNone/>
            </a:pPr>
            <a:r>
              <a:rPr lang="en-GB" sz="2400" b="1" dirty="0" smtClean="0">
                <a:latin typeface="Times New Roman" panose="02020603050405020304" pitchFamily="18" charset="0"/>
                <a:cs typeface="Times New Roman" panose="02020603050405020304" pitchFamily="18" charset="0"/>
              </a:rPr>
              <a:t>So </a:t>
            </a:r>
            <a:r>
              <a:rPr lang="en-GB" sz="2400" b="1" dirty="0" err="1" smtClean="0">
                <a:latin typeface="Times New Roman" panose="02020603050405020304" pitchFamily="18" charset="0"/>
                <a:cs typeface="Times New Roman" panose="02020603050405020304" pitchFamily="18" charset="0"/>
              </a:rPr>
              <a:t>sánh</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tổng</a:t>
            </a:r>
            <a:r>
              <a:rPr lang="en-GB" sz="2400" b="1" dirty="0" smtClean="0">
                <a:latin typeface="Times New Roman" panose="02020603050405020304" pitchFamily="18" charset="0"/>
                <a:cs typeface="Times New Roman" panose="02020603050405020304" pitchFamily="18" charset="0"/>
              </a:rPr>
              <a:t> </a:t>
            </a:r>
            <a:r>
              <a:rPr lang="en-GB" sz="2400" b="1" dirty="0" err="1" smtClean="0">
                <a:latin typeface="Times New Roman" panose="02020603050405020304" pitchFamily="18" charset="0"/>
                <a:cs typeface="Times New Roman" panose="02020603050405020304" pitchFamily="18" charset="0"/>
              </a:rPr>
              <a:t>quát</a:t>
            </a:r>
            <a:r>
              <a:rPr lang="en-GB" sz="2400" b="1" dirty="0" smtClean="0">
                <a:latin typeface="Times New Roman" panose="02020603050405020304" pitchFamily="18" charset="0"/>
                <a:cs typeface="Times New Roman" panose="02020603050405020304" pitchFamily="18" charset="0"/>
              </a:rPr>
              <a:t> </a:t>
            </a:r>
          </a:p>
          <a:p>
            <a:r>
              <a:rPr lang="en-GB" sz="2400" dirty="0" err="1" smtClean="0"/>
              <a:t>Những</a:t>
            </a:r>
            <a:r>
              <a:rPr lang="en-GB" sz="2400" dirty="0" smtClean="0"/>
              <a:t> </a:t>
            </a:r>
            <a:r>
              <a:rPr lang="en-GB" sz="2400" dirty="0" err="1"/>
              <a:t>yếu</a:t>
            </a:r>
            <a:r>
              <a:rPr lang="en-GB" sz="2400" dirty="0"/>
              <a:t> </a:t>
            </a:r>
            <a:r>
              <a:rPr lang="en-GB" sz="2400" dirty="0" err="1"/>
              <a:t>tố</a:t>
            </a:r>
            <a:r>
              <a:rPr lang="en-GB" sz="2400" dirty="0"/>
              <a:t> </a:t>
            </a:r>
            <a:r>
              <a:rPr lang="en-GB" sz="2400" dirty="0" err="1"/>
              <a:t>về</a:t>
            </a:r>
            <a:r>
              <a:rPr lang="en-GB" sz="2400" dirty="0"/>
              <a:t> </a:t>
            </a:r>
            <a:r>
              <a:rPr lang="en-GB" sz="2400" dirty="0" err="1"/>
              <a:t>quang</a:t>
            </a:r>
            <a:r>
              <a:rPr lang="en-GB" sz="2400" dirty="0"/>
              <a:t> </a:t>
            </a:r>
            <a:r>
              <a:rPr lang="en-GB" sz="2400" dirty="0" err="1"/>
              <a:t>thông</a:t>
            </a:r>
            <a:r>
              <a:rPr lang="en-GB" sz="2400" dirty="0"/>
              <a:t> </a:t>
            </a:r>
            <a:r>
              <a:rPr lang="en-GB" sz="2400" dirty="0" err="1"/>
              <a:t>và</a:t>
            </a:r>
            <a:r>
              <a:rPr lang="en-GB" sz="2400" dirty="0"/>
              <a:t> </a:t>
            </a:r>
            <a:r>
              <a:rPr lang="en-GB" sz="2400" dirty="0" err="1"/>
              <a:t>ánh</a:t>
            </a:r>
            <a:r>
              <a:rPr lang="en-GB" sz="2400" dirty="0"/>
              <a:t> </a:t>
            </a:r>
            <a:r>
              <a:rPr lang="en-GB" sz="2400" dirty="0" err="1"/>
              <a:t>sáng</a:t>
            </a:r>
            <a:r>
              <a:rPr lang="en-GB" sz="2400" dirty="0"/>
              <a:t> </a:t>
            </a:r>
            <a:r>
              <a:rPr lang="en-GB" sz="2400" dirty="0" err="1"/>
              <a:t>tương</a:t>
            </a:r>
            <a:r>
              <a:rPr lang="en-GB" sz="2400" dirty="0"/>
              <a:t> </a:t>
            </a:r>
            <a:r>
              <a:rPr lang="en-GB" sz="2400" dirty="0" err="1"/>
              <a:t>tự</a:t>
            </a:r>
            <a:r>
              <a:rPr lang="en-GB" sz="2400" dirty="0"/>
              <a:t> </a:t>
            </a:r>
            <a:r>
              <a:rPr lang="en-GB" sz="2400" dirty="0" err="1"/>
              <a:t>như</a:t>
            </a:r>
            <a:r>
              <a:rPr lang="en-GB" sz="2400" dirty="0"/>
              <a:t> </a:t>
            </a:r>
            <a:r>
              <a:rPr lang="en-GB" sz="2400" dirty="0" err="1"/>
              <a:t>phần</a:t>
            </a:r>
            <a:r>
              <a:rPr lang="en-GB" sz="2400" dirty="0"/>
              <a:t> </a:t>
            </a:r>
            <a:r>
              <a:rPr lang="en-GB" sz="2400" dirty="0" err="1"/>
              <a:t>đã</a:t>
            </a:r>
            <a:r>
              <a:rPr lang="en-GB" sz="2400" dirty="0"/>
              <a:t> </a:t>
            </a:r>
            <a:r>
              <a:rPr lang="en-GB" sz="2400" dirty="0" err="1"/>
              <a:t>đề</a:t>
            </a:r>
            <a:r>
              <a:rPr lang="en-GB" sz="2400" dirty="0"/>
              <a:t> </a:t>
            </a:r>
            <a:r>
              <a:rPr lang="en-GB" sz="2400" dirty="0" err="1"/>
              <a:t>cập</a:t>
            </a:r>
            <a:r>
              <a:rPr lang="en-GB" sz="2400" dirty="0"/>
              <a:t> ở </a:t>
            </a:r>
            <a:r>
              <a:rPr lang="en-GB" sz="2400" dirty="0" err="1"/>
              <a:t>trên</a:t>
            </a:r>
            <a:r>
              <a:rPr lang="en-GB" sz="2400" dirty="0"/>
              <a:t> </a:t>
            </a:r>
            <a:r>
              <a:rPr lang="en-GB" sz="2400" dirty="0" err="1"/>
              <a:t>đèn</a:t>
            </a:r>
            <a:r>
              <a:rPr lang="en-GB" sz="2400" dirty="0"/>
              <a:t> LED COB </a:t>
            </a:r>
            <a:r>
              <a:rPr lang="en-GB" sz="2400" dirty="0" err="1"/>
              <a:t>sáng</a:t>
            </a:r>
            <a:r>
              <a:rPr lang="en-GB" sz="2400" dirty="0"/>
              <a:t> </a:t>
            </a:r>
            <a:r>
              <a:rPr lang="en-GB" sz="2400" dirty="0" err="1"/>
              <a:t>hơn</a:t>
            </a:r>
            <a:r>
              <a:rPr lang="en-GB" sz="2400" dirty="0"/>
              <a:t> so </a:t>
            </a:r>
            <a:r>
              <a:rPr lang="en-GB" sz="2400" dirty="0" err="1"/>
              <a:t>với</a:t>
            </a:r>
            <a:r>
              <a:rPr lang="en-GB" sz="2400" dirty="0"/>
              <a:t> </a:t>
            </a:r>
            <a:r>
              <a:rPr lang="en-GB" sz="2400" dirty="0" err="1"/>
              <a:t>đèn</a:t>
            </a:r>
            <a:r>
              <a:rPr lang="en-GB" sz="2400" dirty="0"/>
              <a:t> SMD. </a:t>
            </a:r>
            <a:r>
              <a:rPr lang="en-GB" sz="2400" dirty="0" err="1"/>
              <a:t>Và</a:t>
            </a:r>
            <a:r>
              <a:rPr lang="en-GB" sz="2400" dirty="0"/>
              <a:t> </a:t>
            </a:r>
            <a:r>
              <a:rPr lang="en-GB" sz="2400" dirty="0" err="1"/>
              <a:t>màu</a:t>
            </a:r>
            <a:r>
              <a:rPr lang="en-GB" sz="2400" dirty="0"/>
              <a:t> </a:t>
            </a:r>
            <a:r>
              <a:rPr lang="en-GB" sz="2400" dirty="0" err="1"/>
              <a:t>sắc</a:t>
            </a:r>
            <a:r>
              <a:rPr lang="en-GB" sz="2400" dirty="0"/>
              <a:t> </a:t>
            </a:r>
            <a:r>
              <a:rPr lang="en-GB" sz="2400" dirty="0" err="1"/>
              <a:t>thay</a:t>
            </a:r>
            <a:r>
              <a:rPr lang="en-GB" sz="2400" dirty="0"/>
              <a:t> </a:t>
            </a:r>
            <a:r>
              <a:rPr lang="en-GB" sz="2400" dirty="0" err="1"/>
              <a:t>đổi</a:t>
            </a:r>
            <a:r>
              <a:rPr lang="en-GB" sz="2400" dirty="0"/>
              <a:t> </a:t>
            </a:r>
            <a:r>
              <a:rPr lang="en-GB" sz="2400" dirty="0" err="1"/>
              <a:t>thì</a:t>
            </a:r>
            <a:r>
              <a:rPr lang="en-GB" sz="2400" dirty="0"/>
              <a:t> </a:t>
            </a:r>
            <a:r>
              <a:rPr lang="en-GB" sz="2400" dirty="0" err="1"/>
              <a:t>lại</a:t>
            </a:r>
            <a:r>
              <a:rPr lang="en-GB" sz="2400" dirty="0"/>
              <a:t> </a:t>
            </a:r>
            <a:r>
              <a:rPr lang="en-GB" sz="2400" dirty="0" err="1"/>
              <a:t>là</a:t>
            </a:r>
            <a:r>
              <a:rPr lang="en-GB" sz="2400" dirty="0"/>
              <a:t> </a:t>
            </a:r>
            <a:r>
              <a:rPr lang="en-GB" sz="2400" dirty="0" err="1"/>
              <a:t>thế</a:t>
            </a:r>
            <a:r>
              <a:rPr lang="en-GB" sz="2400" dirty="0"/>
              <a:t> </a:t>
            </a:r>
            <a:r>
              <a:rPr lang="en-GB" sz="2400" dirty="0" err="1"/>
              <a:t>mạnh</a:t>
            </a:r>
            <a:r>
              <a:rPr lang="en-GB" sz="2400" dirty="0"/>
              <a:t> </a:t>
            </a:r>
            <a:r>
              <a:rPr lang="en-GB" sz="2400" dirty="0" err="1"/>
              <a:t>của</a:t>
            </a:r>
            <a:r>
              <a:rPr lang="en-GB" sz="2400" dirty="0"/>
              <a:t> SMD.</a:t>
            </a:r>
          </a:p>
          <a:p>
            <a:r>
              <a:rPr lang="en-GB" sz="2400" dirty="0" err="1"/>
              <a:t>Tổng</a:t>
            </a:r>
            <a:r>
              <a:rPr lang="en-GB" sz="2400" dirty="0"/>
              <a:t> </a:t>
            </a:r>
            <a:r>
              <a:rPr lang="en-GB" sz="2400" dirty="0" err="1"/>
              <a:t>quan</a:t>
            </a:r>
            <a:r>
              <a:rPr lang="en-GB" sz="2400" dirty="0"/>
              <a:t> </a:t>
            </a:r>
            <a:r>
              <a:rPr lang="en-GB" sz="2400" dirty="0" err="1"/>
              <a:t>về</a:t>
            </a:r>
            <a:r>
              <a:rPr lang="en-GB" sz="2400" dirty="0"/>
              <a:t> </a:t>
            </a:r>
            <a:r>
              <a:rPr lang="en-GB" sz="2400" dirty="0" err="1"/>
              <a:t>tất</a:t>
            </a:r>
            <a:r>
              <a:rPr lang="en-GB" sz="2400" dirty="0"/>
              <a:t> </a:t>
            </a:r>
            <a:r>
              <a:rPr lang="en-GB" sz="2400" dirty="0" err="1"/>
              <a:t>cả</a:t>
            </a:r>
            <a:r>
              <a:rPr lang="en-GB" sz="2400" dirty="0"/>
              <a:t> </a:t>
            </a:r>
            <a:r>
              <a:rPr lang="en-GB" sz="2400" dirty="0" err="1"/>
              <a:t>những</a:t>
            </a:r>
            <a:r>
              <a:rPr lang="en-GB" sz="2400" dirty="0"/>
              <a:t> </a:t>
            </a:r>
            <a:r>
              <a:rPr lang="en-GB" sz="2400" dirty="0" err="1"/>
              <a:t>yếu</a:t>
            </a:r>
            <a:r>
              <a:rPr lang="en-GB" sz="2400" dirty="0"/>
              <a:t> </a:t>
            </a:r>
            <a:r>
              <a:rPr lang="en-GB" sz="2400" dirty="0" err="1"/>
              <a:t>tố</a:t>
            </a:r>
            <a:r>
              <a:rPr lang="en-GB" sz="2400" dirty="0"/>
              <a:t> </a:t>
            </a:r>
            <a:r>
              <a:rPr lang="en-GB" sz="2400" dirty="0" err="1"/>
              <a:t>kể</a:t>
            </a:r>
            <a:r>
              <a:rPr lang="en-GB" sz="2400" dirty="0"/>
              <a:t> </a:t>
            </a:r>
            <a:r>
              <a:rPr lang="en-GB" sz="2400" dirty="0" err="1" smtClean="0"/>
              <a:t>trên</a:t>
            </a:r>
            <a:r>
              <a:rPr lang="en-GB" sz="2400" dirty="0" smtClean="0"/>
              <a:t> </a:t>
            </a:r>
            <a:r>
              <a:rPr lang="en-GB" sz="2400" dirty="0" err="1"/>
              <a:t>có</a:t>
            </a:r>
            <a:r>
              <a:rPr lang="en-GB" sz="2400" dirty="0"/>
              <a:t> </a:t>
            </a:r>
            <a:r>
              <a:rPr lang="en-GB" sz="2400" dirty="0" err="1"/>
              <a:t>thể</a:t>
            </a:r>
            <a:r>
              <a:rPr lang="en-GB" sz="2400" dirty="0"/>
              <a:t> </a:t>
            </a:r>
            <a:r>
              <a:rPr lang="en-GB" sz="2400" dirty="0" err="1"/>
              <a:t>thấy</a:t>
            </a:r>
            <a:r>
              <a:rPr lang="en-GB" sz="2400" dirty="0"/>
              <a:t> </a:t>
            </a:r>
            <a:r>
              <a:rPr lang="en-GB" sz="2400" dirty="0" err="1"/>
              <a:t>sử</a:t>
            </a:r>
            <a:r>
              <a:rPr lang="en-GB" sz="2400" dirty="0"/>
              <a:t> </a:t>
            </a:r>
            <a:r>
              <a:rPr lang="en-GB" sz="2400" dirty="0" err="1"/>
              <a:t>dụng</a:t>
            </a:r>
            <a:r>
              <a:rPr lang="en-GB" sz="2400" dirty="0"/>
              <a:t> </a:t>
            </a:r>
            <a:r>
              <a:rPr lang="en-GB" sz="2400" dirty="0" err="1">
                <a:solidFill>
                  <a:srgbClr val="FF0000"/>
                </a:solidFill>
              </a:rPr>
              <a:t>đèn</a:t>
            </a:r>
            <a:r>
              <a:rPr lang="en-GB" sz="2400" dirty="0">
                <a:solidFill>
                  <a:srgbClr val="FF0000"/>
                </a:solidFill>
              </a:rPr>
              <a:t> LED COB </a:t>
            </a:r>
            <a:r>
              <a:rPr lang="en-GB" sz="2400" dirty="0" err="1">
                <a:solidFill>
                  <a:srgbClr val="FF0000"/>
                </a:solidFill>
              </a:rPr>
              <a:t>sẽ</a:t>
            </a:r>
            <a:r>
              <a:rPr lang="en-GB" sz="2400" dirty="0">
                <a:solidFill>
                  <a:srgbClr val="FF0000"/>
                </a:solidFill>
              </a:rPr>
              <a:t> </a:t>
            </a:r>
            <a:r>
              <a:rPr lang="en-GB" sz="2400" dirty="0" err="1">
                <a:solidFill>
                  <a:srgbClr val="FF0000"/>
                </a:solidFill>
              </a:rPr>
              <a:t>có</a:t>
            </a:r>
            <a:r>
              <a:rPr lang="en-GB" sz="2400" dirty="0">
                <a:solidFill>
                  <a:srgbClr val="FF0000"/>
                </a:solidFill>
              </a:rPr>
              <a:t> </a:t>
            </a:r>
            <a:r>
              <a:rPr lang="en-GB" sz="2400" dirty="0" err="1">
                <a:solidFill>
                  <a:srgbClr val="FF0000"/>
                </a:solidFill>
              </a:rPr>
              <a:t>nhiều</a:t>
            </a:r>
            <a:r>
              <a:rPr lang="en-GB" sz="2400" dirty="0">
                <a:solidFill>
                  <a:srgbClr val="FF0000"/>
                </a:solidFill>
              </a:rPr>
              <a:t> </a:t>
            </a:r>
            <a:r>
              <a:rPr lang="en-GB" sz="2400" dirty="0" err="1">
                <a:solidFill>
                  <a:srgbClr val="FF0000"/>
                </a:solidFill>
              </a:rPr>
              <a:t>ưu</a:t>
            </a:r>
            <a:r>
              <a:rPr lang="en-GB" sz="2400" dirty="0">
                <a:solidFill>
                  <a:srgbClr val="FF0000"/>
                </a:solidFill>
              </a:rPr>
              <a:t> </a:t>
            </a:r>
            <a:r>
              <a:rPr lang="en-GB" sz="2400" dirty="0" err="1">
                <a:solidFill>
                  <a:srgbClr val="FF0000"/>
                </a:solidFill>
              </a:rPr>
              <a:t>thế</a:t>
            </a:r>
            <a:r>
              <a:rPr lang="en-GB" sz="2400" dirty="0">
                <a:solidFill>
                  <a:srgbClr val="FF0000"/>
                </a:solidFill>
              </a:rPr>
              <a:t> </a:t>
            </a:r>
            <a:r>
              <a:rPr lang="en-GB" sz="2400" dirty="0" err="1">
                <a:solidFill>
                  <a:srgbClr val="FF0000"/>
                </a:solidFill>
              </a:rPr>
              <a:t>hơn</a:t>
            </a:r>
            <a:r>
              <a:rPr lang="en-GB" sz="2400" dirty="0"/>
              <a:t>, </a:t>
            </a:r>
            <a:r>
              <a:rPr lang="en-GB" sz="2400" dirty="0" err="1"/>
              <a:t>đặc</a:t>
            </a:r>
            <a:r>
              <a:rPr lang="en-GB" sz="2400" dirty="0"/>
              <a:t> </a:t>
            </a:r>
            <a:r>
              <a:rPr lang="en-GB" sz="2400" dirty="0" err="1"/>
              <a:t>biệt</a:t>
            </a:r>
            <a:r>
              <a:rPr lang="en-GB" sz="2400" dirty="0"/>
              <a:t> </a:t>
            </a:r>
            <a:r>
              <a:rPr lang="en-GB" sz="2400" dirty="0" err="1"/>
              <a:t>là</a:t>
            </a:r>
            <a:r>
              <a:rPr lang="en-GB" sz="2400" dirty="0"/>
              <a:t> </a:t>
            </a:r>
            <a:r>
              <a:rPr lang="en-GB" sz="2400" dirty="0" err="1"/>
              <a:t>trong</a:t>
            </a:r>
            <a:r>
              <a:rPr lang="en-GB" sz="2400" dirty="0"/>
              <a:t> </a:t>
            </a:r>
            <a:r>
              <a:rPr lang="en-GB" sz="2400" dirty="0" err="1"/>
              <a:t>chiếu</a:t>
            </a:r>
            <a:r>
              <a:rPr lang="en-GB" sz="2400" dirty="0"/>
              <a:t> </a:t>
            </a:r>
            <a:r>
              <a:rPr lang="en-GB" sz="2400" dirty="0" err="1"/>
              <a:t>sáng</a:t>
            </a:r>
            <a:r>
              <a:rPr lang="en-GB" sz="2400" dirty="0"/>
              <a:t> </a:t>
            </a:r>
            <a:r>
              <a:rPr lang="en-GB" sz="2400" dirty="0" err="1"/>
              <a:t>công</a:t>
            </a:r>
            <a:r>
              <a:rPr lang="en-GB" sz="2400" dirty="0"/>
              <a:t> </a:t>
            </a:r>
            <a:r>
              <a:rPr lang="en-GB" sz="2400" dirty="0" err="1"/>
              <a:t>nghiệp</a:t>
            </a:r>
            <a:r>
              <a:rPr lang="en-GB" sz="2400" dirty="0"/>
              <a:t>. </a:t>
            </a:r>
            <a:r>
              <a:rPr lang="en-GB" sz="2400" dirty="0" err="1"/>
              <a:t>Cả</a:t>
            </a:r>
            <a:r>
              <a:rPr lang="en-GB" sz="2400" dirty="0"/>
              <a:t> </a:t>
            </a:r>
            <a:r>
              <a:rPr lang="en-GB" sz="2400" dirty="0" err="1"/>
              <a:t>lợi</a:t>
            </a:r>
            <a:r>
              <a:rPr lang="en-GB" sz="2400" dirty="0"/>
              <a:t> </a:t>
            </a:r>
            <a:r>
              <a:rPr lang="en-GB" sz="2400" dirty="0" err="1"/>
              <a:t>ích</a:t>
            </a:r>
            <a:r>
              <a:rPr lang="en-GB" sz="2400" dirty="0"/>
              <a:t> </a:t>
            </a:r>
            <a:r>
              <a:rPr lang="en-GB" sz="2400" dirty="0" err="1"/>
              <a:t>cho</a:t>
            </a:r>
            <a:r>
              <a:rPr lang="en-GB" sz="2400" dirty="0"/>
              <a:t> </a:t>
            </a:r>
            <a:r>
              <a:rPr lang="en-GB" sz="2400" dirty="0" err="1"/>
              <a:t>khách</a:t>
            </a:r>
            <a:r>
              <a:rPr lang="en-GB" sz="2400" dirty="0"/>
              <a:t> </a:t>
            </a:r>
            <a:r>
              <a:rPr lang="en-GB" sz="2400" dirty="0" err="1"/>
              <a:t>hàng</a:t>
            </a:r>
            <a:r>
              <a:rPr lang="en-GB" sz="2400" dirty="0"/>
              <a:t> </a:t>
            </a:r>
            <a:r>
              <a:rPr lang="en-GB" sz="2400" dirty="0" err="1"/>
              <a:t>và</a:t>
            </a:r>
            <a:r>
              <a:rPr lang="en-GB" sz="2400" dirty="0"/>
              <a:t> </a:t>
            </a:r>
            <a:r>
              <a:rPr lang="en-GB" sz="2400" dirty="0" err="1"/>
              <a:t>cả</a:t>
            </a:r>
            <a:r>
              <a:rPr lang="en-GB" sz="2400" dirty="0"/>
              <a:t> </a:t>
            </a:r>
            <a:r>
              <a:rPr lang="en-GB" sz="2400" dirty="0" err="1"/>
              <a:t>lợi</a:t>
            </a:r>
            <a:r>
              <a:rPr lang="en-GB" sz="2400" dirty="0"/>
              <a:t> </a:t>
            </a:r>
            <a:r>
              <a:rPr lang="en-GB" sz="2400" dirty="0" err="1"/>
              <a:t>ích</a:t>
            </a:r>
            <a:r>
              <a:rPr lang="en-GB" sz="2400" dirty="0"/>
              <a:t> </a:t>
            </a:r>
            <a:r>
              <a:rPr lang="en-GB" sz="2400" dirty="0" err="1"/>
              <a:t>cho</a:t>
            </a:r>
            <a:r>
              <a:rPr lang="en-GB" sz="2400" dirty="0"/>
              <a:t> </a:t>
            </a:r>
            <a:r>
              <a:rPr lang="en-GB" sz="2400" dirty="0" err="1"/>
              <a:t>nhà</a:t>
            </a:r>
            <a:r>
              <a:rPr lang="en-GB" sz="2400" dirty="0"/>
              <a:t> </a:t>
            </a:r>
            <a:r>
              <a:rPr lang="en-GB" sz="2400" dirty="0" err="1"/>
              <a:t>sản</a:t>
            </a:r>
            <a:r>
              <a:rPr lang="en-GB" sz="2400" dirty="0"/>
              <a:t> </a:t>
            </a:r>
            <a:r>
              <a:rPr lang="en-GB" sz="2400" dirty="0" err="1"/>
              <a:t>xuất</a:t>
            </a:r>
            <a:r>
              <a:rPr lang="en-GB" sz="2400" dirty="0"/>
              <a:t>. </a:t>
            </a:r>
            <a:r>
              <a:rPr lang="en-GB" sz="2400" dirty="0" err="1">
                <a:solidFill>
                  <a:srgbClr val="FF0000"/>
                </a:solidFill>
              </a:rPr>
              <a:t>Đèn</a:t>
            </a:r>
            <a:r>
              <a:rPr lang="en-GB" sz="2400" dirty="0">
                <a:solidFill>
                  <a:srgbClr val="FF0000"/>
                </a:solidFill>
              </a:rPr>
              <a:t> COB </a:t>
            </a:r>
            <a:r>
              <a:rPr lang="en-GB" sz="2400" dirty="0" err="1">
                <a:solidFill>
                  <a:srgbClr val="FF0000"/>
                </a:solidFill>
              </a:rPr>
              <a:t>dễ</a:t>
            </a:r>
            <a:r>
              <a:rPr lang="en-GB" sz="2400" dirty="0">
                <a:solidFill>
                  <a:srgbClr val="FF0000"/>
                </a:solidFill>
              </a:rPr>
              <a:t> </a:t>
            </a:r>
            <a:r>
              <a:rPr lang="en-GB" sz="2400" dirty="0" err="1">
                <a:solidFill>
                  <a:srgbClr val="FF0000"/>
                </a:solidFill>
              </a:rPr>
              <a:t>sản</a:t>
            </a:r>
            <a:r>
              <a:rPr lang="en-GB" sz="2400" dirty="0">
                <a:solidFill>
                  <a:srgbClr val="FF0000"/>
                </a:solidFill>
              </a:rPr>
              <a:t> </a:t>
            </a:r>
            <a:r>
              <a:rPr lang="en-GB" sz="2400" dirty="0" err="1">
                <a:solidFill>
                  <a:srgbClr val="FF0000"/>
                </a:solidFill>
              </a:rPr>
              <a:t>xuất</a:t>
            </a:r>
            <a:r>
              <a:rPr lang="en-GB" sz="2400" dirty="0">
                <a:solidFill>
                  <a:srgbClr val="FF0000"/>
                </a:solidFill>
              </a:rPr>
              <a:t> </a:t>
            </a:r>
            <a:r>
              <a:rPr lang="en-GB" sz="2400" dirty="0" err="1">
                <a:solidFill>
                  <a:srgbClr val="FF0000"/>
                </a:solidFill>
              </a:rPr>
              <a:t>hơn</a:t>
            </a:r>
            <a:r>
              <a:rPr lang="en-GB" sz="2400" dirty="0">
                <a:solidFill>
                  <a:srgbClr val="FF0000"/>
                </a:solidFill>
              </a:rPr>
              <a:t>, </a:t>
            </a:r>
            <a:r>
              <a:rPr lang="en-GB" sz="2400" dirty="0" err="1">
                <a:solidFill>
                  <a:srgbClr val="FF0000"/>
                </a:solidFill>
              </a:rPr>
              <a:t>dễ</a:t>
            </a:r>
            <a:r>
              <a:rPr lang="en-GB" sz="2400" dirty="0">
                <a:solidFill>
                  <a:srgbClr val="FF0000"/>
                </a:solidFill>
              </a:rPr>
              <a:t> </a:t>
            </a:r>
            <a:r>
              <a:rPr lang="en-GB" sz="2400" dirty="0" err="1">
                <a:solidFill>
                  <a:srgbClr val="FF0000"/>
                </a:solidFill>
              </a:rPr>
              <a:t>sửa</a:t>
            </a:r>
            <a:r>
              <a:rPr lang="en-GB" sz="2400" dirty="0">
                <a:solidFill>
                  <a:srgbClr val="FF0000"/>
                </a:solidFill>
              </a:rPr>
              <a:t> </a:t>
            </a:r>
            <a:r>
              <a:rPr lang="en-GB" sz="2400" dirty="0" err="1">
                <a:solidFill>
                  <a:srgbClr val="FF0000"/>
                </a:solidFill>
              </a:rPr>
              <a:t>chữa</a:t>
            </a:r>
            <a:r>
              <a:rPr lang="en-GB" sz="2400" dirty="0">
                <a:solidFill>
                  <a:srgbClr val="FF0000"/>
                </a:solidFill>
              </a:rPr>
              <a:t> </a:t>
            </a:r>
            <a:r>
              <a:rPr lang="en-GB" sz="2400" dirty="0" err="1">
                <a:solidFill>
                  <a:srgbClr val="FF0000"/>
                </a:solidFill>
              </a:rPr>
              <a:t>hơn</a:t>
            </a:r>
            <a:r>
              <a:rPr lang="en-GB" sz="2400" dirty="0"/>
              <a:t>, </a:t>
            </a:r>
            <a:r>
              <a:rPr lang="en-GB" sz="2400" dirty="0" err="1"/>
              <a:t>và</a:t>
            </a:r>
            <a:r>
              <a:rPr lang="en-GB" sz="2400" dirty="0"/>
              <a:t> </a:t>
            </a:r>
            <a:r>
              <a:rPr lang="en-GB" sz="2400" dirty="0" err="1">
                <a:solidFill>
                  <a:srgbClr val="FF0000"/>
                </a:solidFill>
              </a:rPr>
              <a:t>giá</a:t>
            </a:r>
            <a:r>
              <a:rPr lang="en-GB" sz="2400" dirty="0">
                <a:solidFill>
                  <a:srgbClr val="FF0000"/>
                </a:solidFill>
              </a:rPr>
              <a:t> </a:t>
            </a:r>
            <a:r>
              <a:rPr lang="en-GB" sz="2400" dirty="0" err="1">
                <a:solidFill>
                  <a:srgbClr val="FF0000"/>
                </a:solidFill>
              </a:rPr>
              <a:t>thành</a:t>
            </a:r>
            <a:r>
              <a:rPr lang="en-GB" sz="2400" dirty="0">
                <a:solidFill>
                  <a:srgbClr val="FF0000"/>
                </a:solidFill>
              </a:rPr>
              <a:t> </a:t>
            </a:r>
            <a:r>
              <a:rPr lang="en-GB" sz="2400" dirty="0" err="1">
                <a:solidFill>
                  <a:srgbClr val="FF0000"/>
                </a:solidFill>
              </a:rPr>
              <a:t>rẻ</a:t>
            </a:r>
            <a:r>
              <a:rPr lang="en-GB" sz="2400" dirty="0">
                <a:solidFill>
                  <a:srgbClr val="FF0000"/>
                </a:solidFill>
              </a:rPr>
              <a:t> </a:t>
            </a:r>
            <a:r>
              <a:rPr lang="en-GB" sz="2400" dirty="0" err="1">
                <a:solidFill>
                  <a:srgbClr val="FF0000"/>
                </a:solidFill>
              </a:rPr>
              <a:t>hơn</a:t>
            </a:r>
            <a:r>
              <a:rPr lang="en-GB" sz="2400" dirty="0">
                <a:solidFill>
                  <a:srgbClr val="FF0000"/>
                </a:solidFill>
              </a:rPr>
              <a:t> </a:t>
            </a:r>
            <a:r>
              <a:rPr lang="en-GB" sz="2400" dirty="0"/>
              <a:t>so </a:t>
            </a:r>
            <a:r>
              <a:rPr lang="en-GB" sz="2400" dirty="0" err="1"/>
              <a:t>với</a:t>
            </a:r>
            <a:r>
              <a:rPr lang="en-GB" sz="2400" dirty="0"/>
              <a:t> </a:t>
            </a:r>
            <a:r>
              <a:rPr lang="en-GB" sz="2400" dirty="0" err="1"/>
              <a:t>đèn</a:t>
            </a:r>
            <a:r>
              <a:rPr lang="en-GB" sz="2400" dirty="0"/>
              <a:t> </a:t>
            </a:r>
            <a:r>
              <a:rPr lang="en-GB" sz="2400" dirty="0" err="1"/>
              <a:t>sử</a:t>
            </a:r>
            <a:r>
              <a:rPr lang="en-GB" sz="2400" dirty="0"/>
              <a:t> </a:t>
            </a:r>
            <a:r>
              <a:rPr lang="en-GB" sz="2400" dirty="0" err="1"/>
              <a:t>dụng</a:t>
            </a:r>
            <a:r>
              <a:rPr lang="en-GB" sz="2400" dirty="0"/>
              <a:t> chip LED SMD.</a:t>
            </a:r>
          </a:p>
          <a:p>
            <a:endParaRPr lang="vi-VN" sz="2400" dirty="0"/>
          </a:p>
        </p:txBody>
      </p:sp>
      <p:sp>
        <p:nvSpPr>
          <p:cNvPr id="4" name="Slide Number Placeholder 3"/>
          <p:cNvSpPr>
            <a:spLocks noGrp="1"/>
          </p:cNvSpPr>
          <p:nvPr>
            <p:ph type="sldNum" sz="quarter" idx="12"/>
          </p:nvPr>
        </p:nvSpPr>
        <p:spPr/>
        <p:txBody>
          <a:bodyPr/>
          <a:lstStyle/>
          <a:p>
            <a:fld id="{F0931A55-194B-4A58-B694-E7986A594968}" type="slidenum">
              <a:rPr lang="en-US" smtClean="0"/>
              <a:t>33</a:t>
            </a:fld>
            <a:endParaRPr lang="en-US"/>
          </a:p>
        </p:txBody>
      </p:sp>
    </p:spTree>
    <p:extLst>
      <p:ext uri="{BB962C8B-B14F-4D97-AF65-F5344CB8AC3E}">
        <p14:creationId xmlns:p14="http://schemas.microsoft.com/office/powerpoint/2010/main" val="69803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t>
            </a:r>
            <a:r>
              <a:rPr lang="en-GB" dirty="0" err="1" smtClean="0"/>
              <a:t>sánh</a:t>
            </a:r>
            <a:r>
              <a:rPr lang="en-GB" dirty="0" smtClean="0"/>
              <a:t> </a:t>
            </a:r>
            <a:r>
              <a:rPr lang="en-GB" dirty="0" err="1" smtClean="0"/>
              <a:t>hai</a:t>
            </a:r>
            <a:r>
              <a:rPr lang="en-GB" dirty="0" smtClean="0"/>
              <a:t> </a:t>
            </a:r>
            <a:r>
              <a:rPr lang="en-GB" dirty="0" err="1" smtClean="0"/>
              <a:t>loại</a:t>
            </a:r>
            <a:r>
              <a:rPr lang="en-GB" dirty="0" smtClean="0"/>
              <a:t> chip LED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170525"/>
              </p:ext>
            </p:extLst>
          </p:nvPr>
        </p:nvGraphicFramePr>
        <p:xfrm>
          <a:off x="304800" y="1422954"/>
          <a:ext cx="8382000" cy="4800599"/>
        </p:xfrm>
        <a:graphic>
          <a:graphicData uri="http://schemas.openxmlformats.org/drawingml/2006/table">
            <a:tbl>
              <a:tblPr firstRow="1" firstCol="1" bandRow="1">
                <a:tableStyleId>{5C22544A-7EE6-4342-B048-85BDC9FD1C3A}</a:tableStyleId>
              </a:tblPr>
              <a:tblGrid>
                <a:gridCol w="1347549"/>
                <a:gridCol w="3780377"/>
                <a:gridCol w="3254074"/>
              </a:tblGrid>
              <a:tr h="275358">
                <a:tc>
                  <a:txBody>
                    <a:bodyPr/>
                    <a:lstStyle/>
                    <a:p>
                      <a:pPr marL="0" indent="0" algn="ctr">
                        <a:spcAft>
                          <a:spcPts val="0"/>
                        </a:spcAft>
                      </a:pP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457200" algn="ctr">
                        <a:spcAft>
                          <a:spcPts val="0"/>
                        </a:spcAft>
                      </a:pPr>
                      <a:r>
                        <a:rPr lang="en-US" sz="1800">
                          <a:effectLst/>
                        </a:rPr>
                        <a:t>SMD</a:t>
                      </a:r>
                      <a:endParaRPr lang="en-GB"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457200" algn="ctr">
                        <a:spcAft>
                          <a:spcPts val="0"/>
                        </a:spcAft>
                      </a:pPr>
                      <a:r>
                        <a:rPr lang="en-US" sz="1800">
                          <a:effectLst/>
                        </a:rPr>
                        <a:t>COB</a:t>
                      </a:r>
                      <a:endParaRPr lang="en-GB"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192750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err="1" smtClean="0">
                          <a:effectLst/>
                        </a:rPr>
                        <a:t>Đóng</a:t>
                      </a:r>
                      <a:r>
                        <a:rPr lang="en-US" sz="1800" dirty="0" smtClean="0">
                          <a:effectLst/>
                        </a:rPr>
                        <a:t> </a:t>
                      </a:r>
                      <a:r>
                        <a:rPr lang="en-US" sz="1800" dirty="0" err="1" smtClean="0">
                          <a:effectLst/>
                        </a:rPr>
                        <a:t>gói</a:t>
                      </a:r>
                      <a:endParaRPr lang="en-GB" sz="1800" dirty="0" smtClean="0">
                        <a:solidFill>
                          <a:srgbClr val="000000"/>
                        </a:solidFill>
                        <a:effectLst/>
                        <a:latin typeface="Times New Roman" panose="02020603050405020304" pitchFamily="18" charset="0"/>
                        <a:ea typeface="Times New Roman" panose="02020603050405020304" pitchFamily="18" charset="0"/>
                      </a:endParaRPr>
                    </a:p>
                    <a:p>
                      <a:pPr marL="0" indent="0" algn="just">
                        <a:spcAft>
                          <a:spcPts val="0"/>
                        </a:spcAft>
                      </a:pPr>
                      <a:r>
                        <a:rPr lang="en-US" sz="1800" dirty="0">
                          <a:effectLst/>
                        </a:rPr>
                        <a:t> </a:t>
                      </a: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a:spcAft>
                          <a:spcPts val="0"/>
                        </a:spcAft>
                      </a:pPr>
                      <a:r>
                        <a:rPr lang="vi-VN" sz="1800" dirty="0">
                          <a:effectLst/>
                        </a:rPr>
                        <a:t>cần yêu cầu về máy móc, trang thiết bị cực hiện đại. Nhằm đảm bảo bo mạch, chân cắm đều được thực hiện đúng và đạt tỉ lệ chuẩn. Khi đưa vào quá trình thay đổi mạch mới diễn ra tốt đẹp</a:t>
                      </a: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defTabSz="914400" rtl="0" eaLnBrk="1" latinLnBrk="0" hangingPunct="1">
                        <a:spcAft>
                          <a:spcPts val="0"/>
                        </a:spcAft>
                      </a:pPr>
                      <a:r>
                        <a:rPr lang="vi-VN" sz="1800" kern="1200" dirty="0">
                          <a:solidFill>
                            <a:schemeClr val="dk1"/>
                          </a:solidFill>
                          <a:effectLst/>
                          <a:latin typeface="+mn-lt"/>
                          <a:ea typeface="+mn-ea"/>
                          <a:cs typeface="+mn-cs"/>
                        </a:rPr>
                        <a:t>kích thước lớn hơn nên công nghệ đóng gói không quá phức tạp. Quá trình sửa chữa hay thay thế từ đó cũng dễ dàng hơn.</a:t>
                      </a:r>
                      <a:endParaRPr lang="en-GB" sz="1800" kern="1200" dirty="0">
                        <a:solidFill>
                          <a:schemeClr val="dk1"/>
                        </a:solidFill>
                        <a:effectLst/>
                        <a:latin typeface="+mn-lt"/>
                        <a:ea typeface="+mn-ea"/>
                        <a:cs typeface="+mn-cs"/>
                      </a:endParaRPr>
                    </a:p>
                  </a:txBody>
                  <a:tcPr marL="68580" marR="68580" marT="0" marB="0"/>
                </a:tc>
              </a:tr>
              <a:tr h="275358">
                <a:tc>
                  <a:txBody>
                    <a:bodyPr/>
                    <a:lstStyle/>
                    <a:p>
                      <a:pPr marL="0" indent="0" algn="just">
                        <a:spcAft>
                          <a:spcPts val="0"/>
                        </a:spcAft>
                      </a:pPr>
                      <a:r>
                        <a:rPr lang="en-US" sz="1800" dirty="0">
                          <a:effectLst/>
                        </a:rPr>
                        <a:t>CRI</a:t>
                      </a: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defTabSz="914400" rtl="0" eaLnBrk="1" latinLnBrk="0" hangingPunct="1">
                        <a:spcAft>
                          <a:spcPts val="0"/>
                        </a:spcAft>
                      </a:pPr>
                      <a:r>
                        <a:rPr lang="vi-VN" sz="1800" kern="1200" dirty="0">
                          <a:solidFill>
                            <a:schemeClr val="dk1"/>
                          </a:solidFill>
                          <a:effectLst/>
                          <a:latin typeface="+mn-lt"/>
                          <a:ea typeface="+mn-ea"/>
                          <a:cs typeface="+mn-cs"/>
                        </a:rPr>
                        <a:t>vượt ngưỡng 90</a:t>
                      </a:r>
                      <a:endParaRPr lang="en-GB" sz="18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vi-VN" sz="1800" kern="1200" dirty="0">
                          <a:solidFill>
                            <a:schemeClr val="dk1"/>
                          </a:solidFill>
                          <a:effectLst/>
                          <a:latin typeface="+mn-lt"/>
                          <a:ea typeface="+mn-ea"/>
                          <a:cs typeface="+mn-cs"/>
                        </a:rPr>
                        <a:t>80 trở lên</a:t>
                      </a:r>
                      <a:endParaRPr lang="en-GB" sz="1800" kern="1200" dirty="0">
                        <a:solidFill>
                          <a:schemeClr val="dk1"/>
                        </a:solidFill>
                        <a:effectLst/>
                        <a:latin typeface="+mn-lt"/>
                        <a:ea typeface="+mn-ea"/>
                        <a:cs typeface="+mn-cs"/>
                      </a:endParaRPr>
                    </a:p>
                  </a:txBody>
                  <a:tcPr marL="68580" marR="68580" marT="0" marB="0"/>
                </a:tc>
              </a:tr>
              <a:tr h="1220945">
                <a:tc>
                  <a:txBody>
                    <a:bodyPr/>
                    <a:lstStyle/>
                    <a:p>
                      <a:pPr indent="457200" algn="just">
                        <a:spcAft>
                          <a:spcPts val="0"/>
                        </a:spcAft>
                      </a:pPr>
                      <a:r>
                        <a:rPr lang="vi-VN" sz="1800">
                          <a:effectLst/>
                        </a:rPr>
                        <a:t> </a:t>
                      </a:r>
                      <a:endParaRPr lang="en-GB"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defTabSz="914400" rtl="0" eaLnBrk="1" latinLnBrk="0" hangingPunct="1">
                        <a:spcAft>
                          <a:spcPts val="0"/>
                        </a:spcAft>
                      </a:pPr>
                      <a:r>
                        <a:rPr lang="vi-VN" sz="1800" kern="1200" dirty="0">
                          <a:solidFill>
                            <a:schemeClr val="dk1"/>
                          </a:solidFill>
                          <a:effectLst/>
                          <a:latin typeface="+mn-lt"/>
                          <a:ea typeface="+mn-ea"/>
                          <a:cs typeface="+mn-cs"/>
                        </a:rPr>
                        <a:t>Do có nhiều chip SMD trong cùng 1 thiết bị LED nên khi phát sáng sẽ gây  đổ bóng nhiều lớp</a:t>
                      </a:r>
                      <a:endParaRPr lang="en-GB" sz="18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vi-VN" sz="1800" kern="1200" dirty="0">
                          <a:solidFill>
                            <a:schemeClr val="dk1"/>
                          </a:solidFill>
                          <a:effectLst/>
                          <a:latin typeface="+mn-lt"/>
                          <a:ea typeface="+mn-ea"/>
                          <a:cs typeface="+mn-cs"/>
                        </a:rPr>
                        <a:t>Còn với đèn sử dụng chip LED COB thì hiện tượng này không xảy ra.</a:t>
                      </a:r>
                      <a:endParaRPr lang="en-GB" sz="1800" kern="1200" dirty="0">
                        <a:solidFill>
                          <a:schemeClr val="dk1"/>
                        </a:solidFill>
                        <a:effectLst/>
                        <a:latin typeface="+mn-lt"/>
                        <a:ea typeface="+mn-ea"/>
                        <a:cs typeface="+mn-cs"/>
                      </a:endParaRPr>
                    </a:p>
                  </a:txBody>
                  <a:tcPr marL="68580" marR="68580" marT="0" marB="0"/>
                </a:tc>
              </a:tr>
              <a:tr h="1101432">
                <a:tc>
                  <a:txBody>
                    <a:bodyPr/>
                    <a:lstStyle/>
                    <a:p>
                      <a:pPr marL="0" indent="0" algn="just">
                        <a:spcAft>
                          <a:spcPts val="0"/>
                        </a:spcAft>
                      </a:pPr>
                      <a:r>
                        <a:rPr lang="en-US" sz="1800" dirty="0" err="1">
                          <a:effectLst/>
                        </a:rPr>
                        <a:t>Tuổi</a:t>
                      </a:r>
                      <a:r>
                        <a:rPr lang="en-US" sz="1800" dirty="0">
                          <a:effectLst/>
                        </a:rPr>
                        <a:t> </a:t>
                      </a:r>
                      <a:r>
                        <a:rPr lang="en-US" sz="1800" dirty="0" err="1">
                          <a:effectLst/>
                        </a:rPr>
                        <a:t>thọ</a:t>
                      </a: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defTabSz="914400" rtl="0" eaLnBrk="1" latinLnBrk="0" hangingPunct="1">
                        <a:spcAft>
                          <a:spcPts val="0"/>
                        </a:spcAft>
                      </a:pPr>
                      <a:r>
                        <a:rPr lang="en-US" sz="1800" kern="1200" dirty="0">
                          <a:solidFill>
                            <a:schemeClr val="dk1"/>
                          </a:solidFill>
                          <a:effectLst/>
                          <a:latin typeface="+mn-lt"/>
                          <a:ea typeface="+mn-ea"/>
                          <a:cs typeface="+mn-cs"/>
                        </a:rPr>
                        <a:t>Cao </a:t>
                      </a:r>
                      <a:r>
                        <a:rPr lang="en-US" sz="1800" kern="1200" dirty="0" err="1">
                          <a:solidFill>
                            <a:schemeClr val="dk1"/>
                          </a:solidFill>
                          <a:effectLst/>
                          <a:latin typeface="+mn-lt"/>
                          <a:ea typeface="+mn-ea"/>
                          <a:cs typeface="+mn-cs"/>
                        </a:rPr>
                        <a:t>hơn</a:t>
                      </a:r>
                      <a:r>
                        <a:rPr lang="en-US" sz="1800"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p>
                      <a:pPr marL="0" indent="0" algn="just" defTabSz="914400" rtl="0" eaLnBrk="1" latinLnBrk="0" hangingPunct="1">
                        <a:spcAft>
                          <a:spcPts val="0"/>
                        </a:spcAft>
                      </a:pPr>
                      <a:r>
                        <a:rPr lang="en-US" sz="1800" kern="1200" dirty="0" err="1">
                          <a:solidFill>
                            <a:schemeClr val="dk1"/>
                          </a:solidFill>
                          <a:effectLst/>
                          <a:latin typeface="+mn-lt"/>
                          <a:ea typeface="+mn-ea"/>
                          <a:cs typeface="+mn-cs"/>
                        </a:rPr>
                        <a:t>nhưng</a:t>
                      </a:r>
                      <a:r>
                        <a:rPr lang="en-US" sz="1800" kern="1200" dirty="0">
                          <a:solidFill>
                            <a:schemeClr val="dk1"/>
                          </a:solidFill>
                          <a:effectLst/>
                          <a:latin typeface="+mn-lt"/>
                          <a:ea typeface="+mn-ea"/>
                          <a:cs typeface="+mn-cs"/>
                        </a:rPr>
                        <a:t> </a:t>
                      </a:r>
                      <a:r>
                        <a:rPr lang="vi-VN" sz="1800" kern="1200" dirty="0">
                          <a:solidFill>
                            <a:schemeClr val="dk1"/>
                          </a:solidFill>
                          <a:effectLst/>
                          <a:latin typeface="+mn-lt"/>
                          <a:ea typeface="+mn-ea"/>
                          <a:cs typeface="+mn-cs"/>
                        </a:rPr>
                        <a:t>chip LED SMD có thể ảnh hưởng tuổi thọ bởi các vật liệu xung quanh</a:t>
                      </a:r>
                      <a:endParaRPr lang="en-GB" sz="1800" kern="1200" dirty="0">
                        <a:solidFill>
                          <a:schemeClr val="dk1"/>
                        </a:solidFill>
                        <a:effectLst/>
                        <a:latin typeface="+mn-lt"/>
                        <a:ea typeface="+mn-ea"/>
                        <a:cs typeface="+mn-cs"/>
                      </a:endParaRPr>
                    </a:p>
                  </a:txBody>
                  <a:tcPr marL="68580" marR="68580" marT="0" marB="0"/>
                </a:tc>
                <a:tc>
                  <a:txBody>
                    <a:bodyPr/>
                    <a:lstStyle/>
                    <a:p>
                      <a:pPr indent="457200" algn="just">
                        <a:spcAft>
                          <a:spcPts val="0"/>
                        </a:spcAft>
                      </a:pPr>
                      <a:r>
                        <a:rPr lang="vi-VN" sz="1800" dirty="0">
                          <a:effectLst/>
                        </a:rPr>
                        <a:t> </a:t>
                      </a:r>
                      <a:endParaRPr lang="en-GB"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7463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t>
            </a:r>
            <a:r>
              <a:rPr lang="en-GB" dirty="0" err="1" smtClean="0"/>
              <a:t>sánh</a:t>
            </a:r>
            <a:r>
              <a:rPr lang="en-GB" dirty="0" smtClean="0"/>
              <a:t> </a:t>
            </a:r>
            <a:r>
              <a:rPr lang="en-GB" dirty="0" err="1" smtClean="0"/>
              <a:t>hai</a:t>
            </a:r>
            <a:r>
              <a:rPr lang="en-GB" dirty="0" smtClean="0"/>
              <a:t> </a:t>
            </a:r>
            <a:r>
              <a:rPr lang="en-GB" dirty="0" err="1" smtClean="0"/>
              <a:t>loại</a:t>
            </a:r>
            <a:r>
              <a:rPr lang="en-GB" dirty="0" smtClean="0"/>
              <a:t> chip LED</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2167131"/>
              </p:ext>
            </p:extLst>
          </p:nvPr>
        </p:nvGraphicFramePr>
        <p:xfrm>
          <a:off x="609600" y="1417637"/>
          <a:ext cx="7924800" cy="4373562"/>
        </p:xfrm>
        <a:graphic>
          <a:graphicData uri="http://schemas.openxmlformats.org/drawingml/2006/table">
            <a:tbl>
              <a:tblPr firstRow="1" firstCol="1" bandRow="1">
                <a:tableStyleId>{5C22544A-7EE6-4342-B048-85BDC9FD1C3A}</a:tableStyleId>
              </a:tblPr>
              <a:tblGrid>
                <a:gridCol w="1274046"/>
                <a:gridCol w="3069354"/>
                <a:gridCol w="3581400"/>
              </a:tblGrid>
              <a:tr h="795194">
                <a:tc>
                  <a:txBody>
                    <a:bodyPr/>
                    <a:lstStyle/>
                    <a:p>
                      <a:pPr marL="0" indent="0" algn="just">
                        <a:spcAft>
                          <a:spcPts val="0"/>
                        </a:spcAft>
                      </a:pPr>
                      <a:r>
                        <a:rPr lang="en-US" sz="2000" dirty="0" err="1">
                          <a:effectLst/>
                        </a:rPr>
                        <a:t>Quang</a:t>
                      </a:r>
                      <a:r>
                        <a:rPr lang="en-US" sz="2000" dirty="0">
                          <a:effectLst/>
                        </a:rPr>
                        <a:t> </a:t>
                      </a:r>
                      <a:r>
                        <a:rPr lang="en-US" sz="2000" dirty="0" err="1">
                          <a:effectLst/>
                        </a:rPr>
                        <a:t>thông</a:t>
                      </a:r>
                      <a:endParaRPr lang="en-GB"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457200" algn="just">
                        <a:spcAft>
                          <a:spcPts val="0"/>
                        </a:spcAft>
                      </a:pPr>
                      <a:r>
                        <a:rPr lang="en-US" sz="2000">
                          <a:effectLst/>
                        </a:rPr>
                        <a:t>Kém hơn</a:t>
                      </a:r>
                      <a:endParaRPr lang="en-GB"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457200" algn="just">
                        <a:spcAft>
                          <a:spcPts val="0"/>
                        </a:spcAft>
                      </a:pPr>
                      <a:r>
                        <a:rPr lang="vi-VN" sz="2000">
                          <a:effectLst/>
                        </a:rPr>
                        <a:t>chip LED COB luôn chất lượng hơn</a:t>
                      </a:r>
                      <a:endParaRPr lang="en-GB"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1590386">
                <a:tc>
                  <a:txBody>
                    <a:bodyPr/>
                    <a:lstStyle/>
                    <a:p>
                      <a:pPr marL="0" indent="0" algn="just" defTabSz="914400" rtl="0" eaLnBrk="1" latinLnBrk="0" hangingPunct="1">
                        <a:spcAft>
                          <a:spcPts val="0"/>
                        </a:spcAft>
                      </a:pPr>
                      <a:r>
                        <a:rPr lang="en-US" sz="2000" b="1" kern="1200" dirty="0" err="1">
                          <a:solidFill>
                            <a:schemeClr val="lt1"/>
                          </a:solidFill>
                          <a:effectLst/>
                          <a:latin typeface="+mn-lt"/>
                          <a:ea typeface="+mn-ea"/>
                          <a:cs typeface="+mn-cs"/>
                        </a:rPr>
                        <a:t>Đổi</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mầu</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ánh</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sáng</a:t>
                      </a:r>
                      <a:endParaRPr lang="en-GB" sz="2000" b="1" kern="1200" dirty="0">
                        <a:solidFill>
                          <a:schemeClr val="lt1"/>
                        </a:solidFill>
                        <a:effectLst/>
                        <a:latin typeface="+mn-lt"/>
                        <a:ea typeface="+mn-ea"/>
                        <a:cs typeface="+mn-cs"/>
                      </a:endParaRPr>
                    </a:p>
                  </a:txBody>
                  <a:tcPr marL="68580" marR="68580" marT="0" marB="0"/>
                </a:tc>
                <a:tc>
                  <a:txBody>
                    <a:bodyPr/>
                    <a:lstStyle/>
                    <a:p>
                      <a:pPr marL="0" indent="0" algn="just">
                        <a:spcAft>
                          <a:spcPts val="0"/>
                        </a:spcAft>
                      </a:pPr>
                      <a:r>
                        <a:rPr lang="en-US" sz="2000" dirty="0" err="1">
                          <a:effectLst/>
                        </a:rPr>
                        <a:t>Tốt</a:t>
                      </a:r>
                      <a:r>
                        <a:rPr lang="en-US" sz="2000" dirty="0">
                          <a:effectLst/>
                        </a:rPr>
                        <a:t> </a:t>
                      </a:r>
                      <a:r>
                        <a:rPr lang="en-US" sz="2000" dirty="0" err="1">
                          <a:effectLst/>
                        </a:rPr>
                        <a:t>hơn</a:t>
                      </a:r>
                      <a:endParaRPr lang="en-GB"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indent="0" algn="just" defTabSz="914400" rtl="0" eaLnBrk="1" latinLnBrk="0" hangingPunct="1">
                        <a:spcAft>
                          <a:spcPts val="0"/>
                        </a:spcAft>
                      </a:pPr>
                      <a:r>
                        <a:rPr lang="vi-VN" sz="2000" kern="1200" dirty="0">
                          <a:solidFill>
                            <a:schemeClr val="dk1"/>
                          </a:solidFill>
                          <a:effectLst/>
                          <a:latin typeface="+mn-lt"/>
                          <a:ea typeface="+mn-ea"/>
                          <a:cs typeface="+mn-cs"/>
                        </a:rPr>
                        <a:t>nhược điểm lớn của COB đó là hạn chế về nhiệt độ thay đổi màu sắc ánh sáng.</a:t>
                      </a:r>
                      <a:endParaRPr lang="en-GB" sz="2000" kern="1200" dirty="0">
                        <a:solidFill>
                          <a:schemeClr val="dk1"/>
                        </a:solidFill>
                        <a:effectLst/>
                        <a:latin typeface="+mn-lt"/>
                        <a:ea typeface="+mn-ea"/>
                        <a:cs typeface="+mn-cs"/>
                      </a:endParaRPr>
                    </a:p>
                  </a:txBody>
                  <a:tcPr marL="68580" marR="68580" marT="0" marB="0"/>
                </a:tc>
              </a:tr>
              <a:tr h="397596">
                <a:tc>
                  <a:txBody>
                    <a:bodyPr/>
                    <a:lstStyle/>
                    <a:p>
                      <a:pPr marL="0" indent="0" algn="just" defTabSz="914400" rtl="0" eaLnBrk="1" latinLnBrk="0" hangingPunct="1">
                        <a:spcAft>
                          <a:spcPts val="0"/>
                        </a:spcAft>
                      </a:pPr>
                      <a:r>
                        <a:rPr lang="en-US" sz="2000" b="1" kern="1200" dirty="0" err="1">
                          <a:solidFill>
                            <a:schemeClr val="lt1"/>
                          </a:solidFill>
                          <a:effectLst/>
                          <a:latin typeface="+mn-lt"/>
                          <a:ea typeface="+mn-ea"/>
                          <a:cs typeface="+mn-cs"/>
                        </a:rPr>
                        <a:t>Chế</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tạo</a:t>
                      </a:r>
                      <a:endParaRPr lang="en-GB" sz="2000" b="1" kern="1200" dirty="0">
                        <a:solidFill>
                          <a:schemeClr val="lt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Khó</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Dễ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r>
              <a:tr h="795194">
                <a:tc>
                  <a:txBody>
                    <a:bodyPr/>
                    <a:lstStyle/>
                    <a:p>
                      <a:pPr marL="0" indent="0" algn="just" defTabSz="914400" rtl="0" eaLnBrk="1" latinLnBrk="0" hangingPunct="1">
                        <a:spcAft>
                          <a:spcPts val="0"/>
                        </a:spcAft>
                      </a:pPr>
                      <a:r>
                        <a:rPr lang="en-US" sz="2000" b="1" kern="1200" dirty="0" err="1">
                          <a:solidFill>
                            <a:schemeClr val="lt1"/>
                          </a:solidFill>
                          <a:effectLst/>
                          <a:latin typeface="+mn-lt"/>
                          <a:ea typeface="+mn-ea"/>
                          <a:cs typeface="+mn-cs"/>
                        </a:rPr>
                        <a:t>Bảo</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dưỡng</a:t>
                      </a:r>
                      <a:endParaRPr lang="en-GB" sz="2000" b="1" kern="1200" dirty="0">
                        <a:solidFill>
                          <a:schemeClr val="lt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Khó</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Dễ</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r>
              <a:tr h="397596">
                <a:tc>
                  <a:txBody>
                    <a:bodyPr/>
                    <a:lstStyle/>
                    <a:p>
                      <a:pPr marL="0" indent="0" algn="just" defTabSz="914400" rtl="0" eaLnBrk="1" latinLnBrk="0" hangingPunct="1">
                        <a:spcAft>
                          <a:spcPts val="0"/>
                        </a:spcAft>
                      </a:pPr>
                      <a:r>
                        <a:rPr lang="en-US" sz="2000" b="1" kern="1200" dirty="0" err="1">
                          <a:solidFill>
                            <a:schemeClr val="lt1"/>
                          </a:solidFill>
                          <a:effectLst/>
                          <a:latin typeface="+mn-lt"/>
                          <a:ea typeface="+mn-ea"/>
                          <a:cs typeface="+mn-cs"/>
                        </a:rPr>
                        <a:t>Giá</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thành</a:t>
                      </a:r>
                      <a:endParaRPr lang="en-GB" sz="2000" b="1" kern="1200" dirty="0">
                        <a:solidFill>
                          <a:schemeClr val="lt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a:solidFill>
                            <a:schemeClr val="dk1"/>
                          </a:solidFill>
                          <a:effectLst/>
                          <a:latin typeface="+mn-lt"/>
                          <a:ea typeface="+mn-ea"/>
                          <a:cs typeface="+mn-cs"/>
                        </a:rPr>
                        <a:t>Cao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Thấp</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r>
              <a:tr h="397596">
                <a:tc>
                  <a:txBody>
                    <a:bodyPr/>
                    <a:lstStyle/>
                    <a:p>
                      <a:pPr marL="0" indent="0" algn="just" defTabSz="914400" rtl="0" eaLnBrk="1" latinLnBrk="0" hangingPunct="1">
                        <a:spcAft>
                          <a:spcPts val="0"/>
                        </a:spcAft>
                      </a:pPr>
                      <a:r>
                        <a:rPr lang="en-US" sz="2000" dirty="0" err="1">
                          <a:effectLst/>
                        </a:rPr>
                        <a:t>T</a:t>
                      </a:r>
                      <a:r>
                        <a:rPr lang="en-US" sz="2000" b="1" kern="1200" dirty="0" err="1">
                          <a:solidFill>
                            <a:schemeClr val="lt1"/>
                          </a:solidFill>
                          <a:effectLst/>
                          <a:latin typeface="+mn-lt"/>
                          <a:ea typeface="+mn-ea"/>
                          <a:cs typeface="+mn-cs"/>
                        </a:rPr>
                        <a:t>ỏa</a:t>
                      </a:r>
                      <a:r>
                        <a:rPr lang="en-US" sz="2000" b="1" kern="1200" dirty="0">
                          <a:solidFill>
                            <a:schemeClr val="lt1"/>
                          </a:solidFill>
                          <a:effectLst/>
                          <a:latin typeface="+mn-lt"/>
                          <a:ea typeface="+mn-ea"/>
                          <a:cs typeface="+mn-cs"/>
                        </a:rPr>
                        <a:t> </a:t>
                      </a:r>
                      <a:r>
                        <a:rPr lang="en-US" sz="2000" b="1" kern="1200" dirty="0" err="1">
                          <a:solidFill>
                            <a:schemeClr val="lt1"/>
                          </a:solidFill>
                          <a:effectLst/>
                          <a:latin typeface="+mn-lt"/>
                          <a:ea typeface="+mn-ea"/>
                          <a:cs typeface="+mn-cs"/>
                        </a:rPr>
                        <a:t>nhiêt</a:t>
                      </a:r>
                      <a:endParaRPr lang="en-GB" sz="2000" b="1" kern="1200" dirty="0">
                        <a:solidFill>
                          <a:schemeClr val="lt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Tốt</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c>
                  <a:txBody>
                    <a:bodyPr/>
                    <a:lstStyle/>
                    <a:p>
                      <a:pPr marL="0" indent="0" algn="just" defTabSz="914400" rtl="0" eaLnBrk="1" latinLnBrk="0" hangingPunct="1">
                        <a:spcAft>
                          <a:spcPts val="0"/>
                        </a:spcAft>
                      </a:pPr>
                      <a:r>
                        <a:rPr lang="en-US" sz="2000" kern="1200" dirty="0" err="1">
                          <a:solidFill>
                            <a:schemeClr val="dk1"/>
                          </a:solidFill>
                          <a:effectLst/>
                          <a:latin typeface="+mn-lt"/>
                          <a:ea typeface="+mn-ea"/>
                          <a:cs typeface="+mn-cs"/>
                        </a:rPr>
                        <a:t>Kém</a:t>
                      </a:r>
                      <a:r>
                        <a:rPr lang="en-US" sz="2000" kern="1200" dirty="0">
                          <a:solidFill>
                            <a:schemeClr val="dk1"/>
                          </a:solidFill>
                          <a:effectLst/>
                          <a:latin typeface="+mn-lt"/>
                          <a:ea typeface="+mn-ea"/>
                          <a:cs typeface="+mn-cs"/>
                        </a:rPr>
                        <a:t> </a:t>
                      </a:r>
                      <a:r>
                        <a:rPr lang="en-US" sz="2000" kern="1200" dirty="0" err="1">
                          <a:solidFill>
                            <a:schemeClr val="dk1"/>
                          </a:solidFill>
                          <a:effectLst/>
                          <a:latin typeface="+mn-lt"/>
                          <a:ea typeface="+mn-ea"/>
                          <a:cs typeface="+mn-cs"/>
                        </a:rPr>
                        <a:t>hơn</a:t>
                      </a:r>
                      <a:endParaRPr lang="en-GB" sz="2000" kern="120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58737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781800" cy="792162"/>
          </a:xfrm>
          <a:solidFill>
            <a:srgbClr val="FFFF00"/>
          </a:solidFill>
        </p:spPr>
        <p:txBody>
          <a:bodyPr>
            <a:normAutofit/>
          </a:bodyPr>
          <a:lstStyle/>
          <a:p>
            <a:r>
              <a:rPr lang="en-US" sz="3600" b="1" dirty="0" smtClean="0">
                <a:solidFill>
                  <a:schemeClr val="tx1"/>
                </a:solidFill>
              </a:rPr>
              <a:t>1.5 </a:t>
            </a:r>
            <a:r>
              <a:rPr lang="en-US" sz="3600" b="1" dirty="0" err="1" smtClean="0">
                <a:solidFill>
                  <a:schemeClr val="tx1"/>
                </a:solidFill>
              </a:rPr>
              <a:t>Nguồn</a:t>
            </a:r>
            <a:r>
              <a:rPr lang="en-US" sz="3600" b="1" dirty="0" smtClean="0">
                <a:solidFill>
                  <a:schemeClr val="tx1"/>
                </a:solidFill>
              </a:rPr>
              <a:t> (driver) </a:t>
            </a:r>
            <a:r>
              <a:rPr lang="en-US" sz="3600" b="1" dirty="0" err="1" smtClean="0">
                <a:solidFill>
                  <a:schemeClr val="tx1"/>
                </a:solidFill>
              </a:rPr>
              <a:t>cho</a:t>
            </a:r>
            <a:r>
              <a:rPr lang="en-US" sz="3600" b="1" dirty="0" smtClean="0">
                <a:solidFill>
                  <a:schemeClr val="tx1"/>
                </a:solidFill>
              </a:rPr>
              <a:t> </a:t>
            </a:r>
            <a:r>
              <a:rPr lang="en-US" sz="3600" b="1" dirty="0" err="1" smtClean="0">
                <a:solidFill>
                  <a:schemeClr val="tx1"/>
                </a:solidFill>
              </a:rPr>
              <a:t>đèn</a:t>
            </a:r>
            <a:r>
              <a:rPr lang="en-US" sz="3600" b="1" dirty="0" smtClean="0">
                <a:solidFill>
                  <a:schemeClr val="tx1"/>
                </a:solidFill>
              </a:rPr>
              <a:t> LED</a:t>
            </a:r>
            <a:endParaRPr lang="en-US" sz="3600" b="1" dirty="0"/>
          </a:p>
        </p:txBody>
      </p:sp>
      <p:sp>
        <p:nvSpPr>
          <p:cNvPr id="3" name="Content Placeholder 2"/>
          <p:cNvSpPr>
            <a:spLocks noGrp="1"/>
          </p:cNvSpPr>
          <p:nvPr>
            <p:ph idx="1"/>
          </p:nvPr>
        </p:nvSpPr>
        <p:spPr>
          <a:xfrm>
            <a:off x="381000" y="1219200"/>
            <a:ext cx="8153400" cy="762000"/>
          </a:xfrm>
        </p:spPr>
        <p:txBody>
          <a:bodyPr/>
          <a:lstStyle/>
          <a:p>
            <a:pPr marL="0" indent="0">
              <a:buNone/>
            </a:pPr>
            <a:r>
              <a:rPr lang="en-US" dirty="0" smtClean="0"/>
              <a:t>1.5.1 Driver </a:t>
            </a:r>
            <a:r>
              <a:rPr lang="en-US" dirty="0" err="1" smtClean="0"/>
              <a:t>tuyến</a:t>
            </a:r>
            <a:r>
              <a:rPr lang="en-US" dirty="0" smtClean="0"/>
              <a:t> </a:t>
            </a:r>
            <a:r>
              <a:rPr lang="en-US" dirty="0" err="1" smtClean="0"/>
              <a:t>tính</a:t>
            </a:r>
            <a:endParaRPr lang="en-US" dirty="0"/>
          </a:p>
        </p:txBody>
      </p:sp>
      <p:grpSp>
        <p:nvGrpSpPr>
          <p:cNvPr id="49" name="Group 48"/>
          <p:cNvGrpSpPr/>
          <p:nvPr/>
        </p:nvGrpSpPr>
        <p:grpSpPr>
          <a:xfrm>
            <a:off x="457200" y="2162175"/>
            <a:ext cx="5219700" cy="2533650"/>
            <a:chOff x="0" y="0"/>
            <a:chExt cx="5219700" cy="2533650"/>
          </a:xfrm>
          <a:noFill/>
        </p:grpSpPr>
        <p:sp>
          <p:nvSpPr>
            <p:cNvPr id="53" name="Text Box 227"/>
            <p:cNvSpPr txBox="1"/>
            <p:nvPr/>
          </p:nvSpPr>
          <p:spPr>
            <a:xfrm>
              <a:off x="190500" y="2105025"/>
              <a:ext cx="5029200" cy="428625"/>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a:effectLst/>
                  <a:latin typeface="Times New Roman"/>
                  <a:ea typeface="Times New Roman"/>
                </a:rPr>
                <a:t>Hình 1.4 Nguồn cho LED sử dụng trực tiếp điện áp xoay chiều</a:t>
              </a:r>
              <a:endParaRPr lang="vi-VN" sz="1400">
                <a:effectLst/>
                <a:latin typeface="Times New Roman"/>
                <a:ea typeface="Times New Roman"/>
              </a:endParaRPr>
            </a:p>
            <a:p>
              <a:pPr indent="457200">
                <a:spcBef>
                  <a:spcPts val="600"/>
                </a:spcBef>
                <a:spcAft>
                  <a:spcPts val="0"/>
                </a:spcAft>
              </a:pPr>
              <a:r>
                <a:rPr lang="en-US" sz="1400">
                  <a:effectLst/>
                  <a:latin typeface="Times New Roman"/>
                  <a:ea typeface="Times New Roman"/>
                </a:rPr>
                <a:t> </a:t>
              </a:r>
              <a:endParaRPr lang="vi-VN" sz="1400">
                <a:effectLst/>
                <a:latin typeface="Times New Roman"/>
                <a:ea typeface="Times New Roman"/>
              </a:endParaRP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2143125"/>
            </a:xfrm>
            <a:prstGeom prst="rect">
              <a:avLst/>
            </a:prstGeom>
            <a:grpFill/>
            <a:ln>
              <a:noFill/>
            </a:ln>
          </p:spPr>
        </p:pic>
      </p:grpSp>
      <p:grpSp>
        <p:nvGrpSpPr>
          <p:cNvPr id="55" name="Group 54"/>
          <p:cNvGrpSpPr/>
          <p:nvPr/>
        </p:nvGrpSpPr>
        <p:grpSpPr>
          <a:xfrm>
            <a:off x="6096000" y="1913890"/>
            <a:ext cx="2668270" cy="3030218"/>
            <a:chOff x="0" y="0"/>
            <a:chExt cx="2668772" cy="3030279"/>
          </a:xfrm>
        </p:grpSpPr>
        <p:sp>
          <p:nvSpPr>
            <p:cNvPr id="56" name="Text Box 33"/>
            <p:cNvSpPr txBox="1"/>
            <p:nvPr/>
          </p:nvSpPr>
          <p:spPr>
            <a:xfrm>
              <a:off x="0" y="2434856"/>
              <a:ext cx="2647507" cy="595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400">
                  <a:effectLst/>
                  <a:latin typeface="Times New Roman"/>
                  <a:ea typeface="Times New Roman"/>
                </a:rPr>
                <a:t>Hình 1.5 Nguồn cho LED tuyến tính không ổn dòng</a:t>
              </a:r>
              <a:endParaRPr lang="vi-VN" sz="1400">
                <a:effectLst/>
                <a:latin typeface="Times New Roman"/>
                <a:ea typeface="Times New Roman"/>
              </a:endParaRPr>
            </a:p>
          </p:txBody>
        </p:sp>
        <p:pic>
          <p:nvPicPr>
            <p:cNvPr id="57" name="Picture 56" descr="http://talkingelectronics.com/projects/200TrCcts/images101-200/LEDNightLigh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3" y="0"/>
              <a:ext cx="2615609" cy="2498651"/>
            </a:xfrm>
            <a:prstGeom prst="rect">
              <a:avLst/>
            </a:prstGeom>
            <a:noFill/>
            <a:ln w="9525">
              <a:noFill/>
              <a:miter lim="800000"/>
              <a:headEnd/>
              <a:tailEnd/>
            </a:ln>
          </p:spPr>
        </p:pic>
      </p:grpSp>
      <p:sp>
        <p:nvSpPr>
          <p:cNvPr id="10" name="Content Placeholder 2"/>
          <p:cNvSpPr txBox="1">
            <a:spLocks/>
          </p:cNvSpPr>
          <p:nvPr/>
        </p:nvSpPr>
        <p:spPr>
          <a:xfrm>
            <a:off x="404255" y="5181600"/>
            <a:ext cx="8229600" cy="1355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Driver này đơn giản nhưng chất lượng ánh sáng kém, chỉ tiêu kinh tế thấp</a:t>
            </a:r>
            <a:endParaRPr lang="en-US" dirty="0"/>
          </a:p>
        </p:txBody>
      </p:sp>
    </p:spTree>
    <p:extLst>
      <p:ext uri="{BB962C8B-B14F-4D97-AF65-F5344CB8AC3E}">
        <p14:creationId xmlns:p14="http://schemas.microsoft.com/office/powerpoint/2010/main" val="3546948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639762"/>
          </a:xfrm>
          <a:solidFill>
            <a:srgbClr val="FFFF00"/>
          </a:solidFill>
        </p:spPr>
        <p:txBody>
          <a:bodyPr>
            <a:normAutofit fontScale="90000"/>
          </a:bodyPr>
          <a:lstStyle/>
          <a:p>
            <a:r>
              <a:rPr lang="en-US" b="1" dirty="0" smtClean="0"/>
              <a:t>1.5 </a:t>
            </a:r>
            <a:r>
              <a:rPr lang="en-US" b="1" dirty="0" err="1"/>
              <a:t>Nguồn</a:t>
            </a:r>
            <a:r>
              <a:rPr lang="en-US" b="1" dirty="0"/>
              <a:t> (driver) </a:t>
            </a:r>
            <a:r>
              <a:rPr lang="en-US" b="1" dirty="0" err="1"/>
              <a:t>cho</a:t>
            </a:r>
            <a:r>
              <a:rPr lang="en-US" b="1" dirty="0"/>
              <a:t> </a:t>
            </a:r>
            <a:r>
              <a:rPr lang="en-US" b="1" dirty="0" err="1"/>
              <a:t>đèn</a:t>
            </a:r>
            <a:r>
              <a:rPr lang="en-US" b="1" dirty="0"/>
              <a:t> LED</a:t>
            </a:r>
          </a:p>
        </p:txBody>
      </p:sp>
      <p:sp>
        <p:nvSpPr>
          <p:cNvPr id="3" name="Content Placeholder 2"/>
          <p:cNvSpPr>
            <a:spLocks noGrp="1"/>
          </p:cNvSpPr>
          <p:nvPr>
            <p:ph idx="1"/>
          </p:nvPr>
        </p:nvSpPr>
        <p:spPr>
          <a:xfrm>
            <a:off x="409575" y="1066800"/>
            <a:ext cx="4343400" cy="1143000"/>
          </a:xfrm>
        </p:spPr>
        <p:txBody>
          <a:bodyPr>
            <a:normAutofit lnSpcReduction="10000"/>
          </a:bodyPr>
          <a:lstStyle/>
          <a:p>
            <a:pPr marL="0" indent="0">
              <a:buNone/>
            </a:pPr>
            <a:r>
              <a:rPr lang="en-US" b="1" dirty="0" smtClean="0"/>
              <a:t>1.5.2. </a:t>
            </a:r>
            <a:r>
              <a:rPr lang="en-US" b="1" dirty="0"/>
              <a:t>AC direct driver</a:t>
            </a:r>
          </a:p>
          <a:p>
            <a:pPr marL="0" indent="0">
              <a:buNone/>
            </a:pPr>
            <a:r>
              <a:rPr lang="en-US" dirty="0" err="1" smtClean="0"/>
              <a:t>Sơ</a:t>
            </a:r>
            <a:r>
              <a:rPr lang="en-US" dirty="0" smtClean="0"/>
              <a:t> </a:t>
            </a:r>
            <a:r>
              <a:rPr lang="en-US" dirty="0" err="1" smtClean="0"/>
              <a:t>đồ</a:t>
            </a:r>
            <a:r>
              <a:rPr lang="en-US" dirty="0" smtClean="0"/>
              <a:t> </a:t>
            </a:r>
            <a:r>
              <a:rPr lang="en-US" dirty="0" err="1" smtClean="0"/>
              <a:t>nguyên</a:t>
            </a:r>
            <a:r>
              <a:rPr lang="en-US" dirty="0" smtClean="0"/>
              <a:t> </a:t>
            </a:r>
            <a:r>
              <a:rPr lang="en-US" dirty="0" err="1" smtClean="0"/>
              <a:t>lý</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7207199" cy="44289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0931A55-194B-4A58-B694-E7986A594968}" type="slidenum">
              <a:rPr lang="en-US" smtClean="0"/>
              <a:t>37</a:t>
            </a:fld>
            <a:endParaRPr lang="en-US"/>
          </a:p>
        </p:txBody>
      </p:sp>
    </p:spTree>
    <p:extLst>
      <p:ext uri="{BB962C8B-B14F-4D97-AF65-F5344CB8AC3E}">
        <p14:creationId xmlns:p14="http://schemas.microsoft.com/office/powerpoint/2010/main" val="3459515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03" y="304800"/>
            <a:ext cx="8233997" cy="639762"/>
          </a:xfrm>
          <a:solidFill>
            <a:srgbClr val="FFFF00"/>
          </a:solidFill>
        </p:spPr>
        <p:txBody>
          <a:bodyPr>
            <a:noAutofit/>
          </a:bodyPr>
          <a:lstStyle/>
          <a:p>
            <a:r>
              <a:rPr lang="en-US" sz="3600" b="1" dirty="0" smtClean="0"/>
              <a:t>1.5 </a:t>
            </a:r>
            <a:r>
              <a:rPr lang="en-US" sz="3600" b="1" dirty="0" err="1"/>
              <a:t>Nguồn</a:t>
            </a:r>
            <a:r>
              <a:rPr lang="en-US" sz="3600" b="1" dirty="0"/>
              <a:t> (driver) </a:t>
            </a:r>
            <a:r>
              <a:rPr lang="en-US" sz="3600" b="1" dirty="0" err="1"/>
              <a:t>cho</a:t>
            </a:r>
            <a:r>
              <a:rPr lang="en-US" sz="3600" b="1" dirty="0"/>
              <a:t> </a:t>
            </a:r>
            <a:r>
              <a:rPr lang="en-US" sz="3600" b="1" dirty="0" err="1"/>
              <a:t>đèn</a:t>
            </a:r>
            <a:r>
              <a:rPr lang="en-US" sz="3600" b="1" dirty="0"/>
              <a:t> LED</a:t>
            </a:r>
          </a:p>
        </p:txBody>
      </p:sp>
      <p:sp>
        <p:nvSpPr>
          <p:cNvPr id="3" name="Content Placeholder 2"/>
          <p:cNvSpPr>
            <a:spLocks noGrp="1"/>
          </p:cNvSpPr>
          <p:nvPr>
            <p:ph idx="1"/>
          </p:nvPr>
        </p:nvSpPr>
        <p:spPr>
          <a:xfrm>
            <a:off x="409575" y="1066800"/>
            <a:ext cx="4948732" cy="838200"/>
          </a:xfrm>
        </p:spPr>
        <p:txBody>
          <a:bodyPr>
            <a:normAutofit fontScale="92500" lnSpcReduction="20000"/>
          </a:bodyPr>
          <a:lstStyle/>
          <a:p>
            <a:pPr marL="0" indent="0">
              <a:buNone/>
            </a:pPr>
            <a:r>
              <a:rPr lang="en-US" sz="2800" b="1" dirty="0" smtClean="0"/>
              <a:t>1.5.2. </a:t>
            </a:r>
            <a:r>
              <a:rPr lang="en-US" sz="2800" b="1" dirty="0"/>
              <a:t>AC direct driver</a:t>
            </a:r>
          </a:p>
          <a:p>
            <a:pPr marL="0" indent="0">
              <a:buNone/>
            </a:pPr>
            <a:r>
              <a:rPr lang="en-US" sz="2800" dirty="0" err="1" smtClean="0"/>
              <a:t>Mạch</a:t>
            </a:r>
            <a:r>
              <a:rPr lang="en-US" sz="2800" dirty="0" smtClean="0"/>
              <a:t> </a:t>
            </a:r>
            <a:r>
              <a:rPr lang="en-US" sz="2800" dirty="0" err="1" smtClean="0"/>
              <a:t>thực</a:t>
            </a:r>
            <a:r>
              <a:rPr lang="en-US" sz="2800" dirty="0" smtClean="0"/>
              <a:t> </a:t>
            </a:r>
            <a:r>
              <a:rPr lang="en-US" sz="2800" dirty="0" err="1" smtClean="0"/>
              <a:t>tế</a:t>
            </a:r>
            <a:endParaRPr lang="en-US" sz="2800" dirty="0"/>
          </a:p>
        </p:txBody>
      </p:sp>
      <p:pic>
        <p:nvPicPr>
          <p:cNvPr id="2050" name="Picture 2" descr="Kết quả hình ảnh cho ac led driver 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03" y="1905000"/>
            <a:ext cx="3344007" cy="33440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419600" y="1905000"/>
            <a:ext cx="3754828" cy="2895600"/>
            <a:chOff x="4191000" y="1699846"/>
            <a:chExt cx="2579370" cy="2162175"/>
          </a:xfrm>
        </p:grpSpPr>
        <p:pic>
          <p:nvPicPr>
            <p:cNvPr id="5" name="Picture 4" descr="TAP1506_AC-direct LED systems_Fig 3a">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699846"/>
              <a:ext cx="1289685" cy="2162175"/>
            </a:xfrm>
            <a:prstGeom prst="rect">
              <a:avLst/>
            </a:prstGeom>
            <a:noFill/>
            <a:ln>
              <a:noFill/>
            </a:ln>
          </p:spPr>
        </p:pic>
        <p:pic>
          <p:nvPicPr>
            <p:cNvPr id="6" name="Picture 5" descr="TAP1506_AC-direct LED systems_Fig 3b">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86547" y="1699846"/>
              <a:ext cx="1283823" cy="2162175"/>
            </a:xfrm>
            <a:prstGeom prst="rect">
              <a:avLst/>
            </a:prstGeom>
            <a:noFill/>
            <a:ln>
              <a:noFill/>
            </a:ln>
          </p:spPr>
        </p:pic>
      </p:grpSp>
      <p:sp>
        <p:nvSpPr>
          <p:cNvPr id="8" name="Content Placeholder 2"/>
          <p:cNvSpPr txBox="1">
            <a:spLocks/>
          </p:cNvSpPr>
          <p:nvPr/>
        </p:nvSpPr>
        <p:spPr>
          <a:xfrm>
            <a:off x="263768" y="5275385"/>
            <a:ext cx="8575432" cy="1049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Mạch AC direct driver có ưu điểm không cuộn dây, không tụ nên kích thước và giá thành nhỏ</a:t>
            </a:r>
            <a:endParaRPr lang="en-US" sz="2800"/>
          </a:p>
        </p:txBody>
      </p:sp>
      <p:sp>
        <p:nvSpPr>
          <p:cNvPr id="9" name="Content Placeholder 2"/>
          <p:cNvSpPr txBox="1">
            <a:spLocks/>
          </p:cNvSpPr>
          <p:nvPr/>
        </p:nvSpPr>
        <p:spPr>
          <a:xfrm>
            <a:off x="4038600" y="4812324"/>
            <a:ext cx="4343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LED AC direct     LED  Buck</a:t>
            </a:r>
            <a:endParaRPr lang="en-US" sz="2800"/>
          </a:p>
        </p:txBody>
      </p:sp>
      <p:sp>
        <p:nvSpPr>
          <p:cNvPr id="10" name="Content Placeholder 2"/>
          <p:cNvSpPr txBox="1">
            <a:spLocks/>
          </p:cNvSpPr>
          <p:nvPr/>
        </p:nvSpPr>
        <p:spPr>
          <a:xfrm>
            <a:off x="838200" y="4800600"/>
            <a:ext cx="287801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Mạch in LED bulk</a:t>
            </a:r>
            <a:endParaRPr lang="en-US" sz="2800"/>
          </a:p>
        </p:txBody>
      </p:sp>
      <p:sp>
        <p:nvSpPr>
          <p:cNvPr id="11" name="Content Placeholder 2"/>
          <p:cNvSpPr txBox="1">
            <a:spLocks/>
          </p:cNvSpPr>
          <p:nvPr/>
        </p:nvSpPr>
        <p:spPr>
          <a:xfrm>
            <a:off x="4586653" y="1371600"/>
            <a:ext cx="2878015" cy="533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Hình dạng LED bulk</a:t>
            </a:r>
            <a:endParaRPr lang="en-US" sz="2800"/>
          </a:p>
        </p:txBody>
      </p:sp>
      <p:sp>
        <p:nvSpPr>
          <p:cNvPr id="7" name="Slide Number Placeholder 6"/>
          <p:cNvSpPr>
            <a:spLocks noGrp="1"/>
          </p:cNvSpPr>
          <p:nvPr>
            <p:ph type="sldNum" sz="quarter" idx="12"/>
          </p:nvPr>
        </p:nvSpPr>
        <p:spPr/>
        <p:txBody>
          <a:bodyPr/>
          <a:lstStyle/>
          <a:p>
            <a:fld id="{F0931A55-194B-4A58-B694-E7986A594968}" type="slidenum">
              <a:rPr lang="en-US" smtClean="0"/>
              <a:t>38</a:t>
            </a:fld>
            <a:endParaRPr lang="en-US"/>
          </a:p>
        </p:txBody>
      </p:sp>
    </p:spTree>
    <p:extLst>
      <p:ext uri="{BB962C8B-B14F-4D97-AF65-F5344CB8AC3E}">
        <p14:creationId xmlns:p14="http://schemas.microsoft.com/office/powerpoint/2010/main" val="367768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781800" cy="792162"/>
          </a:xfrm>
          <a:solidFill>
            <a:srgbClr val="FFFF00"/>
          </a:solidFill>
        </p:spPr>
        <p:txBody>
          <a:bodyPr>
            <a:normAutofit/>
          </a:bodyPr>
          <a:lstStyle/>
          <a:p>
            <a:r>
              <a:rPr lang="en-US" sz="3600" b="1" dirty="0" smtClean="0">
                <a:solidFill>
                  <a:schemeClr val="tx1"/>
                </a:solidFill>
              </a:rPr>
              <a:t>1.5 </a:t>
            </a:r>
            <a:r>
              <a:rPr lang="en-US" sz="3600" b="1" dirty="0" err="1" smtClean="0">
                <a:solidFill>
                  <a:schemeClr val="tx1"/>
                </a:solidFill>
              </a:rPr>
              <a:t>Nguồn</a:t>
            </a:r>
            <a:r>
              <a:rPr lang="en-US" sz="3600" b="1" dirty="0" smtClean="0">
                <a:solidFill>
                  <a:schemeClr val="tx1"/>
                </a:solidFill>
              </a:rPr>
              <a:t> (driver) </a:t>
            </a:r>
            <a:r>
              <a:rPr lang="en-US" sz="3600" b="1" dirty="0" err="1" smtClean="0">
                <a:solidFill>
                  <a:schemeClr val="tx1"/>
                </a:solidFill>
              </a:rPr>
              <a:t>cho</a:t>
            </a:r>
            <a:r>
              <a:rPr lang="en-US" sz="3600" b="1" dirty="0" smtClean="0">
                <a:solidFill>
                  <a:schemeClr val="tx1"/>
                </a:solidFill>
              </a:rPr>
              <a:t> </a:t>
            </a:r>
            <a:r>
              <a:rPr lang="en-US" sz="3600" b="1" dirty="0" err="1" smtClean="0">
                <a:solidFill>
                  <a:schemeClr val="tx1"/>
                </a:solidFill>
              </a:rPr>
              <a:t>đèn</a:t>
            </a:r>
            <a:r>
              <a:rPr lang="en-US" sz="3600" b="1" dirty="0" smtClean="0">
                <a:solidFill>
                  <a:schemeClr val="tx1"/>
                </a:solidFill>
              </a:rPr>
              <a:t> LED</a:t>
            </a:r>
            <a:endParaRPr lang="en-US" sz="3600" b="1" dirty="0"/>
          </a:p>
        </p:txBody>
      </p:sp>
      <p:sp>
        <p:nvSpPr>
          <p:cNvPr id="3" name="Content Placeholder 2"/>
          <p:cNvSpPr>
            <a:spLocks noGrp="1"/>
          </p:cNvSpPr>
          <p:nvPr>
            <p:ph idx="1"/>
          </p:nvPr>
        </p:nvSpPr>
        <p:spPr>
          <a:xfrm>
            <a:off x="457200" y="1262896"/>
            <a:ext cx="8153400" cy="1099305"/>
          </a:xfrm>
        </p:spPr>
        <p:txBody>
          <a:bodyPr>
            <a:normAutofit lnSpcReduction="10000"/>
          </a:bodyPr>
          <a:lstStyle/>
          <a:p>
            <a:pPr marL="0" indent="0">
              <a:buNone/>
            </a:pPr>
            <a:r>
              <a:rPr lang="en-US" b="1" dirty="0" smtClean="0"/>
              <a:t>1.5.3 </a:t>
            </a:r>
            <a:r>
              <a:rPr lang="en-US" b="1" dirty="0" err="1" smtClean="0"/>
              <a:t>Nguồn</a:t>
            </a:r>
            <a:r>
              <a:rPr lang="en-US" b="1" dirty="0" smtClean="0"/>
              <a:t> </a:t>
            </a:r>
            <a:r>
              <a:rPr lang="en-US" b="1" dirty="0" err="1" smtClean="0"/>
              <a:t>đóng</a:t>
            </a:r>
            <a:r>
              <a:rPr lang="en-US" b="1" dirty="0" smtClean="0"/>
              <a:t> </a:t>
            </a:r>
            <a:r>
              <a:rPr lang="en-US" b="1" dirty="0" err="1" smtClean="0"/>
              <a:t>cắt</a:t>
            </a:r>
            <a:r>
              <a:rPr lang="en-US" b="1" dirty="0" smtClean="0"/>
              <a:t> (switching)</a:t>
            </a:r>
          </a:p>
          <a:p>
            <a:pPr marL="0" indent="0">
              <a:buNone/>
            </a:pPr>
            <a:r>
              <a:rPr lang="en-US" dirty="0" err="1" smtClean="0"/>
              <a:t>Sơ</a:t>
            </a:r>
            <a:r>
              <a:rPr lang="en-US" dirty="0" smtClean="0"/>
              <a:t> </a:t>
            </a:r>
            <a:r>
              <a:rPr lang="en-US" dirty="0" err="1" smtClean="0"/>
              <a:t>đồ</a:t>
            </a:r>
            <a:r>
              <a:rPr lang="en-US" dirty="0" smtClean="0"/>
              <a:t> </a:t>
            </a:r>
            <a:r>
              <a:rPr lang="en-US" dirty="0" err="1" smtClean="0"/>
              <a:t>khối</a:t>
            </a:r>
            <a:r>
              <a:rPr lang="en-US" dirty="0" smtClean="0"/>
              <a:t> </a:t>
            </a:r>
            <a:r>
              <a:rPr lang="en-US" dirty="0" err="1" smtClean="0"/>
              <a:t>mạch</a:t>
            </a:r>
            <a:r>
              <a:rPr lang="en-US" dirty="0" smtClean="0"/>
              <a:t> </a:t>
            </a:r>
            <a:r>
              <a:rPr lang="en-US" dirty="0" err="1" smtClean="0"/>
              <a:t>nguồn</a:t>
            </a:r>
            <a:r>
              <a:rPr lang="en-US" dirty="0" smtClean="0"/>
              <a:t> </a:t>
            </a:r>
            <a:r>
              <a:rPr lang="en-US" dirty="0" err="1" smtClean="0"/>
              <a:t>đóng</a:t>
            </a:r>
            <a:r>
              <a:rPr lang="en-US" dirty="0" smtClean="0"/>
              <a:t> </a:t>
            </a:r>
            <a:r>
              <a:rPr lang="en-US" dirty="0" err="1" smtClean="0"/>
              <a:t>cắt</a:t>
            </a:r>
            <a:r>
              <a:rPr lang="en-US" dirty="0" smtClean="0"/>
              <a:t> </a:t>
            </a:r>
            <a:endParaRPr lang="en-US" dirty="0"/>
          </a:p>
        </p:txBody>
      </p:sp>
      <p:grpSp>
        <p:nvGrpSpPr>
          <p:cNvPr id="51" name="Group 50"/>
          <p:cNvGrpSpPr/>
          <p:nvPr/>
        </p:nvGrpSpPr>
        <p:grpSpPr>
          <a:xfrm>
            <a:off x="0" y="2595363"/>
            <a:ext cx="8986345" cy="3498096"/>
            <a:chOff x="0" y="2534208"/>
            <a:chExt cx="8986345" cy="3498096"/>
          </a:xfrm>
        </p:grpSpPr>
        <p:sp>
          <p:nvSpPr>
            <p:cNvPr id="4" name="TextBox 3"/>
            <p:cNvSpPr txBox="1"/>
            <p:nvPr/>
          </p:nvSpPr>
          <p:spPr>
            <a:xfrm>
              <a:off x="990600" y="2595363"/>
              <a:ext cx="990600" cy="1200329"/>
            </a:xfrm>
            <a:prstGeom prst="rect">
              <a:avLst/>
            </a:prstGeom>
            <a:noFill/>
            <a:ln w="28575">
              <a:noFill/>
            </a:ln>
          </p:spPr>
          <p:txBody>
            <a:bodyPr wrap="square" rtlCol="0">
              <a:spAutoFit/>
            </a:bodyPr>
            <a:lstStyle/>
            <a:p>
              <a:pPr algn="ctr"/>
              <a:r>
                <a:rPr lang="en-US" sz="2400" smtClean="0"/>
                <a:t>Lọc nguồn AC</a:t>
              </a:r>
              <a:endParaRPr lang="en-US" sz="2400"/>
            </a:p>
          </p:txBody>
        </p:sp>
        <p:sp>
          <p:nvSpPr>
            <p:cNvPr id="6" name="TextBox 5"/>
            <p:cNvSpPr txBox="1"/>
            <p:nvPr/>
          </p:nvSpPr>
          <p:spPr>
            <a:xfrm>
              <a:off x="2467303" y="2780027"/>
              <a:ext cx="990600" cy="830997"/>
            </a:xfrm>
            <a:prstGeom prst="rect">
              <a:avLst/>
            </a:prstGeom>
            <a:noFill/>
            <a:ln w="28575">
              <a:noFill/>
            </a:ln>
          </p:spPr>
          <p:txBody>
            <a:bodyPr wrap="square" rtlCol="0">
              <a:spAutoFit/>
            </a:bodyPr>
            <a:lstStyle/>
            <a:p>
              <a:pPr algn="ctr"/>
              <a:r>
                <a:rPr lang="en-US" sz="2400" smtClean="0"/>
                <a:t>Chỉnh lưu</a:t>
              </a:r>
              <a:endParaRPr lang="en-US" sz="2400"/>
            </a:p>
          </p:txBody>
        </p:sp>
        <p:sp>
          <p:nvSpPr>
            <p:cNvPr id="5" name="Rectangle 4"/>
            <p:cNvSpPr/>
            <p:nvPr/>
          </p:nvSpPr>
          <p:spPr>
            <a:xfrm>
              <a:off x="990600" y="2595363"/>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38400" y="2547826"/>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3886200" y="2547827"/>
              <a:ext cx="990600" cy="1295400"/>
              <a:chOff x="4011789" y="4067264"/>
              <a:chExt cx="990600" cy="1295400"/>
            </a:xfrm>
          </p:grpSpPr>
          <p:sp>
            <p:nvSpPr>
              <p:cNvPr id="7" name="TextBox 6"/>
              <p:cNvSpPr txBox="1"/>
              <p:nvPr/>
            </p:nvSpPr>
            <p:spPr>
              <a:xfrm>
                <a:off x="4011789" y="4114799"/>
                <a:ext cx="990600" cy="1200329"/>
              </a:xfrm>
              <a:prstGeom prst="rect">
                <a:avLst/>
              </a:prstGeom>
              <a:noFill/>
              <a:ln w="28575">
                <a:noFill/>
              </a:ln>
            </p:spPr>
            <p:txBody>
              <a:bodyPr wrap="square" rtlCol="0">
                <a:spAutoFit/>
              </a:bodyPr>
              <a:lstStyle/>
              <a:p>
                <a:pPr algn="ctr"/>
                <a:r>
                  <a:rPr lang="en-US" sz="2400" dirty="0" err="1" smtClean="0"/>
                  <a:t>Lọc</a:t>
                </a:r>
                <a:r>
                  <a:rPr lang="en-US" sz="2400" dirty="0" smtClean="0"/>
                  <a:t> </a:t>
                </a:r>
                <a:r>
                  <a:rPr lang="en-US" sz="2400" dirty="0" err="1" smtClean="0"/>
                  <a:t>nguồn</a:t>
                </a:r>
                <a:r>
                  <a:rPr lang="en-US" sz="2400" dirty="0" smtClean="0"/>
                  <a:t> DC</a:t>
                </a:r>
                <a:endParaRPr lang="en-US" sz="2400" dirty="0"/>
              </a:p>
            </p:txBody>
          </p:sp>
          <p:sp>
            <p:nvSpPr>
              <p:cNvPr id="13" name="Rectangle 12"/>
              <p:cNvSpPr/>
              <p:nvPr/>
            </p:nvSpPr>
            <p:spPr>
              <a:xfrm>
                <a:off x="4011789" y="4067264"/>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334000" y="2534209"/>
              <a:ext cx="990600" cy="1295400"/>
              <a:chOff x="5486400" y="4067264"/>
              <a:chExt cx="990600" cy="1295400"/>
            </a:xfrm>
          </p:grpSpPr>
          <p:sp>
            <p:nvSpPr>
              <p:cNvPr id="8" name="TextBox 7"/>
              <p:cNvSpPr txBox="1"/>
              <p:nvPr/>
            </p:nvSpPr>
            <p:spPr>
              <a:xfrm>
                <a:off x="5486400" y="4114799"/>
                <a:ext cx="990600" cy="1200329"/>
              </a:xfrm>
              <a:prstGeom prst="rect">
                <a:avLst/>
              </a:prstGeom>
              <a:noFill/>
              <a:ln w="28575">
                <a:noFill/>
              </a:ln>
            </p:spPr>
            <p:txBody>
              <a:bodyPr wrap="square" rtlCol="0">
                <a:spAutoFit/>
              </a:bodyPr>
              <a:lstStyle/>
              <a:p>
                <a:pPr algn="ctr"/>
                <a:r>
                  <a:rPr lang="en-US" sz="2400" smtClean="0"/>
                  <a:t>HC </a:t>
                </a:r>
              </a:p>
              <a:p>
                <a:pPr algn="ctr"/>
                <a:r>
                  <a:rPr lang="en-US" sz="2400" smtClean="0"/>
                  <a:t>HS CS</a:t>
                </a:r>
              </a:p>
              <a:p>
                <a:pPr algn="ctr"/>
                <a:r>
                  <a:rPr lang="en-US" sz="2400" smtClean="0"/>
                  <a:t>PFC</a:t>
                </a:r>
                <a:endParaRPr lang="en-US" sz="2400"/>
              </a:p>
            </p:txBody>
          </p:sp>
          <p:sp>
            <p:nvSpPr>
              <p:cNvPr id="14" name="Rectangle 13"/>
              <p:cNvSpPr/>
              <p:nvPr/>
            </p:nvSpPr>
            <p:spPr>
              <a:xfrm>
                <a:off x="5486400" y="4067264"/>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81800" y="2534208"/>
              <a:ext cx="990600" cy="1295400"/>
              <a:chOff x="6934200" y="4067262"/>
              <a:chExt cx="990600" cy="1295400"/>
            </a:xfrm>
          </p:grpSpPr>
          <p:sp>
            <p:nvSpPr>
              <p:cNvPr id="9" name="TextBox 8"/>
              <p:cNvSpPr txBox="1"/>
              <p:nvPr/>
            </p:nvSpPr>
            <p:spPr>
              <a:xfrm>
                <a:off x="6934200" y="4263358"/>
                <a:ext cx="990600" cy="830997"/>
              </a:xfrm>
              <a:prstGeom prst="rect">
                <a:avLst/>
              </a:prstGeom>
              <a:noFill/>
              <a:ln w="28575">
                <a:noFill/>
              </a:ln>
            </p:spPr>
            <p:txBody>
              <a:bodyPr wrap="square" rtlCol="0">
                <a:spAutoFit/>
              </a:bodyPr>
              <a:lstStyle/>
              <a:p>
                <a:pPr algn="ctr"/>
                <a:r>
                  <a:rPr lang="en-US" sz="2400" smtClean="0"/>
                  <a:t>Băm xung</a:t>
                </a:r>
                <a:endParaRPr lang="en-US" sz="2400"/>
              </a:p>
            </p:txBody>
          </p:sp>
          <p:sp>
            <p:nvSpPr>
              <p:cNvPr id="15" name="Rectangle 14"/>
              <p:cNvSpPr/>
              <p:nvPr/>
            </p:nvSpPr>
            <p:spPr>
              <a:xfrm>
                <a:off x="6934200" y="4067262"/>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19100" y="3009492"/>
              <a:ext cx="571500" cy="565426"/>
              <a:chOff x="495300" y="4528929"/>
              <a:chExt cx="571500" cy="565426"/>
            </a:xfrm>
          </p:grpSpPr>
          <p:cxnSp>
            <p:nvCxnSpPr>
              <p:cNvPr id="17" name="Straight Connector 16"/>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981200" y="3009492"/>
              <a:ext cx="457200" cy="565426"/>
              <a:chOff x="495300" y="4528929"/>
              <a:chExt cx="571500" cy="565426"/>
            </a:xfrm>
          </p:grpSpPr>
          <p:cxnSp>
            <p:nvCxnSpPr>
              <p:cNvPr id="22" name="Straight Connector 21"/>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876800" y="2930670"/>
              <a:ext cx="457200" cy="565426"/>
              <a:chOff x="495300" y="4528929"/>
              <a:chExt cx="571500" cy="565426"/>
            </a:xfrm>
          </p:grpSpPr>
          <p:cxnSp>
            <p:nvCxnSpPr>
              <p:cNvPr id="25" name="Straight Connector 24"/>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324600" y="2912814"/>
              <a:ext cx="457200" cy="565426"/>
              <a:chOff x="495300" y="4528929"/>
              <a:chExt cx="571500" cy="565426"/>
            </a:xfrm>
          </p:grpSpPr>
          <p:cxnSp>
            <p:nvCxnSpPr>
              <p:cNvPr id="31" name="Straight Connector 30"/>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772400" y="2930670"/>
              <a:ext cx="457200" cy="565426"/>
              <a:chOff x="495300" y="4528929"/>
              <a:chExt cx="571500" cy="565426"/>
            </a:xfrm>
          </p:grpSpPr>
          <p:cxnSp>
            <p:nvCxnSpPr>
              <p:cNvPr id="38" name="Straight Connector 37"/>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7995745" y="2961136"/>
              <a:ext cx="990600" cy="461665"/>
            </a:xfrm>
            <a:prstGeom prst="rect">
              <a:avLst/>
            </a:prstGeom>
            <a:noFill/>
          </p:spPr>
          <p:txBody>
            <a:bodyPr wrap="square" rtlCol="0">
              <a:spAutoFit/>
            </a:bodyPr>
            <a:lstStyle/>
            <a:p>
              <a:r>
                <a:rPr lang="en-US" sz="2400" smtClean="0"/>
                <a:t>DC</a:t>
              </a:r>
              <a:endParaRPr lang="en-US" sz="2400"/>
            </a:p>
          </p:txBody>
        </p:sp>
        <p:sp>
          <p:nvSpPr>
            <p:cNvPr id="41" name="TextBox 40"/>
            <p:cNvSpPr txBox="1"/>
            <p:nvPr/>
          </p:nvSpPr>
          <p:spPr>
            <a:xfrm>
              <a:off x="0" y="3071503"/>
              <a:ext cx="990600" cy="461665"/>
            </a:xfrm>
            <a:prstGeom prst="rect">
              <a:avLst/>
            </a:prstGeom>
            <a:noFill/>
          </p:spPr>
          <p:txBody>
            <a:bodyPr wrap="square" rtlCol="0">
              <a:spAutoFit/>
            </a:bodyPr>
            <a:lstStyle/>
            <a:p>
              <a:r>
                <a:rPr lang="en-US" sz="2400"/>
                <a:t>A</a:t>
              </a:r>
              <a:r>
                <a:rPr lang="en-US" sz="2400" smtClean="0"/>
                <a:t>C</a:t>
              </a:r>
              <a:endParaRPr lang="en-US" sz="2400"/>
            </a:p>
          </p:txBody>
        </p:sp>
        <p:grpSp>
          <p:nvGrpSpPr>
            <p:cNvPr id="43" name="Group 42"/>
            <p:cNvGrpSpPr/>
            <p:nvPr/>
          </p:nvGrpSpPr>
          <p:grpSpPr>
            <a:xfrm>
              <a:off x="3911162" y="4736904"/>
              <a:ext cx="990600" cy="1295400"/>
              <a:chOff x="6934200" y="4067262"/>
              <a:chExt cx="990600" cy="1295400"/>
            </a:xfrm>
          </p:grpSpPr>
          <p:sp>
            <p:nvSpPr>
              <p:cNvPr id="44" name="TextBox 43"/>
              <p:cNvSpPr txBox="1"/>
              <p:nvPr/>
            </p:nvSpPr>
            <p:spPr>
              <a:xfrm>
                <a:off x="6934200" y="4263358"/>
                <a:ext cx="990600" cy="830997"/>
              </a:xfrm>
              <a:prstGeom prst="rect">
                <a:avLst/>
              </a:prstGeom>
              <a:noFill/>
              <a:ln w="28575">
                <a:noFill/>
              </a:ln>
            </p:spPr>
            <p:txBody>
              <a:bodyPr wrap="square" rtlCol="0">
                <a:spAutoFit/>
              </a:bodyPr>
              <a:lstStyle/>
              <a:p>
                <a:pPr algn="ctr"/>
                <a:r>
                  <a:rPr lang="en-US" sz="2400" smtClean="0"/>
                  <a:t>Điều khiển</a:t>
                </a:r>
                <a:endParaRPr lang="en-US" sz="2400"/>
              </a:p>
            </p:txBody>
          </p:sp>
          <p:sp>
            <p:nvSpPr>
              <p:cNvPr id="45" name="Rectangle 44"/>
              <p:cNvSpPr/>
              <p:nvPr/>
            </p:nvSpPr>
            <p:spPr>
              <a:xfrm>
                <a:off x="6934200" y="4067262"/>
                <a:ext cx="990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429000" y="2961136"/>
              <a:ext cx="457200" cy="565426"/>
              <a:chOff x="495300" y="4528929"/>
              <a:chExt cx="571500" cy="565426"/>
            </a:xfrm>
          </p:grpSpPr>
          <p:cxnSp>
            <p:nvCxnSpPr>
              <p:cNvPr id="47" name="Straight Connector 46"/>
              <p:cNvCxnSpPr/>
              <p:nvPr/>
            </p:nvCxnSpPr>
            <p:spPr>
              <a:xfrm>
                <a:off x="495300" y="4528929"/>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5300" y="5094355"/>
                <a:ext cx="571500"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2" name="Freeform 41"/>
            <p:cNvSpPr/>
            <p:nvPr/>
          </p:nvSpPr>
          <p:spPr>
            <a:xfrm>
              <a:off x="1466193" y="3831021"/>
              <a:ext cx="5880538" cy="425669"/>
            </a:xfrm>
            <a:custGeom>
              <a:avLst/>
              <a:gdLst>
                <a:gd name="connsiteX0" fmla="*/ 0 w 5880538"/>
                <a:gd name="connsiteY0" fmla="*/ 78827 h 425669"/>
                <a:gd name="connsiteX1" fmla="*/ 0 w 5880538"/>
                <a:gd name="connsiteY1" fmla="*/ 425669 h 425669"/>
                <a:gd name="connsiteX2" fmla="*/ 5833241 w 5880538"/>
                <a:gd name="connsiteY2" fmla="*/ 425669 h 425669"/>
                <a:gd name="connsiteX3" fmla="*/ 5833241 w 5880538"/>
                <a:gd name="connsiteY3" fmla="*/ 0 h 425669"/>
                <a:gd name="connsiteX4" fmla="*/ 5880538 w 5880538"/>
                <a:gd name="connsiteY4" fmla="*/ 0 h 42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538" h="425669">
                  <a:moveTo>
                    <a:pt x="0" y="78827"/>
                  </a:moveTo>
                  <a:lnTo>
                    <a:pt x="0" y="425669"/>
                  </a:lnTo>
                  <a:lnTo>
                    <a:pt x="5833241" y="425669"/>
                  </a:lnTo>
                  <a:lnTo>
                    <a:pt x="5833241" y="0"/>
                  </a:lnTo>
                  <a:lnTo>
                    <a:pt x="5880538"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0" name="Straight Connector 49"/>
            <p:cNvCxnSpPr/>
            <p:nvPr/>
          </p:nvCxnSpPr>
          <p:spPr>
            <a:xfrm flipV="1">
              <a:off x="5829300" y="3829609"/>
              <a:ext cx="0" cy="42708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330262" y="4256690"/>
              <a:ext cx="0" cy="427081"/>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946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533400"/>
            <a:ext cx="6248400" cy="838200"/>
          </a:xfrm>
          <a:solidFill>
            <a:srgbClr val="FFFF00"/>
          </a:solidFill>
        </p:spPr>
        <p:txBody>
          <a:bodyPr>
            <a:normAutofit/>
          </a:bodyPr>
          <a:lstStyle/>
          <a:p>
            <a:r>
              <a:rPr lang="en-US" sz="3600" b="1" dirty="0"/>
              <a:t>1.1 </a:t>
            </a:r>
            <a:r>
              <a:rPr lang="en-US" sz="3600" b="1" dirty="0" err="1"/>
              <a:t>Tổng</a:t>
            </a:r>
            <a:r>
              <a:rPr lang="en-US" sz="3600" b="1" dirty="0"/>
              <a:t> </a:t>
            </a:r>
            <a:r>
              <a:rPr lang="en-US" sz="3600" b="1" dirty="0" err="1"/>
              <a:t>quan</a:t>
            </a:r>
            <a:r>
              <a:rPr lang="en-US" sz="3600" b="1" dirty="0"/>
              <a:t> </a:t>
            </a:r>
            <a:r>
              <a:rPr lang="en-US" sz="3600" b="1" dirty="0" err="1"/>
              <a:t>về</a:t>
            </a:r>
            <a:r>
              <a:rPr lang="en-US" sz="3600" b="1" dirty="0"/>
              <a:t> </a:t>
            </a:r>
            <a:r>
              <a:rPr lang="en-US" sz="3600" b="1" dirty="0" err="1"/>
              <a:t>chiếu</a:t>
            </a:r>
            <a:r>
              <a:rPr lang="en-US" sz="3600" b="1" dirty="0"/>
              <a:t> </a:t>
            </a:r>
            <a:r>
              <a:rPr lang="en-US" sz="3600" b="1" dirty="0" err="1" smtClean="0"/>
              <a:t>sáng</a:t>
            </a:r>
            <a:endParaRPr lang="en-US" sz="3600" dirty="0" smtClean="0"/>
          </a:p>
        </p:txBody>
      </p:sp>
      <p:sp>
        <p:nvSpPr>
          <p:cNvPr id="5123" name="Rectangle 3"/>
          <p:cNvSpPr>
            <a:spLocks noGrp="1" noChangeArrowheads="1"/>
          </p:cNvSpPr>
          <p:nvPr>
            <p:ph type="body" idx="1"/>
          </p:nvPr>
        </p:nvSpPr>
        <p:spPr/>
        <p:txBody>
          <a:bodyPr/>
          <a:lstStyle/>
          <a:p>
            <a:pPr eaLnBrk="1" hangingPunct="1">
              <a:lnSpc>
                <a:spcPct val="90000"/>
              </a:lnSpc>
              <a:buFontTx/>
              <a:buNone/>
            </a:pPr>
            <a:r>
              <a:rPr lang="en-US" sz="2400" smtClean="0"/>
              <a:t>3. </a:t>
            </a:r>
            <a:r>
              <a:rPr lang="en-US" sz="2400" b="1" smtClean="0"/>
              <a:t>Độ rọi (E)</a:t>
            </a:r>
          </a:p>
          <a:p>
            <a:pPr eaLnBrk="1" hangingPunct="1">
              <a:lnSpc>
                <a:spcPct val="90000"/>
              </a:lnSpc>
              <a:buFontTx/>
              <a:buNone/>
            </a:pPr>
            <a:r>
              <a:rPr lang="en-US" sz="2400" smtClean="0"/>
              <a:t>	Độ rọi E (đơn vị lux) là đại lượng đặc trưng cho thông lượng ánh sáng trên một đơn vị diện tích. Một diện tích mặt cầu 1m</a:t>
            </a:r>
            <a:r>
              <a:rPr lang="en-US" sz="2400" baseline="30000" smtClean="0"/>
              <a:t>2</a:t>
            </a:r>
            <a:r>
              <a:rPr lang="en-US" sz="2400" smtClean="0"/>
              <a:t> có một nguồn sáng cường độ 1 candela sẽ có độ rọi là 1 lux. 1lux = 1lm/ 1m2 </a:t>
            </a:r>
          </a:p>
          <a:p>
            <a:pPr eaLnBrk="1" hangingPunct="1">
              <a:lnSpc>
                <a:spcPct val="90000"/>
              </a:lnSpc>
              <a:buFontTx/>
              <a:buNone/>
            </a:pPr>
            <a:r>
              <a:rPr lang="en-US" sz="2400" smtClean="0"/>
              <a:t>4. </a:t>
            </a:r>
            <a:r>
              <a:rPr lang="en-US" sz="2400" b="1" smtClean="0"/>
              <a:t>Độ chói (L)</a:t>
            </a:r>
            <a:r>
              <a:rPr lang="en-US" sz="2400" smtClean="0"/>
              <a:t/>
            </a:r>
            <a:br>
              <a:rPr lang="en-US" sz="2400" smtClean="0"/>
            </a:br>
            <a:r>
              <a:rPr lang="en-US" sz="2400" smtClean="0"/>
              <a:t>Độ chói L là cường độ của một nguồn sáng phát ánh sáng khuếch tán mở rộng hoặc của một vật phản xạ ánh sáng. </a:t>
            </a:r>
          </a:p>
          <a:p>
            <a:pPr eaLnBrk="1" hangingPunct="1">
              <a:lnSpc>
                <a:spcPct val="90000"/>
              </a:lnSpc>
              <a:buFontTx/>
              <a:buNone/>
            </a:pPr>
            <a:r>
              <a:rPr lang="en-US" sz="2400" smtClean="0"/>
              <a:t>	Độ chói là đại lượng đặc trưng cho mật độ phân bố cường độ sáng I trên một bề mặt diện tích S theo một phương cho trước. 1nit = 1cd/ 1m</a:t>
            </a:r>
            <a:r>
              <a:rPr lang="en-US" sz="2400" baseline="30000" smtClean="0"/>
              <a:t>2</a:t>
            </a:r>
            <a:r>
              <a:rPr lang="en-US" sz="2400" smtClean="0"/>
              <a:t> </a:t>
            </a:r>
          </a:p>
        </p:txBody>
      </p:sp>
    </p:spTree>
    <p:extLst>
      <p:ext uri="{BB962C8B-B14F-4D97-AF65-F5344CB8AC3E}">
        <p14:creationId xmlns:p14="http://schemas.microsoft.com/office/powerpoint/2010/main" val="2206612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01000" cy="1219200"/>
          </a:xfrm>
          <a:solidFill>
            <a:srgbClr val="FFFF00"/>
          </a:solidFill>
        </p:spPr>
        <p:txBody>
          <a:bodyPr>
            <a:normAutofit/>
          </a:bodyPr>
          <a:lstStyle/>
          <a:p>
            <a:r>
              <a:rPr lang="en-US" sz="3600" b="1" dirty="0" smtClean="0">
                <a:latin typeface="Arial" pitchFamily="34" charset="0"/>
                <a:cs typeface="Arial" pitchFamily="34" charset="0"/>
              </a:rPr>
              <a:t>1.7. </a:t>
            </a:r>
            <a:r>
              <a:rPr lang="en-US" sz="3600" b="1" dirty="0" err="1" smtClean="0">
                <a:latin typeface="Arial" pitchFamily="34" charset="0"/>
                <a:cs typeface="Arial" pitchFamily="34" charset="0"/>
              </a:rPr>
              <a:t>Thành</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phần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cơ</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bản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mạch</a:t>
            </a:r>
            <a:r>
              <a:rPr lang="en-US" sz="3600" b="1" dirty="0" smtClean="0">
                <a:latin typeface="Arial" pitchFamily="34" charset="0"/>
                <a:cs typeface="Arial" pitchFamily="34" charset="0"/>
              </a:rPr>
              <a:t> driver switching</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81000" y="1524000"/>
            <a:ext cx="8458200" cy="1371600"/>
          </a:xfrm>
        </p:spPr>
        <p:txBody>
          <a:bodyPr>
            <a:normAutofit fontScale="92500" lnSpcReduction="20000"/>
          </a:bodyPr>
          <a:lstStyle/>
          <a:p>
            <a:pPr marL="0" indent="0">
              <a:buNone/>
            </a:pPr>
            <a:r>
              <a:rPr lang="en-US" dirty="0" err="1" smtClean="0"/>
              <a:t>Mạch</a:t>
            </a:r>
            <a:r>
              <a:rPr lang="en-US" dirty="0" smtClean="0"/>
              <a:t> </a:t>
            </a:r>
            <a:r>
              <a:rPr lang="en-US" dirty="0" err="1" smtClean="0"/>
              <a:t>lọc</a:t>
            </a:r>
            <a:r>
              <a:rPr lang="en-US" dirty="0" smtClean="0"/>
              <a:t> </a:t>
            </a:r>
            <a:r>
              <a:rPr lang="en-US" dirty="0" err="1" smtClean="0"/>
              <a:t>nhiễu</a:t>
            </a:r>
            <a:r>
              <a:rPr lang="en-US" dirty="0" smtClean="0"/>
              <a:t>: </a:t>
            </a:r>
            <a:r>
              <a:rPr lang="en-US" dirty="0" err="1" smtClean="0"/>
              <a:t>dùng</a:t>
            </a:r>
            <a:r>
              <a:rPr lang="en-US" dirty="0" smtClean="0"/>
              <a:t> </a:t>
            </a:r>
            <a:r>
              <a:rPr lang="en-US" dirty="0" err="1" smtClean="0"/>
              <a:t>để</a:t>
            </a:r>
            <a:r>
              <a:rPr lang="en-US" dirty="0" smtClean="0"/>
              <a:t> </a:t>
            </a:r>
            <a:r>
              <a:rPr lang="en-US" dirty="0" err="1" smtClean="0"/>
              <a:t>lọc</a:t>
            </a:r>
            <a:r>
              <a:rPr lang="en-US" dirty="0" smtClean="0"/>
              <a:t> </a:t>
            </a:r>
            <a:r>
              <a:rPr lang="en-US" dirty="0" err="1" smtClean="0"/>
              <a:t>nhiễu</a:t>
            </a:r>
            <a:r>
              <a:rPr lang="en-US" dirty="0" smtClean="0"/>
              <a:t> </a:t>
            </a:r>
            <a:r>
              <a:rPr lang="en-US" dirty="0" err="1" smtClean="0"/>
              <a:t>tín</a:t>
            </a:r>
            <a:r>
              <a:rPr lang="en-US" dirty="0" smtClean="0"/>
              <a:t> </a:t>
            </a:r>
            <a:r>
              <a:rPr lang="en-US" dirty="0" err="1" smtClean="0"/>
              <a:t>hiệu</a:t>
            </a:r>
            <a:r>
              <a:rPr lang="en-US" dirty="0" smtClean="0"/>
              <a:t> </a:t>
            </a:r>
            <a:r>
              <a:rPr lang="en-US" dirty="0" err="1" smtClean="0"/>
              <a:t>vào</a:t>
            </a:r>
            <a:endParaRPr lang="en-US" dirty="0" smtClean="0"/>
          </a:p>
          <a:p>
            <a:pPr marL="0" indent="0">
              <a:buNone/>
            </a:pPr>
            <a:r>
              <a:rPr lang="en-US" dirty="0" err="1" smtClean="0"/>
              <a:t>Điện</a:t>
            </a:r>
            <a:r>
              <a:rPr lang="en-US" dirty="0" smtClean="0"/>
              <a:t> </a:t>
            </a:r>
            <a:r>
              <a:rPr lang="en-US" dirty="0" err="1" smtClean="0"/>
              <a:t>áp</a:t>
            </a:r>
            <a:r>
              <a:rPr lang="en-US" dirty="0" smtClean="0"/>
              <a:t> </a:t>
            </a:r>
            <a:r>
              <a:rPr lang="en-US" dirty="0" err="1" smtClean="0"/>
              <a:t>vào</a:t>
            </a:r>
            <a:r>
              <a:rPr lang="en-US" dirty="0" smtClean="0"/>
              <a:t> </a:t>
            </a:r>
            <a:r>
              <a:rPr lang="en-US" dirty="0" err="1" smtClean="0"/>
              <a:t>có</a:t>
            </a:r>
            <a:r>
              <a:rPr lang="en-US" dirty="0" smtClean="0"/>
              <a:t> </a:t>
            </a:r>
            <a:r>
              <a:rPr lang="en-US" dirty="0" err="1" smtClean="0"/>
              <a:t>nhiễu</a:t>
            </a:r>
            <a:r>
              <a:rPr lang="en-US" dirty="0" smtClean="0"/>
              <a:t> </a:t>
            </a:r>
            <a:r>
              <a:rPr lang="en-US" dirty="0" err="1" smtClean="0"/>
              <a:t>tín</a:t>
            </a:r>
            <a:r>
              <a:rPr lang="en-US" dirty="0" smtClean="0"/>
              <a:t> </a:t>
            </a:r>
            <a:r>
              <a:rPr lang="en-US" dirty="0" err="1" smtClean="0"/>
              <a:t>hiệu</a:t>
            </a:r>
            <a:r>
              <a:rPr lang="en-US" dirty="0" smtClean="0"/>
              <a:t> </a:t>
            </a:r>
            <a:r>
              <a:rPr lang="en-US" dirty="0" err="1" smtClean="0"/>
              <a:t>ra</a:t>
            </a:r>
            <a:r>
              <a:rPr lang="en-US" dirty="0" smtClean="0"/>
              <a:t> </a:t>
            </a:r>
            <a:r>
              <a:rPr lang="en-US" dirty="0" err="1" smtClean="0"/>
              <a:t>được</a:t>
            </a:r>
            <a:r>
              <a:rPr lang="en-US" dirty="0" smtClean="0"/>
              <a:t> </a:t>
            </a:r>
            <a:r>
              <a:rPr lang="en-US" dirty="0" err="1" smtClean="0"/>
              <a:t>lọc</a:t>
            </a:r>
            <a:r>
              <a:rPr lang="en-US" dirty="0" smtClean="0"/>
              <a:t> qua </a:t>
            </a:r>
            <a:r>
              <a:rPr lang="en-US" dirty="0" err="1" smtClean="0"/>
              <a:t>bộ</a:t>
            </a:r>
            <a:r>
              <a:rPr lang="en-US" dirty="0" smtClean="0"/>
              <a:t> </a:t>
            </a:r>
            <a:r>
              <a:rPr lang="en-US" dirty="0" err="1" smtClean="0"/>
              <a:t>lọc</a:t>
            </a:r>
            <a:r>
              <a:rPr lang="en-US" dirty="0" smtClean="0"/>
              <a:t> LC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72229"/>
            <a:ext cx="735253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28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563562"/>
          </a:xfrm>
          <a:solidFill>
            <a:schemeClr val="accent1">
              <a:lumMod val="40000"/>
              <a:lumOff val="60000"/>
            </a:schemeClr>
          </a:solidFill>
        </p:spPr>
        <p:txBody>
          <a:bodyPr>
            <a:normAutofit fontScale="90000"/>
          </a:bodyPr>
          <a:lstStyle/>
          <a:p>
            <a:r>
              <a:rPr lang="en-US" smtClean="0"/>
              <a:t>Tác dụng và ứng dụng mạch lọc nhiễu</a:t>
            </a:r>
            <a:endParaRPr lang="en-US"/>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a:t>- Mạch lọc nhiễu là mạch lọc bỏ can nhiễu bám theo đường điện AC, từ đó làm tăng chất lượng của bộ nguồn, nhưng mạch lọc nhiễu không tham gia vào hoạt động của nguồn, trên các bộ nguồn chất lượng thấp thì mạch lọc nhiễu thường bị đấu tắt.</a:t>
            </a:r>
            <a:br>
              <a:rPr lang="en-US"/>
            </a:br>
            <a:r>
              <a:rPr lang="en-US"/>
              <a:t>- Trên các bộ nguồn chất lượng cao thường có mạch lọc nhiễu, tuy nhiên bạn có thể bỏ đi và đấu tắt mà nguồn vẫn hoạt động được.</a:t>
            </a:r>
            <a:br>
              <a:rPr lang="en-US"/>
            </a:br>
            <a:r>
              <a:rPr lang="en-US"/>
              <a:t>- Mạch lọc nhiễu còn có tác dụng chống xung điện do sét đánh vào đường điện lưới, không để chúng lọt vào trong làm hỏng linh kiện.</a:t>
            </a:r>
            <a:br>
              <a:rPr lang="en-US"/>
            </a:br>
            <a:r>
              <a:rPr lang="en-US"/>
              <a:t/>
            </a:r>
            <a:br>
              <a:rPr lang="en-US"/>
            </a:br>
            <a:endParaRPr lang="en-US"/>
          </a:p>
        </p:txBody>
      </p:sp>
    </p:spTree>
    <p:extLst>
      <p:ext uri="{BB962C8B-B14F-4D97-AF65-F5344CB8AC3E}">
        <p14:creationId xmlns:p14="http://schemas.microsoft.com/office/powerpoint/2010/main" val="232735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82" y="533400"/>
            <a:ext cx="8766503" cy="1080290"/>
          </a:xfrm>
          <a:solidFill>
            <a:srgbClr val="FFFF00"/>
          </a:solidFill>
        </p:spPr>
        <p:txBody>
          <a:bodyPr>
            <a:normAutofit fontScale="90000"/>
          </a:bodyPr>
          <a:lstStyle/>
          <a:p>
            <a:r>
              <a:rPr lang="en-US" sz="3600" b="1" dirty="0">
                <a:latin typeface="Arial" pitchFamily="34" charset="0"/>
                <a:cs typeface="Arial" pitchFamily="34" charset="0"/>
              </a:rPr>
              <a:t>1.7. </a:t>
            </a:r>
            <a:r>
              <a:rPr lang="en-US" sz="3600" b="1" dirty="0" err="1">
                <a:latin typeface="Arial" pitchFamily="34" charset="0"/>
                <a:cs typeface="Arial" pitchFamily="34" charset="0"/>
              </a:rPr>
              <a:t>Thành</a:t>
            </a:r>
            <a:r>
              <a:rPr lang="en-US" sz="3600" b="1" dirty="0">
                <a:latin typeface="Arial" pitchFamily="34" charset="0"/>
                <a:cs typeface="Arial" pitchFamily="34" charset="0"/>
              </a:rPr>
              <a:t> </a:t>
            </a:r>
            <a:r>
              <a:rPr lang="en-US" sz="3600" b="1" dirty="0" err="1">
                <a:latin typeface="Arial" pitchFamily="34" charset="0"/>
                <a:cs typeface="Arial" pitchFamily="34" charset="0"/>
              </a:rPr>
              <a:t>phần</a:t>
            </a:r>
            <a:r>
              <a:rPr lang="en-US" sz="3600" b="1" dirty="0">
                <a:latin typeface="Arial" pitchFamily="34" charset="0"/>
                <a:cs typeface="Arial" pitchFamily="34" charset="0"/>
              </a:rPr>
              <a:t> </a:t>
            </a:r>
            <a:r>
              <a:rPr lang="en-US" sz="3600" b="1" dirty="0" err="1">
                <a:latin typeface="Arial" pitchFamily="34" charset="0"/>
                <a:cs typeface="Arial" pitchFamily="34" charset="0"/>
              </a:rPr>
              <a:t>cơ</a:t>
            </a:r>
            <a:r>
              <a:rPr lang="en-US" sz="3600" b="1" dirty="0">
                <a:latin typeface="Arial" pitchFamily="34" charset="0"/>
                <a:cs typeface="Arial" pitchFamily="34" charset="0"/>
              </a:rPr>
              <a:t> </a:t>
            </a:r>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mạch</a:t>
            </a:r>
            <a:r>
              <a:rPr lang="en-US" sz="3600" b="1" dirty="0">
                <a:latin typeface="Arial" pitchFamily="34" charset="0"/>
                <a:cs typeface="Arial" pitchFamily="34" charset="0"/>
              </a:rPr>
              <a:t> driver switching</a:t>
            </a:r>
          </a:p>
        </p:txBody>
      </p:sp>
      <p:sp>
        <p:nvSpPr>
          <p:cNvPr id="3" name="Content Placeholder 2"/>
          <p:cNvSpPr>
            <a:spLocks noGrp="1"/>
          </p:cNvSpPr>
          <p:nvPr>
            <p:ph idx="1"/>
          </p:nvPr>
        </p:nvSpPr>
        <p:spPr>
          <a:xfrm>
            <a:off x="198488" y="2078421"/>
            <a:ext cx="8305800" cy="609600"/>
          </a:xfrm>
        </p:spPr>
        <p:txBody>
          <a:bodyPr/>
          <a:lstStyle/>
          <a:p>
            <a:pPr marL="0" indent="0">
              <a:buNone/>
            </a:pPr>
            <a:r>
              <a:rPr lang="en-US" dirty="0" err="1" smtClean="0"/>
              <a:t>Phổ</a:t>
            </a:r>
            <a:r>
              <a:rPr lang="en-US" dirty="0" smtClean="0"/>
              <a:t> </a:t>
            </a:r>
            <a:r>
              <a:rPr lang="en-US" dirty="0" err="1" smtClean="0"/>
              <a:t>biến</a:t>
            </a:r>
            <a:r>
              <a:rPr lang="en-US" dirty="0" smtClean="0"/>
              <a:t> </a:t>
            </a:r>
            <a:r>
              <a:rPr lang="en-US" dirty="0" err="1" smtClean="0"/>
              <a:t>là</a:t>
            </a:r>
            <a:r>
              <a:rPr lang="en-US" dirty="0" smtClean="0"/>
              <a:t> </a:t>
            </a:r>
            <a:r>
              <a:rPr lang="en-US" dirty="0" err="1" smtClean="0"/>
              <a:t>chỉnh</a:t>
            </a:r>
            <a:r>
              <a:rPr lang="en-US" dirty="0" smtClean="0"/>
              <a:t> </a:t>
            </a:r>
            <a:r>
              <a:rPr lang="en-US" dirty="0" err="1" smtClean="0"/>
              <a:t>lưu</a:t>
            </a:r>
            <a:r>
              <a:rPr lang="en-US" dirty="0" smtClean="0"/>
              <a:t> </a:t>
            </a:r>
            <a:r>
              <a:rPr lang="en-US" dirty="0" err="1" smtClean="0"/>
              <a:t>cầu</a:t>
            </a:r>
            <a:endParaRPr lang="en-US" dirty="0"/>
          </a:p>
        </p:txBody>
      </p:sp>
      <p:grpSp>
        <p:nvGrpSpPr>
          <p:cNvPr id="167" name="Group 166"/>
          <p:cNvGrpSpPr/>
          <p:nvPr/>
        </p:nvGrpSpPr>
        <p:grpSpPr>
          <a:xfrm>
            <a:off x="334634" y="2847952"/>
            <a:ext cx="8382000" cy="2514600"/>
            <a:chOff x="177006" y="3962400"/>
            <a:chExt cx="8382000" cy="2514600"/>
          </a:xfrm>
        </p:grpSpPr>
        <p:grpSp>
          <p:nvGrpSpPr>
            <p:cNvPr id="68" name="Group 91"/>
            <p:cNvGrpSpPr>
              <a:grpSpLocks/>
            </p:cNvGrpSpPr>
            <p:nvPr/>
          </p:nvGrpSpPr>
          <p:grpSpPr bwMode="auto">
            <a:xfrm>
              <a:off x="177006" y="3962400"/>
              <a:ext cx="3048000" cy="2057400"/>
              <a:chOff x="576" y="1200"/>
              <a:chExt cx="1543" cy="965"/>
            </a:xfrm>
          </p:grpSpPr>
          <p:sp>
            <p:nvSpPr>
              <p:cNvPr id="69" name="Line 5"/>
              <p:cNvSpPr>
                <a:spLocks noChangeShapeType="1"/>
              </p:cNvSpPr>
              <p:nvPr/>
            </p:nvSpPr>
            <p:spPr bwMode="auto">
              <a:xfrm flipH="1">
                <a:off x="778" y="1482"/>
                <a:ext cx="107" cy="1"/>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
              <p:cNvSpPr>
                <a:spLocks noChangeShapeType="1"/>
              </p:cNvSpPr>
              <p:nvPr/>
            </p:nvSpPr>
            <p:spPr bwMode="auto">
              <a:xfrm>
                <a:off x="1204" y="1482"/>
                <a:ext cx="107" cy="1"/>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8"/>
              <p:cNvSpPr>
                <a:spLocks noChangeShapeType="1"/>
              </p:cNvSpPr>
              <p:nvPr/>
            </p:nvSpPr>
            <p:spPr bwMode="auto">
              <a:xfrm>
                <a:off x="885" y="1482"/>
                <a:ext cx="319" cy="1"/>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Rectangle 9"/>
              <p:cNvSpPr>
                <a:spLocks noChangeArrowheads="1"/>
              </p:cNvSpPr>
              <p:nvPr/>
            </p:nvSpPr>
            <p:spPr bwMode="auto">
              <a:xfrm>
                <a:off x="1087" y="1386"/>
                <a:ext cx="11" cy="192"/>
              </a:xfrm>
              <a:prstGeom prst="rect">
                <a:avLst/>
              </a:prstGeom>
              <a:solidFill>
                <a:srgbClr val="0000FF"/>
              </a:solidFill>
              <a:ln w="17145">
                <a:solidFill>
                  <a:srgbClr val="0000FF"/>
                </a:solidFill>
                <a:miter lim="800000"/>
                <a:headEnd/>
                <a:tailEnd/>
              </a:ln>
            </p:spPr>
            <p:txBody>
              <a:bodyPr/>
              <a:lstStyle/>
              <a:p>
                <a:endParaRPr lang="en-US"/>
              </a:p>
            </p:txBody>
          </p:sp>
          <p:sp>
            <p:nvSpPr>
              <p:cNvPr id="73" name="Freeform 10"/>
              <p:cNvSpPr>
                <a:spLocks/>
              </p:cNvSpPr>
              <p:nvPr/>
            </p:nvSpPr>
            <p:spPr bwMode="auto">
              <a:xfrm>
                <a:off x="981" y="1386"/>
                <a:ext cx="96" cy="192"/>
              </a:xfrm>
              <a:custGeom>
                <a:avLst/>
                <a:gdLst>
                  <a:gd name="T0" fmla="*/ 0 w 240"/>
                  <a:gd name="T1" fmla="*/ 0 h 480"/>
                  <a:gd name="T2" fmla="*/ 240 w 240"/>
                  <a:gd name="T3" fmla="*/ 240 h 480"/>
                  <a:gd name="T4" fmla="*/ 0 w 240"/>
                  <a:gd name="T5" fmla="*/ 480 h 480"/>
                  <a:gd name="T6" fmla="*/ 0 w 240"/>
                  <a:gd name="T7" fmla="*/ 0 h 480"/>
                </a:gdLst>
                <a:ahLst/>
                <a:cxnLst>
                  <a:cxn ang="0">
                    <a:pos x="T0" y="T1"/>
                  </a:cxn>
                  <a:cxn ang="0">
                    <a:pos x="T2" y="T3"/>
                  </a:cxn>
                  <a:cxn ang="0">
                    <a:pos x="T4" y="T5"/>
                  </a:cxn>
                  <a:cxn ang="0">
                    <a:pos x="T6" y="T7"/>
                  </a:cxn>
                </a:cxnLst>
                <a:rect l="0" t="0" r="r" b="b"/>
                <a:pathLst>
                  <a:path w="240" h="480">
                    <a:moveTo>
                      <a:pt x="0" y="0"/>
                    </a:moveTo>
                    <a:lnTo>
                      <a:pt x="240" y="240"/>
                    </a:lnTo>
                    <a:lnTo>
                      <a:pt x="0" y="480"/>
                    </a:lnTo>
                    <a:lnTo>
                      <a:pt x="0" y="0"/>
                    </a:lnTo>
                    <a:close/>
                  </a:path>
                </a:pathLst>
              </a:custGeom>
              <a:solidFill>
                <a:srgbClr val="0000FF"/>
              </a:solidFill>
              <a:ln w="17145">
                <a:solidFill>
                  <a:srgbClr val="0000FF"/>
                </a:solidFill>
                <a:prstDash val="solid"/>
                <a:round/>
                <a:headEnd/>
                <a:tailEnd/>
              </a:ln>
            </p:spPr>
            <p:txBody>
              <a:bodyPr/>
              <a:lstStyle/>
              <a:p>
                <a:endParaRPr lang="en-US"/>
              </a:p>
            </p:txBody>
          </p:sp>
          <p:sp>
            <p:nvSpPr>
              <p:cNvPr id="74" name="Rectangle 11"/>
              <p:cNvSpPr>
                <a:spLocks noChangeArrowheads="1"/>
              </p:cNvSpPr>
              <p:nvPr/>
            </p:nvSpPr>
            <p:spPr bwMode="auto">
              <a:xfrm>
                <a:off x="982" y="1262"/>
                <a:ext cx="13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D</a:t>
                </a:r>
                <a:r>
                  <a:rPr lang="en-US" sz="1600" baseline="-25000">
                    <a:solidFill>
                      <a:srgbClr val="000080"/>
                    </a:solidFill>
                    <a:latin typeface=".VnTime" pitchFamily="34" charset="0"/>
                  </a:rPr>
                  <a:t>4</a:t>
                </a:r>
                <a:endParaRPr lang="en-US" sz="1600">
                  <a:latin typeface=".VnTime" pitchFamily="34" charset="0"/>
                </a:endParaRPr>
              </a:p>
            </p:txBody>
          </p:sp>
          <p:sp>
            <p:nvSpPr>
              <p:cNvPr id="75" name="Rectangle 12"/>
              <p:cNvSpPr>
                <a:spLocks noChangeArrowheads="1"/>
              </p:cNvSpPr>
              <p:nvPr/>
            </p:nvSpPr>
            <p:spPr bwMode="auto">
              <a:xfrm>
                <a:off x="874" y="1835"/>
                <a:ext cx="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00">
                  <a:latin typeface=".VnTime" pitchFamily="34" charset="0"/>
                </a:endParaRPr>
              </a:p>
            </p:txBody>
          </p:sp>
          <p:sp>
            <p:nvSpPr>
              <p:cNvPr id="76" name="Line 13"/>
              <p:cNvSpPr>
                <a:spLocks noChangeShapeType="1"/>
              </p:cNvSpPr>
              <p:nvPr/>
            </p:nvSpPr>
            <p:spPr bwMode="auto">
              <a:xfrm flipH="1">
                <a:off x="1311" y="1482"/>
                <a:ext cx="106" cy="1"/>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4"/>
              <p:cNvSpPr>
                <a:spLocks noChangeShapeType="1"/>
              </p:cNvSpPr>
              <p:nvPr/>
            </p:nvSpPr>
            <p:spPr bwMode="auto">
              <a:xfrm>
                <a:off x="1737" y="1482"/>
                <a:ext cx="106" cy="1"/>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6"/>
              <p:cNvSpPr>
                <a:spLocks noChangeShapeType="1"/>
              </p:cNvSpPr>
              <p:nvPr/>
            </p:nvSpPr>
            <p:spPr bwMode="auto">
              <a:xfrm>
                <a:off x="1417" y="1482"/>
                <a:ext cx="320" cy="1"/>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17"/>
              <p:cNvSpPr>
                <a:spLocks noChangeArrowheads="1"/>
              </p:cNvSpPr>
              <p:nvPr/>
            </p:nvSpPr>
            <p:spPr bwMode="auto">
              <a:xfrm>
                <a:off x="1620" y="1386"/>
                <a:ext cx="10" cy="192"/>
              </a:xfrm>
              <a:prstGeom prst="rect">
                <a:avLst/>
              </a:prstGeom>
              <a:solidFill>
                <a:srgbClr val="0000FF"/>
              </a:solidFill>
              <a:ln w="17145">
                <a:solidFill>
                  <a:srgbClr val="0000FF"/>
                </a:solidFill>
                <a:miter lim="800000"/>
                <a:headEnd/>
                <a:tailEnd/>
              </a:ln>
            </p:spPr>
            <p:txBody>
              <a:bodyPr/>
              <a:lstStyle/>
              <a:p>
                <a:endParaRPr lang="en-US"/>
              </a:p>
            </p:txBody>
          </p:sp>
          <p:sp>
            <p:nvSpPr>
              <p:cNvPr id="80" name="Freeform 18"/>
              <p:cNvSpPr>
                <a:spLocks/>
              </p:cNvSpPr>
              <p:nvPr/>
            </p:nvSpPr>
            <p:spPr bwMode="auto">
              <a:xfrm>
                <a:off x="1513" y="1386"/>
                <a:ext cx="96" cy="192"/>
              </a:xfrm>
              <a:custGeom>
                <a:avLst/>
                <a:gdLst>
                  <a:gd name="T0" fmla="*/ 0 w 240"/>
                  <a:gd name="T1" fmla="*/ 0 h 480"/>
                  <a:gd name="T2" fmla="*/ 240 w 240"/>
                  <a:gd name="T3" fmla="*/ 240 h 480"/>
                  <a:gd name="T4" fmla="*/ 0 w 240"/>
                  <a:gd name="T5" fmla="*/ 480 h 480"/>
                  <a:gd name="T6" fmla="*/ 0 w 240"/>
                  <a:gd name="T7" fmla="*/ 0 h 480"/>
                </a:gdLst>
                <a:ahLst/>
                <a:cxnLst>
                  <a:cxn ang="0">
                    <a:pos x="T0" y="T1"/>
                  </a:cxn>
                  <a:cxn ang="0">
                    <a:pos x="T2" y="T3"/>
                  </a:cxn>
                  <a:cxn ang="0">
                    <a:pos x="T4" y="T5"/>
                  </a:cxn>
                  <a:cxn ang="0">
                    <a:pos x="T6" y="T7"/>
                  </a:cxn>
                </a:cxnLst>
                <a:rect l="0" t="0" r="r" b="b"/>
                <a:pathLst>
                  <a:path w="240" h="480">
                    <a:moveTo>
                      <a:pt x="0" y="0"/>
                    </a:moveTo>
                    <a:lnTo>
                      <a:pt x="240" y="240"/>
                    </a:lnTo>
                    <a:lnTo>
                      <a:pt x="0" y="480"/>
                    </a:lnTo>
                    <a:lnTo>
                      <a:pt x="0" y="0"/>
                    </a:lnTo>
                    <a:close/>
                  </a:path>
                </a:pathLst>
              </a:custGeom>
              <a:solidFill>
                <a:srgbClr val="0000FF"/>
              </a:solidFill>
              <a:ln w="17145">
                <a:solidFill>
                  <a:srgbClr val="0000FF"/>
                </a:solidFill>
                <a:prstDash val="solid"/>
                <a:round/>
                <a:headEnd/>
                <a:tailEnd/>
              </a:ln>
            </p:spPr>
            <p:txBody>
              <a:bodyPr/>
              <a:lstStyle/>
              <a:p>
                <a:endParaRPr lang="en-US"/>
              </a:p>
            </p:txBody>
          </p:sp>
          <p:sp>
            <p:nvSpPr>
              <p:cNvPr id="81" name="Rectangle 19"/>
              <p:cNvSpPr>
                <a:spLocks noChangeArrowheads="1"/>
              </p:cNvSpPr>
              <p:nvPr/>
            </p:nvSpPr>
            <p:spPr bwMode="auto">
              <a:xfrm>
                <a:off x="1512" y="1270"/>
                <a:ext cx="13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D</a:t>
                </a:r>
                <a:r>
                  <a:rPr lang="en-US" sz="1600" baseline="-25000">
                    <a:solidFill>
                      <a:srgbClr val="000080"/>
                    </a:solidFill>
                    <a:latin typeface=".VnTime" pitchFamily="34" charset="0"/>
                  </a:rPr>
                  <a:t>1</a:t>
                </a:r>
                <a:endParaRPr lang="en-US" sz="1600">
                  <a:latin typeface=".VnTime" pitchFamily="34" charset="0"/>
                </a:endParaRPr>
              </a:p>
            </p:txBody>
          </p:sp>
          <p:sp>
            <p:nvSpPr>
              <p:cNvPr id="82" name="Rectangle 20"/>
              <p:cNvSpPr>
                <a:spLocks noChangeArrowheads="1"/>
              </p:cNvSpPr>
              <p:nvPr/>
            </p:nvSpPr>
            <p:spPr bwMode="auto">
              <a:xfrm>
                <a:off x="1243" y="1200"/>
                <a:ext cx="14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U</a:t>
                </a:r>
                <a:endParaRPr lang="en-US" sz="1600">
                  <a:latin typeface=".VnTime" pitchFamily="34" charset="0"/>
                </a:endParaRPr>
              </a:p>
            </p:txBody>
          </p:sp>
          <p:sp>
            <p:nvSpPr>
              <p:cNvPr id="83" name="Line 21"/>
              <p:cNvSpPr>
                <a:spLocks noChangeShapeType="1"/>
              </p:cNvSpPr>
              <p:nvPr/>
            </p:nvSpPr>
            <p:spPr bwMode="auto">
              <a:xfrm flipH="1">
                <a:off x="1311" y="1803"/>
                <a:ext cx="106"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22"/>
              <p:cNvSpPr>
                <a:spLocks noChangeShapeType="1"/>
              </p:cNvSpPr>
              <p:nvPr/>
            </p:nvSpPr>
            <p:spPr bwMode="auto">
              <a:xfrm>
                <a:off x="1737" y="1803"/>
                <a:ext cx="106"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24"/>
              <p:cNvSpPr>
                <a:spLocks noChangeShapeType="1"/>
              </p:cNvSpPr>
              <p:nvPr/>
            </p:nvSpPr>
            <p:spPr bwMode="auto">
              <a:xfrm>
                <a:off x="1417" y="1803"/>
                <a:ext cx="320" cy="0"/>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Rectangle 25"/>
              <p:cNvSpPr>
                <a:spLocks noChangeArrowheads="1"/>
              </p:cNvSpPr>
              <p:nvPr/>
            </p:nvSpPr>
            <p:spPr bwMode="auto">
              <a:xfrm>
                <a:off x="1620" y="1707"/>
                <a:ext cx="10" cy="192"/>
              </a:xfrm>
              <a:prstGeom prst="rect">
                <a:avLst/>
              </a:prstGeom>
              <a:solidFill>
                <a:srgbClr val="0000FF"/>
              </a:solidFill>
              <a:ln w="17145">
                <a:solidFill>
                  <a:srgbClr val="0000FF"/>
                </a:solidFill>
                <a:miter lim="800000"/>
                <a:headEnd/>
                <a:tailEnd/>
              </a:ln>
            </p:spPr>
            <p:txBody>
              <a:bodyPr/>
              <a:lstStyle/>
              <a:p>
                <a:endParaRPr lang="en-US"/>
              </a:p>
            </p:txBody>
          </p:sp>
          <p:sp>
            <p:nvSpPr>
              <p:cNvPr id="87" name="Freeform 26"/>
              <p:cNvSpPr>
                <a:spLocks/>
              </p:cNvSpPr>
              <p:nvPr/>
            </p:nvSpPr>
            <p:spPr bwMode="auto">
              <a:xfrm>
                <a:off x="1513" y="1707"/>
                <a:ext cx="96" cy="192"/>
              </a:xfrm>
              <a:custGeom>
                <a:avLst/>
                <a:gdLst>
                  <a:gd name="T0" fmla="*/ 0 w 240"/>
                  <a:gd name="T1" fmla="*/ 0 h 480"/>
                  <a:gd name="T2" fmla="*/ 240 w 240"/>
                  <a:gd name="T3" fmla="*/ 240 h 480"/>
                  <a:gd name="T4" fmla="*/ 0 w 240"/>
                  <a:gd name="T5" fmla="*/ 480 h 480"/>
                  <a:gd name="T6" fmla="*/ 0 w 240"/>
                  <a:gd name="T7" fmla="*/ 0 h 480"/>
                </a:gdLst>
                <a:ahLst/>
                <a:cxnLst>
                  <a:cxn ang="0">
                    <a:pos x="T0" y="T1"/>
                  </a:cxn>
                  <a:cxn ang="0">
                    <a:pos x="T2" y="T3"/>
                  </a:cxn>
                  <a:cxn ang="0">
                    <a:pos x="T4" y="T5"/>
                  </a:cxn>
                  <a:cxn ang="0">
                    <a:pos x="T6" y="T7"/>
                  </a:cxn>
                </a:cxnLst>
                <a:rect l="0" t="0" r="r" b="b"/>
                <a:pathLst>
                  <a:path w="240" h="480">
                    <a:moveTo>
                      <a:pt x="0" y="0"/>
                    </a:moveTo>
                    <a:lnTo>
                      <a:pt x="240" y="240"/>
                    </a:lnTo>
                    <a:lnTo>
                      <a:pt x="0" y="480"/>
                    </a:lnTo>
                    <a:lnTo>
                      <a:pt x="0" y="0"/>
                    </a:lnTo>
                    <a:close/>
                  </a:path>
                </a:pathLst>
              </a:custGeom>
              <a:solidFill>
                <a:srgbClr val="0000FF"/>
              </a:solidFill>
              <a:ln w="17145">
                <a:solidFill>
                  <a:srgbClr val="0000FF"/>
                </a:solidFill>
                <a:prstDash val="solid"/>
                <a:round/>
                <a:headEnd/>
                <a:tailEnd/>
              </a:ln>
            </p:spPr>
            <p:txBody>
              <a:bodyPr/>
              <a:lstStyle/>
              <a:p>
                <a:endParaRPr lang="en-US"/>
              </a:p>
            </p:txBody>
          </p:sp>
          <p:sp>
            <p:nvSpPr>
              <p:cNvPr id="88" name="Rectangle 27"/>
              <p:cNvSpPr>
                <a:spLocks noChangeArrowheads="1"/>
              </p:cNvSpPr>
              <p:nvPr/>
            </p:nvSpPr>
            <p:spPr bwMode="auto">
              <a:xfrm>
                <a:off x="1512" y="1598"/>
                <a:ext cx="13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D</a:t>
                </a:r>
                <a:r>
                  <a:rPr lang="en-US" sz="1600" baseline="-25000">
                    <a:solidFill>
                      <a:srgbClr val="000080"/>
                    </a:solidFill>
                    <a:latin typeface=".VnTime" pitchFamily="34" charset="0"/>
                  </a:rPr>
                  <a:t>3</a:t>
                </a:r>
                <a:endParaRPr lang="en-US" sz="1600">
                  <a:latin typeface=".VnTime" pitchFamily="34" charset="0"/>
                </a:endParaRPr>
              </a:p>
            </p:txBody>
          </p:sp>
          <p:sp>
            <p:nvSpPr>
              <p:cNvPr id="89" name="Rectangle 28"/>
              <p:cNvSpPr>
                <a:spLocks noChangeArrowheads="1"/>
              </p:cNvSpPr>
              <p:nvPr/>
            </p:nvSpPr>
            <p:spPr bwMode="auto">
              <a:xfrm>
                <a:off x="1406" y="1949"/>
                <a:ext cx="8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L</a:t>
                </a:r>
                <a:endParaRPr lang="en-US" sz="1600">
                  <a:latin typeface=".VnTime" pitchFamily="34" charset="0"/>
                </a:endParaRPr>
              </a:p>
            </p:txBody>
          </p:sp>
          <p:sp>
            <p:nvSpPr>
              <p:cNvPr id="90" name="Line 29"/>
              <p:cNvSpPr>
                <a:spLocks noChangeShapeType="1"/>
              </p:cNvSpPr>
              <p:nvPr/>
            </p:nvSpPr>
            <p:spPr bwMode="auto">
              <a:xfrm flipH="1">
                <a:off x="778" y="180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30"/>
              <p:cNvSpPr>
                <a:spLocks noChangeShapeType="1"/>
              </p:cNvSpPr>
              <p:nvPr/>
            </p:nvSpPr>
            <p:spPr bwMode="auto">
              <a:xfrm>
                <a:off x="1204" y="180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32"/>
              <p:cNvSpPr>
                <a:spLocks noChangeShapeType="1"/>
              </p:cNvSpPr>
              <p:nvPr/>
            </p:nvSpPr>
            <p:spPr bwMode="auto">
              <a:xfrm>
                <a:off x="885" y="1803"/>
                <a:ext cx="319" cy="0"/>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Rectangle 33"/>
              <p:cNvSpPr>
                <a:spLocks noChangeArrowheads="1"/>
              </p:cNvSpPr>
              <p:nvPr/>
            </p:nvSpPr>
            <p:spPr bwMode="auto">
              <a:xfrm>
                <a:off x="1087" y="1707"/>
                <a:ext cx="11" cy="192"/>
              </a:xfrm>
              <a:prstGeom prst="rect">
                <a:avLst/>
              </a:prstGeom>
              <a:solidFill>
                <a:srgbClr val="0000FF"/>
              </a:solidFill>
              <a:ln w="17145">
                <a:solidFill>
                  <a:srgbClr val="0000FF"/>
                </a:solidFill>
                <a:miter lim="800000"/>
                <a:headEnd/>
                <a:tailEnd/>
              </a:ln>
            </p:spPr>
            <p:txBody>
              <a:bodyPr/>
              <a:lstStyle/>
              <a:p>
                <a:endParaRPr lang="en-US"/>
              </a:p>
            </p:txBody>
          </p:sp>
          <p:sp>
            <p:nvSpPr>
              <p:cNvPr id="94" name="Freeform 34"/>
              <p:cNvSpPr>
                <a:spLocks/>
              </p:cNvSpPr>
              <p:nvPr/>
            </p:nvSpPr>
            <p:spPr bwMode="auto">
              <a:xfrm>
                <a:off x="981" y="1707"/>
                <a:ext cx="96" cy="192"/>
              </a:xfrm>
              <a:custGeom>
                <a:avLst/>
                <a:gdLst>
                  <a:gd name="T0" fmla="*/ 0 w 240"/>
                  <a:gd name="T1" fmla="*/ 0 h 480"/>
                  <a:gd name="T2" fmla="*/ 240 w 240"/>
                  <a:gd name="T3" fmla="*/ 240 h 480"/>
                  <a:gd name="T4" fmla="*/ 0 w 240"/>
                  <a:gd name="T5" fmla="*/ 480 h 480"/>
                  <a:gd name="T6" fmla="*/ 0 w 240"/>
                  <a:gd name="T7" fmla="*/ 0 h 480"/>
                </a:gdLst>
                <a:ahLst/>
                <a:cxnLst>
                  <a:cxn ang="0">
                    <a:pos x="T0" y="T1"/>
                  </a:cxn>
                  <a:cxn ang="0">
                    <a:pos x="T2" y="T3"/>
                  </a:cxn>
                  <a:cxn ang="0">
                    <a:pos x="T4" y="T5"/>
                  </a:cxn>
                  <a:cxn ang="0">
                    <a:pos x="T6" y="T7"/>
                  </a:cxn>
                </a:cxnLst>
                <a:rect l="0" t="0" r="r" b="b"/>
                <a:pathLst>
                  <a:path w="240" h="480">
                    <a:moveTo>
                      <a:pt x="0" y="0"/>
                    </a:moveTo>
                    <a:lnTo>
                      <a:pt x="240" y="240"/>
                    </a:lnTo>
                    <a:lnTo>
                      <a:pt x="0" y="480"/>
                    </a:lnTo>
                    <a:lnTo>
                      <a:pt x="0" y="0"/>
                    </a:lnTo>
                    <a:close/>
                  </a:path>
                </a:pathLst>
              </a:custGeom>
              <a:solidFill>
                <a:srgbClr val="0000FF"/>
              </a:solidFill>
              <a:ln w="17145">
                <a:solidFill>
                  <a:srgbClr val="0000FF"/>
                </a:solidFill>
                <a:prstDash val="solid"/>
                <a:round/>
                <a:headEnd/>
                <a:tailEnd/>
              </a:ln>
            </p:spPr>
            <p:txBody>
              <a:bodyPr/>
              <a:lstStyle/>
              <a:p>
                <a:endParaRPr lang="en-US"/>
              </a:p>
            </p:txBody>
          </p:sp>
          <p:sp>
            <p:nvSpPr>
              <p:cNvPr id="95" name="Rectangle 35"/>
              <p:cNvSpPr>
                <a:spLocks noChangeArrowheads="1"/>
              </p:cNvSpPr>
              <p:nvPr/>
            </p:nvSpPr>
            <p:spPr bwMode="auto">
              <a:xfrm>
                <a:off x="974" y="1596"/>
                <a:ext cx="13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D</a:t>
                </a:r>
                <a:r>
                  <a:rPr lang="en-US" sz="1600" baseline="-25000">
                    <a:solidFill>
                      <a:srgbClr val="000080"/>
                    </a:solidFill>
                    <a:latin typeface=".VnTime" pitchFamily="34" charset="0"/>
                  </a:rPr>
                  <a:t>2</a:t>
                </a:r>
                <a:endParaRPr lang="en-US" sz="1600">
                  <a:latin typeface=".VnTime" pitchFamily="34" charset="0"/>
                </a:endParaRPr>
              </a:p>
            </p:txBody>
          </p:sp>
          <p:sp>
            <p:nvSpPr>
              <p:cNvPr id="96" name="Rectangle 36"/>
              <p:cNvSpPr>
                <a:spLocks noChangeArrowheads="1"/>
              </p:cNvSpPr>
              <p:nvPr/>
            </p:nvSpPr>
            <p:spPr bwMode="auto">
              <a:xfrm>
                <a:off x="874" y="2144"/>
                <a:ext cx="3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00">
                  <a:latin typeface=".VnTime" pitchFamily="34" charset="0"/>
                </a:endParaRPr>
              </a:p>
            </p:txBody>
          </p:sp>
          <p:sp>
            <p:nvSpPr>
              <p:cNvPr id="97" name="Line 37"/>
              <p:cNvSpPr>
                <a:spLocks noChangeShapeType="1"/>
              </p:cNvSpPr>
              <p:nvPr/>
            </p:nvSpPr>
            <p:spPr bwMode="auto">
              <a:xfrm flipH="1">
                <a:off x="778" y="212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38"/>
              <p:cNvSpPr>
                <a:spLocks noChangeShapeType="1"/>
              </p:cNvSpPr>
              <p:nvPr/>
            </p:nvSpPr>
            <p:spPr bwMode="auto">
              <a:xfrm>
                <a:off x="1204" y="212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39"/>
              <p:cNvSpPr>
                <a:spLocks noChangeShapeType="1"/>
              </p:cNvSpPr>
              <p:nvPr/>
            </p:nvSpPr>
            <p:spPr bwMode="auto">
              <a:xfrm>
                <a:off x="1204" y="2091"/>
                <a:ext cx="1" cy="64"/>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40"/>
              <p:cNvSpPr>
                <a:spLocks noChangeShapeType="1"/>
              </p:cNvSpPr>
              <p:nvPr/>
            </p:nvSpPr>
            <p:spPr bwMode="auto">
              <a:xfrm>
                <a:off x="885" y="2091"/>
                <a:ext cx="1" cy="64"/>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41"/>
              <p:cNvSpPr>
                <a:spLocks noChangeShapeType="1"/>
              </p:cNvSpPr>
              <p:nvPr/>
            </p:nvSpPr>
            <p:spPr bwMode="auto">
              <a:xfrm>
                <a:off x="885" y="2155"/>
                <a:ext cx="319" cy="0"/>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42"/>
              <p:cNvSpPr>
                <a:spLocks noChangeShapeType="1"/>
              </p:cNvSpPr>
              <p:nvPr/>
            </p:nvSpPr>
            <p:spPr bwMode="auto">
              <a:xfrm>
                <a:off x="885" y="2091"/>
                <a:ext cx="319" cy="0"/>
              </a:xfrm>
              <a:prstGeom prst="line">
                <a:avLst/>
              </a:prstGeom>
              <a:noFill/>
              <a:ln w="171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Rectangle 43"/>
              <p:cNvSpPr>
                <a:spLocks noChangeArrowheads="1"/>
              </p:cNvSpPr>
              <p:nvPr/>
            </p:nvSpPr>
            <p:spPr bwMode="auto">
              <a:xfrm>
                <a:off x="965" y="1963"/>
                <a:ext cx="9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600">
                    <a:solidFill>
                      <a:srgbClr val="000080"/>
                    </a:solidFill>
                    <a:latin typeface=".VnTime" pitchFamily="34" charset="0"/>
                  </a:rPr>
                  <a:t>R</a:t>
                </a:r>
                <a:endParaRPr lang="en-US" sz="1600">
                  <a:latin typeface=".VnTime" pitchFamily="34" charset="0"/>
                </a:endParaRPr>
              </a:p>
            </p:txBody>
          </p:sp>
          <p:sp>
            <p:nvSpPr>
              <p:cNvPr id="104" name="Line 44"/>
              <p:cNvSpPr>
                <a:spLocks noChangeShapeType="1"/>
              </p:cNvSpPr>
              <p:nvPr/>
            </p:nvSpPr>
            <p:spPr bwMode="auto">
              <a:xfrm flipH="1">
                <a:off x="1204" y="212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45"/>
              <p:cNvSpPr>
                <a:spLocks noChangeShapeType="1"/>
              </p:cNvSpPr>
              <p:nvPr/>
            </p:nvSpPr>
            <p:spPr bwMode="auto">
              <a:xfrm>
                <a:off x="1630" y="2123"/>
                <a:ext cx="107"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Arc 46"/>
              <p:cNvSpPr>
                <a:spLocks/>
              </p:cNvSpPr>
              <p:nvPr/>
            </p:nvSpPr>
            <p:spPr bwMode="auto">
              <a:xfrm>
                <a:off x="1311" y="2080"/>
                <a:ext cx="96" cy="43"/>
              </a:xfrm>
              <a:custGeom>
                <a:avLst/>
                <a:gdLst>
                  <a:gd name="G0" fmla="+- 21600 0 0"/>
                  <a:gd name="G1" fmla="+- 21600 0 0"/>
                  <a:gd name="G2" fmla="+- 21600 0 0"/>
                  <a:gd name="T0" fmla="*/ 206 w 43200"/>
                  <a:gd name="T1" fmla="*/ 24578 h 24578"/>
                  <a:gd name="T2" fmla="*/ 43060 w 43200"/>
                  <a:gd name="T3" fmla="*/ 24055 h 24578"/>
                  <a:gd name="T4" fmla="*/ 21600 w 43200"/>
                  <a:gd name="T5" fmla="*/ 21600 h 24578"/>
                </a:gdLst>
                <a:ahLst/>
                <a:cxnLst>
                  <a:cxn ang="0">
                    <a:pos x="T0" y="T1"/>
                  </a:cxn>
                  <a:cxn ang="0">
                    <a:pos x="T2" y="T3"/>
                  </a:cxn>
                  <a:cxn ang="0">
                    <a:pos x="T4" y="T5"/>
                  </a:cxn>
                </a:cxnLst>
                <a:rect l="0" t="0" r="r" b="b"/>
                <a:pathLst>
                  <a:path w="43200" h="24578" fill="none" extrusionOk="0">
                    <a:moveTo>
                      <a:pt x="206" y="24577"/>
                    </a:moveTo>
                    <a:cubicBezTo>
                      <a:pt x="68" y="23591"/>
                      <a:pt x="0" y="22596"/>
                      <a:pt x="0" y="21600"/>
                    </a:cubicBezTo>
                    <a:cubicBezTo>
                      <a:pt x="0" y="9670"/>
                      <a:pt x="9670" y="0"/>
                      <a:pt x="21600" y="0"/>
                    </a:cubicBezTo>
                    <a:cubicBezTo>
                      <a:pt x="33529" y="0"/>
                      <a:pt x="43200" y="9670"/>
                      <a:pt x="43200" y="21600"/>
                    </a:cubicBezTo>
                    <a:cubicBezTo>
                      <a:pt x="43200" y="22420"/>
                      <a:pt x="43153" y="23239"/>
                      <a:pt x="43060" y="24055"/>
                    </a:cubicBezTo>
                  </a:path>
                  <a:path w="43200" h="24578" stroke="0" extrusionOk="0">
                    <a:moveTo>
                      <a:pt x="206" y="24577"/>
                    </a:moveTo>
                    <a:cubicBezTo>
                      <a:pt x="68" y="23591"/>
                      <a:pt x="0" y="22596"/>
                      <a:pt x="0" y="21600"/>
                    </a:cubicBezTo>
                    <a:cubicBezTo>
                      <a:pt x="0" y="9670"/>
                      <a:pt x="9670" y="0"/>
                      <a:pt x="21600" y="0"/>
                    </a:cubicBezTo>
                    <a:cubicBezTo>
                      <a:pt x="33529" y="0"/>
                      <a:pt x="43200" y="9670"/>
                      <a:pt x="43200" y="21600"/>
                    </a:cubicBezTo>
                    <a:cubicBezTo>
                      <a:pt x="43200" y="22420"/>
                      <a:pt x="43153" y="23239"/>
                      <a:pt x="43060" y="24055"/>
                    </a:cubicBezTo>
                    <a:lnTo>
                      <a:pt x="21600" y="21600"/>
                    </a:lnTo>
                    <a:close/>
                  </a:path>
                </a:pathLst>
              </a:custGeom>
              <a:noFill/>
              <a:ln w="1714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Arc 47"/>
              <p:cNvSpPr>
                <a:spLocks/>
              </p:cNvSpPr>
              <p:nvPr/>
            </p:nvSpPr>
            <p:spPr bwMode="auto">
              <a:xfrm>
                <a:off x="1417" y="2080"/>
                <a:ext cx="96" cy="43"/>
              </a:xfrm>
              <a:custGeom>
                <a:avLst/>
                <a:gdLst>
                  <a:gd name="G0" fmla="+- 21600 0 0"/>
                  <a:gd name="G1" fmla="+- 21600 0 0"/>
                  <a:gd name="G2" fmla="+- 21600 0 0"/>
                  <a:gd name="T0" fmla="*/ 206 w 43200"/>
                  <a:gd name="T1" fmla="*/ 24578 h 24578"/>
                  <a:gd name="T2" fmla="*/ 43060 w 43200"/>
                  <a:gd name="T3" fmla="*/ 24055 h 24578"/>
                  <a:gd name="T4" fmla="*/ 21600 w 43200"/>
                  <a:gd name="T5" fmla="*/ 21600 h 24578"/>
                </a:gdLst>
                <a:ahLst/>
                <a:cxnLst>
                  <a:cxn ang="0">
                    <a:pos x="T0" y="T1"/>
                  </a:cxn>
                  <a:cxn ang="0">
                    <a:pos x="T2" y="T3"/>
                  </a:cxn>
                  <a:cxn ang="0">
                    <a:pos x="T4" y="T5"/>
                  </a:cxn>
                </a:cxnLst>
                <a:rect l="0" t="0" r="r" b="b"/>
                <a:pathLst>
                  <a:path w="43200" h="24578" fill="none" extrusionOk="0">
                    <a:moveTo>
                      <a:pt x="206" y="24577"/>
                    </a:moveTo>
                    <a:cubicBezTo>
                      <a:pt x="68" y="23591"/>
                      <a:pt x="0" y="22596"/>
                      <a:pt x="0" y="21600"/>
                    </a:cubicBezTo>
                    <a:cubicBezTo>
                      <a:pt x="0" y="9670"/>
                      <a:pt x="9670" y="0"/>
                      <a:pt x="21600" y="0"/>
                    </a:cubicBezTo>
                    <a:cubicBezTo>
                      <a:pt x="33529" y="0"/>
                      <a:pt x="43200" y="9670"/>
                      <a:pt x="43200" y="21600"/>
                    </a:cubicBezTo>
                    <a:cubicBezTo>
                      <a:pt x="43200" y="22420"/>
                      <a:pt x="43153" y="23239"/>
                      <a:pt x="43060" y="24055"/>
                    </a:cubicBezTo>
                  </a:path>
                  <a:path w="43200" h="24578" stroke="0" extrusionOk="0">
                    <a:moveTo>
                      <a:pt x="206" y="24577"/>
                    </a:moveTo>
                    <a:cubicBezTo>
                      <a:pt x="68" y="23591"/>
                      <a:pt x="0" y="22596"/>
                      <a:pt x="0" y="21600"/>
                    </a:cubicBezTo>
                    <a:cubicBezTo>
                      <a:pt x="0" y="9670"/>
                      <a:pt x="9670" y="0"/>
                      <a:pt x="21600" y="0"/>
                    </a:cubicBezTo>
                    <a:cubicBezTo>
                      <a:pt x="33529" y="0"/>
                      <a:pt x="43200" y="9670"/>
                      <a:pt x="43200" y="21600"/>
                    </a:cubicBezTo>
                    <a:cubicBezTo>
                      <a:pt x="43200" y="22420"/>
                      <a:pt x="43153" y="23239"/>
                      <a:pt x="43060" y="24055"/>
                    </a:cubicBezTo>
                    <a:lnTo>
                      <a:pt x="21600" y="21600"/>
                    </a:lnTo>
                    <a:close/>
                  </a:path>
                </a:pathLst>
              </a:custGeom>
              <a:noFill/>
              <a:ln w="1714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Arc 48"/>
              <p:cNvSpPr>
                <a:spLocks/>
              </p:cNvSpPr>
              <p:nvPr/>
            </p:nvSpPr>
            <p:spPr bwMode="auto">
              <a:xfrm>
                <a:off x="1524" y="2080"/>
                <a:ext cx="96" cy="43"/>
              </a:xfrm>
              <a:custGeom>
                <a:avLst/>
                <a:gdLst>
                  <a:gd name="G0" fmla="+- 21600 0 0"/>
                  <a:gd name="G1" fmla="+- 21600 0 0"/>
                  <a:gd name="G2" fmla="+- 21600 0 0"/>
                  <a:gd name="T0" fmla="*/ 208 w 43200"/>
                  <a:gd name="T1" fmla="*/ 24590 h 24590"/>
                  <a:gd name="T2" fmla="*/ 43059 w 43200"/>
                  <a:gd name="T3" fmla="*/ 24065 h 24590"/>
                  <a:gd name="T4" fmla="*/ 21600 w 43200"/>
                  <a:gd name="T5" fmla="*/ 21600 h 24590"/>
                </a:gdLst>
                <a:ahLst/>
                <a:cxnLst>
                  <a:cxn ang="0">
                    <a:pos x="T0" y="T1"/>
                  </a:cxn>
                  <a:cxn ang="0">
                    <a:pos x="T2" y="T3"/>
                  </a:cxn>
                  <a:cxn ang="0">
                    <a:pos x="T4" y="T5"/>
                  </a:cxn>
                </a:cxnLst>
                <a:rect l="0" t="0" r="r" b="b"/>
                <a:pathLst>
                  <a:path w="43200" h="24590" fill="none" extrusionOk="0">
                    <a:moveTo>
                      <a:pt x="207" y="24590"/>
                    </a:moveTo>
                    <a:cubicBezTo>
                      <a:pt x="69" y="23599"/>
                      <a:pt x="0" y="22600"/>
                      <a:pt x="0" y="21600"/>
                    </a:cubicBezTo>
                    <a:cubicBezTo>
                      <a:pt x="0" y="9670"/>
                      <a:pt x="9670" y="0"/>
                      <a:pt x="21600" y="0"/>
                    </a:cubicBezTo>
                    <a:cubicBezTo>
                      <a:pt x="33529" y="0"/>
                      <a:pt x="43200" y="9670"/>
                      <a:pt x="43200" y="21600"/>
                    </a:cubicBezTo>
                    <a:cubicBezTo>
                      <a:pt x="43200" y="22423"/>
                      <a:pt x="43152" y="23246"/>
                      <a:pt x="43058" y="24064"/>
                    </a:cubicBezTo>
                  </a:path>
                  <a:path w="43200" h="24590" stroke="0" extrusionOk="0">
                    <a:moveTo>
                      <a:pt x="207" y="24590"/>
                    </a:moveTo>
                    <a:cubicBezTo>
                      <a:pt x="69" y="23599"/>
                      <a:pt x="0" y="22600"/>
                      <a:pt x="0" y="21600"/>
                    </a:cubicBezTo>
                    <a:cubicBezTo>
                      <a:pt x="0" y="9670"/>
                      <a:pt x="9670" y="0"/>
                      <a:pt x="21600" y="0"/>
                    </a:cubicBezTo>
                    <a:cubicBezTo>
                      <a:pt x="33529" y="0"/>
                      <a:pt x="43200" y="9670"/>
                      <a:pt x="43200" y="21600"/>
                    </a:cubicBezTo>
                    <a:cubicBezTo>
                      <a:pt x="43200" y="22423"/>
                      <a:pt x="43152" y="23246"/>
                      <a:pt x="43058" y="24064"/>
                    </a:cubicBezTo>
                    <a:lnTo>
                      <a:pt x="21600" y="21600"/>
                    </a:lnTo>
                    <a:close/>
                  </a:path>
                </a:pathLst>
              </a:custGeom>
              <a:noFill/>
              <a:ln w="1714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9"/>
              <p:cNvSpPr>
                <a:spLocks/>
              </p:cNvSpPr>
              <p:nvPr/>
            </p:nvSpPr>
            <p:spPr bwMode="auto">
              <a:xfrm>
                <a:off x="778" y="1482"/>
                <a:ext cx="107" cy="641"/>
              </a:xfrm>
              <a:custGeom>
                <a:avLst/>
                <a:gdLst>
                  <a:gd name="T0" fmla="*/ 0 w 267"/>
                  <a:gd name="T1" fmla="*/ 0 h 1600"/>
                  <a:gd name="T2" fmla="*/ 0 w 267"/>
                  <a:gd name="T3" fmla="*/ 1600 h 1600"/>
                  <a:gd name="T4" fmla="*/ 267 w 267"/>
                  <a:gd name="T5" fmla="*/ 1600 h 1600"/>
                </a:gdLst>
                <a:ahLst/>
                <a:cxnLst>
                  <a:cxn ang="0">
                    <a:pos x="T0" y="T1"/>
                  </a:cxn>
                  <a:cxn ang="0">
                    <a:pos x="T2" y="T3"/>
                  </a:cxn>
                  <a:cxn ang="0">
                    <a:pos x="T4" y="T5"/>
                  </a:cxn>
                </a:cxnLst>
                <a:rect l="0" t="0" r="r" b="b"/>
                <a:pathLst>
                  <a:path w="267" h="1600">
                    <a:moveTo>
                      <a:pt x="0" y="0"/>
                    </a:moveTo>
                    <a:lnTo>
                      <a:pt x="0" y="1600"/>
                    </a:lnTo>
                    <a:lnTo>
                      <a:pt x="267" y="1600"/>
                    </a:lnTo>
                  </a:path>
                </a:pathLst>
              </a:custGeom>
              <a:noFill/>
              <a:ln w="1714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50"/>
              <p:cNvSpPr>
                <a:spLocks/>
              </p:cNvSpPr>
              <p:nvPr/>
            </p:nvSpPr>
            <p:spPr bwMode="auto">
              <a:xfrm>
                <a:off x="1630" y="1482"/>
                <a:ext cx="213" cy="641"/>
              </a:xfrm>
              <a:custGeom>
                <a:avLst/>
                <a:gdLst>
                  <a:gd name="T0" fmla="*/ 533 w 533"/>
                  <a:gd name="T1" fmla="*/ 0 h 1600"/>
                  <a:gd name="T2" fmla="*/ 533 w 533"/>
                  <a:gd name="T3" fmla="*/ 1600 h 1600"/>
                  <a:gd name="T4" fmla="*/ 0 w 533"/>
                  <a:gd name="T5" fmla="*/ 1600 h 1600"/>
                </a:gdLst>
                <a:ahLst/>
                <a:cxnLst>
                  <a:cxn ang="0">
                    <a:pos x="T0" y="T1"/>
                  </a:cxn>
                  <a:cxn ang="0">
                    <a:pos x="T2" y="T3"/>
                  </a:cxn>
                  <a:cxn ang="0">
                    <a:pos x="T4" y="T5"/>
                  </a:cxn>
                </a:cxnLst>
                <a:rect l="0" t="0" r="r" b="b"/>
                <a:pathLst>
                  <a:path w="533" h="1600">
                    <a:moveTo>
                      <a:pt x="533" y="0"/>
                    </a:moveTo>
                    <a:lnTo>
                      <a:pt x="533" y="1600"/>
                    </a:lnTo>
                    <a:lnTo>
                      <a:pt x="0" y="1600"/>
                    </a:lnTo>
                  </a:path>
                </a:pathLst>
              </a:custGeom>
              <a:noFill/>
              <a:ln w="1714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Line 51"/>
              <p:cNvSpPr>
                <a:spLocks noChangeShapeType="1"/>
              </p:cNvSpPr>
              <p:nvPr/>
            </p:nvSpPr>
            <p:spPr bwMode="auto">
              <a:xfrm>
                <a:off x="1204" y="1269"/>
                <a:ext cx="1" cy="213"/>
              </a:xfrm>
              <a:prstGeom prst="line">
                <a:avLst/>
              </a:prstGeom>
              <a:noFill/>
              <a:ln w="1714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52"/>
              <p:cNvSpPr>
                <a:spLocks noChangeShapeType="1"/>
              </p:cNvSpPr>
              <p:nvPr/>
            </p:nvSpPr>
            <p:spPr bwMode="auto">
              <a:xfrm>
                <a:off x="1417" y="1269"/>
                <a:ext cx="1" cy="534"/>
              </a:xfrm>
              <a:prstGeom prst="line">
                <a:avLst/>
              </a:prstGeom>
              <a:noFill/>
              <a:ln w="1714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Oval 53"/>
              <p:cNvSpPr>
                <a:spLocks noChangeArrowheads="1"/>
              </p:cNvSpPr>
              <p:nvPr/>
            </p:nvSpPr>
            <p:spPr bwMode="auto">
              <a:xfrm>
                <a:off x="1396" y="1781"/>
                <a:ext cx="32" cy="32"/>
              </a:xfrm>
              <a:prstGeom prst="ellipse">
                <a:avLst/>
              </a:prstGeom>
              <a:solidFill>
                <a:srgbClr val="800000"/>
              </a:solidFill>
              <a:ln w="0">
                <a:solidFill>
                  <a:srgbClr val="800000"/>
                </a:solidFill>
                <a:round/>
                <a:headEnd/>
                <a:tailEnd/>
              </a:ln>
            </p:spPr>
            <p:txBody>
              <a:bodyPr/>
              <a:lstStyle/>
              <a:p>
                <a:endParaRPr lang="en-US"/>
              </a:p>
            </p:txBody>
          </p:sp>
          <p:sp>
            <p:nvSpPr>
              <p:cNvPr id="114" name="Oval 54"/>
              <p:cNvSpPr>
                <a:spLocks noChangeArrowheads="1"/>
              </p:cNvSpPr>
              <p:nvPr/>
            </p:nvSpPr>
            <p:spPr bwMode="auto">
              <a:xfrm>
                <a:off x="1183" y="1461"/>
                <a:ext cx="32" cy="32"/>
              </a:xfrm>
              <a:prstGeom prst="ellipse">
                <a:avLst/>
              </a:prstGeom>
              <a:solidFill>
                <a:srgbClr val="800000"/>
              </a:solidFill>
              <a:ln w="0">
                <a:solidFill>
                  <a:srgbClr val="800000"/>
                </a:solidFill>
                <a:round/>
                <a:headEnd/>
                <a:tailEnd/>
              </a:ln>
            </p:spPr>
            <p:txBody>
              <a:bodyPr/>
              <a:lstStyle/>
              <a:p>
                <a:endParaRPr lang="en-US"/>
              </a:p>
            </p:txBody>
          </p:sp>
          <p:sp>
            <p:nvSpPr>
              <p:cNvPr id="115" name="Oval 55"/>
              <p:cNvSpPr>
                <a:spLocks noChangeArrowheads="1"/>
              </p:cNvSpPr>
              <p:nvPr/>
            </p:nvSpPr>
            <p:spPr bwMode="auto">
              <a:xfrm>
                <a:off x="1183" y="1248"/>
                <a:ext cx="32" cy="32"/>
              </a:xfrm>
              <a:prstGeom prst="ellipse">
                <a:avLst/>
              </a:prstGeom>
              <a:solidFill>
                <a:srgbClr val="800000"/>
              </a:solidFill>
              <a:ln w="0">
                <a:solidFill>
                  <a:srgbClr val="800000"/>
                </a:solidFill>
                <a:round/>
                <a:headEnd/>
                <a:tailEnd/>
              </a:ln>
            </p:spPr>
            <p:txBody>
              <a:bodyPr/>
              <a:lstStyle/>
              <a:p>
                <a:endParaRPr lang="en-US"/>
              </a:p>
            </p:txBody>
          </p:sp>
          <p:sp>
            <p:nvSpPr>
              <p:cNvPr id="116" name="Oval 56"/>
              <p:cNvSpPr>
                <a:spLocks noChangeArrowheads="1"/>
              </p:cNvSpPr>
              <p:nvPr/>
            </p:nvSpPr>
            <p:spPr bwMode="auto">
              <a:xfrm>
                <a:off x="1396" y="1248"/>
                <a:ext cx="32" cy="32"/>
              </a:xfrm>
              <a:prstGeom prst="ellipse">
                <a:avLst/>
              </a:prstGeom>
              <a:solidFill>
                <a:srgbClr val="800000"/>
              </a:solidFill>
              <a:ln w="0">
                <a:solidFill>
                  <a:srgbClr val="800000"/>
                </a:solidFill>
                <a:round/>
                <a:headEnd/>
                <a:tailEnd/>
              </a:ln>
            </p:spPr>
            <p:txBody>
              <a:bodyPr/>
              <a:lstStyle/>
              <a:p>
                <a:endParaRPr lang="en-US"/>
              </a:p>
            </p:txBody>
          </p:sp>
          <p:sp>
            <p:nvSpPr>
              <p:cNvPr id="117" name="Oval 57"/>
              <p:cNvSpPr>
                <a:spLocks noChangeArrowheads="1"/>
              </p:cNvSpPr>
              <p:nvPr/>
            </p:nvSpPr>
            <p:spPr bwMode="auto">
              <a:xfrm>
                <a:off x="1822" y="1781"/>
                <a:ext cx="32" cy="32"/>
              </a:xfrm>
              <a:prstGeom prst="ellipse">
                <a:avLst/>
              </a:prstGeom>
              <a:solidFill>
                <a:srgbClr val="800000"/>
              </a:solidFill>
              <a:ln w="0">
                <a:solidFill>
                  <a:srgbClr val="800000"/>
                </a:solidFill>
                <a:round/>
                <a:headEnd/>
                <a:tailEnd/>
              </a:ln>
            </p:spPr>
            <p:txBody>
              <a:bodyPr/>
              <a:lstStyle/>
              <a:p>
                <a:endParaRPr lang="en-US"/>
              </a:p>
            </p:txBody>
          </p:sp>
          <p:sp>
            <p:nvSpPr>
              <p:cNvPr id="118" name="Oval 58"/>
              <p:cNvSpPr>
                <a:spLocks noChangeArrowheads="1"/>
              </p:cNvSpPr>
              <p:nvPr/>
            </p:nvSpPr>
            <p:spPr bwMode="auto">
              <a:xfrm>
                <a:off x="757" y="1781"/>
                <a:ext cx="32" cy="32"/>
              </a:xfrm>
              <a:prstGeom prst="ellipse">
                <a:avLst/>
              </a:prstGeom>
              <a:solidFill>
                <a:srgbClr val="800000"/>
              </a:solidFill>
              <a:ln w="0">
                <a:solidFill>
                  <a:srgbClr val="800000"/>
                </a:solidFill>
                <a:round/>
                <a:headEnd/>
                <a:tailEnd/>
              </a:ln>
            </p:spPr>
            <p:txBody>
              <a:bodyPr/>
              <a:lstStyle/>
              <a:p>
                <a:endParaRPr lang="en-US"/>
              </a:p>
            </p:txBody>
          </p:sp>
          <p:sp>
            <p:nvSpPr>
              <p:cNvPr id="119" name="Text Box 59"/>
              <p:cNvSpPr txBox="1">
                <a:spLocks noChangeArrowheads="1"/>
              </p:cNvSpPr>
              <p:nvPr/>
            </p:nvSpPr>
            <p:spPr bwMode="auto">
              <a:xfrm>
                <a:off x="1166" y="1340"/>
                <a:ext cx="26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VnTime" pitchFamily="34" charset="0"/>
                  </a:rPr>
                  <a:t>A</a:t>
                </a:r>
              </a:p>
            </p:txBody>
          </p:sp>
          <p:sp>
            <p:nvSpPr>
              <p:cNvPr id="120" name="Text Box 60"/>
              <p:cNvSpPr txBox="1">
                <a:spLocks noChangeArrowheads="1"/>
              </p:cNvSpPr>
              <p:nvPr/>
            </p:nvSpPr>
            <p:spPr bwMode="auto">
              <a:xfrm>
                <a:off x="1238" y="1626"/>
                <a:ext cx="26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VnTime" pitchFamily="34" charset="0"/>
                  </a:rPr>
                  <a:t>B</a:t>
                </a:r>
              </a:p>
            </p:txBody>
          </p:sp>
          <p:sp>
            <p:nvSpPr>
              <p:cNvPr id="121" name="Text Box 61"/>
              <p:cNvSpPr txBox="1">
                <a:spLocks noChangeArrowheads="1"/>
              </p:cNvSpPr>
              <p:nvPr/>
            </p:nvSpPr>
            <p:spPr bwMode="auto">
              <a:xfrm>
                <a:off x="576" y="1681"/>
                <a:ext cx="26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VnTime" pitchFamily="34" charset="0"/>
                  </a:rPr>
                  <a:t>F</a:t>
                </a:r>
              </a:p>
            </p:txBody>
          </p:sp>
          <p:sp>
            <p:nvSpPr>
              <p:cNvPr id="122" name="Text Box 62"/>
              <p:cNvSpPr txBox="1">
                <a:spLocks noChangeArrowheads="1"/>
              </p:cNvSpPr>
              <p:nvPr/>
            </p:nvSpPr>
            <p:spPr bwMode="auto">
              <a:xfrm>
                <a:off x="1855" y="1763"/>
                <a:ext cx="26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latin typeface=".VnTime" pitchFamily="34" charset="0"/>
                  </a:rPr>
                  <a:t>E</a:t>
                </a:r>
              </a:p>
            </p:txBody>
          </p:sp>
        </p:grpSp>
        <p:sp>
          <p:nvSpPr>
            <p:cNvPr id="123" name="Freeform 63"/>
            <p:cNvSpPr>
              <a:spLocks/>
            </p:cNvSpPr>
            <p:nvPr/>
          </p:nvSpPr>
          <p:spPr bwMode="auto">
            <a:xfrm>
              <a:off x="3523456" y="4152900"/>
              <a:ext cx="4959350" cy="1262063"/>
            </a:xfrm>
            <a:custGeom>
              <a:avLst/>
              <a:gdLst>
                <a:gd name="T0" fmla="*/ 0 w 1968"/>
                <a:gd name="T1" fmla="*/ 0 h 528"/>
                <a:gd name="T2" fmla="*/ 0 w 1968"/>
                <a:gd name="T3" fmla="*/ 528 h 528"/>
                <a:gd name="T4" fmla="*/ 1968 w 1968"/>
                <a:gd name="T5" fmla="*/ 528 h 528"/>
              </a:gdLst>
              <a:ahLst/>
              <a:cxnLst>
                <a:cxn ang="0">
                  <a:pos x="T0" y="T1"/>
                </a:cxn>
                <a:cxn ang="0">
                  <a:pos x="T2" y="T3"/>
                </a:cxn>
                <a:cxn ang="0">
                  <a:pos x="T4" y="T5"/>
                </a:cxn>
              </a:cxnLst>
              <a:rect l="0" t="0" r="r" b="b"/>
              <a:pathLst>
                <a:path w="1968" h="528">
                  <a:moveTo>
                    <a:pt x="0" y="0"/>
                  </a:moveTo>
                  <a:lnTo>
                    <a:pt x="0" y="528"/>
                  </a:lnTo>
                  <a:lnTo>
                    <a:pt x="1968" y="52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Freeform 65"/>
            <p:cNvSpPr>
              <a:spLocks/>
            </p:cNvSpPr>
            <p:nvPr/>
          </p:nvSpPr>
          <p:spPr bwMode="auto">
            <a:xfrm flipV="1">
              <a:off x="4650581" y="5414963"/>
              <a:ext cx="1127125" cy="1062037"/>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Freeform 67"/>
            <p:cNvSpPr>
              <a:spLocks/>
            </p:cNvSpPr>
            <p:nvPr/>
          </p:nvSpPr>
          <p:spPr bwMode="auto">
            <a:xfrm flipV="1">
              <a:off x="6904831" y="5414963"/>
              <a:ext cx="1127125" cy="1062037"/>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68"/>
            <p:cNvSpPr>
              <a:spLocks noChangeShapeType="1"/>
            </p:cNvSpPr>
            <p:nvPr/>
          </p:nvSpPr>
          <p:spPr bwMode="auto">
            <a:xfrm>
              <a:off x="3523456" y="4956175"/>
              <a:ext cx="0" cy="149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7" name="Group 73"/>
            <p:cNvGrpSpPr>
              <a:grpSpLocks/>
            </p:cNvGrpSpPr>
            <p:nvPr/>
          </p:nvGrpSpPr>
          <p:grpSpPr bwMode="auto">
            <a:xfrm>
              <a:off x="3523456" y="4354513"/>
              <a:ext cx="4508500" cy="1089025"/>
              <a:chOff x="2928" y="1284"/>
              <a:chExt cx="1920" cy="456"/>
            </a:xfrm>
          </p:grpSpPr>
          <p:sp>
            <p:nvSpPr>
              <p:cNvPr id="128" name="Freeform 64"/>
              <p:cNvSpPr>
                <a:spLocks/>
              </p:cNvSpPr>
              <p:nvPr/>
            </p:nvSpPr>
            <p:spPr bwMode="auto">
              <a:xfrm>
                <a:off x="2928" y="1284"/>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Freeform 66"/>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Freeform 69"/>
              <p:cNvSpPr>
                <a:spLocks/>
              </p:cNvSpPr>
              <p:nvPr/>
            </p:nvSpPr>
            <p:spPr bwMode="auto">
              <a:xfrm>
                <a:off x="292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Freeform 70"/>
              <p:cNvSpPr>
                <a:spLocks/>
              </p:cNvSpPr>
              <p:nvPr/>
            </p:nvSpPr>
            <p:spPr bwMode="auto">
              <a:xfrm>
                <a:off x="340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Freeform 71"/>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Freeform 72"/>
              <p:cNvSpPr>
                <a:spLocks/>
              </p:cNvSpPr>
              <p:nvPr/>
            </p:nvSpPr>
            <p:spPr bwMode="auto">
              <a:xfrm>
                <a:off x="436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4" name="Group 74"/>
            <p:cNvGrpSpPr>
              <a:grpSpLocks/>
            </p:cNvGrpSpPr>
            <p:nvPr/>
          </p:nvGrpSpPr>
          <p:grpSpPr bwMode="auto">
            <a:xfrm>
              <a:off x="3529806" y="4572000"/>
              <a:ext cx="4508500" cy="862013"/>
              <a:chOff x="2928" y="1284"/>
              <a:chExt cx="1920" cy="456"/>
            </a:xfrm>
          </p:grpSpPr>
          <p:sp>
            <p:nvSpPr>
              <p:cNvPr id="135" name="Freeform 75"/>
              <p:cNvSpPr>
                <a:spLocks/>
              </p:cNvSpPr>
              <p:nvPr/>
            </p:nvSpPr>
            <p:spPr bwMode="auto">
              <a:xfrm>
                <a:off x="2928" y="1284"/>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Freeform 76"/>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Freeform 77"/>
              <p:cNvSpPr>
                <a:spLocks/>
              </p:cNvSpPr>
              <p:nvPr/>
            </p:nvSpPr>
            <p:spPr bwMode="auto">
              <a:xfrm>
                <a:off x="292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Freeform 78"/>
              <p:cNvSpPr>
                <a:spLocks/>
              </p:cNvSpPr>
              <p:nvPr/>
            </p:nvSpPr>
            <p:spPr bwMode="auto">
              <a:xfrm>
                <a:off x="340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79"/>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80"/>
              <p:cNvSpPr>
                <a:spLocks/>
              </p:cNvSpPr>
              <p:nvPr/>
            </p:nvSpPr>
            <p:spPr bwMode="auto">
              <a:xfrm>
                <a:off x="436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 name="Rectangle 81"/>
            <p:cNvSpPr>
              <a:spLocks noChangeArrowheads="1"/>
            </p:cNvSpPr>
            <p:nvPr/>
          </p:nvSpPr>
          <p:spPr bwMode="auto">
            <a:xfrm>
              <a:off x="3225006" y="4267200"/>
              <a:ext cx="4508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rPr>
                <a:t>U,i</a:t>
              </a:r>
              <a:endParaRPr lang="en-US">
                <a:latin typeface=".VnTime" pitchFamily="34" charset="0"/>
              </a:endParaRPr>
            </a:p>
          </p:txBody>
        </p:sp>
        <p:sp>
          <p:nvSpPr>
            <p:cNvPr id="142" name="Rectangle 82"/>
            <p:cNvSpPr>
              <a:spLocks noChangeArrowheads="1"/>
            </p:cNvSpPr>
            <p:nvPr/>
          </p:nvSpPr>
          <p:spPr bwMode="auto">
            <a:xfrm>
              <a:off x="4368006" y="4038600"/>
              <a:ext cx="4508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rPr>
                <a:t>U</a:t>
              </a:r>
              <a:r>
                <a:rPr lang="en-US" baseline="-25000">
                  <a:solidFill>
                    <a:srgbClr val="000080"/>
                  </a:solidFill>
                  <a:latin typeface=".VnTime" pitchFamily="34" charset="0"/>
                </a:rPr>
                <a:t>EF</a:t>
              </a:r>
              <a:endParaRPr lang="en-US">
                <a:latin typeface=".VnTime" pitchFamily="34" charset="0"/>
              </a:endParaRPr>
            </a:p>
          </p:txBody>
        </p:sp>
        <p:grpSp>
          <p:nvGrpSpPr>
            <p:cNvPr id="143" name="Group 83"/>
            <p:cNvGrpSpPr>
              <a:grpSpLocks/>
            </p:cNvGrpSpPr>
            <p:nvPr/>
          </p:nvGrpSpPr>
          <p:grpSpPr bwMode="auto">
            <a:xfrm>
              <a:off x="3523456" y="4956175"/>
              <a:ext cx="4508500" cy="230188"/>
              <a:chOff x="2928" y="1284"/>
              <a:chExt cx="1920" cy="456"/>
            </a:xfrm>
          </p:grpSpPr>
          <p:sp>
            <p:nvSpPr>
              <p:cNvPr id="144" name="Freeform 84"/>
              <p:cNvSpPr>
                <a:spLocks/>
              </p:cNvSpPr>
              <p:nvPr/>
            </p:nvSpPr>
            <p:spPr bwMode="auto">
              <a:xfrm>
                <a:off x="2928" y="1284"/>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rgbClr val="0066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Freeform 85"/>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9525" cap="flat">
                <a:solidFill>
                  <a:srgbClr val="0066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Freeform 86"/>
              <p:cNvSpPr>
                <a:spLocks/>
              </p:cNvSpPr>
              <p:nvPr/>
            </p:nvSpPr>
            <p:spPr bwMode="auto">
              <a:xfrm>
                <a:off x="292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Freeform 87"/>
              <p:cNvSpPr>
                <a:spLocks/>
              </p:cNvSpPr>
              <p:nvPr/>
            </p:nvSpPr>
            <p:spPr bwMode="auto">
              <a:xfrm>
                <a:off x="340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Freeform 88"/>
              <p:cNvSpPr>
                <a:spLocks/>
              </p:cNvSpPr>
              <p:nvPr/>
            </p:nvSpPr>
            <p:spPr bwMode="auto">
              <a:xfrm>
                <a:off x="388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Freeform 89"/>
              <p:cNvSpPr>
                <a:spLocks/>
              </p:cNvSpPr>
              <p:nvPr/>
            </p:nvSpPr>
            <p:spPr bwMode="auto">
              <a:xfrm>
                <a:off x="4368" y="1296"/>
                <a:ext cx="480" cy="444"/>
              </a:xfrm>
              <a:custGeom>
                <a:avLst/>
                <a:gdLst>
                  <a:gd name="T0" fmla="*/ 0 w 480"/>
                  <a:gd name="T1" fmla="*/ 444 h 444"/>
                  <a:gd name="T2" fmla="*/ 228 w 480"/>
                  <a:gd name="T3" fmla="*/ 0 h 444"/>
                  <a:gd name="T4" fmla="*/ 480 w 480"/>
                  <a:gd name="T5" fmla="*/ 444 h 444"/>
                </a:gdLst>
                <a:ahLst/>
                <a:cxnLst>
                  <a:cxn ang="0">
                    <a:pos x="T0" y="T1"/>
                  </a:cxn>
                  <a:cxn ang="0">
                    <a:pos x="T2" y="T3"/>
                  </a:cxn>
                  <a:cxn ang="0">
                    <a:pos x="T4" y="T5"/>
                  </a:cxn>
                </a:cxnLst>
                <a:rect l="0" t="0" r="r" b="b"/>
                <a:pathLst>
                  <a:path w="480" h="444">
                    <a:moveTo>
                      <a:pt x="0" y="444"/>
                    </a:moveTo>
                    <a:cubicBezTo>
                      <a:pt x="38" y="370"/>
                      <a:pt x="148" y="0"/>
                      <a:pt x="228" y="0"/>
                    </a:cubicBezTo>
                    <a:cubicBezTo>
                      <a:pt x="308" y="0"/>
                      <a:pt x="428" y="352"/>
                      <a:pt x="480" y="444"/>
                    </a:cubicBezTo>
                  </a:path>
                </a:pathLst>
              </a:custGeom>
              <a:noFill/>
              <a:ln w="38100" cmpd="sng">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0" name="Rectangle 92"/>
            <p:cNvSpPr>
              <a:spLocks noChangeArrowheads="1"/>
            </p:cNvSpPr>
            <p:nvPr/>
          </p:nvSpPr>
          <p:spPr bwMode="auto">
            <a:xfrm>
              <a:off x="5511006" y="4038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dirty="0">
                  <a:solidFill>
                    <a:srgbClr val="000080"/>
                  </a:solidFill>
                  <a:latin typeface=".VnTime" pitchFamily="34" charset="0"/>
                </a:rPr>
                <a:t>i</a:t>
              </a:r>
              <a:r>
                <a:rPr lang="en-US" baseline="-25000" dirty="0">
                  <a:solidFill>
                    <a:srgbClr val="000080"/>
                  </a:solidFill>
                  <a:latin typeface=".VnTime" pitchFamily="34" charset="0"/>
                </a:rPr>
                <a:t>d</a:t>
              </a:r>
              <a:r>
                <a:rPr lang="en-US" dirty="0">
                  <a:solidFill>
                    <a:srgbClr val="000080"/>
                  </a:solidFill>
                  <a:latin typeface=".VnTime" pitchFamily="34" charset="0"/>
                </a:rPr>
                <a:t> </a:t>
              </a:r>
              <a:r>
                <a:rPr lang="en-US" dirty="0" err="1" smtClean="0">
                  <a:solidFill>
                    <a:srgbClr val="000080"/>
                  </a:solidFill>
                  <a:latin typeface=".VnTime" pitchFamily="34" charset="0"/>
                </a:rPr>
                <a:t>tải</a:t>
              </a:r>
              <a:r>
                <a:rPr lang="en-US" dirty="0" smtClean="0">
                  <a:solidFill>
                    <a:srgbClr val="000080"/>
                  </a:solidFill>
                  <a:latin typeface=".VnTime" pitchFamily="34" charset="0"/>
                </a:rPr>
                <a:t> </a:t>
              </a:r>
              <a:r>
                <a:rPr lang="en-US" dirty="0">
                  <a:solidFill>
                    <a:srgbClr val="000080"/>
                  </a:solidFill>
                  <a:latin typeface=".VnTime" pitchFamily="34" charset="0"/>
                </a:rPr>
                <a:t>R</a:t>
              </a:r>
              <a:endParaRPr lang="en-US" dirty="0">
                <a:latin typeface=".VnTime" pitchFamily="34" charset="0"/>
              </a:endParaRPr>
            </a:p>
          </p:txBody>
        </p:sp>
        <p:sp>
          <p:nvSpPr>
            <p:cNvPr id="151" name="Rectangle 93"/>
            <p:cNvSpPr>
              <a:spLocks noChangeArrowheads="1"/>
            </p:cNvSpPr>
            <p:nvPr/>
          </p:nvSpPr>
          <p:spPr bwMode="auto">
            <a:xfrm>
              <a:off x="6577806" y="4038600"/>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dirty="0">
                  <a:solidFill>
                    <a:srgbClr val="000080"/>
                  </a:solidFill>
                  <a:latin typeface=".VnTime" pitchFamily="34" charset="0"/>
                </a:rPr>
                <a:t>i</a:t>
              </a:r>
              <a:r>
                <a:rPr lang="en-US" baseline="-25000" dirty="0">
                  <a:solidFill>
                    <a:srgbClr val="000080"/>
                  </a:solidFill>
                  <a:latin typeface=".VnTime" pitchFamily="34" charset="0"/>
                </a:rPr>
                <a:t>d</a:t>
              </a:r>
              <a:r>
                <a:rPr lang="en-US" dirty="0">
                  <a:solidFill>
                    <a:srgbClr val="000080"/>
                  </a:solidFill>
                  <a:latin typeface=".VnTime" pitchFamily="34" charset="0"/>
                </a:rPr>
                <a:t> </a:t>
              </a:r>
              <a:r>
                <a:rPr lang="en-US" dirty="0" err="1" smtClean="0">
                  <a:solidFill>
                    <a:srgbClr val="000080"/>
                  </a:solidFill>
                  <a:latin typeface=".VnTime" pitchFamily="34" charset="0"/>
                </a:rPr>
                <a:t>tải</a:t>
              </a:r>
              <a:r>
                <a:rPr lang="en-US" dirty="0" smtClean="0">
                  <a:solidFill>
                    <a:srgbClr val="000080"/>
                  </a:solidFill>
                  <a:latin typeface=".VnTime" pitchFamily="34" charset="0"/>
                </a:rPr>
                <a:t> </a:t>
              </a:r>
              <a:r>
                <a:rPr lang="en-US" dirty="0">
                  <a:solidFill>
                    <a:srgbClr val="000080"/>
                  </a:solidFill>
                  <a:latin typeface=".VnTime" pitchFamily="34" charset="0"/>
                </a:rPr>
                <a:t>RL</a:t>
              </a:r>
              <a:endParaRPr lang="en-US" dirty="0">
                <a:latin typeface=".VnTime" pitchFamily="34" charset="0"/>
              </a:endParaRPr>
            </a:p>
          </p:txBody>
        </p:sp>
        <p:sp>
          <p:nvSpPr>
            <p:cNvPr id="152" name="Line 94"/>
            <p:cNvSpPr>
              <a:spLocks noChangeShapeType="1"/>
            </p:cNvSpPr>
            <p:nvPr/>
          </p:nvSpPr>
          <p:spPr bwMode="auto">
            <a:xfrm flipH="1">
              <a:off x="4139406" y="41910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95"/>
            <p:cNvSpPr>
              <a:spLocks noChangeShapeType="1"/>
            </p:cNvSpPr>
            <p:nvPr/>
          </p:nvSpPr>
          <p:spPr bwMode="auto">
            <a:xfrm flipH="1">
              <a:off x="5282406" y="4267200"/>
              <a:ext cx="228600" cy="3810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96"/>
            <p:cNvSpPr>
              <a:spLocks noChangeShapeType="1"/>
            </p:cNvSpPr>
            <p:nvPr/>
          </p:nvSpPr>
          <p:spPr bwMode="auto">
            <a:xfrm flipH="1">
              <a:off x="6273006" y="4267200"/>
              <a:ext cx="457200" cy="685800"/>
            </a:xfrm>
            <a:prstGeom prst="line">
              <a:avLst/>
            </a:prstGeom>
            <a:noFill/>
            <a:ln w="952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Rectangle 97"/>
            <p:cNvSpPr>
              <a:spLocks noChangeArrowheads="1"/>
            </p:cNvSpPr>
            <p:nvPr/>
          </p:nvSpPr>
          <p:spPr bwMode="auto">
            <a:xfrm>
              <a:off x="4444206" y="541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sym typeface="Symbol" pitchFamily="18" charset="2"/>
                </a:rPr>
                <a:t></a:t>
              </a:r>
              <a:endParaRPr lang="en-US">
                <a:latin typeface=".VnTime" pitchFamily="34" charset="0"/>
                <a:sym typeface="Symbol" pitchFamily="18" charset="2"/>
              </a:endParaRPr>
            </a:p>
          </p:txBody>
        </p:sp>
        <p:sp>
          <p:nvSpPr>
            <p:cNvPr id="156" name="Rectangle 98"/>
            <p:cNvSpPr>
              <a:spLocks noChangeArrowheads="1"/>
            </p:cNvSpPr>
            <p:nvPr/>
          </p:nvSpPr>
          <p:spPr bwMode="auto">
            <a:xfrm>
              <a:off x="5815806" y="541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sym typeface="Symbol" pitchFamily="18" charset="2"/>
                </a:rPr>
                <a:t>2</a:t>
              </a:r>
              <a:endParaRPr lang="en-US">
                <a:latin typeface=".VnTime" pitchFamily="34" charset="0"/>
                <a:sym typeface="Symbol" pitchFamily="18" charset="2"/>
              </a:endParaRPr>
            </a:p>
          </p:txBody>
        </p:sp>
        <p:sp>
          <p:nvSpPr>
            <p:cNvPr id="157" name="Rectangle 99"/>
            <p:cNvSpPr>
              <a:spLocks noChangeArrowheads="1"/>
            </p:cNvSpPr>
            <p:nvPr/>
          </p:nvSpPr>
          <p:spPr bwMode="auto">
            <a:xfrm>
              <a:off x="6654006" y="5410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sym typeface="Symbol" pitchFamily="18" charset="2"/>
                </a:rPr>
                <a:t>3</a:t>
              </a:r>
              <a:endParaRPr lang="en-US">
                <a:latin typeface=".VnTime" pitchFamily="34" charset="0"/>
                <a:sym typeface="Symbol" pitchFamily="18" charset="2"/>
              </a:endParaRPr>
            </a:p>
          </p:txBody>
        </p:sp>
        <p:sp>
          <p:nvSpPr>
            <p:cNvPr id="158" name="Rectangle 100"/>
            <p:cNvSpPr>
              <a:spLocks noChangeArrowheads="1"/>
            </p:cNvSpPr>
            <p:nvPr/>
          </p:nvSpPr>
          <p:spPr bwMode="auto">
            <a:xfrm>
              <a:off x="3301206" y="5334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sym typeface="Symbol" pitchFamily="18" charset="2"/>
                </a:rPr>
                <a:t>0</a:t>
              </a:r>
              <a:endParaRPr lang="en-US">
                <a:latin typeface=".VnTime" pitchFamily="34" charset="0"/>
                <a:sym typeface="Symbol" pitchFamily="18" charset="2"/>
              </a:endParaRPr>
            </a:p>
          </p:txBody>
        </p:sp>
        <p:sp>
          <p:nvSpPr>
            <p:cNvPr id="159" name="Rectangle 101"/>
            <p:cNvSpPr>
              <a:spLocks noChangeArrowheads="1"/>
            </p:cNvSpPr>
            <p:nvPr/>
          </p:nvSpPr>
          <p:spPr bwMode="auto">
            <a:xfrm>
              <a:off x="8178006" y="5105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solidFill>
                    <a:srgbClr val="000080"/>
                  </a:solidFill>
                  <a:latin typeface=".VnTime" pitchFamily="34" charset="0"/>
                  <a:sym typeface="Symbol" pitchFamily="18" charset="2"/>
                </a:rPr>
                <a:t>t</a:t>
              </a:r>
              <a:endParaRPr lang="en-US">
                <a:latin typeface=".VnTime" pitchFamily="34" charset="0"/>
                <a:sym typeface="Symbol" pitchFamily="18" charset="2"/>
              </a:endParaRPr>
            </a:p>
          </p:txBody>
        </p:sp>
        <p:sp>
          <p:nvSpPr>
            <p:cNvPr id="160" name="Text Box 103"/>
            <p:cNvSpPr txBox="1">
              <a:spLocks noChangeArrowheads="1"/>
            </p:cNvSpPr>
            <p:nvPr/>
          </p:nvSpPr>
          <p:spPr bwMode="auto">
            <a:xfrm>
              <a:off x="2270919" y="40401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NA</a:t>
              </a:r>
            </a:p>
          </p:txBody>
        </p:sp>
        <p:sp>
          <p:nvSpPr>
            <p:cNvPr id="161" name="Text Box 104"/>
            <p:cNvSpPr txBox="1">
              <a:spLocks noChangeArrowheads="1"/>
            </p:cNvSpPr>
            <p:nvPr/>
          </p:nvSpPr>
          <p:spPr bwMode="auto">
            <a:xfrm>
              <a:off x="2675731" y="489426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sp>
          <p:nvSpPr>
            <p:cNvPr id="162" name="Rectangle 105"/>
            <p:cNvSpPr>
              <a:spLocks noChangeArrowheads="1"/>
            </p:cNvSpPr>
            <p:nvPr/>
          </p:nvSpPr>
          <p:spPr bwMode="auto">
            <a:xfrm>
              <a:off x="1962944" y="4062413"/>
              <a:ext cx="1044575" cy="15795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 name="Rectangle 106"/>
            <p:cNvSpPr>
              <a:spLocks noChangeArrowheads="1"/>
            </p:cNvSpPr>
            <p:nvPr/>
          </p:nvSpPr>
          <p:spPr bwMode="auto">
            <a:xfrm>
              <a:off x="372269" y="4014788"/>
              <a:ext cx="973137" cy="157956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 name="Text Box 107"/>
            <p:cNvSpPr txBox="1">
              <a:spLocks noChangeArrowheads="1"/>
            </p:cNvSpPr>
            <p:nvPr/>
          </p:nvSpPr>
          <p:spPr bwMode="auto">
            <a:xfrm>
              <a:off x="337344" y="4038600"/>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NK</a:t>
              </a:r>
            </a:p>
          </p:txBody>
        </p:sp>
        <p:sp>
          <p:nvSpPr>
            <p:cNvPr id="165" name="Text Box 108"/>
            <p:cNvSpPr txBox="1">
              <a:spLocks noChangeArrowheads="1"/>
            </p:cNvSpPr>
            <p:nvPr/>
          </p:nvSpPr>
          <p:spPr bwMode="auto">
            <a:xfrm>
              <a:off x="300831" y="477678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_</a:t>
              </a:r>
            </a:p>
          </p:txBody>
        </p:sp>
        <p:sp>
          <p:nvSpPr>
            <p:cNvPr id="166" name="Freeform 109"/>
            <p:cNvSpPr>
              <a:spLocks/>
            </p:cNvSpPr>
            <p:nvPr/>
          </p:nvSpPr>
          <p:spPr bwMode="auto">
            <a:xfrm>
              <a:off x="715169" y="4656138"/>
              <a:ext cx="1876425" cy="1092200"/>
            </a:xfrm>
            <a:custGeom>
              <a:avLst/>
              <a:gdLst>
                <a:gd name="T0" fmla="*/ 471 w 1182"/>
                <a:gd name="T1" fmla="*/ 0 h 688"/>
                <a:gd name="T2" fmla="*/ 1182 w 1182"/>
                <a:gd name="T3" fmla="*/ 0 h 688"/>
                <a:gd name="T4" fmla="*/ 1182 w 1182"/>
                <a:gd name="T5" fmla="*/ 688 h 688"/>
                <a:gd name="T6" fmla="*/ 0 w 1182"/>
                <a:gd name="T7" fmla="*/ 688 h 688"/>
                <a:gd name="T8" fmla="*/ 0 w 1182"/>
                <a:gd name="T9" fmla="*/ 449 h 688"/>
                <a:gd name="T10" fmla="*/ 658 w 1182"/>
                <a:gd name="T11" fmla="*/ 449 h 688"/>
              </a:gdLst>
              <a:ahLst/>
              <a:cxnLst>
                <a:cxn ang="0">
                  <a:pos x="T0" y="T1"/>
                </a:cxn>
                <a:cxn ang="0">
                  <a:pos x="T2" y="T3"/>
                </a:cxn>
                <a:cxn ang="0">
                  <a:pos x="T4" y="T5"/>
                </a:cxn>
                <a:cxn ang="0">
                  <a:pos x="T6" y="T7"/>
                </a:cxn>
                <a:cxn ang="0">
                  <a:pos x="T8" y="T9"/>
                </a:cxn>
                <a:cxn ang="0">
                  <a:pos x="T10" y="T11"/>
                </a:cxn>
              </a:cxnLst>
              <a:rect l="0" t="0" r="r" b="b"/>
              <a:pathLst>
                <a:path w="1182" h="688">
                  <a:moveTo>
                    <a:pt x="471" y="0"/>
                  </a:moveTo>
                  <a:lnTo>
                    <a:pt x="1182" y="0"/>
                  </a:lnTo>
                  <a:lnTo>
                    <a:pt x="1182" y="688"/>
                  </a:lnTo>
                  <a:lnTo>
                    <a:pt x="0" y="688"/>
                  </a:lnTo>
                  <a:lnTo>
                    <a:pt x="0" y="449"/>
                  </a:lnTo>
                  <a:lnTo>
                    <a:pt x="658" y="449"/>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 name="Content Placeholder 2"/>
          <p:cNvSpPr txBox="1">
            <a:spLocks/>
          </p:cNvSpPr>
          <p:nvPr/>
        </p:nvSpPr>
        <p:spPr>
          <a:xfrm>
            <a:off x="208998" y="1447800"/>
            <a:ext cx="8305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Mạch</a:t>
            </a:r>
            <a:r>
              <a:rPr lang="en-US" dirty="0" smtClean="0"/>
              <a:t> </a:t>
            </a:r>
            <a:r>
              <a:rPr lang="en-US" dirty="0" err="1" smtClean="0"/>
              <a:t>chỉnh</a:t>
            </a:r>
            <a:r>
              <a:rPr lang="en-US" dirty="0" smtClean="0"/>
              <a:t> </a:t>
            </a:r>
            <a:r>
              <a:rPr lang="en-US" dirty="0" err="1" smtClean="0"/>
              <a:t>lưu</a:t>
            </a:r>
            <a:endParaRPr lang="en-US" dirty="0"/>
          </a:p>
        </p:txBody>
      </p:sp>
    </p:spTree>
    <p:extLst>
      <p:ext uri="{BB962C8B-B14F-4D97-AF65-F5344CB8AC3E}">
        <p14:creationId xmlns:p14="http://schemas.microsoft.com/office/powerpoint/2010/main" val="97483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69" y="304799"/>
            <a:ext cx="8344331" cy="1042591"/>
          </a:xfrm>
          <a:solidFill>
            <a:srgbClr val="FFFF00"/>
          </a:solidFill>
        </p:spPr>
        <p:txBody>
          <a:bodyPr>
            <a:normAutofit fontScale="90000"/>
          </a:bodyPr>
          <a:lstStyle/>
          <a:p>
            <a:r>
              <a:rPr lang="en-US" sz="3600" b="1" dirty="0">
                <a:latin typeface="Arial" pitchFamily="34" charset="0"/>
                <a:cs typeface="Arial" pitchFamily="34" charset="0"/>
              </a:rPr>
              <a:t>1.7. </a:t>
            </a:r>
            <a:r>
              <a:rPr lang="en-US" sz="3600" b="1" dirty="0" err="1">
                <a:latin typeface="Arial" pitchFamily="34" charset="0"/>
                <a:cs typeface="Arial" pitchFamily="34" charset="0"/>
              </a:rPr>
              <a:t>Thành</a:t>
            </a:r>
            <a:r>
              <a:rPr lang="en-US" sz="3600" b="1" dirty="0">
                <a:latin typeface="Arial" pitchFamily="34" charset="0"/>
                <a:cs typeface="Arial" pitchFamily="34" charset="0"/>
              </a:rPr>
              <a:t> </a:t>
            </a:r>
            <a:r>
              <a:rPr lang="en-US" sz="3600" b="1" dirty="0" err="1">
                <a:latin typeface="Arial" pitchFamily="34" charset="0"/>
                <a:cs typeface="Arial" pitchFamily="34" charset="0"/>
              </a:rPr>
              <a:t>phần</a:t>
            </a:r>
            <a:r>
              <a:rPr lang="en-US" sz="3600" b="1" dirty="0">
                <a:latin typeface="Arial" pitchFamily="34" charset="0"/>
                <a:cs typeface="Arial" pitchFamily="34" charset="0"/>
              </a:rPr>
              <a:t> </a:t>
            </a:r>
            <a:r>
              <a:rPr lang="en-US" sz="3600" b="1" dirty="0" err="1">
                <a:latin typeface="Arial" pitchFamily="34" charset="0"/>
                <a:cs typeface="Arial" pitchFamily="34" charset="0"/>
              </a:rPr>
              <a:t>cơ</a:t>
            </a:r>
            <a:r>
              <a:rPr lang="en-US" sz="3600" b="1" dirty="0">
                <a:latin typeface="Arial" pitchFamily="34" charset="0"/>
                <a:cs typeface="Arial" pitchFamily="34" charset="0"/>
              </a:rPr>
              <a:t> </a:t>
            </a:r>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mạch</a:t>
            </a:r>
            <a:r>
              <a:rPr lang="en-US" sz="3600" b="1" dirty="0">
                <a:latin typeface="Arial" pitchFamily="34" charset="0"/>
                <a:cs typeface="Arial" pitchFamily="34" charset="0"/>
              </a:rPr>
              <a:t> driver switching</a:t>
            </a:r>
            <a:endParaRPr lang="en-US" sz="3600" b="1" dirty="0"/>
          </a:p>
        </p:txBody>
      </p:sp>
      <p:sp>
        <p:nvSpPr>
          <p:cNvPr id="3" name="Content Placeholder 2"/>
          <p:cNvSpPr>
            <a:spLocks noGrp="1"/>
          </p:cNvSpPr>
          <p:nvPr>
            <p:ph idx="1"/>
          </p:nvPr>
        </p:nvSpPr>
        <p:spPr>
          <a:xfrm>
            <a:off x="466838" y="1130569"/>
            <a:ext cx="8677162" cy="1536432"/>
          </a:xfrm>
        </p:spPr>
        <p:txBody>
          <a:bodyPr>
            <a:normAutofit/>
          </a:bodyPr>
          <a:lstStyle/>
          <a:p>
            <a:pPr marL="0" indent="0">
              <a:buNone/>
            </a:pPr>
            <a:r>
              <a:rPr lang="en-US" sz="2800" dirty="0" err="1" smtClean="0"/>
              <a:t>Khối</a:t>
            </a:r>
            <a:r>
              <a:rPr lang="en-US" sz="2800" dirty="0" smtClean="0"/>
              <a:t> PFC</a:t>
            </a:r>
          </a:p>
          <a:p>
            <a:pPr marL="0" indent="0">
              <a:buNone/>
            </a:pPr>
            <a:r>
              <a:rPr lang="en-US" sz="2800" dirty="0" err="1" smtClean="0"/>
              <a:t>Nguyên</a:t>
            </a:r>
            <a:r>
              <a:rPr lang="en-US" sz="2800" dirty="0" smtClean="0"/>
              <a:t> </a:t>
            </a:r>
            <a:r>
              <a:rPr lang="en-US" sz="2800" dirty="0" err="1" smtClean="0"/>
              <a:t>lý</a:t>
            </a:r>
            <a:r>
              <a:rPr lang="en-US" sz="2800" dirty="0" smtClean="0"/>
              <a:t> </a:t>
            </a:r>
            <a:r>
              <a:rPr lang="en-US" sz="2800" dirty="0" err="1" smtClean="0"/>
              <a:t>cơ</a:t>
            </a:r>
            <a:r>
              <a:rPr lang="en-US" sz="2800" dirty="0" smtClean="0"/>
              <a:t> </a:t>
            </a:r>
            <a:r>
              <a:rPr lang="en-US" sz="2800" dirty="0" err="1" smtClean="0"/>
              <a:t>sở</a:t>
            </a:r>
            <a:r>
              <a:rPr lang="en-US" sz="2800" dirty="0" smtClean="0"/>
              <a:t> : </a:t>
            </a:r>
            <a:r>
              <a:rPr lang="en-US" sz="2800" dirty="0" err="1" smtClean="0"/>
              <a:t>Dòng</a:t>
            </a:r>
            <a:r>
              <a:rPr lang="en-US" sz="2800" dirty="0" smtClean="0"/>
              <a:t> </a:t>
            </a:r>
            <a:r>
              <a:rPr lang="en-US" sz="2800" dirty="0" err="1" smtClean="0"/>
              <a:t>điện</a:t>
            </a:r>
            <a:r>
              <a:rPr lang="en-US" sz="2800" dirty="0" smtClean="0"/>
              <a:t> </a:t>
            </a:r>
            <a:r>
              <a:rPr lang="en-US" sz="2800" dirty="0" err="1" smtClean="0"/>
              <a:t>của</a:t>
            </a:r>
            <a:r>
              <a:rPr lang="en-US" sz="2800" dirty="0" smtClean="0"/>
              <a:t> </a:t>
            </a:r>
            <a:r>
              <a:rPr lang="en-US" sz="2800" dirty="0" err="1" smtClean="0"/>
              <a:t>chỉnh</a:t>
            </a:r>
            <a:r>
              <a:rPr lang="en-US" sz="2800" dirty="0" smtClean="0"/>
              <a:t> </a:t>
            </a:r>
            <a:r>
              <a:rPr lang="en-US" sz="2800" dirty="0" err="1" smtClean="0"/>
              <a:t>lưu</a:t>
            </a:r>
            <a:r>
              <a:rPr lang="en-US" sz="2800" dirty="0" smtClean="0"/>
              <a:t> </a:t>
            </a:r>
            <a:r>
              <a:rPr lang="en-US" sz="2800" dirty="0" err="1" smtClean="0"/>
              <a:t>diod</a:t>
            </a:r>
            <a:r>
              <a:rPr lang="en-US" sz="2800" dirty="0" smtClean="0"/>
              <a:t> </a:t>
            </a:r>
            <a:r>
              <a:rPr lang="en-US" sz="2800" dirty="0" err="1" smtClean="0"/>
              <a:t>xung</a:t>
            </a:r>
            <a:r>
              <a:rPr lang="en-US" sz="2800" dirty="0" smtClean="0"/>
              <a:t> </a:t>
            </a:r>
            <a:r>
              <a:rPr lang="en-US" sz="2800" dirty="0" err="1" smtClean="0"/>
              <a:t>như</a:t>
            </a:r>
            <a:r>
              <a:rPr lang="en-US" sz="2800" dirty="0" smtClean="0"/>
              <a:t> </a:t>
            </a:r>
            <a:r>
              <a:rPr lang="en-US" sz="2800" dirty="0" err="1" smtClean="0"/>
              <a:t>hình</a:t>
            </a:r>
            <a:r>
              <a:rPr lang="en-US" sz="2800" dirty="0" smtClean="0"/>
              <a:t> </a:t>
            </a:r>
            <a:r>
              <a:rPr lang="en-US" sz="2800" dirty="0" err="1" smtClean="0"/>
              <a:t>vẽ</a:t>
            </a:r>
            <a:endParaRPr lang="en-US" sz="2800" dirty="0" smtClean="0"/>
          </a:p>
        </p:txBody>
      </p:sp>
      <p:grpSp>
        <p:nvGrpSpPr>
          <p:cNvPr id="5" name="Group 4"/>
          <p:cNvGrpSpPr/>
          <p:nvPr/>
        </p:nvGrpSpPr>
        <p:grpSpPr>
          <a:xfrm>
            <a:off x="12755" y="2357173"/>
            <a:ext cx="9252135" cy="3926115"/>
            <a:chOff x="77562" y="2931885"/>
            <a:chExt cx="9252135" cy="3926115"/>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2" y="3200400"/>
              <a:ext cx="877162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5876" y="2988902"/>
              <a:ext cx="1981200" cy="461665"/>
            </a:xfrm>
            <a:prstGeom prst="rect">
              <a:avLst/>
            </a:prstGeom>
            <a:noFill/>
          </p:spPr>
          <p:txBody>
            <a:bodyPr wrap="square" rtlCol="0">
              <a:spAutoFit/>
            </a:bodyPr>
            <a:lstStyle/>
            <a:p>
              <a:r>
                <a:rPr lang="en-US" sz="2400" smtClean="0"/>
                <a:t>Chỉnh lưu</a:t>
              </a:r>
              <a:endParaRPr lang="en-US" sz="2400"/>
            </a:p>
          </p:txBody>
        </p:sp>
        <p:sp>
          <p:nvSpPr>
            <p:cNvPr id="8" name="TextBox 7"/>
            <p:cNvSpPr txBox="1"/>
            <p:nvPr/>
          </p:nvSpPr>
          <p:spPr>
            <a:xfrm>
              <a:off x="4800600" y="2931885"/>
              <a:ext cx="1238476" cy="461665"/>
            </a:xfrm>
            <a:prstGeom prst="rect">
              <a:avLst/>
            </a:prstGeom>
            <a:noFill/>
          </p:spPr>
          <p:txBody>
            <a:bodyPr wrap="square" rtlCol="0">
              <a:spAutoFit/>
            </a:bodyPr>
            <a:lstStyle/>
            <a:p>
              <a:r>
                <a:rPr lang="en-US" sz="2400" smtClean="0"/>
                <a:t>U</a:t>
              </a:r>
              <a:r>
                <a:rPr lang="en-US" sz="2400" baseline="-25000" smtClean="0"/>
                <a:t>CL</a:t>
              </a:r>
              <a:endParaRPr lang="en-US" sz="2400"/>
            </a:p>
          </p:txBody>
        </p:sp>
        <p:sp>
          <p:nvSpPr>
            <p:cNvPr id="9" name="TextBox 8"/>
            <p:cNvSpPr txBox="1"/>
            <p:nvPr/>
          </p:nvSpPr>
          <p:spPr>
            <a:xfrm>
              <a:off x="6858000" y="2931885"/>
              <a:ext cx="1238476" cy="461665"/>
            </a:xfrm>
            <a:prstGeom prst="rect">
              <a:avLst/>
            </a:prstGeom>
            <a:noFill/>
          </p:spPr>
          <p:txBody>
            <a:bodyPr wrap="square" rtlCol="0">
              <a:spAutoFit/>
            </a:bodyPr>
            <a:lstStyle/>
            <a:p>
              <a:r>
                <a:rPr lang="en-US" sz="2400" smtClean="0"/>
                <a:t>U</a:t>
              </a:r>
              <a:r>
                <a:rPr lang="en-US" sz="2400" baseline="-25000" smtClean="0"/>
                <a:t>tải</a:t>
              </a:r>
              <a:endParaRPr lang="en-US" sz="2400"/>
            </a:p>
          </p:txBody>
        </p:sp>
        <p:sp>
          <p:nvSpPr>
            <p:cNvPr id="10" name="TextBox 9"/>
            <p:cNvSpPr txBox="1"/>
            <p:nvPr/>
          </p:nvSpPr>
          <p:spPr>
            <a:xfrm>
              <a:off x="3962400" y="6283288"/>
              <a:ext cx="1238476" cy="461665"/>
            </a:xfrm>
            <a:prstGeom prst="rect">
              <a:avLst/>
            </a:prstGeom>
            <a:noFill/>
          </p:spPr>
          <p:txBody>
            <a:bodyPr wrap="square" rtlCol="0">
              <a:spAutoFit/>
            </a:bodyPr>
            <a:lstStyle/>
            <a:p>
              <a:r>
                <a:rPr lang="en-US" sz="2400" smtClean="0"/>
                <a:t>U</a:t>
              </a:r>
              <a:r>
                <a:rPr lang="en-US" sz="2400" baseline="-25000" smtClean="0"/>
                <a:t>XC</a:t>
              </a:r>
              <a:endParaRPr lang="en-US" sz="2400"/>
            </a:p>
          </p:txBody>
        </p:sp>
        <p:sp>
          <p:nvSpPr>
            <p:cNvPr id="12" name="TextBox 11"/>
            <p:cNvSpPr txBox="1"/>
            <p:nvPr/>
          </p:nvSpPr>
          <p:spPr>
            <a:xfrm>
              <a:off x="8091221" y="4308512"/>
              <a:ext cx="1238476" cy="461665"/>
            </a:xfrm>
            <a:prstGeom prst="rect">
              <a:avLst/>
            </a:prstGeom>
            <a:noFill/>
          </p:spPr>
          <p:txBody>
            <a:bodyPr wrap="square" rtlCol="0">
              <a:spAutoFit/>
            </a:bodyPr>
            <a:lstStyle/>
            <a:p>
              <a:r>
                <a:rPr lang="en-US" sz="2400" smtClean="0"/>
                <a:t>I</a:t>
              </a:r>
              <a:r>
                <a:rPr lang="en-US" sz="2400" baseline="-25000" smtClean="0"/>
                <a:t>tụ</a:t>
              </a:r>
              <a:endParaRPr lang="en-US" sz="2400"/>
            </a:p>
          </p:txBody>
        </p:sp>
      </p:grpSp>
      <p:sp>
        <p:nvSpPr>
          <p:cNvPr id="11" name="Content Placeholder 2"/>
          <p:cNvSpPr txBox="1">
            <a:spLocks/>
          </p:cNvSpPr>
          <p:nvPr/>
        </p:nvSpPr>
        <p:spPr>
          <a:xfrm>
            <a:off x="375755" y="6089784"/>
            <a:ext cx="8677162" cy="768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Khi điện áp chỉnh lưu lớn hơn điện áp tụ - tụ náp </a:t>
            </a:r>
          </a:p>
        </p:txBody>
      </p:sp>
    </p:spTree>
    <p:extLst>
      <p:ext uri="{BB962C8B-B14F-4D97-AF65-F5344CB8AC3E}">
        <p14:creationId xmlns:p14="http://schemas.microsoft.com/office/powerpoint/2010/main" val="2431488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1981200" cy="457200"/>
          </a:xfrm>
          <a:solidFill>
            <a:schemeClr val="tx2">
              <a:lumMod val="20000"/>
              <a:lumOff val="80000"/>
            </a:schemeClr>
          </a:solidFill>
        </p:spPr>
        <p:txBody>
          <a:bodyPr>
            <a:noAutofit/>
          </a:bodyPr>
          <a:lstStyle/>
          <a:p>
            <a:r>
              <a:rPr lang="en-US" sz="3200" b="1" smtClean="0"/>
              <a:t>PFC</a:t>
            </a:r>
            <a:endParaRPr lang="en-US" sz="3200" b="1"/>
          </a:p>
        </p:txBody>
      </p:sp>
      <p:sp>
        <p:nvSpPr>
          <p:cNvPr id="3" name="Content Placeholder 2"/>
          <p:cNvSpPr>
            <a:spLocks noGrp="1"/>
          </p:cNvSpPr>
          <p:nvPr>
            <p:ph idx="1"/>
          </p:nvPr>
        </p:nvSpPr>
        <p:spPr>
          <a:xfrm>
            <a:off x="381000" y="609600"/>
            <a:ext cx="8534400" cy="1295400"/>
          </a:xfrm>
        </p:spPr>
        <p:txBody>
          <a:bodyPr>
            <a:normAutofit fontScale="92500" lnSpcReduction="20000"/>
          </a:bodyPr>
          <a:lstStyle/>
          <a:p>
            <a:pPr marL="0" indent="0">
              <a:buNone/>
            </a:pPr>
            <a:r>
              <a:rPr lang="en-US" smtClean="0"/>
              <a:t>Nguyên lý hoạt động</a:t>
            </a:r>
          </a:p>
          <a:p>
            <a:pPr marL="0" indent="0">
              <a:buNone/>
            </a:pPr>
            <a:r>
              <a:rPr lang="en-US" smtClean="0"/>
              <a:t>Điều khiển dòng điện chạy qua cuộn dây và là dòng điện nguồn bám theo hình sin</a:t>
            </a:r>
            <a:endParaRPr lang="en-US"/>
          </a:p>
        </p:txBody>
      </p:sp>
      <p:pic>
        <p:nvPicPr>
          <p:cNvPr id="9218" name="Picture 2" descr="https://encrypted-tbn0.gstatic.com/images?q=tbn:ANd9GcQWuDSyiE0Iiv5J6ouuG5ITl9gFAeTUE9J124WDVFBwd-ebIq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292" y="1905000"/>
            <a:ext cx="6249307" cy="411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53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69" y="304799"/>
            <a:ext cx="8344331" cy="1042591"/>
          </a:xfrm>
          <a:solidFill>
            <a:srgbClr val="FFFF00"/>
          </a:solidFill>
        </p:spPr>
        <p:txBody>
          <a:bodyPr>
            <a:normAutofit fontScale="90000"/>
          </a:bodyPr>
          <a:lstStyle/>
          <a:p>
            <a:r>
              <a:rPr lang="en-US" sz="3600" b="1" dirty="0">
                <a:latin typeface="Arial" pitchFamily="34" charset="0"/>
                <a:cs typeface="Arial" pitchFamily="34" charset="0"/>
              </a:rPr>
              <a:t>1.7. </a:t>
            </a:r>
            <a:r>
              <a:rPr lang="en-US" sz="3600" b="1" dirty="0" err="1">
                <a:latin typeface="Arial" pitchFamily="34" charset="0"/>
                <a:cs typeface="Arial" pitchFamily="34" charset="0"/>
              </a:rPr>
              <a:t>Thành</a:t>
            </a:r>
            <a:r>
              <a:rPr lang="en-US" sz="3600" b="1" dirty="0">
                <a:latin typeface="Arial" pitchFamily="34" charset="0"/>
                <a:cs typeface="Arial" pitchFamily="34" charset="0"/>
              </a:rPr>
              <a:t> </a:t>
            </a:r>
            <a:r>
              <a:rPr lang="en-US" sz="3600" b="1" dirty="0" err="1">
                <a:latin typeface="Arial" pitchFamily="34" charset="0"/>
                <a:cs typeface="Arial" pitchFamily="34" charset="0"/>
              </a:rPr>
              <a:t>phần</a:t>
            </a:r>
            <a:r>
              <a:rPr lang="en-US" sz="3600" b="1" dirty="0">
                <a:latin typeface="Arial" pitchFamily="34" charset="0"/>
                <a:cs typeface="Arial" pitchFamily="34" charset="0"/>
              </a:rPr>
              <a:t> </a:t>
            </a:r>
            <a:r>
              <a:rPr lang="en-US" sz="3600" b="1" dirty="0" err="1">
                <a:latin typeface="Arial" pitchFamily="34" charset="0"/>
                <a:cs typeface="Arial" pitchFamily="34" charset="0"/>
              </a:rPr>
              <a:t>cơ</a:t>
            </a:r>
            <a:r>
              <a:rPr lang="en-US" sz="3600" b="1" dirty="0">
                <a:latin typeface="Arial" pitchFamily="34" charset="0"/>
                <a:cs typeface="Arial" pitchFamily="34" charset="0"/>
              </a:rPr>
              <a:t> </a:t>
            </a:r>
            <a:r>
              <a:rPr lang="en-US" sz="3600" b="1" dirty="0" err="1">
                <a:latin typeface="Arial" pitchFamily="34" charset="0"/>
                <a:cs typeface="Arial" pitchFamily="34" charset="0"/>
              </a:rPr>
              <a:t>bản</a:t>
            </a:r>
            <a:r>
              <a:rPr lang="en-US" sz="3600" b="1" dirty="0">
                <a:latin typeface="Arial" pitchFamily="34" charset="0"/>
                <a:cs typeface="Arial" pitchFamily="34" charset="0"/>
              </a:rPr>
              <a:t> </a:t>
            </a:r>
            <a:r>
              <a:rPr lang="en-US" sz="3600" b="1" dirty="0" err="1">
                <a:latin typeface="Arial" pitchFamily="34" charset="0"/>
                <a:cs typeface="Arial" pitchFamily="34" charset="0"/>
              </a:rPr>
              <a:t>mạch</a:t>
            </a:r>
            <a:r>
              <a:rPr lang="en-US" sz="3600" b="1" dirty="0">
                <a:latin typeface="Arial" pitchFamily="34" charset="0"/>
                <a:cs typeface="Arial" pitchFamily="34" charset="0"/>
              </a:rPr>
              <a:t> driver switching</a:t>
            </a:r>
            <a:endParaRPr lang="en-US" sz="3600" b="1" dirty="0"/>
          </a:p>
        </p:txBody>
      </p:sp>
      <p:sp>
        <p:nvSpPr>
          <p:cNvPr id="3" name="Content Placeholder 2"/>
          <p:cNvSpPr>
            <a:spLocks noGrp="1"/>
          </p:cNvSpPr>
          <p:nvPr>
            <p:ph idx="1"/>
          </p:nvPr>
        </p:nvSpPr>
        <p:spPr>
          <a:xfrm>
            <a:off x="461758" y="1600200"/>
            <a:ext cx="7844042" cy="1536432"/>
          </a:xfrm>
        </p:spPr>
        <p:txBody>
          <a:bodyPr>
            <a:normAutofit/>
          </a:bodyPr>
          <a:lstStyle/>
          <a:p>
            <a:pPr marL="0" indent="0">
              <a:buNone/>
            </a:pPr>
            <a:r>
              <a:rPr lang="en-US" sz="2800" dirty="0" err="1" smtClean="0"/>
              <a:t>Các</a:t>
            </a: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còn</a:t>
            </a:r>
            <a:r>
              <a:rPr lang="en-US" sz="2800" dirty="0" smtClean="0"/>
              <a:t> </a:t>
            </a:r>
            <a:r>
              <a:rPr lang="en-US" sz="2800" dirty="0" err="1" smtClean="0"/>
              <a:t>lại</a:t>
            </a:r>
            <a:r>
              <a:rPr lang="en-US" sz="2800" dirty="0" smtClean="0"/>
              <a:t> </a:t>
            </a:r>
            <a:r>
              <a:rPr lang="en-US" sz="2800" dirty="0" err="1" smtClean="0"/>
              <a:t>của</a:t>
            </a:r>
            <a:r>
              <a:rPr lang="en-US" sz="2800" dirty="0" smtClean="0"/>
              <a:t> driver </a:t>
            </a:r>
            <a:r>
              <a:rPr lang="en-US" sz="2800" dirty="0" err="1" smtClean="0"/>
              <a:t>sẽ</a:t>
            </a:r>
            <a:r>
              <a:rPr lang="en-US" sz="2800" dirty="0" smtClean="0"/>
              <a:t> </a:t>
            </a:r>
            <a:r>
              <a:rPr lang="en-US" sz="2800" dirty="0" err="1" smtClean="0"/>
              <a:t>trình</a:t>
            </a:r>
            <a:r>
              <a:rPr lang="en-US" sz="2800" dirty="0" smtClean="0"/>
              <a:t> </a:t>
            </a:r>
            <a:r>
              <a:rPr lang="en-US" sz="2800" dirty="0" err="1" smtClean="0"/>
              <a:t>bầy</a:t>
            </a:r>
            <a:r>
              <a:rPr lang="en-US" sz="2800" dirty="0" smtClean="0"/>
              <a:t> ở </a:t>
            </a:r>
            <a:r>
              <a:rPr lang="en-US" sz="2800" dirty="0" err="1" smtClean="0"/>
              <a:t>chuyên</a:t>
            </a:r>
            <a:r>
              <a:rPr lang="en-US" sz="2800" dirty="0" smtClean="0"/>
              <a:t> </a:t>
            </a:r>
            <a:r>
              <a:rPr lang="en-US" sz="2800" dirty="0" err="1" smtClean="0"/>
              <a:t>đề</a:t>
            </a:r>
            <a:r>
              <a:rPr lang="en-US" sz="2800" dirty="0" smtClean="0"/>
              <a:t> 3</a:t>
            </a:r>
            <a:endParaRPr lang="en-US" sz="2800" dirty="0" smtClean="0"/>
          </a:p>
        </p:txBody>
      </p:sp>
    </p:spTree>
    <p:extLst>
      <p:ext uri="{BB962C8B-B14F-4D97-AF65-F5344CB8AC3E}">
        <p14:creationId xmlns:p14="http://schemas.microsoft.com/office/powerpoint/2010/main" val="3970058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553200" cy="715962"/>
          </a:xfrm>
          <a:solidFill>
            <a:srgbClr val="FFFF00"/>
          </a:solidFill>
        </p:spPr>
        <p:txBody>
          <a:bodyPr>
            <a:normAutofit/>
          </a:bodyPr>
          <a:lstStyle/>
          <a:p>
            <a:r>
              <a:rPr lang="en-US" sz="3600" b="1" dirty="0" smtClean="0"/>
              <a:t>1.8 </a:t>
            </a:r>
            <a:r>
              <a:rPr lang="en-US" sz="3600" b="1" dirty="0" err="1" smtClean="0"/>
              <a:t>Các</a:t>
            </a:r>
            <a:r>
              <a:rPr lang="en-US" sz="3600" b="1" dirty="0" smtClean="0"/>
              <a:t> </a:t>
            </a:r>
            <a:r>
              <a:rPr lang="en-US" sz="3600" b="1" dirty="0" err="1" smtClean="0"/>
              <a:t>tiêu</a:t>
            </a:r>
            <a:r>
              <a:rPr lang="en-US" sz="3600" b="1" dirty="0" smtClean="0"/>
              <a:t> </a:t>
            </a:r>
            <a:r>
              <a:rPr lang="en-US" sz="3600" b="1" dirty="0" err="1" smtClean="0"/>
              <a:t>chuẩn</a:t>
            </a:r>
            <a:r>
              <a:rPr lang="en-US" sz="3600" b="1" dirty="0" smtClean="0"/>
              <a:t> </a:t>
            </a:r>
            <a:r>
              <a:rPr lang="en-US" sz="3600" b="1" dirty="0" err="1" smtClean="0"/>
              <a:t>của</a:t>
            </a:r>
            <a:r>
              <a:rPr lang="en-US" sz="3600" b="1" dirty="0" smtClean="0"/>
              <a:t> </a:t>
            </a:r>
            <a:r>
              <a:rPr lang="en-US" sz="3600" b="1" dirty="0" err="1" smtClean="0"/>
              <a:t>đèn</a:t>
            </a:r>
            <a:r>
              <a:rPr lang="en-US" sz="3600" b="1" dirty="0" smtClean="0"/>
              <a:t> LED</a:t>
            </a:r>
            <a:endParaRPr lang="en-US" sz="3600" b="1" dirty="0"/>
          </a:p>
        </p:txBody>
      </p:sp>
      <p:sp>
        <p:nvSpPr>
          <p:cNvPr id="3" name="Content Placeholder 2"/>
          <p:cNvSpPr>
            <a:spLocks noGrp="1"/>
          </p:cNvSpPr>
          <p:nvPr>
            <p:ph idx="1"/>
          </p:nvPr>
        </p:nvSpPr>
        <p:spPr>
          <a:xfrm>
            <a:off x="533400" y="990600"/>
            <a:ext cx="7772400" cy="5562600"/>
          </a:xfrm>
        </p:spPr>
        <p:txBody>
          <a:bodyPr>
            <a:normAutofit fontScale="62500" lnSpcReduction="20000"/>
          </a:bodyPr>
          <a:lstStyle/>
          <a:p>
            <a:pPr marL="0" indent="0">
              <a:buNone/>
            </a:pPr>
            <a:r>
              <a:rPr lang="en-US" dirty="0"/>
              <a:t>➢ TCTCVN 8782:2011 (IEC 62560:2011) - </a:t>
            </a:r>
            <a:r>
              <a:rPr lang="en-US" dirty="0" err="1"/>
              <a:t>Bóng</a:t>
            </a:r>
            <a:r>
              <a:rPr lang="en-US" dirty="0"/>
              <a:t> </a:t>
            </a:r>
            <a:r>
              <a:rPr lang="en-US" dirty="0" err="1"/>
              <a:t>đèn</a:t>
            </a:r>
            <a:r>
              <a:rPr lang="en-US" dirty="0"/>
              <a:t> LED </a:t>
            </a:r>
            <a:r>
              <a:rPr lang="en-US" dirty="0" err="1"/>
              <a:t>có</a:t>
            </a:r>
            <a:r>
              <a:rPr lang="en-US" dirty="0"/>
              <a:t> </a:t>
            </a:r>
            <a:r>
              <a:rPr lang="en-US" dirty="0" err="1"/>
              <a:t>balát</a:t>
            </a:r>
            <a:r>
              <a:rPr lang="en-US" dirty="0"/>
              <a:t> </a:t>
            </a:r>
            <a:r>
              <a:rPr lang="en-US" dirty="0" err="1"/>
              <a:t>lắp</a:t>
            </a:r>
            <a:r>
              <a:rPr lang="en-US" dirty="0"/>
              <a:t> </a:t>
            </a:r>
            <a:r>
              <a:rPr lang="en-US" dirty="0" err="1"/>
              <a:t>liền</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thông</a:t>
            </a:r>
            <a:r>
              <a:rPr lang="en-US" dirty="0"/>
              <a:t> </a:t>
            </a:r>
            <a:r>
              <a:rPr lang="en-US" dirty="0" err="1"/>
              <a:t>dụng</a:t>
            </a:r>
            <a:r>
              <a:rPr lang="en-US" dirty="0"/>
              <a:t> </a:t>
            </a:r>
            <a:r>
              <a:rPr lang="en-US" dirty="0" err="1"/>
              <a:t>làm</a:t>
            </a:r>
            <a:r>
              <a:rPr lang="en-US" dirty="0"/>
              <a:t> </a:t>
            </a:r>
            <a:r>
              <a:rPr lang="en-US" dirty="0" err="1"/>
              <a:t>việc</a:t>
            </a:r>
            <a:r>
              <a:rPr lang="en-US" dirty="0"/>
              <a:t> ở </a:t>
            </a:r>
            <a:r>
              <a:rPr lang="en-US" dirty="0" err="1"/>
              <a:t>điện</a:t>
            </a:r>
            <a:r>
              <a:rPr lang="en-US" dirty="0"/>
              <a:t> </a:t>
            </a:r>
            <a:r>
              <a:rPr lang="en-US" dirty="0" err="1"/>
              <a:t>áp</a:t>
            </a:r>
            <a:r>
              <a:rPr lang="en-US" dirty="0"/>
              <a:t> </a:t>
            </a:r>
            <a:r>
              <a:rPr lang="en-US" dirty="0" err="1"/>
              <a:t>lớn</a:t>
            </a:r>
            <a:r>
              <a:rPr lang="en-US" dirty="0"/>
              <a:t> </a:t>
            </a:r>
            <a:r>
              <a:rPr lang="en-US" dirty="0" err="1"/>
              <a:t>hơn</a:t>
            </a:r>
            <a:r>
              <a:rPr lang="en-US" dirty="0"/>
              <a:t> 50 V - </a:t>
            </a:r>
            <a:r>
              <a:rPr lang="en-US" dirty="0" err="1"/>
              <a:t>Quy</a:t>
            </a:r>
            <a:r>
              <a:rPr lang="en-US" dirty="0"/>
              <a:t> </a:t>
            </a:r>
            <a:r>
              <a:rPr lang="en-US" dirty="0" err="1"/>
              <a:t>định</a:t>
            </a:r>
            <a:r>
              <a:rPr lang="en-US" dirty="0"/>
              <a:t> </a:t>
            </a:r>
            <a:r>
              <a:rPr lang="en-US" dirty="0" err="1"/>
              <a:t>về</a:t>
            </a:r>
            <a:r>
              <a:rPr lang="en-US" dirty="0"/>
              <a:t> an </a:t>
            </a:r>
            <a:r>
              <a:rPr lang="en-US" dirty="0" err="1"/>
              <a:t>toàn</a:t>
            </a:r>
            <a:r>
              <a:rPr lang="en-US" dirty="0"/>
              <a:t/>
            </a:r>
            <a:br>
              <a:rPr lang="en-US" dirty="0"/>
            </a:br>
            <a:r>
              <a:rPr lang="en-US" dirty="0"/>
              <a:t>➢ TCVN 8781:2015 (IEC 62031:2014) - </a:t>
            </a:r>
            <a:r>
              <a:rPr lang="en-US" dirty="0" err="1"/>
              <a:t>Mô</a:t>
            </a:r>
            <a:r>
              <a:rPr lang="en-US" dirty="0"/>
              <a:t> </a:t>
            </a:r>
            <a:r>
              <a:rPr lang="en-US" dirty="0" err="1"/>
              <a:t>đun</a:t>
            </a:r>
            <a:r>
              <a:rPr lang="en-US" dirty="0"/>
              <a:t> LED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thông</a:t>
            </a:r>
            <a:r>
              <a:rPr lang="en-US" dirty="0"/>
              <a:t> </a:t>
            </a:r>
            <a:r>
              <a:rPr lang="en-US" dirty="0" err="1"/>
              <a:t>dụng</a:t>
            </a:r>
            <a:r>
              <a:rPr lang="en-US" dirty="0"/>
              <a:t> - Qui </a:t>
            </a:r>
            <a:r>
              <a:rPr lang="en-US" dirty="0" err="1"/>
              <a:t>định</a:t>
            </a:r>
            <a:r>
              <a:rPr lang="en-US" dirty="0"/>
              <a:t> </a:t>
            </a:r>
            <a:r>
              <a:rPr lang="en-US" dirty="0" err="1"/>
              <a:t>về</a:t>
            </a:r>
            <a:r>
              <a:rPr lang="en-US" dirty="0"/>
              <a:t> an </a:t>
            </a:r>
            <a:r>
              <a:rPr lang="en-US" dirty="0" err="1"/>
              <a:t>toàn</a:t>
            </a:r>
            <a:r>
              <a:rPr lang="en-US" dirty="0"/>
              <a:t/>
            </a:r>
            <a:br>
              <a:rPr lang="en-US" dirty="0"/>
            </a:br>
            <a:r>
              <a:rPr lang="en-US" dirty="0"/>
              <a:t>➢ TCVN 8783:2015 (IEC 62612:2013) - </a:t>
            </a:r>
            <a:r>
              <a:rPr lang="en-US" dirty="0" err="1"/>
              <a:t>Bóng</a:t>
            </a:r>
            <a:r>
              <a:rPr lang="en-US" dirty="0"/>
              <a:t> </a:t>
            </a:r>
            <a:r>
              <a:rPr lang="en-US" dirty="0" err="1"/>
              <a:t>đèn</a:t>
            </a:r>
            <a:r>
              <a:rPr lang="en-US" dirty="0"/>
              <a:t> LED </a:t>
            </a:r>
            <a:r>
              <a:rPr lang="en-US" dirty="0" err="1"/>
              <a:t>có</a:t>
            </a:r>
            <a:r>
              <a:rPr lang="en-US" dirty="0"/>
              <a:t> </a:t>
            </a:r>
            <a:r>
              <a:rPr lang="en-US" dirty="0" err="1"/>
              <a:t>balat</a:t>
            </a:r>
            <a:r>
              <a:rPr lang="en-US" dirty="0"/>
              <a:t> </a:t>
            </a:r>
            <a:r>
              <a:rPr lang="en-US" dirty="0" err="1"/>
              <a:t>lắp</a:t>
            </a:r>
            <a:r>
              <a:rPr lang="en-US" dirty="0"/>
              <a:t> </a:t>
            </a:r>
            <a:r>
              <a:rPr lang="en-US" dirty="0" err="1"/>
              <a:t>liền</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thông</a:t>
            </a:r>
            <a:r>
              <a:rPr lang="en-US" dirty="0"/>
              <a:t> </a:t>
            </a:r>
            <a:r>
              <a:rPr lang="en-US" dirty="0" err="1"/>
              <a:t>dụng</a:t>
            </a:r>
            <a:r>
              <a:rPr lang="en-US" dirty="0"/>
              <a:t> – </a:t>
            </a:r>
            <a:r>
              <a:rPr lang="en-US" dirty="0" err="1"/>
              <a:t>Yêu</a:t>
            </a:r>
            <a:r>
              <a:rPr lang="en-US" dirty="0"/>
              <a:t> </a:t>
            </a:r>
            <a:r>
              <a:rPr lang="en-US" dirty="0" err="1"/>
              <a:t>cầu</a:t>
            </a:r>
            <a:r>
              <a:rPr lang="en-US" dirty="0"/>
              <a:t> </a:t>
            </a:r>
            <a:r>
              <a:rPr lang="en-US" dirty="0" err="1"/>
              <a:t>về</a:t>
            </a:r>
            <a:r>
              <a:rPr lang="en-US" dirty="0"/>
              <a:t> </a:t>
            </a:r>
            <a:r>
              <a:rPr lang="en-US" dirty="0" err="1"/>
              <a:t>tính</a:t>
            </a:r>
            <a:r>
              <a:rPr lang="en-US" dirty="0"/>
              <a:t> </a:t>
            </a:r>
            <a:r>
              <a:rPr lang="en-US" dirty="0" err="1"/>
              <a:t>năng</a:t>
            </a:r>
            <a:r>
              <a:rPr lang="en-US" dirty="0"/>
              <a:t/>
            </a:r>
            <a:br>
              <a:rPr lang="en-US" dirty="0"/>
            </a:br>
            <a:r>
              <a:rPr lang="en-US" dirty="0"/>
              <a:t>➢ TCVN 10901:2015 (IEC 62707-1:2013) - </a:t>
            </a:r>
            <a:r>
              <a:rPr lang="en-US" dirty="0" err="1"/>
              <a:t>Phân</a:t>
            </a:r>
            <a:r>
              <a:rPr lang="en-US" dirty="0"/>
              <a:t> </a:t>
            </a:r>
            <a:r>
              <a:rPr lang="en-US" dirty="0" err="1"/>
              <a:t>nhóm</a:t>
            </a:r>
            <a:r>
              <a:rPr lang="en-US" dirty="0"/>
              <a:t> LED – </a:t>
            </a:r>
            <a:r>
              <a:rPr lang="en-US" dirty="0" err="1"/>
              <a:t>Phần</a:t>
            </a:r>
            <a:r>
              <a:rPr lang="en-US" dirty="0"/>
              <a:t> 1: </a:t>
            </a:r>
            <a:r>
              <a:rPr lang="en-US" dirty="0" err="1"/>
              <a:t>Yêu</a:t>
            </a:r>
            <a:r>
              <a:rPr lang="en-US" dirty="0"/>
              <a:t> </a:t>
            </a:r>
            <a:r>
              <a:rPr lang="en-US" dirty="0" err="1"/>
              <a:t>cầu</a:t>
            </a:r>
            <a:r>
              <a:rPr lang="en-US" dirty="0"/>
              <a:t> </a:t>
            </a:r>
            <a:r>
              <a:rPr lang="en-US" dirty="0" err="1"/>
              <a:t>chung</a:t>
            </a:r>
            <a:r>
              <a:rPr lang="en-US" dirty="0"/>
              <a:t> </a:t>
            </a:r>
            <a:r>
              <a:rPr lang="en-US" dirty="0" err="1"/>
              <a:t>và</a:t>
            </a:r>
            <a:r>
              <a:rPr lang="en-US" dirty="0"/>
              <a:t> </a:t>
            </a:r>
            <a:r>
              <a:rPr lang="en-US" dirty="0" err="1"/>
              <a:t>lưới</a:t>
            </a:r>
            <a:r>
              <a:rPr lang="en-US" dirty="0"/>
              <a:t> </a:t>
            </a:r>
            <a:r>
              <a:rPr lang="en-US" dirty="0" err="1"/>
              <a:t>màu</a:t>
            </a:r>
            <a:r>
              <a:rPr lang="en-US" dirty="0"/>
              <a:t> </a:t>
            </a:r>
            <a:r>
              <a:rPr lang="en-US" dirty="0" err="1"/>
              <a:t>trắng</a:t>
            </a:r>
            <a:r>
              <a:rPr lang="en-US" dirty="0"/>
              <a:t/>
            </a:r>
            <a:br>
              <a:rPr lang="en-US" dirty="0"/>
            </a:br>
            <a:r>
              <a:rPr lang="en-US" dirty="0"/>
              <a:t>➢ TCVN 10885-1:2015 (IEC 62722-1:2014) - </a:t>
            </a:r>
            <a:r>
              <a:rPr lang="en-US" dirty="0" err="1"/>
              <a:t>Tính</a:t>
            </a:r>
            <a:r>
              <a:rPr lang="en-US" dirty="0"/>
              <a:t> </a:t>
            </a:r>
            <a:r>
              <a:rPr lang="en-US" dirty="0" err="1"/>
              <a:t>năng</a:t>
            </a:r>
            <a:r>
              <a:rPr lang="en-US" dirty="0"/>
              <a:t> </a:t>
            </a:r>
            <a:r>
              <a:rPr lang="en-US" dirty="0" err="1"/>
              <a:t>đèn</a:t>
            </a:r>
            <a:r>
              <a:rPr lang="en-US" dirty="0"/>
              <a:t> </a:t>
            </a:r>
            <a:r>
              <a:rPr lang="en-US" dirty="0" err="1"/>
              <a:t>điện</a:t>
            </a:r>
            <a:r>
              <a:rPr lang="en-US" dirty="0"/>
              <a:t> - </a:t>
            </a:r>
            <a:r>
              <a:rPr lang="en-US" dirty="0" err="1"/>
              <a:t>Phần</a:t>
            </a:r>
            <a:r>
              <a:rPr lang="en-US" dirty="0"/>
              <a:t> 1: </a:t>
            </a:r>
            <a:r>
              <a:rPr lang="en-US" dirty="0" err="1"/>
              <a:t>Yêu</a:t>
            </a:r>
            <a:r>
              <a:rPr lang="en-US" dirty="0"/>
              <a:t> </a:t>
            </a:r>
            <a:r>
              <a:rPr lang="en-US" dirty="0" err="1"/>
              <a:t>cầu</a:t>
            </a:r>
            <a:r>
              <a:rPr lang="en-US" dirty="0"/>
              <a:t> </a:t>
            </a:r>
            <a:r>
              <a:rPr lang="en-US" dirty="0" err="1"/>
              <a:t>chung</a:t>
            </a:r>
            <a:r>
              <a:rPr lang="en-US" dirty="0"/>
              <a:t/>
            </a:r>
            <a:br>
              <a:rPr lang="en-US" dirty="0"/>
            </a:br>
            <a:r>
              <a:rPr lang="en-US" dirty="0"/>
              <a:t>➢ TCVN 10885-2-1:2015 (IEC 62722-2-1:2014) - </a:t>
            </a:r>
            <a:r>
              <a:rPr lang="en-US" dirty="0" err="1"/>
              <a:t>Tính</a:t>
            </a:r>
            <a:r>
              <a:rPr lang="en-US" dirty="0"/>
              <a:t> </a:t>
            </a:r>
            <a:r>
              <a:rPr lang="en-US" dirty="0" err="1"/>
              <a:t>năng</a:t>
            </a:r>
            <a:r>
              <a:rPr lang="en-US" dirty="0"/>
              <a:t> </a:t>
            </a:r>
            <a:r>
              <a:rPr lang="en-US" dirty="0" err="1"/>
              <a:t>đèn</a:t>
            </a:r>
            <a:r>
              <a:rPr lang="en-US" dirty="0"/>
              <a:t> </a:t>
            </a:r>
            <a:r>
              <a:rPr lang="en-US" dirty="0" err="1"/>
              <a:t>điện</a:t>
            </a:r>
            <a:r>
              <a:rPr lang="en-US" dirty="0"/>
              <a:t>- </a:t>
            </a:r>
            <a:r>
              <a:rPr lang="en-US" dirty="0" err="1"/>
              <a:t>Phần</a:t>
            </a:r>
            <a:r>
              <a:rPr lang="en-US" dirty="0"/>
              <a:t> 2.1: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a:t>
            </a:r>
            <a:r>
              <a:rPr lang="en-US" dirty="0" err="1"/>
              <a:t>đối</a:t>
            </a:r>
            <a:r>
              <a:rPr lang="en-US" dirty="0"/>
              <a:t> </a:t>
            </a:r>
            <a:r>
              <a:rPr lang="en-US" dirty="0" err="1"/>
              <a:t>với</a:t>
            </a:r>
            <a:r>
              <a:rPr lang="en-US" dirty="0"/>
              <a:t> </a:t>
            </a:r>
            <a:r>
              <a:rPr lang="en-US" dirty="0" err="1"/>
              <a:t>đèn</a:t>
            </a:r>
            <a:r>
              <a:rPr lang="en-US" dirty="0"/>
              <a:t> </a:t>
            </a:r>
            <a:r>
              <a:rPr lang="en-US" dirty="0" err="1"/>
              <a:t>điện</a:t>
            </a:r>
            <a:r>
              <a:rPr lang="en-US" dirty="0"/>
              <a:t> LED</a:t>
            </a:r>
            <a:br>
              <a:rPr lang="en-US" dirty="0"/>
            </a:br>
            <a:r>
              <a:rPr lang="en-US" dirty="0"/>
              <a:t>➢ TCVN 10886:2015 (IES LM-79-08) - </a:t>
            </a:r>
            <a:r>
              <a:rPr lang="en-US" dirty="0" err="1"/>
              <a:t>Phép</a:t>
            </a:r>
            <a:r>
              <a:rPr lang="en-US" dirty="0"/>
              <a:t> </a:t>
            </a:r>
            <a:r>
              <a:rPr lang="en-US" dirty="0" err="1"/>
              <a:t>đo</a:t>
            </a:r>
            <a:r>
              <a:rPr lang="en-US" dirty="0"/>
              <a:t> </a:t>
            </a:r>
            <a:r>
              <a:rPr lang="en-US" dirty="0" err="1"/>
              <a:t>điện</a:t>
            </a:r>
            <a:r>
              <a:rPr lang="en-US" dirty="0"/>
              <a:t> </a:t>
            </a:r>
            <a:r>
              <a:rPr lang="en-US" dirty="0" err="1"/>
              <a:t>và</a:t>
            </a:r>
            <a:r>
              <a:rPr lang="en-US" dirty="0"/>
              <a:t> </a:t>
            </a:r>
            <a:r>
              <a:rPr lang="en-US" dirty="0" err="1"/>
              <a:t>quang</a:t>
            </a:r>
            <a:r>
              <a:rPr lang="en-US" dirty="0"/>
              <a:t> </a:t>
            </a:r>
            <a:r>
              <a:rPr lang="en-US" dirty="0" err="1"/>
              <a:t>cho</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chiếu</a:t>
            </a:r>
            <a:r>
              <a:rPr lang="en-US" dirty="0"/>
              <a:t> </a:t>
            </a:r>
            <a:r>
              <a:rPr lang="en-US" dirty="0" err="1"/>
              <a:t>sáng</a:t>
            </a:r>
            <a:r>
              <a:rPr lang="en-US" dirty="0"/>
              <a:t> </a:t>
            </a:r>
            <a:r>
              <a:rPr lang="en-US" dirty="0" err="1"/>
              <a:t>rắn</a:t>
            </a:r>
            <a:r>
              <a:rPr lang="en-US" dirty="0"/>
              <a:t/>
            </a:r>
            <a:br>
              <a:rPr lang="en-US" dirty="0"/>
            </a:br>
            <a:r>
              <a:rPr lang="en-US" dirty="0"/>
              <a:t>➢ TCVN 10887:2015 (IES LM-80-08) - </a:t>
            </a:r>
            <a:r>
              <a:rPr lang="en-US" dirty="0" err="1"/>
              <a:t>Phương</a:t>
            </a:r>
            <a:r>
              <a:rPr lang="en-US" dirty="0"/>
              <a:t> </a:t>
            </a:r>
            <a:r>
              <a:rPr lang="en-US" dirty="0" err="1"/>
              <a:t>pháp</a:t>
            </a:r>
            <a:r>
              <a:rPr lang="en-US" dirty="0"/>
              <a:t> </a:t>
            </a:r>
            <a:r>
              <a:rPr lang="en-US" dirty="0" err="1"/>
              <a:t>đo</a:t>
            </a:r>
            <a:r>
              <a:rPr lang="en-US" dirty="0"/>
              <a:t> </a:t>
            </a:r>
            <a:r>
              <a:rPr lang="en-US" dirty="0" err="1"/>
              <a:t>độ</a:t>
            </a:r>
            <a:r>
              <a:rPr lang="en-US" dirty="0"/>
              <a:t> </a:t>
            </a:r>
            <a:r>
              <a:rPr lang="en-US" dirty="0" err="1"/>
              <a:t>duy</a:t>
            </a:r>
            <a:r>
              <a:rPr lang="en-US" dirty="0"/>
              <a:t> </a:t>
            </a:r>
            <a:r>
              <a:rPr lang="en-US" dirty="0" err="1"/>
              <a:t>trì</a:t>
            </a:r>
            <a:r>
              <a:rPr lang="en-US" dirty="0"/>
              <a:t> </a:t>
            </a:r>
            <a:r>
              <a:rPr lang="en-US" dirty="0" err="1"/>
              <a:t>quang</a:t>
            </a:r>
            <a:r>
              <a:rPr lang="en-US" dirty="0"/>
              <a:t> </a:t>
            </a:r>
            <a:r>
              <a:rPr lang="en-US" dirty="0" err="1"/>
              <a:t>thông</a:t>
            </a:r>
            <a:r>
              <a:rPr lang="en-US" dirty="0"/>
              <a:t> </a:t>
            </a:r>
            <a:r>
              <a:rPr lang="en-US" dirty="0" err="1"/>
              <a:t>của</a:t>
            </a:r>
            <a:r>
              <a:rPr lang="en-US" dirty="0"/>
              <a:t> </a:t>
            </a:r>
            <a:r>
              <a:rPr lang="en-US" dirty="0" err="1"/>
              <a:t>các</a:t>
            </a:r>
            <a:r>
              <a:rPr lang="en-US" dirty="0"/>
              <a:t> </a:t>
            </a:r>
            <a:r>
              <a:rPr lang="en-US" dirty="0" err="1"/>
              <a:t>nguồn</a:t>
            </a:r>
            <a:r>
              <a:rPr lang="en-US" dirty="0"/>
              <a:t> </a:t>
            </a:r>
            <a:r>
              <a:rPr lang="en-US" dirty="0" err="1"/>
              <a:t>sáng</a:t>
            </a:r>
            <a:r>
              <a:rPr lang="en-US" dirty="0"/>
              <a:t> LED</a:t>
            </a:r>
            <a:br>
              <a:rPr lang="en-US" dirty="0"/>
            </a:br>
            <a:r>
              <a:rPr lang="en-US" dirty="0"/>
              <a:t>➢ TCVN 7722-1:2017 (IEC 60598-1:2014 With AMD1:2017) </a:t>
            </a:r>
            <a:r>
              <a:rPr lang="en-US" dirty="0" err="1"/>
              <a:t>về</a:t>
            </a:r>
            <a:r>
              <a:rPr lang="en-US" dirty="0"/>
              <a:t> </a:t>
            </a:r>
            <a:r>
              <a:rPr lang="en-US" dirty="0" err="1"/>
              <a:t>Đèn</a:t>
            </a:r>
            <a:r>
              <a:rPr lang="en-US" dirty="0"/>
              <a:t> </a:t>
            </a:r>
            <a:r>
              <a:rPr lang="en-US" dirty="0" err="1"/>
              <a:t>điện</a:t>
            </a:r>
            <a:r>
              <a:rPr lang="en-US" dirty="0"/>
              <a:t> - </a:t>
            </a:r>
            <a:r>
              <a:rPr lang="en-US" dirty="0" err="1"/>
              <a:t>Phần</a:t>
            </a:r>
            <a:r>
              <a:rPr lang="en-US" dirty="0"/>
              <a:t> 1: </a:t>
            </a:r>
            <a:r>
              <a:rPr lang="en-US" dirty="0" err="1"/>
              <a:t>Yêu</a:t>
            </a:r>
            <a:r>
              <a:rPr lang="en-US" dirty="0"/>
              <a:t> </a:t>
            </a:r>
            <a:r>
              <a:rPr lang="en-US" dirty="0" err="1"/>
              <a:t>cầu</a:t>
            </a:r>
            <a:r>
              <a:rPr lang="en-US" dirty="0"/>
              <a:t> </a:t>
            </a:r>
            <a:r>
              <a:rPr lang="en-US" dirty="0" err="1"/>
              <a:t>chung</a:t>
            </a:r>
            <a:r>
              <a:rPr lang="en-US" dirty="0"/>
              <a:t> </a:t>
            </a:r>
            <a:r>
              <a:rPr lang="en-US" dirty="0" err="1"/>
              <a:t>và</a:t>
            </a:r>
            <a:r>
              <a:rPr lang="en-US" dirty="0"/>
              <a:t> </a:t>
            </a:r>
            <a:r>
              <a:rPr lang="en-US" dirty="0" err="1"/>
              <a:t>các</a:t>
            </a:r>
            <a:r>
              <a:rPr lang="en-US" dirty="0"/>
              <a:t> </a:t>
            </a:r>
            <a:r>
              <a:rPr lang="en-US" dirty="0" err="1"/>
              <a:t>thử</a:t>
            </a:r>
            <a:r>
              <a:rPr lang="en-US" dirty="0"/>
              <a:t> </a:t>
            </a:r>
            <a:r>
              <a:rPr lang="en-US" dirty="0" err="1"/>
              <a:t>nghiệm</a:t>
            </a:r>
            <a:r>
              <a:rPr lang="en-US" dirty="0"/>
              <a:t/>
            </a:r>
            <a:br>
              <a:rPr lang="en-US" dirty="0"/>
            </a:br>
            <a:r>
              <a:rPr lang="en-US" dirty="0"/>
              <a:t>➢ TCVN7722-2-3:2007 (IEC 60598-2-3:2002) </a:t>
            </a:r>
            <a:r>
              <a:rPr lang="en-US" dirty="0" err="1"/>
              <a:t>về</a:t>
            </a:r>
            <a:r>
              <a:rPr lang="en-US" dirty="0"/>
              <a:t> </a:t>
            </a:r>
            <a:r>
              <a:rPr lang="en-US" dirty="0" err="1"/>
              <a:t>đèn</a:t>
            </a:r>
            <a:r>
              <a:rPr lang="en-US" dirty="0"/>
              <a:t> </a:t>
            </a:r>
            <a:r>
              <a:rPr lang="en-US" dirty="0" err="1"/>
              <a:t>điện</a:t>
            </a:r>
            <a:r>
              <a:rPr lang="en-US" dirty="0"/>
              <a:t> - </a:t>
            </a:r>
            <a:r>
              <a:rPr lang="en-US" dirty="0" err="1"/>
              <a:t>Phần</a:t>
            </a:r>
            <a:r>
              <a:rPr lang="en-US" dirty="0"/>
              <a:t> 2: </a:t>
            </a:r>
            <a:r>
              <a:rPr lang="en-US" dirty="0" err="1"/>
              <a:t>Yêu</a:t>
            </a:r>
            <a:r>
              <a:rPr lang="en-US" dirty="0"/>
              <a:t> </a:t>
            </a:r>
            <a:r>
              <a:rPr lang="en-US" dirty="0" err="1"/>
              <a:t>cầu</a:t>
            </a:r>
            <a:r>
              <a:rPr lang="en-US" dirty="0"/>
              <a:t> </a:t>
            </a:r>
            <a:r>
              <a:rPr lang="en-US" dirty="0" err="1"/>
              <a:t>cụ</a:t>
            </a:r>
            <a:r>
              <a:rPr lang="en-US" dirty="0"/>
              <a:t> </a:t>
            </a:r>
            <a:r>
              <a:rPr lang="en-US" dirty="0" err="1"/>
              <a:t>thể</a:t>
            </a:r>
            <a:r>
              <a:rPr lang="en-US" dirty="0"/>
              <a:t> - </a:t>
            </a:r>
            <a:r>
              <a:rPr lang="en-US" dirty="0" err="1"/>
              <a:t>Mục</a:t>
            </a:r>
            <a:r>
              <a:rPr lang="en-US" dirty="0"/>
              <a:t> 3: </a:t>
            </a:r>
            <a:r>
              <a:rPr lang="en-US" dirty="0" err="1"/>
              <a:t>Đèn</a:t>
            </a:r>
            <a:r>
              <a:rPr lang="en-US" dirty="0"/>
              <a:t> </a:t>
            </a:r>
            <a:r>
              <a:rPr lang="en-US" dirty="0" err="1"/>
              <a:t>điện</a:t>
            </a:r>
            <a:r>
              <a:rPr lang="en-US" dirty="0"/>
              <a:t> </a:t>
            </a:r>
            <a:r>
              <a:rPr lang="en-US" dirty="0" err="1"/>
              <a:t>dùng</a:t>
            </a:r>
            <a:r>
              <a:rPr lang="en-US" dirty="0"/>
              <a:t> </a:t>
            </a:r>
            <a:r>
              <a:rPr lang="en-US" dirty="0" err="1"/>
              <a:t>cho</a:t>
            </a:r>
            <a:r>
              <a:rPr lang="en-US" dirty="0"/>
              <a:t> </a:t>
            </a:r>
            <a:r>
              <a:rPr lang="en-US" dirty="0" err="1"/>
              <a:t>chiếu</a:t>
            </a:r>
            <a:r>
              <a:rPr lang="en-US" dirty="0"/>
              <a:t> </a:t>
            </a:r>
            <a:r>
              <a:rPr lang="en-US" dirty="0" err="1"/>
              <a:t>sáng</a:t>
            </a:r>
            <a:r>
              <a:rPr lang="en-US" dirty="0"/>
              <a:t> </a:t>
            </a:r>
            <a:r>
              <a:rPr lang="en-US" dirty="0" err="1"/>
              <a:t>đường</a:t>
            </a:r>
            <a:endParaRPr lang="en-US" dirty="0"/>
          </a:p>
        </p:txBody>
      </p:sp>
    </p:spTree>
    <p:extLst>
      <p:ext uri="{BB962C8B-B14F-4D97-AF65-F5344CB8AC3E}">
        <p14:creationId xmlns:p14="http://schemas.microsoft.com/office/powerpoint/2010/main" val="2861575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324600" cy="639762"/>
          </a:xfrm>
          <a:solidFill>
            <a:srgbClr val="FFFF00"/>
          </a:solidFill>
        </p:spPr>
        <p:txBody>
          <a:bodyPr>
            <a:normAutofit fontScale="90000"/>
          </a:bodyPr>
          <a:lstStyle/>
          <a:p>
            <a:r>
              <a:rPr lang="en-US" b="1" dirty="0" smtClean="0"/>
              <a:t>1.8 </a:t>
            </a:r>
            <a:r>
              <a:rPr lang="en-US" b="1" dirty="0" err="1" smtClean="0"/>
              <a:t>Kỹ</a:t>
            </a:r>
            <a:r>
              <a:rPr lang="en-US" b="1" dirty="0" smtClean="0"/>
              <a:t> </a:t>
            </a:r>
            <a:r>
              <a:rPr lang="en-US" b="1" dirty="0" err="1" smtClean="0"/>
              <a:t>thuật</a:t>
            </a:r>
            <a:r>
              <a:rPr lang="en-US" b="1" dirty="0" smtClean="0"/>
              <a:t> </a:t>
            </a:r>
            <a:r>
              <a:rPr lang="en-US" b="1" dirty="0" err="1" smtClean="0"/>
              <a:t>sản</a:t>
            </a:r>
            <a:r>
              <a:rPr lang="en-US" b="1" dirty="0" smtClean="0"/>
              <a:t> </a:t>
            </a:r>
            <a:r>
              <a:rPr lang="en-US" b="1" dirty="0" err="1" smtClean="0"/>
              <a:t>xuất</a:t>
            </a:r>
            <a:r>
              <a:rPr lang="en-US" b="1" dirty="0" smtClean="0"/>
              <a:t> driver</a:t>
            </a:r>
            <a:endParaRPr lang="en-US" b="1"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400" b="1" smtClean="0">
                <a:latin typeface="Arial" pitchFamily="34" charset="0"/>
                <a:cs typeface="Arial" pitchFamily="34" charset="0"/>
              </a:rPr>
              <a:t>Thiết kế nguyên lý</a:t>
            </a:r>
          </a:p>
          <a:p>
            <a:pPr marL="0" indent="0">
              <a:buNone/>
            </a:pPr>
            <a:r>
              <a:rPr lang="en-US" sz="2400" smtClean="0">
                <a:latin typeface="Arial" pitchFamily="34" charset="0"/>
                <a:cs typeface="Arial" pitchFamily="34" charset="0"/>
              </a:rPr>
              <a:t>Hiện nay các driver được chế tạo đều sử dụng các IC chuyên dụng của nhiều hãng trên thế giới như là : Texas Instrument, Fairchild, Phillips, Stmicroelectronic, Seoul Semi ... Các nhà cung cấp IC thường cung cấp luôn file thiết kế theo IC của họ.</a:t>
            </a:r>
          </a:p>
          <a:p>
            <a:pPr marL="0" indent="0">
              <a:buNone/>
            </a:pPr>
            <a:endParaRPr lang="en-US" sz="2400" smtClean="0">
              <a:latin typeface="Arial" pitchFamily="34" charset="0"/>
              <a:cs typeface="Arial" pitchFamily="34" charset="0"/>
            </a:endParaRPr>
          </a:p>
          <a:p>
            <a:pPr marL="0" indent="0">
              <a:buNone/>
            </a:pPr>
            <a:r>
              <a:rPr lang="en-US" sz="2400" smtClean="0">
                <a:latin typeface="Arial" pitchFamily="34" charset="0"/>
                <a:cs typeface="Arial" pitchFamily="34" charset="0"/>
              </a:rPr>
              <a:t>Do đó việc đầu tiên của người thiết kế là lựa chọn một trong các sơ đồ nêu trên, sau đó chọ nhà cung cấp IC và các linh kiện, tiến hành tính toán các phần tử theo hường dẫn của các nhà cung cấp </a:t>
            </a:r>
            <a:endParaRPr lang="en-US" sz="24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0931A55-194B-4A58-B694-E7986A594968}" type="slidenum">
              <a:rPr lang="en-US" smtClean="0"/>
              <a:t>47</a:t>
            </a:fld>
            <a:endParaRPr lang="en-US"/>
          </a:p>
        </p:txBody>
      </p:sp>
    </p:spTree>
    <p:extLst>
      <p:ext uri="{BB962C8B-B14F-4D97-AF65-F5344CB8AC3E}">
        <p14:creationId xmlns:p14="http://schemas.microsoft.com/office/powerpoint/2010/main" val="204871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324600" cy="639762"/>
          </a:xfrm>
          <a:solidFill>
            <a:srgbClr val="FFFF00"/>
          </a:solidFill>
        </p:spPr>
        <p:txBody>
          <a:bodyPr>
            <a:normAutofit fontScale="90000"/>
          </a:bodyPr>
          <a:lstStyle/>
          <a:p>
            <a:r>
              <a:rPr lang="en-US" b="1" dirty="0" smtClean="0"/>
              <a:t>1.8 </a:t>
            </a:r>
            <a:r>
              <a:rPr lang="en-US" b="1" dirty="0" err="1" smtClean="0"/>
              <a:t>Kỹ</a:t>
            </a:r>
            <a:r>
              <a:rPr lang="en-US" b="1" dirty="0" smtClean="0"/>
              <a:t> </a:t>
            </a:r>
            <a:r>
              <a:rPr lang="en-US" b="1" dirty="0" err="1" smtClean="0"/>
              <a:t>thuật</a:t>
            </a:r>
            <a:r>
              <a:rPr lang="en-US" b="1" dirty="0" smtClean="0"/>
              <a:t> </a:t>
            </a:r>
            <a:r>
              <a:rPr lang="en-US" b="1" dirty="0" err="1" smtClean="0"/>
              <a:t>sản</a:t>
            </a:r>
            <a:r>
              <a:rPr lang="en-US" b="1" dirty="0" smtClean="0"/>
              <a:t> </a:t>
            </a:r>
            <a:r>
              <a:rPr lang="en-US" b="1" dirty="0" err="1" smtClean="0"/>
              <a:t>xuất</a:t>
            </a:r>
            <a:r>
              <a:rPr lang="en-US" b="1" dirty="0" smtClean="0"/>
              <a:t> driver</a:t>
            </a:r>
            <a:endParaRPr lang="en-US" b="1" dirty="0"/>
          </a:p>
        </p:txBody>
      </p:sp>
      <p:sp>
        <p:nvSpPr>
          <p:cNvPr id="3" name="Content Placeholder 2"/>
          <p:cNvSpPr>
            <a:spLocks noGrp="1"/>
          </p:cNvSpPr>
          <p:nvPr>
            <p:ph idx="1"/>
          </p:nvPr>
        </p:nvSpPr>
        <p:spPr>
          <a:xfrm>
            <a:off x="457200" y="990601"/>
            <a:ext cx="3962400" cy="609600"/>
          </a:xfrm>
          <a:solidFill>
            <a:schemeClr val="accent3">
              <a:lumMod val="40000"/>
              <a:lumOff val="60000"/>
            </a:schemeClr>
          </a:solidFill>
        </p:spPr>
        <p:txBody>
          <a:bodyPr>
            <a:normAutofit/>
          </a:bodyPr>
          <a:lstStyle/>
          <a:p>
            <a:pPr marL="0" indent="0">
              <a:buNone/>
            </a:pPr>
            <a:r>
              <a:rPr lang="en-US" sz="2800" b="1" smtClean="0"/>
              <a:t>Kỹ thuật gia công, lắp đặt</a:t>
            </a:r>
          </a:p>
          <a:p>
            <a:pPr marL="0" indent="0">
              <a:buNone/>
            </a:pPr>
            <a:endParaRPr lang="en-US" sz="280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6766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320" y="1739900"/>
            <a:ext cx="3516880" cy="246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52424" y="4357915"/>
            <a:ext cx="8410575" cy="533399"/>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Dán các linh kiện kích thước nhỏ bằng máy dán và hàn dán linh kiện</a:t>
            </a:r>
          </a:p>
          <a:p>
            <a:pPr marL="0" indent="0">
              <a:buFont typeface="Arial" pitchFamily="34" charset="0"/>
              <a:buNone/>
            </a:pPr>
            <a:endParaRPr lang="en-US" sz="2800"/>
          </a:p>
        </p:txBody>
      </p:sp>
      <p:sp>
        <p:nvSpPr>
          <p:cNvPr id="4" name="Slide Number Placeholder 3"/>
          <p:cNvSpPr>
            <a:spLocks noGrp="1"/>
          </p:cNvSpPr>
          <p:nvPr>
            <p:ph type="sldNum" sz="quarter" idx="12"/>
          </p:nvPr>
        </p:nvSpPr>
        <p:spPr/>
        <p:txBody>
          <a:bodyPr/>
          <a:lstStyle/>
          <a:p>
            <a:fld id="{F0931A55-194B-4A58-B694-E7986A594968}" type="slidenum">
              <a:rPr lang="en-US" smtClean="0"/>
              <a:t>48</a:t>
            </a:fld>
            <a:endParaRPr lang="en-US"/>
          </a:p>
        </p:txBody>
      </p:sp>
    </p:spTree>
    <p:extLst>
      <p:ext uri="{BB962C8B-B14F-4D97-AF65-F5344CB8AC3E}">
        <p14:creationId xmlns:p14="http://schemas.microsoft.com/office/powerpoint/2010/main" val="3914931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00800" cy="639762"/>
          </a:xfrm>
          <a:solidFill>
            <a:srgbClr val="FFFF00"/>
          </a:solidFill>
        </p:spPr>
        <p:txBody>
          <a:bodyPr>
            <a:normAutofit fontScale="90000"/>
          </a:bodyPr>
          <a:lstStyle/>
          <a:p>
            <a:r>
              <a:rPr lang="en-US" b="1" dirty="0" smtClean="0"/>
              <a:t>1.8 </a:t>
            </a:r>
            <a:r>
              <a:rPr lang="en-US" b="1" dirty="0" err="1" smtClean="0"/>
              <a:t>Kỹ</a:t>
            </a:r>
            <a:r>
              <a:rPr lang="en-US" b="1" dirty="0" smtClean="0"/>
              <a:t> </a:t>
            </a:r>
            <a:r>
              <a:rPr lang="en-US" b="1" dirty="0" err="1" smtClean="0"/>
              <a:t>thuật</a:t>
            </a:r>
            <a:r>
              <a:rPr lang="en-US" b="1" dirty="0" smtClean="0"/>
              <a:t> </a:t>
            </a:r>
            <a:r>
              <a:rPr lang="en-US" b="1" dirty="0" err="1" smtClean="0"/>
              <a:t>sản</a:t>
            </a:r>
            <a:r>
              <a:rPr lang="en-US" b="1" dirty="0" smtClean="0"/>
              <a:t> </a:t>
            </a:r>
            <a:r>
              <a:rPr lang="en-US" b="1" dirty="0" err="1" smtClean="0"/>
              <a:t>xuất</a:t>
            </a:r>
            <a:r>
              <a:rPr lang="en-US" b="1" dirty="0" smtClean="0"/>
              <a:t> driver</a:t>
            </a:r>
            <a:endParaRPr lang="en-US" b="1" dirty="0"/>
          </a:p>
        </p:txBody>
      </p:sp>
      <p:sp>
        <p:nvSpPr>
          <p:cNvPr id="3" name="Content Placeholder 2"/>
          <p:cNvSpPr>
            <a:spLocks noGrp="1"/>
          </p:cNvSpPr>
          <p:nvPr>
            <p:ph idx="1"/>
          </p:nvPr>
        </p:nvSpPr>
        <p:spPr>
          <a:xfrm>
            <a:off x="457200" y="990601"/>
            <a:ext cx="4038600" cy="533399"/>
          </a:xfrm>
          <a:solidFill>
            <a:schemeClr val="accent3">
              <a:lumMod val="60000"/>
              <a:lumOff val="40000"/>
            </a:schemeClr>
          </a:solidFill>
        </p:spPr>
        <p:txBody>
          <a:bodyPr>
            <a:normAutofit/>
          </a:bodyPr>
          <a:lstStyle/>
          <a:p>
            <a:pPr marL="0" indent="0">
              <a:buNone/>
            </a:pPr>
            <a:r>
              <a:rPr lang="en-US" sz="2800" smtClean="0"/>
              <a:t>Kỹ thuật gia công, lắp đặt</a:t>
            </a:r>
          </a:p>
          <a:p>
            <a:pPr marL="0" indent="0">
              <a:buNone/>
            </a:pPr>
            <a:endParaRPr lang="en-US" sz="280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4005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67114"/>
            <a:ext cx="40576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62164" y="4876800"/>
            <a:ext cx="4038600" cy="533399"/>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Cắm các linh kiện kích thước lớn</a:t>
            </a:r>
          </a:p>
          <a:p>
            <a:pPr marL="0" indent="0">
              <a:buFont typeface="Arial" pitchFamily="34" charset="0"/>
              <a:buNone/>
            </a:pPr>
            <a:endParaRPr lang="en-US" sz="2800"/>
          </a:p>
        </p:txBody>
      </p:sp>
      <p:sp>
        <p:nvSpPr>
          <p:cNvPr id="10" name="Content Placeholder 2"/>
          <p:cNvSpPr txBox="1">
            <a:spLocks/>
          </p:cNvSpPr>
          <p:nvPr/>
        </p:nvSpPr>
        <p:spPr>
          <a:xfrm>
            <a:off x="4676775" y="4191000"/>
            <a:ext cx="4038600" cy="533399"/>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Hàn bằng máy hàn sóng</a:t>
            </a:r>
          </a:p>
          <a:p>
            <a:pPr marL="0" indent="0">
              <a:buFont typeface="Arial" pitchFamily="34" charset="0"/>
              <a:buNone/>
            </a:pPr>
            <a:endParaRPr lang="en-US" sz="2800"/>
          </a:p>
        </p:txBody>
      </p:sp>
      <p:sp>
        <p:nvSpPr>
          <p:cNvPr id="4" name="Slide Number Placeholder 3"/>
          <p:cNvSpPr>
            <a:spLocks noGrp="1"/>
          </p:cNvSpPr>
          <p:nvPr>
            <p:ph type="sldNum" sz="quarter" idx="12"/>
          </p:nvPr>
        </p:nvSpPr>
        <p:spPr/>
        <p:txBody>
          <a:bodyPr/>
          <a:lstStyle/>
          <a:p>
            <a:fld id="{F0931A55-194B-4A58-B694-E7986A594968}" type="slidenum">
              <a:rPr lang="en-US" smtClean="0"/>
              <a:t>49</a:t>
            </a:fld>
            <a:endParaRPr lang="en-US"/>
          </a:p>
        </p:txBody>
      </p:sp>
    </p:spTree>
    <p:extLst>
      <p:ext uri="{BB962C8B-B14F-4D97-AF65-F5344CB8AC3E}">
        <p14:creationId xmlns:p14="http://schemas.microsoft.com/office/powerpoint/2010/main" val="190500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609600"/>
            <a:ext cx="6629400" cy="838200"/>
          </a:xfrm>
          <a:solidFill>
            <a:srgbClr val="FFFF00"/>
          </a:solidFill>
        </p:spPr>
        <p:txBody>
          <a:bodyPr>
            <a:normAutofit/>
          </a:bodyPr>
          <a:lstStyle/>
          <a:p>
            <a:r>
              <a:rPr lang="en-US" sz="4000" b="1" dirty="0"/>
              <a:t>1.1 </a:t>
            </a:r>
            <a:r>
              <a:rPr lang="en-US" sz="4000" b="1" dirty="0" err="1"/>
              <a:t>Tổng</a:t>
            </a:r>
            <a:r>
              <a:rPr lang="en-US" sz="4000" b="1" dirty="0"/>
              <a:t> </a:t>
            </a:r>
            <a:r>
              <a:rPr lang="en-US" sz="4000" b="1" dirty="0" err="1"/>
              <a:t>quan</a:t>
            </a:r>
            <a:r>
              <a:rPr lang="en-US" sz="4000" b="1" dirty="0"/>
              <a:t> </a:t>
            </a:r>
            <a:r>
              <a:rPr lang="en-US" sz="4000" b="1" dirty="0" err="1"/>
              <a:t>về</a:t>
            </a:r>
            <a:r>
              <a:rPr lang="en-US" sz="4000" b="1" dirty="0"/>
              <a:t> </a:t>
            </a:r>
            <a:r>
              <a:rPr lang="en-US" sz="4000" b="1" dirty="0" err="1"/>
              <a:t>chiếu</a:t>
            </a:r>
            <a:r>
              <a:rPr lang="en-US" sz="4000" b="1" dirty="0"/>
              <a:t> </a:t>
            </a:r>
            <a:r>
              <a:rPr lang="en-US" sz="4000" b="1" dirty="0" err="1" smtClean="0"/>
              <a:t>sáng</a:t>
            </a:r>
            <a:endParaRPr lang="en-US" sz="4000" b="1" dirty="0" smtClean="0"/>
          </a:p>
        </p:txBody>
      </p:sp>
      <p:sp>
        <p:nvSpPr>
          <p:cNvPr id="6147" name="Rectangle 3"/>
          <p:cNvSpPr>
            <a:spLocks noGrp="1" noChangeArrowheads="1"/>
          </p:cNvSpPr>
          <p:nvPr>
            <p:ph type="body" idx="1"/>
          </p:nvPr>
        </p:nvSpPr>
        <p:spPr/>
        <p:txBody>
          <a:bodyPr/>
          <a:lstStyle/>
          <a:p>
            <a:pPr marL="0" indent="0" eaLnBrk="1" hangingPunct="1">
              <a:lnSpc>
                <a:spcPct val="90000"/>
              </a:lnSpc>
              <a:buNone/>
            </a:pPr>
            <a:r>
              <a:rPr lang="en-US" sz="2800" dirty="0" smtClean="0"/>
              <a:t>5. </a:t>
            </a:r>
            <a:r>
              <a:rPr lang="en-US" sz="2800" b="1" dirty="0" err="1" smtClean="0"/>
              <a:t>Hệ</a:t>
            </a:r>
            <a:r>
              <a:rPr lang="en-US" sz="2800" b="1" dirty="0" smtClean="0"/>
              <a:t> </a:t>
            </a:r>
            <a:r>
              <a:rPr lang="en-US" sz="2800" b="1" dirty="0" err="1" smtClean="0"/>
              <a:t>số</a:t>
            </a:r>
            <a:r>
              <a:rPr lang="en-US" sz="2800" b="1" dirty="0" smtClean="0"/>
              <a:t> </a:t>
            </a:r>
            <a:r>
              <a:rPr lang="en-US" sz="2800" b="1" dirty="0" err="1" smtClean="0"/>
              <a:t>phản</a:t>
            </a:r>
            <a:r>
              <a:rPr lang="en-US" sz="2800" b="1" dirty="0" smtClean="0"/>
              <a:t> </a:t>
            </a:r>
            <a:r>
              <a:rPr lang="en-US" sz="2800" b="1" dirty="0" err="1" smtClean="0"/>
              <a:t>xạ</a:t>
            </a:r>
            <a:r>
              <a:rPr lang="en-US" sz="2800" b="1" dirty="0" smtClean="0"/>
              <a:t> (ρ)</a:t>
            </a:r>
            <a:r>
              <a:rPr lang="en-US" sz="2800" dirty="0" smtClean="0"/>
              <a:t/>
            </a:r>
            <a:br>
              <a:rPr lang="en-US" sz="2800" dirty="0" smtClean="0"/>
            </a:br>
            <a:r>
              <a:rPr lang="en-US" sz="2800" dirty="0" err="1" smtClean="0"/>
              <a:t>Hệ</a:t>
            </a:r>
            <a:r>
              <a:rPr lang="en-US" sz="2800" dirty="0" smtClean="0"/>
              <a:t> </a:t>
            </a:r>
            <a:r>
              <a:rPr lang="en-US" sz="2800" dirty="0" err="1" smtClean="0"/>
              <a:t>số</a:t>
            </a:r>
            <a:r>
              <a:rPr lang="en-US" sz="2800" dirty="0" smtClean="0"/>
              <a:t> </a:t>
            </a:r>
            <a:r>
              <a:rPr lang="en-US" sz="2800" dirty="0" err="1" smtClean="0"/>
              <a:t>phản</a:t>
            </a:r>
            <a:r>
              <a:rPr lang="en-US" sz="2800" dirty="0" smtClean="0"/>
              <a:t> </a:t>
            </a:r>
            <a:r>
              <a:rPr lang="en-US" sz="2800" dirty="0" err="1" smtClean="0"/>
              <a:t>xạ</a:t>
            </a:r>
            <a:r>
              <a:rPr lang="en-US" sz="2800" dirty="0" smtClean="0"/>
              <a:t> </a:t>
            </a:r>
            <a:r>
              <a:rPr lang="en-US" sz="2800" dirty="0" err="1" smtClean="0"/>
              <a:t>của</a:t>
            </a:r>
            <a:r>
              <a:rPr lang="en-US" sz="2800" dirty="0" smtClean="0"/>
              <a:t> </a:t>
            </a:r>
            <a:r>
              <a:rPr lang="en-US" sz="2800" dirty="0" err="1" smtClean="0"/>
              <a:t>một</a:t>
            </a:r>
            <a:r>
              <a:rPr lang="en-US" sz="2800" dirty="0" smtClean="0"/>
              <a:t> </a:t>
            </a:r>
            <a:r>
              <a:rPr lang="en-US" sz="2800" dirty="0" err="1" smtClean="0"/>
              <a:t>vật</a:t>
            </a:r>
            <a:r>
              <a:rPr lang="en-US" sz="2800" dirty="0" smtClean="0"/>
              <a:t> </a:t>
            </a:r>
            <a:r>
              <a:rPr lang="en-US" sz="2800" dirty="0" err="1" smtClean="0"/>
              <a:t>thể</a:t>
            </a:r>
            <a:r>
              <a:rPr lang="en-US" sz="2800" dirty="0" smtClean="0"/>
              <a:t> </a:t>
            </a:r>
            <a:r>
              <a:rPr lang="en-US" sz="2800" dirty="0" err="1" smtClean="0"/>
              <a:t>là</a:t>
            </a:r>
            <a:r>
              <a:rPr lang="en-US" sz="2800" dirty="0" smtClean="0"/>
              <a:t> </a:t>
            </a:r>
            <a:r>
              <a:rPr lang="en-US" sz="2800" dirty="0" err="1" smtClean="0"/>
              <a:t>đại</a:t>
            </a:r>
            <a:r>
              <a:rPr lang="en-US" sz="2800" dirty="0" smtClean="0"/>
              <a:t> </a:t>
            </a:r>
            <a:r>
              <a:rPr lang="en-US" sz="2800" dirty="0" err="1" smtClean="0"/>
              <a:t>lượng</a:t>
            </a:r>
            <a:r>
              <a:rPr lang="en-US" sz="2800" dirty="0" smtClean="0"/>
              <a:t> </a:t>
            </a:r>
            <a:r>
              <a:rPr lang="en-US" sz="2800" dirty="0" err="1" smtClean="0"/>
              <a:t>đo</a:t>
            </a:r>
            <a:r>
              <a:rPr lang="en-US" sz="2800" dirty="0" smtClean="0"/>
              <a:t> </a:t>
            </a:r>
            <a:r>
              <a:rPr lang="en-US" sz="2800" dirty="0" err="1" smtClean="0"/>
              <a:t>bằng</a:t>
            </a:r>
            <a:r>
              <a:rPr lang="en-US" sz="2800" dirty="0" smtClean="0"/>
              <a:t> </a:t>
            </a:r>
            <a:r>
              <a:rPr lang="en-US" sz="2800" dirty="0" err="1" smtClean="0"/>
              <a:t>tỷ</a:t>
            </a:r>
            <a:r>
              <a:rPr lang="en-US" sz="2800" dirty="0" smtClean="0"/>
              <a:t> </a:t>
            </a:r>
            <a:r>
              <a:rPr lang="en-US" sz="2800" dirty="0" err="1" smtClean="0"/>
              <a:t>số</a:t>
            </a:r>
            <a:r>
              <a:rPr lang="en-US" sz="2800" dirty="0" smtClean="0"/>
              <a:t> </a:t>
            </a:r>
            <a:r>
              <a:rPr lang="en-US" sz="2800" dirty="0" err="1" smtClean="0"/>
              <a:t>giữa</a:t>
            </a:r>
            <a:r>
              <a:rPr lang="en-US" sz="2800" dirty="0" smtClean="0"/>
              <a:t> </a:t>
            </a:r>
            <a:r>
              <a:rPr lang="en-US" sz="2800" dirty="0" err="1" smtClean="0"/>
              <a:t>quang</a:t>
            </a:r>
            <a:r>
              <a:rPr lang="en-US" sz="2800" dirty="0" smtClean="0"/>
              <a:t> </a:t>
            </a:r>
            <a:r>
              <a:rPr lang="en-US" sz="2800" dirty="0" err="1" smtClean="0"/>
              <a:t>thông</a:t>
            </a:r>
            <a:r>
              <a:rPr lang="en-US" sz="2800" dirty="0" smtClean="0"/>
              <a:t> </a:t>
            </a:r>
            <a:r>
              <a:rPr lang="en-US" sz="2800" dirty="0" err="1" smtClean="0"/>
              <a:t>phản</a:t>
            </a:r>
            <a:r>
              <a:rPr lang="en-US" sz="2800" dirty="0" smtClean="0"/>
              <a:t> </a:t>
            </a:r>
            <a:r>
              <a:rPr lang="en-US" sz="2800" dirty="0" err="1" smtClean="0"/>
              <a:t>xạ</a:t>
            </a:r>
            <a:r>
              <a:rPr lang="en-US" sz="2800" dirty="0" smtClean="0"/>
              <a:t> (</a:t>
            </a:r>
            <a:r>
              <a:rPr lang="en-US" sz="2800" dirty="0" err="1" smtClean="0"/>
              <a:t>Φr</a:t>
            </a:r>
            <a:r>
              <a:rPr lang="en-US" sz="2800" dirty="0" smtClean="0"/>
              <a:t>) </a:t>
            </a:r>
            <a:r>
              <a:rPr lang="en-US" sz="2800" dirty="0" err="1" smtClean="0"/>
              <a:t>của</a:t>
            </a:r>
            <a:r>
              <a:rPr lang="en-US" sz="2800" dirty="0" smtClean="0"/>
              <a:t> </a:t>
            </a:r>
            <a:r>
              <a:rPr lang="en-US" sz="2800" dirty="0" err="1" smtClean="0"/>
              <a:t>vật</a:t>
            </a:r>
            <a:r>
              <a:rPr lang="en-US" sz="2800" dirty="0" smtClean="0"/>
              <a:t> </a:t>
            </a:r>
            <a:r>
              <a:rPr lang="en-US" sz="2800" dirty="0" err="1" smtClean="0"/>
              <a:t>thể</a:t>
            </a:r>
            <a:r>
              <a:rPr lang="en-US" sz="2800" dirty="0" smtClean="0"/>
              <a:t> so </a:t>
            </a:r>
            <a:r>
              <a:rPr lang="en-US" sz="2800" dirty="0" err="1" smtClean="0"/>
              <a:t>với</a:t>
            </a:r>
            <a:r>
              <a:rPr lang="en-US" sz="2800" dirty="0" smtClean="0"/>
              <a:t> </a:t>
            </a:r>
            <a:r>
              <a:rPr lang="en-US" sz="2800" dirty="0" err="1" smtClean="0"/>
              <a:t>quang</a:t>
            </a:r>
            <a:r>
              <a:rPr lang="en-US" sz="2800" dirty="0" smtClean="0"/>
              <a:t> </a:t>
            </a:r>
            <a:r>
              <a:rPr lang="en-US" sz="2800" dirty="0" err="1" smtClean="0"/>
              <a:t>thông</a:t>
            </a:r>
            <a:r>
              <a:rPr lang="en-US" sz="2800" dirty="0" smtClean="0"/>
              <a:t> </a:t>
            </a:r>
            <a:r>
              <a:rPr lang="en-US" sz="2800" dirty="0" err="1" smtClean="0"/>
              <a:t>tới</a:t>
            </a:r>
            <a:r>
              <a:rPr lang="en-US" sz="2800" dirty="0" smtClean="0"/>
              <a:t> </a:t>
            </a:r>
            <a:r>
              <a:rPr lang="en-US" sz="2800" dirty="0" err="1" smtClean="0"/>
              <a:t>của</a:t>
            </a:r>
            <a:r>
              <a:rPr lang="en-US" sz="2800" dirty="0" smtClean="0"/>
              <a:t> </a:t>
            </a:r>
            <a:r>
              <a:rPr lang="en-US" sz="2800" dirty="0" err="1" smtClean="0"/>
              <a:t>nó</a:t>
            </a:r>
            <a:r>
              <a:rPr lang="en-US" sz="2800" dirty="0" smtClean="0"/>
              <a:t> (Φ).</a:t>
            </a:r>
            <a:br>
              <a:rPr lang="en-US" sz="2800" dirty="0" smtClean="0"/>
            </a:br>
            <a:r>
              <a:rPr lang="en-US" sz="2800" dirty="0" smtClean="0"/>
              <a:t>ρ=</a:t>
            </a:r>
            <a:r>
              <a:rPr lang="en-US" sz="2800" dirty="0" err="1" smtClean="0"/>
              <a:t>Φr</a:t>
            </a:r>
            <a:r>
              <a:rPr lang="en-US" sz="2800" dirty="0" smtClean="0"/>
              <a:t>/Φ</a:t>
            </a:r>
            <a:br>
              <a:rPr lang="en-US" sz="2800" dirty="0" smtClean="0"/>
            </a:br>
            <a:r>
              <a:rPr lang="en-US" sz="2800" dirty="0" smtClean="0"/>
              <a:t/>
            </a:r>
            <a:br>
              <a:rPr lang="en-US" sz="2800" dirty="0" smtClean="0"/>
            </a:br>
            <a:r>
              <a:rPr lang="en-US" sz="2800" dirty="0" smtClean="0"/>
              <a:t>6. </a:t>
            </a:r>
            <a:r>
              <a:rPr lang="en-US" sz="2800" b="1" dirty="0" err="1" smtClean="0"/>
              <a:t>Hệ</a:t>
            </a:r>
            <a:r>
              <a:rPr lang="en-US" sz="2800" b="1" dirty="0" smtClean="0"/>
              <a:t> </a:t>
            </a:r>
            <a:r>
              <a:rPr lang="en-US" sz="2800" b="1" dirty="0" err="1" smtClean="0"/>
              <a:t>số</a:t>
            </a:r>
            <a:r>
              <a:rPr lang="en-US" sz="2800" b="1" dirty="0" smtClean="0"/>
              <a:t> </a:t>
            </a:r>
            <a:r>
              <a:rPr lang="en-US" sz="2800" b="1" dirty="0" err="1" smtClean="0"/>
              <a:t>hấp</a:t>
            </a:r>
            <a:r>
              <a:rPr lang="en-US" sz="2800" b="1" dirty="0" smtClean="0"/>
              <a:t> </a:t>
            </a:r>
            <a:r>
              <a:rPr lang="en-US" sz="2800" b="1" dirty="0" err="1" smtClean="0"/>
              <a:t>thụ</a:t>
            </a:r>
            <a:r>
              <a:rPr lang="en-US" sz="2800" b="1" dirty="0" smtClean="0"/>
              <a:t> (α)</a:t>
            </a:r>
            <a:r>
              <a:rPr lang="en-US" sz="2800" dirty="0" smtClean="0"/>
              <a:t/>
            </a:r>
            <a:br>
              <a:rPr lang="en-US" sz="2800" dirty="0" smtClean="0"/>
            </a:br>
            <a:r>
              <a:rPr lang="en-US" sz="2800" dirty="0" err="1" smtClean="0"/>
              <a:t>Hệ</a:t>
            </a:r>
            <a:r>
              <a:rPr lang="en-US" sz="2800" dirty="0" smtClean="0"/>
              <a:t> </a:t>
            </a:r>
            <a:r>
              <a:rPr lang="en-US" sz="2800" dirty="0" err="1" smtClean="0"/>
              <a:t>số</a:t>
            </a:r>
            <a:r>
              <a:rPr lang="en-US" sz="2800" dirty="0" smtClean="0"/>
              <a:t> </a:t>
            </a:r>
            <a:r>
              <a:rPr lang="en-US" sz="2800" dirty="0" err="1" smtClean="0"/>
              <a:t>hấp</a:t>
            </a:r>
            <a:r>
              <a:rPr lang="en-US" sz="2800" dirty="0" smtClean="0"/>
              <a:t> </a:t>
            </a:r>
            <a:r>
              <a:rPr lang="en-US" sz="2800" dirty="0" err="1" smtClean="0"/>
              <a:t>thụ</a:t>
            </a:r>
            <a:r>
              <a:rPr lang="en-US" sz="2800" dirty="0" smtClean="0"/>
              <a:t> </a:t>
            </a:r>
            <a:r>
              <a:rPr lang="en-US" sz="2800" dirty="0" err="1" smtClean="0"/>
              <a:t>của</a:t>
            </a:r>
            <a:r>
              <a:rPr lang="en-US" sz="2800" dirty="0" smtClean="0"/>
              <a:t> </a:t>
            </a:r>
            <a:r>
              <a:rPr lang="en-US" sz="2800" dirty="0" err="1" smtClean="0"/>
              <a:t>một</a:t>
            </a:r>
            <a:r>
              <a:rPr lang="en-US" sz="2800" dirty="0" smtClean="0"/>
              <a:t> </a:t>
            </a:r>
            <a:r>
              <a:rPr lang="en-US" sz="2800" dirty="0" err="1" smtClean="0"/>
              <a:t>vật</a:t>
            </a:r>
            <a:r>
              <a:rPr lang="en-US" sz="2800" dirty="0" smtClean="0"/>
              <a:t> </a:t>
            </a:r>
            <a:r>
              <a:rPr lang="en-US" sz="2800" dirty="0" err="1" smtClean="0"/>
              <a:t>thể</a:t>
            </a:r>
            <a:r>
              <a:rPr lang="en-US" sz="2800" dirty="0" smtClean="0"/>
              <a:t> </a:t>
            </a:r>
            <a:r>
              <a:rPr lang="en-US" sz="2800" dirty="0" err="1" smtClean="0"/>
              <a:t>là</a:t>
            </a:r>
            <a:r>
              <a:rPr lang="en-US" sz="2800" dirty="0" smtClean="0"/>
              <a:t> </a:t>
            </a:r>
            <a:r>
              <a:rPr lang="en-US" sz="2800" dirty="0" err="1" smtClean="0"/>
              <a:t>đại</a:t>
            </a:r>
            <a:r>
              <a:rPr lang="en-US" sz="2800" dirty="0" smtClean="0"/>
              <a:t> </a:t>
            </a:r>
            <a:r>
              <a:rPr lang="en-US" sz="2800" dirty="0" err="1" smtClean="0"/>
              <a:t>lượng</a:t>
            </a:r>
            <a:r>
              <a:rPr lang="en-US" sz="2800" dirty="0" smtClean="0"/>
              <a:t> </a:t>
            </a:r>
            <a:r>
              <a:rPr lang="en-US" sz="2800" dirty="0" err="1" smtClean="0"/>
              <a:t>đo</a:t>
            </a:r>
            <a:r>
              <a:rPr lang="en-US" sz="2800" dirty="0" smtClean="0"/>
              <a:t> </a:t>
            </a:r>
            <a:r>
              <a:rPr lang="en-US" sz="2800" dirty="0" err="1" smtClean="0"/>
              <a:t>bằng</a:t>
            </a:r>
            <a:r>
              <a:rPr lang="en-US" sz="2800" dirty="0" smtClean="0"/>
              <a:t> </a:t>
            </a:r>
            <a:r>
              <a:rPr lang="en-US" sz="2800" dirty="0" err="1" smtClean="0"/>
              <a:t>tỷ</a:t>
            </a:r>
            <a:r>
              <a:rPr lang="en-US" sz="2800" dirty="0" smtClean="0"/>
              <a:t> </a:t>
            </a:r>
            <a:r>
              <a:rPr lang="en-US" sz="2800" dirty="0" err="1" smtClean="0"/>
              <a:t>số</a:t>
            </a:r>
            <a:r>
              <a:rPr lang="en-US" sz="2800" dirty="0" smtClean="0"/>
              <a:t> </a:t>
            </a:r>
            <a:r>
              <a:rPr lang="en-US" sz="2800" dirty="0" err="1" smtClean="0"/>
              <a:t>giữa</a:t>
            </a:r>
            <a:r>
              <a:rPr lang="en-US" sz="2800" dirty="0" smtClean="0"/>
              <a:t> </a:t>
            </a:r>
            <a:r>
              <a:rPr lang="en-US" sz="2800" dirty="0" err="1" smtClean="0"/>
              <a:t>quang</a:t>
            </a:r>
            <a:r>
              <a:rPr lang="en-US" sz="2800" dirty="0" smtClean="0"/>
              <a:t> </a:t>
            </a:r>
            <a:r>
              <a:rPr lang="en-US" sz="2800" dirty="0" err="1" smtClean="0"/>
              <a:t>thông</a:t>
            </a:r>
            <a:r>
              <a:rPr lang="en-US" sz="2800" dirty="0" smtClean="0"/>
              <a:t> </a:t>
            </a:r>
            <a:r>
              <a:rPr lang="en-US" sz="2800" dirty="0" err="1" smtClean="0"/>
              <a:t>được</a:t>
            </a:r>
            <a:r>
              <a:rPr lang="en-US" sz="2800" dirty="0" smtClean="0"/>
              <a:t> </a:t>
            </a:r>
            <a:r>
              <a:rPr lang="en-US" sz="2800" dirty="0" err="1" smtClean="0"/>
              <a:t>hấp</a:t>
            </a:r>
            <a:r>
              <a:rPr lang="en-US" sz="2800" dirty="0" smtClean="0"/>
              <a:t> </a:t>
            </a:r>
            <a:r>
              <a:rPr lang="en-US" sz="2800" dirty="0" err="1" smtClean="0"/>
              <a:t>thụ</a:t>
            </a:r>
            <a:r>
              <a:rPr lang="en-US" sz="2800" dirty="0" smtClean="0"/>
              <a:t> (</a:t>
            </a:r>
            <a:r>
              <a:rPr lang="en-US" sz="2800" dirty="0" err="1" smtClean="0"/>
              <a:t>Φa</a:t>
            </a:r>
            <a:r>
              <a:rPr lang="en-US" sz="2800" dirty="0" smtClean="0"/>
              <a:t>) </a:t>
            </a:r>
            <a:r>
              <a:rPr lang="en-US" sz="2800" dirty="0" err="1" smtClean="0"/>
              <a:t>của</a:t>
            </a:r>
            <a:r>
              <a:rPr lang="en-US" sz="2800" dirty="0" smtClean="0"/>
              <a:t> </a:t>
            </a:r>
            <a:r>
              <a:rPr lang="en-US" sz="2800" dirty="0" err="1" smtClean="0"/>
              <a:t>vật</a:t>
            </a:r>
            <a:r>
              <a:rPr lang="en-US" sz="2800" dirty="0" smtClean="0"/>
              <a:t> </a:t>
            </a:r>
            <a:r>
              <a:rPr lang="en-US" sz="2800" dirty="0" err="1" smtClean="0"/>
              <a:t>thể</a:t>
            </a:r>
            <a:r>
              <a:rPr lang="en-US" sz="2800" dirty="0" smtClean="0"/>
              <a:t> so </a:t>
            </a:r>
            <a:r>
              <a:rPr lang="en-US" sz="2800" dirty="0" err="1" smtClean="0"/>
              <a:t>với</a:t>
            </a:r>
            <a:r>
              <a:rPr lang="en-US" sz="2800" dirty="0" smtClean="0"/>
              <a:t> </a:t>
            </a:r>
            <a:r>
              <a:rPr lang="en-US" sz="2800" dirty="0" err="1" smtClean="0"/>
              <a:t>quang</a:t>
            </a:r>
            <a:r>
              <a:rPr lang="en-US" sz="2800" dirty="0" smtClean="0"/>
              <a:t> </a:t>
            </a:r>
            <a:r>
              <a:rPr lang="en-US" sz="2800" dirty="0" err="1" smtClean="0"/>
              <a:t>thông</a:t>
            </a:r>
            <a:r>
              <a:rPr lang="en-US" sz="2800" dirty="0" smtClean="0"/>
              <a:t> </a:t>
            </a:r>
            <a:r>
              <a:rPr lang="en-US" sz="2800" dirty="0" err="1" smtClean="0"/>
              <a:t>tới</a:t>
            </a:r>
            <a:r>
              <a:rPr lang="en-US" sz="2800" dirty="0" smtClean="0"/>
              <a:t> </a:t>
            </a:r>
            <a:r>
              <a:rPr lang="en-US" sz="2800" dirty="0" err="1" smtClean="0"/>
              <a:t>của</a:t>
            </a:r>
            <a:r>
              <a:rPr lang="en-US" sz="2800" dirty="0" smtClean="0"/>
              <a:t> </a:t>
            </a:r>
            <a:r>
              <a:rPr lang="en-US" sz="2800" dirty="0" err="1" smtClean="0"/>
              <a:t>nó</a:t>
            </a:r>
            <a:r>
              <a:rPr lang="en-US" sz="2800" dirty="0" smtClean="0"/>
              <a:t> (Φ).</a:t>
            </a:r>
            <a:br>
              <a:rPr lang="en-US" sz="2800" dirty="0" smtClean="0"/>
            </a:br>
            <a:r>
              <a:rPr lang="en-US" sz="2800" dirty="0" smtClean="0"/>
              <a:t>Α = </a:t>
            </a:r>
            <a:r>
              <a:rPr lang="en-US" sz="2800" dirty="0" err="1" smtClean="0"/>
              <a:t>Φa</a:t>
            </a:r>
            <a:r>
              <a:rPr lang="en-US" sz="2800" dirty="0" smtClean="0"/>
              <a:t>/ Φ </a:t>
            </a:r>
          </a:p>
        </p:txBody>
      </p:sp>
    </p:spTree>
    <p:extLst>
      <p:ext uri="{BB962C8B-B14F-4D97-AF65-F5344CB8AC3E}">
        <p14:creationId xmlns:p14="http://schemas.microsoft.com/office/powerpoint/2010/main" val="2724963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019800" cy="639762"/>
          </a:xfrm>
          <a:solidFill>
            <a:srgbClr val="FFFF00"/>
          </a:solidFill>
        </p:spPr>
        <p:txBody>
          <a:bodyPr>
            <a:normAutofit fontScale="90000"/>
          </a:bodyPr>
          <a:lstStyle/>
          <a:p>
            <a:r>
              <a:rPr lang="en-US" b="1" dirty="0" smtClean="0"/>
              <a:t>1.8 </a:t>
            </a:r>
            <a:r>
              <a:rPr lang="en-US" b="1" dirty="0" err="1" smtClean="0"/>
              <a:t>Kỹ</a:t>
            </a:r>
            <a:r>
              <a:rPr lang="en-US" b="1" dirty="0" smtClean="0"/>
              <a:t> </a:t>
            </a:r>
            <a:r>
              <a:rPr lang="en-US" b="1" dirty="0" err="1" smtClean="0"/>
              <a:t>thuật</a:t>
            </a:r>
            <a:r>
              <a:rPr lang="en-US" b="1" dirty="0" smtClean="0"/>
              <a:t> </a:t>
            </a:r>
            <a:r>
              <a:rPr lang="en-US" b="1" dirty="0" err="1" smtClean="0"/>
              <a:t>sản</a:t>
            </a:r>
            <a:r>
              <a:rPr lang="en-US" b="1" dirty="0" smtClean="0"/>
              <a:t> </a:t>
            </a:r>
            <a:r>
              <a:rPr lang="en-US" b="1" dirty="0" err="1" smtClean="0"/>
              <a:t>xuất</a:t>
            </a:r>
            <a:r>
              <a:rPr lang="en-US" b="1" dirty="0" smtClean="0"/>
              <a:t> driver</a:t>
            </a:r>
            <a:endParaRPr lang="en-US" b="1" dirty="0"/>
          </a:p>
        </p:txBody>
      </p:sp>
      <p:sp>
        <p:nvSpPr>
          <p:cNvPr id="3" name="Content Placeholder 2"/>
          <p:cNvSpPr>
            <a:spLocks noGrp="1"/>
          </p:cNvSpPr>
          <p:nvPr>
            <p:ph idx="1"/>
          </p:nvPr>
        </p:nvSpPr>
        <p:spPr>
          <a:xfrm>
            <a:off x="457200" y="990601"/>
            <a:ext cx="8229600" cy="609600"/>
          </a:xfrm>
        </p:spPr>
        <p:txBody>
          <a:bodyPr>
            <a:normAutofit/>
          </a:bodyPr>
          <a:lstStyle/>
          <a:p>
            <a:pPr marL="0" indent="0">
              <a:buNone/>
            </a:pPr>
            <a:r>
              <a:rPr lang="en-US" sz="2800" smtClean="0"/>
              <a:t>Kỹ thuật gia công, lắp đặt</a:t>
            </a:r>
          </a:p>
          <a:p>
            <a:pPr marL="0" indent="0">
              <a:buNone/>
            </a:pPr>
            <a:endParaRPr lang="en-US" sz="280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6766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320" y="1739900"/>
            <a:ext cx="3516880" cy="246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0931A55-194B-4A58-B694-E7986A594968}" type="slidenum">
              <a:rPr lang="en-US" smtClean="0"/>
              <a:t>50</a:t>
            </a:fld>
            <a:endParaRPr lang="en-US"/>
          </a:p>
        </p:txBody>
      </p:sp>
    </p:spTree>
    <p:extLst>
      <p:ext uri="{BB962C8B-B14F-4D97-AF65-F5344CB8AC3E}">
        <p14:creationId xmlns:p14="http://schemas.microsoft.com/office/powerpoint/2010/main" val="3137782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477000" cy="715962"/>
          </a:xfrm>
          <a:solidFill>
            <a:srgbClr val="FFFF00"/>
          </a:solidFill>
        </p:spPr>
        <p:txBody>
          <a:bodyPr>
            <a:normAutofit fontScale="90000"/>
          </a:bodyPr>
          <a:lstStyle/>
          <a:p>
            <a:r>
              <a:rPr lang="en-US" b="1" dirty="0" smtClean="0"/>
              <a:t>1.9. </a:t>
            </a:r>
            <a:r>
              <a:rPr lang="en-US" b="1" dirty="0" err="1" smtClean="0"/>
              <a:t>Độ</a:t>
            </a:r>
            <a:r>
              <a:rPr lang="en-US" b="1" dirty="0" smtClean="0"/>
              <a:t> tin </a:t>
            </a:r>
            <a:r>
              <a:rPr lang="en-US" b="1" dirty="0" err="1" smtClean="0"/>
              <a:t>cậy</a:t>
            </a:r>
            <a:r>
              <a:rPr lang="en-US" b="1" dirty="0" smtClean="0"/>
              <a:t> </a:t>
            </a:r>
            <a:r>
              <a:rPr lang="en-US" b="1" dirty="0" err="1" smtClean="0"/>
              <a:t>của</a:t>
            </a:r>
            <a:r>
              <a:rPr lang="en-US" b="1" dirty="0" smtClean="0"/>
              <a:t> driver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2415341"/>
              </a:xfrm>
            </p:spPr>
            <p:txBody>
              <a:bodyPr>
                <a:normAutofit/>
              </a:bodyPr>
              <a:lstStyle/>
              <a:p>
                <a:pPr marL="0" indent="0">
                  <a:buNone/>
                </a:pPr>
                <a:r>
                  <a:rPr lang="en-US" dirty="0" err="1" smtClean="0"/>
                  <a:t>Tính</a:t>
                </a:r>
                <a:r>
                  <a:rPr lang="en-US" dirty="0" smtClean="0"/>
                  <a:t> </a:t>
                </a:r>
                <a:r>
                  <a:rPr lang="en-US" dirty="0" err="1" smtClean="0"/>
                  <a:t>tóan</a:t>
                </a:r>
                <a:r>
                  <a:rPr lang="en-US" dirty="0" smtClean="0"/>
                  <a:t> </a:t>
                </a:r>
                <a:r>
                  <a:rPr lang="en-US" dirty="0" err="1" smtClean="0"/>
                  <a:t>độ</a:t>
                </a:r>
                <a:r>
                  <a:rPr lang="en-US" dirty="0" smtClean="0"/>
                  <a:t> tin </a:t>
                </a:r>
                <a:r>
                  <a:rPr lang="en-US" dirty="0" err="1" smtClean="0"/>
                  <a:t>cậy</a:t>
                </a:r>
                <a:r>
                  <a:rPr lang="en-US" dirty="0" smtClean="0"/>
                  <a:t> </a:t>
                </a:r>
                <a:r>
                  <a:rPr lang="en-US" dirty="0" err="1" smtClean="0"/>
                  <a:t>là</a:t>
                </a:r>
                <a:r>
                  <a:rPr lang="en-US" dirty="0" smtClean="0"/>
                  <a:t> </a:t>
                </a:r>
                <a:r>
                  <a:rPr lang="en-US" dirty="0" err="1" smtClean="0"/>
                  <a:t>tính</a:t>
                </a:r>
                <a:r>
                  <a:rPr lang="en-US" dirty="0" smtClean="0"/>
                  <a:t> </a:t>
                </a:r>
                <a:r>
                  <a:rPr lang="en-US" dirty="0" err="1" smtClean="0"/>
                  <a:t>tóan</a:t>
                </a:r>
                <a:r>
                  <a:rPr lang="en-US" dirty="0" smtClean="0"/>
                  <a:t> </a:t>
                </a:r>
                <a:r>
                  <a:rPr lang="en-US" dirty="0" err="1" smtClean="0"/>
                  <a:t>mức</a:t>
                </a:r>
                <a:r>
                  <a:rPr lang="en-US" dirty="0" smtClean="0"/>
                  <a:t> </a:t>
                </a:r>
                <a:r>
                  <a:rPr lang="en-US" dirty="0" err="1" smtClean="0"/>
                  <a:t>hư</a:t>
                </a:r>
                <a:r>
                  <a:rPr lang="en-US" dirty="0" smtClean="0"/>
                  <a:t> </a:t>
                </a:r>
                <a:r>
                  <a:rPr lang="en-US" dirty="0" err="1" smtClean="0"/>
                  <a:t>hỏng</a:t>
                </a:r>
                <a:r>
                  <a:rPr lang="en-US" dirty="0" smtClean="0"/>
                  <a:t> (failure rate)</a:t>
                </a:r>
              </a:p>
              <a:p>
                <a:pPr marL="0" indent="0">
                  <a:buNone/>
                </a:pPr>
                <a14:m>
                  <m:oMathPara xmlns:m="http://schemas.openxmlformats.org/officeDocument/2006/math">
                    <m:oMathParaPr>
                      <m:jc m:val="left"/>
                    </m:oMathParaPr>
                    <m:oMath xmlns:m="http://schemas.openxmlformats.org/officeDocument/2006/math">
                      <m:r>
                        <m:rPr>
                          <m:sty m:val="p"/>
                        </m:rPr>
                        <a:rPr lang="vi-VN">
                          <a:latin typeface="Cambria Math"/>
                        </a:rPr>
                        <m:t>λ</m:t>
                      </m:r>
                      <m:r>
                        <a:rPr lang="vi-VN">
                          <a:latin typeface="Cambria Math"/>
                        </a:rPr>
                        <m:t>=</m:t>
                      </m:r>
                      <m:f>
                        <m:fPr>
                          <m:ctrlPr>
                            <a:rPr lang="en-US" i="1">
                              <a:latin typeface="Cambria Math" panose="02040503050406030204" pitchFamily="18" charset="0"/>
                            </a:rPr>
                          </m:ctrlPr>
                        </m:fPr>
                        <m:num>
                          <m:r>
                            <a:rPr lang="vi-VN" i="1">
                              <a:latin typeface="Cambria Math"/>
                            </a:rPr>
                            <m:t>𝐹</m:t>
                          </m:r>
                        </m:num>
                        <m:den>
                          <m:sSub>
                            <m:sSubPr>
                              <m:ctrlPr>
                                <a:rPr lang="en-US" i="1">
                                  <a:latin typeface="Cambria Math" panose="02040503050406030204" pitchFamily="18" charset="0"/>
                                </a:rPr>
                              </m:ctrlPr>
                            </m:sSubPr>
                            <m:e>
                              <m:r>
                                <a:rPr lang="vi-VN" i="1">
                                  <a:latin typeface="Cambria Math"/>
                                </a:rPr>
                                <m:t>𝑡</m:t>
                              </m:r>
                            </m:e>
                            <m:sub>
                              <m:r>
                                <a:rPr lang="vi-VN" i="1">
                                  <a:latin typeface="Cambria Math"/>
                                </a:rPr>
                                <m:t>𝑀</m:t>
                              </m:r>
                            </m:sub>
                          </m:sSub>
                          <m:r>
                            <a:rPr lang="vi-VN" i="1">
                              <a:latin typeface="Cambria Math"/>
                            </a:rPr>
                            <m:t>.</m:t>
                          </m:r>
                          <m:r>
                            <a:rPr lang="vi-VN" i="1">
                              <a:latin typeface="Cambria Math"/>
                            </a:rPr>
                            <m:t>𝑚</m:t>
                          </m:r>
                        </m:den>
                      </m:f>
                    </m:oMath>
                  </m:oMathPara>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2415341"/>
              </a:xfrm>
              <a:blipFill rotWithShape="1">
                <a:blip r:embed="rId2"/>
                <a:stretch>
                  <a:fillRect l="-1852" t="-3283"/>
                </a:stretch>
              </a:blipFill>
            </p:spPr>
            <p:txBody>
              <a:bodyPr/>
              <a:lstStyle/>
              <a:p>
                <a:r>
                  <a:rPr lang="vi-VN">
                    <a:noFill/>
                  </a:rPr>
                  <a:t> </a:t>
                </a:r>
              </a:p>
            </p:txBody>
          </p:sp>
        </mc:Fallback>
      </mc:AlternateContent>
      <p:grpSp>
        <p:nvGrpSpPr>
          <p:cNvPr id="4" name="Group 3"/>
          <p:cNvGrpSpPr/>
          <p:nvPr/>
        </p:nvGrpSpPr>
        <p:grpSpPr>
          <a:xfrm>
            <a:off x="4038600" y="2286000"/>
            <a:ext cx="4029710" cy="3581400"/>
            <a:chOff x="266699" y="0"/>
            <a:chExt cx="4560637" cy="3067050"/>
          </a:xfrm>
        </p:grpSpPr>
        <p:sp>
          <p:nvSpPr>
            <p:cNvPr id="5" name="Text Box 6"/>
            <p:cNvSpPr txBox="1"/>
            <p:nvPr/>
          </p:nvSpPr>
          <p:spPr>
            <a:xfrm>
              <a:off x="266699" y="2619375"/>
              <a:ext cx="4490599" cy="4476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mtClean="0">
                  <a:effectLst/>
                  <a:latin typeface="Times New Roman"/>
                  <a:ea typeface="Times New Roman"/>
                </a:rPr>
                <a:t>Mức </a:t>
              </a:r>
              <a:r>
                <a:rPr lang="en-US">
                  <a:effectLst/>
                  <a:latin typeface="Times New Roman"/>
                  <a:ea typeface="Times New Roman"/>
                </a:rPr>
                <a:t>hư hỏng của sản phẩm theo thời gian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461" y="0"/>
              <a:ext cx="4333875" cy="2657475"/>
            </a:xfrm>
            <a:prstGeom prst="rect">
              <a:avLst/>
            </a:prstGeom>
            <a:noFill/>
            <a:ln>
              <a:noFill/>
            </a:ln>
          </p:spPr>
        </p:pic>
      </p:grpSp>
      <p:sp>
        <p:nvSpPr>
          <p:cNvPr id="7" name="Slide Number Placeholder 6"/>
          <p:cNvSpPr>
            <a:spLocks noGrp="1"/>
          </p:cNvSpPr>
          <p:nvPr>
            <p:ph type="sldNum" sz="quarter" idx="12"/>
          </p:nvPr>
        </p:nvSpPr>
        <p:spPr/>
        <p:txBody>
          <a:bodyPr/>
          <a:lstStyle/>
          <a:p>
            <a:fld id="{F0931A55-194B-4A58-B694-E7986A594968}" type="slidenum">
              <a:rPr lang="en-US" smtClean="0"/>
              <a:t>51</a:t>
            </a:fld>
            <a:endParaRPr lang="en-US"/>
          </a:p>
        </p:txBody>
      </p:sp>
    </p:spTree>
    <p:extLst>
      <p:ext uri="{BB962C8B-B14F-4D97-AF65-F5344CB8AC3E}">
        <p14:creationId xmlns:p14="http://schemas.microsoft.com/office/powerpoint/2010/main" val="3436425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304800"/>
            <a:ext cx="6286500" cy="715962"/>
          </a:xfrm>
          <a:solidFill>
            <a:srgbClr val="FFFF00"/>
          </a:solidFill>
        </p:spPr>
        <p:txBody>
          <a:bodyPr>
            <a:normAutofit fontScale="90000"/>
          </a:bodyPr>
          <a:lstStyle/>
          <a:p>
            <a:r>
              <a:rPr lang="en-US" b="1" dirty="0" smtClean="0"/>
              <a:t>1.9. </a:t>
            </a:r>
            <a:r>
              <a:rPr lang="en-US" b="1" dirty="0" err="1" smtClean="0"/>
              <a:t>Độ</a:t>
            </a:r>
            <a:r>
              <a:rPr lang="en-US" b="1" dirty="0" smtClean="0"/>
              <a:t> tin </a:t>
            </a:r>
            <a:r>
              <a:rPr lang="en-US" b="1" dirty="0" err="1" smtClean="0"/>
              <a:t>cậy</a:t>
            </a:r>
            <a:r>
              <a:rPr lang="en-US" b="1" dirty="0" smtClean="0"/>
              <a:t> </a:t>
            </a:r>
            <a:r>
              <a:rPr lang="en-US" b="1" dirty="0" err="1" smtClean="0"/>
              <a:t>của</a:t>
            </a:r>
            <a:r>
              <a:rPr lang="en-US" b="1" dirty="0" smtClean="0"/>
              <a:t> driver</a:t>
            </a:r>
            <a:endParaRPr lang="en-US" b="1" dirty="0"/>
          </a:p>
        </p:txBody>
      </p:sp>
      <p:sp>
        <p:nvSpPr>
          <p:cNvPr id="3" name="Content Placeholder 2"/>
          <p:cNvSpPr>
            <a:spLocks noGrp="1"/>
          </p:cNvSpPr>
          <p:nvPr>
            <p:ph idx="1"/>
          </p:nvPr>
        </p:nvSpPr>
        <p:spPr>
          <a:xfrm>
            <a:off x="457200" y="1143000"/>
            <a:ext cx="8229600" cy="5257800"/>
          </a:xfrm>
        </p:spPr>
        <p:txBody>
          <a:bodyPr>
            <a:normAutofit/>
          </a:bodyPr>
          <a:lstStyle/>
          <a:p>
            <a:pPr marL="0" indent="0">
              <a:buNone/>
            </a:pPr>
            <a:r>
              <a:rPr lang="en-US" dirty="0" err="1" smtClean="0"/>
              <a:t>Thường</a:t>
            </a:r>
            <a:r>
              <a:rPr lang="en-US" dirty="0" smtClean="0"/>
              <a:t> </a:t>
            </a:r>
            <a:r>
              <a:rPr lang="en-US" dirty="0" err="1" smtClean="0"/>
              <a:t>mức</a:t>
            </a:r>
            <a:r>
              <a:rPr lang="en-US" dirty="0" smtClean="0"/>
              <a:t> </a:t>
            </a:r>
            <a:r>
              <a:rPr lang="en-US" dirty="0" err="1" smtClean="0"/>
              <a:t>hư</a:t>
            </a:r>
            <a:r>
              <a:rPr lang="en-US" dirty="0" smtClean="0"/>
              <a:t> </a:t>
            </a:r>
            <a:r>
              <a:rPr lang="en-US" dirty="0" err="1" smtClean="0"/>
              <a:t>hỏng</a:t>
            </a:r>
            <a:r>
              <a:rPr lang="en-US" dirty="0" smtClean="0"/>
              <a:t> </a:t>
            </a:r>
            <a:r>
              <a:rPr lang="en-US" dirty="0" err="1" smtClean="0"/>
              <a:t>thể</a:t>
            </a:r>
            <a:r>
              <a:rPr lang="en-US" dirty="0" smtClean="0"/>
              <a:t> </a:t>
            </a:r>
            <a:r>
              <a:rPr lang="en-US" dirty="0" err="1" smtClean="0"/>
              <a:t>hiện</a:t>
            </a:r>
            <a:r>
              <a:rPr lang="en-US" dirty="0" smtClean="0"/>
              <a:t> </a:t>
            </a:r>
            <a:r>
              <a:rPr lang="en-US" dirty="0" err="1" smtClean="0"/>
              <a:t>thông</a:t>
            </a:r>
            <a:r>
              <a:rPr lang="en-US" dirty="0" smtClean="0"/>
              <a:t> qua MTBF</a:t>
            </a:r>
          </a:p>
          <a:p>
            <a:endParaRPr lang="en-US" dirty="0"/>
          </a:p>
        </p:txBody>
      </p:sp>
      <p:pic>
        <p:nvPicPr>
          <p:cNvPr id="4" name="Picture 3"/>
          <p:cNvPicPr/>
          <p:nvPr/>
        </p:nvPicPr>
        <p:blipFill>
          <a:blip r:embed="rId2"/>
          <a:stretch>
            <a:fillRect/>
          </a:stretch>
        </p:blipFill>
        <p:spPr>
          <a:xfrm>
            <a:off x="838200" y="1952171"/>
            <a:ext cx="1447800" cy="762000"/>
          </a:xfrm>
          <a:prstGeom prst="rect">
            <a:avLst/>
          </a:prstGeom>
        </p:spPr>
      </p:pic>
      <p:sp>
        <p:nvSpPr>
          <p:cNvPr id="6" name="Slide Number Placeholder 5"/>
          <p:cNvSpPr>
            <a:spLocks noGrp="1"/>
          </p:cNvSpPr>
          <p:nvPr>
            <p:ph type="sldNum" sz="quarter" idx="12"/>
          </p:nvPr>
        </p:nvSpPr>
        <p:spPr/>
        <p:txBody>
          <a:bodyPr/>
          <a:lstStyle/>
          <a:p>
            <a:fld id="{F0931A55-194B-4A58-B694-E7986A594968}" type="slidenum">
              <a:rPr lang="en-US" smtClean="0"/>
              <a:t>52</a:t>
            </a:fld>
            <a:endParaRPr lang="en-US"/>
          </a:p>
        </p:txBody>
      </p:sp>
      <p:sp>
        <p:nvSpPr>
          <p:cNvPr id="7" name="Content Placeholder 2"/>
          <p:cNvSpPr txBox="1">
            <a:spLocks/>
          </p:cNvSpPr>
          <p:nvPr/>
        </p:nvSpPr>
        <p:spPr>
          <a:xfrm>
            <a:off x="590550" y="3137218"/>
            <a:ext cx="8229600" cy="2286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i="1" dirty="0" smtClean="0"/>
              <a:t>Không có liên quan trực tiếp hoặc tương quan giữa tuổi thọ và mức hư hỏng. Có thể thiết kế một sản phẩm  độ tin cậy rất cao với một tuổi thọ ngắn ngủi. Một ví dụ điển hình là một tên lửa: nó có thể rất, rất tin cậy, nhưng tuổi thọ của nó chỉ là 0,06 giờ (4 phút)!</a:t>
            </a:r>
            <a:endParaRPr lang="en-US" dirty="0"/>
          </a:p>
        </p:txBody>
      </p:sp>
    </p:spTree>
    <p:extLst>
      <p:ext uri="{BB962C8B-B14F-4D97-AF65-F5344CB8AC3E}">
        <p14:creationId xmlns:p14="http://schemas.microsoft.com/office/powerpoint/2010/main" val="1771636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5791200" cy="715962"/>
          </a:xfrm>
          <a:solidFill>
            <a:srgbClr val="FFFF00"/>
          </a:solidFill>
        </p:spPr>
        <p:txBody>
          <a:bodyPr>
            <a:normAutofit fontScale="90000"/>
          </a:bodyPr>
          <a:lstStyle/>
          <a:p>
            <a:r>
              <a:rPr lang="en-US" b="1" dirty="0" smtClean="0"/>
              <a:t>1.9 </a:t>
            </a:r>
            <a:r>
              <a:rPr lang="en-US" b="1" dirty="0" err="1" smtClean="0"/>
              <a:t>Độ</a:t>
            </a:r>
            <a:r>
              <a:rPr lang="en-US" b="1" dirty="0" smtClean="0"/>
              <a:t> tin </a:t>
            </a:r>
            <a:r>
              <a:rPr lang="en-US" b="1" dirty="0" err="1" smtClean="0"/>
              <a:t>cậy</a:t>
            </a:r>
            <a:r>
              <a:rPr lang="en-US" b="1" dirty="0" smtClean="0"/>
              <a:t> </a:t>
            </a:r>
            <a:r>
              <a:rPr lang="en-US" b="1" dirty="0" err="1" smtClean="0"/>
              <a:t>của</a:t>
            </a:r>
            <a:r>
              <a:rPr lang="en-US" b="1" dirty="0" smtClean="0"/>
              <a:t> driver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382000" cy="3200400"/>
              </a:xfrm>
            </p:spPr>
            <p:txBody>
              <a:bodyPr>
                <a:normAutofit fontScale="85000" lnSpcReduction="10000"/>
              </a:bodyPr>
              <a:lstStyle/>
              <a:p>
                <a:pPr marL="0" indent="0">
                  <a:buNone/>
                </a:pPr>
                <a:r>
                  <a:rPr lang="vi-VN" b="1" dirty="0"/>
                  <a:t>Độ tin cậy là</a:t>
                </a:r>
                <a:r>
                  <a:rPr lang="vi-VN" dirty="0"/>
                  <a:t> xác suất của một thiết bị hoạt động theo chức năng của nó trong khoảng thời gian xác định và theo một điều kiện hoạt động cụ thể. </a:t>
                </a:r>
                <a:endParaRPr lang="en-US" dirty="0"/>
              </a:p>
              <a:p>
                <a:pPr marL="0" indent="0">
                  <a:buNone/>
                </a:pPr>
                <a:r>
                  <a:rPr lang="vi-VN" dirty="0"/>
                  <a:t>Nếu hư hỏng xảy ra một cách ngẫu nhiên, thì độ tin cậy R(t) có thể được mô tả bởi một hàm mũ </a:t>
                </a:r>
                <a:r>
                  <a:rPr lang="vi-VN" dirty="0" smtClean="0"/>
                  <a:t>như </a:t>
                </a:r>
                <a:r>
                  <a:rPr lang="vi-VN" dirty="0"/>
                  <a:t>vẽ ở hình </a:t>
                </a:r>
                <a:r>
                  <a:rPr lang="en-US" dirty="0" err="1" smtClean="0"/>
                  <a:t>bên</a:t>
                </a:r>
                <a:endParaRPr lang="en-US" dirty="0"/>
              </a:p>
              <a:p>
                <a:pPr marL="0" indent="0">
                  <a:buNone/>
                </a:pPr>
                <a14:m>
                  <m:oMath xmlns:m="http://schemas.openxmlformats.org/officeDocument/2006/math">
                    <m:r>
                      <a:rPr lang="vi-VN" i="1">
                        <a:latin typeface="Cambria Math"/>
                      </a:rPr>
                      <m:t>𝑅</m:t>
                    </m:r>
                    <m:d>
                      <m:dPr>
                        <m:ctrlPr>
                          <a:rPr lang="en-US" i="1">
                            <a:latin typeface="Cambria Math" panose="02040503050406030204" pitchFamily="18" charset="0"/>
                          </a:rPr>
                        </m:ctrlPr>
                      </m:dPr>
                      <m:e>
                        <m:r>
                          <a:rPr lang="vi-VN" i="1">
                            <a:latin typeface="Cambria Math"/>
                          </a:rPr>
                          <m:t>𝑡</m:t>
                        </m:r>
                      </m:e>
                    </m:d>
                    <m:r>
                      <a:rPr lang="vi-VN" i="1">
                        <a:latin typeface="Cambria Math"/>
                      </a:rPr>
                      <m:t>=</m:t>
                    </m:r>
                    <m:f>
                      <m:fPr>
                        <m:ctrlPr>
                          <a:rPr lang="en-US" i="1">
                            <a:latin typeface="Cambria Math" panose="02040503050406030204" pitchFamily="18" charset="0"/>
                          </a:rPr>
                        </m:ctrlPr>
                      </m:fPr>
                      <m:num>
                        <m:r>
                          <a:rPr lang="vi-VN" i="1">
                            <a:latin typeface="Cambria Math"/>
                          </a:rPr>
                          <m:t>1</m:t>
                        </m:r>
                      </m:num>
                      <m:den>
                        <m:sSup>
                          <m:sSupPr>
                            <m:ctrlPr>
                              <a:rPr lang="en-US" i="1">
                                <a:latin typeface="Cambria Math" panose="02040503050406030204" pitchFamily="18" charset="0"/>
                              </a:rPr>
                            </m:ctrlPr>
                          </m:sSupPr>
                          <m:e>
                            <m:r>
                              <a:rPr lang="vi-VN" i="1">
                                <a:latin typeface="Cambria Math"/>
                              </a:rPr>
                              <m:t>𝑒</m:t>
                            </m:r>
                          </m:e>
                          <m:sup>
                            <m:r>
                              <a:rPr lang="vi-VN">
                                <a:latin typeface="Cambria Math"/>
                                <a:sym typeface="Symbol"/>
                              </a:rPr>
                              <m:t></m:t>
                            </m:r>
                            <m:r>
                              <m:rPr>
                                <m:sty m:val="p"/>
                              </m:rPr>
                              <a:rPr lang="vi-VN">
                                <a:latin typeface="Cambria Math"/>
                              </a:rPr>
                              <m:t>t</m:t>
                            </m:r>
                          </m:sup>
                        </m:sSup>
                      </m:den>
                    </m:f>
                    <m:r>
                      <a:rPr lang="vi-VN" i="1">
                        <a:latin typeface="Cambria Math"/>
                      </a:rPr>
                      <m:t>=</m:t>
                    </m:r>
                    <m:f>
                      <m:fPr>
                        <m:ctrlPr>
                          <a:rPr lang="en-US" i="1">
                            <a:latin typeface="Cambria Math" panose="02040503050406030204" pitchFamily="18" charset="0"/>
                          </a:rPr>
                        </m:ctrlPr>
                      </m:fPr>
                      <m:num>
                        <m:r>
                          <a:rPr lang="vi-VN" i="1">
                            <a:latin typeface="Cambria Math"/>
                          </a:rPr>
                          <m:t>1</m:t>
                        </m:r>
                      </m:num>
                      <m:den>
                        <m:sSup>
                          <m:sSupPr>
                            <m:ctrlPr>
                              <a:rPr lang="en-US" i="1">
                                <a:latin typeface="Cambria Math" panose="02040503050406030204" pitchFamily="18" charset="0"/>
                              </a:rPr>
                            </m:ctrlPr>
                          </m:sSupPr>
                          <m:e>
                            <m:r>
                              <a:rPr lang="vi-VN" i="1">
                                <a:latin typeface="Cambria Math"/>
                              </a:rPr>
                              <m:t>𝑒</m:t>
                            </m:r>
                          </m:e>
                          <m:sup>
                            <m:f>
                              <m:fPr>
                                <m:ctrlPr>
                                  <a:rPr lang="en-US" i="1">
                                    <a:latin typeface="Cambria Math" panose="02040503050406030204" pitchFamily="18" charset="0"/>
                                  </a:rPr>
                                </m:ctrlPr>
                              </m:fPr>
                              <m:num>
                                <m:r>
                                  <a:rPr lang="vi-VN" i="1">
                                    <a:latin typeface="Cambria Math"/>
                                  </a:rPr>
                                  <m:t>𝑡</m:t>
                                </m:r>
                              </m:num>
                              <m:den>
                                <m:r>
                                  <a:rPr lang="vi-VN" i="1">
                                    <a:latin typeface="Cambria Math"/>
                                  </a:rPr>
                                  <m:t>𝑀𝑇𝐵𝐹</m:t>
                                </m:r>
                              </m:den>
                            </m:f>
                          </m:sup>
                        </m:sSup>
                      </m:den>
                    </m:f>
                  </m:oMath>
                </a14:m>
                <a:r>
                  <a:rPr lang="en-US" dirty="0"/>
                  <a:t> </a:t>
                </a:r>
                <a:r>
                  <a:rPr lang="vi-VN"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382000" cy="3200400"/>
              </a:xfrm>
              <a:blipFill rotWithShape="1">
                <a:blip r:embed="rId2"/>
                <a:stretch>
                  <a:fillRect l="-1309" t="-2857" r="-2400"/>
                </a:stretch>
              </a:blipFill>
            </p:spPr>
            <p:txBody>
              <a:bodyPr/>
              <a:lstStyle/>
              <a:p>
                <a:r>
                  <a:rPr lang="vi-VN">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176346" y="3505200"/>
            <a:ext cx="4648200" cy="2895600"/>
          </a:xfrm>
          <a:prstGeom prst="rect">
            <a:avLst/>
          </a:prstGeom>
          <a:noFill/>
          <a:ln>
            <a:noFill/>
          </a:ln>
        </p:spPr>
      </p:pic>
      <p:sp>
        <p:nvSpPr>
          <p:cNvPr id="4" name="Slide Number Placeholder 3"/>
          <p:cNvSpPr>
            <a:spLocks noGrp="1"/>
          </p:cNvSpPr>
          <p:nvPr>
            <p:ph type="sldNum" sz="quarter" idx="12"/>
          </p:nvPr>
        </p:nvSpPr>
        <p:spPr/>
        <p:txBody>
          <a:bodyPr/>
          <a:lstStyle/>
          <a:p>
            <a:fld id="{F0931A55-194B-4A58-B694-E7986A594968}" type="slidenum">
              <a:rPr lang="en-US" smtClean="0"/>
              <a:t>53</a:t>
            </a:fld>
            <a:endParaRPr lang="en-US"/>
          </a:p>
        </p:txBody>
      </p:sp>
    </p:spTree>
    <p:extLst>
      <p:ext uri="{BB962C8B-B14F-4D97-AF65-F5344CB8AC3E}">
        <p14:creationId xmlns:p14="http://schemas.microsoft.com/office/powerpoint/2010/main" val="1286970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5638800" cy="715962"/>
          </a:xfrm>
          <a:solidFill>
            <a:srgbClr val="FFFF00"/>
          </a:solidFill>
        </p:spPr>
        <p:txBody>
          <a:bodyPr>
            <a:normAutofit fontScale="90000"/>
          </a:bodyPr>
          <a:lstStyle/>
          <a:p>
            <a:r>
              <a:rPr lang="en-US" b="1" dirty="0" smtClean="0"/>
              <a:t>1.9. </a:t>
            </a:r>
            <a:r>
              <a:rPr lang="en-US" b="1" dirty="0" err="1" smtClean="0"/>
              <a:t>Độ</a:t>
            </a:r>
            <a:r>
              <a:rPr lang="en-US" b="1" dirty="0" smtClean="0"/>
              <a:t> tin </a:t>
            </a:r>
            <a:r>
              <a:rPr lang="en-US" b="1" dirty="0" err="1" smtClean="0"/>
              <a:t>cậy</a:t>
            </a:r>
            <a:r>
              <a:rPr lang="en-US" b="1" dirty="0" smtClean="0"/>
              <a:t> </a:t>
            </a:r>
            <a:r>
              <a:rPr lang="en-US" b="1" dirty="0" err="1" smtClean="0"/>
              <a:t>của</a:t>
            </a:r>
            <a:r>
              <a:rPr lang="en-US" b="1" dirty="0" smtClean="0"/>
              <a:t> driver</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382000" cy="5257800"/>
              </a:xfrm>
            </p:spPr>
            <p:txBody>
              <a:bodyPr>
                <a:noAutofit/>
              </a:bodyPr>
              <a:lstStyle/>
              <a:p>
                <a:pPr marL="0" indent="0">
                  <a:buNone/>
                </a:pPr>
                <a:r>
                  <a:rPr lang="vi-VN" sz="2400" b="1" dirty="0"/>
                  <a:t>Xác suất của hư hỏng (Probability of failure)</a:t>
                </a:r>
                <a:endParaRPr lang="en-US" sz="2400" b="1" dirty="0"/>
              </a:p>
              <a:p>
                <a:pPr marL="0" indent="0">
                  <a:buNone/>
                </a:pPr>
                <a:r>
                  <a:rPr lang="vi-VN" sz="2400" dirty="0"/>
                  <a:t>Xác suất là con số chỉ khả năng (probability) xảy ra một hư hỏng trong thiết bị. </a:t>
                </a:r>
                <a:endParaRPr lang="en-US" sz="2400" dirty="0"/>
              </a:p>
              <a:p>
                <a:pPr marL="0" indent="0">
                  <a:buNone/>
                </a:pPr>
                <a:r>
                  <a:rPr lang="vi-VN" sz="2400" dirty="0" smtClean="0"/>
                  <a:t>Một </a:t>
                </a:r>
                <a:r>
                  <a:rPr lang="vi-VN" sz="2400" dirty="0"/>
                  <a:t>thiết bị có xác suất hư hỏng bằng  0 nghĩa là hư hỏng đó không thể xảy ra.</a:t>
                </a:r>
                <a:endParaRPr lang="en-US" sz="2400" dirty="0"/>
              </a:p>
              <a:p>
                <a:pPr marL="0" indent="0">
                  <a:buNone/>
                </a:pPr>
                <a:r>
                  <a:rPr lang="vi-VN" sz="2400" dirty="0"/>
                  <a:t>Một thiết bị có xác suất hư hỏng bằng 1 nghĩa là hư hỏng đó chắc chắn xảy ra.</a:t>
                </a:r>
                <a:endParaRPr lang="en-US" sz="2400" dirty="0"/>
              </a:p>
              <a:p>
                <a:pPr marL="0" indent="0">
                  <a:buNone/>
                </a:pPr>
                <a:r>
                  <a:rPr lang="vi-VN" sz="2400" dirty="0"/>
                  <a:t>Đương nhiên, hư hỏng có xác suất càng gần 1 thì hư hỏng có khả năng xảy ra càng nhiều. Và ngược lại, hư hỏng có xác suất càng gần 0 thì hư hỏng đó càng ít có khả năng xảy ra.</a:t>
                </a:r>
                <a:endParaRPr lang="en-US" sz="2400" dirty="0"/>
              </a:p>
              <a:p>
                <a:pPr marL="0" indent="0">
                  <a:buNone/>
                </a:pPr>
                <a:r>
                  <a:rPr lang="vi-VN" sz="2400" dirty="0"/>
                  <a:t>	</a:t>
                </a:r>
                <a14:m>
                  <m:oMath xmlns:m="http://schemas.openxmlformats.org/officeDocument/2006/math">
                    <m:r>
                      <a:rPr lang="vi-VN" sz="2400" i="1">
                        <a:latin typeface="Cambria Math"/>
                      </a:rPr>
                      <m:t>𝐹</m:t>
                    </m:r>
                    <m:d>
                      <m:dPr>
                        <m:ctrlPr>
                          <a:rPr lang="en-US" sz="2400" i="1">
                            <a:latin typeface="Cambria Math" panose="02040503050406030204" pitchFamily="18" charset="0"/>
                          </a:rPr>
                        </m:ctrlPr>
                      </m:dPr>
                      <m:e>
                        <m:r>
                          <a:rPr lang="vi-VN" sz="2400" i="1">
                            <a:latin typeface="Cambria Math"/>
                          </a:rPr>
                          <m:t>𝑡</m:t>
                        </m:r>
                      </m:e>
                    </m:d>
                    <m:r>
                      <a:rPr lang="vi-VN" sz="2400" i="1">
                        <a:latin typeface="Cambria Math"/>
                      </a:rPr>
                      <m:t>=1−</m:t>
                    </m:r>
                    <m:r>
                      <a:rPr lang="vi-VN" sz="2400" i="1">
                        <a:latin typeface="Cambria Math"/>
                      </a:rPr>
                      <m:t>𝑅</m:t>
                    </m:r>
                    <m:d>
                      <m:dPr>
                        <m:ctrlPr>
                          <a:rPr lang="en-US" sz="2400" i="1">
                            <a:latin typeface="Cambria Math" panose="02040503050406030204" pitchFamily="18" charset="0"/>
                          </a:rPr>
                        </m:ctrlPr>
                      </m:dPr>
                      <m:e>
                        <m:r>
                          <a:rPr lang="vi-VN" sz="2400" i="1">
                            <a:latin typeface="Cambria Math"/>
                          </a:rPr>
                          <m:t>𝑡</m:t>
                        </m:r>
                      </m:e>
                    </m:d>
                    <m:r>
                      <a:rPr lang="vi-VN" sz="2400" i="1">
                        <a:latin typeface="Cambria Math"/>
                      </a:rPr>
                      <m:t>=1−</m:t>
                    </m:r>
                    <m:sSup>
                      <m:sSupPr>
                        <m:ctrlPr>
                          <a:rPr lang="en-US" sz="2400" i="1">
                            <a:latin typeface="Cambria Math" panose="02040503050406030204" pitchFamily="18" charset="0"/>
                          </a:rPr>
                        </m:ctrlPr>
                      </m:sSupPr>
                      <m:e>
                        <m:r>
                          <a:rPr lang="vi-VN" sz="2400" i="1">
                            <a:latin typeface="Cambria Math"/>
                          </a:rPr>
                          <m:t>𝑒</m:t>
                        </m:r>
                      </m:e>
                      <m:sup>
                        <m:r>
                          <a:rPr lang="vi-VN" sz="2400" i="1">
                            <a:latin typeface="Cambria Math"/>
                          </a:rPr>
                          <m:t>−</m:t>
                        </m:r>
                        <m:nary>
                          <m:naryPr>
                            <m:limLoc m:val="subSup"/>
                            <m:ctrlPr>
                              <a:rPr lang="en-US" sz="2400" i="1">
                                <a:latin typeface="Cambria Math" panose="02040503050406030204" pitchFamily="18" charset="0"/>
                              </a:rPr>
                            </m:ctrlPr>
                          </m:naryPr>
                          <m:sub>
                            <m:r>
                              <a:rPr lang="vi-VN" sz="2400" i="1">
                                <a:latin typeface="Cambria Math"/>
                              </a:rPr>
                              <m:t>0</m:t>
                            </m:r>
                          </m:sub>
                          <m:sup>
                            <m:r>
                              <a:rPr lang="vi-VN" sz="2400" i="1">
                                <a:latin typeface="Cambria Math"/>
                              </a:rPr>
                              <m:t>𝑡</m:t>
                            </m:r>
                          </m:sup>
                          <m:e>
                            <m:d>
                              <m:dPr>
                                <m:ctrlPr>
                                  <a:rPr lang="en-US" sz="2400" i="1">
                                    <a:latin typeface="Cambria Math" panose="02040503050406030204" pitchFamily="18" charset="0"/>
                                  </a:rPr>
                                </m:ctrlPr>
                              </m:dPr>
                              <m:e>
                                <m:d>
                                  <m:dPr>
                                    <m:ctrlPr>
                                      <a:rPr lang="en-US" sz="2400" i="1">
                                        <a:latin typeface="Cambria Math" panose="02040503050406030204" pitchFamily="18" charset="0"/>
                                      </a:rPr>
                                    </m:ctrlPr>
                                  </m:dPr>
                                  <m:e>
                                    <m:r>
                                      <m:rPr>
                                        <m:sty m:val="p"/>
                                      </m:rPr>
                                      <a:rPr lang="vi-VN" sz="2400">
                                        <a:latin typeface="Cambria Math"/>
                                      </a:rPr>
                                      <m:t>x</m:t>
                                    </m:r>
                                  </m:e>
                                </m:d>
                                <m:r>
                                  <m:rPr>
                                    <m:sty m:val="p"/>
                                  </m:rPr>
                                  <a:rPr lang="vi-VN" sz="2400">
                                    <a:latin typeface="Cambria Math"/>
                                  </a:rPr>
                                  <m:t>dx</m:t>
                                </m:r>
                              </m:e>
                            </m:d>
                          </m:e>
                        </m:nary>
                      </m:sup>
                    </m:sSup>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382000" cy="5257800"/>
              </a:xfrm>
              <a:blipFill rotWithShape="1">
                <a:blip r:embed="rId2"/>
                <a:stretch>
                  <a:fillRect l="-1091" t="-1044" r="-1745"/>
                </a:stretch>
              </a:blipFill>
            </p:spPr>
            <p:txBody>
              <a:bodyPr/>
              <a:lstStyle/>
              <a:p>
                <a:r>
                  <a:rPr lang="vi-VN">
                    <a:noFill/>
                  </a:rPr>
                  <a:t> </a:t>
                </a:r>
              </a:p>
            </p:txBody>
          </p:sp>
        </mc:Fallback>
      </mc:AlternateContent>
      <p:sp>
        <p:nvSpPr>
          <p:cNvPr id="4" name="Slide Number Placeholder 3"/>
          <p:cNvSpPr>
            <a:spLocks noGrp="1"/>
          </p:cNvSpPr>
          <p:nvPr>
            <p:ph type="sldNum" sz="quarter" idx="12"/>
          </p:nvPr>
        </p:nvSpPr>
        <p:spPr/>
        <p:txBody>
          <a:bodyPr/>
          <a:lstStyle/>
          <a:p>
            <a:fld id="{F0931A55-194B-4A58-B694-E7986A594968}" type="slidenum">
              <a:rPr lang="en-US" smtClean="0"/>
              <a:t>54</a:t>
            </a:fld>
            <a:endParaRPr lang="en-US"/>
          </a:p>
        </p:txBody>
      </p:sp>
    </p:spTree>
    <p:extLst>
      <p:ext uri="{BB962C8B-B14F-4D97-AF65-F5344CB8AC3E}">
        <p14:creationId xmlns:p14="http://schemas.microsoft.com/office/powerpoint/2010/main" val="105465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1.9.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LED</a:t>
            </a:r>
            <a:endParaRPr lang="en-US" sz="3600" b="1" dirty="0"/>
          </a:p>
        </p:txBody>
      </p:sp>
      <p:sp>
        <p:nvSpPr>
          <p:cNvPr id="3" name="Content Placeholder 2"/>
          <p:cNvSpPr>
            <a:spLocks noGrp="1"/>
          </p:cNvSpPr>
          <p:nvPr>
            <p:ph idx="1"/>
          </p:nvPr>
        </p:nvSpPr>
        <p:spPr>
          <a:xfrm>
            <a:off x="457200" y="914400"/>
            <a:ext cx="8382000" cy="1066800"/>
          </a:xfrm>
          <a:solidFill>
            <a:schemeClr val="accent3">
              <a:lumMod val="40000"/>
              <a:lumOff val="60000"/>
            </a:schemeClr>
          </a:solidFill>
        </p:spPr>
        <p:txBody>
          <a:bodyPr>
            <a:normAutofit/>
          </a:bodyPr>
          <a:lstStyle/>
          <a:p>
            <a:pPr marL="0" lvl="0" indent="0">
              <a:buNone/>
            </a:pPr>
            <a:r>
              <a:rPr lang="vi-VN" sz="2800" b="1" dirty="0" smtClean="0"/>
              <a:t>Thành </a:t>
            </a:r>
            <a:r>
              <a:rPr lang="vi-VN" sz="2800" b="1" dirty="0"/>
              <a:t>phần chính quyết định của tuổi thọ đèn LED</a:t>
            </a:r>
            <a:endParaRPr lang="en-US" sz="2800" dirty="0"/>
          </a:p>
        </p:txBody>
      </p:sp>
      <p:pic>
        <p:nvPicPr>
          <p:cNvPr id="4" name="Picture 3" descr="http://m.eet.com/media/1124112/fig-3-pi-caps.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7620000" cy="3733800"/>
          </a:xfrm>
          <a:prstGeom prst="rect">
            <a:avLst/>
          </a:prstGeom>
          <a:noFill/>
          <a:ln>
            <a:noFill/>
          </a:ln>
        </p:spPr>
      </p:pic>
    </p:spTree>
    <p:extLst>
      <p:ext uri="{BB962C8B-B14F-4D97-AF65-F5344CB8AC3E}">
        <p14:creationId xmlns:p14="http://schemas.microsoft.com/office/powerpoint/2010/main" val="263577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1.10. </a:t>
            </a:r>
            <a:r>
              <a:rPr lang="en-US" sz="3600" b="1" dirty="0" err="1" smtClean="0"/>
              <a:t>Tính</a:t>
            </a:r>
            <a:r>
              <a:rPr lang="en-US" sz="3600" b="1" dirty="0" smtClean="0"/>
              <a:t> </a:t>
            </a:r>
            <a:r>
              <a:rPr lang="en-US" sz="3600" b="1" dirty="0" err="1" smtClean="0"/>
              <a:t>toán</a:t>
            </a:r>
            <a:r>
              <a:rPr lang="en-US" sz="3600" b="1" dirty="0" smtClean="0"/>
              <a:t>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a:t>
            </a:r>
            <a:r>
              <a:rPr lang="en-US" sz="3600" b="1" dirty="0" err="1" smtClean="0"/>
              <a:t>đèn</a:t>
            </a:r>
            <a:r>
              <a:rPr lang="en-US" sz="3600" b="1" dirty="0" smtClean="0"/>
              <a:t> LED</a:t>
            </a:r>
            <a:endParaRPr lang="en-US" sz="3600" b="1" dirty="0"/>
          </a:p>
        </p:txBody>
      </p:sp>
      <p:sp>
        <p:nvSpPr>
          <p:cNvPr id="3" name="Content Placeholder 2"/>
          <p:cNvSpPr>
            <a:spLocks noGrp="1"/>
          </p:cNvSpPr>
          <p:nvPr>
            <p:ph idx="1"/>
          </p:nvPr>
        </p:nvSpPr>
        <p:spPr>
          <a:xfrm>
            <a:off x="571500" y="1066800"/>
            <a:ext cx="8001000" cy="685800"/>
          </a:xfrm>
          <a:solidFill>
            <a:schemeClr val="accent3">
              <a:lumMod val="40000"/>
              <a:lumOff val="60000"/>
            </a:schemeClr>
          </a:solidFill>
        </p:spPr>
        <p:txBody>
          <a:bodyPr>
            <a:normAutofit/>
          </a:bodyPr>
          <a:lstStyle/>
          <a:p>
            <a:pPr marL="0" lvl="0" indent="0">
              <a:buNone/>
            </a:pPr>
            <a:r>
              <a:rPr lang="vi-VN" sz="2800" b="1" dirty="0" smtClean="0"/>
              <a:t>Tụ </a:t>
            </a:r>
            <a:r>
              <a:rPr lang="vi-VN" sz="2800" b="1" dirty="0"/>
              <a:t>điện quyết định tuổi thọ của một </a:t>
            </a:r>
            <a:r>
              <a:rPr lang="vi-VN" sz="2800" b="1" dirty="0" smtClean="0"/>
              <a:t>LED</a:t>
            </a:r>
            <a:endParaRPr lang="en-US" sz="2800" dirty="0"/>
          </a:p>
        </p:txBody>
      </p:sp>
      <p:sp>
        <p:nvSpPr>
          <p:cNvPr id="5" name="Content Placeholder 2"/>
          <p:cNvSpPr txBox="1">
            <a:spLocks/>
          </p:cNvSpPr>
          <p:nvPr/>
        </p:nvSpPr>
        <p:spPr>
          <a:xfrm>
            <a:off x="381000" y="1905000"/>
            <a:ext cx="83820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	</a:t>
            </a:r>
            <a:r>
              <a:rPr lang="vi-VN" sz="2400" dirty="0" smtClean="0"/>
              <a:t>Đối </a:t>
            </a:r>
            <a:r>
              <a:rPr lang="vi-VN" sz="2400" dirty="0"/>
              <a:t>với một đèn LED chất lượng tốt nguồn cấp điện lưới bình thường, tuổi thọ của đèn được xác định bởi tụ điện của </a:t>
            </a:r>
            <a:r>
              <a:rPr lang="vi-VN" sz="2400" dirty="0" smtClean="0"/>
              <a:t>nó.</a:t>
            </a:r>
            <a:endParaRPr lang="en-US" sz="2400" dirty="0"/>
          </a:p>
        </p:txBody>
      </p:sp>
      <p:sp>
        <p:nvSpPr>
          <p:cNvPr id="6" name="Content Placeholder 2"/>
          <p:cNvSpPr txBox="1">
            <a:spLocks/>
          </p:cNvSpPr>
          <p:nvPr/>
        </p:nvSpPr>
        <p:spPr>
          <a:xfrm>
            <a:off x="414867" y="3276600"/>
            <a:ext cx="8382000" cy="3352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	</a:t>
            </a:r>
            <a:r>
              <a:rPr lang="vi-VN" sz="2400" dirty="0" smtClean="0"/>
              <a:t>Nguồn </a:t>
            </a:r>
            <a:r>
              <a:rPr lang="vi-VN" sz="2400" dirty="0"/>
              <a:t>cấp điện cho LED làm việc ở nhiệt độ cao. Nhiệt độ càng cao các chất điện phân càng bay hơi nhanh hơn. Mỗi thương hiệu tụ điện có chất lượng khác nhau. </a:t>
            </a:r>
            <a:endParaRPr lang="en-US" sz="2400" dirty="0" smtClean="0"/>
          </a:p>
          <a:p>
            <a:pPr marL="0" indent="0">
              <a:buNone/>
            </a:pPr>
            <a:r>
              <a:rPr lang="en-US" sz="2400" dirty="0" smtClean="0"/>
              <a:t>	</a:t>
            </a:r>
            <a:r>
              <a:rPr lang="vi-VN" sz="2400" dirty="0" smtClean="0"/>
              <a:t>Ví </a:t>
            </a:r>
            <a:r>
              <a:rPr lang="vi-VN" sz="2400" dirty="0"/>
              <a:t>dụ, tụ điện phân Rubycon, thường được sử dụng trong cung cấp điện chất lượng cao cho LED, khi tụ làm việc ở 105</a:t>
            </a:r>
            <a:r>
              <a:rPr lang="vi-VN" sz="2400" baseline="30000" dirty="0"/>
              <a:t>0</a:t>
            </a:r>
            <a:r>
              <a:rPr lang="vi-VN" sz="2400" dirty="0"/>
              <a:t>C tuổi thọ là 10000 giờ, tuổi tho sẽ tăng gấp đôi khi nhiệt độ giảm xuống mỗi 10</a:t>
            </a:r>
            <a:r>
              <a:rPr lang="vi-VN" sz="2400" baseline="30000" dirty="0"/>
              <a:t>0</a:t>
            </a:r>
            <a:r>
              <a:rPr lang="vi-VN" sz="2400" dirty="0"/>
              <a:t>C, chẳng hạn làm việc ở 85</a:t>
            </a:r>
            <a:r>
              <a:rPr lang="vi-VN" sz="2400" baseline="30000" dirty="0"/>
              <a:t>0</a:t>
            </a:r>
            <a:r>
              <a:rPr lang="vi-VN" sz="2400" dirty="0"/>
              <a:t>C tuổi thọ của nó là 40000 </a:t>
            </a:r>
            <a:r>
              <a:rPr lang="vi-VN" sz="2400" dirty="0" smtClean="0"/>
              <a:t>giờ, </a:t>
            </a:r>
            <a:r>
              <a:rPr lang="vi-VN" sz="2400" dirty="0"/>
              <a:t>hay như một tài liệu khác </a:t>
            </a:r>
            <a:r>
              <a:rPr lang="vi-VN" sz="2400" dirty="0" smtClean="0"/>
              <a:t>thay </a:t>
            </a:r>
            <a:r>
              <a:rPr lang="vi-VN" sz="2400" dirty="0"/>
              <a:t>đổi tuổi thọ tụ điện theo nhiệt độ như đồ thị hình </a:t>
            </a:r>
            <a:r>
              <a:rPr lang="en-US" sz="2400" dirty="0" err="1" smtClean="0"/>
              <a:t>dưới</a:t>
            </a:r>
            <a:endParaRPr lang="en-US" sz="2400" dirty="0"/>
          </a:p>
        </p:txBody>
      </p:sp>
    </p:spTree>
    <p:extLst>
      <p:ext uri="{BB962C8B-B14F-4D97-AF65-F5344CB8AC3E}">
        <p14:creationId xmlns:p14="http://schemas.microsoft.com/office/powerpoint/2010/main" val="3274119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1.10. </a:t>
            </a:r>
            <a:r>
              <a:rPr lang="en-US" sz="3600" b="1" dirty="0" err="1" smtClean="0"/>
              <a:t>Tính</a:t>
            </a:r>
            <a:r>
              <a:rPr lang="en-US" sz="3600" b="1" dirty="0" smtClean="0"/>
              <a:t> </a:t>
            </a:r>
            <a:r>
              <a:rPr lang="en-US" sz="3600" b="1" dirty="0" err="1" smtClean="0"/>
              <a:t>toán</a:t>
            </a:r>
            <a:r>
              <a:rPr lang="en-US" sz="3600" b="1" dirty="0" smtClean="0"/>
              <a:t>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LED driver</a:t>
            </a:r>
            <a:endParaRPr lang="en-US" sz="3600" b="1" dirty="0"/>
          </a:p>
        </p:txBody>
      </p:sp>
      <p:sp>
        <p:nvSpPr>
          <p:cNvPr id="3" name="Content Placeholder 2"/>
          <p:cNvSpPr>
            <a:spLocks noGrp="1"/>
          </p:cNvSpPr>
          <p:nvPr>
            <p:ph idx="1"/>
          </p:nvPr>
        </p:nvSpPr>
        <p:spPr>
          <a:xfrm>
            <a:off x="457200" y="1219200"/>
            <a:ext cx="7239000" cy="609600"/>
          </a:xfrm>
          <a:solidFill>
            <a:schemeClr val="accent3">
              <a:lumMod val="40000"/>
              <a:lumOff val="60000"/>
            </a:schemeClr>
          </a:solidFill>
        </p:spPr>
        <p:txBody>
          <a:bodyPr>
            <a:normAutofit/>
          </a:bodyPr>
          <a:lstStyle/>
          <a:p>
            <a:pPr marL="0" lvl="0" indent="0">
              <a:buNone/>
            </a:pPr>
            <a:r>
              <a:rPr lang="vi-VN" sz="2800" b="1" dirty="0" smtClean="0"/>
              <a:t>Tụ </a:t>
            </a:r>
            <a:r>
              <a:rPr lang="vi-VN" sz="2800" b="1" dirty="0"/>
              <a:t>điện quyết định tuổi thọ của một LED </a:t>
            </a:r>
            <a:endParaRPr lang="en-US" sz="2800" dirty="0"/>
          </a:p>
        </p:txBody>
      </p:sp>
      <p:pic>
        <p:nvPicPr>
          <p:cNvPr id="5" name="Picture 4" descr="Nelson PCI Capacitor 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81200"/>
            <a:ext cx="7315200" cy="4343400"/>
          </a:xfrm>
          <a:prstGeom prst="rect">
            <a:avLst/>
          </a:prstGeom>
          <a:noFill/>
          <a:ln>
            <a:noFill/>
          </a:ln>
        </p:spPr>
      </p:pic>
    </p:spTree>
    <p:extLst>
      <p:ext uri="{BB962C8B-B14F-4D97-AF65-F5344CB8AC3E}">
        <p14:creationId xmlns:p14="http://schemas.microsoft.com/office/powerpoint/2010/main" val="3689019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1.10. </a:t>
            </a:r>
            <a:r>
              <a:rPr lang="en-US" sz="3600" b="1" dirty="0" err="1" smtClean="0"/>
              <a:t>Tính</a:t>
            </a:r>
            <a:r>
              <a:rPr lang="en-US" sz="3600" b="1" dirty="0" smtClean="0"/>
              <a:t> </a:t>
            </a:r>
            <a:r>
              <a:rPr lang="en-US" sz="3600" b="1" dirty="0" err="1" smtClean="0"/>
              <a:t>toán</a:t>
            </a:r>
            <a:r>
              <a:rPr lang="en-US" sz="3600" b="1" dirty="0" smtClean="0"/>
              <a:t>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LED</a:t>
            </a:r>
            <a:endParaRPr lang="en-US" sz="3600" b="1" dirty="0"/>
          </a:p>
        </p:txBody>
      </p:sp>
      <p:sp>
        <p:nvSpPr>
          <p:cNvPr id="3" name="Content Placeholder 2"/>
          <p:cNvSpPr>
            <a:spLocks noGrp="1"/>
          </p:cNvSpPr>
          <p:nvPr>
            <p:ph idx="1"/>
          </p:nvPr>
        </p:nvSpPr>
        <p:spPr>
          <a:xfrm>
            <a:off x="550333" y="990600"/>
            <a:ext cx="6764867" cy="533400"/>
          </a:xfrm>
          <a:solidFill>
            <a:schemeClr val="accent3">
              <a:lumMod val="40000"/>
              <a:lumOff val="60000"/>
            </a:schemeClr>
          </a:solidFill>
        </p:spPr>
        <p:txBody>
          <a:bodyPr>
            <a:normAutofit/>
          </a:bodyPr>
          <a:lstStyle/>
          <a:p>
            <a:pPr marL="0" lvl="0" indent="0">
              <a:buNone/>
            </a:pPr>
            <a:r>
              <a:rPr lang="en-US" sz="2800" b="1" dirty="0" smtClean="0">
                <a:latin typeface="Arial" pitchFamily="34" charset="0"/>
                <a:cs typeface="Arial" pitchFamily="34" charset="0"/>
              </a:rPr>
              <a:t> </a:t>
            </a:r>
            <a:r>
              <a:rPr lang="en-US" sz="2800" b="1" dirty="0" err="1">
                <a:latin typeface="Arial" pitchFamily="34" charset="0"/>
                <a:cs typeface="Arial" pitchFamily="34" charset="0"/>
              </a:rPr>
              <a:t>Phân</a:t>
            </a:r>
            <a:r>
              <a:rPr lang="en-US" sz="2800" b="1" dirty="0">
                <a:latin typeface="Arial" pitchFamily="34" charset="0"/>
                <a:cs typeface="Arial" pitchFamily="34" charset="0"/>
              </a:rPr>
              <a:t> </a:t>
            </a:r>
            <a:r>
              <a:rPr lang="en-US" sz="2800" b="1" dirty="0" err="1">
                <a:latin typeface="Arial" pitchFamily="34" charset="0"/>
                <a:cs typeface="Arial" pitchFamily="34" charset="0"/>
              </a:rPr>
              <a:t>biệt</a:t>
            </a:r>
            <a:r>
              <a:rPr lang="en-US" sz="2800" b="1" dirty="0">
                <a:latin typeface="Arial" pitchFamily="34" charset="0"/>
                <a:cs typeface="Arial" pitchFamily="34" charset="0"/>
              </a:rPr>
              <a:t> </a:t>
            </a:r>
            <a:r>
              <a:rPr lang="en-US" sz="2800" b="1" dirty="0" err="1" smtClean="0">
                <a:latin typeface="Arial" pitchFamily="34" charset="0"/>
                <a:cs typeface="Arial" pitchFamily="34" charset="0"/>
              </a:rPr>
              <a:t>khái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niệm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tuổi</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thọ</a:t>
            </a:r>
            <a:r>
              <a:rPr lang="en-US" sz="2800" b="1" dirty="0">
                <a:latin typeface="Arial" pitchFamily="34" charset="0"/>
                <a:cs typeface="Arial" pitchFamily="34" charset="0"/>
              </a:rPr>
              <a:t> </a:t>
            </a:r>
            <a:r>
              <a:rPr lang="en-US" sz="2800" b="1" dirty="0" err="1">
                <a:latin typeface="Arial" pitchFamily="34" charset="0"/>
                <a:cs typeface="Arial" pitchFamily="34" charset="0"/>
              </a:rPr>
              <a:t>và</a:t>
            </a:r>
            <a:r>
              <a:rPr lang="en-US" sz="2800" b="1" dirty="0">
                <a:latin typeface="Arial" pitchFamily="34" charset="0"/>
                <a:cs typeface="Arial" pitchFamily="34" charset="0"/>
              </a:rPr>
              <a:t> MTBF</a:t>
            </a:r>
          </a:p>
        </p:txBody>
      </p:sp>
      <p:sp>
        <p:nvSpPr>
          <p:cNvPr id="6" name="Content Placeholder 2"/>
          <p:cNvSpPr txBox="1">
            <a:spLocks/>
          </p:cNvSpPr>
          <p:nvPr/>
        </p:nvSpPr>
        <p:spPr>
          <a:xfrm>
            <a:off x="397933" y="1524000"/>
            <a:ext cx="83820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a:t>Tuổi thọ </a:t>
            </a:r>
            <a:endParaRPr lang="en-US" sz="2400"/>
          </a:p>
          <a:p>
            <a:r>
              <a:rPr lang="vi-VN" sz="2400"/>
              <a:t>Thời gian hữu ích kỳ vọng mà các sản phẩm đáp ứng trong phạm vi giới hạn hoạt động. </a:t>
            </a:r>
            <a:endParaRPr lang="en-US" sz="2400"/>
          </a:p>
          <a:p>
            <a:r>
              <a:rPr lang="vi-VN" sz="2400"/>
              <a:t>Ví dụ, bóng đèn sợi đốt, tuổi thọ 1000 giờ, quá 1.000 giờ, dây tóc bị hỏng, sản phẩm không còn đáp ứng yêu cầu hoạt động</a:t>
            </a:r>
            <a:endParaRPr lang="en-US" sz="2400"/>
          </a:p>
          <a:p>
            <a:r>
              <a:rPr lang="vi-VN" sz="2400"/>
              <a:t>Ví dụ đèn LED, tuổi thọ 35000 giờ (L70), ánh sáng đầu ra suy giảm trong suốt thời gian làm việc cho đến 35.000 giờ (giảm đến 70% độ sáng ban đầu), quá 3500 giờ sử dụng LED vẫn còn chức năng phát sáng, nhưng giảm hiệu suất</a:t>
            </a:r>
            <a:r>
              <a:rPr lang="vi-VN" sz="2400" smtClean="0"/>
              <a:t>.</a:t>
            </a:r>
            <a:endParaRPr lang="en-US" sz="2400"/>
          </a:p>
        </p:txBody>
      </p:sp>
    </p:spTree>
    <p:extLst>
      <p:ext uri="{BB962C8B-B14F-4D97-AF65-F5344CB8AC3E}">
        <p14:creationId xmlns:p14="http://schemas.microsoft.com/office/powerpoint/2010/main" val="2398202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1.10. </a:t>
            </a:r>
            <a:r>
              <a:rPr lang="en-US" sz="3600" b="1" dirty="0" err="1" smtClean="0"/>
              <a:t>Tính</a:t>
            </a:r>
            <a:r>
              <a:rPr lang="en-US" sz="3600" b="1" dirty="0" smtClean="0"/>
              <a:t> </a:t>
            </a:r>
            <a:r>
              <a:rPr lang="en-US" sz="3600" b="1" dirty="0" err="1" smtClean="0"/>
              <a:t>toán</a:t>
            </a:r>
            <a:r>
              <a:rPr lang="en-US" sz="3600" b="1" dirty="0" smtClean="0"/>
              <a:t>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LED driver</a:t>
            </a:r>
            <a:endParaRPr lang="en-US" sz="3600" b="1" dirty="0"/>
          </a:p>
        </p:txBody>
      </p:sp>
      <p:sp>
        <p:nvSpPr>
          <p:cNvPr id="3" name="Content Placeholder 2"/>
          <p:cNvSpPr>
            <a:spLocks noGrp="1"/>
          </p:cNvSpPr>
          <p:nvPr>
            <p:ph idx="1"/>
          </p:nvPr>
        </p:nvSpPr>
        <p:spPr>
          <a:xfrm>
            <a:off x="457200" y="914400"/>
            <a:ext cx="5334000" cy="609600"/>
          </a:xfrm>
          <a:solidFill>
            <a:schemeClr val="accent3">
              <a:lumMod val="40000"/>
              <a:lumOff val="60000"/>
            </a:schemeClr>
          </a:solidFill>
        </p:spPr>
        <p:txBody>
          <a:bodyPr>
            <a:normAutofit/>
          </a:bodyPr>
          <a:lstStyle/>
          <a:p>
            <a:pPr marL="0" lvl="0" indent="0">
              <a:buNone/>
            </a:pPr>
            <a:r>
              <a:rPr lang="en-US" sz="2800" b="1" dirty="0" err="1" smtClean="0">
                <a:latin typeface="Arial" pitchFamily="34" charset="0"/>
                <a:cs typeface="Arial" pitchFamily="34" charset="0"/>
              </a:rPr>
              <a:t>Phân</a:t>
            </a:r>
            <a:r>
              <a:rPr lang="en-US" sz="2800" b="1" dirty="0" smtClean="0">
                <a:latin typeface="Arial" pitchFamily="34" charset="0"/>
                <a:cs typeface="Arial" pitchFamily="34" charset="0"/>
              </a:rPr>
              <a:t> </a:t>
            </a:r>
            <a:r>
              <a:rPr lang="en-US" sz="2800" b="1" dirty="0" err="1">
                <a:latin typeface="Arial" pitchFamily="34" charset="0"/>
                <a:cs typeface="Arial" pitchFamily="34" charset="0"/>
              </a:rPr>
              <a:t>biệt</a:t>
            </a:r>
            <a:r>
              <a:rPr lang="en-US" sz="2800" b="1" dirty="0">
                <a:latin typeface="Arial" pitchFamily="34" charset="0"/>
                <a:cs typeface="Arial" pitchFamily="34" charset="0"/>
              </a:rPr>
              <a:t> </a:t>
            </a:r>
            <a:r>
              <a:rPr lang="en-US" sz="2800" b="1" dirty="0" err="1">
                <a:latin typeface="Arial" pitchFamily="34" charset="0"/>
                <a:cs typeface="Arial" pitchFamily="34" charset="0"/>
              </a:rPr>
              <a:t>tuổi</a:t>
            </a:r>
            <a:r>
              <a:rPr lang="en-US" sz="2800" b="1" dirty="0">
                <a:latin typeface="Arial" pitchFamily="34" charset="0"/>
                <a:cs typeface="Arial" pitchFamily="34" charset="0"/>
              </a:rPr>
              <a:t> </a:t>
            </a:r>
            <a:r>
              <a:rPr lang="en-US" sz="2800" b="1" dirty="0" err="1">
                <a:latin typeface="Arial" pitchFamily="34" charset="0"/>
                <a:cs typeface="Arial" pitchFamily="34" charset="0"/>
              </a:rPr>
              <a:t>thọ</a:t>
            </a:r>
            <a:r>
              <a:rPr lang="en-US" sz="2800" b="1" dirty="0">
                <a:latin typeface="Arial" pitchFamily="34" charset="0"/>
                <a:cs typeface="Arial" pitchFamily="34" charset="0"/>
              </a:rPr>
              <a:t> </a:t>
            </a:r>
            <a:r>
              <a:rPr lang="en-US" sz="2800" b="1" dirty="0" err="1">
                <a:latin typeface="Arial" pitchFamily="34" charset="0"/>
                <a:cs typeface="Arial" pitchFamily="34" charset="0"/>
              </a:rPr>
              <a:t>và</a:t>
            </a:r>
            <a:r>
              <a:rPr lang="en-US" sz="2800" b="1" dirty="0">
                <a:latin typeface="Arial" pitchFamily="34" charset="0"/>
                <a:cs typeface="Arial" pitchFamily="34" charset="0"/>
              </a:rPr>
              <a:t> MTBF</a:t>
            </a:r>
          </a:p>
        </p:txBody>
      </p:sp>
      <p:sp>
        <p:nvSpPr>
          <p:cNvPr id="6" name="Content Placeholder 2"/>
          <p:cNvSpPr txBox="1">
            <a:spLocks/>
          </p:cNvSpPr>
          <p:nvPr/>
        </p:nvSpPr>
        <p:spPr>
          <a:xfrm>
            <a:off x="296333" y="1524000"/>
            <a:ext cx="8382000" cy="5029200"/>
          </a:xfrm>
          <a:prstGeom prst="rect">
            <a:avLst/>
          </a:prstGeom>
          <a:ln>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latin typeface="+mj-lt"/>
              </a:rPr>
              <a:t>MTBF </a:t>
            </a:r>
            <a:endParaRPr lang="en-US" sz="2800" b="1" dirty="0" smtClean="0">
              <a:latin typeface="+mj-lt"/>
            </a:endParaRPr>
          </a:p>
          <a:p>
            <a:r>
              <a:rPr lang="en-US" sz="2800" dirty="0" smtClean="0">
                <a:latin typeface="+mj-lt"/>
              </a:rPr>
              <a:t>MTBF </a:t>
            </a:r>
            <a:r>
              <a:rPr lang="en-US" sz="2800" dirty="0" err="1" smtClean="0">
                <a:latin typeface="+mj-lt"/>
              </a:rPr>
              <a:t>là</a:t>
            </a:r>
            <a:r>
              <a:rPr lang="en-US" sz="2800" dirty="0" smtClean="0">
                <a:latin typeface="+mj-lt"/>
              </a:rPr>
              <a:t> h</a:t>
            </a:r>
            <a:r>
              <a:rPr lang="vi-VN" sz="2800" dirty="0" smtClean="0">
                <a:latin typeface="+mj-lt"/>
              </a:rPr>
              <a:t>oạt </a:t>
            </a:r>
            <a:r>
              <a:rPr lang="vi-VN" sz="2800" dirty="0">
                <a:latin typeface="+mj-lt"/>
              </a:rPr>
              <a:t>động của thiết bị giữa các hư hỏng, </a:t>
            </a:r>
            <a:r>
              <a:rPr lang="en-US" sz="2800" dirty="0" err="1" smtClean="0">
                <a:latin typeface="+mj-lt"/>
              </a:rPr>
              <a:t>trong</a:t>
            </a:r>
            <a:r>
              <a:rPr lang="en-US" sz="2800" dirty="0" smtClean="0">
                <a:latin typeface="+mj-lt"/>
              </a:rPr>
              <a:t> </a:t>
            </a:r>
            <a:r>
              <a:rPr lang="en-US" sz="2800" dirty="0" err="1" smtClean="0">
                <a:latin typeface="+mj-lt"/>
              </a:rPr>
              <a:t>tính</a:t>
            </a:r>
            <a:r>
              <a:rPr lang="en-US" sz="2800" dirty="0" smtClean="0">
                <a:latin typeface="+mj-lt"/>
              </a:rPr>
              <a:t> </a:t>
            </a:r>
            <a:r>
              <a:rPr lang="en-US" sz="2800" dirty="0" err="1" smtClean="0">
                <a:latin typeface="+mj-lt"/>
              </a:rPr>
              <a:t>toán</a:t>
            </a:r>
            <a:r>
              <a:rPr lang="en-US" sz="2800" dirty="0" smtClean="0">
                <a:latin typeface="+mj-lt"/>
              </a:rPr>
              <a:t> </a:t>
            </a:r>
            <a:r>
              <a:rPr lang="vi-VN" sz="2800" dirty="0" smtClean="0">
                <a:latin typeface="+mj-lt"/>
              </a:rPr>
              <a:t>hoạt </a:t>
            </a:r>
            <a:r>
              <a:rPr lang="vi-VN" sz="2800" dirty="0">
                <a:latin typeface="+mj-lt"/>
              </a:rPr>
              <a:t>động 1 thiết bị trong 100.000 </a:t>
            </a:r>
            <a:r>
              <a:rPr lang="vi-VN" sz="2800" dirty="0" smtClean="0">
                <a:latin typeface="+mj-lt"/>
              </a:rPr>
              <a:t>giờ</a:t>
            </a:r>
            <a:r>
              <a:rPr lang="en-US" sz="2800" dirty="0" smtClean="0">
                <a:latin typeface="+mj-lt"/>
              </a:rPr>
              <a:t> (11,5 </a:t>
            </a:r>
            <a:r>
              <a:rPr lang="en-US" sz="2800" dirty="0" err="1" smtClean="0">
                <a:latin typeface="+mj-lt"/>
              </a:rPr>
              <a:t>năm</a:t>
            </a:r>
            <a:r>
              <a:rPr lang="en-US" sz="2800" dirty="0" smtClean="0">
                <a:latin typeface="+mj-lt"/>
              </a:rPr>
              <a:t>)</a:t>
            </a:r>
            <a:r>
              <a:rPr lang="vi-VN" sz="2800" dirty="0" smtClean="0">
                <a:latin typeface="+mj-lt"/>
              </a:rPr>
              <a:t> </a:t>
            </a:r>
            <a:r>
              <a:rPr lang="vi-VN" sz="2800" dirty="0">
                <a:latin typeface="+mj-lt"/>
              </a:rPr>
              <a:t>hoặc 10.000 thiết bị trong vòng 10 giờ sẽ </a:t>
            </a:r>
            <a:r>
              <a:rPr lang="vi-VN" sz="2800" dirty="0" smtClean="0">
                <a:latin typeface="+mj-lt"/>
              </a:rPr>
              <a:t>tương </a:t>
            </a:r>
            <a:r>
              <a:rPr lang="vi-VN" sz="2800" dirty="0">
                <a:latin typeface="+mj-lt"/>
              </a:rPr>
              <a:t>tự như nhau của một hư hỏng.</a:t>
            </a:r>
            <a:endParaRPr lang="en-US" sz="2800" dirty="0">
              <a:latin typeface="+mj-lt"/>
            </a:endParaRPr>
          </a:p>
          <a:p>
            <a:r>
              <a:rPr lang="vi-VN" sz="2800" dirty="0" smtClean="0">
                <a:latin typeface="+mj-lt"/>
              </a:rPr>
              <a:t>Đối </a:t>
            </a:r>
            <a:r>
              <a:rPr lang="vi-VN" sz="2800" dirty="0">
                <a:latin typeface="+mj-lt"/>
              </a:rPr>
              <a:t>với một bóng đèn nó sẽ hoạt động MTBF = 100.000 giờ (nghĩa là làm việc 100.000 giờ mới bị hỏng). Đây rõ ràng là dài hơn so với tuổi thọ, vì vậy dường như có thể là vô nghĩa!!. Nhưng nếu có một hệ thống với 100.000 bóng đèn (chẳng hạn như một hệ thống chiếu sáng đường phố), sẽ xảy ra hư hỏng mỗi bóng trong một giờ thì lại có ý nghĩa. MTBF là có ý nghĩa hơn về mặt hệ thống lớn hoặc cụm của nhiều thành phần</a:t>
            </a:r>
            <a:r>
              <a:rPr lang="vi-VN" sz="2800" dirty="0" smtClean="0">
                <a:latin typeface="+mj-lt"/>
              </a:rPr>
              <a:t>.</a:t>
            </a:r>
            <a:endParaRPr lang="en-US" sz="2800" dirty="0" smtClean="0">
              <a:latin typeface="+mj-lt"/>
            </a:endParaRPr>
          </a:p>
        </p:txBody>
      </p:sp>
    </p:spTree>
    <p:extLst>
      <p:ext uri="{BB962C8B-B14F-4D97-AF65-F5344CB8AC3E}">
        <p14:creationId xmlns:p14="http://schemas.microsoft.com/office/powerpoint/2010/main" val="296706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533400"/>
            <a:ext cx="6324600" cy="884238"/>
          </a:xfrm>
          <a:solidFill>
            <a:srgbClr val="FFFF00"/>
          </a:solidFill>
        </p:spPr>
        <p:txBody>
          <a:bodyPr>
            <a:noAutofit/>
          </a:bodyPr>
          <a:lstStyle/>
          <a:p>
            <a:r>
              <a:rPr lang="en-US" sz="3600" b="1" dirty="0"/>
              <a:t>1.1 </a:t>
            </a:r>
            <a:r>
              <a:rPr lang="en-US" sz="3600" b="1" dirty="0" err="1"/>
              <a:t>Tổng</a:t>
            </a:r>
            <a:r>
              <a:rPr lang="en-US" sz="3600" b="1" dirty="0"/>
              <a:t> </a:t>
            </a:r>
            <a:r>
              <a:rPr lang="en-US" sz="3600" b="1" dirty="0" err="1"/>
              <a:t>quan</a:t>
            </a:r>
            <a:r>
              <a:rPr lang="en-US" sz="3600" b="1" dirty="0"/>
              <a:t> </a:t>
            </a:r>
            <a:r>
              <a:rPr lang="en-US" sz="3600" b="1" dirty="0" err="1"/>
              <a:t>về</a:t>
            </a:r>
            <a:r>
              <a:rPr lang="en-US" sz="3600" b="1" dirty="0"/>
              <a:t> </a:t>
            </a:r>
            <a:r>
              <a:rPr lang="en-US" sz="3600" b="1" dirty="0" err="1"/>
              <a:t>chiếu</a:t>
            </a:r>
            <a:r>
              <a:rPr lang="en-US" sz="3600" b="1" dirty="0"/>
              <a:t> </a:t>
            </a:r>
            <a:r>
              <a:rPr lang="en-US" sz="3600" b="1" dirty="0" err="1" smtClean="0"/>
              <a:t>sáng</a:t>
            </a:r>
            <a:endParaRPr lang="en-US" sz="3600" b="1" dirty="0" smtClean="0"/>
          </a:p>
        </p:txBody>
      </p:sp>
      <p:sp>
        <p:nvSpPr>
          <p:cNvPr id="7171" name="Rectangle 3"/>
          <p:cNvSpPr>
            <a:spLocks noGrp="1" noChangeArrowheads="1"/>
          </p:cNvSpPr>
          <p:nvPr>
            <p:ph type="body" idx="1"/>
          </p:nvPr>
        </p:nvSpPr>
        <p:spPr/>
        <p:txBody>
          <a:bodyPr>
            <a:normAutofit/>
          </a:bodyPr>
          <a:lstStyle/>
          <a:p>
            <a:pPr eaLnBrk="1" hangingPunct="1">
              <a:lnSpc>
                <a:spcPct val="80000"/>
              </a:lnSpc>
              <a:buFontTx/>
              <a:buNone/>
            </a:pPr>
            <a:r>
              <a:rPr lang="en-US" sz="2600" dirty="0" smtClean="0"/>
              <a:t>7. </a:t>
            </a:r>
            <a:r>
              <a:rPr lang="en-US" sz="2600" b="1" dirty="0" err="1" smtClean="0"/>
              <a:t>Nhiệt</a:t>
            </a:r>
            <a:r>
              <a:rPr lang="en-US" sz="2600" b="1" dirty="0" smtClean="0"/>
              <a:t> </a:t>
            </a:r>
            <a:r>
              <a:rPr lang="en-US" sz="2600" b="1" dirty="0" err="1" smtClean="0"/>
              <a:t>độ</a:t>
            </a:r>
            <a:r>
              <a:rPr lang="en-US" sz="2600" b="1" dirty="0" smtClean="0"/>
              <a:t> </a:t>
            </a:r>
            <a:r>
              <a:rPr lang="en-US" sz="2600" b="1" dirty="0" err="1" smtClean="0"/>
              <a:t>màu</a:t>
            </a:r>
            <a:r>
              <a:rPr lang="en-US" sz="2600" dirty="0" smtClean="0"/>
              <a:t/>
            </a:r>
            <a:br>
              <a:rPr lang="en-US" sz="2600" dirty="0" smtClean="0"/>
            </a:br>
            <a:r>
              <a:rPr lang="en-US" sz="2600" dirty="0" err="1" smtClean="0"/>
              <a:t>Nhiệt</a:t>
            </a:r>
            <a:r>
              <a:rPr lang="en-US" sz="2600" dirty="0" smtClean="0"/>
              <a:t> </a:t>
            </a:r>
            <a:r>
              <a:rPr lang="en-US" sz="2600" dirty="0" err="1" smtClean="0"/>
              <a:t>độ</a:t>
            </a:r>
            <a:r>
              <a:rPr lang="en-US" sz="2600" dirty="0" smtClean="0"/>
              <a:t> </a:t>
            </a:r>
            <a:r>
              <a:rPr lang="en-US" sz="2600" dirty="0" err="1" smtClean="0"/>
              <a:t>màu</a:t>
            </a:r>
            <a:r>
              <a:rPr lang="en-US" sz="2600" dirty="0" smtClean="0"/>
              <a:t> (</a:t>
            </a:r>
            <a:r>
              <a:rPr lang="en-US" sz="2600" dirty="0" err="1" smtClean="0"/>
              <a:t>đo</a:t>
            </a:r>
            <a:r>
              <a:rPr lang="en-US" sz="2600" dirty="0" smtClean="0"/>
              <a:t> </a:t>
            </a:r>
            <a:r>
              <a:rPr lang="en-US" sz="2600" dirty="0" err="1" smtClean="0"/>
              <a:t>bằng</a:t>
            </a:r>
            <a:r>
              <a:rPr lang="en-US" sz="2600" dirty="0" smtClean="0"/>
              <a:t> </a:t>
            </a:r>
            <a:r>
              <a:rPr lang="en-US" sz="2600" dirty="0" err="1" smtClean="0"/>
              <a:t>đơn</a:t>
            </a:r>
            <a:r>
              <a:rPr lang="en-US" sz="2600" dirty="0" smtClean="0"/>
              <a:t> </a:t>
            </a:r>
            <a:r>
              <a:rPr lang="en-US" sz="2600" dirty="0" err="1" smtClean="0"/>
              <a:t>vị</a:t>
            </a:r>
            <a:r>
              <a:rPr lang="en-US" sz="2600" dirty="0" smtClean="0"/>
              <a:t> </a:t>
            </a:r>
            <a:r>
              <a:rPr lang="en-US" sz="2600" dirty="0" err="1" smtClean="0"/>
              <a:t>Kenvin</a:t>
            </a:r>
            <a:r>
              <a:rPr lang="en-US" sz="2600" dirty="0" smtClean="0"/>
              <a:t> - K) </a:t>
            </a:r>
            <a:r>
              <a:rPr lang="en-US" sz="2600" dirty="0" err="1" smtClean="0"/>
              <a:t>là</a:t>
            </a:r>
            <a:r>
              <a:rPr lang="en-US" sz="2600" dirty="0" smtClean="0"/>
              <a:t> </a:t>
            </a:r>
            <a:r>
              <a:rPr lang="en-US" sz="2600" dirty="0" err="1" smtClean="0"/>
              <a:t>màu</a:t>
            </a:r>
            <a:r>
              <a:rPr lang="en-US" sz="2600" dirty="0" smtClean="0"/>
              <a:t> </a:t>
            </a:r>
            <a:r>
              <a:rPr lang="en-US" sz="2600" dirty="0" err="1" smtClean="0"/>
              <a:t>của</a:t>
            </a:r>
            <a:r>
              <a:rPr lang="en-US" sz="2600" dirty="0" smtClean="0"/>
              <a:t> </a:t>
            </a:r>
            <a:r>
              <a:rPr lang="en-US" sz="2600" dirty="0" err="1" smtClean="0"/>
              <a:t>ánh</a:t>
            </a:r>
            <a:r>
              <a:rPr lang="en-US" sz="2600" dirty="0" smtClean="0"/>
              <a:t> </a:t>
            </a:r>
            <a:r>
              <a:rPr lang="en-US" sz="2600" dirty="0" err="1" smtClean="0"/>
              <a:t>sáng</a:t>
            </a:r>
            <a:r>
              <a:rPr lang="en-US" sz="2600" dirty="0" smtClean="0"/>
              <a:t> </a:t>
            </a:r>
            <a:r>
              <a:rPr lang="en-US" sz="2600" dirty="0" err="1" smtClean="0"/>
              <a:t>mà</a:t>
            </a:r>
            <a:r>
              <a:rPr lang="en-US" sz="2600" dirty="0" smtClean="0"/>
              <a:t> </a:t>
            </a:r>
            <a:r>
              <a:rPr lang="en-US" sz="2600" dirty="0" err="1" smtClean="0"/>
              <a:t>nguồn</a:t>
            </a:r>
            <a:r>
              <a:rPr lang="en-US" sz="2600" dirty="0" smtClean="0"/>
              <a:t> </a:t>
            </a:r>
            <a:r>
              <a:rPr lang="en-US" sz="2600" dirty="0" err="1" smtClean="0"/>
              <a:t>sáng</a:t>
            </a:r>
            <a:r>
              <a:rPr lang="en-US" sz="2600" dirty="0" smtClean="0"/>
              <a:t> </a:t>
            </a:r>
            <a:r>
              <a:rPr lang="en-US" sz="2600" dirty="0" err="1" smtClean="0"/>
              <a:t>phát</a:t>
            </a:r>
            <a:r>
              <a:rPr lang="en-US" sz="2600" dirty="0" smtClean="0"/>
              <a:t> </a:t>
            </a:r>
            <a:r>
              <a:rPr lang="en-US" sz="2600" dirty="0" err="1" smtClean="0"/>
              <a:t>ra.</a:t>
            </a:r>
            <a:r>
              <a:rPr lang="en-US" sz="2600" dirty="0" smtClean="0"/>
              <a:t> </a:t>
            </a:r>
            <a:r>
              <a:rPr lang="en-US" sz="2600" dirty="0" err="1" smtClean="0"/>
              <a:t>Nhiệt</a:t>
            </a:r>
            <a:r>
              <a:rPr lang="en-US" sz="2600" dirty="0" smtClean="0"/>
              <a:t> </a:t>
            </a:r>
            <a:r>
              <a:rPr lang="en-US" sz="2600" dirty="0" err="1" smtClean="0"/>
              <a:t>độ</a:t>
            </a:r>
            <a:r>
              <a:rPr lang="en-US" sz="2600" dirty="0" smtClean="0"/>
              <a:t> </a:t>
            </a:r>
            <a:r>
              <a:rPr lang="en-US" sz="2600" dirty="0" err="1" smtClean="0"/>
              <a:t>màu</a:t>
            </a:r>
            <a:r>
              <a:rPr lang="en-US" sz="2600" dirty="0" smtClean="0"/>
              <a:t> </a:t>
            </a:r>
            <a:r>
              <a:rPr lang="en-US" sz="2600" dirty="0" err="1" smtClean="0"/>
              <a:t>được</a:t>
            </a:r>
            <a:r>
              <a:rPr lang="en-US" sz="2600" dirty="0" smtClean="0"/>
              <a:t> </a:t>
            </a:r>
            <a:r>
              <a:rPr lang="en-US" sz="2600" dirty="0" err="1" smtClean="0"/>
              <a:t>định</a:t>
            </a:r>
            <a:r>
              <a:rPr lang="en-US" sz="2600" dirty="0" smtClean="0"/>
              <a:t> </a:t>
            </a:r>
            <a:r>
              <a:rPr lang="en-US" sz="2600" dirty="0" err="1" smtClean="0"/>
              <a:t>nghĩa</a:t>
            </a:r>
            <a:r>
              <a:rPr lang="en-US" sz="2600" dirty="0" smtClean="0"/>
              <a:t> </a:t>
            </a:r>
            <a:r>
              <a:rPr lang="en-US" sz="2600" dirty="0" err="1" smtClean="0"/>
              <a:t>là</a:t>
            </a:r>
            <a:r>
              <a:rPr lang="en-US" sz="2600" dirty="0" smtClean="0"/>
              <a:t> </a:t>
            </a:r>
            <a:r>
              <a:rPr lang="en-US" sz="2600" dirty="0" err="1" smtClean="0"/>
              <a:t>nhiệt</a:t>
            </a:r>
            <a:r>
              <a:rPr lang="en-US" sz="2600" dirty="0" smtClean="0"/>
              <a:t> </a:t>
            </a:r>
            <a:r>
              <a:rPr lang="en-US" sz="2600" dirty="0" err="1" smtClean="0"/>
              <a:t>độ</a:t>
            </a:r>
            <a:r>
              <a:rPr lang="en-US" sz="2600" dirty="0" smtClean="0"/>
              <a:t> </a:t>
            </a:r>
            <a:r>
              <a:rPr lang="en-US" sz="2600" dirty="0" err="1" smtClean="0"/>
              <a:t>tuyệt</a:t>
            </a:r>
            <a:r>
              <a:rPr lang="en-US" sz="2600" dirty="0" smtClean="0"/>
              <a:t> </a:t>
            </a:r>
            <a:r>
              <a:rPr lang="en-US" sz="2600" dirty="0" err="1" smtClean="0"/>
              <a:t>đối</a:t>
            </a:r>
            <a:r>
              <a:rPr lang="en-US" sz="2600" dirty="0" smtClean="0"/>
              <a:t> </a:t>
            </a:r>
            <a:r>
              <a:rPr lang="en-US" sz="2600" dirty="0" err="1" smtClean="0"/>
              <a:t>của</a:t>
            </a:r>
            <a:r>
              <a:rPr lang="en-US" sz="2600" dirty="0" smtClean="0"/>
              <a:t> </a:t>
            </a:r>
            <a:r>
              <a:rPr lang="en-US" sz="2600" dirty="0" err="1" smtClean="0"/>
              <a:t>một</a:t>
            </a:r>
            <a:r>
              <a:rPr lang="en-US" sz="2600" dirty="0" smtClean="0"/>
              <a:t> </a:t>
            </a:r>
            <a:r>
              <a:rPr lang="en-US" sz="2600" dirty="0" err="1" smtClean="0"/>
              <a:t>vật</a:t>
            </a:r>
            <a:r>
              <a:rPr lang="en-US" sz="2600" dirty="0" smtClean="0"/>
              <a:t> </a:t>
            </a:r>
            <a:r>
              <a:rPr lang="en-US" sz="2600" dirty="0" err="1" smtClean="0"/>
              <a:t>bức</a:t>
            </a:r>
            <a:r>
              <a:rPr lang="en-US" sz="2600" dirty="0" smtClean="0"/>
              <a:t> </a:t>
            </a:r>
            <a:r>
              <a:rPr lang="en-US" sz="2600" dirty="0" err="1" smtClean="0"/>
              <a:t>xạ</a:t>
            </a:r>
            <a:r>
              <a:rPr lang="en-US" sz="2600" dirty="0" smtClean="0"/>
              <a:t> </a:t>
            </a:r>
            <a:r>
              <a:rPr lang="en-US" sz="2600" dirty="0" err="1" smtClean="0"/>
              <a:t>đen</a:t>
            </a:r>
            <a:r>
              <a:rPr lang="en-US" sz="2600" dirty="0" smtClean="0"/>
              <a:t> </a:t>
            </a:r>
            <a:r>
              <a:rPr lang="en-US" sz="2600" dirty="0" err="1" smtClean="0"/>
              <a:t>có</a:t>
            </a:r>
            <a:r>
              <a:rPr lang="en-US" sz="2600" dirty="0" smtClean="0"/>
              <a:t> </a:t>
            </a:r>
            <a:r>
              <a:rPr lang="en-US" sz="2600" dirty="0" err="1" smtClean="0"/>
              <a:t>phổ</a:t>
            </a:r>
            <a:r>
              <a:rPr lang="en-US" sz="2600" dirty="0" smtClean="0"/>
              <a:t> </a:t>
            </a:r>
            <a:r>
              <a:rPr lang="en-US" sz="2600" dirty="0" err="1" smtClean="0"/>
              <a:t>bức</a:t>
            </a:r>
            <a:r>
              <a:rPr lang="en-US" sz="2600" dirty="0" smtClean="0"/>
              <a:t> </a:t>
            </a:r>
            <a:r>
              <a:rPr lang="en-US" sz="2600" dirty="0" err="1" smtClean="0"/>
              <a:t>xạ</a:t>
            </a:r>
            <a:r>
              <a:rPr lang="en-US" sz="2600" dirty="0" smtClean="0"/>
              <a:t> </a:t>
            </a:r>
            <a:r>
              <a:rPr lang="en-US" sz="2600" dirty="0" err="1" smtClean="0"/>
              <a:t>giống</a:t>
            </a:r>
            <a:r>
              <a:rPr lang="en-US" sz="2600" dirty="0" smtClean="0"/>
              <a:t> </a:t>
            </a:r>
            <a:r>
              <a:rPr lang="en-US" sz="2600" dirty="0" err="1" smtClean="0"/>
              <a:t>phổ</a:t>
            </a:r>
            <a:r>
              <a:rPr lang="en-US" sz="2600" dirty="0" smtClean="0"/>
              <a:t> </a:t>
            </a:r>
            <a:r>
              <a:rPr lang="en-US" sz="2600" dirty="0" err="1" smtClean="0"/>
              <a:t>bức</a:t>
            </a:r>
            <a:r>
              <a:rPr lang="en-US" sz="2600" dirty="0" smtClean="0"/>
              <a:t> </a:t>
            </a:r>
            <a:r>
              <a:rPr lang="en-US" sz="2600" dirty="0" err="1" smtClean="0"/>
              <a:t>xạ</a:t>
            </a:r>
            <a:r>
              <a:rPr lang="en-US" sz="2600" dirty="0" smtClean="0"/>
              <a:t> </a:t>
            </a:r>
            <a:r>
              <a:rPr lang="en-US" sz="2600" dirty="0" err="1" smtClean="0"/>
              <a:t>của</a:t>
            </a:r>
            <a:r>
              <a:rPr lang="en-US" sz="2600" dirty="0" smtClean="0"/>
              <a:t> </a:t>
            </a:r>
            <a:r>
              <a:rPr lang="en-US" sz="2600" dirty="0" err="1" smtClean="0"/>
              <a:t>nguồn</a:t>
            </a:r>
            <a:r>
              <a:rPr lang="en-US" sz="2600" dirty="0" smtClean="0"/>
              <a:t> </a:t>
            </a:r>
            <a:r>
              <a:rPr lang="en-US" sz="2600" dirty="0" err="1" smtClean="0"/>
              <a:t>sáng</a:t>
            </a:r>
            <a:r>
              <a:rPr lang="en-US" sz="2600" dirty="0" smtClean="0"/>
              <a:t>.</a:t>
            </a:r>
            <a:br>
              <a:rPr lang="en-US" sz="2600" dirty="0" smtClean="0"/>
            </a:br>
            <a:r>
              <a:rPr lang="en-US" sz="2600" dirty="0" smtClean="0"/>
              <a:t/>
            </a:r>
            <a:br>
              <a:rPr lang="en-US" sz="2600" dirty="0" smtClean="0"/>
            </a:br>
            <a:endParaRPr lang="en-US" sz="2600" dirty="0" smtClean="0"/>
          </a:p>
          <a:p>
            <a:pPr eaLnBrk="1" hangingPunct="1">
              <a:lnSpc>
                <a:spcPct val="80000"/>
              </a:lnSpc>
              <a:buFontTx/>
              <a:buNone/>
            </a:pPr>
            <a:r>
              <a:rPr lang="en-US" sz="2600" dirty="0" smtClean="0"/>
              <a:t>8. </a:t>
            </a:r>
            <a:r>
              <a:rPr lang="en-US" sz="2600" b="1" dirty="0" err="1" smtClean="0"/>
              <a:t>Độ</a:t>
            </a:r>
            <a:r>
              <a:rPr lang="en-US" sz="2600" b="1" dirty="0" smtClean="0"/>
              <a:t> </a:t>
            </a:r>
            <a:r>
              <a:rPr lang="en-US" sz="2600" b="1" dirty="0" err="1" smtClean="0"/>
              <a:t>hoàn</a:t>
            </a:r>
            <a:r>
              <a:rPr lang="en-US" sz="2600" b="1" dirty="0" smtClean="0"/>
              <a:t> </a:t>
            </a:r>
            <a:r>
              <a:rPr lang="en-US" sz="2600" b="1" dirty="0" err="1" smtClean="0"/>
              <a:t>màu</a:t>
            </a:r>
            <a:r>
              <a:rPr lang="en-US" sz="2600" dirty="0" smtClean="0"/>
              <a:t/>
            </a:r>
            <a:br>
              <a:rPr lang="en-US" sz="2600" dirty="0" smtClean="0"/>
            </a:br>
            <a:r>
              <a:rPr lang="en-US" sz="2600" dirty="0" err="1" smtClean="0"/>
              <a:t>Độ</a:t>
            </a:r>
            <a:r>
              <a:rPr lang="en-US" sz="2600" dirty="0" smtClean="0"/>
              <a:t> </a:t>
            </a:r>
            <a:r>
              <a:rPr lang="en-US" sz="2600" dirty="0" err="1" smtClean="0"/>
              <a:t>hoàn</a:t>
            </a:r>
            <a:r>
              <a:rPr lang="en-US" sz="2600" dirty="0" smtClean="0"/>
              <a:t> </a:t>
            </a:r>
            <a:r>
              <a:rPr lang="en-US" sz="2600" dirty="0" err="1" smtClean="0"/>
              <a:t>màu</a:t>
            </a:r>
            <a:r>
              <a:rPr lang="en-US" sz="2600" dirty="0" smtClean="0"/>
              <a:t> </a:t>
            </a:r>
            <a:r>
              <a:rPr lang="en-US" sz="2600" dirty="0" err="1" smtClean="0"/>
              <a:t>được</a:t>
            </a:r>
            <a:r>
              <a:rPr lang="en-US" sz="2600" dirty="0" smtClean="0"/>
              <a:t> </a:t>
            </a:r>
            <a:r>
              <a:rPr lang="en-US" sz="2600" dirty="0" err="1" smtClean="0"/>
              <a:t>biểu</a:t>
            </a:r>
            <a:r>
              <a:rPr lang="en-US" sz="2600" dirty="0" smtClean="0"/>
              <a:t> </a:t>
            </a:r>
            <a:r>
              <a:rPr lang="en-US" sz="2600" dirty="0" err="1" smtClean="0"/>
              <a:t>diễn</a:t>
            </a:r>
            <a:r>
              <a:rPr lang="en-US" sz="2600" dirty="0" smtClean="0"/>
              <a:t> </a:t>
            </a:r>
            <a:r>
              <a:rPr lang="en-US" sz="2600" dirty="0" err="1" smtClean="0"/>
              <a:t>bằng</a:t>
            </a:r>
            <a:r>
              <a:rPr lang="en-US" sz="2600" dirty="0" smtClean="0"/>
              <a:t> </a:t>
            </a:r>
            <a:r>
              <a:rPr lang="en-US" sz="2600" dirty="0" err="1" smtClean="0"/>
              <a:t>chỉ</a:t>
            </a:r>
            <a:r>
              <a:rPr lang="en-US" sz="2600" dirty="0" smtClean="0"/>
              <a:t> </a:t>
            </a:r>
            <a:r>
              <a:rPr lang="en-US" sz="2600" dirty="0" err="1" smtClean="0"/>
              <a:t>số</a:t>
            </a:r>
            <a:r>
              <a:rPr lang="en-US" sz="2600" dirty="0" smtClean="0"/>
              <a:t> </a:t>
            </a:r>
            <a:r>
              <a:rPr lang="en-US" sz="2600" dirty="0" err="1" smtClean="0"/>
              <a:t>hoàn</a:t>
            </a:r>
            <a:r>
              <a:rPr lang="en-US" sz="2600" dirty="0" smtClean="0"/>
              <a:t> </a:t>
            </a:r>
            <a:r>
              <a:rPr lang="en-US" sz="2600" dirty="0" err="1" smtClean="0"/>
              <a:t>màu</a:t>
            </a:r>
            <a:r>
              <a:rPr lang="en-US" sz="2600" dirty="0" smtClean="0"/>
              <a:t> (CRI) </a:t>
            </a:r>
            <a:r>
              <a:rPr lang="en-US" sz="2600" dirty="0" err="1" smtClean="0"/>
              <a:t>có</a:t>
            </a:r>
            <a:r>
              <a:rPr lang="en-US" sz="2600" dirty="0" smtClean="0"/>
              <a:t> </a:t>
            </a:r>
            <a:r>
              <a:rPr lang="en-US" sz="2600" dirty="0" err="1" smtClean="0"/>
              <a:t>độ</a:t>
            </a:r>
            <a:r>
              <a:rPr lang="en-US" sz="2600" dirty="0" smtClean="0"/>
              <a:t> </a:t>
            </a:r>
            <a:r>
              <a:rPr lang="en-US" sz="2600" dirty="0" err="1" smtClean="0"/>
              <a:t>lớn</a:t>
            </a:r>
            <a:r>
              <a:rPr lang="en-US" sz="2600" dirty="0" smtClean="0"/>
              <a:t> </a:t>
            </a:r>
            <a:r>
              <a:rPr lang="en-US" sz="2600" dirty="0" err="1" smtClean="0"/>
              <a:t>từ</a:t>
            </a:r>
            <a:r>
              <a:rPr lang="en-US" sz="2600" dirty="0" smtClean="0"/>
              <a:t> 0 </a:t>
            </a:r>
            <a:r>
              <a:rPr lang="en-US" sz="2600" dirty="0" err="1" smtClean="0"/>
              <a:t>đến</a:t>
            </a:r>
            <a:r>
              <a:rPr lang="en-US" sz="2600" dirty="0" smtClean="0"/>
              <a:t> 100, </a:t>
            </a:r>
            <a:r>
              <a:rPr lang="en-US" sz="2600" dirty="0" err="1" smtClean="0"/>
              <a:t>diễn</a:t>
            </a:r>
            <a:r>
              <a:rPr lang="en-US" sz="2600" dirty="0" smtClean="0"/>
              <a:t> </a:t>
            </a:r>
            <a:r>
              <a:rPr lang="en-US" sz="2600" dirty="0" err="1" smtClean="0"/>
              <a:t>tả</a:t>
            </a:r>
            <a:r>
              <a:rPr lang="en-US" sz="2600" dirty="0" smtClean="0"/>
              <a:t> </a:t>
            </a:r>
            <a:r>
              <a:rPr lang="en-US" sz="2600" dirty="0" err="1" smtClean="0"/>
              <a:t>độ</a:t>
            </a:r>
            <a:r>
              <a:rPr lang="en-US" sz="2600" dirty="0" smtClean="0"/>
              <a:t> </a:t>
            </a:r>
            <a:r>
              <a:rPr lang="en-US" sz="2600" dirty="0" err="1" smtClean="0"/>
              <a:t>hoàn</a:t>
            </a:r>
            <a:r>
              <a:rPr lang="en-US" sz="2600" dirty="0" smtClean="0"/>
              <a:t> </a:t>
            </a:r>
            <a:r>
              <a:rPr lang="en-US" sz="2600" dirty="0" err="1" smtClean="0"/>
              <a:t>màu</a:t>
            </a:r>
            <a:r>
              <a:rPr lang="en-US" sz="2600" dirty="0" smtClean="0"/>
              <a:t> </a:t>
            </a:r>
            <a:r>
              <a:rPr lang="en-US" sz="2600" dirty="0" err="1" smtClean="0"/>
              <a:t>của</a:t>
            </a:r>
            <a:r>
              <a:rPr lang="en-US" sz="2600" dirty="0" smtClean="0"/>
              <a:t> </a:t>
            </a:r>
            <a:r>
              <a:rPr lang="en-US" sz="2600" dirty="0" err="1" smtClean="0"/>
              <a:t>các</a:t>
            </a:r>
            <a:r>
              <a:rPr lang="en-US" sz="2600" dirty="0" smtClean="0"/>
              <a:t> </a:t>
            </a:r>
            <a:r>
              <a:rPr lang="en-US" sz="2600" dirty="0" err="1" smtClean="0"/>
              <a:t>vật</a:t>
            </a:r>
            <a:r>
              <a:rPr lang="en-US" sz="2600" dirty="0" smtClean="0"/>
              <a:t> </a:t>
            </a:r>
            <a:r>
              <a:rPr lang="en-US" sz="2600" dirty="0" err="1" smtClean="0"/>
              <a:t>được</a:t>
            </a:r>
            <a:r>
              <a:rPr lang="en-US" sz="2600" dirty="0" smtClean="0"/>
              <a:t> </a:t>
            </a:r>
            <a:r>
              <a:rPr lang="en-US" sz="2600" dirty="0" err="1" smtClean="0"/>
              <a:t>chiếu</a:t>
            </a:r>
            <a:r>
              <a:rPr lang="en-US" sz="2600" dirty="0" smtClean="0"/>
              <a:t> </a:t>
            </a:r>
            <a:r>
              <a:rPr lang="en-US" sz="2600" dirty="0" err="1" smtClean="0"/>
              <a:t>sáng</a:t>
            </a:r>
            <a:r>
              <a:rPr lang="en-US" sz="2600" dirty="0" smtClean="0"/>
              <a:t> </a:t>
            </a:r>
            <a:r>
              <a:rPr lang="en-US" sz="2600" dirty="0" err="1" smtClean="0"/>
              <a:t>trong</a:t>
            </a:r>
            <a:r>
              <a:rPr lang="en-US" sz="2600" dirty="0" smtClean="0"/>
              <a:t> </a:t>
            </a:r>
            <a:r>
              <a:rPr lang="en-US" sz="2600" dirty="0" err="1" smtClean="0"/>
              <a:t>mắt</a:t>
            </a:r>
            <a:r>
              <a:rPr lang="en-US" sz="2600" dirty="0" smtClean="0"/>
              <a:t> </a:t>
            </a:r>
            <a:r>
              <a:rPr lang="en-US" sz="2600" dirty="0" err="1" smtClean="0"/>
              <a:t>người</a:t>
            </a:r>
            <a:r>
              <a:rPr lang="en-US" sz="2600" dirty="0" smtClean="0"/>
              <a:t> so </a:t>
            </a:r>
            <a:r>
              <a:rPr lang="en-US" sz="2600" dirty="0" err="1" smtClean="0"/>
              <a:t>với</a:t>
            </a:r>
            <a:r>
              <a:rPr lang="en-US" sz="2600" dirty="0" smtClean="0"/>
              <a:t> </a:t>
            </a:r>
            <a:r>
              <a:rPr lang="en-US" sz="2600" dirty="0" err="1" smtClean="0"/>
              <a:t>màu</a:t>
            </a:r>
            <a:r>
              <a:rPr lang="en-US" sz="2600" dirty="0" smtClean="0"/>
              <a:t> </a:t>
            </a:r>
            <a:r>
              <a:rPr lang="en-US" sz="2600" dirty="0" err="1" smtClean="0"/>
              <a:t>thực</a:t>
            </a:r>
            <a:r>
              <a:rPr lang="en-US" sz="2600" dirty="0" smtClean="0"/>
              <a:t> </a:t>
            </a:r>
            <a:r>
              <a:rPr lang="en-US" sz="2600" dirty="0" err="1" smtClean="0"/>
              <a:t>của</a:t>
            </a:r>
            <a:r>
              <a:rPr lang="en-US" sz="2600" dirty="0" smtClean="0"/>
              <a:t> </a:t>
            </a:r>
            <a:r>
              <a:rPr lang="en-US" sz="2600" dirty="0" err="1" smtClean="0"/>
              <a:t>nó</a:t>
            </a:r>
            <a:r>
              <a:rPr lang="en-US" sz="2600" dirty="0" smtClean="0"/>
              <a:t>. CRI </a:t>
            </a:r>
            <a:r>
              <a:rPr lang="en-US" sz="2600" dirty="0" err="1" smtClean="0"/>
              <a:t>càng</a:t>
            </a:r>
            <a:r>
              <a:rPr lang="en-US" sz="2600" dirty="0" smtClean="0"/>
              <a:t> </a:t>
            </a:r>
            <a:r>
              <a:rPr lang="en-US" sz="2600" dirty="0" err="1" smtClean="0"/>
              <a:t>cao</a:t>
            </a:r>
            <a:r>
              <a:rPr lang="en-US" sz="2600" dirty="0" smtClean="0"/>
              <a:t> </a:t>
            </a:r>
            <a:r>
              <a:rPr lang="en-US" sz="2600" dirty="0" err="1" smtClean="0"/>
              <a:t>thì</a:t>
            </a:r>
            <a:r>
              <a:rPr lang="en-US" sz="2600" dirty="0" smtClean="0"/>
              <a:t> </a:t>
            </a:r>
            <a:r>
              <a:rPr lang="en-US" sz="2600" dirty="0" err="1" smtClean="0"/>
              <a:t>khả</a:t>
            </a:r>
            <a:r>
              <a:rPr lang="en-US" sz="2600" dirty="0" smtClean="0"/>
              <a:t> </a:t>
            </a:r>
            <a:r>
              <a:rPr lang="en-US" sz="2600" dirty="0" err="1" smtClean="0"/>
              <a:t>năng</a:t>
            </a:r>
            <a:r>
              <a:rPr lang="en-US" sz="2600" dirty="0" smtClean="0"/>
              <a:t> </a:t>
            </a:r>
            <a:r>
              <a:rPr lang="en-US" sz="2600" dirty="0" err="1" smtClean="0"/>
              <a:t>hoàn</a:t>
            </a:r>
            <a:r>
              <a:rPr lang="en-US" sz="2600" dirty="0" smtClean="0"/>
              <a:t> </a:t>
            </a:r>
            <a:r>
              <a:rPr lang="en-US" sz="2600" dirty="0" err="1" smtClean="0"/>
              <a:t>màu</a:t>
            </a:r>
            <a:r>
              <a:rPr lang="en-US" sz="2600" dirty="0" smtClean="0"/>
              <a:t> </a:t>
            </a:r>
            <a:r>
              <a:rPr lang="en-US" sz="2600" dirty="0" err="1" smtClean="0"/>
              <a:t>càng</a:t>
            </a:r>
            <a:r>
              <a:rPr lang="en-US" sz="2600" dirty="0" smtClean="0"/>
              <a:t> </a:t>
            </a:r>
            <a:r>
              <a:rPr lang="en-US" sz="2600" dirty="0" err="1" smtClean="0"/>
              <a:t>lớn</a:t>
            </a:r>
            <a:r>
              <a:rPr lang="en-US" sz="2600" dirty="0" smtClean="0"/>
              <a:t>.</a:t>
            </a:r>
          </a:p>
        </p:txBody>
      </p:sp>
    </p:spTree>
    <p:extLst>
      <p:ext uri="{BB962C8B-B14F-4D97-AF65-F5344CB8AC3E}">
        <p14:creationId xmlns:p14="http://schemas.microsoft.com/office/powerpoint/2010/main" val="2557126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924800" cy="639762"/>
          </a:xfrm>
          <a:solidFill>
            <a:srgbClr val="FFFF00"/>
          </a:solidFill>
        </p:spPr>
        <p:txBody>
          <a:bodyPr>
            <a:noAutofit/>
          </a:bodyPr>
          <a:lstStyle/>
          <a:p>
            <a:r>
              <a:rPr lang="en-US" sz="3600" b="1" dirty="0" smtClean="0"/>
              <a:t>1.10. </a:t>
            </a:r>
            <a:r>
              <a:rPr lang="en-US" sz="3600" b="1" dirty="0" err="1" smtClean="0"/>
              <a:t>Tính</a:t>
            </a:r>
            <a:r>
              <a:rPr lang="en-US" sz="3600" b="1" dirty="0" smtClean="0"/>
              <a:t> </a:t>
            </a:r>
            <a:r>
              <a:rPr lang="en-US" sz="3600" b="1" dirty="0" err="1" smtClean="0"/>
              <a:t>toán</a:t>
            </a:r>
            <a:r>
              <a:rPr lang="en-US" sz="3600" b="1" dirty="0" smtClean="0"/>
              <a:t> </a:t>
            </a:r>
            <a:r>
              <a:rPr lang="en-US" sz="3600" b="1" dirty="0" err="1" smtClean="0"/>
              <a:t>tuổi</a:t>
            </a:r>
            <a:r>
              <a:rPr lang="en-US" sz="3600" b="1" dirty="0" smtClean="0"/>
              <a:t> </a:t>
            </a:r>
            <a:r>
              <a:rPr lang="en-US" sz="3600" b="1" dirty="0" err="1" smtClean="0"/>
              <a:t>thọ</a:t>
            </a:r>
            <a:r>
              <a:rPr lang="en-US" sz="3600" b="1" dirty="0" smtClean="0"/>
              <a:t> </a:t>
            </a:r>
            <a:r>
              <a:rPr lang="en-US" sz="3600" b="1" dirty="0" err="1" smtClean="0"/>
              <a:t>của</a:t>
            </a:r>
            <a:r>
              <a:rPr lang="en-US" sz="3600" b="1" dirty="0" smtClean="0"/>
              <a:t> LED driver</a:t>
            </a:r>
            <a:endParaRPr lang="en-US" sz="3600" b="1" dirty="0"/>
          </a:p>
        </p:txBody>
      </p:sp>
      <p:sp>
        <p:nvSpPr>
          <p:cNvPr id="3" name="Content Placeholder 2"/>
          <p:cNvSpPr>
            <a:spLocks noGrp="1"/>
          </p:cNvSpPr>
          <p:nvPr>
            <p:ph idx="1"/>
          </p:nvPr>
        </p:nvSpPr>
        <p:spPr>
          <a:xfrm>
            <a:off x="457200" y="914400"/>
            <a:ext cx="5334000" cy="609600"/>
          </a:xfrm>
          <a:solidFill>
            <a:schemeClr val="accent3">
              <a:lumMod val="40000"/>
              <a:lumOff val="60000"/>
            </a:schemeClr>
          </a:solidFill>
        </p:spPr>
        <p:txBody>
          <a:bodyPr>
            <a:normAutofit/>
          </a:bodyPr>
          <a:lstStyle/>
          <a:p>
            <a:pPr marL="0" lvl="0" indent="0">
              <a:buNone/>
            </a:pPr>
            <a:r>
              <a:rPr lang="en-US" sz="2800" b="1" dirty="0" smtClean="0">
                <a:latin typeface="Arial" pitchFamily="34" charset="0"/>
                <a:cs typeface="Arial" pitchFamily="34" charset="0"/>
              </a:rPr>
              <a:t> </a:t>
            </a:r>
            <a:r>
              <a:rPr lang="en-US" sz="2800" b="1" dirty="0" err="1">
                <a:latin typeface="Arial" pitchFamily="34" charset="0"/>
                <a:cs typeface="Arial" pitchFamily="34" charset="0"/>
              </a:rPr>
              <a:t>Phân</a:t>
            </a:r>
            <a:r>
              <a:rPr lang="en-US" sz="2800" b="1" dirty="0">
                <a:latin typeface="Arial" pitchFamily="34" charset="0"/>
                <a:cs typeface="Arial" pitchFamily="34" charset="0"/>
              </a:rPr>
              <a:t> </a:t>
            </a:r>
            <a:r>
              <a:rPr lang="en-US" sz="2800" b="1" dirty="0" err="1">
                <a:latin typeface="Arial" pitchFamily="34" charset="0"/>
                <a:cs typeface="Arial" pitchFamily="34" charset="0"/>
              </a:rPr>
              <a:t>biệt</a:t>
            </a:r>
            <a:r>
              <a:rPr lang="en-US" sz="2800" b="1" dirty="0">
                <a:latin typeface="Arial" pitchFamily="34" charset="0"/>
                <a:cs typeface="Arial" pitchFamily="34" charset="0"/>
              </a:rPr>
              <a:t> </a:t>
            </a:r>
            <a:r>
              <a:rPr lang="en-US" sz="2800" b="1" dirty="0" err="1">
                <a:latin typeface="Arial" pitchFamily="34" charset="0"/>
                <a:cs typeface="Arial" pitchFamily="34" charset="0"/>
              </a:rPr>
              <a:t>tuổi</a:t>
            </a:r>
            <a:r>
              <a:rPr lang="en-US" sz="2800" b="1" dirty="0">
                <a:latin typeface="Arial" pitchFamily="34" charset="0"/>
                <a:cs typeface="Arial" pitchFamily="34" charset="0"/>
              </a:rPr>
              <a:t> </a:t>
            </a:r>
            <a:r>
              <a:rPr lang="en-US" sz="2800" b="1" dirty="0" err="1">
                <a:latin typeface="Arial" pitchFamily="34" charset="0"/>
                <a:cs typeface="Arial" pitchFamily="34" charset="0"/>
              </a:rPr>
              <a:t>thọ</a:t>
            </a:r>
            <a:r>
              <a:rPr lang="en-US" sz="2800" b="1" dirty="0">
                <a:latin typeface="Arial" pitchFamily="34" charset="0"/>
                <a:cs typeface="Arial" pitchFamily="34" charset="0"/>
              </a:rPr>
              <a:t> </a:t>
            </a:r>
            <a:r>
              <a:rPr lang="en-US" sz="2800" b="1" dirty="0" err="1">
                <a:latin typeface="Arial" pitchFamily="34" charset="0"/>
                <a:cs typeface="Arial" pitchFamily="34" charset="0"/>
              </a:rPr>
              <a:t>và</a:t>
            </a:r>
            <a:r>
              <a:rPr lang="en-US" sz="2800" b="1" dirty="0">
                <a:latin typeface="Arial" pitchFamily="34" charset="0"/>
                <a:cs typeface="Arial" pitchFamily="34" charset="0"/>
              </a:rPr>
              <a:t> MTBF</a:t>
            </a:r>
          </a:p>
        </p:txBody>
      </p:sp>
      <p:sp>
        <p:nvSpPr>
          <p:cNvPr id="6" name="Content Placeholder 2"/>
          <p:cNvSpPr txBox="1">
            <a:spLocks/>
          </p:cNvSpPr>
          <p:nvPr/>
        </p:nvSpPr>
        <p:spPr>
          <a:xfrm>
            <a:off x="296333" y="1524000"/>
            <a:ext cx="8382000" cy="5029200"/>
          </a:xfrm>
          <a:prstGeom prst="rect">
            <a:avLst/>
          </a:prstGeom>
          <a:ln>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latin typeface="+mj-lt"/>
              </a:rPr>
              <a:t>MTBF </a:t>
            </a:r>
            <a:endParaRPr lang="en-US" sz="2800" dirty="0">
              <a:latin typeface="+mj-lt"/>
            </a:endParaRPr>
          </a:p>
          <a:p>
            <a:r>
              <a:rPr lang="vi-VN" sz="2800" dirty="0" smtClean="0">
                <a:latin typeface="+mj-lt"/>
              </a:rPr>
              <a:t>MTBF </a:t>
            </a:r>
            <a:r>
              <a:rPr lang="vi-VN" sz="2800" dirty="0">
                <a:latin typeface="+mj-lt"/>
              </a:rPr>
              <a:t>cho một đèn LED là bằng tổng của MTBF của tất cả các thành phần riêng lẻ</a:t>
            </a:r>
            <a:r>
              <a:rPr lang="vi-VN" sz="2800" dirty="0" smtClean="0">
                <a:latin typeface="+mj-lt"/>
              </a:rPr>
              <a:t>.</a:t>
            </a:r>
            <a:endParaRPr lang="en-US" sz="2800" dirty="0" smtClean="0">
              <a:latin typeface="+mj-lt"/>
            </a:endParaRPr>
          </a:p>
          <a:p>
            <a:r>
              <a:rPr lang="vi-VN" sz="2800" dirty="0">
                <a:latin typeface="+mj-lt"/>
              </a:rPr>
              <a:t>Hàm ý của MTBF trong việc thiết kế một hệ thống </a:t>
            </a:r>
            <a:r>
              <a:rPr lang="vi-VN" sz="2800" dirty="0" smtClean="0">
                <a:latin typeface="+mj-lt"/>
              </a:rPr>
              <a:t>như </a:t>
            </a:r>
            <a:r>
              <a:rPr lang="vi-VN" sz="2800" dirty="0">
                <a:latin typeface="+mj-lt"/>
              </a:rPr>
              <a:t>LED driver  là xác suất của hư hỏng của hệ thống </a:t>
            </a:r>
            <a:r>
              <a:rPr lang="en-US" sz="2800" dirty="0" err="1" smtClean="0">
                <a:latin typeface="+mj-lt"/>
              </a:rPr>
              <a:t>được</a:t>
            </a:r>
            <a:r>
              <a:rPr lang="en-US" sz="2800" dirty="0" smtClean="0">
                <a:latin typeface="+mj-lt"/>
              </a:rPr>
              <a:t> </a:t>
            </a:r>
            <a:r>
              <a:rPr lang="en-US" sz="2800" dirty="0" err="1" smtClean="0">
                <a:latin typeface="+mj-lt"/>
              </a:rPr>
              <a:t>tính</a:t>
            </a:r>
            <a:r>
              <a:rPr lang="en-US" sz="2800" dirty="0" smtClean="0">
                <a:latin typeface="+mj-lt"/>
              </a:rPr>
              <a:t> </a:t>
            </a:r>
            <a:r>
              <a:rPr lang="en-US" sz="2800" dirty="0" err="1" smtClean="0">
                <a:latin typeface="+mj-lt"/>
              </a:rPr>
              <a:t>bằng</a:t>
            </a:r>
            <a:r>
              <a:rPr lang="vi-VN" sz="2800" dirty="0" smtClean="0">
                <a:latin typeface="+mj-lt"/>
              </a:rPr>
              <a:t> </a:t>
            </a:r>
            <a:r>
              <a:rPr lang="vi-VN" sz="2800" dirty="0">
                <a:latin typeface="+mj-lt"/>
              </a:rPr>
              <a:t>tổng của các xác suất hư hỏng của mỗi thành phần. Đơn giản, nếu ta giảm số lượng của các thành phần, hệ thống sẽ được tin cậy hơn.</a:t>
            </a:r>
            <a:endParaRPr lang="en-US" sz="2800" dirty="0">
              <a:latin typeface="+mj-lt"/>
            </a:endParaRPr>
          </a:p>
          <a:p>
            <a:pPr marL="0" indent="0">
              <a:buNone/>
            </a:pPr>
            <a:r>
              <a:rPr lang="en-US" sz="2800" b="1" i="1" dirty="0" smtClean="0">
                <a:solidFill>
                  <a:srgbClr val="FF0000"/>
                </a:solidFill>
                <a:latin typeface="+mj-lt"/>
              </a:rPr>
              <a:t>K</a:t>
            </a:r>
            <a:r>
              <a:rPr lang="vi-VN" sz="2800" b="1" i="1" dirty="0" smtClean="0">
                <a:solidFill>
                  <a:srgbClr val="FF0000"/>
                </a:solidFill>
                <a:latin typeface="+mj-lt"/>
              </a:rPr>
              <a:t>hông </a:t>
            </a:r>
            <a:r>
              <a:rPr lang="vi-VN" sz="2800" b="1" i="1" dirty="0">
                <a:solidFill>
                  <a:srgbClr val="FF0000"/>
                </a:solidFill>
                <a:latin typeface="+mj-lt"/>
              </a:rPr>
              <a:t>có liên quan trực tiếp hoặc tương quan giữa tuổi thọ và </a:t>
            </a:r>
            <a:r>
              <a:rPr lang="en-US" sz="2800" b="1" i="1" dirty="0" smtClean="0">
                <a:solidFill>
                  <a:srgbClr val="FF0000"/>
                </a:solidFill>
                <a:latin typeface="+mj-lt"/>
              </a:rPr>
              <a:t>MTBF</a:t>
            </a:r>
            <a:r>
              <a:rPr lang="vi-VN" sz="2800" b="1" i="1" dirty="0" smtClean="0">
                <a:solidFill>
                  <a:srgbClr val="FF0000"/>
                </a:solidFill>
                <a:latin typeface="+mj-lt"/>
              </a:rPr>
              <a:t>. </a:t>
            </a:r>
            <a:r>
              <a:rPr lang="vi-VN" sz="2800" b="1" i="1" dirty="0">
                <a:solidFill>
                  <a:srgbClr val="FF0000"/>
                </a:solidFill>
                <a:latin typeface="+mj-lt"/>
              </a:rPr>
              <a:t>Có thể thiết kế một sản phẩm  độ tin cậy rất cao với một tuổi thọ ngắn ngủi. Một ví dụ điển hình là một tên lửa: nó có thể rất, rất tin cậy, nhưng tuổi thọ của nó chỉ là 0,06 giờ (4 phút)! </a:t>
            </a:r>
            <a:endParaRPr lang="en-US" sz="2800" dirty="0">
              <a:solidFill>
                <a:srgbClr val="FF0000"/>
              </a:solidFill>
              <a:latin typeface="+mj-lt"/>
            </a:endParaRPr>
          </a:p>
        </p:txBody>
      </p:sp>
    </p:spTree>
    <p:extLst>
      <p:ext uri="{BB962C8B-B14F-4D97-AF65-F5344CB8AC3E}">
        <p14:creationId xmlns:p14="http://schemas.microsoft.com/office/powerpoint/2010/main" val="3029482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086600" cy="762000"/>
          </a:xfrm>
          <a:solidFill>
            <a:srgbClr val="FFFF00"/>
          </a:solidFill>
        </p:spPr>
        <p:txBody>
          <a:bodyPr>
            <a:normAutofit fontScale="90000"/>
          </a:bodyPr>
          <a:lstStyle/>
          <a:p>
            <a:r>
              <a:rPr lang="en-US" b="1" dirty="0" smtClean="0"/>
              <a:t>1.11 </a:t>
            </a:r>
            <a:r>
              <a:rPr lang="en-US" b="1" dirty="0" err="1" smtClean="0"/>
              <a:t>một</a:t>
            </a:r>
            <a:r>
              <a:rPr lang="en-US" b="1" dirty="0" smtClean="0"/>
              <a:t> </a:t>
            </a:r>
            <a:r>
              <a:rPr lang="en-US" b="1" dirty="0" err="1" smtClean="0"/>
              <a:t>số</a:t>
            </a:r>
            <a:r>
              <a:rPr lang="en-US" b="1" dirty="0" smtClean="0"/>
              <a:t> </a:t>
            </a:r>
            <a:r>
              <a:rPr lang="en-US" b="1" dirty="0" err="1" smtClean="0"/>
              <a:t>ứng</a:t>
            </a:r>
            <a:r>
              <a:rPr lang="en-US" b="1" dirty="0" smtClean="0"/>
              <a:t> </a:t>
            </a:r>
            <a:r>
              <a:rPr lang="en-US" b="1" dirty="0" err="1" smtClean="0"/>
              <a:t>dụng</a:t>
            </a:r>
            <a:r>
              <a:rPr lang="en-US" b="1" dirty="0" smtClean="0"/>
              <a:t> </a:t>
            </a:r>
            <a:r>
              <a:rPr lang="en-US" b="1" dirty="0" err="1" smtClean="0"/>
              <a:t>điển</a:t>
            </a:r>
            <a:r>
              <a:rPr lang="en-US" b="1" dirty="0" smtClean="0"/>
              <a:t> </a:t>
            </a:r>
            <a:r>
              <a:rPr lang="en-US" b="1" dirty="0" err="1" smtClean="0"/>
              <a:t>hình</a:t>
            </a:r>
            <a:endParaRPr lang="en-US" b="1" dirty="0"/>
          </a:p>
        </p:txBody>
      </p:sp>
      <p:sp>
        <p:nvSpPr>
          <p:cNvPr id="3" name="Content Placeholder 2"/>
          <p:cNvSpPr>
            <a:spLocks noGrp="1"/>
          </p:cNvSpPr>
          <p:nvPr>
            <p:ph idx="1"/>
          </p:nvPr>
        </p:nvSpPr>
        <p:spPr>
          <a:xfrm>
            <a:off x="457200" y="990600"/>
            <a:ext cx="8229600" cy="5486399"/>
          </a:xfrm>
        </p:spPr>
        <p:txBody>
          <a:bodyPr>
            <a:normAutofit/>
          </a:bodyPr>
          <a:lstStyle/>
          <a:p>
            <a:r>
              <a:rPr lang="vi-VN" sz="2800" dirty="0" smtClean="0">
                <a:latin typeface="+mj-lt"/>
              </a:rPr>
              <a:t>Ứng </a:t>
            </a:r>
            <a:r>
              <a:rPr lang="vi-VN" sz="2800" dirty="0">
                <a:latin typeface="+mj-lt"/>
              </a:rPr>
              <a:t>dụng trong chiếu sáng và trang </a:t>
            </a:r>
            <a:r>
              <a:rPr lang="vi-VN" sz="2800" dirty="0" smtClean="0">
                <a:latin typeface="+mj-lt"/>
              </a:rPr>
              <a:t>trí</a:t>
            </a:r>
          </a:p>
          <a:p>
            <a:r>
              <a:rPr lang="vi-VN" sz="2800" dirty="0">
                <a:latin typeface="+mj-lt"/>
              </a:rPr>
              <a:t>Ứng dụng đèn LED trong y </a:t>
            </a:r>
            <a:r>
              <a:rPr lang="vi-VN" sz="2800" dirty="0" smtClean="0">
                <a:latin typeface="+mj-lt"/>
              </a:rPr>
              <a:t>học</a:t>
            </a:r>
          </a:p>
          <a:p>
            <a:r>
              <a:rPr lang="vi-VN" sz="2800" dirty="0">
                <a:latin typeface="+mj-lt"/>
              </a:rPr>
              <a:t>Ứng dụng đèn LED trong các ngành nông </a:t>
            </a:r>
            <a:r>
              <a:rPr lang="vi-VN" sz="2800" dirty="0" smtClean="0">
                <a:latin typeface="+mj-lt"/>
              </a:rPr>
              <a:t>nghiệp</a:t>
            </a:r>
          </a:p>
          <a:p>
            <a:r>
              <a:rPr lang="vi-VN" sz="2800" dirty="0">
                <a:latin typeface="+mj-lt"/>
              </a:rPr>
              <a:t>Ứng dụng LED trong nghành công nghiệp quảng </a:t>
            </a:r>
            <a:r>
              <a:rPr lang="vi-VN" sz="2800" dirty="0" smtClean="0">
                <a:latin typeface="+mj-lt"/>
              </a:rPr>
              <a:t>cáo</a:t>
            </a:r>
          </a:p>
          <a:p>
            <a:r>
              <a:rPr lang="vi-VN" sz="2800" dirty="0">
                <a:latin typeface="+mj-lt"/>
              </a:rPr>
              <a:t>Đèn LED dùng trong báo hiệu hàng không, hàng hải, không </a:t>
            </a:r>
            <a:r>
              <a:rPr lang="vi-VN" sz="2800" dirty="0" smtClean="0">
                <a:latin typeface="+mj-lt"/>
              </a:rPr>
              <a:t>lưu</a:t>
            </a:r>
          </a:p>
          <a:p>
            <a:r>
              <a:rPr lang="vi-VN" sz="2800" dirty="0">
                <a:latin typeface="+mj-lt"/>
              </a:rPr>
              <a:t>Công nghệ LED trong thiết bị nghe </a:t>
            </a:r>
            <a:r>
              <a:rPr lang="vi-VN" sz="2800" dirty="0" smtClean="0">
                <a:latin typeface="+mj-lt"/>
              </a:rPr>
              <a:t>nhìn</a:t>
            </a:r>
          </a:p>
          <a:p>
            <a:r>
              <a:rPr lang="en-US" sz="2800" dirty="0" err="1"/>
              <a:t>Ứng</a:t>
            </a:r>
            <a:r>
              <a:rPr lang="en-US" sz="2800" dirty="0"/>
              <a:t> </a:t>
            </a:r>
            <a:r>
              <a:rPr lang="en-US" sz="2800" dirty="0" err="1"/>
              <a:t>dụng</a:t>
            </a:r>
            <a:r>
              <a:rPr lang="en-US" sz="2800" dirty="0"/>
              <a:t> </a:t>
            </a:r>
            <a:r>
              <a:rPr lang="en-US" sz="2800" dirty="0" err="1"/>
              <a:t>vào</a:t>
            </a:r>
            <a:r>
              <a:rPr lang="en-US" sz="2800" dirty="0"/>
              <a:t> </a:t>
            </a:r>
            <a:r>
              <a:rPr lang="en-US" sz="2800" dirty="0" err="1"/>
              <a:t>chiếu</a:t>
            </a:r>
            <a:r>
              <a:rPr lang="en-US" sz="2800" dirty="0"/>
              <a:t> </a:t>
            </a:r>
            <a:r>
              <a:rPr lang="en-US" sz="2800" dirty="0" err="1"/>
              <a:t>sáng</a:t>
            </a:r>
            <a:r>
              <a:rPr lang="en-US" sz="2800" dirty="0"/>
              <a:t> </a:t>
            </a:r>
            <a:r>
              <a:rPr lang="en-US" sz="2800" dirty="0" err="1"/>
              <a:t>của</a:t>
            </a:r>
            <a:r>
              <a:rPr lang="en-US" sz="2800" dirty="0"/>
              <a:t> </a:t>
            </a:r>
            <a:r>
              <a:rPr lang="en-US" sz="2800" dirty="0" err="1"/>
              <a:t>đèn</a:t>
            </a:r>
            <a:r>
              <a:rPr lang="en-US" sz="2800" dirty="0"/>
              <a:t> led:</a:t>
            </a:r>
            <a:br>
              <a:rPr lang="en-US" sz="2800" dirty="0"/>
            </a:br>
            <a:endParaRPr lang="vi-VN" sz="2800" dirty="0">
              <a:latin typeface="+mj-lt"/>
            </a:endParaRPr>
          </a:p>
        </p:txBody>
      </p:sp>
      <p:sp>
        <p:nvSpPr>
          <p:cNvPr id="4" name="Slide Number Placeholder 3"/>
          <p:cNvSpPr>
            <a:spLocks noGrp="1"/>
          </p:cNvSpPr>
          <p:nvPr>
            <p:ph type="sldNum" sz="quarter" idx="12"/>
          </p:nvPr>
        </p:nvSpPr>
        <p:spPr/>
        <p:txBody>
          <a:bodyPr/>
          <a:lstStyle/>
          <a:p>
            <a:fld id="{F0931A55-194B-4A58-B694-E7986A594968}" type="slidenum">
              <a:rPr lang="en-US" smtClean="0"/>
              <a:t>61</a:t>
            </a:fld>
            <a:endParaRPr lang="en-US"/>
          </a:p>
        </p:txBody>
      </p:sp>
    </p:spTree>
    <p:extLst>
      <p:ext uri="{BB962C8B-B14F-4D97-AF65-F5344CB8AC3E}">
        <p14:creationId xmlns:p14="http://schemas.microsoft.com/office/powerpoint/2010/main" val="4176006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3886200" cy="715962"/>
          </a:xfrm>
          <a:solidFill>
            <a:srgbClr val="FFFF00"/>
          </a:solidFill>
        </p:spPr>
        <p:txBody>
          <a:bodyPr>
            <a:normAutofit fontScale="90000"/>
          </a:bodyPr>
          <a:lstStyle/>
          <a:p>
            <a:r>
              <a:rPr lang="en-US" b="1" dirty="0" smtClean="0"/>
              <a:t>1.12. </a:t>
            </a:r>
            <a:r>
              <a:rPr lang="en-US" b="1" dirty="0" err="1" smtClean="0"/>
              <a:t>Kết</a:t>
            </a:r>
            <a:r>
              <a:rPr lang="en-US" b="1" dirty="0" smtClean="0"/>
              <a:t> </a:t>
            </a:r>
            <a:r>
              <a:rPr lang="en-US" b="1" dirty="0" err="1" smtClean="0"/>
              <a:t>luận</a:t>
            </a:r>
            <a:endParaRPr lang="en-US" b="1"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sz="3000" dirty="0" smtClean="0"/>
              <a:t>1. So </a:t>
            </a:r>
            <a:r>
              <a:rPr lang="en-US" sz="3000" dirty="0" err="1" smtClean="0"/>
              <a:t>với</a:t>
            </a:r>
            <a:r>
              <a:rPr lang="en-US" sz="3000" dirty="0" smtClean="0"/>
              <a:t> </a:t>
            </a:r>
            <a:r>
              <a:rPr lang="en-US" sz="3000" dirty="0" err="1" smtClean="0"/>
              <a:t>các</a:t>
            </a:r>
            <a:r>
              <a:rPr lang="en-US" sz="3000" dirty="0" smtClean="0"/>
              <a:t> </a:t>
            </a:r>
            <a:r>
              <a:rPr lang="en-US" sz="3000" dirty="0" err="1" smtClean="0"/>
              <a:t>loại</a:t>
            </a:r>
            <a:r>
              <a:rPr lang="en-US" sz="3000" dirty="0" smtClean="0"/>
              <a:t> </a:t>
            </a:r>
            <a:r>
              <a:rPr lang="en-US" sz="3000" dirty="0" err="1" smtClean="0"/>
              <a:t>nguồn</a:t>
            </a:r>
            <a:r>
              <a:rPr lang="en-US" sz="3000" dirty="0" smtClean="0"/>
              <a:t> </a:t>
            </a:r>
            <a:r>
              <a:rPr lang="en-US" sz="3000" dirty="0" err="1" smtClean="0"/>
              <a:t>sáng</a:t>
            </a:r>
            <a:r>
              <a:rPr lang="en-US" sz="3000" dirty="0" smtClean="0"/>
              <a:t> </a:t>
            </a:r>
            <a:r>
              <a:rPr lang="en-US" sz="3000" dirty="0" err="1" smtClean="0"/>
              <a:t>khác</a:t>
            </a:r>
            <a:r>
              <a:rPr lang="en-US" sz="3000" dirty="0" smtClean="0"/>
              <a:t> </a:t>
            </a:r>
            <a:r>
              <a:rPr lang="en-US" sz="3000" dirty="0" err="1" smtClean="0"/>
              <a:t>đèn</a:t>
            </a:r>
            <a:r>
              <a:rPr lang="en-US" sz="3000" dirty="0" smtClean="0"/>
              <a:t> LED </a:t>
            </a:r>
            <a:r>
              <a:rPr lang="en-US" sz="3000" dirty="0" err="1" smtClean="0"/>
              <a:t>có</a:t>
            </a:r>
            <a:r>
              <a:rPr lang="en-US" sz="3000" dirty="0" smtClean="0"/>
              <a:t> </a:t>
            </a:r>
            <a:r>
              <a:rPr lang="en-US" sz="3000" dirty="0" err="1" smtClean="0"/>
              <a:t>ưu</a:t>
            </a:r>
            <a:r>
              <a:rPr lang="en-US" sz="3000" dirty="0" smtClean="0"/>
              <a:t> </a:t>
            </a:r>
            <a:r>
              <a:rPr lang="en-US" sz="3000" dirty="0" err="1" smtClean="0"/>
              <a:t>điểm</a:t>
            </a:r>
            <a:r>
              <a:rPr lang="en-US" sz="3000" dirty="0" smtClean="0"/>
              <a:t> </a:t>
            </a:r>
            <a:r>
              <a:rPr lang="en-US" sz="3000" dirty="0" err="1" smtClean="0"/>
              <a:t>vượt</a:t>
            </a:r>
            <a:r>
              <a:rPr lang="en-US" sz="3000" dirty="0" smtClean="0"/>
              <a:t> </a:t>
            </a:r>
            <a:r>
              <a:rPr lang="en-US" sz="3000" dirty="0" err="1" smtClean="0"/>
              <a:t>trội</a:t>
            </a:r>
            <a:r>
              <a:rPr lang="en-US" sz="3000" dirty="0" smtClean="0"/>
              <a:t> </a:t>
            </a:r>
            <a:r>
              <a:rPr lang="en-US" sz="3000" dirty="0" err="1" smtClean="0"/>
              <a:t>về</a:t>
            </a:r>
            <a:r>
              <a:rPr lang="en-US" sz="3000" dirty="0" smtClean="0"/>
              <a:t> </a:t>
            </a:r>
            <a:r>
              <a:rPr lang="en-US" sz="3000" dirty="0" err="1" smtClean="0"/>
              <a:t>tiết</a:t>
            </a:r>
            <a:r>
              <a:rPr lang="en-US" sz="3000" dirty="0" smtClean="0"/>
              <a:t> </a:t>
            </a:r>
            <a:r>
              <a:rPr lang="en-US" sz="3000" dirty="0" err="1" smtClean="0"/>
              <a:t>kiệm</a:t>
            </a:r>
            <a:r>
              <a:rPr lang="en-US" sz="3000" dirty="0" smtClean="0"/>
              <a:t> </a:t>
            </a:r>
            <a:r>
              <a:rPr lang="en-US" sz="3000" dirty="0" err="1" smtClean="0"/>
              <a:t>điện</a:t>
            </a:r>
            <a:endParaRPr lang="en-US" sz="3000" dirty="0" smtClean="0"/>
          </a:p>
          <a:p>
            <a:pPr marL="0" indent="0">
              <a:buNone/>
            </a:pPr>
            <a:r>
              <a:rPr lang="en-US" sz="3000" dirty="0" smtClean="0"/>
              <a:t>2. </a:t>
            </a:r>
            <a:r>
              <a:rPr lang="en-US" sz="3000" dirty="0" err="1" smtClean="0"/>
              <a:t>Tuổi</a:t>
            </a:r>
            <a:r>
              <a:rPr lang="en-US" sz="3000" dirty="0" smtClean="0"/>
              <a:t> </a:t>
            </a:r>
            <a:r>
              <a:rPr lang="en-US" sz="3000" dirty="0" err="1" smtClean="0"/>
              <a:t>thọ</a:t>
            </a:r>
            <a:r>
              <a:rPr lang="en-US" sz="3000" dirty="0" smtClean="0"/>
              <a:t> </a:t>
            </a:r>
            <a:r>
              <a:rPr lang="en-US" sz="3000" dirty="0" err="1" smtClean="0"/>
              <a:t>đèn</a:t>
            </a:r>
            <a:r>
              <a:rPr lang="en-US" sz="3000" dirty="0" smtClean="0"/>
              <a:t> LED </a:t>
            </a:r>
            <a:r>
              <a:rPr lang="en-US" sz="3000" dirty="0" err="1" smtClean="0"/>
              <a:t>cao</a:t>
            </a:r>
            <a:r>
              <a:rPr lang="en-US" sz="3000" dirty="0" smtClean="0"/>
              <a:t> </a:t>
            </a:r>
            <a:r>
              <a:rPr lang="en-US" sz="3000" dirty="0" err="1" smtClean="0"/>
              <a:t>hơn</a:t>
            </a:r>
            <a:r>
              <a:rPr lang="en-US" sz="3000" dirty="0" smtClean="0"/>
              <a:t> </a:t>
            </a:r>
            <a:r>
              <a:rPr lang="en-US" sz="3000" dirty="0" err="1" smtClean="0"/>
              <a:t>các</a:t>
            </a:r>
            <a:r>
              <a:rPr lang="en-US" sz="3000" dirty="0" smtClean="0"/>
              <a:t> </a:t>
            </a:r>
            <a:r>
              <a:rPr lang="en-US" sz="3000" dirty="0" err="1" smtClean="0"/>
              <a:t>loại</a:t>
            </a:r>
            <a:r>
              <a:rPr lang="en-US" sz="3000" dirty="0" smtClean="0"/>
              <a:t> </a:t>
            </a:r>
            <a:r>
              <a:rPr lang="en-US" sz="3000" dirty="0" err="1" smtClean="0"/>
              <a:t>nguồn</a:t>
            </a:r>
            <a:r>
              <a:rPr lang="en-US" sz="3000" dirty="0" smtClean="0"/>
              <a:t> </a:t>
            </a:r>
            <a:r>
              <a:rPr lang="en-US" sz="3000" dirty="0" err="1" smtClean="0"/>
              <a:t>sáng</a:t>
            </a:r>
            <a:r>
              <a:rPr lang="en-US" sz="3000" dirty="0" smtClean="0"/>
              <a:t> </a:t>
            </a:r>
            <a:r>
              <a:rPr lang="en-US" sz="3000" dirty="0" err="1" smtClean="0"/>
              <a:t>khác</a:t>
            </a:r>
            <a:endParaRPr lang="en-US" sz="3000" dirty="0" smtClean="0"/>
          </a:p>
          <a:p>
            <a:pPr marL="0" indent="0">
              <a:buNone/>
            </a:pPr>
            <a:r>
              <a:rPr lang="en-US" sz="3000" dirty="0" smtClean="0"/>
              <a:t>3. </a:t>
            </a:r>
            <a:r>
              <a:rPr lang="en-US" sz="3000" dirty="0" err="1" smtClean="0"/>
              <a:t>Trong</a:t>
            </a:r>
            <a:r>
              <a:rPr lang="en-US" sz="3000" dirty="0" smtClean="0"/>
              <a:t> </a:t>
            </a:r>
            <a:r>
              <a:rPr lang="en-US" sz="3000" dirty="0" err="1" smtClean="0"/>
              <a:t>đèn</a:t>
            </a:r>
            <a:r>
              <a:rPr lang="en-US" sz="3000" dirty="0" smtClean="0"/>
              <a:t> LED </a:t>
            </a:r>
            <a:r>
              <a:rPr lang="en-US" sz="3000" dirty="0" err="1" smtClean="0"/>
              <a:t>khâu</a:t>
            </a:r>
            <a:r>
              <a:rPr lang="en-US" sz="3000" dirty="0" smtClean="0"/>
              <a:t> </a:t>
            </a:r>
            <a:r>
              <a:rPr lang="en-US" sz="3000" dirty="0" err="1" smtClean="0"/>
              <a:t>quyết</a:t>
            </a:r>
            <a:r>
              <a:rPr lang="en-US" sz="3000" dirty="0" smtClean="0"/>
              <a:t> </a:t>
            </a:r>
            <a:r>
              <a:rPr lang="en-US" sz="3000" dirty="0" err="1" smtClean="0"/>
              <a:t>định</a:t>
            </a:r>
            <a:r>
              <a:rPr lang="en-US" sz="3000" dirty="0" smtClean="0"/>
              <a:t> </a:t>
            </a:r>
            <a:r>
              <a:rPr lang="en-US" sz="3000" dirty="0" err="1" smtClean="0"/>
              <a:t>chất</a:t>
            </a:r>
            <a:r>
              <a:rPr lang="en-US" sz="3000" dirty="0" smtClean="0"/>
              <a:t> </a:t>
            </a:r>
            <a:r>
              <a:rPr lang="en-US" sz="3000" dirty="0" err="1" smtClean="0"/>
              <a:t>lượng</a:t>
            </a:r>
            <a:r>
              <a:rPr lang="en-US" sz="3000" dirty="0" smtClean="0"/>
              <a:t> </a:t>
            </a:r>
            <a:r>
              <a:rPr lang="en-US" sz="3000" dirty="0" err="1" smtClean="0"/>
              <a:t>và</a:t>
            </a:r>
            <a:r>
              <a:rPr lang="en-US" sz="3000" dirty="0" smtClean="0"/>
              <a:t> </a:t>
            </a:r>
            <a:r>
              <a:rPr lang="en-US" sz="3000" dirty="0" err="1" smtClean="0"/>
              <a:t>tuổi</a:t>
            </a:r>
            <a:r>
              <a:rPr lang="en-US" sz="3000" dirty="0" smtClean="0"/>
              <a:t> </a:t>
            </a:r>
            <a:r>
              <a:rPr lang="en-US" sz="3000" dirty="0" err="1" smtClean="0"/>
              <a:t>thọ</a:t>
            </a:r>
            <a:r>
              <a:rPr lang="en-US" sz="3000" dirty="0" smtClean="0"/>
              <a:t> </a:t>
            </a:r>
            <a:r>
              <a:rPr lang="en-US" sz="3000" dirty="0" err="1" smtClean="0"/>
              <a:t>củ</a:t>
            </a:r>
            <a:r>
              <a:rPr lang="en-US" sz="3000" dirty="0" smtClean="0"/>
              <a:t> </a:t>
            </a:r>
            <a:r>
              <a:rPr lang="en-US" sz="3000" dirty="0" err="1" smtClean="0"/>
              <a:t>bộ</a:t>
            </a:r>
            <a:r>
              <a:rPr lang="en-US" sz="3000" dirty="0" smtClean="0"/>
              <a:t> </a:t>
            </a:r>
            <a:r>
              <a:rPr lang="en-US" sz="3000" dirty="0" err="1" smtClean="0"/>
              <a:t>đèn</a:t>
            </a:r>
            <a:r>
              <a:rPr lang="en-US" sz="3000" dirty="0" smtClean="0"/>
              <a:t> </a:t>
            </a:r>
            <a:r>
              <a:rPr lang="en-US" sz="3000" dirty="0" err="1" smtClean="0"/>
              <a:t>là</a:t>
            </a:r>
            <a:r>
              <a:rPr lang="en-US" sz="3000" dirty="0" smtClean="0"/>
              <a:t> driver.</a:t>
            </a:r>
          </a:p>
          <a:p>
            <a:pPr marL="0" indent="0">
              <a:buNone/>
            </a:pPr>
            <a:r>
              <a:rPr lang="en-US" sz="3000" dirty="0" smtClean="0"/>
              <a:t>4. </a:t>
            </a:r>
            <a:r>
              <a:rPr lang="en-US" sz="3000" dirty="0" err="1" smtClean="0"/>
              <a:t>Đè</a:t>
            </a:r>
            <a:r>
              <a:rPr lang="en-US" sz="3000" dirty="0" smtClean="0"/>
              <a:t> LED </a:t>
            </a:r>
            <a:r>
              <a:rPr lang="en-US" sz="3000" dirty="0" err="1" smtClean="0"/>
              <a:t>dễ</a:t>
            </a:r>
            <a:r>
              <a:rPr lang="en-US" sz="3000" dirty="0" smtClean="0"/>
              <a:t> </a:t>
            </a:r>
            <a:r>
              <a:rPr lang="en-US" sz="3000" dirty="0" err="1" smtClean="0"/>
              <a:t>bị</a:t>
            </a:r>
            <a:r>
              <a:rPr lang="en-US" sz="3000" dirty="0" smtClean="0"/>
              <a:t> </a:t>
            </a:r>
            <a:r>
              <a:rPr lang="en-US" sz="3000" dirty="0" err="1" smtClean="0"/>
              <a:t>hư</a:t>
            </a:r>
            <a:r>
              <a:rPr lang="en-US" sz="3000" dirty="0" smtClean="0"/>
              <a:t> </a:t>
            </a:r>
            <a:r>
              <a:rPr lang="en-US" sz="3000" dirty="0" err="1" smtClean="0"/>
              <a:t>hỏng</a:t>
            </a:r>
            <a:r>
              <a:rPr lang="en-US" sz="3000" dirty="0" smtClean="0"/>
              <a:t> </a:t>
            </a:r>
            <a:r>
              <a:rPr lang="en-US" sz="3000" dirty="0" err="1" smtClean="0"/>
              <a:t>khi</a:t>
            </a:r>
            <a:r>
              <a:rPr lang="en-US" sz="3000" dirty="0" smtClean="0"/>
              <a:t> </a:t>
            </a:r>
            <a:r>
              <a:rPr lang="en-US" sz="3000" dirty="0" err="1" smtClean="0"/>
              <a:t>có</a:t>
            </a:r>
            <a:r>
              <a:rPr lang="en-US" sz="3000" dirty="0" smtClean="0"/>
              <a:t> </a:t>
            </a:r>
            <a:r>
              <a:rPr lang="en-US" sz="3000" dirty="0" err="1" smtClean="0"/>
              <a:t>xung</a:t>
            </a:r>
            <a:r>
              <a:rPr lang="en-US" sz="3000" dirty="0" smtClean="0"/>
              <a:t> </a:t>
            </a:r>
            <a:r>
              <a:rPr lang="en-US" sz="3000" dirty="0" err="1" smtClean="0"/>
              <a:t>điện</a:t>
            </a:r>
            <a:r>
              <a:rPr lang="en-US" sz="3000" dirty="0" smtClean="0"/>
              <a:t> </a:t>
            </a:r>
            <a:r>
              <a:rPr lang="en-US" sz="3000" dirty="0" err="1" smtClean="0"/>
              <a:t>từ</a:t>
            </a:r>
            <a:r>
              <a:rPr lang="en-US" sz="3000" dirty="0" smtClean="0"/>
              <a:t> </a:t>
            </a:r>
            <a:r>
              <a:rPr lang="en-US" sz="3000" dirty="0" err="1" smtClean="0"/>
              <a:t>lưới</a:t>
            </a:r>
            <a:r>
              <a:rPr lang="en-US" sz="3000" dirty="0" smtClean="0"/>
              <a:t>.</a:t>
            </a:r>
          </a:p>
          <a:p>
            <a:pPr marL="0" indent="0">
              <a:buNone/>
            </a:pPr>
            <a:endParaRPr lang="en-US" sz="3000" dirty="0"/>
          </a:p>
        </p:txBody>
      </p:sp>
      <p:sp>
        <p:nvSpPr>
          <p:cNvPr id="4" name="Slide Number Placeholder 3"/>
          <p:cNvSpPr>
            <a:spLocks noGrp="1"/>
          </p:cNvSpPr>
          <p:nvPr>
            <p:ph type="sldNum" sz="quarter" idx="12"/>
          </p:nvPr>
        </p:nvSpPr>
        <p:spPr/>
        <p:txBody>
          <a:bodyPr/>
          <a:lstStyle/>
          <a:p>
            <a:fld id="{F0931A55-194B-4A58-B694-E7986A594968}" type="slidenum">
              <a:rPr lang="en-US" smtClean="0"/>
              <a:t>62</a:t>
            </a:fld>
            <a:endParaRPr lang="en-US"/>
          </a:p>
        </p:txBody>
      </p:sp>
    </p:spTree>
    <p:extLst>
      <p:ext uri="{BB962C8B-B14F-4D97-AF65-F5344CB8AC3E}">
        <p14:creationId xmlns:p14="http://schemas.microsoft.com/office/powerpoint/2010/main" val="3133801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934200" cy="715962"/>
          </a:xfrm>
          <a:solidFill>
            <a:srgbClr val="FFFF00"/>
          </a:solidFill>
        </p:spPr>
        <p:txBody>
          <a:bodyPr>
            <a:normAutofit fontScale="90000"/>
          </a:bodyPr>
          <a:lstStyle/>
          <a:p>
            <a:r>
              <a:rPr lang="en-US" b="1" dirty="0" smtClean="0"/>
              <a:t>1.13. </a:t>
            </a:r>
            <a:r>
              <a:rPr lang="en-US" b="1" dirty="0" err="1" smtClean="0"/>
              <a:t>Một</a:t>
            </a:r>
            <a:r>
              <a:rPr lang="en-US" b="1" dirty="0" smtClean="0"/>
              <a:t> </a:t>
            </a:r>
            <a:r>
              <a:rPr lang="en-US" b="1" dirty="0" err="1" smtClean="0"/>
              <a:t>số</a:t>
            </a:r>
            <a:r>
              <a:rPr lang="en-US" b="1" dirty="0" smtClean="0"/>
              <a:t> </a:t>
            </a:r>
            <a:r>
              <a:rPr lang="en-US" b="1" dirty="0" err="1" smtClean="0"/>
              <a:t>nội</a:t>
            </a:r>
            <a:r>
              <a:rPr lang="en-US" b="1" dirty="0" smtClean="0"/>
              <a:t> dung </a:t>
            </a:r>
            <a:r>
              <a:rPr lang="en-US" b="1" dirty="0" err="1" smtClean="0"/>
              <a:t>thảo</a:t>
            </a:r>
            <a:r>
              <a:rPr lang="en-US" b="1" dirty="0" smtClean="0"/>
              <a:t> </a:t>
            </a:r>
            <a:r>
              <a:rPr lang="en-US" b="1" dirty="0" err="1" smtClean="0"/>
              <a:t>luận</a:t>
            </a:r>
            <a:endParaRPr lang="en-US" b="1"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sz="3000" dirty="0" err="1" smtClean="0"/>
              <a:t>Ưu</a:t>
            </a:r>
            <a:r>
              <a:rPr lang="en-US" sz="3000" dirty="0" smtClean="0"/>
              <a:t> </a:t>
            </a:r>
            <a:r>
              <a:rPr lang="en-US" sz="3000" dirty="0" err="1" smtClean="0"/>
              <a:t>điểm</a:t>
            </a:r>
            <a:r>
              <a:rPr lang="en-US" sz="3000" dirty="0" smtClean="0"/>
              <a:t> </a:t>
            </a:r>
            <a:r>
              <a:rPr lang="en-US" sz="3000" dirty="0" err="1" smtClean="0"/>
              <a:t>cơ</a:t>
            </a:r>
            <a:r>
              <a:rPr lang="en-US" sz="3000" dirty="0" smtClean="0"/>
              <a:t> </a:t>
            </a:r>
            <a:r>
              <a:rPr lang="en-US" sz="3000" dirty="0" err="1" smtClean="0"/>
              <a:t>bản</a:t>
            </a:r>
            <a:r>
              <a:rPr lang="en-US" sz="3000" dirty="0" smtClean="0"/>
              <a:t> </a:t>
            </a:r>
            <a:r>
              <a:rPr lang="en-US" sz="3000" dirty="0" err="1" smtClean="0"/>
              <a:t>của</a:t>
            </a:r>
            <a:r>
              <a:rPr lang="en-US" sz="3000" dirty="0" smtClean="0"/>
              <a:t> </a:t>
            </a:r>
            <a:r>
              <a:rPr lang="en-US" sz="3000" dirty="0" err="1" smtClean="0"/>
              <a:t>đèn</a:t>
            </a:r>
            <a:r>
              <a:rPr lang="en-US" sz="3000" dirty="0" smtClean="0"/>
              <a:t> LED </a:t>
            </a:r>
            <a:r>
              <a:rPr lang="en-US" sz="3000" dirty="0" err="1" smtClean="0"/>
              <a:t>là</a:t>
            </a:r>
            <a:r>
              <a:rPr lang="en-US" sz="3000" dirty="0" smtClean="0"/>
              <a:t> </a:t>
            </a:r>
            <a:r>
              <a:rPr lang="en-US" sz="3000" dirty="0" err="1" smtClean="0"/>
              <a:t>gì</a:t>
            </a:r>
            <a:r>
              <a:rPr lang="en-US" sz="3000" dirty="0" smtClean="0"/>
              <a:t>?</a:t>
            </a:r>
          </a:p>
          <a:p>
            <a:pPr marL="0" indent="0">
              <a:buNone/>
            </a:pPr>
            <a:r>
              <a:rPr lang="en-US" sz="3000" dirty="0" err="1" smtClean="0"/>
              <a:t>Một</a:t>
            </a:r>
            <a:r>
              <a:rPr lang="en-US" sz="3000" dirty="0" smtClean="0"/>
              <a:t> </a:t>
            </a:r>
            <a:r>
              <a:rPr lang="en-US" sz="3000" dirty="0" err="1" smtClean="0"/>
              <a:t>đèn</a:t>
            </a:r>
            <a:r>
              <a:rPr lang="en-US" sz="3000" dirty="0" smtClean="0"/>
              <a:t> LED </a:t>
            </a:r>
            <a:r>
              <a:rPr lang="en-US" sz="3000" dirty="0" err="1" smtClean="0"/>
              <a:t>gồm</a:t>
            </a:r>
            <a:r>
              <a:rPr lang="en-US" sz="3000" dirty="0" smtClean="0"/>
              <a:t> </a:t>
            </a:r>
            <a:r>
              <a:rPr lang="en-US" sz="3000" dirty="0" err="1" smtClean="0"/>
              <a:t>có</a:t>
            </a:r>
            <a:r>
              <a:rPr lang="en-US" sz="3000" dirty="0" smtClean="0"/>
              <a:t> </a:t>
            </a:r>
            <a:r>
              <a:rPr lang="en-US" sz="3000" dirty="0" err="1" smtClean="0"/>
              <a:t>những</a:t>
            </a:r>
            <a:r>
              <a:rPr lang="en-US" sz="3000" dirty="0" smtClean="0"/>
              <a:t> </a:t>
            </a:r>
            <a:r>
              <a:rPr lang="en-US" sz="3000" dirty="0" err="1" smtClean="0"/>
              <a:t>bộ</a:t>
            </a:r>
            <a:r>
              <a:rPr lang="en-US" sz="3000" dirty="0" smtClean="0"/>
              <a:t> </a:t>
            </a:r>
            <a:r>
              <a:rPr lang="en-US" sz="3000" dirty="0" err="1" smtClean="0"/>
              <a:t>phận</a:t>
            </a:r>
            <a:r>
              <a:rPr lang="en-US" sz="3000" dirty="0" smtClean="0"/>
              <a:t> </a:t>
            </a:r>
            <a:r>
              <a:rPr lang="en-US" sz="3000" dirty="0" err="1" smtClean="0"/>
              <a:t>nào</a:t>
            </a:r>
            <a:r>
              <a:rPr lang="en-US" sz="3000" dirty="0" smtClean="0"/>
              <a:t>?</a:t>
            </a:r>
          </a:p>
          <a:p>
            <a:pPr marL="0" indent="0">
              <a:buNone/>
            </a:pPr>
            <a:r>
              <a:rPr lang="en-US" sz="3000" dirty="0" err="1" smtClean="0"/>
              <a:t>Khâu</a:t>
            </a:r>
            <a:r>
              <a:rPr lang="en-US" sz="3000" dirty="0" smtClean="0"/>
              <a:t> </a:t>
            </a:r>
            <a:r>
              <a:rPr lang="en-US" sz="3000" dirty="0" err="1" smtClean="0"/>
              <a:t>nào</a:t>
            </a:r>
            <a:r>
              <a:rPr lang="en-US" sz="3000" dirty="0" smtClean="0"/>
              <a:t> </a:t>
            </a:r>
            <a:r>
              <a:rPr lang="en-US" sz="3000" dirty="0" err="1" smtClean="0"/>
              <a:t>tuổi</a:t>
            </a:r>
            <a:r>
              <a:rPr lang="en-US" sz="3000" dirty="0" smtClean="0"/>
              <a:t> </a:t>
            </a:r>
            <a:r>
              <a:rPr lang="en-US" sz="3000" dirty="0" err="1" smtClean="0"/>
              <a:t>thọ</a:t>
            </a:r>
            <a:r>
              <a:rPr lang="en-US" sz="3000" dirty="0" smtClean="0"/>
              <a:t> </a:t>
            </a:r>
            <a:r>
              <a:rPr lang="en-US" sz="3000" dirty="0" err="1" smtClean="0"/>
              <a:t>nhỏ</a:t>
            </a:r>
            <a:r>
              <a:rPr lang="en-US" sz="3000" dirty="0" smtClean="0"/>
              <a:t> </a:t>
            </a:r>
            <a:r>
              <a:rPr lang="en-US" sz="3000" dirty="0" err="1" smtClean="0"/>
              <a:t>nhất</a:t>
            </a:r>
            <a:r>
              <a:rPr lang="en-US" sz="3000" dirty="0" smtClean="0"/>
              <a:t> </a:t>
            </a:r>
            <a:r>
              <a:rPr lang="en-US" sz="3000" dirty="0" err="1" smtClean="0"/>
              <a:t>trong</a:t>
            </a:r>
            <a:r>
              <a:rPr lang="en-US" sz="3000" dirty="0" smtClean="0"/>
              <a:t> </a:t>
            </a:r>
            <a:r>
              <a:rPr lang="en-US" sz="3000" dirty="0" err="1" smtClean="0"/>
              <a:t>bộ</a:t>
            </a:r>
            <a:r>
              <a:rPr lang="en-US" sz="3000" dirty="0" smtClean="0"/>
              <a:t> </a:t>
            </a:r>
            <a:r>
              <a:rPr lang="en-US" sz="3000" dirty="0" err="1" smtClean="0"/>
              <a:t>đèn</a:t>
            </a:r>
            <a:r>
              <a:rPr lang="en-US" sz="3000" dirty="0" smtClean="0"/>
              <a:t> LED</a:t>
            </a:r>
          </a:p>
          <a:p>
            <a:pPr marL="0" indent="0">
              <a:buNone/>
            </a:pPr>
            <a:r>
              <a:rPr lang="en-US" sz="3000" dirty="0" smtClean="0"/>
              <a:t>…………………………………………………………………….</a:t>
            </a:r>
            <a:endParaRPr lang="en-US" sz="3000" dirty="0"/>
          </a:p>
        </p:txBody>
      </p:sp>
      <p:sp>
        <p:nvSpPr>
          <p:cNvPr id="4" name="Slide Number Placeholder 3"/>
          <p:cNvSpPr>
            <a:spLocks noGrp="1"/>
          </p:cNvSpPr>
          <p:nvPr>
            <p:ph type="sldNum" sz="quarter" idx="12"/>
          </p:nvPr>
        </p:nvSpPr>
        <p:spPr/>
        <p:txBody>
          <a:bodyPr/>
          <a:lstStyle/>
          <a:p>
            <a:fld id="{F0931A55-194B-4A58-B694-E7986A594968}" type="slidenum">
              <a:rPr lang="en-US" smtClean="0"/>
              <a:t>63</a:t>
            </a:fld>
            <a:endParaRPr lang="en-US"/>
          </a:p>
        </p:txBody>
      </p:sp>
    </p:spTree>
    <p:extLst>
      <p:ext uri="{BB962C8B-B14F-4D97-AF65-F5344CB8AC3E}">
        <p14:creationId xmlns:p14="http://schemas.microsoft.com/office/powerpoint/2010/main" val="419441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533400"/>
            <a:ext cx="5943600" cy="884238"/>
          </a:xfrm>
          <a:solidFill>
            <a:srgbClr val="FFFF00"/>
          </a:solidFill>
        </p:spPr>
        <p:txBody>
          <a:bodyPr>
            <a:normAutofit fontScale="90000"/>
          </a:bodyPr>
          <a:lstStyle/>
          <a:p>
            <a:r>
              <a:rPr lang="en-US" sz="4000" b="1" dirty="0"/>
              <a:t>1.1 </a:t>
            </a:r>
            <a:r>
              <a:rPr lang="en-US" sz="4000" b="1" dirty="0" err="1"/>
              <a:t>Tổng</a:t>
            </a:r>
            <a:r>
              <a:rPr lang="en-US" sz="4000" b="1" dirty="0"/>
              <a:t> </a:t>
            </a:r>
            <a:r>
              <a:rPr lang="en-US" sz="4000" b="1" dirty="0" err="1"/>
              <a:t>quan</a:t>
            </a:r>
            <a:r>
              <a:rPr lang="en-US" sz="4000" b="1" dirty="0"/>
              <a:t> </a:t>
            </a:r>
            <a:r>
              <a:rPr lang="en-US" sz="4000" b="1" dirty="0" err="1"/>
              <a:t>về</a:t>
            </a:r>
            <a:r>
              <a:rPr lang="en-US" sz="4000" b="1" dirty="0"/>
              <a:t> </a:t>
            </a:r>
            <a:r>
              <a:rPr lang="en-US" sz="4000" b="1" dirty="0" err="1"/>
              <a:t>chiếu</a:t>
            </a:r>
            <a:r>
              <a:rPr lang="en-US" sz="4000" b="1" dirty="0"/>
              <a:t> </a:t>
            </a:r>
            <a:r>
              <a:rPr lang="en-US" sz="4000" b="1" dirty="0" err="1" smtClean="0"/>
              <a:t>sáng</a:t>
            </a:r>
            <a:endParaRPr lang="en-US" sz="4000" b="1" dirty="0" smtClean="0"/>
          </a:p>
        </p:txBody>
      </p:sp>
      <p:sp>
        <p:nvSpPr>
          <p:cNvPr id="8195" name="Rectangle 3"/>
          <p:cNvSpPr>
            <a:spLocks noGrp="1" noChangeArrowheads="1"/>
          </p:cNvSpPr>
          <p:nvPr>
            <p:ph type="body" idx="1"/>
          </p:nvPr>
        </p:nvSpPr>
        <p:spPr/>
        <p:txBody>
          <a:bodyPr>
            <a:normAutofit fontScale="85000" lnSpcReduction="20000"/>
          </a:bodyPr>
          <a:lstStyle/>
          <a:p>
            <a:pPr eaLnBrk="1" hangingPunct="1">
              <a:buFontTx/>
              <a:buNone/>
            </a:pPr>
            <a:r>
              <a:rPr lang="en-US" sz="2800" dirty="0" smtClean="0"/>
              <a:t>9. </a:t>
            </a:r>
            <a:r>
              <a:rPr lang="en-US" sz="2800" b="1" dirty="0" err="1" smtClean="0"/>
              <a:t>Hiệu</a:t>
            </a:r>
            <a:r>
              <a:rPr lang="en-US" sz="2800" b="1" dirty="0" smtClean="0"/>
              <a:t> </a:t>
            </a:r>
            <a:r>
              <a:rPr lang="en-US" sz="2800" b="1" dirty="0" err="1" smtClean="0"/>
              <a:t>suất</a:t>
            </a:r>
            <a:r>
              <a:rPr lang="en-US" sz="2800" b="1" dirty="0" smtClean="0"/>
              <a:t> </a:t>
            </a:r>
            <a:r>
              <a:rPr lang="en-US" sz="2800" b="1" dirty="0" err="1" smtClean="0"/>
              <a:t>của</a:t>
            </a:r>
            <a:r>
              <a:rPr lang="en-US" sz="2800" b="1" dirty="0" smtClean="0"/>
              <a:t> </a:t>
            </a:r>
            <a:r>
              <a:rPr lang="en-US" sz="2800" b="1" dirty="0" err="1" smtClean="0"/>
              <a:t>đèn</a:t>
            </a:r>
            <a:r>
              <a:rPr lang="en-US" sz="2800" dirty="0" smtClean="0"/>
              <a:t/>
            </a:r>
            <a:br>
              <a:rPr lang="en-US" sz="2800" dirty="0" smtClean="0"/>
            </a:br>
            <a:r>
              <a:rPr lang="en-US" sz="2800" dirty="0" err="1" smtClean="0"/>
              <a:t>Hiệu</a:t>
            </a:r>
            <a:r>
              <a:rPr lang="en-US" sz="2800" dirty="0" smtClean="0"/>
              <a:t> </a:t>
            </a:r>
            <a:r>
              <a:rPr lang="en-US" sz="2800" dirty="0" err="1" smtClean="0"/>
              <a:t>suất</a:t>
            </a:r>
            <a:r>
              <a:rPr lang="en-US" sz="2800" dirty="0" smtClean="0"/>
              <a:t> </a:t>
            </a:r>
            <a:r>
              <a:rPr lang="en-US" sz="2800" dirty="0" err="1" smtClean="0"/>
              <a:t>của</a:t>
            </a:r>
            <a:r>
              <a:rPr lang="en-US" sz="2800" dirty="0" smtClean="0"/>
              <a:t> </a:t>
            </a:r>
            <a:r>
              <a:rPr lang="en-US" sz="2800" dirty="0" err="1" smtClean="0"/>
              <a:t>đèn</a:t>
            </a:r>
            <a:r>
              <a:rPr lang="en-US" sz="2800" dirty="0" smtClean="0"/>
              <a:t> </a:t>
            </a:r>
            <a:r>
              <a:rPr lang="en-US" sz="2800" dirty="0" err="1" smtClean="0"/>
              <a:t>là</a:t>
            </a:r>
            <a:r>
              <a:rPr lang="en-US" sz="2800" dirty="0" smtClean="0"/>
              <a:t> </a:t>
            </a:r>
            <a:r>
              <a:rPr lang="en-US" sz="2800" dirty="0" err="1" smtClean="0"/>
              <a:t>đại</a:t>
            </a:r>
            <a:r>
              <a:rPr lang="en-US" sz="2800" dirty="0" smtClean="0"/>
              <a:t> </a:t>
            </a:r>
            <a:r>
              <a:rPr lang="en-US" sz="2800" dirty="0" err="1" smtClean="0"/>
              <a:t>lượng</a:t>
            </a:r>
            <a:r>
              <a:rPr lang="en-US" sz="2800" dirty="0" smtClean="0"/>
              <a:t> </a:t>
            </a:r>
            <a:r>
              <a:rPr lang="en-US" sz="2800" dirty="0" err="1" smtClean="0"/>
              <a:t>đo</a:t>
            </a:r>
            <a:r>
              <a:rPr lang="en-US" sz="2800" dirty="0" smtClean="0"/>
              <a:t> </a:t>
            </a:r>
            <a:r>
              <a:rPr lang="en-US" sz="2800" dirty="0" err="1" smtClean="0"/>
              <a:t>hiệu</a:t>
            </a:r>
            <a:r>
              <a:rPr lang="en-US" sz="2800" dirty="0" smtClean="0"/>
              <a:t> </a:t>
            </a:r>
            <a:r>
              <a:rPr lang="en-US" sz="2800" dirty="0" err="1" smtClean="0"/>
              <a:t>suất</a:t>
            </a:r>
            <a:r>
              <a:rPr lang="en-US" sz="2800" dirty="0" smtClean="0"/>
              <a:t> </a:t>
            </a:r>
            <a:r>
              <a:rPr lang="en-US" sz="2800" dirty="0" err="1" smtClean="0"/>
              <a:t>của</a:t>
            </a:r>
            <a:r>
              <a:rPr lang="en-US" sz="2800" dirty="0" smtClean="0"/>
              <a:t> </a:t>
            </a:r>
            <a:r>
              <a:rPr lang="en-US" sz="2800" dirty="0" err="1" smtClean="0"/>
              <a:t>nguồn</a:t>
            </a:r>
            <a:r>
              <a:rPr lang="en-US" sz="2800" dirty="0" smtClean="0"/>
              <a:t> </a:t>
            </a:r>
            <a:r>
              <a:rPr lang="en-US" sz="2800" dirty="0" err="1" smtClean="0"/>
              <a:t>sáng</a:t>
            </a:r>
            <a:r>
              <a:rPr lang="en-US" sz="2800" dirty="0" smtClean="0"/>
              <a:t> </a:t>
            </a:r>
            <a:r>
              <a:rPr lang="en-US" sz="2800" dirty="0" err="1" smtClean="0"/>
              <a:t>trong</a:t>
            </a:r>
            <a:r>
              <a:rPr lang="en-US" sz="2800" dirty="0" smtClean="0"/>
              <a:t> </a:t>
            </a:r>
            <a:r>
              <a:rPr lang="en-US" sz="2800" dirty="0" err="1" smtClean="0"/>
              <a:t>đơn</a:t>
            </a:r>
            <a:r>
              <a:rPr lang="en-US" sz="2800" dirty="0" smtClean="0"/>
              <a:t> </a:t>
            </a:r>
            <a:r>
              <a:rPr lang="en-US" sz="2800" dirty="0" err="1" smtClean="0"/>
              <a:t>vị</a:t>
            </a:r>
            <a:r>
              <a:rPr lang="en-US" sz="2800" dirty="0" smtClean="0"/>
              <a:t> lumen </a:t>
            </a:r>
            <a:r>
              <a:rPr lang="en-US" sz="2800" dirty="0" err="1" smtClean="0"/>
              <a:t>trên</a:t>
            </a:r>
            <a:r>
              <a:rPr lang="en-US" sz="2800" dirty="0" smtClean="0"/>
              <a:t> </a:t>
            </a:r>
            <a:r>
              <a:rPr lang="en-US" sz="2800" dirty="0" err="1" smtClean="0"/>
              <a:t>Oát</a:t>
            </a:r>
            <a:r>
              <a:rPr lang="en-US" sz="2800" dirty="0" smtClean="0"/>
              <a:t>, </a:t>
            </a:r>
            <a:r>
              <a:rPr lang="en-US" sz="2800" dirty="0" err="1" smtClean="0"/>
              <a:t>là</a:t>
            </a:r>
            <a:r>
              <a:rPr lang="en-US" sz="2800" dirty="0" smtClean="0"/>
              <a:t> </a:t>
            </a:r>
            <a:r>
              <a:rPr lang="en-US" sz="2800" dirty="0" err="1" smtClean="0"/>
              <a:t>tham</a:t>
            </a:r>
            <a:r>
              <a:rPr lang="en-US" sz="2800" dirty="0" smtClean="0"/>
              <a:t> </a:t>
            </a:r>
            <a:r>
              <a:rPr lang="en-US" sz="2800" dirty="0" err="1" smtClean="0"/>
              <a:t>số</a:t>
            </a:r>
            <a:r>
              <a:rPr lang="en-US" sz="2800" dirty="0" smtClean="0"/>
              <a:t> </a:t>
            </a:r>
            <a:r>
              <a:rPr lang="en-US" sz="2800" dirty="0" err="1" smtClean="0"/>
              <a:t>xác</a:t>
            </a:r>
            <a:r>
              <a:rPr lang="en-US" sz="2800" dirty="0" smtClean="0"/>
              <a:t> </a:t>
            </a:r>
            <a:r>
              <a:rPr lang="en-US" sz="2800" dirty="0" err="1" smtClean="0"/>
              <a:t>định</a:t>
            </a:r>
            <a:r>
              <a:rPr lang="en-US" sz="2800" dirty="0" smtClean="0"/>
              <a:t> </a:t>
            </a:r>
            <a:r>
              <a:rPr lang="en-US" sz="2800" dirty="0" err="1" smtClean="0"/>
              <a:t>lượng</a:t>
            </a:r>
            <a:r>
              <a:rPr lang="en-US" sz="2800" dirty="0" smtClean="0"/>
              <a:t> </a:t>
            </a:r>
            <a:r>
              <a:rPr lang="en-US" sz="2800" dirty="0" err="1" smtClean="0"/>
              <a:t>ánh</a:t>
            </a:r>
            <a:r>
              <a:rPr lang="en-US" sz="2800" dirty="0" smtClean="0"/>
              <a:t> </a:t>
            </a:r>
            <a:r>
              <a:rPr lang="en-US" sz="2800" dirty="0" err="1" smtClean="0"/>
              <a:t>sáng</a:t>
            </a:r>
            <a:r>
              <a:rPr lang="en-US" sz="2800" dirty="0" smtClean="0"/>
              <a:t> </a:t>
            </a:r>
            <a:r>
              <a:rPr lang="en-US" sz="2800" dirty="0" err="1" smtClean="0"/>
              <a:t>phát</a:t>
            </a:r>
            <a:r>
              <a:rPr lang="en-US" sz="2800" dirty="0" smtClean="0"/>
              <a:t> </a:t>
            </a:r>
            <a:r>
              <a:rPr lang="en-US" sz="2800" dirty="0" err="1" smtClean="0"/>
              <a:t>ra</a:t>
            </a:r>
            <a:r>
              <a:rPr lang="en-US" sz="2800" dirty="0" smtClean="0"/>
              <a:t> </a:t>
            </a:r>
            <a:r>
              <a:rPr lang="en-US" sz="2800" dirty="0" err="1" smtClean="0"/>
              <a:t>khi</a:t>
            </a:r>
            <a:r>
              <a:rPr lang="en-US" sz="2800" dirty="0" smtClean="0"/>
              <a:t> </a:t>
            </a:r>
            <a:r>
              <a:rPr lang="en-US" sz="2800" dirty="0" err="1" smtClean="0"/>
              <a:t>tiêu</a:t>
            </a:r>
            <a:r>
              <a:rPr lang="en-US" sz="2800" dirty="0" smtClean="0"/>
              <a:t> </a:t>
            </a:r>
            <a:r>
              <a:rPr lang="en-US" sz="2800" dirty="0" err="1" smtClean="0"/>
              <a:t>thụ</a:t>
            </a:r>
            <a:r>
              <a:rPr lang="en-US" sz="2800" dirty="0" smtClean="0"/>
              <a:t> </a:t>
            </a:r>
            <a:r>
              <a:rPr lang="en-US" sz="2800" dirty="0" err="1" smtClean="0"/>
              <a:t>một</a:t>
            </a:r>
            <a:r>
              <a:rPr lang="en-US" sz="2800" dirty="0" smtClean="0"/>
              <a:t> </a:t>
            </a:r>
            <a:r>
              <a:rPr lang="en-US" sz="2800" dirty="0" err="1" smtClean="0"/>
              <a:t>Oát</a:t>
            </a:r>
            <a:r>
              <a:rPr lang="en-US" sz="2800" dirty="0" smtClean="0"/>
              <a:t> </a:t>
            </a:r>
            <a:r>
              <a:rPr lang="en-US" sz="2800" dirty="0" err="1" smtClean="0"/>
              <a:t>năng</a:t>
            </a:r>
            <a:r>
              <a:rPr lang="en-US" sz="2800" dirty="0" smtClean="0"/>
              <a:t> </a:t>
            </a:r>
            <a:r>
              <a:rPr lang="en-US" sz="2800" dirty="0" err="1" smtClean="0"/>
              <a:t>lượng</a:t>
            </a:r>
            <a:r>
              <a:rPr lang="en-US" sz="2800" dirty="0" smtClean="0"/>
              <a:t> </a:t>
            </a:r>
            <a:r>
              <a:rPr lang="en-US" sz="2800" dirty="0" err="1" smtClean="0"/>
              <a:t>điện</a:t>
            </a:r>
            <a:r>
              <a:rPr lang="en-US" sz="2800" dirty="0" smtClean="0"/>
              <a:t>. </a:t>
            </a:r>
            <a:r>
              <a:rPr lang="en-US" sz="2800" dirty="0" err="1" smtClean="0"/>
              <a:t>Hiệu</a:t>
            </a:r>
            <a:r>
              <a:rPr lang="en-US" sz="2800" dirty="0" smtClean="0"/>
              <a:t> </a:t>
            </a:r>
            <a:r>
              <a:rPr lang="en-US" sz="2800" dirty="0" err="1" smtClean="0"/>
              <a:t>suất</a:t>
            </a:r>
            <a:r>
              <a:rPr lang="en-US" sz="2800" dirty="0" smtClean="0"/>
              <a:t> </a:t>
            </a:r>
            <a:r>
              <a:rPr lang="en-US" sz="2800" dirty="0" err="1" smtClean="0"/>
              <a:t>phát</a:t>
            </a:r>
            <a:r>
              <a:rPr lang="en-US" sz="2800" dirty="0" smtClean="0"/>
              <a:t> </a:t>
            </a:r>
            <a:r>
              <a:rPr lang="en-US" sz="2800" dirty="0" err="1" smtClean="0"/>
              <a:t>quang</a:t>
            </a:r>
            <a:r>
              <a:rPr lang="en-US" sz="2800" dirty="0" smtClean="0"/>
              <a:t> </a:t>
            </a:r>
            <a:r>
              <a:rPr lang="en-US" sz="2800" dirty="0" err="1" smtClean="0"/>
              <a:t>điển</a:t>
            </a:r>
            <a:r>
              <a:rPr lang="en-US" sz="2800" dirty="0" smtClean="0"/>
              <a:t> </a:t>
            </a:r>
            <a:r>
              <a:rPr lang="en-US" sz="2800" dirty="0" err="1" smtClean="0"/>
              <a:t>hình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loại</a:t>
            </a:r>
            <a:r>
              <a:rPr lang="en-US" sz="2800" dirty="0" smtClean="0"/>
              <a:t> </a:t>
            </a:r>
            <a:r>
              <a:rPr lang="en-US" sz="2800" dirty="0" err="1" smtClean="0"/>
              <a:t>đèn</a:t>
            </a:r>
            <a:r>
              <a:rPr lang="en-US" sz="2800" dirty="0" smtClean="0"/>
              <a:t>:</a:t>
            </a:r>
          </a:p>
          <a:p>
            <a:r>
              <a:rPr lang="vi-VN" sz="2800" dirty="0"/>
              <a:t>Đèn sợi đốt có hiệu suất phát quang khoảng 13lm/w.</a:t>
            </a:r>
          </a:p>
          <a:p>
            <a:r>
              <a:rPr lang="vi-VN" sz="2800" dirty="0" smtClean="0"/>
              <a:t>Đèn huỳnh quang, Compact </a:t>
            </a:r>
            <a:r>
              <a:rPr lang="vi-VN" sz="2800" dirty="0"/>
              <a:t>có hiệu suất phát quang khoảng 60 lm/w.</a:t>
            </a:r>
          </a:p>
          <a:p>
            <a:r>
              <a:rPr lang="vi-VN" sz="2800" dirty="0"/>
              <a:t>Đèn LED có hiệu suất phát quang trung bình </a:t>
            </a:r>
            <a:r>
              <a:rPr lang="vi-VN" sz="2800" dirty="0" smtClean="0"/>
              <a:t>90lm/w. Hiện nay người ta đã làm tới 120lm/W. Lý thuyết có thể đạt tới 300lm/W</a:t>
            </a:r>
            <a:endParaRPr lang="vi-VN" sz="2800" dirty="0"/>
          </a:p>
          <a:p>
            <a:pPr eaLnBrk="1" hangingPunct="1">
              <a:buFontTx/>
              <a:buNone/>
            </a:pPr>
            <a:r>
              <a:rPr lang="en-US" sz="2800" dirty="0" smtClean="0"/>
              <a:t>10. </a:t>
            </a:r>
            <a:r>
              <a:rPr lang="en-US" sz="2800" b="1" dirty="0" err="1" smtClean="0"/>
              <a:t>Tuổi</a:t>
            </a:r>
            <a:r>
              <a:rPr lang="en-US" sz="2800" b="1" dirty="0" smtClean="0"/>
              <a:t> </a:t>
            </a:r>
            <a:r>
              <a:rPr lang="en-US" sz="2800" b="1" dirty="0" err="1" smtClean="0"/>
              <a:t>thọ</a:t>
            </a:r>
            <a:r>
              <a:rPr lang="en-US" sz="2800" b="1" dirty="0" smtClean="0"/>
              <a:t> </a:t>
            </a:r>
            <a:r>
              <a:rPr lang="en-US" sz="2800" b="1" dirty="0" err="1" smtClean="0"/>
              <a:t>trung</a:t>
            </a:r>
            <a:r>
              <a:rPr lang="en-US" sz="2800" b="1" dirty="0" smtClean="0"/>
              <a:t> </a:t>
            </a:r>
            <a:r>
              <a:rPr lang="en-US" sz="2800" b="1" dirty="0" err="1" smtClean="0"/>
              <a:t>bình</a:t>
            </a:r>
            <a:r>
              <a:rPr lang="en-US" sz="2800" dirty="0" smtClean="0"/>
              <a:t/>
            </a:r>
            <a:br>
              <a:rPr lang="en-US" sz="2800" dirty="0" smtClean="0"/>
            </a:br>
            <a:r>
              <a:rPr lang="en-US" sz="2800" dirty="0" err="1" smtClean="0"/>
              <a:t>Tuổi</a:t>
            </a:r>
            <a:r>
              <a:rPr lang="en-US" sz="2800" dirty="0" smtClean="0"/>
              <a:t> </a:t>
            </a:r>
            <a:r>
              <a:rPr lang="en-US" sz="2800" dirty="0" err="1" smtClean="0"/>
              <a:t>thọ</a:t>
            </a:r>
            <a:r>
              <a:rPr lang="en-US" sz="2800" dirty="0" smtClean="0"/>
              <a:t> </a:t>
            </a:r>
            <a:r>
              <a:rPr lang="en-US" sz="2800" dirty="0" err="1" smtClean="0"/>
              <a:t>trung</a:t>
            </a:r>
            <a:r>
              <a:rPr lang="en-US" sz="2800" dirty="0" smtClean="0"/>
              <a:t> </a:t>
            </a:r>
            <a:r>
              <a:rPr lang="en-US" sz="2800" dirty="0" err="1" smtClean="0"/>
              <a:t>bình</a:t>
            </a:r>
            <a:r>
              <a:rPr lang="en-US" sz="2800" dirty="0" smtClean="0"/>
              <a:t> </a:t>
            </a:r>
            <a:r>
              <a:rPr lang="en-US" sz="2800" dirty="0" err="1" smtClean="0"/>
              <a:t>là</a:t>
            </a:r>
            <a:r>
              <a:rPr lang="en-US" sz="2800" dirty="0" smtClean="0"/>
              <a:t> </a:t>
            </a:r>
            <a:r>
              <a:rPr lang="en-US" sz="2800" dirty="0" err="1" smtClean="0"/>
              <a:t>thời</a:t>
            </a:r>
            <a:r>
              <a:rPr lang="en-US" sz="2800" dirty="0" smtClean="0"/>
              <a:t> </a:t>
            </a:r>
            <a:r>
              <a:rPr lang="en-US" sz="2800" dirty="0" err="1" smtClean="0"/>
              <a:t>gian</a:t>
            </a:r>
            <a:r>
              <a:rPr lang="en-US" sz="2800" dirty="0" smtClean="0"/>
              <a:t> </a:t>
            </a:r>
            <a:r>
              <a:rPr lang="en-US" sz="2800" dirty="0" err="1" smtClean="0"/>
              <a:t>mà</a:t>
            </a:r>
            <a:r>
              <a:rPr lang="en-US" sz="2800" dirty="0" smtClean="0"/>
              <a:t> 50% </a:t>
            </a:r>
            <a:r>
              <a:rPr lang="en-US" sz="2800" dirty="0" err="1" smtClean="0"/>
              <a:t>số</a:t>
            </a:r>
            <a:r>
              <a:rPr lang="en-US" sz="2800" dirty="0" smtClean="0"/>
              <a:t> </a:t>
            </a:r>
            <a:r>
              <a:rPr lang="en-US" sz="2800" dirty="0" err="1" smtClean="0"/>
              <a:t>lượng</a:t>
            </a:r>
            <a:r>
              <a:rPr lang="en-US" sz="2800" dirty="0" smtClean="0"/>
              <a:t> </a:t>
            </a:r>
            <a:r>
              <a:rPr lang="en-US" sz="2800" dirty="0" err="1" smtClean="0"/>
              <a:t>đèn</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bị</a:t>
            </a:r>
            <a:r>
              <a:rPr lang="en-US" sz="2800" dirty="0" smtClean="0"/>
              <a:t> </a:t>
            </a:r>
            <a:r>
              <a:rPr lang="en-US" sz="2800" dirty="0" err="1" smtClean="0"/>
              <a:t>cháy</a:t>
            </a:r>
            <a:r>
              <a:rPr lang="en-US" sz="2800" dirty="0" smtClean="0"/>
              <a:t> (</a:t>
            </a:r>
            <a:r>
              <a:rPr lang="en-US" sz="2800" dirty="0" err="1" smtClean="0"/>
              <a:t>thường</a:t>
            </a:r>
            <a:r>
              <a:rPr lang="en-US" sz="2800" dirty="0" smtClean="0"/>
              <a:t> </a:t>
            </a:r>
            <a:r>
              <a:rPr lang="en-US" sz="2800" dirty="0" err="1" smtClean="0"/>
              <a:t>được</a:t>
            </a:r>
            <a:r>
              <a:rPr lang="en-US" sz="2800" dirty="0" smtClean="0"/>
              <a:t> </a:t>
            </a:r>
            <a:r>
              <a:rPr lang="en-US" sz="2800" dirty="0" err="1" smtClean="0"/>
              <a:t>xác</a:t>
            </a:r>
            <a:r>
              <a:rPr lang="en-US" sz="2800" dirty="0" smtClean="0"/>
              <a:t> </a:t>
            </a:r>
            <a:r>
              <a:rPr lang="en-US" sz="2800" dirty="0" err="1" smtClean="0"/>
              <a:t>định</a:t>
            </a:r>
            <a:r>
              <a:rPr lang="en-US" sz="2800" dirty="0" smtClean="0"/>
              <a:t> </a:t>
            </a:r>
            <a:r>
              <a:rPr lang="en-US" sz="2800" dirty="0" err="1" smtClean="0"/>
              <a:t>trong</a:t>
            </a:r>
            <a:r>
              <a:rPr lang="en-US" sz="2800" dirty="0" smtClean="0"/>
              <a:t> </a:t>
            </a:r>
            <a:r>
              <a:rPr lang="en-US" sz="2800" dirty="0" err="1" smtClean="0"/>
              <a:t>phòng</a:t>
            </a:r>
            <a:r>
              <a:rPr lang="en-US" sz="2800" dirty="0" smtClean="0"/>
              <a:t> </a:t>
            </a:r>
            <a:r>
              <a:rPr lang="en-US" sz="2800" dirty="0" err="1" smtClean="0"/>
              <a:t>thí</a:t>
            </a:r>
            <a:r>
              <a:rPr lang="en-US" sz="2800" dirty="0" smtClean="0"/>
              <a:t> </a:t>
            </a:r>
            <a:r>
              <a:rPr lang="en-US" sz="2800" dirty="0" err="1" smtClean="0"/>
              <a:t>nghiệm</a:t>
            </a:r>
            <a:r>
              <a:rPr lang="en-US" sz="2800" dirty="0" smtClean="0"/>
              <a:t>). </a:t>
            </a:r>
          </a:p>
        </p:txBody>
      </p:sp>
    </p:spTree>
    <p:extLst>
      <p:ext uri="{BB962C8B-B14F-4D97-AF65-F5344CB8AC3E}">
        <p14:creationId xmlns:p14="http://schemas.microsoft.com/office/powerpoint/2010/main" val="48473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381000"/>
            <a:ext cx="6705600" cy="838200"/>
          </a:xfrm>
          <a:solidFill>
            <a:srgbClr val="FFFF00"/>
          </a:solidFill>
        </p:spPr>
        <p:txBody>
          <a:bodyPr>
            <a:normAutofit/>
          </a:bodyPr>
          <a:lstStyle/>
          <a:p>
            <a:pPr eaLnBrk="1" hangingPunct="1"/>
            <a:r>
              <a:rPr lang="en-US" sz="4000" b="1" dirty="0" smtClean="0"/>
              <a:t>1.2 </a:t>
            </a:r>
            <a:r>
              <a:rPr lang="en-US" sz="4000" b="1" dirty="0" err="1" smtClean="0"/>
              <a:t>Tổng</a:t>
            </a:r>
            <a:r>
              <a:rPr lang="en-US" sz="4000" b="1" dirty="0" smtClean="0"/>
              <a:t> </a:t>
            </a:r>
            <a:r>
              <a:rPr lang="en-US" sz="4000" b="1" dirty="0" err="1" smtClean="0"/>
              <a:t>quan</a:t>
            </a:r>
            <a:r>
              <a:rPr lang="en-US" sz="4000" b="1" dirty="0" smtClean="0"/>
              <a:t> </a:t>
            </a:r>
            <a:r>
              <a:rPr lang="en-US" sz="4000" b="1" dirty="0" err="1" smtClean="0"/>
              <a:t>về</a:t>
            </a:r>
            <a:r>
              <a:rPr lang="en-US" sz="4000" b="1" dirty="0" smtClean="0"/>
              <a:t> </a:t>
            </a:r>
            <a:r>
              <a:rPr lang="en-US" sz="4000" b="1" dirty="0" err="1" smtClean="0"/>
              <a:t>nguồn</a:t>
            </a:r>
            <a:r>
              <a:rPr lang="en-US" sz="4000" b="1" dirty="0" smtClean="0"/>
              <a:t> </a:t>
            </a:r>
            <a:r>
              <a:rPr lang="en-US" sz="4000" b="1" dirty="0" err="1" smtClean="0"/>
              <a:t>sáng</a:t>
            </a:r>
            <a:endParaRPr lang="en-US" sz="4000" b="1" dirty="0" smtClean="0"/>
          </a:p>
        </p:txBody>
      </p:sp>
      <p:sp>
        <p:nvSpPr>
          <p:cNvPr id="9219" name="Rectangle 3"/>
          <p:cNvSpPr>
            <a:spLocks noGrp="1" noChangeArrowheads="1"/>
          </p:cNvSpPr>
          <p:nvPr>
            <p:ph type="body" idx="1"/>
          </p:nvPr>
        </p:nvSpPr>
        <p:spPr>
          <a:xfrm>
            <a:off x="457200" y="1600200"/>
            <a:ext cx="8305800" cy="5029200"/>
          </a:xfrm>
        </p:spPr>
        <p:txBody>
          <a:bodyPr/>
          <a:lstStyle/>
          <a:p>
            <a:pPr eaLnBrk="1" hangingPunct="1">
              <a:buFontTx/>
              <a:buNone/>
            </a:pPr>
            <a:r>
              <a:rPr lang="en-US" b="1" smtClean="0"/>
              <a:t>	1. Khái quát chung</a:t>
            </a:r>
          </a:p>
          <a:p>
            <a:pPr eaLnBrk="1" hangingPunct="1">
              <a:buFontTx/>
              <a:buNone/>
            </a:pPr>
            <a:r>
              <a:rPr lang="en-US" b="1" smtClean="0"/>
              <a:t>	2. Bóng đèn Sợi đốt</a:t>
            </a:r>
            <a:r>
              <a:rPr lang="en-US" smtClean="0"/>
              <a:t/>
            </a:r>
            <a:br>
              <a:rPr lang="en-US" smtClean="0"/>
            </a:br>
            <a:r>
              <a:rPr lang="en-US" b="1" smtClean="0"/>
              <a:t>3. Bóng đèn Huỳnh quang</a:t>
            </a:r>
            <a:r>
              <a:rPr lang="en-US" smtClean="0"/>
              <a:t/>
            </a:r>
            <a:br>
              <a:rPr lang="en-US" smtClean="0"/>
            </a:br>
            <a:r>
              <a:rPr lang="en-US" b="1" smtClean="0"/>
              <a:t>4. Bóng đèn Metal Halide</a:t>
            </a:r>
            <a:r>
              <a:rPr lang="en-US" smtClean="0"/>
              <a:t/>
            </a:r>
            <a:br>
              <a:rPr lang="en-US" smtClean="0"/>
            </a:br>
            <a:r>
              <a:rPr lang="en-US" b="1" smtClean="0"/>
              <a:t>5. Bóng đèn Cao áp SON</a:t>
            </a:r>
            <a:r>
              <a:rPr lang="en-US" smtClean="0"/>
              <a:t/>
            </a:r>
            <a:br>
              <a:rPr lang="en-US" smtClean="0"/>
            </a:br>
            <a:r>
              <a:rPr lang="en-US" b="1" smtClean="0"/>
              <a:t>6. Bóng đèn Natri áp suất thấp</a:t>
            </a:r>
            <a:r>
              <a:rPr lang="en-US" smtClean="0"/>
              <a:t/>
            </a:r>
            <a:br>
              <a:rPr lang="en-US" smtClean="0"/>
            </a:br>
            <a:r>
              <a:rPr lang="en-US" b="1" smtClean="0"/>
              <a:t>7. Đèn cảm ứng</a:t>
            </a:r>
            <a:r>
              <a:rPr lang="en-US" smtClean="0"/>
              <a:t/>
            </a:r>
            <a:br>
              <a:rPr lang="en-US" smtClean="0"/>
            </a:br>
            <a:r>
              <a:rPr lang="en-US" smtClean="0"/>
              <a:t>8</a:t>
            </a:r>
            <a:r>
              <a:rPr lang="en-US" b="1" smtClean="0"/>
              <a:t>. Đèn LED</a:t>
            </a:r>
            <a:r>
              <a:rPr lang="en-US" smtClean="0"/>
              <a:t/>
            </a:r>
            <a:br>
              <a:rPr lang="en-US" smtClean="0"/>
            </a:br>
            <a:r>
              <a:rPr lang="en-US" smtClean="0"/>
              <a:t>9</a:t>
            </a:r>
            <a:r>
              <a:rPr lang="en-US" b="1" smtClean="0"/>
              <a:t>. Đèn Laser</a:t>
            </a:r>
            <a:endParaRPr lang="en-US" smtClean="0"/>
          </a:p>
        </p:txBody>
      </p:sp>
    </p:spTree>
    <p:extLst>
      <p:ext uri="{BB962C8B-B14F-4D97-AF65-F5344CB8AC3E}">
        <p14:creationId xmlns:p14="http://schemas.microsoft.com/office/powerpoint/2010/main" val="191544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a:solidFill>
            <a:srgbClr val="FFFF00"/>
          </a:solidFill>
        </p:spPr>
        <p:txBody>
          <a:bodyPr>
            <a:normAutofit/>
          </a:bodyPr>
          <a:lstStyle/>
          <a:p>
            <a:r>
              <a:rPr lang="en-US" b="1" dirty="0" smtClean="0"/>
              <a:t>1.2 </a:t>
            </a:r>
            <a:r>
              <a:rPr lang="en-US" b="1" dirty="0" err="1"/>
              <a:t>Tổng</a:t>
            </a:r>
            <a:r>
              <a:rPr lang="en-US" b="1" dirty="0"/>
              <a:t> </a:t>
            </a:r>
            <a:r>
              <a:rPr lang="en-US" b="1" dirty="0" err="1"/>
              <a:t>quan</a:t>
            </a:r>
            <a:r>
              <a:rPr lang="en-US" b="1" dirty="0"/>
              <a:t> </a:t>
            </a:r>
            <a:r>
              <a:rPr lang="en-US" b="1" dirty="0" err="1"/>
              <a:t>về</a:t>
            </a:r>
            <a:r>
              <a:rPr lang="en-US" b="1" dirty="0"/>
              <a:t> </a:t>
            </a:r>
            <a:r>
              <a:rPr lang="en-US" b="1" dirty="0" err="1"/>
              <a:t>nguồn</a:t>
            </a:r>
            <a:r>
              <a:rPr lang="en-US" b="1" dirty="0"/>
              <a:t> </a:t>
            </a:r>
            <a:r>
              <a:rPr lang="en-US" b="1" dirty="0" err="1"/>
              <a:t>sáng</a:t>
            </a:r>
            <a:endParaRPr lang="en-US" dirty="0" smtClean="0"/>
          </a:p>
        </p:txBody>
      </p:sp>
      <p:sp>
        <p:nvSpPr>
          <p:cNvPr id="10243" name="Rectangle 3"/>
          <p:cNvSpPr>
            <a:spLocks noGrp="1" noChangeArrowheads="1"/>
          </p:cNvSpPr>
          <p:nvPr>
            <p:ph type="body" idx="1"/>
          </p:nvPr>
        </p:nvSpPr>
        <p:spPr>
          <a:xfrm>
            <a:off x="457200" y="1143000"/>
            <a:ext cx="8305800" cy="5486400"/>
          </a:xfrm>
        </p:spPr>
        <p:txBody>
          <a:bodyPr/>
          <a:lstStyle/>
          <a:p>
            <a:pPr marL="0" indent="0" eaLnBrk="1" hangingPunct="1">
              <a:lnSpc>
                <a:spcPct val="80000"/>
              </a:lnSpc>
              <a:buNone/>
            </a:pPr>
            <a:r>
              <a:rPr lang="en-US" b="1" dirty="0" err="1" smtClean="0"/>
              <a:t>Khái</a:t>
            </a:r>
            <a:r>
              <a:rPr lang="en-US" b="1" dirty="0" smtClean="0"/>
              <a:t> </a:t>
            </a:r>
            <a:r>
              <a:rPr lang="en-US" b="1" dirty="0" err="1" smtClean="0"/>
              <a:t>quát</a:t>
            </a:r>
            <a:r>
              <a:rPr lang="en-US" b="1" dirty="0" smtClean="0"/>
              <a:t> </a:t>
            </a:r>
            <a:r>
              <a:rPr lang="en-US" b="1" dirty="0" err="1" smtClean="0"/>
              <a:t>chung</a:t>
            </a:r>
            <a:endParaRPr lang="en-US" b="1" dirty="0" smtClean="0"/>
          </a:p>
          <a:p>
            <a:pPr marL="0" indent="0" eaLnBrk="1" hangingPunct="1">
              <a:lnSpc>
                <a:spcPct val="80000"/>
              </a:lnSpc>
              <a:buNone/>
            </a:pPr>
            <a:r>
              <a:rPr lang="en-US" sz="2400" dirty="0" err="1" smtClean="0"/>
              <a:t>Ánh</a:t>
            </a:r>
            <a:r>
              <a:rPr lang="en-US" sz="2400" dirty="0" smtClean="0"/>
              <a:t> </a:t>
            </a:r>
            <a:r>
              <a:rPr lang="en-US" sz="2400" dirty="0" err="1" smtClean="0"/>
              <a:t>sáng</a:t>
            </a:r>
            <a:r>
              <a:rPr lang="en-US" sz="2400" dirty="0" smtClean="0"/>
              <a:t> </a:t>
            </a:r>
            <a:r>
              <a:rPr lang="en-US" sz="2400" dirty="0" err="1" smtClean="0"/>
              <a:t>được</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từ</a:t>
            </a:r>
            <a:r>
              <a:rPr lang="en-US" sz="2400" dirty="0" smtClean="0"/>
              <a:t> </a:t>
            </a:r>
            <a:r>
              <a:rPr lang="en-US" sz="2400" dirty="0" err="1" smtClean="0"/>
              <a:t>vật</a:t>
            </a:r>
            <a:r>
              <a:rPr lang="en-US" sz="2400" dirty="0" smtClean="0"/>
              <a:t> </a:t>
            </a:r>
            <a:r>
              <a:rPr lang="en-US" sz="2400" dirty="0" err="1" smtClean="0"/>
              <a:t>thể</a:t>
            </a:r>
            <a:r>
              <a:rPr lang="en-US" sz="2400" dirty="0" smtClean="0"/>
              <a:t> </a:t>
            </a:r>
            <a:r>
              <a:rPr lang="en-US" sz="2400" dirty="0" err="1" smtClean="0"/>
              <a:t>là</a:t>
            </a:r>
            <a:r>
              <a:rPr lang="en-US" sz="2400" dirty="0" smtClean="0"/>
              <a:t> do </a:t>
            </a:r>
            <a:r>
              <a:rPr lang="en-US" sz="2400" dirty="0" err="1" smtClean="0"/>
              <a:t>những</a:t>
            </a:r>
            <a:r>
              <a:rPr lang="en-US" sz="2400" dirty="0" smtClean="0"/>
              <a:t> </a:t>
            </a:r>
            <a:r>
              <a:rPr lang="en-US" sz="2400" dirty="0" err="1" smtClean="0"/>
              <a:t>hiện</a:t>
            </a:r>
            <a:r>
              <a:rPr lang="en-US" sz="2400" dirty="0" smtClean="0"/>
              <a:t> </a:t>
            </a:r>
            <a:r>
              <a:rPr lang="en-US" sz="2400" dirty="0" err="1" smtClean="0"/>
              <a:t>tượng</a:t>
            </a:r>
            <a:r>
              <a:rPr lang="en-US" sz="2400" dirty="0" smtClean="0"/>
              <a:t> </a:t>
            </a:r>
            <a:r>
              <a:rPr lang="en-US" sz="2400" dirty="0" err="1" smtClean="0"/>
              <a:t>sau</a:t>
            </a:r>
            <a:r>
              <a:rPr lang="en-US" sz="2400" dirty="0" smtClean="0"/>
              <a:t>: </a:t>
            </a:r>
          </a:p>
          <a:p>
            <a:pPr eaLnBrk="1" hangingPunct="1">
              <a:lnSpc>
                <a:spcPct val="80000"/>
              </a:lnSpc>
              <a:buFontTx/>
              <a:buNone/>
            </a:pPr>
            <a:r>
              <a:rPr lang="en-US" sz="2400" dirty="0" smtClean="0"/>
              <a:t>-  </a:t>
            </a:r>
            <a:r>
              <a:rPr lang="en-US" sz="2400" dirty="0" err="1" smtClean="0"/>
              <a:t>Nóng</a:t>
            </a:r>
            <a:r>
              <a:rPr lang="en-US" sz="2400" dirty="0" smtClean="0"/>
              <a:t> </a:t>
            </a:r>
            <a:r>
              <a:rPr lang="en-US" sz="2400" dirty="0" err="1" smtClean="0"/>
              <a:t>sáng</a:t>
            </a:r>
            <a:r>
              <a:rPr lang="en-US" sz="2400" dirty="0" smtClean="0"/>
              <a:t> </a:t>
            </a:r>
            <a:r>
              <a:rPr lang="en-US" sz="2400" dirty="0" err="1" smtClean="0"/>
              <a:t>Các</a:t>
            </a:r>
            <a:r>
              <a:rPr lang="en-US" sz="2400" dirty="0" smtClean="0"/>
              <a:t> </a:t>
            </a:r>
            <a:r>
              <a:rPr lang="en-US" sz="2400" dirty="0" err="1" smtClean="0"/>
              <a:t>chất</a:t>
            </a:r>
            <a:r>
              <a:rPr lang="en-US" sz="2400" dirty="0" smtClean="0"/>
              <a:t> </a:t>
            </a:r>
            <a:r>
              <a:rPr lang="en-US" sz="2400" dirty="0" err="1" smtClean="0"/>
              <a:t>rắn</a:t>
            </a:r>
            <a:r>
              <a:rPr lang="en-US" sz="2400" dirty="0" smtClean="0"/>
              <a:t> </a:t>
            </a:r>
            <a:r>
              <a:rPr lang="en-US" sz="2400" dirty="0" err="1" smtClean="0"/>
              <a:t>và</a:t>
            </a:r>
            <a:r>
              <a:rPr lang="en-US" sz="2400" dirty="0" smtClean="0"/>
              <a:t> </a:t>
            </a:r>
            <a:r>
              <a:rPr lang="en-US" sz="2400" dirty="0" err="1" smtClean="0"/>
              <a:t>chất</a:t>
            </a:r>
            <a:r>
              <a:rPr lang="en-US" sz="2400" dirty="0" smtClean="0"/>
              <a:t> </a:t>
            </a:r>
            <a:r>
              <a:rPr lang="en-US" sz="2400" dirty="0" err="1" smtClean="0"/>
              <a:t>lỏng</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bức</a:t>
            </a:r>
            <a:r>
              <a:rPr lang="en-US" sz="2400" dirty="0" smtClean="0"/>
              <a:t> </a:t>
            </a:r>
            <a:r>
              <a:rPr lang="en-US" sz="2400" dirty="0" err="1" smtClean="0"/>
              <a:t>xạ</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nhìn</a:t>
            </a:r>
            <a:r>
              <a:rPr lang="en-US" sz="2400" dirty="0" smtClean="0"/>
              <a:t> </a:t>
            </a:r>
            <a:r>
              <a:rPr lang="en-US" sz="2400" dirty="0" err="1" smtClean="0"/>
              <a:t>thấy</a:t>
            </a:r>
            <a:r>
              <a:rPr lang="en-US" sz="2400" dirty="0" smtClean="0"/>
              <a:t> </a:t>
            </a:r>
            <a:r>
              <a:rPr lang="en-US" sz="2400" dirty="0" err="1" smtClean="0"/>
              <a:t>được</a:t>
            </a:r>
            <a:r>
              <a:rPr lang="en-US" sz="2400" dirty="0" smtClean="0"/>
              <a:t> </a:t>
            </a:r>
            <a:r>
              <a:rPr lang="en-US" sz="2400" dirty="0" err="1" smtClean="0"/>
              <a:t>khi</a:t>
            </a:r>
            <a:r>
              <a:rPr lang="en-US" sz="2400" dirty="0" smtClean="0"/>
              <a:t> </a:t>
            </a:r>
            <a:r>
              <a:rPr lang="en-US" sz="2400" dirty="0" err="1" smtClean="0"/>
              <a:t>chúng</a:t>
            </a:r>
            <a:r>
              <a:rPr lang="en-US" sz="2400" dirty="0" smtClean="0"/>
              <a:t> </a:t>
            </a:r>
            <a:r>
              <a:rPr lang="en-US" sz="2400" dirty="0" err="1" smtClean="0"/>
              <a:t>được</a:t>
            </a:r>
            <a:r>
              <a:rPr lang="en-US" sz="2400" dirty="0" smtClean="0"/>
              <a:t> </a:t>
            </a:r>
            <a:r>
              <a:rPr lang="en-US" sz="2400" dirty="0" err="1" smtClean="0"/>
              <a:t>nung</a:t>
            </a:r>
            <a:r>
              <a:rPr lang="en-US" sz="2400" dirty="0" smtClean="0"/>
              <a:t> </a:t>
            </a:r>
            <a:r>
              <a:rPr lang="en-US" sz="2400" dirty="0" err="1" smtClean="0"/>
              <a:t>nóng</a:t>
            </a:r>
            <a:r>
              <a:rPr lang="en-US" sz="2400" dirty="0" smtClean="0"/>
              <a:t> </a:t>
            </a:r>
            <a:r>
              <a:rPr lang="en-US" sz="2400" dirty="0" err="1" smtClean="0"/>
              <a:t>đến</a:t>
            </a:r>
            <a:r>
              <a:rPr lang="en-US" sz="2400" dirty="0" smtClean="0"/>
              <a:t> </a:t>
            </a:r>
            <a:r>
              <a:rPr lang="en-US" sz="2400" dirty="0" err="1" smtClean="0"/>
              <a:t>nhiệt</a:t>
            </a:r>
            <a:r>
              <a:rPr lang="en-US" sz="2400" dirty="0" smtClean="0"/>
              <a:t> </a:t>
            </a:r>
            <a:r>
              <a:rPr lang="en-US" sz="2400" dirty="0" err="1" smtClean="0"/>
              <a:t>độ</a:t>
            </a:r>
            <a:r>
              <a:rPr lang="en-US" sz="2400" dirty="0" smtClean="0"/>
              <a:t> </a:t>
            </a:r>
            <a:r>
              <a:rPr lang="en-US" sz="2400" dirty="0" err="1" smtClean="0"/>
              <a:t>khoảng</a:t>
            </a:r>
            <a:r>
              <a:rPr lang="en-US" sz="2400" dirty="0" smtClean="0"/>
              <a:t> 1000K. </a:t>
            </a:r>
            <a:r>
              <a:rPr lang="en-US" sz="2400" dirty="0" err="1" smtClean="0"/>
              <a:t>Cường</a:t>
            </a:r>
            <a:r>
              <a:rPr lang="en-US" sz="2400" dirty="0" smtClean="0"/>
              <a:t> </a:t>
            </a:r>
            <a:r>
              <a:rPr lang="en-US" sz="2400" dirty="0" err="1" smtClean="0"/>
              <a:t>độ</a:t>
            </a:r>
            <a:r>
              <a:rPr lang="en-US" sz="2400" dirty="0" smtClean="0"/>
              <a:t> </a:t>
            </a:r>
            <a:r>
              <a:rPr lang="en-US" sz="2400" dirty="0" err="1" smtClean="0"/>
              <a:t>ánh</a:t>
            </a:r>
            <a:r>
              <a:rPr lang="en-US" sz="2400" dirty="0" smtClean="0"/>
              <a:t> </a:t>
            </a:r>
            <a:r>
              <a:rPr lang="en-US" sz="2400" dirty="0" err="1" smtClean="0"/>
              <a:t>sáng</a:t>
            </a:r>
            <a:r>
              <a:rPr lang="en-US" sz="2400" dirty="0" smtClean="0"/>
              <a:t> </a:t>
            </a:r>
            <a:r>
              <a:rPr lang="en-US" sz="2400" dirty="0" err="1" smtClean="0"/>
              <a:t>tăng</a:t>
            </a:r>
            <a:r>
              <a:rPr lang="en-US" sz="2400" dirty="0" smtClean="0"/>
              <a:t> </a:t>
            </a:r>
            <a:r>
              <a:rPr lang="en-US" sz="2400" dirty="0" err="1" smtClean="0"/>
              <a:t>lên</a:t>
            </a:r>
            <a:r>
              <a:rPr lang="en-US" sz="2400" dirty="0" smtClean="0"/>
              <a:t> </a:t>
            </a:r>
            <a:r>
              <a:rPr lang="en-US" sz="2400" dirty="0" err="1" smtClean="0"/>
              <a:t>và</a:t>
            </a:r>
            <a:r>
              <a:rPr lang="en-US" sz="2400" dirty="0" smtClean="0"/>
              <a:t> </a:t>
            </a:r>
            <a:r>
              <a:rPr lang="en-US" sz="2400" dirty="0" err="1" smtClean="0"/>
              <a:t>màu</a:t>
            </a:r>
            <a:r>
              <a:rPr lang="en-US" sz="2400" dirty="0" smtClean="0"/>
              <a:t> </a:t>
            </a:r>
            <a:r>
              <a:rPr lang="en-US" sz="2400" dirty="0" err="1" smtClean="0"/>
              <a:t>sắc</a:t>
            </a:r>
            <a:r>
              <a:rPr lang="en-US" sz="2400" dirty="0" smtClean="0"/>
              <a:t> </a:t>
            </a:r>
            <a:r>
              <a:rPr lang="en-US" sz="2400" dirty="0" err="1" smtClean="0"/>
              <a:t>bề</a:t>
            </a:r>
            <a:r>
              <a:rPr lang="en-US" sz="2400" dirty="0" smtClean="0"/>
              <a:t> </a:t>
            </a:r>
            <a:r>
              <a:rPr lang="en-US" sz="2400" dirty="0" err="1" smtClean="0"/>
              <a:t>ngoài</a:t>
            </a:r>
            <a:r>
              <a:rPr lang="en-US" sz="2400" dirty="0" smtClean="0"/>
              <a:t> </a:t>
            </a:r>
            <a:r>
              <a:rPr lang="en-US" sz="2400" dirty="0" err="1" smtClean="0"/>
              <a:t>trở</a:t>
            </a:r>
            <a:r>
              <a:rPr lang="en-US" sz="2400" dirty="0" smtClean="0"/>
              <a:t> </a:t>
            </a:r>
            <a:r>
              <a:rPr lang="en-US" sz="2400" dirty="0" err="1" smtClean="0"/>
              <a:t>nên</a:t>
            </a:r>
            <a:r>
              <a:rPr lang="en-US" sz="2400" dirty="0" smtClean="0"/>
              <a:t> </a:t>
            </a:r>
            <a:r>
              <a:rPr lang="en-US" sz="2400" dirty="0" err="1" smtClean="0"/>
              <a:t>sáng</a:t>
            </a:r>
            <a:r>
              <a:rPr lang="en-US" sz="2400" dirty="0" smtClean="0"/>
              <a:t> </a:t>
            </a:r>
            <a:r>
              <a:rPr lang="en-US" sz="2400" dirty="0" err="1" smtClean="0"/>
              <a:t>hơn</a:t>
            </a:r>
            <a:r>
              <a:rPr lang="en-US" sz="2400" dirty="0" smtClean="0"/>
              <a:t> </a:t>
            </a:r>
            <a:r>
              <a:rPr lang="en-US" sz="2400" dirty="0" err="1" smtClean="0"/>
              <a:t>khi</a:t>
            </a:r>
            <a:r>
              <a:rPr lang="en-US" sz="2400" dirty="0" smtClean="0"/>
              <a:t> </a:t>
            </a:r>
            <a:r>
              <a:rPr lang="en-US" sz="2400" dirty="0" err="1" smtClean="0"/>
              <a:t>nhiệt</a:t>
            </a:r>
            <a:r>
              <a:rPr lang="en-US" sz="2400" dirty="0" smtClean="0"/>
              <a:t> </a:t>
            </a:r>
            <a:r>
              <a:rPr lang="en-US" sz="2400" dirty="0" err="1" smtClean="0"/>
              <a:t>độ</a:t>
            </a:r>
            <a:r>
              <a:rPr lang="en-US" sz="2400" dirty="0" smtClean="0"/>
              <a:t> </a:t>
            </a:r>
            <a:r>
              <a:rPr lang="en-US" sz="2400" dirty="0" err="1" smtClean="0"/>
              <a:t>tăng</a:t>
            </a:r>
            <a:r>
              <a:rPr lang="en-US" sz="2400" dirty="0" smtClean="0"/>
              <a:t>. </a:t>
            </a:r>
          </a:p>
          <a:p>
            <a:pPr eaLnBrk="1" hangingPunct="1">
              <a:lnSpc>
                <a:spcPct val="80000"/>
              </a:lnSpc>
              <a:buFontTx/>
              <a:buChar char="-"/>
            </a:pPr>
            <a:r>
              <a:rPr lang="en-US" sz="2400" dirty="0" err="1" smtClean="0"/>
              <a:t>Phóng</a:t>
            </a:r>
            <a:r>
              <a:rPr lang="en-US" sz="2400" dirty="0" smtClean="0"/>
              <a:t> </a:t>
            </a:r>
            <a:r>
              <a:rPr lang="en-US" sz="2400" dirty="0" err="1" smtClean="0"/>
              <a:t>điện</a:t>
            </a:r>
            <a:r>
              <a:rPr lang="en-US" sz="2400" dirty="0" smtClean="0"/>
              <a:t> </a:t>
            </a:r>
            <a:r>
              <a:rPr lang="en-US" sz="2400" dirty="0" err="1" smtClean="0"/>
              <a:t>Khi</a:t>
            </a:r>
            <a:r>
              <a:rPr lang="en-US" sz="2400" dirty="0" smtClean="0"/>
              <a:t> </a:t>
            </a:r>
            <a:r>
              <a:rPr lang="en-US" sz="2400" dirty="0" err="1" smtClean="0"/>
              <a:t>một</a:t>
            </a:r>
            <a:r>
              <a:rPr lang="en-US" sz="2400" dirty="0" smtClean="0"/>
              <a:t> </a:t>
            </a:r>
            <a:r>
              <a:rPr lang="en-US" sz="2400" dirty="0" err="1" smtClean="0"/>
              <a:t>dòng</a:t>
            </a:r>
            <a:r>
              <a:rPr lang="en-US" sz="2400" dirty="0" smtClean="0"/>
              <a:t> </a:t>
            </a:r>
            <a:r>
              <a:rPr lang="en-US" sz="2400" dirty="0" err="1" smtClean="0"/>
              <a:t>điện</a:t>
            </a:r>
            <a:r>
              <a:rPr lang="en-US" sz="2400" dirty="0" smtClean="0"/>
              <a:t> </a:t>
            </a:r>
            <a:r>
              <a:rPr lang="en-US" sz="2400" dirty="0" err="1" smtClean="0"/>
              <a:t>chạy</a:t>
            </a:r>
            <a:r>
              <a:rPr lang="en-US" sz="2400" dirty="0" smtClean="0"/>
              <a:t> qua </a:t>
            </a:r>
            <a:r>
              <a:rPr lang="en-US" sz="2400" dirty="0" err="1" smtClean="0"/>
              <a:t>chất</a:t>
            </a:r>
            <a:r>
              <a:rPr lang="en-US" sz="2400" dirty="0" smtClean="0"/>
              <a:t> </a:t>
            </a:r>
            <a:r>
              <a:rPr lang="en-US" sz="2400" dirty="0" err="1" smtClean="0"/>
              <a:t>khí</a:t>
            </a:r>
            <a:r>
              <a:rPr lang="en-US" sz="2400" dirty="0" smtClean="0"/>
              <a:t>, </a:t>
            </a:r>
            <a:r>
              <a:rPr lang="en-US" sz="2400" dirty="0" err="1" smtClean="0"/>
              <a:t>các</a:t>
            </a:r>
            <a:r>
              <a:rPr lang="en-US" sz="2400" dirty="0" smtClean="0"/>
              <a:t> </a:t>
            </a:r>
            <a:r>
              <a:rPr lang="en-US" sz="2400" dirty="0" err="1" smtClean="0"/>
              <a:t>nguyên</a:t>
            </a:r>
            <a:r>
              <a:rPr lang="en-US" sz="2400" dirty="0" smtClean="0"/>
              <a:t> </a:t>
            </a:r>
            <a:r>
              <a:rPr lang="en-US" sz="2400" dirty="0" err="1" smtClean="0"/>
              <a:t>tử</a:t>
            </a:r>
            <a:r>
              <a:rPr lang="en-US" sz="2400" dirty="0" smtClean="0"/>
              <a:t> </a:t>
            </a:r>
            <a:r>
              <a:rPr lang="en-US" sz="2400" dirty="0" err="1" smtClean="0"/>
              <a:t>và</a:t>
            </a:r>
            <a:r>
              <a:rPr lang="en-US" sz="2400" dirty="0" smtClean="0"/>
              <a:t> </a:t>
            </a:r>
            <a:r>
              <a:rPr lang="en-US" sz="2400" dirty="0" err="1" smtClean="0"/>
              <a:t>phân</a:t>
            </a:r>
            <a:r>
              <a:rPr lang="en-US" sz="2400" dirty="0" smtClean="0"/>
              <a:t> </a:t>
            </a:r>
            <a:r>
              <a:rPr lang="en-US" sz="2400" dirty="0" err="1" smtClean="0"/>
              <a:t>tử</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bức</a:t>
            </a:r>
            <a:r>
              <a:rPr lang="en-US" sz="2400" dirty="0" smtClean="0"/>
              <a:t> </a:t>
            </a:r>
            <a:r>
              <a:rPr lang="en-US" sz="2400" dirty="0" err="1" smtClean="0"/>
              <a:t>xạ</a:t>
            </a:r>
            <a:r>
              <a:rPr lang="en-US" sz="2400" dirty="0" smtClean="0"/>
              <a:t> </a:t>
            </a:r>
            <a:r>
              <a:rPr lang="en-US" sz="2400" dirty="0" err="1" smtClean="0"/>
              <a:t>với</a:t>
            </a:r>
            <a:r>
              <a:rPr lang="en-US" sz="2400" dirty="0" smtClean="0"/>
              <a:t> </a:t>
            </a:r>
            <a:r>
              <a:rPr lang="en-US" sz="2400" dirty="0" err="1" smtClean="0"/>
              <a:t>quang</a:t>
            </a:r>
            <a:r>
              <a:rPr lang="en-US" sz="2400" dirty="0" smtClean="0"/>
              <a:t> </a:t>
            </a:r>
            <a:r>
              <a:rPr lang="en-US" sz="2400" dirty="0" err="1" smtClean="0"/>
              <a:t>phổ</a:t>
            </a:r>
            <a:r>
              <a:rPr lang="en-US" sz="2400" dirty="0" smtClean="0"/>
              <a:t> </a:t>
            </a:r>
            <a:r>
              <a:rPr lang="en-US" sz="2400" dirty="0" err="1" smtClean="0"/>
              <a:t>mang</a:t>
            </a:r>
            <a:r>
              <a:rPr lang="en-US" sz="2400" dirty="0" smtClean="0"/>
              <a:t> </a:t>
            </a:r>
            <a:r>
              <a:rPr lang="en-US" sz="2400" dirty="0" err="1" smtClean="0"/>
              <a:t>đặc</a:t>
            </a:r>
            <a:r>
              <a:rPr lang="en-US" sz="2400" dirty="0" smtClean="0"/>
              <a:t> </a:t>
            </a:r>
            <a:r>
              <a:rPr lang="en-US" sz="2400" dirty="0" err="1" smtClean="0"/>
              <a:t>tính</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nguyên</a:t>
            </a:r>
            <a:r>
              <a:rPr lang="en-US" sz="2400" dirty="0" smtClean="0"/>
              <a:t> </a:t>
            </a:r>
            <a:r>
              <a:rPr lang="en-US" sz="2400" dirty="0" err="1" smtClean="0"/>
              <a:t>tố</a:t>
            </a:r>
            <a:r>
              <a:rPr lang="en-US" sz="2400" dirty="0" smtClean="0"/>
              <a:t> </a:t>
            </a:r>
            <a:r>
              <a:rPr lang="en-US" sz="2400" dirty="0" err="1" smtClean="0"/>
              <a:t>có</a:t>
            </a:r>
            <a:r>
              <a:rPr lang="en-US" sz="2400" dirty="0" smtClean="0"/>
              <a:t> </a:t>
            </a:r>
            <a:r>
              <a:rPr lang="en-US" sz="2400" dirty="0" err="1" smtClean="0"/>
              <a:t>mặt</a:t>
            </a:r>
            <a:r>
              <a:rPr lang="en-US" sz="2400" dirty="0" smtClean="0"/>
              <a:t>. </a:t>
            </a:r>
          </a:p>
          <a:p>
            <a:pPr eaLnBrk="1" hangingPunct="1">
              <a:lnSpc>
                <a:spcPct val="80000"/>
              </a:lnSpc>
              <a:buFontTx/>
              <a:buChar char="-"/>
            </a:pPr>
            <a:r>
              <a:rPr lang="en-US" sz="2400" dirty="0" err="1" smtClean="0"/>
              <a:t>Phát</a:t>
            </a:r>
            <a:r>
              <a:rPr lang="en-US" sz="2400" dirty="0" smtClean="0"/>
              <a:t> </a:t>
            </a:r>
            <a:r>
              <a:rPr lang="en-US" sz="2400" dirty="0" err="1" smtClean="0"/>
              <a:t>quang</a:t>
            </a:r>
            <a:r>
              <a:rPr lang="en-US" sz="2400" dirty="0" smtClean="0"/>
              <a:t> </a:t>
            </a:r>
            <a:r>
              <a:rPr lang="en-US" sz="2400" dirty="0" err="1" smtClean="0"/>
              <a:t>điện</a:t>
            </a:r>
            <a:r>
              <a:rPr lang="en-US" sz="2400" dirty="0" smtClean="0"/>
              <a:t>: </a:t>
            </a:r>
            <a:r>
              <a:rPr lang="en-US" sz="2400" dirty="0" err="1" smtClean="0"/>
              <a:t>Ánh</a:t>
            </a:r>
            <a:r>
              <a:rPr lang="en-US" sz="2400" dirty="0" smtClean="0"/>
              <a:t> </a:t>
            </a:r>
            <a:r>
              <a:rPr lang="en-US" sz="2400" dirty="0" err="1" smtClean="0"/>
              <a:t>sáng</a:t>
            </a:r>
            <a:r>
              <a:rPr lang="en-US" sz="2400" dirty="0" smtClean="0"/>
              <a:t> </a:t>
            </a:r>
            <a:r>
              <a:rPr lang="en-US" sz="2400" dirty="0" err="1" smtClean="0"/>
              <a:t>được</a:t>
            </a:r>
            <a:r>
              <a:rPr lang="en-US" sz="2400" dirty="0" smtClean="0"/>
              <a:t> </a:t>
            </a:r>
            <a:r>
              <a:rPr lang="en-US" sz="2400" dirty="0" err="1" smtClean="0"/>
              <a:t>tạo</a:t>
            </a:r>
            <a:r>
              <a:rPr lang="en-US" sz="2400" dirty="0" smtClean="0"/>
              <a:t> </a:t>
            </a:r>
            <a:r>
              <a:rPr lang="en-US" sz="2400" dirty="0" err="1" smtClean="0"/>
              <a:t>ra</a:t>
            </a:r>
            <a:r>
              <a:rPr lang="en-US" sz="2400" dirty="0" smtClean="0"/>
              <a:t> </a:t>
            </a:r>
            <a:r>
              <a:rPr lang="en-US" sz="2400" dirty="0" err="1" smtClean="0"/>
              <a:t>khi</a:t>
            </a:r>
            <a:r>
              <a:rPr lang="en-US" sz="2400" dirty="0" smtClean="0"/>
              <a:t> </a:t>
            </a:r>
            <a:r>
              <a:rPr lang="en-US" sz="2400" dirty="0" err="1" smtClean="0"/>
              <a:t>dòng</a:t>
            </a:r>
            <a:r>
              <a:rPr lang="en-US" sz="2400" dirty="0" smtClean="0"/>
              <a:t> </a:t>
            </a:r>
            <a:r>
              <a:rPr lang="en-US" sz="2400" dirty="0" err="1" smtClean="0"/>
              <a:t>điện</a:t>
            </a:r>
            <a:r>
              <a:rPr lang="en-US" sz="2400" dirty="0" smtClean="0"/>
              <a:t> </a:t>
            </a:r>
            <a:r>
              <a:rPr lang="en-US" sz="2400" dirty="0" err="1" smtClean="0"/>
              <a:t>chạy</a:t>
            </a:r>
            <a:r>
              <a:rPr lang="en-US" sz="2400" dirty="0" smtClean="0"/>
              <a:t> qua </a:t>
            </a:r>
            <a:r>
              <a:rPr lang="en-US" sz="2400" dirty="0" err="1" smtClean="0"/>
              <a:t>những</a:t>
            </a:r>
            <a:r>
              <a:rPr lang="en-US" sz="2400" dirty="0" smtClean="0"/>
              <a:t> </a:t>
            </a:r>
            <a:r>
              <a:rPr lang="en-US" sz="2400" dirty="0" err="1" smtClean="0"/>
              <a:t>chất</a:t>
            </a:r>
            <a:r>
              <a:rPr lang="en-US" sz="2400" dirty="0" smtClean="0"/>
              <a:t> </a:t>
            </a:r>
            <a:r>
              <a:rPr lang="en-US" sz="2400" dirty="0" err="1" smtClean="0"/>
              <a:t>rắn</a:t>
            </a:r>
            <a:r>
              <a:rPr lang="en-US" sz="2400" dirty="0" smtClean="0"/>
              <a:t> </a:t>
            </a:r>
            <a:r>
              <a:rPr lang="en-US" sz="2400" dirty="0" err="1" smtClean="0"/>
              <a:t>nhất</a:t>
            </a:r>
            <a:r>
              <a:rPr lang="en-US" sz="2400" dirty="0" smtClean="0"/>
              <a:t> </a:t>
            </a:r>
            <a:r>
              <a:rPr lang="en-US" sz="2400" dirty="0" err="1" smtClean="0"/>
              <a:t>định</a:t>
            </a:r>
            <a:r>
              <a:rPr lang="en-US" sz="2400" dirty="0" smtClean="0"/>
              <a:t> </a:t>
            </a:r>
            <a:r>
              <a:rPr lang="en-US" sz="2400" dirty="0" err="1" smtClean="0"/>
              <a:t>như</a:t>
            </a:r>
            <a:r>
              <a:rPr lang="en-US" sz="2400" dirty="0" smtClean="0"/>
              <a:t> </a:t>
            </a:r>
            <a:r>
              <a:rPr lang="en-US" sz="2400" dirty="0" err="1" smtClean="0"/>
              <a:t>chất</a:t>
            </a:r>
            <a:r>
              <a:rPr lang="en-US" sz="2400" dirty="0" smtClean="0"/>
              <a:t> </a:t>
            </a:r>
            <a:r>
              <a:rPr lang="en-US" sz="2400" dirty="0" err="1" smtClean="0"/>
              <a:t>bán</a:t>
            </a:r>
            <a:r>
              <a:rPr lang="en-US" sz="2400" dirty="0" smtClean="0"/>
              <a:t> </a:t>
            </a:r>
            <a:r>
              <a:rPr lang="en-US" sz="2400" dirty="0" err="1" smtClean="0"/>
              <a:t>dẫn</a:t>
            </a:r>
            <a:r>
              <a:rPr lang="en-US" sz="2400" dirty="0" smtClean="0"/>
              <a:t> </a:t>
            </a:r>
            <a:r>
              <a:rPr lang="en-US" sz="2400" dirty="0" err="1" smtClean="0"/>
              <a:t>hoặc</a:t>
            </a:r>
            <a:r>
              <a:rPr lang="en-US" sz="2400" dirty="0" smtClean="0"/>
              <a:t> </a:t>
            </a:r>
            <a:r>
              <a:rPr lang="en-US" sz="2400" dirty="0" err="1" smtClean="0"/>
              <a:t>photpho</a:t>
            </a:r>
            <a:r>
              <a:rPr lang="en-US" sz="2400" dirty="0" smtClean="0"/>
              <a:t>. </a:t>
            </a:r>
          </a:p>
          <a:p>
            <a:pPr eaLnBrk="1" hangingPunct="1">
              <a:lnSpc>
                <a:spcPct val="80000"/>
              </a:lnSpc>
              <a:buFontTx/>
              <a:buNone/>
            </a:pPr>
            <a:r>
              <a:rPr lang="en-US" sz="2400" dirty="0" smtClean="0"/>
              <a:t>-  </a:t>
            </a:r>
            <a:r>
              <a:rPr lang="en-US" sz="2400" dirty="0" err="1" smtClean="0"/>
              <a:t>Phát</a:t>
            </a:r>
            <a:r>
              <a:rPr lang="en-US" sz="2400" dirty="0" smtClean="0"/>
              <a:t> </a:t>
            </a:r>
            <a:r>
              <a:rPr lang="en-US" sz="2400" dirty="0" err="1" smtClean="0"/>
              <a:t>sáng</a:t>
            </a:r>
            <a:r>
              <a:rPr lang="en-US" sz="2400" dirty="0" smtClean="0"/>
              <a:t> </a:t>
            </a:r>
            <a:r>
              <a:rPr lang="en-US" sz="2400" dirty="0" err="1" smtClean="0"/>
              <a:t>quang</a:t>
            </a:r>
            <a:r>
              <a:rPr lang="en-US" sz="2400" dirty="0" smtClean="0"/>
              <a:t> </a:t>
            </a:r>
            <a:r>
              <a:rPr lang="en-US" sz="2400" dirty="0" err="1" smtClean="0"/>
              <a:t>điện</a:t>
            </a:r>
            <a:r>
              <a:rPr lang="en-US" sz="2400" dirty="0" smtClean="0"/>
              <a:t>: </a:t>
            </a:r>
            <a:r>
              <a:rPr lang="en-US" sz="2400" dirty="0" err="1" smtClean="0"/>
              <a:t>Thông</a:t>
            </a:r>
            <a:r>
              <a:rPr lang="en-US" sz="2400" dirty="0" smtClean="0"/>
              <a:t> </a:t>
            </a:r>
            <a:r>
              <a:rPr lang="en-US" sz="2400" dirty="0" err="1" smtClean="0"/>
              <a:t>thường</a:t>
            </a:r>
            <a:r>
              <a:rPr lang="en-US" sz="2400" dirty="0" smtClean="0"/>
              <a:t> </a:t>
            </a:r>
            <a:r>
              <a:rPr lang="en-US" sz="2400" dirty="0" err="1" smtClean="0"/>
              <a:t>chất</a:t>
            </a:r>
            <a:r>
              <a:rPr lang="en-US" sz="2400" dirty="0" smtClean="0"/>
              <a:t> </a:t>
            </a:r>
            <a:r>
              <a:rPr lang="en-US" sz="2400" dirty="0" err="1" smtClean="0"/>
              <a:t>rắn</a:t>
            </a:r>
            <a:r>
              <a:rPr lang="en-US" sz="2400" dirty="0" smtClean="0"/>
              <a:t> </a:t>
            </a:r>
            <a:r>
              <a:rPr lang="en-US" sz="2400" dirty="0" err="1" smtClean="0"/>
              <a:t>hấp</a:t>
            </a:r>
            <a:r>
              <a:rPr lang="en-US" sz="2400" dirty="0" smtClean="0"/>
              <a:t> </a:t>
            </a:r>
            <a:r>
              <a:rPr lang="en-US" sz="2400" dirty="0" err="1" smtClean="0"/>
              <a:t>thụ</a:t>
            </a:r>
            <a:r>
              <a:rPr lang="en-US" sz="2400" dirty="0" smtClean="0"/>
              <a:t> </a:t>
            </a:r>
            <a:r>
              <a:rPr lang="en-US" sz="2400" dirty="0" err="1" smtClean="0"/>
              <a:t>bức</a:t>
            </a:r>
            <a:r>
              <a:rPr lang="en-US" sz="2400" dirty="0" smtClean="0"/>
              <a:t> </a:t>
            </a:r>
            <a:r>
              <a:rPr lang="en-US" sz="2400" dirty="0" err="1" smtClean="0"/>
              <a:t>xạ</a:t>
            </a:r>
            <a:r>
              <a:rPr lang="en-US" sz="2400" dirty="0" smtClean="0"/>
              <a:t> </a:t>
            </a:r>
            <a:r>
              <a:rPr lang="en-US" sz="2400" dirty="0" err="1" smtClean="0"/>
              <a:t>tại</a:t>
            </a:r>
            <a:r>
              <a:rPr lang="en-US" sz="2400" dirty="0" smtClean="0"/>
              <a:t> </a:t>
            </a:r>
            <a:r>
              <a:rPr lang="en-US" sz="2400" dirty="0" err="1" smtClean="0"/>
              <a:t>một</a:t>
            </a:r>
            <a:r>
              <a:rPr lang="en-US" sz="2400" dirty="0" smtClean="0"/>
              <a:t> </a:t>
            </a:r>
            <a:r>
              <a:rPr lang="en-US" sz="2400" dirty="0" err="1" smtClean="0"/>
              <a:t>bước</a:t>
            </a:r>
            <a:r>
              <a:rPr lang="en-US" sz="2400" dirty="0" smtClean="0"/>
              <a:t> </a:t>
            </a:r>
            <a:r>
              <a:rPr lang="en-US" sz="2400" dirty="0" err="1" smtClean="0"/>
              <a:t>sóng</a:t>
            </a:r>
            <a:r>
              <a:rPr lang="en-US" sz="2400" dirty="0" smtClean="0"/>
              <a:t> </a:t>
            </a:r>
            <a:r>
              <a:rPr lang="en-US" sz="2400" dirty="0" err="1" smtClean="0"/>
              <a:t>và</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trở</a:t>
            </a:r>
            <a:r>
              <a:rPr lang="en-US" sz="2400" dirty="0" smtClean="0"/>
              <a:t> </a:t>
            </a:r>
            <a:r>
              <a:rPr lang="en-US" sz="2400" dirty="0" err="1" smtClean="0"/>
              <a:t>lại</a:t>
            </a:r>
            <a:r>
              <a:rPr lang="en-US" sz="2400" dirty="0" smtClean="0"/>
              <a:t> </a:t>
            </a:r>
            <a:r>
              <a:rPr lang="en-US" sz="2400" dirty="0" err="1" smtClean="0"/>
              <a:t>tại</a:t>
            </a:r>
            <a:r>
              <a:rPr lang="en-US" sz="2400" dirty="0" smtClean="0"/>
              <a:t> </a:t>
            </a:r>
            <a:r>
              <a:rPr lang="en-US" sz="2400" dirty="0" err="1" smtClean="0"/>
              <a:t>một</a:t>
            </a:r>
            <a:r>
              <a:rPr lang="en-US" sz="2400" dirty="0" smtClean="0"/>
              <a:t> </a:t>
            </a:r>
            <a:r>
              <a:rPr lang="en-US" sz="2400" dirty="0" err="1" smtClean="0"/>
              <a:t>bước</a:t>
            </a:r>
            <a:r>
              <a:rPr lang="en-US" sz="2400" dirty="0" smtClean="0"/>
              <a:t> </a:t>
            </a:r>
            <a:r>
              <a:rPr lang="en-US" sz="2400" dirty="0" err="1" smtClean="0"/>
              <a:t>sóng</a:t>
            </a:r>
            <a:r>
              <a:rPr lang="en-US" sz="2400" dirty="0" smtClean="0"/>
              <a:t> </a:t>
            </a:r>
            <a:r>
              <a:rPr lang="en-US" sz="2400" dirty="0" err="1" smtClean="0"/>
              <a:t>khác</a:t>
            </a:r>
            <a:r>
              <a:rPr lang="en-US" sz="2400" dirty="0" smtClean="0"/>
              <a:t>. </a:t>
            </a:r>
            <a:r>
              <a:rPr lang="en-US" sz="2400" dirty="0" err="1" smtClean="0"/>
              <a:t>Khi</a:t>
            </a:r>
            <a:r>
              <a:rPr lang="en-US" sz="2400" dirty="0" smtClean="0"/>
              <a:t> </a:t>
            </a:r>
            <a:r>
              <a:rPr lang="en-US" sz="2400" dirty="0" err="1" smtClean="0"/>
              <a:t>bức</a:t>
            </a:r>
            <a:r>
              <a:rPr lang="en-US" sz="2400" dirty="0" smtClean="0"/>
              <a:t> </a:t>
            </a:r>
            <a:r>
              <a:rPr lang="en-US" sz="2400" dirty="0" err="1" smtClean="0"/>
              <a:t>xạ</a:t>
            </a:r>
            <a:r>
              <a:rPr lang="en-US" sz="2400" dirty="0" smtClean="0"/>
              <a:t> </a:t>
            </a:r>
            <a:r>
              <a:rPr lang="en-US" sz="2400" dirty="0" err="1" smtClean="0"/>
              <a:t>được</a:t>
            </a:r>
            <a:r>
              <a:rPr lang="en-US" sz="2400" dirty="0" smtClean="0"/>
              <a:t> </a:t>
            </a:r>
            <a:r>
              <a:rPr lang="en-US" sz="2400" dirty="0" err="1" smtClean="0"/>
              <a:t>phát</a:t>
            </a:r>
            <a:r>
              <a:rPr lang="en-US" sz="2400" dirty="0" smtClean="0"/>
              <a:t> </a:t>
            </a:r>
            <a:r>
              <a:rPr lang="en-US" sz="2400" dirty="0" err="1" smtClean="0"/>
              <a:t>ra</a:t>
            </a:r>
            <a:r>
              <a:rPr lang="en-US" sz="2400" dirty="0" smtClean="0"/>
              <a:t> </a:t>
            </a:r>
            <a:r>
              <a:rPr lang="en-US" sz="2400" dirty="0" err="1" smtClean="0"/>
              <a:t>đó</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nhìn</a:t>
            </a:r>
            <a:r>
              <a:rPr lang="en-US" sz="2400" dirty="0" smtClean="0"/>
              <a:t> </a:t>
            </a:r>
            <a:r>
              <a:rPr lang="en-US" sz="2400" dirty="0" err="1" smtClean="0"/>
              <a:t>thấy</a:t>
            </a:r>
            <a:r>
              <a:rPr lang="en-US" sz="2400" dirty="0" smtClean="0"/>
              <a:t> </a:t>
            </a:r>
            <a:r>
              <a:rPr lang="en-US" sz="2400" dirty="0" err="1" smtClean="0"/>
              <a:t>được</a:t>
            </a:r>
            <a:r>
              <a:rPr lang="en-US" sz="2400" dirty="0" smtClean="0"/>
              <a:t>, </a:t>
            </a:r>
            <a:r>
              <a:rPr lang="en-US" sz="2400" dirty="0" err="1" smtClean="0"/>
              <a:t>hiện</a:t>
            </a:r>
            <a:r>
              <a:rPr lang="en-US" sz="2400" dirty="0" smtClean="0"/>
              <a:t> </a:t>
            </a:r>
            <a:r>
              <a:rPr lang="en-US" sz="2400" dirty="0" err="1" smtClean="0"/>
              <a:t>tượng</a:t>
            </a:r>
            <a:r>
              <a:rPr lang="en-US" sz="2400" dirty="0" smtClean="0"/>
              <a:t> </a:t>
            </a:r>
            <a:r>
              <a:rPr lang="en-US" sz="2400" dirty="0" err="1" smtClean="0"/>
              <a:t>được</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t>sự</a:t>
            </a:r>
            <a:r>
              <a:rPr lang="en-US" sz="2400" dirty="0" smtClean="0"/>
              <a:t> </a:t>
            </a:r>
            <a:r>
              <a:rPr lang="en-US" sz="2400" dirty="0" err="1" smtClean="0"/>
              <a:t>phát</a:t>
            </a:r>
            <a:r>
              <a:rPr lang="en-US" sz="2400" dirty="0" smtClean="0"/>
              <a:t> </a:t>
            </a:r>
            <a:r>
              <a:rPr lang="en-US" sz="2400" dirty="0" err="1" smtClean="0"/>
              <a:t>lân</a:t>
            </a:r>
            <a:r>
              <a:rPr lang="en-US" sz="2400" dirty="0" smtClean="0"/>
              <a:t> </a:t>
            </a:r>
            <a:r>
              <a:rPr lang="en-US" sz="2400" dirty="0" err="1" smtClean="0"/>
              <a:t>quang</a:t>
            </a:r>
            <a:r>
              <a:rPr lang="en-US" sz="2400" dirty="0" smtClean="0"/>
              <a:t> hay </a:t>
            </a:r>
            <a:r>
              <a:rPr lang="en-US" sz="2400" dirty="0" err="1" smtClean="0"/>
              <a:t>sự</a:t>
            </a:r>
            <a:r>
              <a:rPr lang="en-US" sz="2400" dirty="0" smtClean="0"/>
              <a:t> </a:t>
            </a:r>
            <a:r>
              <a:rPr lang="en-US" sz="2400" dirty="0" err="1" smtClean="0"/>
              <a:t>phát</a:t>
            </a:r>
            <a:r>
              <a:rPr lang="en-US" sz="2400" dirty="0" smtClean="0"/>
              <a:t> </a:t>
            </a:r>
            <a:r>
              <a:rPr lang="en-US" sz="2400" dirty="0" err="1" smtClean="0"/>
              <a:t>huỳnh</a:t>
            </a:r>
            <a:r>
              <a:rPr lang="en-US" sz="2400" dirty="0" smtClean="0"/>
              <a:t> </a:t>
            </a:r>
            <a:r>
              <a:rPr lang="en-US" sz="2400" dirty="0" err="1" smtClean="0"/>
              <a:t>quang</a:t>
            </a:r>
            <a:r>
              <a:rPr lang="en-US" sz="2400" dirty="0" smtClean="0"/>
              <a:t>. </a:t>
            </a:r>
          </a:p>
        </p:txBody>
      </p:sp>
    </p:spTree>
    <p:extLst>
      <p:ext uri="{BB962C8B-B14F-4D97-AF65-F5344CB8AC3E}">
        <p14:creationId xmlns:p14="http://schemas.microsoft.com/office/powerpoint/2010/main" val="2591586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769</TotalTime>
  <Words>3890</Words>
  <Application>Microsoft Office PowerPoint</Application>
  <PresentationFormat>On-screen Show (4:3)</PresentationFormat>
  <Paragraphs>350</Paragraphs>
  <Slides>63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.VnTime</vt:lpstr>
      <vt:lpstr>Arial</vt:lpstr>
      <vt:lpstr>Calibri</vt:lpstr>
      <vt:lpstr>Cambria Math</vt:lpstr>
      <vt:lpstr>Symbol</vt:lpstr>
      <vt:lpstr>Times New Roman</vt:lpstr>
      <vt:lpstr>Office Theme</vt:lpstr>
      <vt:lpstr>Tổng quan về đèn LED</vt:lpstr>
      <vt:lpstr>1.1 Tổng quan về chiếu sáng</vt:lpstr>
      <vt:lpstr>1.1 Tổng quan về chiếu sáng</vt:lpstr>
      <vt:lpstr>1.1 Tổng quan về chiếu sáng</vt:lpstr>
      <vt:lpstr>1.1 Tổng quan về chiếu sáng</vt:lpstr>
      <vt:lpstr>1.1 Tổng quan về chiếu sáng</vt:lpstr>
      <vt:lpstr>1.1 Tổng quan về chiếu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1.2 Tổng quan về nguồn sáng</vt:lpstr>
      <vt:lpstr>1.3 Cấu tạo của đèn LED chiếu sáng</vt:lpstr>
      <vt:lpstr>1.3 Cấu tạo của đèn LED chiếu sáng</vt:lpstr>
      <vt:lpstr>1.3 Cấu tạo của đèn LED chiếu sáng</vt:lpstr>
      <vt:lpstr>1.3 Cấu tạo của đèn LED chiếu sáng</vt:lpstr>
      <vt:lpstr>1.3 Cấu tạo của đèn LED chiếu sáng</vt:lpstr>
      <vt:lpstr>1.3 Cấu tạo của đèn LED chiếu sáng</vt:lpstr>
      <vt:lpstr>1.4. Chip LED</vt:lpstr>
      <vt:lpstr>1.4. Chip LED</vt:lpstr>
      <vt:lpstr>1.4. Chip LED</vt:lpstr>
      <vt:lpstr>1.4. Chip LED</vt:lpstr>
      <vt:lpstr>1.4. Chip LED</vt:lpstr>
      <vt:lpstr>1.4. Chip LED</vt:lpstr>
      <vt:lpstr>1.4. Chip LED</vt:lpstr>
      <vt:lpstr>1.4. Chip LED</vt:lpstr>
      <vt:lpstr>So sánh hai loại chip LED</vt:lpstr>
      <vt:lpstr>So sánh hai loại chip LED</vt:lpstr>
      <vt:lpstr>1.5 Nguồn (driver) cho đèn LED</vt:lpstr>
      <vt:lpstr>1.5 Nguồn (driver) cho đèn LED</vt:lpstr>
      <vt:lpstr>1.5 Nguồn (driver) cho đèn LED</vt:lpstr>
      <vt:lpstr>1.5 Nguồn (driver) cho đèn LED</vt:lpstr>
      <vt:lpstr>1.7. Thành phần cơ bản mạch driver switching</vt:lpstr>
      <vt:lpstr>Tác dụng và ứng dụng mạch lọc nhiễu</vt:lpstr>
      <vt:lpstr>1.7. Thành phần cơ bản mạch driver switching</vt:lpstr>
      <vt:lpstr>1.7. Thành phần cơ bản mạch driver switching</vt:lpstr>
      <vt:lpstr>PFC</vt:lpstr>
      <vt:lpstr>1.7. Thành phần cơ bản mạch driver switching</vt:lpstr>
      <vt:lpstr>1.8 Các tiêu chuẩn của đèn LED</vt:lpstr>
      <vt:lpstr>1.8 Kỹ thuật sản xuất driver</vt:lpstr>
      <vt:lpstr>1.8 Kỹ thuật sản xuất driver</vt:lpstr>
      <vt:lpstr>1.8 Kỹ thuật sản xuất driver</vt:lpstr>
      <vt:lpstr>1.8 Kỹ thuật sản xuất driver</vt:lpstr>
      <vt:lpstr>1.9. Độ tin cậy của driver</vt:lpstr>
      <vt:lpstr>1.9. Độ tin cậy của driver</vt:lpstr>
      <vt:lpstr>1.9 Độ tin cậy của driver</vt:lpstr>
      <vt:lpstr>1.9. Độ tin cậy của driver</vt:lpstr>
      <vt:lpstr>1.9. Tuổi thọ của LED</vt:lpstr>
      <vt:lpstr>1.10. Tính toán tuổi thọ của đèn LED</vt:lpstr>
      <vt:lpstr>1.10. Tính toán tuổi thọ của LED driver</vt:lpstr>
      <vt:lpstr>1.10. Tính toán tuổi thọ của LED</vt:lpstr>
      <vt:lpstr>1.10. Tính toán tuổi thọ của LED driver</vt:lpstr>
      <vt:lpstr>1.10. Tính toán tuổi thọ của LED driver</vt:lpstr>
      <vt:lpstr>1.11 một số ứng dụng điển hình</vt:lpstr>
      <vt:lpstr>1.12. Kết luận</vt:lpstr>
      <vt:lpstr>1.13. Một số nội dung thảo luận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Thiết kế bộ nguồn</dc:title>
  <dc:creator>Notebook</dc:creator>
  <cp:lastModifiedBy>Admin</cp:lastModifiedBy>
  <cp:revision>62</cp:revision>
  <dcterms:created xsi:type="dcterms:W3CDTF">2014-05-22T01:29:45Z</dcterms:created>
  <dcterms:modified xsi:type="dcterms:W3CDTF">2020-04-08T02:02:53Z</dcterms:modified>
</cp:coreProperties>
</file>